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7"/>
  </p:notesMasterIdLst>
  <p:sldIdLst>
    <p:sldId id="256" r:id="rId2"/>
    <p:sldId id="257" r:id="rId3"/>
    <p:sldId id="258" r:id="rId4"/>
    <p:sldId id="308" r:id="rId5"/>
    <p:sldId id="305" r:id="rId6"/>
  </p:sldIdLst>
  <p:sldSz cx="9144000" cy="5143500" type="screen16x9"/>
  <p:notesSz cx="6858000" cy="9144000"/>
  <p:embeddedFontLst>
    <p:embeddedFont>
      <p:font typeface="Fira Sans Condensed" panose="020B0604020202020204" charset="0"/>
      <p:regular r:id="rId8"/>
      <p:bold r:id="rId9"/>
      <p:italic r:id="rId10"/>
      <p:boldItalic r:id="rId11"/>
    </p:embeddedFont>
    <p:embeddedFont>
      <p:font typeface="Fira Sans Condensed ExtraBold" panose="020B0604020202020204" charset="0"/>
      <p:bold r:id="rId12"/>
      <p:italic r:id="rId13"/>
      <p:boldItalic r:id="rId14"/>
    </p:embeddedFont>
    <p:embeddedFont>
      <p:font typeface="Muli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84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15BED6C-3B0D-4924-8F43-2286A9EDB8CD}">
  <a:tblStyle styleId="{815BED6C-3B0D-4924-8F43-2286A9EDB8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9"/>
    <p:restoredTop sz="85306" autoAdjust="0"/>
  </p:normalViewPr>
  <p:slideViewPr>
    <p:cSldViewPr snapToGrid="0">
      <p:cViewPr varScale="1">
        <p:scale>
          <a:sx n="75" d="100"/>
          <a:sy n="75" d="100"/>
        </p:scale>
        <p:origin x="10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600" b="1" dirty="0"/>
              <a:t>ICC’s by</a:t>
            </a:r>
            <a:r>
              <a:rPr lang="en-US" sz="1600" b="1" baseline="0" dirty="0"/>
              <a:t> family type</a:t>
            </a:r>
            <a:endParaRPr lang="en-US" sz="16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486796179074086"/>
          <c:y val="0.16071961807384022"/>
          <c:w val="0.7389760500810878"/>
          <c:h val="0.6708364980850413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6284AA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MZ</c:v>
                </c:pt>
                <c:pt idx="1">
                  <c:v>DZ</c:v>
                </c:pt>
                <c:pt idx="2">
                  <c:v>Control</c:v>
                </c:pt>
                <c:pt idx="3">
                  <c:v>Adoptive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0.48</c:v>
                </c:pt>
                <c:pt idx="1">
                  <c:v>0.17</c:v>
                </c:pt>
                <c:pt idx="2">
                  <c:v>0.11</c:v>
                </c:pt>
                <c:pt idx="3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11-412A-909F-2CB4EE354E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MZ</c:v>
                </c:pt>
                <c:pt idx="1">
                  <c:v>DZ</c:v>
                </c:pt>
                <c:pt idx="2">
                  <c:v>Control</c:v>
                </c:pt>
                <c:pt idx="3">
                  <c:v>Adoptive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9C11-412A-909F-2CB4EE354E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72"/>
        <c:axId val="1743438719"/>
        <c:axId val="1727454399"/>
      </c:barChart>
      <c:catAx>
        <c:axId val="17434387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727454399"/>
        <c:crosses val="autoZero"/>
        <c:auto val="1"/>
        <c:lblAlgn val="ctr"/>
        <c:lblOffset val="100"/>
        <c:noMultiLvlLbl val="0"/>
      </c:catAx>
      <c:valAx>
        <c:axId val="172745439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i="0" dirty="0"/>
                  <a:t>Intraclass Correlation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7434387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1c787723f_0_17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71c787723f_0_17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1f657c86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81f657c86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703d6efd59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703d6efd59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6524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1f657c86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81f657c86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rtl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6285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6775" y="-82000"/>
            <a:ext cx="9474200" cy="5289550"/>
          </a:xfrm>
          <a:custGeom>
            <a:avLst/>
            <a:gdLst/>
            <a:ahLst/>
            <a:cxnLst/>
            <a:rect l="l" t="t" r="r" b="b"/>
            <a:pathLst>
              <a:path w="378968" h="211582" extrusionOk="0">
                <a:moveTo>
                  <a:pt x="0" y="60960"/>
                </a:moveTo>
                <a:lnTo>
                  <a:pt x="50038" y="0"/>
                </a:lnTo>
                <a:lnTo>
                  <a:pt x="1778" y="114554"/>
                </a:lnTo>
                <a:lnTo>
                  <a:pt x="106172" y="762"/>
                </a:lnTo>
                <a:lnTo>
                  <a:pt x="289560" y="211074"/>
                </a:lnTo>
                <a:lnTo>
                  <a:pt x="374650" y="153924"/>
                </a:lnTo>
                <a:lnTo>
                  <a:pt x="322326" y="211582"/>
                </a:lnTo>
                <a:lnTo>
                  <a:pt x="378968" y="190500"/>
                </a:ln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9000"/>
              </a:srgbClr>
            </a:outerShdw>
          </a:effectLst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2207018"/>
            <a:ext cx="8520600" cy="5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2744468"/>
            <a:ext cx="8520600" cy="4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/>
          <p:nvPr/>
        </p:nvSpPr>
        <p:spPr>
          <a:xfrm>
            <a:off x="-1815650" y="-379800"/>
            <a:ext cx="11252200" cy="4546600"/>
          </a:xfrm>
          <a:custGeom>
            <a:avLst/>
            <a:gdLst/>
            <a:ahLst/>
            <a:cxnLst/>
            <a:rect l="l" t="t" r="r" b="b"/>
            <a:pathLst>
              <a:path w="450088" h="181864" extrusionOk="0">
                <a:moveTo>
                  <a:pt x="450088" y="181864"/>
                </a:moveTo>
                <a:lnTo>
                  <a:pt x="0" y="151384"/>
                </a:lnTo>
                <a:lnTo>
                  <a:pt x="244856" y="10160"/>
                </a:lnTo>
                <a:lnTo>
                  <a:pt x="448564" y="168656"/>
                </a:lnTo>
                <a:lnTo>
                  <a:pt x="399796" y="0"/>
                </a:ln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9000"/>
              </a:srgbClr>
            </a:outerShdw>
          </a:effectLst>
        </p:spPr>
      </p:sp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667500" y="2253900"/>
            <a:ext cx="1793700" cy="63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>
            <a:off x="667500" y="2803075"/>
            <a:ext cx="17937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title" idx="2" hasCustomPrompt="1"/>
          </p:nvPr>
        </p:nvSpPr>
        <p:spPr>
          <a:xfrm>
            <a:off x="667500" y="1590575"/>
            <a:ext cx="17937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" name="Google Shape;57;p14"/>
          <p:cNvSpPr txBox="1">
            <a:spLocks noGrp="1"/>
          </p:cNvSpPr>
          <p:nvPr>
            <p:ph type="title" idx="3"/>
          </p:nvPr>
        </p:nvSpPr>
        <p:spPr>
          <a:xfrm>
            <a:off x="2672600" y="2253900"/>
            <a:ext cx="1793700" cy="63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>
            <a:off x="2672600" y="2803075"/>
            <a:ext cx="17937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title" idx="5" hasCustomPrompt="1"/>
          </p:nvPr>
        </p:nvSpPr>
        <p:spPr>
          <a:xfrm>
            <a:off x="2672600" y="1590575"/>
            <a:ext cx="17937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0" name="Google Shape;60;p14"/>
          <p:cNvSpPr txBox="1">
            <a:spLocks noGrp="1"/>
          </p:cNvSpPr>
          <p:nvPr>
            <p:ph type="title" idx="6"/>
          </p:nvPr>
        </p:nvSpPr>
        <p:spPr>
          <a:xfrm>
            <a:off x="4677700" y="2253900"/>
            <a:ext cx="1793700" cy="63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>
            <a:off x="4677700" y="2803075"/>
            <a:ext cx="17937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title" idx="8" hasCustomPrompt="1"/>
          </p:nvPr>
        </p:nvSpPr>
        <p:spPr>
          <a:xfrm>
            <a:off x="4677700" y="1590575"/>
            <a:ext cx="17937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3" name="Google Shape;63;p14"/>
          <p:cNvSpPr txBox="1">
            <a:spLocks noGrp="1"/>
          </p:cNvSpPr>
          <p:nvPr>
            <p:ph type="title" idx="9"/>
          </p:nvPr>
        </p:nvSpPr>
        <p:spPr>
          <a:xfrm>
            <a:off x="6682800" y="2253900"/>
            <a:ext cx="1793700" cy="63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6682800" y="2803075"/>
            <a:ext cx="17937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title" idx="14" hasCustomPrompt="1"/>
          </p:nvPr>
        </p:nvSpPr>
        <p:spPr>
          <a:xfrm>
            <a:off x="6682800" y="1590575"/>
            <a:ext cx="17937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ONE_COLUMN_TEXT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>
            <a:spLocks noGrp="1"/>
          </p:cNvSpPr>
          <p:nvPr>
            <p:ph type="title"/>
          </p:nvPr>
        </p:nvSpPr>
        <p:spPr>
          <a:xfrm>
            <a:off x="677950" y="389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title" idx="2"/>
          </p:nvPr>
        </p:nvSpPr>
        <p:spPr>
          <a:xfrm>
            <a:off x="1225013" y="2105975"/>
            <a:ext cx="1774500" cy="3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subTitle" idx="1"/>
          </p:nvPr>
        </p:nvSpPr>
        <p:spPr>
          <a:xfrm>
            <a:off x="1225013" y="2507375"/>
            <a:ext cx="1774500" cy="84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title" idx="3"/>
          </p:nvPr>
        </p:nvSpPr>
        <p:spPr>
          <a:xfrm>
            <a:off x="3684751" y="2105975"/>
            <a:ext cx="1774500" cy="3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subTitle" idx="4"/>
          </p:nvPr>
        </p:nvSpPr>
        <p:spPr>
          <a:xfrm>
            <a:off x="3684751" y="2507375"/>
            <a:ext cx="1774500" cy="84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title" idx="5"/>
          </p:nvPr>
        </p:nvSpPr>
        <p:spPr>
          <a:xfrm>
            <a:off x="6144489" y="2105975"/>
            <a:ext cx="1774500" cy="3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subTitle" idx="6"/>
          </p:nvPr>
        </p:nvSpPr>
        <p:spPr>
          <a:xfrm>
            <a:off x="6144489" y="2507375"/>
            <a:ext cx="1774500" cy="84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4" name="Google Shape;124;p23"/>
          <p:cNvSpPr/>
          <p:nvPr/>
        </p:nvSpPr>
        <p:spPr>
          <a:xfrm>
            <a:off x="7469525" y="-157700"/>
            <a:ext cx="1867375" cy="5393800"/>
          </a:xfrm>
          <a:custGeom>
            <a:avLst/>
            <a:gdLst/>
            <a:ahLst/>
            <a:cxnLst/>
            <a:rect l="l" t="t" r="r" b="b"/>
            <a:pathLst>
              <a:path w="74695" h="215752" extrusionOk="0">
                <a:moveTo>
                  <a:pt x="0" y="0"/>
                </a:moveTo>
                <a:lnTo>
                  <a:pt x="74695" y="61114"/>
                </a:lnTo>
                <a:lnTo>
                  <a:pt x="309" y="215752"/>
                </a:lnTo>
                <a:lnTo>
                  <a:pt x="72226" y="181799"/>
                </a:ln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Condensed ExtraBold"/>
              <a:buNone/>
              <a:defRPr sz="2800">
                <a:solidFill>
                  <a:schemeClr val="accent2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uli"/>
              <a:buNone/>
              <a:defRPr sz="2800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uli"/>
              <a:buNone/>
              <a:defRPr sz="2800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uli"/>
              <a:buNone/>
              <a:defRPr sz="2800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uli"/>
              <a:buNone/>
              <a:defRPr sz="2800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uli"/>
              <a:buNone/>
              <a:defRPr sz="2800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uli"/>
              <a:buNone/>
              <a:defRPr sz="2800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uli"/>
              <a:buNone/>
              <a:defRPr sz="2800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uli"/>
              <a:buNone/>
              <a:defRPr sz="2800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Condensed"/>
              <a:buChar char="●"/>
              <a:defRPr sz="18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Fira Sans Condensed"/>
              <a:buChar char="○"/>
              <a:defRPr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Fira Sans Condensed"/>
              <a:buChar char="■"/>
              <a:defRPr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Fira Sans Condensed"/>
              <a:buChar char="●"/>
              <a:defRPr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Fira Sans Condensed"/>
              <a:buChar char="○"/>
              <a:defRPr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Fira Sans Condensed"/>
              <a:buChar char="■"/>
              <a:defRPr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Fira Sans Condensed"/>
              <a:buChar char="●"/>
              <a:defRPr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Fira Sans Condensed"/>
              <a:buChar char="○"/>
              <a:defRPr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Fira Sans Condensed"/>
              <a:buChar char="■"/>
              <a:defRPr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0" r:id="rId2"/>
    <p:sldLayoutId id="214748366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2514;p63">
            <a:extLst>
              <a:ext uri="{FF2B5EF4-FFF2-40B4-BE49-F238E27FC236}">
                <a16:creationId xmlns:a16="http://schemas.microsoft.com/office/drawing/2014/main" id="{F69F3A0C-0E93-4DF6-BCD7-2FC3AFC8A58C}"/>
              </a:ext>
            </a:extLst>
          </p:cNvPr>
          <p:cNvGrpSpPr/>
          <p:nvPr/>
        </p:nvGrpSpPr>
        <p:grpSpPr>
          <a:xfrm>
            <a:off x="-2320578" y="1544491"/>
            <a:ext cx="12325190" cy="1313969"/>
            <a:chOff x="4404545" y="3301592"/>
            <a:chExt cx="782403" cy="129272"/>
          </a:xfrm>
        </p:grpSpPr>
        <p:sp>
          <p:nvSpPr>
            <p:cNvPr id="6" name="Google Shape;2515;p63">
              <a:extLst>
                <a:ext uri="{FF2B5EF4-FFF2-40B4-BE49-F238E27FC236}">
                  <a16:creationId xmlns:a16="http://schemas.microsoft.com/office/drawing/2014/main" id="{8BEBDB62-2CD1-43D8-801D-60A6FC039277}"/>
                </a:ext>
              </a:extLst>
            </p:cNvPr>
            <p:cNvSpPr/>
            <p:nvPr/>
          </p:nvSpPr>
          <p:spPr>
            <a:xfrm>
              <a:off x="4404545" y="3301592"/>
              <a:ext cx="782403" cy="129272"/>
            </a:xfrm>
            <a:custGeom>
              <a:avLst/>
              <a:gdLst/>
              <a:ahLst/>
              <a:cxnLst/>
              <a:rect l="l" t="t" r="r" b="b"/>
              <a:pathLst>
                <a:path w="17328" h="2863" extrusionOk="0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516;p63">
              <a:extLst>
                <a:ext uri="{FF2B5EF4-FFF2-40B4-BE49-F238E27FC236}">
                  <a16:creationId xmlns:a16="http://schemas.microsoft.com/office/drawing/2014/main" id="{2BC46911-B841-412B-9C81-797CA89ED41E}"/>
                </a:ext>
              </a:extLst>
            </p:cNvPr>
            <p:cNvSpPr/>
            <p:nvPr/>
          </p:nvSpPr>
          <p:spPr>
            <a:xfrm>
              <a:off x="4416034" y="3308320"/>
              <a:ext cx="120286" cy="115726"/>
            </a:xfrm>
            <a:custGeom>
              <a:avLst/>
              <a:gdLst/>
              <a:ahLst/>
              <a:cxnLst/>
              <a:rect l="l" t="t" r="r" b="b"/>
              <a:pathLst>
                <a:path w="2664" h="2563" extrusionOk="0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31"/>
          <p:cNvSpPr txBox="1">
            <a:spLocks noGrp="1"/>
          </p:cNvSpPr>
          <p:nvPr>
            <p:ph type="ctrTitle"/>
          </p:nvPr>
        </p:nvSpPr>
        <p:spPr>
          <a:xfrm>
            <a:off x="311700" y="1734972"/>
            <a:ext cx="8520600" cy="104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Heritability of serum brain-derived neurotrophic factor (BDNF) in twins, siblings, and adoptees</a:t>
            </a:r>
            <a:endParaRPr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8" name="Google Shape;168;p31"/>
          <p:cNvSpPr txBox="1">
            <a:spLocks noGrp="1"/>
          </p:cNvSpPr>
          <p:nvPr>
            <p:ph type="subTitle" idx="1"/>
          </p:nvPr>
        </p:nvSpPr>
        <p:spPr>
          <a:xfrm>
            <a:off x="311700" y="2744468"/>
            <a:ext cx="8520600" cy="4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Chloe Myers</a:t>
            </a:r>
            <a:r>
              <a:rPr lang="en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Andrew Smolen</a:t>
            </a:r>
            <a:r>
              <a:rPr lang="en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Sally J. Wadsworth</a:t>
            </a:r>
            <a:r>
              <a:rPr lang="en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Chandra A. Reynolds</a:t>
            </a:r>
            <a:r>
              <a:rPr lang="en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" name="Google Shape;169;p31"/>
          <p:cNvSpPr txBox="1">
            <a:spLocks noGrp="1"/>
          </p:cNvSpPr>
          <p:nvPr>
            <p:ph type="subTitle" idx="1"/>
          </p:nvPr>
        </p:nvSpPr>
        <p:spPr>
          <a:xfrm>
            <a:off x="1278383" y="3306565"/>
            <a:ext cx="7457741" cy="78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Psychology, University of California – Riverside, Riverside, California USA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>
              <a:buClr>
                <a:schemeClr val="dk1"/>
              </a:buClr>
              <a:buSzPts val="1100"/>
            </a:pPr>
            <a:r>
              <a:rPr lang="en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for Behavioral Genetics, University of Colorado –  Boulder, Boulder, Colorado, USA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F6E282-9695-7948-BB92-868B5C34DB7A}"/>
              </a:ext>
            </a:extLst>
          </p:cNvPr>
          <p:cNvSpPr/>
          <p:nvPr/>
        </p:nvSpPr>
        <p:spPr>
          <a:xfrm>
            <a:off x="3756750" y="4170762"/>
            <a:ext cx="25010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12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Grant Support</a:t>
            </a:r>
            <a:r>
              <a:rPr lang="is-I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NIH AG046938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/>
          <p:nvPr/>
        </p:nvSpPr>
        <p:spPr>
          <a:xfrm>
            <a:off x="1058225" y="961876"/>
            <a:ext cx="6822300" cy="35454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6" name="Google Shape;176;p32"/>
          <p:cNvSpPr txBox="1">
            <a:spLocks noGrp="1"/>
          </p:cNvSpPr>
          <p:nvPr>
            <p:ph type="subTitle" idx="1"/>
          </p:nvPr>
        </p:nvSpPr>
        <p:spPr>
          <a:xfrm>
            <a:off x="1141600" y="1385924"/>
            <a:ext cx="6466800" cy="10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Multi-functional neurotrophin released following neuronal activity </a:t>
            </a:r>
            <a:r>
              <a:rPr lang="e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Plays a role in synaptic plasticity and long-term memory 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Potentially important to understand vis-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-vis memory disorders and age-related cognitive decline </a:t>
            </a:r>
            <a:r>
              <a:rPr lang="e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2,3</a:t>
            </a:r>
            <a:endParaRPr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Google Shape;177;p32"/>
          <p:cNvSpPr txBox="1">
            <a:spLocks noGrp="1"/>
          </p:cNvSpPr>
          <p:nvPr>
            <p:ph type="title" idx="3"/>
          </p:nvPr>
        </p:nvSpPr>
        <p:spPr>
          <a:xfrm>
            <a:off x="1338600" y="1063905"/>
            <a:ext cx="17937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BDNF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" name="Google Shape;178;p32"/>
          <p:cNvSpPr txBox="1">
            <a:spLocks noGrp="1"/>
          </p:cNvSpPr>
          <p:nvPr>
            <p:ph type="title" idx="3"/>
          </p:nvPr>
        </p:nvSpPr>
        <p:spPr>
          <a:xfrm>
            <a:off x="1338600" y="2407541"/>
            <a:ext cx="257067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PRIOR RESEARCH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9" name="Google Shape;179;p32"/>
          <p:cNvSpPr txBox="1">
            <a:spLocks noGrp="1"/>
          </p:cNvSpPr>
          <p:nvPr>
            <p:ph type="subTitle" idx="1"/>
          </p:nvPr>
        </p:nvSpPr>
        <p:spPr>
          <a:xfrm>
            <a:off x="1141599" y="2725999"/>
            <a:ext cx="6663801" cy="6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17500" algn="l">
              <a:buChar char="●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GP—Friuli Venezia Giulia study (N=672) 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SNP heritability = .20 </a:t>
            </a:r>
          </a:p>
          <a:p>
            <a:pPr indent="-317500" algn="l">
              <a:buFont typeface="Fira Sans Condensed"/>
              <a:buChar char="●"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sample, Sardinia, Ital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(N=428 sibling pairs)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heritability = .48</a:t>
            </a:r>
            <a:endParaRPr dirty="0"/>
          </a:p>
        </p:txBody>
      </p:sp>
      <p:sp>
        <p:nvSpPr>
          <p:cNvPr id="180" name="Google Shape;180;p32"/>
          <p:cNvSpPr txBox="1">
            <a:spLocks noGrp="1"/>
          </p:cNvSpPr>
          <p:nvPr>
            <p:ph type="title" idx="3"/>
          </p:nvPr>
        </p:nvSpPr>
        <p:spPr>
          <a:xfrm>
            <a:off x="1338600" y="3327420"/>
            <a:ext cx="17937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AIMS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1" name="Google Shape;181;p32"/>
          <p:cNvSpPr txBox="1">
            <a:spLocks noGrp="1"/>
          </p:cNvSpPr>
          <p:nvPr>
            <p:ph type="subTitle" idx="1"/>
          </p:nvPr>
        </p:nvSpPr>
        <p:spPr>
          <a:xfrm>
            <a:off x="1144806" y="3607617"/>
            <a:ext cx="6466800" cy="6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Estimate heritable and environmental components of BDNF in serum using a twin + sibling trio model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BF6248-B5A6-284E-9C2C-52DDC1A46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6" name="Google Shape;2514;p63">
            <a:extLst>
              <a:ext uri="{FF2B5EF4-FFF2-40B4-BE49-F238E27FC236}">
                <a16:creationId xmlns:a16="http://schemas.microsoft.com/office/drawing/2014/main" id="{E36435CC-4475-374F-B2C1-9ECF0B2EE5C1}"/>
              </a:ext>
            </a:extLst>
          </p:cNvPr>
          <p:cNvGrpSpPr/>
          <p:nvPr/>
        </p:nvGrpSpPr>
        <p:grpSpPr>
          <a:xfrm>
            <a:off x="258432" y="485675"/>
            <a:ext cx="2873868" cy="399600"/>
            <a:chOff x="4404545" y="3301592"/>
            <a:chExt cx="782403" cy="129272"/>
          </a:xfrm>
        </p:grpSpPr>
        <p:sp>
          <p:nvSpPr>
            <p:cNvPr id="17" name="Google Shape;2515;p63">
              <a:extLst>
                <a:ext uri="{FF2B5EF4-FFF2-40B4-BE49-F238E27FC236}">
                  <a16:creationId xmlns:a16="http://schemas.microsoft.com/office/drawing/2014/main" id="{138B2D28-E64C-164F-BFDA-CAF52EA75272}"/>
                </a:ext>
              </a:extLst>
            </p:cNvPr>
            <p:cNvSpPr/>
            <p:nvPr/>
          </p:nvSpPr>
          <p:spPr>
            <a:xfrm>
              <a:off x="4404545" y="3301592"/>
              <a:ext cx="782403" cy="129272"/>
            </a:xfrm>
            <a:custGeom>
              <a:avLst/>
              <a:gdLst/>
              <a:ahLst/>
              <a:cxnLst/>
              <a:rect l="l" t="t" r="r" b="b"/>
              <a:pathLst>
                <a:path w="17328" h="2863" extrusionOk="0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516;p63">
              <a:extLst>
                <a:ext uri="{FF2B5EF4-FFF2-40B4-BE49-F238E27FC236}">
                  <a16:creationId xmlns:a16="http://schemas.microsoft.com/office/drawing/2014/main" id="{2FE1A447-F590-084A-9C55-5186A8C236AB}"/>
                </a:ext>
              </a:extLst>
            </p:cNvPr>
            <p:cNvSpPr/>
            <p:nvPr/>
          </p:nvSpPr>
          <p:spPr>
            <a:xfrm>
              <a:off x="4416034" y="3308320"/>
              <a:ext cx="120286" cy="115726"/>
            </a:xfrm>
            <a:custGeom>
              <a:avLst/>
              <a:gdLst/>
              <a:ahLst/>
              <a:cxnLst/>
              <a:rect l="l" t="t" r="r" b="b"/>
              <a:pathLst>
                <a:path w="2664" h="2563" extrusionOk="0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175;p32">
            <a:extLst>
              <a:ext uri="{FF2B5EF4-FFF2-40B4-BE49-F238E27FC236}">
                <a16:creationId xmlns:a16="http://schemas.microsoft.com/office/drawing/2014/main" id="{C144B634-EC24-7C4E-808E-C242780063EB}"/>
              </a:ext>
            </a:extLst>
          </p:cNvPr>
          <p:cNvSpPr txBox="1">
            <a:spLocks/>
          </p:cNvSpPr>
          <p:nvPr/>
        </p:nvSpPr>
        <p:spPr>
          <a:xfrm>
            <a:off x="742459" y="3998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Fira Sans Condensed ExtraBold"/>
              <a:buNone/>
              <a:defRPr sz="2400" b="0" i="0" u="none" strike="noStrike" cap="none">
                <a:solidFill>
                  <a:schemeClr val="accent2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uli"/>
              <a:buNone/>
              <a:defRPr sz="24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uli"/>
              <a:buNone/>
              <a:defRPr sz="24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uli"/>
              <a:buNone/>
              <a:defRPr sz="24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uli"/>
              <a:buNone/>
              <a:defRPr sz="24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uli"/>
              <a:buNone/>
              <a:defRPr sz="24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uli"/>
              <a:buNone/>
              <a:defRPr sz="24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uli"/>
              <a:buNone/>
              <a:defRPr sz="24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uli"/>
              <a:buNone/>
              <a:defRPr sz="24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24" name="Google Shape;423;p48">
            <a:extLst>
              <a:ext uri="{FF2B5EF4-FFF2-40B4-BE49-F238E27FC236}">
                <a16:creationId xmlns:a16="http://schemas.microsoft.com/office/drawing/2014/main" id="{43CBDC54-326E-1145-BE9B-1577EBEABE0E}"/>
              </a:ext>
            </a:extLst>
          </p:cNvPr>
          <p:cNvSpPr/>
          <p:nvPr/>
        </p:nvSpPr>
        <p:spPr>
          <a:xfrm>
            <a:off x="346009" y="519764"/>
            <a:ext cx="375349" cy="344435"/>
          </a:xfrm>
          <a:custGeom>
            <a:avLst/>
            <a:gdLst/>
            <a:ahLst/>
            <a:cxnLst/>
            <a:rect l="l" t="t" r="r" b="b"/>
            <a:pathLst>
              <a:path w="12603" h="11565" extrusionOk="0">
                <a:moveTo>
                  <a:pt x="9200" y="822"/>
                </a:moveTo>
                <a:lnTo>
                  <a:pt x="11311" y="2933"/>
                </a:lnTo>
                <a:cubicBezTo>
                  <a:pt x="11279" y="3185"/>
                  <a:pt x="11185" y="3437"/>
                  <a:pt x="11090" y="3689"/>
                </a:cubicBezTo>
                <a:lnTo>
                  <a:pt x="8444" y="1074"/>
                </a:lnTo>
                <a:cubicBezTo>
                  <a:pt x="8664" y="948"/>
                  <a:pt x="8916" y="853"/>
                  <a:pt x="9200" y="822"/>
                </a:cubicBezTo>
                <a:close/>
                <a:moveTo>
                  <a:pt x="7814" y="1389"/>
                </a:moveTo>
                <a:lnTo>
                  <a:pt x="10712" y="4287"/>
                </a:lnTo>
                <a:cubicBezTo>
                  <a:pt x="10649" y="4413"/>
                  <a:pt x="10555" y="4476"/>
                  <a:pt x="10492" y="4571"/>
                </a:cubicBezTo>
                <a:cubicBezTo>
                  <a:pt x="10397" y="4634"/>
                  <a:pt x="10334" y="4728"/>
                  <a:pt x="10208" y="4791"/>
                </a:cubicBezTo>
                <a:lnTo>
                  <a:pt x="7310" y="1893"/>
                </a:lnTo>
                <a:cubicBezTo>
                  <a:pt x="7373" y="1798"/>
                  <a:pt x="7467" y="1704"/>
                  <a:pt x="7530" y="1609"/>
                </a:cubicBezTo>
                <a:cubicBezTo>
                  <a:pt x="7625" y="1546"/>
                  <a:pt x="7688" y="1452"/>
                  <a:pt x="7814" y="1389"/>
                </a:cubicBezTo>
                <a:close/>
                <a:moveTo>
                  <a:pt x="6994" y="2523"/>
                </a:moveTo>
                <a:lnTo>
                  <a:pt x="9609" y="5169"/>
                </a:lnTo>
                <a:cubicBezTo>
                  <a:pt x="9389" y="5264"/>
                  <a:pt x="9105" y="5327"/>
                  <a:pt x="8885" y="5390"/>
                </a:cubicBezTo>
                <a:lnTo>
                  <a:pt x="6742" y="3279"/>
                </a:lnTo>
                <a:cubicBezTo>
                  <a:pt x="6774" y="3027"/>
                  <a:pt x="6868" y="2743"/>
                  <a:pt x="6994" y="2523"/>
                </a:cubicBezTo>
                <a:close/>
                <a:moveTo>
                  <a:pt x="3812" y="6209"/>
                </a:moveTo>
                <a:lnTo>
                  <a:pt x="5923" y="8351"/>
                </a:lnTo>
                <a:cubicBezTo>
                  <a:pt x="5892" y="8572"/>
                  <a:pt x="5797" y="8855"/>
                  <a:pt x="5671" y="9107"/>
                </a:cubicBezTo>
                <a:lnTo>
                  <a:pt x="3056" y="6461"/>
                </a:lnTo>
                <a:cubicBezTo>
                  <a:pt x="3277" y="6335"/>
                  <a:pt x="3560" y="6272"/>
                  <a:pt x="3812" y="6209"/>
                </a:cubicBezTo>
                <a:close/>
                <a:moveTo>
                  <a:pt x="2426" y="6776"/>
                </a:moveTo>
                <a:lnTo>
                  <a:pt x="5325" y="9675"/>
                </a:lnTo>
                <a:cubicBezTo>
                  <a:pt x="5262" y="9801"/>
                  <a:pt x="5167" y="9895"/>
                  <a:pt x="5104" y="9958"/>
                </a:cubicBezTo>
                <a:cubicBezTo>
                  <a:pt x="5010" y="10053"/>
                  <a:pt x="4947" y="10116"/>
                  <a:pt x="4821" y="10210"/>
                </a:cubicBezTo>
                <a:lnTo>
                  <a:pt x="1891" y="7280"/>
                </a:lnTo>
                <a:cubicBezTo>
                  <a:pt x="1985" y="7217"/>
                  <a:pt x="2080" y="7091"/>
                  <a:pt x="2143" y="6997"/>
                </a:cubicBezTo>
                <a:cubicBezTo>
                  <a:pt x="2206" y="6934"/>
                  <a:pt x="2300" y="6839"/>
                  <a:pt x="2426" y="6776"/>
                </a:cubicBezTo>
                <a:close/>
                <a:moveTo>
                  <a:pt x="1576" y="7910"/>
                </a:moveTo>
                <a:lnTo>
                  <a:pt x="4222" y="10557"/>
                </a:lnTo>
                <a:cubicBezTo>
                  <a:pt x="4002" y="10620"/>
                  <a:pt x="3718" y="10714"/>
                  <a:pt x="3466" y="10777"/>
                </a:cubicBezTo>
                <a:lnTo>
                  <a:pt x="1355" y="8666"/>
                </a:lnTo>
                <a:cubicBezTo>
                  <a:pt x="1387" y="8414"/>
                  <a:pt x="1481" y="8162"/>
                  <a:pt x="1576" y="7910"/>
                </a:cubicBezTo>
                <a:close/>
                <a:moveTo>
                  <a:pt x="10602" y="0"/>
                </a:moveTo>
                <a:cubicBezTo>
                  <a:pt x="9383" y="0"/>
                  <a:pt x="7954" y="274"/>
                  <a:pt x="7089" y="1168"/>
                </a:cubicBezTo>
                <a:cubicBezTo>
                  <a:pt x="6207" y="2082"/>
                  <a:pt x="5923" y="3500"/>
                  <a:pt x="5923" y="4728"/>
                </a:cubicBezTo>
                <a:cubicBezTo>
                  <a:pt x="6238" y="4760"/>
                  <a:pt x="6459" y="4791"/>
                  <a:pt x="6522" y="4791"/>
                </a:cubicBezTo>
                <a:lnTo>
                  <a:pt x="6585" y="4791"/>
                </a:lnTo>
                <a:lnTo>
                  <a:pt x="6585" y="4130"/>
                </a:lnTo>
                <a:lnTo>
                  <a:pt x="7971" y="5516"/>
                </a:lnTo>
                <a:cubicBezTo>
                  <a:pt x="7751" y="5532"/>
                  <a:pt x="7540" y="5538"/>
                  <a:pt x="7348" y="5538"/>
                </a:cubicBezTo>
                <a:cubicBezTo>
                  <a:pt x="6772" y="5538"/>
                  <a:pt x="6364" y="5484"/>
                  <a:pt x="6364" y="5484"/>
                </a:cubicBezTo>
                <a:cubicBezTo>
                  <a:pt x="6314" y="5459"/>
                  <a:pt x="5810" y="5369"/>
                  <a:pt x="5121" y="5369"/>
                </a:cubicBezTo>
                <a:cubicBezTo>
                  <a:pt x="4077" y="5369"/>
                  <a:pt x="2606" y="5575"/>
                  <a:pt x="1639" y="6524"/>
                </a:cubicBezTo>
                <a:cubicBezTo>
                  <a:pt x="0" y="8162"/>
                  <a:pt x="536" y="11155"/>
                  <a:pt x="567" y="11250"/>
                </a:cubicBezTo>
                <a:cubicBezTo>
                  <a:pt x="599" y="11407"/>
                  <a:pt x="725" y="11533"/>
                  <a:pt x="914" y="11533"/>
                </a:cubicBezTo>
                <a:lnTo>
                  <a:pt x="1009" y="11533"/>
                </a:lnTo>
                <a:cubicBezTo>
                  <a:pt x="1198" y="11502"/>
                  <a:pt x="1324" y="11344"/>
                  <a:pt x="1261" y="11155"/>
                </a:cubicBezTo>
                <a:cubicBezTo>
                  <a:pt x="1261" y="11155"/>
                  <a:pt x="1166" y="10399"/>
                  <a:pt x="1229" y="9517"/>
                </a:cubicBezTo>
                <a:lnTo>
                  <a:pt x="1229" y="9517"/>
                </a:lnTo>
                <a:lnTo>
                  <a:pt x="2615" y="10903"/>
                </a:lnTo>
                <a:cubicBezTo>
                  <a:pt x="2447" y="10903"/>
                  <a:pt x="2293" y="10917"/>
                  <a:pt x="2153" y="10917"/>
                </a:cubicBezTo>
                <a:cubicBezTo>
                  <a:pt x="2083" y="10917"/>
                  <a:pt x="2017" y="10914"/>
                  <a:pt x="1954" y="10903"/>
                </a:cubicBezTo>
                <a:lnTo>
                  <a:pt x="1954" y="10966"/>
                </a:lnTo>
                <a:cubicBezTo>
                  <a:pt x="1985" y="11187"/>
                  <a:pt x="1954" y="11407"/>
                  <a:pt x="1859" y="11565"/>
                </a:cubicBezTo>
                <a:lnTo>
                  <a:pt x="2048" y="11565"/>
                </a:lnTo>
                <a:cubicBezTo>
                  <a:pt x="3277" y="11565"/>
                  <a:pt x="4695" y="11281"/>
                  <a:pt x="5577" y="10399"/>
                </a:cubicBezTo>
                <a:cubicBezTo>
                  <a:pt x="6427" y="9517"/>
                  <a:pt x="6742" y="8068"/>
                  <a:pt x="6742" y="6839"/>
                </a:cubicBezTo>
                <a:cubicBezTo>
                  <a:pt x="6396" y="6808"/>
                  <a:pt x="6144" y="6776"/>
                  <a:pt x="6112" y="6776"/>
                </a:cubicBezTo>
                <a:lnTo>
                  <a:pt x="6049" y="6776"/>
                </a:lnTo>
                <a:lnTo>
                  <a:pt x="6049" y="7438"/>
                </a:lnTo>
                <a:lnTo>
                  <a:pt x="4663" y="6051"/>
                </a:lnTo>
                <a:cubicBezTo>
                  <a:pt x="4876" y="6036"/>
                  <a:pt x="5083" y="6030"/>
                  <a:pt x="5273" y="6030"/>
                </a:cubicBezTo>
                <a:cubicBezTo>
                  <a:pt x="5845" y="6030"/>
                  <a:pt x="6270" y="6083"/>
                  <a:pt x="6270" y="6083"/>
                </a:cubicBezTo>
                <a:cubicBezTo>
                  <a:pt x="6301" y="6083"/>
                  <a:pt x="6837" y="6178"/>
                  <a:pt x="7499" y="6178"/>
                </a:cubicBezTo>
                <a:cubicBezTo>
                  <a:pt x="8727" y="6178"/>
                  <a:pt x="10145" y="5862"/>
                  <a:pt x="10996" y="4980"/>
                </a:cubicBezTo>
                <a:cubicBezTo>
                  <a:pt x="12602" y="3374"/>
                  <a:pt x="12098" y="381"/>
                  <a:pt x="12067" y="255"/>
                </a:cubicBezTo>
                <a:cubicBezTo>
                  <a:pt x="12035" y="160"/>
                  <a:pt x="11878" y="34"/>
                  <a:pt x="11657" y="34"/>
                </a:cubicBezTo>
                <a:cubicBezTo>
                  <a:pt x="11468" y="66"/>
                  <a:pt x="11342" y="223"/>
                  <a:pt x="11405" y="444"/>
                </a:cubicBezTo>
                <a:cubicBezTo>
                  <a:pt x="11405" y="444"/>
                  <a:pt x="11531" y="1168"/>
                  <a:pt x="11437" y="2050"/>
                </a:cubicBezTo>
                <a:lnTo>
                  <a:pt x="10050" y="664"/>
                </a:lnTo>
                <a:cubicBezTo>
                  <a:pt x="10218" y="664"/>
                  <a:pt x="10373" y="650"/>
                  <a:pt x="10513" y="650"/>
                </a:cubicBezTo>
                <a:cubicBezTo>
                  <a:pt x="10583" y="650"/>
                  <a:pt x="10649" y="654"/>
                  <a:pt x="10712" y="664"/>
                </a:cubicBezTo>
                <a:lnTo>
                  <a:pt x="10712" y="601"/>
                </a:lnTo>
                <a:cubicBezTo>
                  <a:pt x="10681" y="381"/>
                  <a:pt x="10712" y="160"/>
                  <a:pt x="10807" y="3"/>
                </a:cubicBezTo>
                <a:cubicBezTo>
                  <a:pt x="10739" y="1"/>
                  <a:pt x="10671" y="0"/>
                  <a:pt x="106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E73475-FAFD-A64F-9993-6742F20B70F1}"/>
              </a:ext>
            </a:extLst>
          </p:cNvPr>
          <p:cNvSpPr txBox="1"/>
          <p:nvPr/>
        </p:nvSpPr>
        <p:spPr>
          <a:xfrm>
            <a:off x="319613" y="4767550"/>
            <a:ext cx="86557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Cunha et al, (2010). </a:t>
            </a:r>
            <a:r>
              <a:rPr lang="en-US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 Mol </a:t>
            </a:r>
            <a:r>
              <a:rPr lang="en-US" sz="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Neurosci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2.  Buchman et al (2016). </a:t>
            </a:r>
            <a:r>
              <a:rPr lang="en-US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Neurology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3. Brown et al (2020). </a:t>
            </a:r>
            <a:r>
              <a:rPr lang="en-US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Brain Sciences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4.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Carlino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(2015) </a:t>
            </a:r>
            <a:r>
              <a:rPr lang="en-US" sz="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PeerJ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5.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Terracciano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(2013). </a:t>
            </a:r>
            <a:r>
              <a:rPr lang="en-US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 J Biol </a:t>
            </a:r>
            <a:r>
              <a:rPr lang="en-US" sz="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Psychiat</a:t>
            </a:r>
            <a:r>
              <a:rPr lang="en-US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181;p32">
            <a:extLst>
              <a:ext uri="{FF2B5EF4-FFF2-40B4-BE49-F238E27FC236}">
                <a16:creationId xmlns:a16="http://schemas.microsoft.com/office/drawing/2014/main" id="{3BF79899-4EE1-4A9E-AD05-B19289C3833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572000" y="4204690"/>
            <a:ext cx="3672424" cy="4208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Biometrical ADCE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(shown for pair) 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6" name="Google Shape;186;p33"/>
          <p:cNvSpPr/>
          <p:nvPr/>
        </p:nvSpPr>
        <p:spPr>
          <a:xfrm>
            <a:off x="300633" y="1064880"/>
            <a:ext cx="3450994" cy="3960554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Google Shape;179;p32">
            <a:extLst>
              <a:ext uri="{FF2B5EF4-FFF2-40B4-BE49-F238E27FC236}">
                <a16:creationId xmlns:a16="http://schemas.microsoft.com/office/drawing/2014/main" id="{CEA16F1B-67EA-4EFC-87EC-A70C7196CE7B}"/>
              </a:ext>
            </a:extLst>
          </p:cNvPr>
          <p:cNvSpPr txBox="1">
            <a:spLocks/>
          </p:cNvSpPr>
          <p:nvPr/>
        </p:nvSpPr>
        <p:spPr>
          <a:xfrm>
            <a:off x="270853" y="1126698"/>
            <a:ext cx="3450994" cy="2784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Fira Sans Condensed"/>
              <a:buNone/>
              <a:defRPr sz="1400" b="0" i="0" u="none" strike="noStrike" cap="none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Fira Sans Condensed"/>
              <a:buNone/>
              <a:defRPr sz="2100" b="0" i="0" u="none" strike="noStrike" cap="none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Fira Sans Condensed"/>
              <a:buNone/>
              <a:defRPr sz="2100" b="0" i="0" u="none" strike="noStrike" cap="none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Fira Sans Condensed"/>
              <a:buNone/>
              <a:defRPr sz="2100" b="0" i="0" u="none" strike="noStrike" cap="none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Fira Sans Condensed"/>
              <a:buNone/>
              <a:defRPr sz="2100" b="0" i="0" u="none" strike="noStrike" cap="none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Fira Sans Condensed"/>
              <a:buNone/>
              <a:defRPr sz="2100" b="0" i="0" u="none" strike="noStrike" cap="none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Fira Sans Condensed"/>
              <a:buNone/>
              <a:defRPr sz="2100" b="0" i="0" u="none" strike="noStrike" cap="none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Fira Sans Condensed"/>
              <a:buNone/>
              <a:defRPr sz="2100" b="0" i="0" u="none" strike="noStrike" cap="none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Fira Sans Condensed"/>
              <a:buNone/>
              <a:defRPr sz="2100" b="0" i="0" u="none" strike="noStrike" cap="none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pPr marL="231140" indent="0" algn="l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Colorado Adoption/Twin Study of Lifespan behavioral development and cognitive aging (CATSLife)</a:t>
            </a:r>
          </a:p>
          <a:p>
            <a:pPr marL="231140" indent="0" algn="l"/>
            <a:endParaRPr lang="en-US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1140" indent="0" algn="l">
              <a:spcBef>
                <a:spcPts val="300"/>
              </a:spcBef>
              <a:spcAft>
                <a:spcPts val="300"/>
              </a:spcAf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1,009 participants with BDNF</a:t>
            </a:r>
          </a:p>
          <a:p>
            <a:pPr marL="231140" indent="0" algn="l">
              <a:spcBef>
                <a:spcPts val="300"/>
              </a:spcBef>
              <a:spcAft>
                <a:spcPts val="300"/>
              </a:spcAf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619 sibships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(complete &amp; incomplete):</a:t>
            </a:r>
          </a:p>
          <a:p>
            <a:pPr marL="457200" lvl="2" indent="-182880" algn="l">
              <a:buSzPct val="100000"/>
              <a:buFont typeface="Fira Sans Condensed"/>
              <a:buChar char="●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158 MZ pairs </a:t>
            </a:r>
          </a:p>
          <a:p>
            <a:pPr marL="457200" lvl="2" indent="-182880" algn="l">
              <a:buSzPct val="100000"/>
              <a:buFont typeface="Fira Sans Condensed"/>
              <a:buChar char="●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158 DZ pairs </a:t>
            </a:r>
          </a:p>
          <a:p>
            <a:pPr marL="457200" lvl="2" indent="-182880" algn="l">
              <a:buSzPct val="100000"/>
              <a:buFont typeface="Fira Sans Condensed"/>
              <a:buChar char="●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160 CAP Control sibling trios</a:t>
            </a:r>
          </a:p>
          <a:p>
            <a:pPr marL="457200" lvl="2" indent="-182880" algn="l">
              <a:buSzPct val="100000"/>
              <a:buFont typeface="Fira Sans Condensed"/>
              <a:buChar char="●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143 CAP Adoptive sibling trios </a:t>
            </a:r>
          </a:p>
          <a:p>
            <a:pPr marL="914400" lvl="3" indent="-182880" algn="l">
              <a:buSzPct val="100000"/>
              <a:buFont typeface="Fira Sans Condensed"/>
              <a:buChar char="●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 Adopt-Bio-Bio</a:t>
            </a:r>
          </a:p>
          <a:p>
            <a:pPr marL="914400" lvl="3" indent="-182880" algn="l">
              <a:buSzPct val="100000"/>
              <a:buFont typeface="Fira Sans Condensed"/>
              <a:buChar char="●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83 Adopt-Adopt-Bio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686A179-7F67-E944-9B39-16007A9195C8}"/>
              </a:ext>
            </a:extLst>
          </p:cNvPr>
          <p:cNvGrpSpPr/>
          <p:nvPr/>
        </p:nvGrpSpPr>
        <p:grpSpPr>
          <a:xfrm>
            <a:off x="436331" y="4048017"/>
            <a:ext cx="3372104" cy="912703"/>
            <a:chOff x="790058" y="3372631"/>
            <a:chExt cx="3372104" cy="912703"/>
          </a:xfrm>
        </p:grpSpPr>
        <p:grpSp>
          <p:nvGrpSpPr>
            <p:cNvPr id="74" name="Google Shape;2039;p50">
              <a:extLst>
                <a:ext uri="{FF2B5EF4-FFF2-40B4-BE49-F238E27FC236}">
                  <a16:creationId xmlns:a16="http://schemas.microsoft.com/office/drawing/2014/main" id="{5ADA54A0-2747-DE4F-A4DD-13A80C821602}"/>
                </a:ext>
              </a:extLst>
            </p:cNvPr>
            <p:cNvGrpSpPr/>
            <p:nvPr/>
          </p:nvGrpSpPr>
          <p:grpSpPr>
            <a:xfrm>
              <a:off x="790058" y="3372631"/>
              <a:ext cx="940581" cy="912703"/>
              <a:chOff x="4036514" y="640400"/>
              <a:chExt cx="872130" cy="858965"/>
            </a:xfrm>
          </p:grpSpPr>
          <p:sp>
            <p:nvSpPr>
              <p:cNvPr id="80" name="Google Shape;2040;p50">
                <a:extLst>
                  <a:ext uri="{FF2B5EF4-FFF2-40B4-BE49-F238E27FC236}">
                    <a16:creationId xmlns:a16="http://schemas.microsoft.com/office/drawing/2014/main" id="{FDA3E50D-82A2-B04B-8C2F-D83B527DD04E}"/>
                  </a:ext>
                </a:extLst>
              </p:cNvPr>
              <p:cNvSpPr/>
              <p:nvPr/>
            </p:nvSpPr>
            <p:spPr>
              <a:xfrm>
                <a:off x="4036514" y="640400"/>
                <a:ext cx="858900" cy="858900"/>
              </a:xfrm>
              <a:prstGeom prst="donut">
                <a:avLst>
                  <a:gd name="adj" fmla="val 12251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041;p50">
                <a:extLst>
                  <a:ext uri="{FF2B5EF4-FFF2-40B4-BE49-F238E27FC236}">
                    <a16:creationId xmlns:a16="http://schemas.microsoft.com/office/drawing/2014/main" id="{19C519FD-DCC7-D248-9F73-03527DE872FB}"/>
                  </a:ext>
                </a:extLst>
              </p:cNvPr>
              <p:cNvSpPr/>
              <p:nvPr/>
            </p:nvSpPr>
            <p:spPr>
              <a:xfrm rot="8099151">
                <a:off x="4049827" y="640549"/>
                <a:ext cx="858923" cy="858710"/>
              </a:xfrm>
              <a:prstGeom prst="blockArc">
                <a:avLst>
                  <a:gd name="adj1" fmla="val 8522657"/>
                  <a:gd name="adj2" fmla="val 19018627"/>
                  <a:gd name="adj3" fmla="val 12185"/>
                </a:avLst>
              </a:prstGeom>
              <a:solidFill>
                <a:srgbClr val="6284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5" name="Google Shape;8779;p72">
              <a:extLst>
                <a:ext uri="{FF2B5EF4-FFF2-40B4-BE49-F238E27FC236}">
                  <a16:creationId xmlns:a16="http://schemas.microsoft.com/office/drawing/2014/main" id="{D4A399DE-D3B5-624E-B193-AC90F653A700}"/>
                </a:ext>
              </a:extLst>
            </p:cNvPr>
            <p:cNvGrpSpPr/>
            <p:nvPr/>
          </p:nvGrpSpPr>
          <p:grpSpPr>
            <a:xfrm>
              <a:off x="1203543" y="3628625"/>
              <a:ext cx="159039" cy="339253"/>
              <a:chOff x="4584850" y="4399275"/>
              <a:chExt cx="225875" cy="481825"/>
            </a:xfrm>
            <a:solidFill>
              <a:srgbClr val="6284AA"/>
            </a:solidFill>
          </p:grpSpPr>
          <p:sp>
            <p:nvSpPr>
              <p:cNvPr id="78" name="Google Shape;8780;p72">
                <a:extLst>
                  <a:ext uri="{FF2B5EF4-FFF2-40B4-BE49-F238E27FC236}">
                    <a16:creationId xmlns:a16="http://schemas.microsoft.com/office/drawing/2014/main" id="{A6DADD45-829B-114E-91E7-8D2AFC081890}"/>
                  </a:ext>
                </a:extLst>
              </p:cNvPr>
              <p:cNvSpPr/>
              <p:nvPr/>
            </p:nvSpPr>
            <p:spPr>
              <a:xfrm>
                <a:off x="4655400" y="4399275"/>
                <a:ext cx="84700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3389" extrusionOk="0">
                    <a:moveTo>
                      <a:pt x="1696" y="1"/>
                    </a:moveTo>
                    <a:cubicBezTo>
                      <a:pt x="759" y="1"/>
                      <a:pt x="0" y="760"/>
                      <a:pt x="0" y="1696"/>
                    </a:cubicBezTo>
                    <a:cubicBezTo>
                      <a:pt x="0" y="2630"/>
                      <a:pt x="759" y="3389"/>
                      <a:pt x="1696" y="3389"/>
                    </a:cubicBezTo>
                    <a:cubicBezTo>
                      <a:pt x="2629" y="3389"/>
                      <a:pt x="3388" y="2630"/>
                      <a:pt x="3388" y="1696"/>
                    </a:cubicBezTo>
                    <a:cubicBezTo>
                      <a:pt x="3388" y="760"/>
                      <a:pt x="2629" y="1"/>
                      <a:pt x="169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79" name="Google Shape;8781;p72">
                <a:extLst>
                  <a:ext uri="{FF2B5EF4-FFF2-40B4-BE49-F238E27FC236}">
                    <a16:creationId xmlns:a16="http://schemas.microsoft.com/office/drawing/2014/main" id="{BA0A7083-D04E-BF45-BBBA-DF999916D6C6}"/>
                  </a:ext>
                </a:extLst>
              </p:cNvPr>
              <p:cNvSpPr/>
              <p:nvPr/>
            </p:nvSpPr>
            <p:spPr>
              <a:xfrm>
                <a:off x="4584850" y="4512200"/>
                <a:ext cx="225875" cy="368900"/>
              </a:xfrm>
              <a:custGeom>
                <a:avLst/>
                <a:gdLst/>
                <a:ahLst/>
                <a:cxnLst/>
                <a:rect l="l" t="t" r="r" b="b"/>
                <a:pathLst>
                  <a:path w="9035" h="14756" extrusionOk="0">
                    <a:moveTo>
                      <a:pt x="2259" y="1"/>
                    </a:moveTo>
                    <a:cubicBezTo>
                      <a:pt x="1013" y="1"/>
                      <a:pt x="1" y="1052"/>
                      <a:pt x="1" y="2298"/>
                    </a:cubicBezTo>
                    <a:lnTo>
                      <a:pt x="1" y="5686"/>
                    </a:lnTo>
                    <a:cubicBezTo>
                      <a:pt x="1" y="6280"/>
                      <a:pt x="414" y="6792"/>
                      <a:pt x="1106" y="6792"/>
                    </a:cubicBezTo>
                    <a:cubicBezTo>
                      <a:pt x="1284" y="6792"/>
                      <a:pt x="1480" y="6758"/>
                      <a:pt x="1693" y="6683"/>
                    </a:cubicBezTo>
                    <a:lnTo>
                      <a:pt x="1693" y="13627"/>
                    </a:lnTo>
                    <a:cubicBezTo>
                      <a:pt x="1693" y="14250"/>
                      <a:pt x="2199" y="14756"/>
                      <a:pt x="2822" y="14756"/>
                    </a:cubicBezTo>
                    <a:cubicBezTo>
                      <a:pt x="3446" y="14756"/>
                      <a:pt x="3952" y="14250"/>
                      <a:pt x="3952" y="13627"/>
                    </a:cubicBezTo>
                    <a:lnTo>
                      <a:pt x="3952" y="9637"/>
                    </a:lnTo>
                    <a:cubicBezTo>
                      <a:pt x="3952" y="9324"/>
                      <a:pt x="4204" y="9074"/>
                      <a:pt x="4518" y="9074"/>
                    </a:cubicBezTo>
                    <a:cubicBezTo>
                      <a:pt x="4828" y="9074"/>
                      <a:pt x="5081" y="9324"/>
                      <a:pt x="5081" y="9637"/>
                    </a:cubicBezTo>
                    <a:lnTo>
                      <a:pt x="5081" y="13627"/>
                    </a:lnTo>
                    <a:cubicBezTo>
                      <a:pt x="5081" y="14250"/>
                      <a:pt x="5587" y="14756"/>
                      <a:pt x="6210" y="14756"/>
                    </a:cubicBezTo>
                    <a:cubicBezTo>
                      <a:pt x="6833" y="14756"/>
                      <a:pt x="7339" y="14250"/>
                      <a:pt x="7339" y="13627"/>
                    </a:cubicBezTo>
                    <a:lnTo>
                      <a:pt x="7339" y="6683"/>
                    </a:lnTo>
                    <a:cubicBezTo>
                      <a:pt x="7552" y="6758"/>
                      <a:pt x="7749" y="6792"/>
                      <a:pt x="7927" y="6792"/>
                    </a:cubicBezTo>
                    <a:cubicBezTo>
                      <a:pt x="8619" y="6792"/>
                      <a:pt x="9035" y="6280"/>
                      <a:pt x="9035" y="5686"/>
                    </a:cubicBezTo>
                    <a:lnTo>
                      <a:pt x="9035" y="2298"/>
                    </a:lnTo>
                    <a:cubicBezTo>
                      <a:pt x="9035" y="1052"/>
                      <a:pt x="8020" y="1"/>
                      <a:pt x="677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  <p:sp>
          <p:nvSpPr>
            <p:cNvPr id="76" name="Google Shape;181;p32">
              <a:extLst>
                <a:ext uri="{FF2B5EF4-FFF2-40B4-BE49-F238E27FC236}">
                  <a16:creationId xmlns:a16="http://schemas.microsoft.com/office/drawing/2014/main" id="{AABBE18A-EDF4-C544-A536-358DA98D2660}"/>
                </a:ext>
              </a:extLst>
            </p:cNvPr>
            <p:cNvSpPr txBox="1">
              <a:spLocks/>
            </p:cNvSpPr>
            <p:nvPr/>
          </p:nvSpPr>
          <p:spPr>
            <a:xfrm>
              <a:off x="1579672" y="3522721"/>
              <a:ext cx="2582490" cy="5403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Fira Sans Condensed"/>
                <a:buNone/>
                <a:defRPr sz="1400" b="0" i="0" u="none" strike="noStrike" cap="none">
                  <a:solidFill>
                    <a:schemeClr val="accent2"/>
                  </a:solidFill>
                  <a:latin typeface="Fira Sans Condensed"/>
                  <a:ea typeface="Fira Sans Condensed"/>
                  <a:cs typeface="Fira Sans Condensed"/>
                  <a:sym typeface="Fira Sans Condensed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100"/>
                <a:buFont typeface="Fira Sans Condensed"/>
                <a:buNone/>
                <a:defRPr sz="2100" b="0" i="0" u="none" strike="noStrike" cap="none">
                  <a:solidFill>
                    <a:schemeClr val="accent2"/>
                  </a:solidFill>
                  <a:latin typeface="Fira Sans Condensed"/>
                  <a:ea typeface="Fira Sans Condensed"/>
                  <a:cs typeface="Fira Sans Condensed"/>
                  <a:sym typeface="Fira Sans Condensed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100"/>
                <a:buFont typeface="Fira Sans Condensed"/>
                <a:buNone/>
                <a:defRPr sz="2100" b="0" i="0" u="none" strike="noStrike" cap="none">
                  <a:solidFill>
                    <a:schemeClr val="accent2"/>
                  </a:solidFill>
                  <a:latin typeface="Fira Sans Condensed"/>
                  <a:ea typeface="Fira Sans Condensed"/>
                  <a:cs typeface="Fira Sans Condensed"/>
                  <a:sym typeface="Fira Sans Condensed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100"/>
                <a:buFont typeface="Fira Sans Condensed"/>
                <a:buNone/>
                <a:defRPr sz="2100" b="0" i="0" u="none" strike="noStrike" cap="none">
                  <a:solidFill>
                    <a:schemeClr val="accent2"/>
                  </a:solidFill>
                  <a:latin typeface="Fira Sans Condensed"/>
                  <a:ea typeface="Fira Sans Condensed"/>
                  <a:cs typeface="Fira Sans Condensed"/>
                  <a:sym typeface="Fira Sans Condensed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100"/>
                <a:buFont typeface="Fira Sans Condensed"/>
                <a:buNone/>
                <a:defRPr sz="2100" b="0" i="0" u="none" strike="noStrike" cap="none">
                  <a:solidFill>
                    <a:schemeClr val="accent2"/>
                  </a:solidFill>
                  <a:latin typeface="Fira Sans Condensed"/>
                  <a:ea typeface="Fira Sans Condensed"/>
                  <a:cs typeface="Fira Sans Condensed"/>
                  <a:sym typeface="Fira Sans Condensed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100"/>
                <a:buFont typeface="Fira Sans Condensed"/>
                <a:buNone/>
                <a:defRPr sz="2100" b="0" i="0" u="none" strike="noStrike" cap="none">
                  <a:solidFill>
                    <a:schemeClr val="accent2"/>
                  </a:solidFill>
                  <a:latin typeface="Fira Sans Condensed"/>
                  <a:ea typeface="Fira Sans Condensed"/>
                  <a:cs typeface="Fira Sans Condensed"/>
                  <a:sym typeface="Fira Sans Condensed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100"/>
                <a:buFont typeface="Fira Sans Condensed"/>
                <a:buNone/>
                <a:defRPr sz="2100" b="0" i="0" u="none" strike="noStrike" cap="none">
                  <a:solidFill>
                    <a:schemeClr val="accent2"/>
                  </a:solidFill>
                  <a:latin typeface="Fira Sans Condensed"/>
                  <a:ea typeface="Fira Sans Condensed"/>
                  <a:cs typeface="Fira Sans Condensed"/>
                  <a:sym typeface="Fira Sans Condensed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100"/>
                <a:buFont typeface="Fira Sans Condensed"/>
                <a:buNone/>
                <a:defRPr sz="2100" b="0" i="0" u="none" strike="noStrike" cap="none">
                  <a:solidFill>
                    <a:schemeClr val="accent2"/>
                  </a:solidFill>
                  <a:latin typeface="Fira Sans Condensed"/>
                  <a:ea typeface="Fira Sans Condensed"/>
                  <a:cs typeface="Fira Sans Condensed"/>
                  <a:sym typeface="Fira Sans Condensed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100"/>
                <a:buFont typeface="Fira Sans Condensed"/>
                <a:buNone/>
                <a:defRPr sz="2100" b="0" i="0" u="none" strike="noStrike" cap="none">
                  <a:solidFill>
                    <a:schemeClr val="accent2"/>
                  </a:solidFill>
                  <a:latin typeface="Fira Sans Condensed"/>
                  <a:ea typeface="Fira Sans Condensed"/>
                  <a:cs typeface="Fira Sans Condensed"/>
                  <a:sym typeface="Fira Sans Condensed"/>
                </a:defRPr>
              </a:lvl9pPr>
            </a:lstStyle>
            <a:p>
              <a:pPr marL="139700" indent="0" algn="l"/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53% female</a:t>
              </a:r>
            </a:p>
            <a:p>
              <a:pPr marL="139700" indent="0" algn="l"/>
              <a:r>
                <a:rPr lang="en-US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age=33.04 years (SD=4.85)</a:t>
              </a: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03A96CEE-2E92-A84C-929E-46AD2C9DB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2" name="Google Shape;2514;p63">
            <a:extLst>
              <a:ext uri="{FF2B5EF4-FFF2-40B4-BE49-F238E27FC236}">
                <a16:creationId xmlns:a16="http://schemas.microsoft.com/office/drawing/2014/main" id="{8EFEE50D-83AF-D041-B02A-C0C57FFED2FD}"/>
              </a:ext>
            </a:extLst>
          </p:cNvPr>
          <p:cNvGrpSpPr/>
          <p:nvPr/>
        </p:nvGrpSpPr>
        <p:grpSpPr>
          <a:xfrm>
            <a:off x="258432" y="492181"/>
            <a:ext cx="2873868" cy="399600"/>
            <a:chOff x="4404545" y="3301592"/>
            <a:chExt cx="782403" cy="129272"/>
          </a:xfrm>
        </p:grpSpPr>
        <p:sp>
          <p:nvSpPr>
            <p:cNvPr id="23" name="Google Shape;2515;p63">
              <a:extLst>
                <a:ext uri="{FF2B5EF4-FFF2-40B4-BE49-F238E27FC236}">
                  <a16:creationId xmlns:a16="http://schemas.microsoft.com/office/drawing/2014/main" id="{A43AC4E6-1F40-EE4E-97B2-5739DDF3F136}"/>
                </a:ext>
              </a:extLst>
            </p:cNvPr>
            <p:cNvSpPr/>
            <p:nvPr/>
          </p:nvSpPr>
          <p:spPr>
            <a:xfrm>
              <a:off x="4404545" y="3301592"/>
              <a:ext cx="782403" cy="129272"/>
            </a:xfrm>
            <a:custGeom>
              <a:avLst/>
              <a:gdLst/>
              <a:ahLst/>
              <a:cxnLst/>
              <a:rect l="l" t="t" r="r" b="b"/>
              <a:pathLst>
                <a:path w="17328" h="2863" extrusionOk="0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6;p63">
              <a:extLst>
                <a:ext uri="{FF2B5EF4-FFF2-40B4-BE49-F238E27FC236}">
                  <a16:creationId xmlns:a16="http://schemas.microsoft.com/office/drawing/2014/main" id="{4C3B6B4F-6C8A-B440-97A6-0B98BB2BC7CA}"/>
                </a:ext>
              </a:extLst>
            </p:cNvPr>
            <p:cNvSpPr/>
            <p:nvPr/>
          </p:nvSpPr>
          <p:spPr>
            <a:xfrm>
              <a:off x="4416034" y="3308320"/>
              <a:ext cx="120286" cy="115726"/>
            </a:xfrm>
            <a:custGeom>
              <a:avLst/>
              <a:gdLst/>
              <a:ahLst/>
              <a:cxnLst/>
              <a:rect l="l" t="t" r="r" b="b"/>
              <a:pathLst>
                <a:path w="2664" h="2563" extrusionOk="0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187;p33">
            <a:extLst>
              <a:ext uri="{FF2B5EF4-FFF2-40B4-BE49-F238E27FC236}">
                <a16:creationId xmlns:a16="http://schemas.microsoft.com/office/drawing/2014/main" id="{9CADEED0-A16F-0F40-9E7E-4BFE6A00B22D}"/>
              </a:ext>
            </a:extLst>
          </p:cNvPr>
          <p:cNvSpPr txBox="1">
            <a:spLocks/>
          </p:cNvSpPr>
          <p:nvPr/>
        </p:nvSpPr>
        <p:spPr>
          <a:xfrm>
            <a:off x="742459" y="41384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Fira Sans Condensed ExtraBold"/>
              <a:buNone/>
              <a:defRPr sz="2400" b="0" i="0" u="none" strike="noStrike" cap="none">
                <a:solidFill>
                  <a:schemeClr val="accent2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uli"/>
              <a:buNone/>
              <a:defRPr sz="24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uli"/>
              <a:buNone/>
              <a:defRPr sz="24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uli"/>
              <a:buNone/>
              <a:defRPr sz="24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uli"/>
              <a:buNone/>
              <a:defRPr sz="24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uli"/>
              <a:buNone/>
              <a:defRPr sz="24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uli"/>
              <a:buNone/>
              <a:defRPr sz="24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uli"/>
              <a:buNone/>
              <a:defRPr sz="24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uli"/>
              <a:buNone/>
              <a:defRPr sz="24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</a:p>
        </p:txBody>
      </p:sp>
      <p:sp>
        <p:nvSpPr>
          <p:cNvPr id="26" name="Google Shape;423;p48">
            <a:extLst>
              <a:ext uri="{FF2B5EF4-FFF2-40B4-BE49-F238E27FC236}">
                <a16:creationId xmlns:a16="http://schemas.microsoft.com/office/drawing/2014/main" id="{F3986435-18FA-2A43-9472-6CF68D1439E4}"/>
              </a:ext>
            </a:extLst>
          </p:cNvPr>
          <p:cNvSpPr/>
          <p:nvPr/>
        </p:nvSpPr>
        <p:spPr>
          <a:xfrm>
            <a:off x="346009" y="519764"/>
            <a:ext cx="375349" cy="344435"/>
          </a:xfrm>
          <a:custGeom>
            <a:avLst/>
            <a:gdLst/>
            <a:ahLst/>
            <a:cxnLst/>
            <a:rect l="l" t="t" r="r" b="b"/>
            <a:pathLst>
              <a:path w="12603" h="11565" extrusionOk="0">
                <a:moveTo>
                  <a:pt x="9200" y="822"/>
                </a:moveTo>
                <a:lnTo>
                  <a:pt x="11311" y="2933"/>
                </a:lnTo>
                <a:cubicBezTo>
                  <a:pt x="11279" y="3185"/>
                  <a:pt x="11185" y="3437"/>
                  <a:pt x="11090" y="3689"/>
                </a:cubicBezTo>
                <a:lnTo>
                  <a:pt x="8444" y="1074"/>
                </a:lnTo>
                <a:cubicBezTo>
                  <a:pt x="8664" y="948"/>
                  <a:pt x="8916" y="853"/>
                  <a:pt x="9200" y="822"/>
                </a:cubicBezTo>
                <a:close/>
                <a:moveTo>
                  <a:pt x="7814" y="1389"/>
                </a:moveTo>
                <a:lnTo>
                  <a:pt x="10712" y="4287"/>
                </a:lnTo>
                <a:cubicBezTo>
                  <a:pt x="10649" y="4413"/>
                  <a:pt x="10555" y="4476"/>
                  <a:pt x="10492" y="4571"/>
                </a:cubicBezTo>
                <a:cubicBezTo>
                  <a:pt x="10397" y="4634"/>
                  <a:pt x="10334" y="4728"/>
                  <a:pt x="10208" y="4791"/>
                </a:cubicBezTo>
                <a:lnTo>
                  <a:pt x="7310" y="1893"/>
                </a:lnTo>
                <a:cubicBezTo>
                  <a:pt x="7373" y="1798"/>
                  <a:pt x="7467" y="1704"/>
                  <a:pt x="7530" y="1609"/>
                </a:cubicBezTo>
                <a:cubicBezTo>
                  <a:pt x="7625" y="1546"/>
                  <a:pt x="7688" y="1452"/>
                  <a:pt x="7814" y="1389"/>
                </a:cubicBezTo>
                <a:close/>
                <a:moveTo>
                  <a:pt x="6994" y="2523"/>
                </a:moveTo>
                <a:lnTo>
                  <a:pt x="9609" y="5169"/>
                </a:lnTo>
                <a:cubicBezTo>
                  <a:pt x="9389" y="5264"/>
                  <a:pt x="9105" y="5327"/>
                  <a:pt x="8885" y="5390"/>
                </a:cubicBezTo>
                <a:lnTo>
                  <a:pt x="6742" y="3279"/>
                </a:lnTo>
                <a:cubicBezTo>
                  <a:pt x="6774" y="3027"/>
                  <a:pt x="6868" y="2743"/>
                  <a:pt x="6994" y="2523"/>
                </a:cubicBezTo>
                <a:close/>
                <a:moveTo>
                  <a:pt x="3812" y="6209"/>
                </a:moveTo>
                <a:lnTo>
                  <a:pt x="5923" y="8351"/>
                </a:lnTo>
                <a:cubicBezTo>
                  <a:pt x="5892" y="8572"/>
                  <a:pt x="5797" y="8855"/>
                  <a:pt x="5671" y="9107"/>
                </a:cubicBezTo>
                <a:lnTo>
                  <a:pt x="3056" y="6461"/>
                </a:lnTo>
                <a:cubicBezTo>
                  <a:pt x="3277" y="6335"/>
                  <a:pt x="3560" y="6272"/>
                  <a:pt x="3812" y="6209"/>
                </a:cubicBezTo>
                <a:close/>
                <a:moveTo>
                  <a:pt x="2426" y="6776"/>
                </a:moveTo>
                <a:lnTo>
                  <a:pt x="5325" y="9675"/>
                </a:lnTo>
                <a:cubicBezTo>
                  <a:pt x="5262" y="9801"/>
                  <a:pt x="5167" y="9895"/>
                  <a:pt x="5104" y="9958"/>
                </a:cubicBezTo>
                <a:cubicBezTo>
                  <a:pt x="5010" y="10053"/>
                  <a:pt x="4947" y="10116"/>
                  <a:pt x="4821" y="10210"/>
                </a:cubicBezTo>
                <a:lnTo>
                  <a:pt x="1891" y="7280"/>
                </a:lnTo>
                <a:cubicBezTo>
                  <a:pt x="1985" y="7217"/>
                  <a:pt x="2080" y="7091"/>
                  <a:pt x="2143" y="6997"/>
                </a:cubicBezTo>
                <a:cubicBezTo>
                  <a:pt x="2206" y="6934"/>
                  <a:pt x="2300" y="6839"/>
                  <a:pt x="2426" y="6776"/>
                </a:cubicBezTo>
                <a:close/>
                <a:moveTo>
                  <a:pt x="1576" y="7910"/>
                </a:moveTo>
                <a:lnTo>
                  <a:pt x="4222" y="10557"/>
                </a:lnTo>
                <a:cubicBezTo>
                  <a:pt x="4002" y="10620"/>
                  <a:pt x="3718" y="10714"/>
                  <a:pt x="3466" y="10777"/>
                </a:cubicBezTo>
                <a:lnTo>
                  <a:pt x="1355" y="8666"/>
                </a:lnTo>
                <a:cubicBezTo>
                  <a:pt x="1387" y="8414"/>
                  <a:pt x="1481" y="8162"/>
                  <a:pt x="1576" y="7910"/>
                </a:cubicBezTo>
                <a:close/>
                <a:moveTo>
                  <a:pt x="10602" y="0"/>
                </a:moveTo>
                <a:cubicBezTo>
                  <a:pt x="9383" y="0"/>
                  <a:pt x="7954" y="274"/>
                  <a:pt x="7089" y="1168"/>
                </a:cubicBezTo>
                <a:cubicBezTo>
                  <a:pt x="6207" y="2082"/>
                  <a:pt x="5923" y="3500"/>
                  <a:pt x="5923" y="4728"/>
                </a:cubicBezTo>
                <a:cubicBezTo>
                  <a:pt x="6238" y="4760"/>
                  <a:pt x="6459" y="4791"/>
                  <a:pt x="6522" y="4791"/>
                </a:cubicBezTo>
                <a:lnTo>
                  <a:pt x="6585" y="4791"/>
                </a:lnTo>
                <a:lnTo>
                  <a:pt x="6585" y="4130"/>
                </a:lnTo>
                <a:lnTo>
                  <a:pt x="7971" y="5516"/>
                </a:lnTo>
                <a:cubicBezTo>
                  <a:pt x="7751" y="5532"/>
                  <a:pt x="7540" y="5538"/>
                  <a:pt x="7348" y="5538"/>
                </a:cubicBezTo>
                <a:cubicBezTo>
                  <a:pt x="6772" y="5538"/>
                  <a:pt x="6364" y="5484"/>
                  <a:pt x="6364" y="5484"/>
                </a:cubicBezTo>
                <a:cubicBezTo>
                  <a:pt x="6314" y="5459"/>
                  <a:pt x="5810" y="5369"/>
                  <a:pt x="5121" y="5369"/>
                </a:cubicBezTo>
                <a:cubicBezTo>
                  <a:pt x="4077" y="5369"/>
                  <a:pt x="2606" y="5575"/>
                  <a:pt x="1639" y="6524"/>
                </a:cubicBezTo>
                <a:cubicBezTo>
                  <a:pt x="0" y="8162"/>
                  <a:pt x="536" y="11155"/>
                  <a:pt x="567" y="11250"/>
                </a:cubicBezTo>
                <a:cubicBezTo>
                  <a:pt x="599" y="11407"/>
                  <a:pt x="725" y="11533"/>
                  <a:pt x="914" y="11533"/>
                </a:cubicBezTo>
                <a:lnTo>
                  <a:pt x="1009" y="11533"/>
                </a:lnTo>
                <a:cubicBezTo>
                  <a:pt x="1198" y="11502"/>
                  <a:pt x="1324" y="11344"/>
                  <a:pt x="1261" y="11155"/>
                </a:cubicBezTo>
                <a:cubicBezTo>
                  <a:pt x="1261" y="11155"/>
                  <a:pt x="1166" y="10399"/>
                  <a:pt x="1229" y="9517"/>
                </a:cubicBezTo>
                <a:lnTo>
                  <a:pt x="1229" y="9517"/>
                </a:lnTo>
                <a:lnTo>
                  <a:pt x="2615" y="10903"/>
                </a:lnTo>
                <a:cubicBezTo>
                  <a:pt x="2447" y="10903"/>
                  <a:pt x="2293" y="10917"/>
                  <a:pt x="2153" y="10917"/>
                </a:cubicBezTo>
                <a:cubicBezTo>
                  <a:pt x="2083" y="10917"/>
                  <a:pt x="2017" y="10914"/>
                  <a:pt x="1954" y="10903"/>
                </a:cubicBezTo>
                <a:lnTo>
                  <a:pt x="1954" y="10966"/>
                </a:lnTo>
                <a:cubicBezTo>
                  <a:pt x="1985" y="11187"/>
                  <a:pt x="1954" y="11407"/>
                  <a:pt x="1859" y="11565"/>
                </a:cubicBezTo>
                <a:lnTo>
                  <a:pt x="2048" y="11565"/>
                </a:lnTo>
                <a:cubicBezTo>
                  <a:pt x="3277" y="11565"/>
                  <a:pt x="4695" y="11281"/>
                  <a:pt x="5577" y="10399"/>
                </a:cubicBezTo>
                <a:cubicBezTo>
                  <a:pt x="6427" y="9517"/>
                  <a:pt x="6742" y="8068"/>
                  <a:pt x="6742" y="6839"/>
                </a:cubicBezTo>
                <a:cubicBezTo>
                  <a:pt x="6396" y="6808"/>
                  <a:pt x="6144" y="6776"/>
                  <a:pt x="6112" y="6776"/>
                </a:cubicBezTo>
                <a:lnTo>
                  <a:pt x="6049" y="6776"/>
                </a:lnTo>
                <a:lnTo>
                  <a:pt x="6049" y="7438"/>
                </a:lnTo>
                <a:lnTo>
                  <a:pt x="4663" y="6051"/>
                </a:lnTo>
                <a:cubicBezTo>
                  <a:pt x="4876" y="6036"/>
                  <a:pt x="5083" y="6030"/>
                  <a:pt x="5273" y="6030"/>
                </a:cubicBezTo>
                <a:cubicBezTo>
                  <a:pt x="5845" y="6030"/>
                  <a:pt x="6270" y="6083"/>
                  <a:pt x="6270" y="6083"/>
                </a:cubicBezTo>
                <a:cubicBezTo>
                  <a:pt x="6301" y="6083"/>
                  <a:pt x="6837" y="6178"/>
                  <a:pt x="7499" y="6178"/>
                </a:cubicBezTo>
                <a:cubicBezTo>
                  <a:pt x="8727" y="6178"/>
                  <a:pt x="10145" y="5862"/>
                  <a:pt x="10996" y="4980"/>
                </a:cubicBezTo>
                <a:cubicBezTo>
                  <a:pt x="12602" y="3374"/>
                  <a:pt x="12098" y="381"/>
                  <a:pt x="12067" y="255"/>
                </a:cubicBezTo>
                <a:cubicBezTo>
                  <a:pt x="12035" y="160"/>
                  <a:pt x="11878" y="34"/>
                  <a:pt x="11657" y="34"/>
                </a:cubicBezTo>
                <a:cubicBezTo>
                  <a:pt x="11468" y="66"/>
                  <a:pt x="11342" y="223"/>
                  <a:pt x="11405" y="444"/>
                </a:cubicBezTo>
                <a:cubicBezTo>
                  <a:pt x="11405" y="444"/>
                  <a:pt x="11531" y="1168"/>
                  <a:pt x="11437" y="2050"/>
                </a:cubicBezTo>
                <a:lnTo>
                  <a:pt x="10050" y="664"/>
                </a:lnTo>
                <a:cubicBezTo>
                  <a:pt x="10218" y="664"/>
                  <a:pt x="10373" y="650"/>
                  <a:pt x="10513" y="650"/>
                </a:cubicBezTo>
                <a:cubicBezTo>
                  <a:pt x="10583" y="650"/>
                  <a:pt x="10649" y="654"/>
                  <a:pt x="10712" y="664"/>
                </a:cubicBezTo>
                <a:lnTo>
                  <a:pt x="10712" y="601"/>
                </a:lnTo>
                <a:cubicBezTo>
                  <a:pt x="10681" y="381"/>
                  <a:pt x="10712" y="160"/>
                  <a:pt x="10807" y="3"/>
                </a:cubicBezTo>
                <a:cubicBezTo>
                  <a:pt x="10739" y="1"/>
                  <a:pt x="10671" y="0"/>
                  <a:pt x="106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ACE8D4-B0E7-024B-816A-92DA33CDB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668" y="833739"/>
            <a:ext cx="4373382" cy="327231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186;p33">
            <a:extLst>
              <a:ext uri="{FF2B5EF4-FFF2-40B4-BE49-F238E27FC236}">
                <a16:creationId xmlns:a16="http://schemas.microsoft.com/office/drawing/2014/main" id="{D07C1B6D-6EC9-482B-B946-7B746165CCD9}"/>
              </a:ext>
            </a:extLst>
          </p:cNvPr>
          <p:cNvSpPr/>
          <p:nvPr/>
        </p:nvSpPr>
        <p:spPr>
          <a:xfrm>
            <a:off x="3730752" y="1079863"/>
            <a:ext cx="5238618" cy="3728794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F5FC9A1-CABB-B147-80EC-68E24BCF70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891741"/>
              </p:ext>
            </p:extLst>
          </p:nvPr>
        </p:nvGraphicFramePr>
        <p:xfrm>
          <a:off x="3890988" y="1883803"/>
          <a:ext cx="4900473" cy="2482208"/>
        </p:xfrm>
        <a:graphic>
          <a:graphicData uri="http://schemas.openxmlformats.org/drawingml/2006/table">
            <a:tbl>
              <a:tblPr firstRow="1" bandRow="1">
                <a:tableStyleId>{815BED6C-3B0D-4924-8F43-2286A9EDB8CD}</a:tableStyleId>
              </a:tblPr>
              <a:tblGrid>
                <a:gridCol w="544497">
                  <a:extLst>
                    <a:ext uri="{9D8B030D-6E8A-4147-A177-3AD203B41FA5}">
                      <a16:colId xmlns:a16="http://schemas.microsoft.com/office/drawing/2014/main" val="787731862"/>
                    </a:ext>
                  </a:extLst>
                </a:gridCol>
                <a:gridCol w="544497">
                  <a:extLst>
                    <a:ext uri="{9D8B030D-6E8A-4147-A177-3AD203B41FA5}">
                      <a16:colId xmlns:a16="http://schemas.microsoft.com/office/drawing/2014/main" val="404088772"/>
                    </a:ext>
                  </a:extLst>
                </a:gridCol>
                <a:gridCol w="544497">
                  <a:extLst>
                    <a:ext uri="{9D8B030D-6E8A-4147-A177-3AD203B41FA5}">
                      <a16:colId xmlns:a16="http://schemas.microsoft.com/office/drawing/2014/main" val="1877473315"/>
                    </a:ext>
                  </a:extLst>
                </a:gridCol>
                <a:gridCol w="544497">
                  <a:extLst>
                    <a:ext uri="{9D8B030D-6E8A-4147-A177-3AD203B41FA5}">
                      <a16:colId xmlns:a16="http://schemas.microsoft.com/office/drawing/2014/main" val="302758662"/>
                    </a:ext>
                  </a:extLst>
                </a:gridCol>
                <a:gridCol w="544497">
                  <a:extLst>
                    <a:ext uri="{9D8B030D-6E8A-4147-A177-3AD203B41FA5}">
                      <a16:colId xmlns:a16="http://schemas.microsoft.com/office/drawing/2014/main" val="1617220678"/>
                    </a:ext>
                  </a:extLst>
                </a:gridCol>
                <a:gridCol w="544497">
                  <a:extLst>
                    <a:ext uri="{9D8B030D-6E8A-4147-A177-3AD203B41FA5}">
                      <a16:colId xmlns:a16="http://schemas.microsoft.com/office/drawing/2014/main" val="407912573"/>
                    </a:ext>
                  </a:extLst>
                </a:gridCol>
                <a:gridCol w="544497">
                  <a:extLst>
                    <a:ext uri="{9D8B030D-6E8A-4147-A177-3AD203B41FA5}">
                      <a16:colId xmlns:a16="http://schemas.microsoft.com/office/drawing/2014/main" val="685397247"/>
                    </a:ext>
                  </a:extLst>
                </a:gridCol>
                <a:gridCol w="378781">
                  <a:extLst>
                    <a:ext uri="{9D8B030D-6E8A-4147-A177-3AD203B41FA5}">
                      <a16:colId xmlns:a16="http://schemas.microsoft.com/office/drawing/2014/main" val="3076702894"/>
                    </a:ext>
                  </a:extLst>
                </a:gridCol>
                <a:gridCol w="710213">
                  <a:extLst>
                    <a:ext uri="{9D8B030D-6E8A-4147-A177-3AD203B41FA5}">
                      <a16:colId xmlns:a16="http://schemas.microsoft.com/office/drawing/2014/main" val="1495215041"/>
                    </a:ext>
                  </a:extLst>
                </a:gridCol>
              </a:tblGrid>
              <a:tr h="424352"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Standardized Components</a:t>
                      </a: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Fit Comparisons</a:t>
                      </a: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96583030"/>
                  </a:ext>
                </a:extLst>
              </a:tr>
              <a:tr h="3429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</a:t>
                      </a: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AIC</a:t>
                      </a: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LRT</a:t>
                      </a:r>
                      <a:endParaRPr lang="en-US" sz="12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df</a:t>
                      </a: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530437"/>
                  </a:ext>
                </a:extLst>
              </a:tr>
              <a:tr h="3429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20.54%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28.56%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49.45%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5523.9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--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--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--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01117959"/>
                  </a:ext>
                </a:extLst>
              </a:tr>
              <a:tr h="3429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24.81%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25.73%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49.46%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5521.9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9.09E-01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2641363"/>
                  </a:ext>
                </a:extLst>
              </a:tr>
              <a:tr h="3429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AE*</a:t>
                      </a: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48.23%</a:t>
                      </a: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51.77%</a:t>
                      </a: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5520.7</a:t>
                      </a: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0.79</a:t>
                      </a: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6.74E-01</a:t>
                      </a: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625929"/>
                  </a:ext>
                </a:extLst>
              </a:tr>
              <a:tr h="3429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26.14%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73.86%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5535.9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3.29E-04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3996807"/>
                  </a:ext>
                </a:extLst>
              </a:tr>
              <a:tr h="3429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5559.7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41.83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4.37E-09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2631090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30C3AFB-B471-924A-9F02-611358345359}"/>
              </a:ext>
            </a:extLst>
          </p:cNvPr>
          <p:cNvSpPr txBox="1"/>
          <p:nvPr/>
        </p:nvSpPr>
        <p:spPr>
          <a:xfrm>
            <a:off x="3830029" y="4366009"/>
            <a:ext cx="16824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Best-fitting model</a:t>
            </a:r>
          </a:p>
        </p:txBody>
      </p:sp>
      <p:grpSp>
        <p:nvGrpSpPr>
          <p:cNvPr id="11" name="Google Shape;2514;p63">
            <a:extLst>
              <a:ext uri="{FF2B5EF4-FFF2-40B4-BE49-F238E27FC236}">
                <a16:creationId xmlns:a16="http://schemas.microsoft.com/office/drawing/2014/main" id="{08557431-FC21-3A4D-B185-E0DFC8995334}"/>
              </a:ext>
            </a:extLst>
          </p:cNvPr>
          <p:cNvGrpSpPr/>
          <p:nvPr/>
        </p:nvGrpSpPr>
        <p:grpSpPr>
          <a:xfrm>
            <a:off x="258432" y="485675"/>
            <a:ext cx="2873868" cy="399600"/>
            <a:chOff x="4404545" y="3301592"/>
            <a:chExt cx="782403" cy="129272"/>
          </a:xfrm>
        </p:grpSpPr>
        <p:sp>
          <p:nvSpPr>
            <p:cNvPr id="12" name="Google Shape;2515;p63">
              <a:extLst>
                <a:ext uri="{FF2B5EF4-FFF2-40B4-BE49-F238E27FC236}">
                  <a16:creationId xmlns:a16="http://schemas.microsoft.com/office/drawing/2014/main" id="{C542F912-23E8-B14A-9218-90C117F694B1}"/>
                </a:ext>
              </a:extLst>
            </p:cNvPr>
            <p:cNvSpPr/>
            <p:nvPr/>
          </p:nvSpPr>
          <p:spPr>
            <a:xfrm>
              <a:off x="4404545" y="3301592"/>
              <a:ext cx="782403" cy="129272"/>
            </a:xfrm>
            <a:custGeom>
              <a:avLst/>
              <a:gdLst/>
              <a:ahLst/>
              <a:cxnLst/>
              <a:rect l="l" t="t" r="r" b="b"/>
              <a:pathLst>
                <a:path w="17328" h="2863" extrusionOk="0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16;p63">
              <a:extLst>
                <a:ext uri="{FF2B5EF4-FFF2-40B4-BE49-F238E27FC236}">
                  <a16:creationId xmlns:a16="http://schemas.microsoft.com/office/drawing/2014/main" id="{5574C82E-D0E9-2F49-91E3-A9EDB1D17070}"/>
                </a:ext>
              </a:extLst>
            </p:cNvPr>
            <p:cNvSpPr/>
            <p:nvPr/>
          </p:nvSpPr>
          <p:spPr>
            <a:xfrm>
              <a:off x="4416034" y="3308320"/>
              <a:ext cx="120286" cy="115726"/>
            </a:xfrm>
            <a:custGeom>
              <a:avLst/>
              <a:gdLst/>
              <a:ahLst/>
              <a:cxnLst/>
              <a:rect l="l" t="t" r="r" b="b"/>
              <a:pathLst>
                <a:path w="2664" h="2563" extrusionOk="0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87;p33">
            <a:extLst>
              <a:ext uri="{FF2B5EF4-FFF2-40B4-BE49-F238E27FC236}">
                <a16:creationId xmlns:a16="http://schemas.microsoft.com/office/drawing/2014/main" id="{0C23723A-8B8F-5844-A075-770102265518}"/>
              </a:ext>
            </a:extLst>
          </p:cNvPr>
          <p:cNvSpPr txBox="1">
            <a:spLocks/>
          </p:cNvSpPr>
          <p:nvPr/>
        </p:nvSpPr>
        <p:spPr>
          <a:xfrm>
            <a:off x="742459" y="39898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Fira Sans Condensed ExtraBold"/>
              <a:buNone/>
              <a:defRPr sz="1600" b="0" i="0" u="none" strike="noStrike" cap="none">
                <a:solidFill>
                  <a:schemeClr val="accent2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uli"/>
              <a:buNone/>
              <a:defRPr sz="42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uli"/>
              <a:buNone/>
              <a:defRPr sz="42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uli"/>
              <a:buNone/>
              <a:defRPr sz="42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uli"/>
              <a:buNone/>
              <a:defRPr sz="42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uli"/>
              <a:buNone/>
              <a:defRPr sz="42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uli"/>
              <a:buNone/>
              <a:defRPr sz="42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uli"/>
              <a:buNone/>
              <a:defRPr sz="42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uli"/>
              <a:buNone/>
              <a:defRPr sz="42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algn="l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sp>
        <p:nvSpPr>
          <p:cNvPr id="15" name="Google Shape;423;p48">
            <a:extLst>
              <a:ext uri="{FF2B5EF4-FFF2-40B4-BE49-F238E27FC236}">
                <a16:creationId xmlns:a16="http://schemas.microsoft.com/office/drawing/2014/main" id="{1B1FDB30-8032-B94E-8D10-1D61FDCC0E6D}"/>
              </a:ext>
            </a:extLst>
          </p:cNvPr>
          <p:cNvSpPr/>
          <p:nvPr/>
        </p:nvSpPr>
        <p:spPr>
          <a:xfrm>
            <a:off x="346009" y="519764"/>
            <a:ext cx="375349" cy="344435"/>
          </a:xfrm>
          <a:custGeom>
            <a:avLst/>
            <a:gdLst/>
            <a:ahLst/>
            <a:cxnLst/>
            <a:rect l="l" t="t" r="r" b="b"/>
            <a:pathLst>
              <a:path w="12603" h="11565" extrusionOk="0">
                <a:moveTo>
                  <a:pt x="9200" y="822"/>
                </a:moveTo>
                <a:lnTo>
                  <a:pt x="11311" y="2933"/>
                </a:lnTo>
                <a:cubicBezTo>
                  <a:pt x="11279" y="3185"/>
                  <a:pt x="11185" y="3437"/>
                  <a:pt x="11090" y="3689"/>
                </a:cubicBezTo>
                <a:lnTo>
                  <a:pt x="8444" y="1074"/>
                </a:lnTo>
                <a:cubicBezTo>
                  <a:pt x="8664" y="948"/>
                  <a:pt x="8916" y="853"/>
                  <a:pt x="9200" y="822"/>
                </a:cubicBezTo>
                <a:close/>
                <a:moveTo>
                  <a:pt x="7814" y="1389"/>
                </a:moveTo>
                <a:lnTo>
                  <a:pt x="10712" y="4287"/>
                </a:lnTo>
                <a:cubicBezTo>
                  <a:pt x="10649" y="4413"/>
                  <a:pt x="10555" y="4476"/>
                  <a:pt x="10492" y="4571"/>
                </a:cubicBezTo>
                <a:cubicBezTo>
                  <a:pt x="10397" y="4634"/>
                  <a:pt x="10334" y="4728"/>
                  <a:pt x="10208" y="4791"/>
                </a:cubicBezTo>
                <a:lnTo>
                  <a:pt x="7310" y="1893"/>
                </a:lnTo>
                <a:cubicBezTo>
                  <a:pt x="7373" y="1798"/>
                  <a:pt x="7467" y="1704"/>
                  <a:pt x="7530" y="1609"/>
                </a:cubicBezTo>
                <a:cubicBezTo>
                  <a:pt x="7625" y="1546"/>
                  <a:pt x="7688" y="1452"/>
                  <a:pt x="7814" y="1389"/>
                </a:cubicBezTo>
                <a:close/>
                <a:moveTo>
                  <a:pt x="6994" y="2523"/>
                </a:moveTo>
                <a:lnTo>
                  <a:pt x="9609" y="5169"/>
                </a:lnTo>
                <a:cubicBezTo>
                  <a:pt x="9389" y="5264"/>
                  <a:pt x="9105" y="5327"/>
                  <a:pt x="8885" y="5390"/>
                </a:cubicBezTo>
                <a:lnTo>
                  <a:pt x="6742" y="3279"/>
                </a:lnTo>
                <a:cubicBezTo>
                  <a:pt x="6774" y="3027"/>
                  <a:pt x="6868" y="2743"/>
                  <a:pt x="6994" y="2523"/>
                </a:cubicBezTo>
                <a:close/>
                <a:moveTo>
                  <a:pt x="3812" y="6209"/>
                </a:moveTo>
                <a:lnTo>
                  <a:pt x="5923" y="8351"/>
                </a:lnTo>
                <a:cubicBezTo>
                  <a:pt x="5892" y="8572"/>
                  <a:pt x="5797" y="8855"/>
                  <a:pt x="5671" y="9107"/>
                </a:cubicBezTo>
                <a:lnTo>
                  <a:pt x="3056" y="6461"/>
                </a:lnTo>
                <a:cubicBezTo>
                  <a:pt x="3277" y="6335"/>
                  <a:pt x="3560" y="6272"/>
                  <a:pt x="3812" y="6209"/>
                </a:cubicBezTo>
                <a:close/>
                <a:moveTo>
                  <a:pt x="2426" y="6776"/>
                </a:moveTo>
                <a:lnTo>
                  <a:pt x="5325" y="9675"/>
                </a:lnTo>
                <a:cubicBezTo>
                  <a:pt x="5262" y="9801"/>
                  <a:pt x="5167" y="9895"/>
                  <a:pt x="5104" y="9958"/>
                </a:cubicBezTo>
                <a:cubicBezTo>
                  <a:pt x="5010" y="10053"/>
                  <a:pt x="4947" y="10116"/>
                  <a:pt x="4821" y="10210"/>
                </a:cubicBezTo>
                <a:lnTo>
                  <a:pt x="1891" y="7280"/>
                </a:lnTo>
                <a:cubicBezTo>
                  <a:pt x="1985" y="7217"/>
                  <a:pt x="2080" y="7091"/>
                  <a:pt x="2143" y="6997"/>
                </a:cubicBezTo>
                <a:cubicBezTo>
                  <a:pt x="2206" y="6934"/>
                  <a:pt x="2300" y="6839"/>
                  <a:pt x="2426" y="6776"/>
                </a:cubicBezTo>
                <a:close/>
                <a:moveTo>
                  <a:pt x="1576" y="7910"/>
                </a:moveTo>
                <a:lnTo>
                  <a:pt x="4222" y="10557"/>
                </a:lnTo>
                <a:cubicBezTo>
                  <a:pt x="4002" y="10620"/>
                  <a:pt x="3718" y="10714"/>
                  <a:pt x="3466" y="10777"/>
                </a:cubicBezTo>
                <a:lnTo>
                  <a:pt x="1355" y="8666"/>
                </a:lnTo>
                <a:cubicBezTo>
                  <a:pt x="1387" y="8414"/>
                  <a:pt x="1481" y="8162"/>
                  <a:pt x="1576" y="7910"/>
                </a:cubicBezTo>
                <a:close/>
                <a:moveTo>
                  <a:pt x="10602" y="0"/>
                </a:moveTo>
                <a:cubicBezTo>
                  <a:pt x="9383" y="0"/>
                  <a:pt x="7954" y="274"/>
                  <a:pt x="7089" y="1168"/>
                </a:cubicBezTo>
                <a:cubicBezTo>
                  <a:pt x="6207" y="2082"/>
                  <a:pt x="5923" y="3500"/>
                  <a:pt x="5923" y="4728"/>
                </a:cubicBezTo>
                <a:cubicBezTo>
                  <a:pt x="6238" y="4760"/>
                  <a:pt x="6459" y="4791"/>
                  <a:pt x="6522" y="4791"/>
                </a:cubicBezTo>
                <a:lnTo>
                  <a:pt x="6585" y="4791"/>
                </a:lnTo>
                <a:lnTo>
                  <a:pt x="6585" y="4130"/>
                </a:lnTo>
                <a:lnTo>
                  <a:pt x="7971" y="5516"/>
                </a:lnTo>
                <a:cubicBezTo>
                  <a:pt x="7751" y="5532"/>
                  <a:pt x="7540" y="5538"/>
                  <a:pt x="7348" y="5538"/>
                </a:cubicBezTo>
                <a:cubicBezTo>
                  <a:pt x="6772" y="5538"/>
                  <a:pt x="6364" y="5484"/>
                  <a:pt x="6364" y="5484"/>
                </a:cubicBezTo>
                <a:cubicBezTo>
                  <a:pt x="6314" y="5459"/>
                  <a:pt x="5810" y="5369"/>
                  <a:pt x="5121" y="5369"/>
                </a:cubicBezTo>
                <a:cubicBezTo>
                  <a:pt x="4077" y="5369"/>
                  <a:pt x="2606" y="5575"/>
                  <a:pt x="1639" y="6524"/>
                </a:cubicBezTo>
                <a:cubicBezTo>
                  <a:pt x="0" y="8162"/>
                  <a:pt x="536" y="11155"/>
                  <a:pt x="567" y="11250"/>
                </a:cubicBezTo>
                <a:cubicBezTo>
                  <a:pt x="599" y="11407"/>
                  <a:pt x="725" y="11533"/>
                  <a:pt x="914" y="11533"/>
                </a:cubicBezTo>
                <a:lnTo>
                  <a:pt x="1009" y="11533"/>
                </a:lnTo>
                <a:cubicBezTo>
                  <a:pt x="1198" y="11502"/>
                  <a:pt x="1324" y="11344"/>
                  <a:pt x="1261" y="11155"/>
                </a:cubicBezTo>
                <a:cubicBezTo>
                  <a:pt x="1261" y="11155"/>
                  <a:pt x="1166" y="10399"/>
                  <a:pt x="1229" y="9517"/>
                </a:cubicBezTo>
                <a:lnTo>
                  <a:pt x="1229" y="9517"/>
                </a:lnTo>
                <a:lnTo>
                  <a:pt x="2615" y="10903"/>
                </a:lnTo>
                <a:cubicBezTo>
                  <a:pt x="2447" y="10903"/>
                  <a:pt x="2293" y="10917"/>
                  <a:pt x="2153" y="10917"/>
                </a:cubicBezTo>
                <a:cubicBezTo>
                  <a:pt x="2083" y="10917"/>
                  <a:pt x="2017" y="10914"/>
                  <a:pt x="1954" y="10903"/>
                </a:cubicBezTo>
                <a:lnTo>
                  <a:pt x="1954" y="10966"/>
                </a:lnTo>
                <a:cubicBezTo>
                  <a:pt x="1985" y="11187"/>
                  <a:pt x="1954" y="11407"/>
                  <a:pt x="1859" y="11565"/>
                </a:cubicBezTo>
                <a:lnTo>
                  <a:pt x="2048" y="11565"/>
                </a:lnTo>
                <a:cubicBezTo>
                  <a:pt x="3277" y="11565"/>
                  <a:pt x="4695" y="11281"/>
                  <a:pt x="5577" y="10399"/>
                </a:cubicBezTo>
                <a:cubicBezTo>
                  <a:pt x="6427" y="9517"/>
                  <a:pt x="6742" y="8068"/>
                  <a:pt x="6742" y="6839"/>
                </a:cubicBezTo>
                <a:cubicBezTo>
                  <a:pt x="6396" y="6808"/>
                  <a:pt x="6144" y="6776"/>
                  <a:pt x="6112" y="6776"/>
                </a:cubicBezTo>
                <a:lnTo>
                  <a:pt x="6049" y="6776"/>
                </a:lnTo>
                <a:lnTo>
                  <a:pt x="6049" y="7438"/>
                </a:lnTo>
                <a:lnTo>
                  <a:pt x="4663" y="6051"/>
                </a:lnTo>
                <a:cubicBezTo>
                  <a:pt x="4876" y="6036"/>
                  <a:pt x="5083" y="6030"/>
                  <a:pt x="5273" y="6030"/>
                </a:cubicBezTo>
                <a:cubicBezTo>
                  <a:pt x="5845" y="6030"/>
                  <a:pt x="6270" y="6083"/>
                  <a:pt x="6270" y="6083"/>
                </a:cubicBezTo>
                <a:cubicBezTo>
                  <a:pt x="6301" y="6083"/>
                  <a:pt x="6837" y="6178"/>
                  <a:pt x="7499" y="6178"/>
                </a:cubicBezTo>
                <a:cubicBezTo>
                  <a:pt x="8727" y="6178"/>
                  <a:pt x="10145" y="5862"/>
                  <a:pt x="10996" y="4980"/>
                </a:cubicBezTo>
                <a:cubicBezTo>
                  <a:pt x="12602" y="3374"/>
                  <a:pt x="12098" y="381"/>
                  <a:pt x="12067" y="255"/>
                </a:cubicBezTo>
                <a:cubicBezTo>
                  <a:pt x="12035" y="160"/>
                  <a:pt x="11878" y="34"/>
                  <a:pt x="11657" y="34"/>
                </a:cubicBezTo>
                <a:cubicBezTo>
                  <a:pt x="11468" y="66"/>
                  <a:pt x="11342" y="223"/>
                  <a:pt x="11405" y="444"/>
                </a:cubicBezTo>
                <a:cubicBezTo>
                  <a:pt x="11405" y="444"/>
                  <a:pt x="11531" y="1168"/>
                  <a:pt x="11437" y="2050"/>
                </a:cubicBezTo>
                <a:lnTo>
                  <a:pt x="10050" y="664"/>
                </a:lnTo>
                <a:cubicBezTo>
                  <a:pt x="10218" y="664"/>
                  <a:pt x="10373" y="650"/>
                  <a:pt x="10513" y="650"/>
                </a:cubicBezTo>
                <a:cubicBezTo>
                  <a:pt x="10583" y="650"/>
                  <a:pt x="10649" y="654"/>
                  <a:pt x="10712" y="664"/>
                </a:cubicBezTo>
                <a:lnTo>
                  <a:pt x="10712" y="601"/>
                </a:lnTo>
                <a:cubicBezTo>
                  <a:pt x="10681" y="381"/>
                  <a:pt x="10712" y="160"/>
                  <a:pt x="10807" y="3"/>
                </a:cubicBezTo>
                <a:cubicBezTo>
                  <a:pt x="10739" y="1"/>
                  <a:pt x="10671" y="0"/>
                  <a:pt x="106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81;p32">
            <a:extLst>
              <a:ext uri="{FF2B5EF4-FFF2-40B4-BE49-F238E27FC236}">
                <a16:creationId xmlns:a16="http://schemas.microsoft.com/office/drawing/2014/main" id="{64C06693-C027-414A-BC72-3E8CEBBB77AC}"/>
              </a:ext>
            </a:extLst>
          </p:cNvPr>
          <p:cNvSpPr txBox="1">
            <a:spLocks/>
          </p:cNvSpPr>
          <p:nvPr/>
        </p:nvSpPr>
        <p:spPr>
          <a:xfrm>
            <a:off x="4823348" y="1262744"/>
            <a:ext cx="3450995" cy="420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Fira Sans Condensed"/>
              <a:buNone/>
              <a:defRPr sz="1400" b="0" i="0" u="none" strike="noStrike" cap="none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Fira Sans Condensed"/>
              <a:buNone/>
              <a:defRPr sz="2100" b="0" i="0" u="none" strike="noStrike" cap="none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Fira Sans Condensed"/>
              <a:buNone/>
              <a:defRPr sz="2100" b="0" i="0" u="none" strike="noStrike" cap="none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Fira Sans Condensed"/>
              <a:buNone/>
              <a:defRPr sz="2100" b="0" i="0" u="none" strike="noStrike" cap="none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Fira Sans Condensed"/>
              <a:buNone/>
              <a:defRPr sz="2100" b="0" i="0" u="none" strike="noStrike" cap="none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Fira Sans Condensed"/>
              <a:buNone/>
              <a:defRPr sz="2100" b="0" i="0" u="none" strike="noStrike" cap="none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Fira Sans Condensed"/>
              <a:buNone/>
              <a:defRPr sz="2100" b="0" i="0" u="none" strike="noStrike" cap="none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Fira Sans Condensed"/>
              <a:buNone/>
              <a:defRPr sz="2100" b="0" i="0" u="none" strike="noStrike" cap="none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Fira Sans Condensed"/>
              <a:buNone/>
              <a:defRPr sz="2100" b="0" i="0" u="none" strike="noStrike" cap="none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pPr marL="139700" indent="0" algn="l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Biometrical ADCE model results </a:t>
            </a:r>
          </a:p>
        </p:txBody>
      </p:sp>
      <p:sp>
        <p:nvSpPr>
          <p:cNvPr id="17" name="Google Shape;186;p33">
            <a:extLst>
              <a:ext uri="{FF2B5EF4-FFF2-40B4-BE49-F238E27FC236}">
                <a16:creationId xmlns:a16="http://schemas.microsoft.com/office/drawing/2014/main" id="{1A05AE9C-12A7-4E12-BFD8-E12E8B90B355}"/>
              </a:ext>
            </a:extLst>
          </p:cNvPr>
          <p:cNvSpPr/>
          <p:nvPr/>
        </p:nvSpPr>
        <p:spPr>
          <a:xfrm>
            <a:off x="156375" y="1079863"/>
            <a:ext cx="3504581" cy="3728794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37D37945-0269-4EAE-9440-9AA5964578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0018252"/>
              </p:ext>
            </p:extLst>
          </p:nvPr>
        </p:nvGraphicFramePr>
        <p:xfrm>
          <a:off x="229146" y="1169288"/>
          <a:ext cx="3323697" cy="3228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Subtitle 6">
            <a:extLst>
              <a:ext uri="{FF2B5EF4-FFF2-40B4-BE49-F238E27FC236}">
                <a16:creationId xmlns:a16="http://schemas.microsoft.com/office/drawing/2014/main" id="{A7E686E8-AACB-4B94-BC18-C787DE25DC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093" y="4394892"/>
            <a:ext cx="3323697" cy="354766"/>
          </a:xfrm>
        </p:spPr>
        <p:txBody>
          <a:bodyPr/>
          <a:lstStyle/>
          <a:p>
            <a:pPr marL="0" indent="0" algn="l"/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adjusted for age, sex, batch, and fasting</a:t>
            </a:r>
          </a:p>
        </p:txBody>
      </p:sp>
    </p:spTree>
    <p:extLst>
      <p:ext uri="{BB962C8B-B14F-4D97-AF65-F5344CB8AC3E}">
        <p14:creationId xmlns:p14="http://schemas.microsoft.com/office/powerpoint/2010/main" val="3104898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2514;p63">
            <a:extLst>
              <a:ext uri="{FF2B5EF4-FFF2-40B4-BE49-F238E27FC236}">
                <a16:creationId xmlns:a16="http://schemas.microsoft.com/office/drawing/2014/main" id="{D08B096F-7E76-4605-A0A0-C0334D672C7D}"/>
              </a:ext>
            </a:extLst>
          </p:cNvPr>
          <p:cNvGrpSpPr/>
          <p:nvPr/>
        </p:nvGrpSpPr>
        <p:grpSpPr>
          <a:xfrm>
            <a:off x="258432" y="485675"/>
            <a:ext cx="2873868" cy="399600"/>
            <a:chOff x="4404545" y="3301592"/>
            <a:chExt cx="782403" cy="129272"/>
          </a:xfrm>
        </p:grpSpPr>
        <p:sp>
          <p:nvSpPr>
            <p:cNvPr id="9" name="Google Shape;2515;p63">
              <a:extLst>
                <a:ext uri="{FF2B5EF4-FFF2-40B4-BE49-F238E27FC236}">
                  <a16:creationId xmlns:a16="http://schemas.microsoft.com/office/drawing/2014/main" id="{9B5B40F2-A416-4CC5-BCEB-FFA7D0096EB6}"/>
                </a:ext>
              </a:extLst>
            </p:cNvPr>
            <p:cNvSpPr/>
            <p:nvPr/>
          </p:nvSpPr>
          <p:spPr>
            <a:xfrm>
              <a:off x="4404545" y="3301592"/>
              <a:ext cx="782403" cy="129272"/>
            </a:xfrm>
            <a:custGeom>
              <a:avLst/>
              <a:gdLst/>
              <a:ahLst/>
              <a:cxnLst/>
              <a:rect l="l" t="t" r="r" b="b"/>
              <a:pathLst>
                <a:path w="17328" h="2863" extrusionOk="0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516;p63">
              <a:extLst>
                <a:ext uri="{FF2B5EF4-FFF2-40B4-BE49-F238E27FC236}">
                  <a16:creationId xmlns:a16="http://schemas.microsoft.com/office/drawing/2014/main" id="{C4FC9F71-9E0A-43F3-8742-95DC90789C9A}"/>
                </a:ext>
              </a:extLst>
            </p:cNvPr>
            <p:cNvSpPr/>
            <p:nvPr/>
          </p:nvSpPr>
          <p:spPr>
            <a:xfrm>
              <a:off x="4416034" y="3308320"/>
              <a:ext cx="120286" cy="115726"/>
            </a:xfrm>
            <a:custGeom>
              <a:avLst/>
              <a:gdLst/>
              <a:ahLst/>
              <a:cxnLst/>
              <a:rect l="l" t="t" r="r" b="b"/>
              <a:pathLst>
                <a:path w="2664" h="2563" extrusionOk="0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" name="Google Shape;186;p33"/>
          <p:cNvSpPr/>
          <p:nvPr/>
        </p:nvSpPr>
        <p:spPr>
          <a:xfrm>
            <a:off x="1073925" y="1112425"/>
            <a:ext cx="6822300" cy="35454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3"/>
          <p:cNvSpPr txBox="1">
            <a:spLocks noGrp="1"/>
          </p:cNvSpPr>
          <p:nvPr>
            <p:ph type="title"/>
          </p:nvPr>
        </p:nvSpPr>
        <p:spPr>
          <a:xfrm>
            <a:off x="742459" y="39898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423;p48">
            <a:extLst>
              <a:ext uri="{FF2B5EF4-FFF2-40B4-BE49-F238E27FC236}">
                <a16:creationId xmlns:a16="http://schemas.microsoft.com/office/drawing/2014/main" id="{8DA3432C-A96E-46EB-A08D-B65358F61F13}"/>
              </a:ext>
            </a:extLst>
          </p:cNvPr>
          <p:cNvSpPr/>
          <p:nvPr/>
        </p:nvSpPr>
        <p:spPr>
          <a:xfrm>
            <a:off x="346009" y="519764"/>
            <a:ext cx="375349" cy="344435"/>
          </a:xfrm>
          <a:custGeom>
            <a:avLst/>
            <a:gdLst/>
            <a:ahLst/>
            <a:cxnLst/>
            <a:rect l="l" t="t" r="r" b="b"/>
            <a:pathLst>
              <a:path w="12603" h="11565" extrusionOk="0">
                <a:moveTo>
                  <a:pt x="9200" y="822"/>
                </a:moveTo>
                <a:lnTo>
                  <a:pt x="11311" y="2933"/>
                </a:lnTo>
                <a:cubicBezTo>
                  <a:pt x="11279" y="3185"/>
                  <a:pt x="11185" y="3437"/>
                  <a:pt x="11090" y="3689"/>
                </a:cubicBezTo>
                <a:lnTo>
                  <a:pt x="8444" y="1074"/>
                </a:lnTo>
                <a:cubicBezTo>
                  <a:pt x="8664" y="948"/>
                  <a:pt x="8916" y="853"/>
                  <a:pt x="9200" y="822"/>
                </a:cubicBezTo>
                <a:close/>
                <a:moveTo>
                  <a:pt x="7814" y="1389"/>
                </a:moveTo>
                <a:lnTo>
                  <a:pt x="10712" y="4287"/>
                </a:lnTo>
                <a:cubicBezTo>
                  <a:pt x="10649" y="4413"/>
                  <a:pt x="10555" y="4476"/>
                  <a:pt x="10492" y="4571"/>
                </a:cubicBezTo>
                <a:cubicBezTo>
                  <a:pt x="10397" y="4634"/>
                  <a:pt x="10334" y="4728"/>
                  <a:pt x="10208" y="4791"/>
                </a:cubicBezTo>
                <a:lnTo>
                  <a:pt x="7310" y="1893"/>
                </a:lnTo>
                <a:cubicBezTo>
                  <a:pt x="7373" y="1798"/>
                  <a:pt x="7467" y="1704"/>
                  <a:pt x="7530" y="1609"/>
                </a:cubicBezTo>
                <a:cubicBezTo>
                  <a:pt x="7625" y="1546"/>
                  <a:pt x="7688" y="1452"/>
                  <a:pt x="7814" y="1389"/>
                </a:cubicBezTo>
                <a:close/>
                <a:moveTo>
                  <a:pt x="6994" y="2523"/>
                </a:moveTo>
                <a:lnTo>
                  <a:pt x="9609" y="5169"/>
                </a:lnTo>
                <a:cubicBezTo>
                  <a:pt x="9389" y="5264"/>
                  <a:pt x="9105" y="5327"/>
                  <a:pt x="8885" y="5390"/>
                </a:cubicBezTo>
                <a:lnTo>
                  <a:pt x="6742" y="3279"/>
                </a:lnTo>
                <a:cubicBezTo>
                  <a:pt x="6774" y="3027"/>
                  <a:pt x="6868" y="2743"/>
                  <a:pt x="6994" y="2523"/>
                </a:cubicBezTo>
                <a:close/>
                <a:moveTo>
                  <a:pt x="3812" y="6209"/>
                </a:moveTo>
                <a:lnTo>
                  <a:pt x="5923" y="8351"/>
                </a:lnTo>
                <a:cubicBezTo>
                  <a:pt x="5892" y="8572"/>
                  <a:pt x="5797" y="8855"/>
                  <a:pt x="5671" y="9107"/>
                </a:cubicBezTo>
                <a:lnTo>
                  <a:pt x="3056" y="6461"/>
                </a:lnTo>
                <a:cubicBezTo>
                  <a:pt x="3277" y="6335"/>
                  <a:pt x="3560" y="6272"/>
                  <a:pt x="3812" y="6209"/>
                </a:cubicBezTo>
                <a:close/>
                <a:moveTo>
                  <a:pt x="2426" y="6776"/>
                </a:moveTo>
                <a:lnTo>
                  <a:pt x="5325" y="9675"/>
                </a:lnTo>
                <a:cubicBezTo>
                  <a:pt x="5262" y="9801"/>
                  <a:pt x="5167" y="9895"/>
                  <a:pt x="5104" y="9958"/>
                </a:cubicBezTo>
                <a:cubicBezTo>
                  <a:pt x="5010" y="10053"/>
                  <a:pt x="4947" y="10116"/>
                  <a:pt x="4821" y="10210"/>
                </a:cubicBezTo>
                <a:lnTo>
                  <a:pt x="1891" y="7280"/>
                </a:lnTo>
                <a:cubicBezTo>
                  <a:pt x="1985" y="7217"/>
                  <a:pt x="2080" y="7091"/>
                  <a:pt x="2143" y="6997"/>
                </a:cubicBezTo>
                <a:cubicBezTo>
                  <a:pt x="2206" y="6934"/>
                  <a:pt x="2300" y="6839"/>
                  <a:pt x="2426" y="6776"/>
                </a:cubicBezTo>
                <a:close/>
                <a:moveTo>
                  <a:pt x="1576" y="7910"/>
                </a:moveTo>
                <a:lnTo>
                  <a:pt x="4222" y="10557"/>
                </a:lnTo>
                <a:cubicBezTo>
                  <a:pt x="4002" y="10620"/>
                  <a:pt x="3718" y="10714"/>
                  <a:pt x="3466" y="10777"/>
                </a:cubicBezTo>
                <a:lnTo>
                  <a:pt x="1355" y="8666"/>
                </a:lnTo>
                <a:cubicBezTo>
                  <a:pt x="1387" y="8414"/>
                  <a:pt x="1481" y="8162"/>
                  <a:pt x="1576" y="7910"/>
                </a:cubicBezTo>
                <a:close/>
                <a:moveTo>
                  <a:pt x="10602" y="0"/>
                </a:moveTo>
                <a:cubicBezTo>
                  <a:pt x="9383" y="0"/>
                  <a:pt x="7954" y="274"/>
                  <a:pt x="7089" y="1168"/>
                </a:cubicBezTo>
                <a:cubicBezTo>
                  <a:pt x="6207" y="2082"/>
                  <a:pt x="5923" y="3500"/>
                  <a:pt x="5923" y="4728"/>
                </a:cubicBezTo>
                <a:cubicBezTo>
                  <a:pt x="6238" y="4760"/>
                  <a:pt x="6459" y="4791"/>
                  <a:pt x="6522" y="4791"/>
                </a:cubicBezTo>
                <a:lnTo>
                  <a:pt x="6585" y="4791"/>
                </a:lnTo>
                <a:lnTo>
                  <a:pt x="6585" y="4130"/>
                </a:lnTo>
                <a:lnTo>
                  <a:pt x="7971" y="5516"/>
                </a:lnTo>
                <a:cubicBezTo>
                  <a:pt x="7751" y="5532"/>
                  <a:pt x="7540" y="5538"/>
                  <a:pt x="7348" y="5538"/>
                </a:cubicBezTo>
                <a:cubicBezTo>
                  <a:pt x="6772" y="5538"/>
                  <a:pt x="6364" y="5484"/>
                  <a:pt x="6364" y="5484"/>
                </a:cubicBezTo>
                <a:cubicBezTo>
                  <a:pt x="6314" y="5459"/>
                  <a:pt x="5810" y="5369"/>
                  <a:pt x="5121" y="5369"/>
                </a:cubicBezTo>
                <a:cubicBezTo>
                  <a:pt x="4077" y="5369"/>
                  <a:pt x="2606" y="5575"/>
                  <a:pt x="1639" y="6524"/>
                </a:cubicBezTo>
                <a:cubicBezTo>
                  <a:pt x="0" y="8162"/>
                  <a:pt x="536" y="11155"/>
                  <a:pt x="567" y="11250"/>
                </a:cubicBezTo>
                <a:cubicBezTo>
                  <a:pt x="599" y="11407"/>
                  <a:pt x="725" y="11533"/>
                  <a:pt x="914" y="11533"/>
                </a:cubicBezTo>
                <a:lnTo>
                  <a:pt x="1009" y="11533"/>
                </a:lnTo>
                <a:cubicBezTo>
                  <a:pt x="1198" y="11502"/>
                  <a:pt x="1324" y="11344"/>
                  <a:pt x="1261" y="11155"/>
                </a:cubicBezTo>
                <a:cubicBezTo>
                  <a:pt x="1261" y="11155"/>
                  <a:pt x="1166" y="10399"/>
                  <a:pt x="1229" y="9517"/>
                </a:cubicBezTo>
                <a:lnTo>
                  <a:pt x="1229" y="9517"/>
                </a:lnTo>
                <a:lnTo>
                  <a:pt x="2615" y="10903"/>
                </a:lnTo>
                <a:cubicBezTo>
                  <a:pt x="2447" y="10903"/>
                  <a:pt x="2293" y="10917"/>
                  <a:pt x="2153" y="10917"/>
                </a:cubicBezTo>
                <a:cubicBezTo>
                  <a:pt x="2083" y="10917"/>
                  <a:pt x="2017" y="10914"/>
                  <a:pt x="1954" y="10903"/>
                </a:cubicBezTo>
                <a:lnTo>
                  <a:pt x="1954" y="10966"/>
                </a:lnTo>
                <a:cubicBezTo>
                  <a:pt x="1985" y="11187"/>
                  <a:pt x="1954" y="11407"/>
                  <a:pt x="1859" y="11565"/>
                </a:cubicBezTo>
                <a:lnTo>
                  <a:pt x="2048" y="11565"/>
                </a:lnTo>
                <a:cubicBezTo>
                  <a:pt x="3277" y="11565"/>
                  <a:pt x="4695" y="11281"/>
                  <a:pt x="5577" y="10399"/>
                </a:cubicBezTo>
                <a:cubicBezTo>
                  <a:pt x="6427" y="9517"/>
                  <a:pt x="6742" y="8068"/>
                  <a:pt x="6742" y="6839"/>
                </a:cubicBezTo>
                <a:cubicBezTo>
                  <a:pt x="6396" y="6808"/>
                  <a:pt x="6144" y="6776"/>
                  <a:pt x="6112" y="6776"/>
                </a:cubicBezTo>
                <a:lnTo>
                  <a:pt x="6049" y="6776"/>
                </a:lnTo>
                <a:lnTo>
                  <a:pt x="6049" y="7438"/>
                </a:lnTo>
                <a:lnTo>
                  <a:pt x="4663" y="6051"/>
                </a:lnTo>
                <a:cubicBezTo>
                  <a:pt x="4876" y="6036"/>
                  <a:pt x="5083" y="6030"/>
                  <a:pt x="5273" y="6030"/>
                </a:cubicBezTo>
                <a:cubicBezTo>
                  <a:pt x="5845" y="6030"/>
                  <a:pt x="6270" y="6083"/>
                  <a:pt x="6270" y="6083"/>
                </a:cubicBezTo>
                <a:cubicBezTo>
                  <a:pt x="6301" y="6083"/>
                  <a:pt x="6837" y="6178"/>
                  <a:pt x="7499" y="6178"/>
                </a:cubicBezTo>
                <a:cubicBezTo>
                  <a:pt x="8727" y="6178"/>
                  <a:pt x="10145" y="5862"/>
                  <a:pt x="10996" y="4980"/>
                </a:cubicBezTo>
                <a:cubicBezTo>
                  <a:pt x="12602" y="3374"/>
                  <a:pt x="12098" y="381"/>
                  <a:pt x="12067" y="255"/>
                </a:cubicBezTo>
                <a:cubicBezTo>
                  <a:pt x="12035" y="160"/>
                  <a:pt x="11878" y="34"/>
                  <a:pt x="11657" y="34"/>
                </a:cubicBezTo>
                <a:cubicBezTo>
                  <a:pt x="11468" y="66"/>
                  <a:pt x="11342" y="223"/>
                  <a:pt x="11405" y="444"/>
                </a:cubicBezTo>
                <a:cubicBezTo>
                  <a:pt x="11405" y="444"/>
                  <a:pt x="11531" y="1168"/>
                  <a:pt x="11437" y="2050"/>
                </a:cubicBezTo>
                <a:lnTo>
                  <a:pt x="10050" y="664"/>
                </a:lnTo>
                <a:cubicBezTo>
                  <a:pt x="10218" y="664"/>
                  <a:pt x="10373" y="650"/>
                  <a:pt x="10513" y="650"/>
                </a:cubicBezTo>
                <a:cubicBezTo>
                  <a:pt x="10583" y="650"/>
                  <a:pt x="10649" y="654"/>
                  <a:pt x="10712" y="664"/>
                </a:cubicBezTo>
                <a:lnTo>
                  <a:pt x="10712" y="601"/>
                </a:lnTo>
                <a:cubicBezTo>
                  <a:pt x="10681" y="381"/>
                  <a:pt x="10712" y="160"/>
                  <a:pt x="10807" y="3"/>
                </a:cubicBezTo>
                <a:cubicBezTo>
                  <a:pt x="10739" y="1"/>
                  <a:pt x="10671" y="0"/>
                  <a:pt x="106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76;p32">
            <a:extLst>
              <a:ext uri="{FF2B5EF4-FFF2-40B4-BE49-F238E27FC236}">
                <a16:creationId xmlns:a16="http://schemas.microsoft.com/office/drawing/2014/main" id="{72D3B6D2-692B-4260-B8AF-DDD0BB61E83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47775" y="1444443"/>
            <a:ext cx="6466800" cy="33000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findings suggest that roughly half of the variance seen in individuals for BDNF serum levels can be attributed to differences in genetic contributions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remainder of the variance is influenced by person-specific environmental influences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study aims:</a:t>
            </a:r>
          </a:p>
          <a:p>
            <a:pPr lvl="1" algn="l">
              <a:buSzPts val="1400"/>
              <a:buChar char="●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Investigate how health and lifestyle behaviors contribute to BDNF serum levels </a:t>
            </a:r>
          </a:p>
          <a:p>
            <a:pPr lvl="1" algn="l">
              <a:buSzPts val="1400"/>
              <a:buChar char="●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Investigate measured genetic contributions considering pathways in which BDNF participates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797450"/>
      </p:ext>
    </p:extLst>
  </p:cSld>
  <p:clrMapOvr>
    <a:masterClrMapping/>
  </p:clrMapOvr>
</p:sld>
</file>

<file path=ppt/theme/theme1.xml><?xml version="1.0" encoding="utf-8"?>
<a:theme xmlns:a="http://schemas.openxmlformats.org/drawingml/2006/main" name="White Research Center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FFFF"/>
      </a:accent1>
      <a:accent2>
        <a:srgbClr val="000000"/>
      </a:accent2>
      <a:accent3>
        <a:srgbClr val="F3F3F3"/>
      </a:accent3>
      <a:accent4>
        <a:srgbClr val="999999"/>
      </a:accent4>
      <a:accent5>
        <a:srgbClr val="CCCCCC"/>
      </a:accent5>
      <a:accent6>
        <a:srgbClr val="E4E4E4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</TotalTime>
  <Words>440</Words>
  <Application>Microsoft Office PowerPoint</Application>
  <PresentationFormat>On-screen Show (16:9)</PresentationFormat>
  <Paragraphs>100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Times New Roman</vt:lpstr>
      <vt:lpstr>Fira Sans Condensed ExtraBold</vt:lpstr>
      <vt:lpstr>Muli</vt:lpstr>
      <vt:lpstr>Fira Sans Condensed</vt:lpstr>
      <vt:lpstr>White Research Center by Slidesgo</vt:lpstr>
      <vt:lpstr>Heritability of serum brain-derived neurotrophic factor (BDNF) in twins, siblings, and adoptees</vt:lpstr>
      <vt:lpstr>BDNF</vt:lpstr>
      <vt:lpstr>PowerPoint Presentation</vt:lpstr>
      <vt:lpstr>PowerPoint Presentation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Heritability of serum brain-derived neurotrophic factor (BDNF) in twins, siblings, and adoptees</dc:title>
  <dc:creator>Chloe Myers</dc:creator>
  <cp:lastModifiedBy>Chloe Myers</cp:lastModifiedBy>
  <cp:revision>41</cp:revision>
  <dcterms:modified xsi:type="dcterms:W3CDTF">2020-08-26T22:06:40Z</dcterms:modified>
</cp:coreProperties>
</file>