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3" r:id="rId4"/>
    <p:sldId id="257" r:id="rId5"/>
    <p:sldId id="258" r:id="rId6"/>
    <p:sldId id="259"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3"/>
  </p:normalViewPr>
  <p:slideViewPr>
    <p:cSldViewPr snapToGrid="0" snapToObjects="1">
      <p:cViewPr varScale="1">
        <p:scale>
          <a:sx n="112" d="100"/>
          <a:sy n="112" d="100"/>
        </p:scale>
        <p:origin x="48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4B029-27E8-C64C-BE47-A411A8B97E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E6CA29-9288-9E41-A2CA-F93749F957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18A4D5-3D04-B345-8C9D-54A329729DAF}"/>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1964B7A8-204B-954C-A306-C5B5C1C0A8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841E5-28C9-B847-B285-EAC75B6D7C0B}"/>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2887711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CA1DC-5920-8B41-832B-33481B7DC8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E785ED-DE3E-C745-9B66-1840019C24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7D26C4-AA81-9149-BB16-65BDA7DFC7C0}"/>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CD8767A0-393E-1048-9435-CBFF278C0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00A19-86A0-3B4E-B92B-54835BC60DA0}"/>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3242493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158565-35D1-D644-896C-494212BECB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5F3A53-48D2-AF4B-8B5A-AE1A1CB71D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8D28C6-25AB-D54B-9AE7-7444D787728D}"/>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1E350BEB-1D32-E140-8F5A-547299FAF7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A6152-5838-0347-93AF-94D2EC5405D0}"/>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254168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0E74E-3EF3-1F48-A7CF-755C3AF8B2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DA7AD-8F01-AB4D-8D45-812D1107BE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BE3394-10BC-5049-BC9F-BD803D16581A}"/>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3DBD2DC7-7C37-2148-B33D-66B5A9224C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58CEBE-1017-6041-BE30-2F614D99D6DC}"/>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92727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0E89D-9576-524B-AE96-3340A0E182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07182B-817B-D040-8BAB-BF0AAA5783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F22D11-9530-3445-B16C-F6FDC52A72C1}"/>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B82F7328-161A-DA45-99C0-5A8876F754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9321C4-B0C3-7A4F-8771-11B412662D4F}"/>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372056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CED11-D5F2-7340-85CD-F3FB538CE0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1B5722-BC21-FB46-B3FE-E7897C0E33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611058-7279-8A4C-9781-D25BD40843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860326-B76E-3D42-B40D-BE765079FB18}"/>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6" name="Footer Placeholder 5">
            <a:extLst>
              <a:ext uri="{FF2B5EF4-FFF2-40B4-BE49-F238E27FC236}">
                <a16:creationId xmlns:a16="http://schemas.microsoft.com/office/drawing/2014/main" id="{A3D231B6-663D-114F-9142-3EB1E656F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741147-473A-2B47-8238-E65B08D72CDE}"/>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296224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1326C-FB7A-8B4E-9D4F-8434CBA4EC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538BB8-0AB8-8045-BF3F-BF54863F4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E297F-66D2-694C-B84D-739B0F1EAF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1BB167-A977-3C47-8F79-782A18874E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7427C2-E00A-FC4B-ACD6-9511B95DC6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70EBBD-D889-AA40-B2A9-219CB98D58E2}"/>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8" name="Footer Placeholder 7">
            <a:extLst>
              <a:ext uri="{FF2B5EF4-FFF2-40B4-BE49-F238E27FC236}">
                <a16:creationId xmlns:a16="http://schemas.microsoft.com/office/drawing/2014/main" id="{BD4F2CD0-C783-DC4C-9347-A1226B743A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061A49-27EA-BA48-9F89-479DE0F200EC}"/>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70541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DEF57-EC2F-D944-BF03-E170505EFF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3F3A04-0027-AA46-9B06-2CE6D378602C}"/>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4" name="Footer Placeholder 3">
            <a:extLst>
              <a:ext uri="{FF2B5EF4-FFF2-40B4-BE49-F238E27FC236}">
                <a16:creationId xmlns:a16="http://schemas.microsoft.com/office/drawing/2014/main" id="{E890E1E6-5E0E-5D46-B7D2-3ABABEB67E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F31764-4F63-594C-94CA-FB58A62AEAB1}"/>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3020096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A596FC-5B1A-5540-998A-BBE2BE1E5B9F}"/>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3" name="Footer Placeholder 2">
            <a:extLst>
              <a:ext uri="{FF2B5EF4-FFF2-40B4-BE49-F238E27FC236}">
                <a16:creationId xmlns:a16="http://schemas.microsoft.com/office/drawing/2014/main" id="{252946C9-4D6A-5941-A869-CF4FCB8CC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3C00D5-4F34-9840-BF00-1CAE6D2BDE19}"/>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3799243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04056-F55F-324A-B1EF-595E523761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2A18AA-5B86-BE41-AFB5-CF6D001EFB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1EC6F5-D0D3-4F48-B89A-E10540241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6E77A8-2674-CA4E-9427-52F2E7FE007C}"/>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6" name="Footer Placeholder 5">
            <a:extLst>
              <a:ext uri="{FF2B5EF4-FFF2-40B4-BE49-F238E27FC236}">
                <a16:creationId xmlns:a16="http://schemas.microsoft.com/office/drawing/2014/main" id="{B0F7DB91-321D-5F40-A868-843E428FD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D67829-72FD-F44A-A0A9-93FE4C42536F}"/>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1795414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A8A3E-A846-E944-8165-732184DD65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7E28AC-2A1E-FF49-997C-0A1C6F4010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B24A6AA-6772-1048-825C-ADF9820E1D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CED098-8ECC-7E4B-A709-EAEE7D422C50}"/>
              </a:ext>
            </a:extLst>
          </p:cNvPr>
          <p:cNvSpPr>
            <a:spLocks noGrp="1"/>
          </p:cNvSpPr>
          <p:nvPr>
            <p:ph type="dt" sz="half" idx="10"/>
          </p:nvPr>
        </p:nvSpPr>
        <p:spPr/>
        <p:txBody>
          <a:bodyPr/>
          <a:lstStyle/>
          <a:p>
            <a:fld id="{A429392C-5264-FB4C-BABE-05FB31D060FA}" type="datetimeFigureOut">
              <a:rPr lang="en-US" smtClean="0"/>
              <a:t>4/22/20</a:t>
            </a:fld>
            <a:endParaRPr lang="en-US"/>
          </a:p>
        </p:txBody>
      </p:sp>
      <p:sp>
        <p:nvSpPr>
          <p:cNvPr id="6" name="Footer Placeholder 5">
            <a:extLst>
              <a:ext uri="{FF2B5EF4-FFF2-40B4-BE49-F238E27FC236}">
                <a16:creationId xmlns:a16="http://schemas.microsoft.com/office/drawing/2014/main" id="{58AD23AA-8C4E-354D-B904-A379F4FBBB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A1F4F6-93D0-B647-9ADD-CC4DAC0E512E}"/>
              </a:ext>
            </a:extLst>
          </p:cNvPr>
          <p:cNvSpPr>
            <a:spLocks noGrp="1"/>
          </p:cNvSpPr>
          <p:nvPr>
            <p:ph type="sldNum" sz="quarter" idx="12"/>
          </p:nvPr>
        </p:nvSpPr>
        <p:spPr/>
        <p:txBody>
          <a:bodyPr/>
          <a:lstStyle/>
          <a:p>
            <a:fld id="{E358248B-7E40-DE46-92C0-210CF1DDC32A}" type="slidenum">
              <a:rPr lang="en-US" smtClean="0"/>
              <a:t>‹#›</a:t>
            </a:fld>
            <a:endParaRPr lang="en-US"/>
          </a:p>
        </p:txBody>
      </p:sp>
    </p:spTree>
    <p:extLst>
      <p:ext uri="{BB962C8B-B14F-4D97-AF65-F5344CB8AC3E}">
        <p14:creationId xmlns:p14="http://schemas.microsoft.com/office/powerpoint/2010/main" val="1938982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CB7E34-7B96-A148-B3BF-0C86DCCE1E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957BA4-0FF4-7E43-9177-1C6932A33C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1723FE-E9C0-5344-BCA6-B13C5A9B22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29392C-5264-FB4C-BABE-05FB31D060FA}" type="datetimeFigureOut">
              <a:rPr lang="en-US" smtClean="0"/>
              <a:t>4/22/20</a:t>
            </a:fld>
            <a:endParaRPr lang="en-US"/>
          </a:p>
        </p:txBody>
      </p:sp>
      <p:sp>
        <p:nvSpPr>
          <p:cNvPr id="5" name="Footer Placeholder 4">
            <a:extLst>
              <a:ext uri="{FF2B5EF4-FFF2-40B4-BE49-F238E27FC236}">
                <a16:creationId xmlns:a16="http://schemas.microsoft.com/office/drawing/2014/main" id="{C08EA734-EBF8-8147-AD39-41B61D318B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8711F8-521B-7840-8BAF-EFE7D5C725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8248B-7E40-DE46-92C0-210CF1DDC32A}" type="slidenum">
              <a:rPr lang="en-US" smtClean="0"/>
              <a:t>‹#›</a:t>
            </a:fld>
            <a:endParaRPr lang="en-US"/>
          </a:p>
        </p:txBody>
      </p:sp>
    </p:spTree>
    <p:extLst>
      <p:ext uri="{BB962C8B-B14F-4D97-AF65-F5344CB8AC3E}">
        <p14:creationId xmlns:p14="http://schemas.microsoft.com/office/powerpoint/2010/main" val="434499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07F89-55FF-2C47-B7FA-515FB96E262B}"/>
              </a:ext>
            </a:extLst>
          </p:cNvPr>
          <p:cNvSpPr>
            <a:spLocks noGrp="1"/>
          </p:cNvSpPr>
          <p:nvPr>
            <p:ph type="ctrTitle"/>
          </p:nvPr>
        </p:nvSpPr>
        <p:spPr/>
        <p:txBody>
          <a:bodyPr/>
          <a:lstStyle/>
          <a:p>
            <a:r>
              <a:rPr lang="en-US" dirty="0"/>
              <a:t>General QC of the UK Biobank Data</a:t>
            </a:r>
          </a:p>
        </p:txBody>
      </p:sp>
      <p:sp>
        <p:nvSpPr>
          <p:cNvPr id="3" name="Subtitle 2">
            <a:extLst>
              <a:ext uri="{FF2B5EF4-FFF2-40B4-BE49-F238E27FC236}">
                <a16:creationId xmlns:a16="http://schemas.microsoft.com/office/drawing/2014/main" id="{C99461DE-02D3-8841-86EA-9CE713703DF8}"/>
              </a:ext>
            </a:extLst>
          </p:cNvPr>
          <p:cNvSpPr>
            <a:spLocks noGrp="1"/>
          </p:cNvSpPr>
          <p:nvPr>
            <p:ph type="subTitle" idx="1"/>
          </p:nvPr>
        </p:nvSpPr>
        <p:spPr/>
        <p:txBody>
          <a:bodyPr/>
          <a:lstStyle/>
          <a:p>
            <a:r>
              <a:rPr lang="en-US" dirty="0"/>
              <a:t>Luke Evans</a:t>
            </a:r>
          </a:p>
          <a:p>
            <a:r>
              <a:rPr lang="en-US" dirty="0"/>
              <a:t>2020/04/22 IBG </a:t>
            </a:r>
            <a:r>
              <a:rPr lang="en-US" dirty="0" err="1"/>
              <a:t>StatGen</a:t>
            </a:r>
            <a:r>
              <a:rPr lang="en-US" dirty="0"/>
              <a:t> Meeting</a:t>
            </a:r>
          </a:p>
          <a:p>
            <a:endParaRPr lang="en-US" dirty="0"/>
          </a:p>
        </p:txBody>
      </p:sp>
    </p:spTree>
    <p:extLst>
      <p:ext uri="{BB962C8B-B14F-4D97-AF65-F5344CB8AC3E}">
        <p14:creationId xmlns:p14="http://schemas.microsoft.com/office/powerpoint/2010/main" val="34807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84A39-4AC2-174D-B670-3EA52DE84A0D}"/>
              </a:ext>
            </a:extLst>
          </p:cNvPr>
          <p:cNvSpPr>
            <a:spLocks noGrp="1"/>
          </p:cNvSpPr>
          <p:nvPr>
            <p:ph type="title"/>
          </p:nvPr>
        </p:nvSpPr>
        <p:spPr/>
        <p:txBody>
          <a:bodyPr/>
          <a:lstStyle/>
          <a:p>
            <a:r>
              <a:rPr lang="en-US" dirty="0"/>
              <a:t>Goals of the QC steps described next</a:t>
            </a:r>
          </a:p>
        </p:txBody>
      </p:sp>
      <p:sp>
        <p:nvSpPr>
          <p:cNvPr id="3" name="Content Placeholder 2">
            <a:extLst>
              <a:ext uri="{FF2B5EF4-FFF2-40B4-BE49-F238E27FC236}">
                <a16:creationId xmlns:a16="http://schemas.microsoft.com/office/drawing/2014/main" id="{10481652-F041-B14B-A5B7-F04484FC2533}"/>
              </a:ext>
            </a:extLst>
          </p:cNvPr>
          <p:cNvSpPr>
            <a:spLocks noGrp="1"/>
          </p:cNvSpPr>
          <p:nvPr>
            <p:ph idx="1"/>
          </p:nvPr>
        </p:nvSpPr>
        <p:spPr>
          <a:xfrm>
            <a:off x="838200" y="1825624"/>
            <a:ext cx="10515600" cy="4883785"/>
          </a:xfrm>
        </p:spPr>
        <p:txBody>
          <a:bodyPr>
            <a:normAutofit fontScale="85000" lnSpcReduction="10000"/>
          </a:bodyPr>
          <a:lstStyle/>
          <a:p>
            <a:r>
              <a:rPr lang="en-US" dirty="0"/>
              <a:t>Identify a set of unrelated EUR-ancestry individuals (largest ancestry group represented and so most powerful for many analyses)</a:t>
            </a:r>
          </a:p>
          <a:p>
            <a:r>
              <a:rPr lang="en-US" dirty="0"/>
              <a:t>Lightly QC the imputed data across all individuals (not just EUR-ancestry) to provide a set of SNPs that would be more manageable than the raw data (binary plink format)</a:t>
            </a:r>
          </a:p>
          <a:p>
            <a:pPr lvl="1"/>
            <a:r>
              <a:rPr lang="en-US" dirty="0"/>
              <a:t>Note: This won’t be adequate for many applications. </a:t>
            </a:r>
          </a:p>
          <a:p>
            <a:pPr lvl="1"/>
            <a:r>
              <a:rPr lang="en-US" dirty="0"/>
              <a:t>You will likely have to do some additional QC depending on what you are planning for your analyses</a:t>
            </a:r>
          </a:p>
          <a:p>
            <a:r>
              <a:rPr lang="en-US" dirty="0"/>
              <a:t>More heavily QC the imputed data within the EUR-ancestry individuals to provide a set of </a:t>
            </a:r>
            <a:r>
              <a:rPr lang="en-US" dirty="0" err="1"/>
              <a:t>bgen</a:t>
            </a:r>
            <a:r>
              <a:rPr lang="en-US" dirty="0"/>
              <a:t> files that were appropriate for running GWAS with BOLT-LMM</a:t>
            </a:r>
          </a:p>
          <a:p>
            <a:pPr lvl="1"/>
            <a:r>
              <a:rPr lang="en-US" dirty="0"/>
              <a:t>You may want different QC, or different sets of individuals. </a:t>
            </a:r>
          </a:p>
          <a:p>
            <a:r>
              <a:rPr lang="en-US" dirty="0"/>
              <a:t>Heavily QC the array SNPs for the EUR-ancestry individuals for a specific analysis I was running.</a:t>
            </a:r>
          </a:p>
          <a:p>
            <a:pPr lvl="1"/>
            <a:r>
              <a:rPr lang="en-US" dirty="0"/>
              <a:t>This step included here because it turns out some others have wanted to use those SNP data</a:t>
            </a:r>
          </a:p>
        </p:txBody>
      </p:sp>
    </p:spTree>
    <p:extLst>
      <p:ext uri="{BB962C8B-B14F-4D97-AF65-F5344CB8AC3E}">
        <p14:creationId xmlns:p14="http://schemas.microsoft.com/office/powerpoint/2010/main" val="63792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2F117-18AA-B340-A361-F8F5221E8D10}"/>
              </a:ext>
            </a:extLst>
          </p:cNvPr>
          <p:cNvSpPr>
            <a:spLocks noGrp="1"/>
          </p:cNvSpPr>
          <p:nvPr>
            <p:ph type="title"/>
          </p:nvPr>
        </p:nvSpPr>
        <p:spPr/>
        <p:txBody>
          <a:bodyPr/>
          <a:lstStyle/>
          <a:p>
            <a:r>
              <a:rPr lang="en-US" dirty="0"/>
              <a:t>Note about changing UK Biobank participants</a:t>
            </a:r>
          </a:p>
        </p:txBody>
      </p:sp>
      <p:sp>
        <p:nvSpPr>
          <p:cNvPr id="3" name="Content Placeholder 2">
            <a:extLst>
              <a:ext uri="{FF2B5EF4-FFF2-40B4-BE49-F238E27FC236}">
                <a16:creationId xmlns:a16="http://schemas.microsoft.com/office/drawing/2014/main" id="{4B2A3CFD-B879-7A4C-A821-ACC31A2D0FAD}"/>
              </a:ext>
            </a:extLst>
          </p:cNvPr>
          <p:cNvSpPr>
            <a:spLocks noGrp="1"/>
          </p:cNvSpPr>
          <p:nvPr>
            <p:ph idx="1"/>
          </p:nvPr>
        </p:nvSpPr>
        <p:spPr>
          <a:xfrm>
            <a:off x="838200" y="1825624"/>
            <a:ext cx="10515600" cy="5032375"/>
          </a:xfrm>
        </p:spPr>
        <p:txBody>
          <a:bodyPr>
            <a:normAutofit fontScale="85000" lnSpcReduction="20000"/>
          </a:bodyPr>
          <a:lstStyle/>
          <a:p>
            <a:r>
              <a:rPr lang="en-US" dirty="0"/>
              <a:t>As people have opted out, the UK Biobank sends lists of redacted individuals.</a:t>
            </a:r>
          </a:p>
          <a:p>
            <a:r>
              <a:rPr lang="en-US" dirty="0"/>
              <a:t>These are individuals who originally consented to be included, and who have since decided they do not want to be involved.</a:t>
            </a:r>
          </a:p>
          <a:p>
            <a:r>
              <a:rPr lang="en-US" dirty="0"/>
              <a:t>Past work does not have to be rerun or reanalyzed</a:t>
            </a:r>
          </a:p>
          <a:p>
            <a:r>
              <a:rPr lang="en-US" dirty="0"/>
              <a:t>New work should remove those individuals from the datasets</a:t>
            </a:r>
          </a:p>
          <a:p>
            <a:r>
              <a:rPr lang="en-US" dirty="0"/>
              <a:t>Richard has compiled the most current list of known, redacted individuals here: /pl/active/IBG/</a:t>
            </a:r>
            <a:r>
              <a:rPr lang="en-US" dirty="0" err="1"/>
              <a:t>UKBiobank_redacted_ids</a:t>
            </a:r>
            <a:r>
              <a:rPr lang="en-US" dirty="0"/>
              <a:t>/</a:t>
            </a:r>
          </a:p>
          <a:p>
            <a:pPr marL="457200" lvl="1" indent="0">
              <a:buNone/>
            </a:pPr>
            <a:r>
              <a:rPr lang="en-US" dirty="0"/>
              <a:t>README file in that directory</a:t>
            </a:r>
          </a:p>
          <a:p>
            <a:r>
              <a:rPr lang="en-US" dirty="0"/>
              <a:t>The QC steps described in these slides were done originally on the the then-current lists of individuals who were still involved in the study</a:t>
            </a:r>
          </a:p>
          <a:p>
            <a:r>
              <a:rPr lang="en-US" dirty="0"/>
              <a:t>Over time, some of the individuals in these </a:t>
            </a:r>
            <a:r>
              <a:rPr lang="en-US" dirty="0" err="1"/>
              <a:t>QC’d</a:t>
            </a:r>
            <a:r>
              <a:rPr lang="en-US" dirty="0"/>
              <a:t> datasets have removed themselves from the study</a:t>
            </a:r>
          </a:p>
          <a:p>
            <a:pPr lvl="1"/>
            <a:r>
              <a:rPr lang="en-US" dirty="0"/>
              <a:t>I have chosen not to rerun every step when there are so few individuals to remove</a:t>
            </a:r>
          </a:p>
          <a:p>
            <a:pPr lvl="1"/>
            <a:r>
              <a:rPr lang="en-US" dirty="0"/>
              <a:t>You should remove these individuals from the dataset when you run your analyses with the </a:t>
            </a:r>
            <a:r>
              <a:rPr lang="en-US" dirty="0" err="1"/>
              <a:t>QC’d</a:t>
            </a:r>
            <a:r>
              <a:rPr lang="en-US" dirty="0"/>
              <a:t> data.</a:t>
            </a:r>
          </a:p>
          <a:p>
            <a:endParaRPr lang="en-US" dirty="0"/>
          </a:p>
        </p:txBody>
      </p:sp>
    </p:spTree>
    <p:extLst>
      <p:ext uri="{BB962C8B-B14F-4D97-AF65-F5344CB8AC3E}">
        <p14:creationId xmlns:p14="http://schemas.microsoft.com/office/powerpoint/2010/main" val="40304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BFA58-4DE7-1040-A422-F7CDBFF0E3B8}"/>
              </a:ext>
            </a:extLst>
          </p:cNvPr>
          <p:cNvSpPr>
            <a:spLocks noGrp="1"/>
          </p:cNvSpPr>
          <p:nvPr>
            <p:ph type="title"/>
          </p:nvPr>
        </p:nvSpPr>
        <p:spPr/>
        <p:txBody>
          <a:bodyPr/>
          <a:lstStyle/>
          <a:p>
            <a:r>
              <a:rPr lang="en-US" dirty="0"/>
              <a:t>Relatedness within the EUR-ancestry group</a:t>
            </a:r>
          </a:p>
        </p:txBody>
      </p:sp>
      <p:sp>
        <p:nvSpPr>
          <p:cNvPr id="3" name="Content Placeholder 2">
            <a:extLst>
              <a:ext uri="{FF2B5EF4-FFF2-40B4-BE49-F238E27FC236}">
                <a16:creationId xmlns:a16="http://schemas.microsoft.com/office/drawing/2014/main" id="{74E8B571-43E9-8D41-BEE9-4B5F07F479E0}"/>
              </a:ext>
            </a:extLst>
          </p:cNvPr>
          <p:cNvSpPr>
            <a:spLocks noGrp="1"/>
          </p:cNvSpPr>
          <p:nvPr>
            <p:ph idx="1"/>
          </p:nvPr>
        </p:nvSpPr>
        <p:spPr/>
        <p:txBody>
          <a:bodyPr>
            <a:normAutofit fontScale="55000" lnSpcReduction="20000"/>
          </a:bodyPr>
          <a:lstStyle/>
          <a:p>
            <a:pPr marL="0" indent="0">
              <a:buNone/>
            </a:pPr>
            <a:r>
              <a:rPr lang="en-US" dirty="0"/>
              <a:t>See the documentation:</a:t>
            </a:r>
          </a:p>
          <a:p>
            <a:r>
              <a:rPr lang="en-US" dirty="0"/>
              <a:t>/pl/active/IBG/</a:t>
            </a:r>
            <a:r>
              <a:rPr lang="en-US" dirty="0" err="1"/>
              <a:t>relatedness_eur</a:t>
            </a:r>
            <a:r>
              <a:rPr lang="en-US" dirty="0"/>
              <a:t>/README</a:t>
            </a:r>
          </a:p>
          <a:p>
            <a:endParaRPr lang="en-US" dirty="0"/>
          </a:p>
          <a:p>
            <a:r>
              <a:rPr lang="en-US" dirty="0"/>
              <a:t>Steps:</a:t>
            </a:r>
          </a:p>
          <a:p>
            <a:pPr marL="914400" lvl="1" indent="-457200">
              <a:buFont typeface="+mj-lt"/>
              <a:buAutoNum type="arabicPeriod"/>
            </a:pPr>
            <a:r>
              <a:rPr lang="en-US" dirty="0"/>
              <a:t>Identify EUR individuals </a:t>
            </a:r>
          </a:p>
          <a:p>
            <a:pPr lvl="2">
              <a:buFontTx/>
              <a:buChar char="-"/>
            </a:pPr>
            <a:r>
              <a:rPr lang="en-US" dirty="0"/>
              <a:t>UKB-identified individuals projected onto the 1KGv3 PCs and falling within the range of the 1KGv3-defined EUR group</a:t>
            </a:r>
          </a:p>
          <a:p>
            <a:pPr lvl="2">
              <a:buFontTx/>
              <a:buChar char="-"/>
            </a:pPr>
            <a:r>
              <a:rPr lang="en-US" dirty="0"/>
              <a:t>UKB only included those who self-identified as ”White” “British”</a:t>
            </a:r>
          </a:p>
          <a:p>
            <a:pPr lvl="2">
              <a:buFontTx/>
              <a:buChar char="-"/>
            </a:pPr>
            <a:r>
              <a:rPr lang="en-US" dirty="0"/>
              <a:t>We (Gargi) identified the min/max of those individuals’ 1</a:t>
            </a:r>
            <a:r>
              <a:rPr lang="en-US" baseline="30000" dirty="0"/>
              <a:t>st</a:t>
            </a:r>
            <a:r>
              <a:rPr lang="en-US" dirty="0"/>
              <a:t> 4 PCs, and then identified all other individuals who fell within those ranges on the first 4 PCs.</a:t>
            </a:r>
          </a:p>
          <a:p>
            <a:pPr lvl="2">
              <a:buFontTx/>
              <a:buChar char="-"/>
            </a:pPr>
            <a:r>
              <a:rPr lang="en-US" dirty="0"/>
              <a:t>Those are the EUR-identified individuals here, encompassing a few (10K+?) more individuals than the UKB-identified group</a:t>
            </a:r>
          </a:p>
          <a:p>
            <a:pPr marL="914400" lvl="1" indent="-457200">
              <a:buFont typeface="+mj-lt"/>
              <a:buAutoNum type="arabicPeriod"/>
            </a:pPr>
            <a:r>
              <a:rPr lang="en-US" dirty="0"/>
              <a:t>Pull out autosomal array SNPs for only those individuals</a:t>
            </a:r>
          </a:p>
          <a:p>
            <a:pPr marL="914400" lvl="1" indent="-457200">
              <a:buFont typeface="+mj-lt"/>
              <a:buAutoNum type="arabicPeriod"/>
            </a:pPr>
            <a:r>
              <a:rPr lang="en-US" dirty="0"/>
              <a:t>Heavily QC those SNPs, including MAF &amp; LD-pruning</a:t>
            </a:r>
          </a:p>
          <a:p>
            <a:pPr marL="914400" lvl="2" indent="0">
              <a:buNone/>
            </a:pPr>
            <a:r>
              <a:rPr lang="en-US" dirty="0"/>
              <a:t>— </a:t>
            </a:r>
            <a:r>
              <a:rPr lang="en-US" dirty="0" err="1"/>
              <a:t>geno</a:t>
            </a:r>
            <a:r>
              <a:rPr lang="en-US" dirty="0"/>
              <a:t> 0.05</a:t>
            </a:r>
          </a:p>
          <a:p>
            <a:pPr marL="914400" lvl="2" indent="0">
              <a:buNone/>
            </a:pPr>
            <a:r>
              <a:rPr lang="en-US" dirty="0"/>
              <a:t>— </a:t>
            </a:r>
            <a:r>
              <a:rPr lang="en-US" dirty="0" err="1"/>
              <a:t>maf</a:t>
            </a:r>
            <a:r>
              <a:rPr lang="en-US" dirty="0"/>
              <a:t> 0.05</a:t>
            </a:r>
          </a:p>
          <a:p>
            <a:pPr marL="914400" lvl="2" indent="0">
              <a:buNone/>
            </a:pPr>
            <a:r>
              <a:rPr lang="en-US" dirty="0"/>
              <a:t>—</a:t>
            </a:r>
            <a:r>
              <a:rPr lang="en-US" dirty="0" err="1"/>
              <a:t>hwe</a:t>
            </a:r>
            <a:r>
              <a:rPr lang="en-US" dirty="0"/>
              <a:t> 0.00000001</a:t>
            </a:r>
          </a:p>
          <a:p>
            <a:pPr marL="914400" lvl="2" indent="0">
              <a:buNone/>
            </a:pPr>
            <a:r>
              <a:rPr lang="en-US" dirty="0"/>
              <a:t>--remove /work/IBG/</a:t>
            </a:r>
            <a:r>
              <a:rPr lang="en-US" dirty="0" err="1"/>
              <a:t>imputed_QC</a:t>
            </a:r>
            <a:r>
              <a:rPr lang="en-US" dirty="0"/>
              <a:t>/indiv_excl_sex2.txt --keep </a:t>
            </a:r>
            <a:r>
              <a:rPr lang="en-US" dirty="0" err="1"/>
              <a:t>UKB_european_iids.txt</a:t>
            </a:r>
            <a:endParaRPr lang="en-US" dirty="0"/>
          </a:p>
          <a:p>
            <a:pPr marL="914400" lvl="2" indent="0">
              <a:buNone/>
            </a:pPr>
            <a:r>
              <a:rPr lang="en-US" dirty="0"/>
              <a:t>—</a:t>
            </a:r>
            <a:r>
              <a:rPr lang="en-US" dirty="0" err="1"/>
              <a:t>indep</a:t>
            </a:r>
            <a:r>
              <a:rPr lang="en-US" dirty="0"/>
              <a:t>-pairwise 50 5 0.2</a:t>
            </a:r>
          </a:p>
          <a:p>
            <a:pPr marL="914400" lvl="1" indent="-457200">
              <a:buFont typeface="+mj-lt"/>
              <a:buAutoNum type="arabicPeriod"/>
            </a:pPr>
            <a:r>
              <a:rPr lang="en-US" dirty="0"/>
              <a:t>Use those SNPs to calculate PCs from within those EUR-ancestry individuals</a:t>
            </a:r>
          </a:p>
          <a:p>
            <a:pPr marL="914400" lvl="1" indent="-457200">
              <a:buFont typeface="+mj-lt"/>
              <a:buAutoNum type="arabicPeriod"/>
            </a:pPr>
            <a:r>
              <a:rPr lang="en-US" dirty="0"/>
              <a:t>Generate GRM &amp; identify set of individuals with a relatedness &lt; 0.05 threshold</a:t>
            </a:r>
          </a:p>
          <a:p>
            <a:pPr marL="0" indent="0">
              <a:buNone/>
            </a:pPr>
            <a:endParaRPr lang="en-US" dirty="0"/>
          </a:p>
          <a:p>
            <a:pPr marL="0" indent="0">
              <a:buNone/>
            </a:pPr>
            <a:r>
              <a:rPr lang="en-US" dirty="0"/>
              <a:t>GRMs, list of retained individuals, and PCs are all within that directory</a:t>
            </a:r>
          </a:p>
          <a:p>
            <a:endParaRPr lang="en-US" dirty="0"/>
          </a:p>
        </p:txBody>
      </p:sp>
    </p:spTree>
    <p:extLst>
      <p:ext uri="{BB962C8B-B14F-4D97-AF65-F5344CB8AC3E}">
        <p14:creationId xmlns:p14="http://schemas.microsoft.com/office/powerpoint/2010/main" val="381062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97781-D97E-D845-AB7B-AAC4673228AE}"/>
              </a:ext>
            </a:extLst>
          </p:cNvPr>
          <p:cNvSpPr>
            <a:spLocks noGrp="1"/>
          </p:cNvSpPr>
          <p:nvPr>
            <p:ph type="title"/>
          </p:nvPr>
        </p:nvSpPr>
        <p:spPr/>
        <p:txBody>
          <a:bodyPr/>
          <a:lstStyle/>
          <a:p>
            <a:r>
              <a:rPr lang="en-US" dirty="0"/>
              <a:t>Imputed Data QC</a:t>
            </a:r>
          </a:p>
        </p:txBody>
      </p:sp>
      <p:sp>
        <p:nvSpPr>
          <p:cNvPr id="3" name="Content Placeholder 2">
            <a:extLst>
              <a:ext uri="{FF2B5EF4-FFF2-40B4-BE49-F238E27FC236}">
                <a16:creationId xmlns:a16="http://schemas.microsoft.com/office/drawing/2014/main" id="{0F80D438-9CC1-4340-9AB2-8ABC018E62B2}"/>
              </a:ext>
            </a:extLst>
          </p:cNvPr>
          <p:cNvSpPr>
            <a:spLocks noGrp="1"/>
          </p:cNvSpPr>
          <p:nvPr>
            <p:ph idx="1"/>
          </p:nvPr>
        </p:nvSpPr>
        <p:spPr>
          <a:xfrm>
            <a:off x="838200" y="1825625"/>
            <a:ext cx="10515600" cy="4667250"/>
          </a:xfrm>
        </p:spPr>
        <p:txBody>
          <a:bodyPr>
            <a:normAutofit lnSpcReduction="10000"/>
          </a:bodyPr>
          <a:lstStyle/>
          <a:p>
            <a:pPr marL="0" indent="0">
              <a:buNone/>
            </a:pPr>
            <a:r>
              <a:rPr lang="en-US" b="1" dirty="0"/>
              <a:t>See file:</a:t>
            </a:r>
          </a:p>
          <a:p>
            <a:pPr marL="0" indent="0">
              <a:buNone/>
            </a:pPr>
            <a:r>
              <a:rPr lang="en-US" dirty="0"/>
              <a:t>	/pl/active/IBG/</a:t>
            </a:r>
            <a:r>
              <a:rPr lang="en-US" dirty="0" err="1"/>
              <a:t>ukb_imputed_QC</a:t>
            </a:r>
            <a:r>
              <a:rPr lang="en-US" dirty="0"/>
              <a:t>/README</a:t>
            </a:r>
          </a:p>
          <a:p>
            <a:pPr marL="0" indent="0">
              <a:buNone/>
            </a:pPr>
            <a:r>
              <a:rPr lang="en-US" b="1" dirty="0"/>
              <a:t>Goal of this process: </a:t>
            </a:r>
            <a:r>
              <a:rPr lang="en-US" dirty="0"/>
              <a:t>To lightly QC the imputed SNP data so that the files are more manageable than the giant raw data that was downloaded. </a:t>
            </a:r>
          </a:p>
          <a:p>
            <a:pPr marL="0" indent="0">
              <a:buNone/>
            </a:pPr>
            <a:r>
              <a:rPr lang="en-US" b="1" dirty="0"/>
              <a:t>2</a:t>
            </a:r>
            <a:r>
              <a:rPr lang="en-US" b="1" baseline="30000" dirty="0"/>
              <a:t>nd</a:t>
            </a:r>
            <a:r>
              <a:rPr lang="en-US" b="1" dirty="0"/>
              <a:t> Goal:</a:t>
            </a:r>
            <a:r>
              <a:rPr lang="en-US" dirty="0"/>
              <a:t> To have a set of SNPs that was useful for projects I was working on.</a:t>
            </a:r>
          </a:p>
          <a:p>
            <a:pPr marL="0" indent="0">
              <a:buNone/>
            </a:pPr>
            <a:r>
              <a:rPr lang="en-US" b="1" dirty="0"/>
              <a:t>Important: </a:t>
            </a:r>
            <a:r>
              <a:rPr lang="en-US" dirty="0"/>
              <a:t>You may have different QC requirements than these, and so you may have to do some separate or additional QC steps for the specific things you’re interested in. </a:t>
            </a:r>
          </a:p>
          <a:p>
            <a:pPr marL="0" indent="0">
              <a:buNone/>
            </a:pPr>
            <a:r>
              <a:rPr lang="en-US" b="1" dirty="0"/>
              <a:t>One QC does not fit all projects.</a:t>
            </a:r>
          </a:p>
        </p:txBody>
      </p:sp>
    </p:spTree>
    <p:extLst>
      <p:ext uri="{BB962C8B-B14F-4D97-AF65-F5344CB8AC3E}">
        <p14:creationId xmlns:p14="http://schemas.microsoft.com/office/powerpoint/2010/main" val="637764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9B75-55A3-7142-A479-DB0C84850674}"/>
              </a:ext>
            </a:extLst>
          </p:cNvPr>
          <p:cNvSpPr>
            <a:spLocks noGrp="1"/>
          </p:cNvSpPr>
          <p:nvPr>
            <p:ph type="title"/>
          </p:nvPr>
        </p:nvSpPr>
        <p:spPr/>
        <p:txBody>
          <a:bodyPr/>
          <a:lstStyle/>
          <a:p>
            <a:r>
              <a:rPr lang="en-US" dirty="0"/>
              <a:t>Imputed Data QC</a:t>
            </a:r>
          </a:p>
        </p:txBody>
      </p:sp>
      <p:sp>
        <p:nvSpPr>
          <p:cNvPr id="3" name="Content Placeholder 2">
            <a:extLst>
              <a:ext uri="{FF2B5EF4-FFF2-40B4-BE49-F238E27FC236}">
                <a16:creationId xmlns:a16="http://schemas.microsoft.com/office/drawing/2014/main" id="{59116845-8590-FE44-9D28-E219C31E13AB}"/>
              </a:ext>
            </a:extLst>
          </p:cNvPr>
          <p:cNvSpPr>
            <a:spLocks noGrp="1"/>
          </p:cNvSpPr>
          <p:nvPr>
            <p:ph idx="1"/>
          </p:nvPr>
        </p:nvSpPr>
        <p:spPr>
          <a:xfrm>
            <a:off x="838200" y="1825624"/>
            <a:ext cx="10515600" cy="4879975"/>
          </a:xfrm>
        </p:spPr>
        <p:txBody>
          <a:bodyPr>
            <a:normAutofit fontScale="77500" lnSpcReduction="20000"/>
          </a:bodyPr>
          <a:lstStyle/>
          <a:p>
            <a:pPr marL="0" indent="0">
              <a:buNone/>
            </a:pPr>
            <a:r>
              <a:rPr lang="en-US" b="1" dirty="0"/>
              <a:t>First Dataset: SNPs for ALL INDIVIDUALS.</a:t>
            </a:r>
          </a:p>
          <a:p>
            <a:pPr marL="0" indent="0">
              <a:buNone/>
            </a:pPr>
            <a:r>
              <a:rPr lang="en-US" b="1" dirty="0"/>
              <a:t>Useful for a more manageable dataset containing most of the SNPs that most people would want to use, most of the time. You probably will still need to do some additional QC steps, depending on your goals.</a:t>
            </a:r>
          </a:p>
          <a:p>
            <a:pPr marL="0" indent="0">
              <a:buNone/>
            </a:pPr>
            <a:endParaRPr lang="en-US" dirty="0"/>
          </a:p>
          <a:p>
            <a:pPr marL="0" indent="0">
              <a:buNone/>
            </a:pPr>
            <a:r>
              <a:rPr lang="en-US" dirty="0"/>
              <a:t>Basic filtering done:</a:t>
            </a:r>
          </a:p>
          <a:p>
            <a:pPr marL="0" indent="0">
              <a:buNone/>
            </a:pPr>
            <a:r>
              <a:rPr lang="en-US" dirty="0"/>
              <a:t>	- MAC&gt;3</a:t>
            </a:r>
          </a:p>
          <a:p>
            <a:pPr marL="0" indent="0">
              <a:buNone/>
            </a:pPr>
            <a:r>
              <a:rPr lang="en-US" dirty="0"/>
              <a:t>	- INFO &gt;= 0.3</a:t>
            </a:r>
          </a:p>
          <a:p>
            <a:pPr marL="0" indent="0">
              <a:buNone/>
            </a:pPr>
            <a:r>
              <a:rPr lang="en-US" dirty="0"/>
              <a:t>	- remove INDELS</a:t>
            </a:r>
          </a:p>
          <a:p>
            <a:pPr marL="0" indent="0">
              <a:buNone/>
            </a:pPr>
            <a:r>
              <a:rPr lang="en-US" dirty="0"/>
              <a:t>	- Remove sex mismatch (self-report vs. genetic)</a:t>
            </a:r>
          </a:p>
          <a:p>
            <a:pPr marL="0" indent="0">
              <a:buNone/>
            </a:pPr>
            <a:r>
              <a:rPr lang="en-US" dirty="0"/>
              <a:t>	- Remove singletons &amp; doubletons</a:t>
            </a:r>
          </a:p>
          <a:p>
            <a:pPr marL="0" indent="0">
              <a:buNone/>
            </a:pPr>
            <a:r>
              <a:rPr lang="en-US" dirty="0"/>
              <a:t>	- Convert to plink binary files with hard calls only</a:t>
            </a:r>
          </a:p>
          <a:p>
            <a:pPr marL="0" indent="0">
              <a:buNone/>
            </a:pPr>
            <a:r>
              <a:rPr lang="en-US" dirty="0"/>
              <a:t>LOCATION: By chromosome</a:t>
            </a:r>
          </a:p>
          <a:p>
            <a:pPr marL="0" indent="0">
              <a:buNone/>
            </a:pPr>
            <a:r>
              <a:rPr lang="en-US" dirty="0"/>
              <a:t>/pl/active/IBG/</a:t>
            </a:r>
            <a:r>
              <a:rPr lang="en-US" dirty="0" err="1"/>
              <a:t>ukb_imputed_QC</a:t>
            </a:r>
            <a:r>
              <a:rPr lang="en-US" dirty="0"/>
              <a:t>/</a:t>
            </a:r>
            <a:r>
              <a:rPr lang="en-US" dirty="0" err="1"/>
              <a:t>chrom</a:t>
            </a:r>
            <a:r>
              <a:rPr lang="en-US" dirty="0"/>
              <a:t>/</a:t>
            </a:r>
            <a:r>
              <a:rPr lang="en-US" dirty="0" err="1"/>
              <a:t>plink_bed</a:t>
            </a:r>
            <a:r>
              <a:rPr lang="en-US" dirty="0"/>
              <a:t>/</a:t>
            </a:r>
            <a:r>
              <a:rPr lang="en-US" dirty="0" err="1"/>
              <a:t>chr.</a:t>
            </a:r>
            <a:r>
              <a:rPr lang="en-US" dirty="0"/>
              <a:t>*.qc.[bed/</a:t>
            </a:r>
            <a:r>
              <a:rPr lang="en-US" dirty="0" err="1"/>
              <a:t>bim</a:t>
            </a:r>
            <a:r>
              <a:rPr lang="en-US" dirty="0"/>
              <a:t>/fam]</a:t>
            </a:r>
          </a:p>
          <a:p>
            <a:pPr marL="0" indent="0">
              <a:buNone/>
            </a:pPr>
            <a:endParaRPr lang="en-US" dirty="0"/>
          </a:p>
        </p:txBody>
      </p:sp>
    </p:spTree>
    <p:extLst>
      <p:ext uri="{BB962C8B-B14F-4D97-AF65-F5344CB8AC3E}">
        <p14:creationId xmlns:p14="http://schemas.microsoft.com/office/powerpoint/2010/main" val="409686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9B75-55A3-7142-A479-DB0C84850674}"/>
              </a:ext>
            </a:extLst>
          </p:cNvPr>
          <p:cNvSpPr>
            <a:spLocks noGrp="1"/>
          </p:cNvSpPr>
          <p:nvPr>
            <p:ph type="title"/>
          </p:nvPr>
        </p:nvSpPr>
        <p:spPr/>
        <p:txBody>
          <a:bodyPr/>
          <a:lstStyle/>
          <a:p>
            <a:r>
              <a:rPr lang="en-US" dirty="0"/>
              <a:t>Imputed Data QC</a:t>
            </a:r>
          </a:p>
        </p:txBody>
      </p:sp>
      <p:sp>
        <p:nvSpPr>
          <p:cNvPr id="3" name="Content Placeholder 2">
            <a:extLst>
              <a:ext uri="{FF2B5EF4-FFF2-40B4-BE49-F238E27FC236}">
                <a16:creationId xmlns:a16="http://schemas.microsoft.com/office/drawing/2014/main" id="{59116845-8590-FE44-9D28-E219C31E13AB}"/>
              </a:ext>
            </a:extLst>
          </p:cNvPr>
          <p:cNvSpPr>
            <a:spLocks noGrp="1"/>
          </p:cNvSpPr>
          <p:nvPr>
            <p:ph idx="1"/>
          </p:nvPr>
        </p:nvSpPr>
        <p:spPr>
          <a:xfrm>
            <a:off x="838200" y="1825624"/>
            <a:ext cx="11165114" cy="4894489"/>
          </a:xfrm>
        </p:spPr>
        <p:txBody>
          <a:bodyPr>
            <a:normAutofit fontScale="70000" lnSpcReduction="20000"/>
          </a:bodyPr>
          <a:lstStyle/>
          <a:p>
            <a:pPr marL="0" indent="0">
              <a:buNone/>
            </a:pPr>
            <a:r>
              <a:rPr lang="en-US" b="1" dirty="0"/>
              <a:t>Second Dataset: More common, well-imputed SNPs within EUR-ancestry group of individuals.</a:t>
            </a:r>
          </a:p>
          <a:p>
            <a:pPr marL="0" indent="0">
              <a:buNone/>
            </a:pPr>
            <a:r>
              <a:rPr lang="en-US" b="1" dirty="0"/>
              <a:t>This is in a useful format for BOLT-LMM analyses of EUR-ancestry (basic GWAS, though you may still need to do some additional QC of your own, depending on what you want to do with it)</a:t>
            </a:r>
          </a:p>
          <a:p>
            <a:pPr marL="0" indent="0">
              <a:buNone/>
            </a:pPr>
            <a:endParaRPr lang="en-US" dirty="0"/>
          </a:p>
          <a:p>
            <a:pPr marL="0" indent="0">
              <a:buNone/>
            </a:pPr>
            <a:r>
              <a:rPr lang="en-US" dirty="0"/>
              <a:t>Basic filtering done:</a:t>
            </a:r>
          </a:p>
          <a:p>
            <a:pPr marL="0" indent="0">
              <a:buNone/>
            </a:pPr>
            <a:r>
              <a:rPr lang="en-US" dirty="0"/>
              <a:t>	- </a:t>
            </a:r>
            <a:r>
              <a:rPr lang="en-US" dirty="0" err="1"/>
              <a:t>maf</a:t>
            </a:r>
            <a:r>
              <a:rPr lang="en-US" dirty="0"/>
              <a:t>&gt;=0.0001</a:t>
            </a:r>
          </a:p>
          <a:p>
            <a:pPr marL="0" indent="0">
              <a:buNone/>
            </a:pPr>
            <a:r>
              <a:rPr lang="en-US" dirty="0"/>
              <a:t>	- INFO&gt;=0.9</a:t>
            </a:r>
          </a:p>
          <a:p>
            <a:pPr marL="0" indent="0">
              <a:buNone/>
            </a:pPr>
            <a:r>
              <a:rPr lang="en-US" dirty="0"/>
              <a:t>	- per-variant missingness &lt;0.05</a:t>
            </a:r>
          </a:p>
          <a:p>
            <a:pPr marL="0" indent="0">
              <a:buNone/>
            </a:pPr>
            <a:r>
              <a:rPr lang="en-US" dirty="0"/>
              <a:t>	- </a:t>
            </a:r>
            <a:r>
              <a:rPr lang="en-US" dirty="0" err="1"/>
              <a:t>hwe</a:t>
            </a:r>
            <a:r>
              <a:rPr lang="en-US" dirty="0"/>
              <a:t> p&gt;10^-6, European ancestry</a:t>
            </a:r>
          </a:p>
          <a:p>
            <a:pPr marL="0" indent="0">
              <a:buNone/>
            </a:pPr>
            <a:endParaRPr lang="en-US" b="1" dirty="0"/>
          </a:p>
          <a:p>
            <a:pPr marL="0" indent="0">
              <a:buNone/>
            </a:pPr>
            <a:r>
              <a:rPr lang="en-US" b="1" dirty="0"/>
              <a:t>LOCATION: By chromosome</a:t>
            </a:r>
          </a:p>
          <a:p>
            <a:pPr marL="0" indent="0">
              <a:buNone/>
            </a:pPr>
            <a:r>
              <a:rPr lang="en-US" dirty="0"/>
              <a:t>/work/IBG/</a:t>
            </a:r>
            <a:r>
              <a:rPr lang="en-US" dirty="0" err="1"/>
              <a:t>ukb_imputed_QC</a:t>
            </a:r>
            <a:r>
              <a:rPr lang="en-US" dirty="0"/>
              <a:t>/</a:t>
            </a:r>
            <a:r>
              <a:rPr lang="en-US" dirty="0" err="1"/>
              <a:t>chrom</a:t>
            </a:r>
            <a:r>
              <a:rPr lang="en-US" dirty="0"/>
              <a:t>/</a:t>
            </a:r>
            <a:r>
              <a:rPr lang="en-US" dirty="0" err="1"/>
              <a:t>bgen</a:t>
            </a:r>
            <a:r>
              <a:rPr lang="en-US" dirty="0"/>
              <a:t>/gwas_bivariate_MAF01_INFO95_eur/ </a:t>
            </a:r>
            <a:r>
              <a:rPr lang="en-US" dirty="0" err="1"/>
              <a:t>chr.</a:t>
            </a:r>
            <a:r>
              <a:rPr lang="en-US" dirty="0"/>
              <a:t>*.qc.[</a:t>
            </a:r>
            <a:r>
              <a:rPr lang="en-US" dirty="0" err="1"/>
              <a:t>bgen</a:t>
            </a:r>
            <a:r>
              <a:rPr lang="en-US" dirty="0"/>
              <a:t>/sample]</a:t>
            </a:r>
          </a:p>
          <a:p>
            <a:pPr marL="0" indent="0">
              <a:buNone/>
            </a:pPr>
            <a:r>
              <a:rPr lang="en-US" dirty="0"/>
              <a:t>(I made the thresholds a bit more lax after having started, so the directory name stuck, even though it's inaccurate.) </a:t>
            </a:r>
          </a:p>
          <a:p>
            <a:pPr marL="0" indent="0">
              <a:buNone/>
            </a:pPr>
            <a:endParaRPr lang="en-US" dirty="0"/>
          </a:p>
        </p:txBody>
      </p:sp>
    </p:spTree>
    <p:extLst>
      <p:ext uri="{BB962C8B-B14F-4D97-AF65-F5344CB8AC3E}">
        <p14:creationId xmlns:p14="http://schemas.microsoft.com/office/powerpoint/2010/main" val="3018993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9B75-55A3-7142-A479-DB0C84850674}"/>
              </a:ext>
            </a:extLst>
          </p:cNvPr>
          <p:cNvSpPr>
            <a:spLocks noGrp="1"/>
          </p:cNvSpPr>
          <p:nvPr>
            <p:ph type="title"/>
          </p:nvPr>
        </p:nvSpPr>
        <p:spPr/>
        <p:txBody>
          <a:bodyPr/>
          <a:lstStyle/>
          <a:p>
            <a:r>
              <a:rPr lang="en-US" dirty="0"/>
              <a:t>Array Data QC</a:t>
            </a:r>
          </a:p>
        </p:txBody>
      </p:sp>
      <p:sp>
        <p:nvSpPr>
          <p:cNvPr id="3" name="Content Placeholder 2">
            <a:extLst>
              <a:ext uri="{FF2B5EF4-FFF2-40B4-BE49-F238E27FC236}">
                <a16:creationId xmlns:a16="http://schemas.microsoft.com/office/drawing/2014/main" id="{59116845-8590-FE44-9D28-E219C31E13AB}"/>
              </a:ext>
            </a:extLst>
          </p:cNvPr>
          <p:cNvSpPr>
            <a:spLocks noGrp="1"/>
          </p:cNvSpPr>
          <p:nvPr>
            <p:ph idx="1"/>
          </p:nvPr>
        </p:nvSpPr>
        <p:spPr/>
        <p:txBody>
          <a:bodyPr>
            <a:normAutofit fontScale="77500" lnSpcReduction="20000"/>
          </a:bodyPr>
          <a:lstStyle/>
          <a:p>
            <a:pPr marL="0" indent="0">
              <a:buNone/>
            </a:pPr>
            <a:r>
              <a:rPr lang="en-US" b="1" dirty="0"/>
              <a:t>Common, high quality SNPs within EUR-ancestry group of individuals.</a:t>
            </a:r>
          </a:p>
          <a:p>
            <a:pPr marL="0" indent="0">
              <a:buNone/>
            </a:pPr>
            <a:r>
              <a:rPr lang="en-US" b="1" dirty="0"/>
              <a:t>This dataset was prepared for a specific project I was working on, but some others have asked about it, so I’m listing it here.</a:t>
            </a:r>
          </a:p>
          <a:p>
            <a:pPr marL="0" indent="0">
              <a:buNone/>
            </a:pPr>
            <a:endParaRPr lang="en-US" dirty="0"/>
          </a:p>
          <a:p>
            <a:pPr marL="0" indent="0">
              <a:buNone/>
            </a:pPr>
            <a:r>
              <a:rPr lang="en-US" dirty="0"/>
              <a:t>Filtering done on raw array data:</a:t>
            </a:r>
          </a:p>
          <a:p>
            <a:pPr marL="0" indent="0">
              <a:buNone/>
            </a:pPr>
            <a:r>
              <a:rPr lang="en-US" dirty="0"/>
              <a:t>	 --</a:t>
            </a:r>
            <a:r>
              <a:rPr lang="en-US" dirty="0" err="1"/>
              <a:t>geno</a:t>
            </a:r>
            <a:r>
              <a:rPr lang="en-US" dirty="0"/>
              <a:t> 0.05 --</a:t>
            </a:r>
            <a:r>
              <a:rPr lang="en-US" dirty="0" err="1"/>
              <a:t>hwe</a:t>
            </a:r>
            <a:r>
              <a:rPr lang="en-US" dirty="0"/>
              <a:t> 0.00000001 --</a:t>
            </a:r>
            <a:r>
              <a:rPr lang="en-US" dirty="0" err="1"/>
              <a:t>maf</a:t>
            </a:r>
            <a:r>
              <a:rPr lang="en-US" dirty="0"/>
              <a:t> 0.05</a:t>
            </a:r>
          </a:p>
          <a:p>
            <a:pPr marL="0" indent="0">
              <a:buNone/>
            </a:pPr>
            <a:r>
              <a:rPr lang="en-US" b="1" dirty="0"/>
              <a:t>	</a:t>
            </a:r>
            <a:r>
              <a:rPr lang="en-US" dirty="0"/>
              <a:t>retaining only those individuals previously identified as EUR-ancestry</a:t>
            </a:r>
          </a:p>
          <a:p>
            <a:pPr marL="0" indent="0">
              <a:buNone/>
            </a:pPr>
            <a:endParaRPr lang="en-US" b="1" dirty="0"/>
          </a:p>
          <a:p>
            <a:pPr marL="0" indent="0">
              <a:buNone/>
            </a:pPr>
            <a:r>
              <a:rPr lang="en-US" b="1" dirty="0"/>
              <a:t>LOCATION: </a:t>
            </a:r>
          </a:p>
          <a:p>
            <a:pPr marL="0" indent="0">
              <a:buNone/>
            </a:pPr>
            <a:r>
              <a:rPr lang="en-US" dirty="0"/>
              <a:t>/pl/active/IBG/</a:t>
            </a:r>
            <a:r>
              <a:rPr lang="en-US" dirty="0" err="1"/>
              <a:t>luke</a:t>
            </a:r>
            <a:r>
              <a:rPr lang="en-US" dirty="0"/>
              <a:t>/</a:t>
            </a:r>
            <a:r>
              <a:rPr lang="en-US" dirty="0" err="1"/>
              <a:t>eur</a:t>
            </a:r>
            <a:r>
              <a:rPr lang="en-US" dirty="0"/>
              <a:t>/</a:t>
            </a:r>
            <a:r>
              <a:rPr lang="en-US" dirty="0" err="1"/>
              <a:t>allind</a:t>
            </a:r>
            <a:r>
              <a:rPr lang="en-US" dirty="0"/>
              <a:t>/</a:t>
            </a:r>
            <a:r>
              <a:rPr lang="en-US" dirty="0" err="1"/>
              <a:t>snps</a:t>
            </a:r>
            <a:r>
              <a:rPr lang="en-US" dirty="0"/>
              <a:t>/</a:t>
            </a:r>
          </a:p>
          <a:p>
            <a:pPr marL="0" indent="0">
              <a:buNone/>
            </a:pPr>
            <a:r>
              <a:rPr lang="en-US" dirty="0"/>
              <a:t>See README in that directory</a:t>
            </a:r>
          </a:p>
          <a:p>
            <a:pPr marL="0" indent="0">
              <a:buNone/>
            </a:pPr>
            <a:r>
              <a:rPr lang="en-US" dirty="0"/>
              <a:t>A set of merged, </a:t>
            </a:r>
            <a:r>
              <a:rPr lang="en-US" dirty="0" err="1"/>
              <a:t>QC’d</a:t>
            </a:r>
            <a:r>
              <a:rPr lang="en-US" dirty="0"/>
              <a:t> SNPs of these individuals is in ./</a:t>
            </a:r>
            <a:r>
              <a:rPr lang="en-US" dirty="0" err="1"/>
              <a:t>merged_QC</a:t>
            </a:r>
            <a:r>
              <a:rPr lang="en-US" dirty="0"/>
              <a:t>/</a:t>
            </a:r>
            <a:r>
              <a:rPr lang="en-US" dirty="0" err="1"/>
              <a:t>eur.qc</a:t>
            </a:r>
            <a:r>
              <a:rPr lang="en-US" dirty="0"/>
              <a:t>.[bed/</a:t>
            </a:r>
            <a:r>
              <a:rPr lang="en-US" dirty="0" err="1"/>
              <a:t>bim</a:t>
            </a:r>
            <a:r>
              <a:rPr lang="en-US" dirty="0"/>
              <a:t>/fam]</a:t>
            </a:r>
          </a:p>
        </p:txBody>
      </p:sp>
    </p:spTree>
    <p:extLst>
      <p:ext uri="{BB962C8B-B14F-4D97-AF65-F5344CB8AC3E}">
        <p14:creationId xmlns:p14="http://schemas.microsoft.com/office/powerpoint/2010/main" val="212190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1052</Words>
  <Application>Microsoft Macintosh PowerPoint</Application>
  <PresentationFormat>Widescreen</PresentationFormat>
  <Paragraphs>89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General QC of the UK Biobank Data</vt:lpstr>
      <vt:lpstr>Goals of the QC steps described next</vt:lpstr>
      <vt:lpstr>Note about changing UK Biobank participants</vt:lpstr>
      <vt:lpstr>Relatedness within the EUR-ancestry group</vt:lpstr>
      <vt:lpstr>Imputed Data QC</vt:lpstr>
      <vt:lpstr>Imputed Data QC</vt:lpstr>
      <vt:lpstr>Imputed Data QC</vt:lpstr>
      <vt:lpstr>Array Data QC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Luke M. Evans</dc:creator>
  <cp:lastModifiedBy>Luke M. Evans</cp:lastModifiedBy>
  <cp:revision>12</cp:revision>
  <dcterms:created xsi:type="dcterms:W3CDTF">2020-04-22T12:30:46Z</dcterms:created>
  <dcterms:modified xsi:type="dcterms:W3CDTF">2020-04-22T13:23:04Z</dcterms:modified>
</cp:coreProperties>
</file>