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Century Schoolbook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jsaM70t1r2MrUlxyY9Gt+BIPFa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A80CCD-DF8F-415D-8CB4-0936962225B6}">
  <a:tblStyle styleId="{84A80CCD-DF8F-415D-8CB4-0936962225B6}" styleName="Table_0">
    <a:wholeTbl>
      <a:tcTxStyle b="off" i="off">
        <a:font>
          <a:latin typeface="Century Schoolbook"/>
          <a:ea typeface="Century Schoolbook"/>
          <a:cs typeface="Century School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0EF"/>
          </a:solidFill>
        </a:fill>
      </a:tcStyle>
    </a:wholeTbl>
    <a:band1H>
      <a:tcTxStyle/>
      <a:tcStyle>
        <a:fill>
          <a:solidFill>
            <a:srgbClr val="DBDFDD"/>
          </a:solidFill>
        </a:fill>
      </a:tcStyle>
    </a:band1H>
    <a:band2H>
      <a:tcTxStyle/>
    </a:band2H>
    <a:band1V>
      <a:tcTxStyle/>
      <a:tcStyle>
        <a:fill>
          <a:solidFill>
            <a:srgbClr val="DBDFDD"/>
          </a:solidFill>
        </a:fill>
      </a:tcStyle>
    </a:band1V>
    <a:band2V>
      <a:tcTxStyle/>
    </a:band2V>
    <a:la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Schoolbook-regular.fntdata"/><Relationship Id="rId25" Type="http://schemas.openxmlformats.org/officeDocument/2006/relationships/slide" Target="slides/slide20.xml"/><Relationship Id="rId28" Type="http://schemas.openxmlformats.org/officeDocument/2006/relationships/font" Target="fonts/CenturySchoolbook-italic.fntdata"/><Relationship Id="rId27" Type="http://schemas.openxmlformats.org/officeDocument/2006/relationships/font" Target="fonts/CenturySchoolboo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Schoolboo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" name="Google Shape;16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2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A5A5A5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" name="Google Shape;20;p2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" type="body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/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" type="body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5"/>
          <p:cNvSpPr txBox="1"/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b="0"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" type="body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A5A5A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2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2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" type="body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5" name="Google Shape;45;p26"/>
          <p:cNvSpPr txBox="1"/>
          <p:nvPr>
            <p:ph idx="2" type="body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" type="body"/>
          </p:nvPr>
        </p:nvSpPr>
        <p:spPr>
          <a:xfrm>
            <a:off x="1261872" y="1717879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A5A5A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7"/>
          <p:cNvSpPr txBox="1"/>
          <p:nvPr>
            <p:ph idx="2" type="body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3" name="Google Shape;53;p27"/>
          <p:cNvSpPr txBox="1"/>
          <p:nvPr>
            <p:ph idx="3" type="body"/>
          </p:nvPr>
        </p:nvSpPr>
        <p:spPr>
          <a:xfrm>
            <a:off x="6126480" y="1717879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Schoolbook"/>
              <a:buNone/>
              <a:defRPr b="0" sz="20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4" type="body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/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Schoolbook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1" type="body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6" name="Google Shape;66;p29"/>
          <p:cNvSpPr txBox="1"/>
          <p:nvPr>
            <p:ph idx="2" type="body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2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/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/>
          <p:nvPr>
            <p:ph idx="2" type="pic"/>
          </p:nvPr>
        </p:nvSpPr>
        <p:spPr>
          <a:xfrm>
            <a:off x="0" y="0"/>
            <a:ext cx="11292840" cy="5128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3" name="Google Shape;73;p30"/>
          <p:cNvSpPr txBox="1"/>
          <p:nvPr>
            <p:ph idx="1" type="body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3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96969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" name="Google Shape;15;p2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Schoolbook"/>
              <a:buNone/>
            </a:pPr>
            <a:r>
              <a:rPr lang="en-US" sz="4800"/>
              <a:t>CARDIOMETABOLIC AND SLEEP PATHWAYS TO COGNITIVE FUNCTIONING AT MIDLIFE</a:t>
            </a:r>
            <a:endParaRPr sz="4800"/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1136215" y="4382828"/>
            <a:ext cx="9543977" cy="1049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cap="small"/>
              <a:t>Lauren n. Whitehurst, phd</a:t>
            </a:r>
            <a:endParaRPr sz="2000" cap="small"/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cap="small"/>
              <a:t> 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3165003" y="5078364"/>
            <a:ext cx="5486400" cy="1134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t/>
            </a:r>
            <a:endParaRPr b="0" i="0" sz="1500" u="none" cap="small" strike="noStrike">
              <a:solidFill>
                <a:srgbClr val="A5A5A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b="0" i="0" lang="en-US" sz="1500" u="none" cap="small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American Psychosomatic Society </a:t>
            </a:r>
            <a:endParaRPr/>
          </a:p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b="0" i="0" lang="en-US" sz="1500" u="none" cap="small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Vancouver, BC</a:t>
            </a:r>
            <a:endParaRPr/>
          </a:p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b="0" i="0" lang="en-US" sz="1500" u="none" cap="small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March 2019</a:t>
            </a:r>
            <a:endParaRPr/>
          </a:p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t/>
            </a:r>
            <a:endParaRPr b="0" baseline="30000" i="0" sz="1500" u="none" cap="small" strike="noStrike">
              <a:solidFill>
                <a:srgbClr val="A5A5A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/>
          <p:nvPr>
            <p:ph type="title"/>
          </p:nvPr>
        </p:nvSpPr>
        <p:spPr>
          <a:xfrm>
            <a:off x="0" y="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/>
              <a:t>Results: Bivariate Correlations</a:t>
            </a:r>
            <a:endParaRPr/>
          </a:p>
        </p:txBody>
      </p:sp>
      <p:graphicFrame>
        <p:nvGraphicFramePr>
          <p:cNvPr id="169" name="Google Shape;169;p10"/>
          <p:cNvGraphicFramePr/>
          <p:nvPr/>
        </p:nvGraphicFramePr>
        <p:xfrm>
          <a:off x="1418894" y="18288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{84A80CCD-DF8F-415D-8CB4-0936962225B6}</a:tableStyleId>
              </a:tblPr>
              <a:tblGrid>
                <a:gridCol w="1567700"/>
                <a:gridCol w="1294050"/>
                <a:gridCol w="1652975"/>
                <a:gridCol w="862800"/>
                <a:gridCol w="760350"/>
                <a:gridCol w="765400"/>
                <a:gridCol w="818700"/>
                <a:gridCol w="875450"/>
              </a:tblGrid>
              <a:tr h="48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WAIS-Full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Performance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Verbal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HDL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LDL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TRIG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PSQI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WAIS-Full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0.90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0.86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-0.006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-0.004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-0.05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-0.12**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Performance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0.55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0.02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-0.007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-0.08*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-0.08*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Verbal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-0.02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-0.002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-0.01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-0.12**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HDL</a:t>
                      </a:r>
                      <a:r>
                        <a:rPr b="1" baseline="-2500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logn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0.69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0.30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-0.01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LDL</a:t>
                      </a:r>
                      <a:r>
                        <a:rPr b="1" baseline="-2500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logn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0.58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0.03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TRIG</a:t>
                      </a:r>
                      <a:r>
                        <a:rPr b="1" baseline="-2500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logn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0.04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PSQI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0" name="Google Shape;170;p10"/>
          <p:cNvSpPr/>
          <p:nvPr/>
        </p:nvSpPr>
        <p:spPr>
          <a:xfrm>
            <a:off x="8366234" y="2564524"/>
            <a:ext cx="1650124" cy="168165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>
            <p:ph type="title"/>
          </p:nvPr>
        </p:nvSpPr>
        <p:spPr>
          <a:xfrm>
            <a:off x="0" y="0"/>
            <a:ext cx="10529888" cy="1500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/>
              <a:t>Model I: CM on Full Scale IQ</a:t>
            </a:r>
            <a:endParaRPr/>
          </a:p>
        </p:txBody>
      </p:sp>
      <p:graphicFrame>
        <p:nvGraphicFramePr>
          <p:cNvPr id="176" name="Google Shape;176;p11"/>
          <p:cNvGraphicFramePr/>
          <p:nvPr/>
        </p:nvGraphicFramePr>
        <p:xfrm>
          <a:off x="942971" y="16430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{84A80CCD-DF8F-415D-8CB4-0936962225B6}</a:tableStyleId>
              </a:tblPr>
              <a:tblGrid>
                <a:gridCol w="1348375"/>
                <a:gridCol w="1348375"/>
                <a:gridCol w="1348375"/>
                <a:gridCol w="1348375"/>
                <a:gridCol w="1348375"/>
                <a:gridCol w="1348375"/>
                <a:gridCol w="1348375"/>
              </a:tblGrid>
              <a:tr h="303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 Value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 Value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Lower CI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Upper CI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Intercept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115.65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2.02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57.16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&lt;.0001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111.67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119.63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eproj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-4.99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2.41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-2.07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0.04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-9.73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-0.26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Sex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-2.59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0.99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-2.61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0.01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-4.55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-0.64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LipidBatch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-0.14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1.03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-0.14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0.89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-2.18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1.89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0.18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0.25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0.73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0.47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-0.31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0.67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fasting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-0.13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-0.96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0.34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-0.41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White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-0.07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1.73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-0.04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0.97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-3.49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3.35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Hispanic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-3.98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2.41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-1.65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0.10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-8.73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0.77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Adopted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-4.81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1.51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-3.19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-7.79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-1.84</a:t>
                      </a:r>
                      <a:endParaRPr b="0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APOE-e4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-1.22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1.02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-1.19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0.23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-3.22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0.79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APOE-e2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-0.94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1.13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-0.83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0.41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-3.18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1.29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LDL</a:t>
                      </a:r>
                      <a:r>
                        <a:rPr b="1" baseline="-2500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logn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-0.98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1.20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-0.82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0.41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-3.34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1.38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HDL</a:t>
                      </a:r>
                      <a:r>
                        <a:rPr b="1" baseline="-2500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logn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2.27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1.18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1.93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0.06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-0.05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4.59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TRIG</a:t>
                      </a:r>
                      <a:r>
                        <a:rPr b="1" baseline="-2500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logn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-1.64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0.76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-2.15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0.03*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-3.15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-0.14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7" name="Google Shape;177;p11"/>
          <p:cNvSpPr/>
          <p:nvPr/>
        </p:nvSpPr>
        <p:spPr>
          <a:xfrm>
            <a:off x="785809" y="5357805"/>
            <a:ext cx="9744079" cy="571503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871530" y="5929308"/>
            <a:ext cx="86003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N= 683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/>
          <p:nvPr>
            <p:ph type="title"/>
          </p:nvPr>
        </p:nvSpPr>
        <p:spPr>
          <a:xfrm>
            <a:off x="0" y="1"/>
            <a:ext cx="12192000" cy="16650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Schoolbook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Model II: Sleep on Full Scale IQ</a:t>
            </a:r>
            <a:br>
              <a:rPr lang="en-US"/>
            </a:br>
            <a:endParaRPr/>
          </a:p>
        </p:txBody>
      </p:sp>
      <p:sp>
        <p:nvSpPr>
          <p:cNvPr id="184" name="Google Shape;184;p12"/>
          <p:cNvSpPr txBox="1"/>
          <p:nvPr/>
        </p:nvSpPr>
        <p:spPr>
          <a:xfrm>
            <a:off x="846140" y="5486397"/>
            <a:ext cx="86003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N= 683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aphicFrame>
        <p:nvGraphicFramePr>
          <p:cNvPr id="185" name="Google Shape;185;p12"/>
          <p:cNvGraphicFramePr/>
          <p:nvPr/>
        </p:nvGraphicFramePr>
        <p:xfrm>
          <a:off x="906468" y="147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{84A80CCD-DF8F-415D-8CB4-0936962225B6}</a:tableStyleId>
              </a:tblPr>
              <a:tblGrid>
                <a:gridCol w="1374775"/>
                <a:gridCol w="1374775"/>
                <a:gridCol w="1374775"/>
                <a:gridCol w="1374775"/>
                <a:gridCol w="1374775"/>
                <a:gridCol w="1374775"/>
                <a:gridCol w="1374775"/>
              </a:tblGrid>
              <a:tr h="308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 Value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 Value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Lower CI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Upper Ci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Intercept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115.22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2.11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54.54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&lt;.0001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111.07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119.37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eproj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-3.96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2.39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-1.66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0.10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-8.65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0.74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Sex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-1.68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0.94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-1.79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0.08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-3.54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0.17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LipidBatch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-0.21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0.96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-0.22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-2.11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1.68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0.23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0.24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0.36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-0.26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0.71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fasting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-0.20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-1.38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0.17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-0.49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0.09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White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-0.15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1.82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-0.08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0.94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-3.73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3.43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Hispanic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-3.50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2.43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-1.44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-8.28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1.28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Adopted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-4.98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1.50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-3.32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-7.93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-2.02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APOE-e4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-1.24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1.01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-1.24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-3.22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0.74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APOE-e2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-0.92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1.11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-0.83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0.41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-3.10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1.27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PSQI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-0.24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-1.96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0.05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-0.48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6" name="Google Shape;186;p12"/>
          <p:cNvSpPr/>
          <p:nvPr/>
        </p:nvSpPr>
        <p:spPr>
          <a:xfrm>
            <a:off x="846140" y="5214938"/>
            <a:ext cx="9744079" cy="271459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>
            <p:ph type="title"/>
          </p:nvPr>
        </p:nvSpPr>
        <p:spPr>
          <a:xfrm>
            <a:off x="0" y="1"/>
            <a:ext cx="12192000" cy="16650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Schoolbook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Model III: CM &amp; Sleep on Full Scale IQ</a:t>
            </a:r>
            <a:br>
              <a:rPr lang="en-US"/>
            </a:br>
            <a:endParaRPr/>
          </a:p>
        </p:txBody>
      </p:sp>
      <p:sp>
        <p:nvSpPr>
          <p:cNvPr id="192" name="Google Shape;192;p13"/>
          <p:cNvSpPr txBox="1"/>
          <p:nvPr/>
        </p:nvSpPr>
        <p:spPr>
          <a:xfrm>
            <a:off x="846140" y="5486397"/>
            <a:ext cx="86003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N= 683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aphicFrame>
        <p:nvGraphicFramePr>
          <p:cNvPr id="193" name="Google Shape;193;p13"/>
          <p:cNvGraphicFramePr/>
          <p:nvPr/>
        </p:nvGraphicFramePr>
        <p:xfrm>
          <a:off x="846140" y="14462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{84A80CCD-DF8F-415D-8CB4-0936962225B6}</a:tableStyleId>
              </a:tblPr>
              <a:tblGrid>
                <a:gridCol w="1371150"/>
                <a:gridCol w="1371150"/>
                <a:gridCol w="1371150"/>
                <a:gridCol w="1371150"/>
                <a:gridCol w="1371150"/>
                <a:gridCol w="1371150"/>
                <a:gridCol w="1371150"/>
              </a:tblGrid>
              <a:tr h="2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 Value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 Value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Lower CI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Upper CI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Intercept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116.61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52.59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&lt;.0001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112.25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120.97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eproj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-4.71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2.43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-1.94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0.05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-9.49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0.07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Sex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-2.40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1.00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-2.40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-4.36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-0.43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LipidBatch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-0.34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1.05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-0.33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0.74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-2.41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1.73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0.19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0.25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0.75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0.45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-0.30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0.68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fasting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-0.22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-1.46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-0.51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0.08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White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1.82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1.00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-3.59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3.60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Hispanic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-3.70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2.42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-1.53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0.13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-8.46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1.06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Adopted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-4.55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1.51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-3.01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-7.53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-1.57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APOE-e4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-1.05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-1.04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0.30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-3.06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0.95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APOE-e2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-0.84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1.14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-0.74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0.46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-3.09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1.41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LDL</a:t>
                      </a:r>
                      <a:r>
                        <a:rPr b="1" baseline="-2500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logn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-0.42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-0.35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0.73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-2.83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1.99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HDL</a:t>
                      </a:r>
                      <a:r>
                        <a:rPr b="1" baseline="-2500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logn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1.97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1.19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1.65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0.10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-0.38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4.32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TRIG</a:t>
                      </a:r>
                      <a:r>
                        <a:rPr b="1" baseline="-2500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logn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-1.80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0.78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-2.31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-3.33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-0.26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PSQI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-0.25</a:t>
                      </a:r>
                      <a:endParaRPr/>
                    </a:p>
                  </a:txBody>
                  <a:tcPr marT="6350" marB="0" marR="6350" marL="6350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0.12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-2.05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0.04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-0.49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-0.01</a:t>
                      </a:r>
                      <a:endParaRPr/>
                    </a:p>
                  </a:txBody>
                  <a:tcPr marT="6350" marB="0" marR="6350" marL="6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4" name="Google Shape;194;p13"/>
          <p:cNvSpPr/>
          <p:nvPr/>
        </p:nvSpPr>
        <p:spPr>
          <a:xfrm>
            <a:off x="772570" y="5405202"/>
            <a:ext cx="9744079" cy="531722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5" name="Google Shape;195;p13"/>
          <p:cNvSpPr txBox="1"/>
          <p:nvPr/>
        </p:nvSpPr>
        <p:spPr>
          <a:xfrm>
            <a:off x="772570" y="5936924"/>
            <a:ext cx="86003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N= 683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>
            <p:ph type="title"/>
          </p:nvPr>
        </p:nvSpPr>
        <p:spPr>
          <a:xfrm>
            <a:off x="0" y="0"/>
            <a:ext cx="12192000" cy="12482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/>
              <a:t>Model III: CM &amp; Sleep on Performance IQ</a:t>
            </a:r>
            <a:endParaRPr/>
          </a:p>
        </p:txBody>
      </p:sp>
      <p:graphicFrame>
        <p:nvGraphicFramePr>
          <p:cNvPr id="201" name="Google Shape;201;p14"/>
          <p:cNvGraphicFramePr/>
          <p:nvPr/>
        </p:nvGraphicFramePr>
        <p:xfrm>
          <a:off x="799881" y="15654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{84A80CCD-DF8F-415D-8CB4-0936962225B6}</a:tableStyleId>
              </a:tblPr>
              <a:tblGrid>
                <a:gridCol w="1396225"/>
                <a:gridCol w="1396225"/>
                <a:gridCol w="1396225"/>
                <a:gridCol w="1396225"/>
                <a:gridCol w="1396225"/>
                <a:gridCol w="1396225"/>
                <a:gridCol w="1396225"/>
              </a:tblGrid>
              <a:tr h="275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 Value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 &gt; |t|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Lower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Upper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27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Intercept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119.16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2.60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45.75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&lt;.0001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114.04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124.28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27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eproj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-8.00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2.87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-2.79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0.01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-13.63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-2.37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27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Sex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-0.79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1.14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-0.69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0.49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-3.04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1.46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27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LipidBatch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-0.13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1.23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-0.10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0.92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-2.55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2.30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27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0.29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0.02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0.99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-0.58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0.59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27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fasting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-0.15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0.19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-0.80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0.43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-0.53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0.23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27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White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-0.45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2.13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-0.21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0.83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-4.64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3.75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27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Hispanic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-3.78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2.64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-1.43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-9.00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1.43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27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Adopted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-2.62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1.74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-1.51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0.13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-6.04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0.81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27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APOE-e4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-1.48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1.16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-1.27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0.21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-3.77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0.82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27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APOE-e2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-1.01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1.31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-0.77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0.44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-3.58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1.57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27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LDL</a:t>
                      </a:r>
                      <a:r>
                        <a:rPr b="1" baseline="-2500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logn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-0.62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1.52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-0.41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0.68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-3.63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2.38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27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HDL</a:t>
                      </a:r>
                      <a:r>
                        <a:rPr b="1" baseline="-2500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logn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2.89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1.48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1.95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0.05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-0.03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5.80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27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TRIG</a:t>
                      </a:r>
                      <a:r>
                        <a:rPr b="1" baseline="-2500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logn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-2.66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0.95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-2.78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0.01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-4.54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-0.78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27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PSQI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-0.23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0.15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-1.51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0.13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-0.53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0.07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</a:tbl>
          </a:graphicData>
        </a:graphic>
      </p:graphicFrame>
      <p:sp>
        <p:nvSpPr>
          <p:cNvPr id="202" name="Google Shape;202;p14"/>
          <p:cNvSpPr/>
          <p:nvPr/>
        </p:nvSpPr>
        <p:spPr>
          <a:xfrm>
            <a:off x="772570" y="5234152"/>
            <a:ext cx="9800837" cy="536027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3" name="Google Shape;203;p14"/>
          <p:cNvSpPr txBox="1"/>
          <p:nvPr/>
        </p:nvSpPr>
        <p:spPr>
          <a:xfrm>
            <a:off x="715418" y="6022652"/>
            <a:ext cx="86003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N= 683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/>
          <p:nvPr>
            <p:ph type="title"/>
          </p:nvPr>
        </p:nvSpPr>
        <p:spPr>
          <a:xfrm>
            <a:off x="0" y="0"/>
            <a:ext cx="12192000" cy="12482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/>
              <a:t>Model III: CM &amp; Sleep on Verbal IQ</a:t>
            </a:r>
            <a:endParaRPr/>
          </a:p>
        </p:txBody>
      </p:sp>
      <p:graphicFrame>
        <p:nvGraphicFramePr>
          <p:cNvPr id="209" name="Google Shape;209;p15"/>
          <p:cNvGraphicFramePr/>
          <p:nvPr/>
        </p:nvGraphicFramePr>
        <p:xfrm>
          <a:off x="820901" y="16982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{84A80CCD-DF8F-415D-8CB4-0936962225B6}</a:tableStyleId>
              </a:tblPr>
              <a:tblGrid>
                <a:gridCol w="1388700"/>
                <a:gridCol w="1388700"/>
                <a:gridCol w="1388700"/>
                <a:gridCol w="1388700"/>
                <a:gridCol w="1388700"/>
                <a:gridCol w="1388700"/>
                <a:gridCol w="1388700"/>
              </a:tblGrid>
              <a:tr h="27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 Value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 &gt; |t|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Lower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Upper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27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Intercept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112.59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2.16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52.18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&lt;.0001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108.35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116.83</a:t>
                      </a:r>
                      <a:endParaRPr/>
                    </a:p>
                  </a:txBody>
                  <a:tcPr marT="6350" marB="0" marR="6350" marL="6350" anchor="b"/>
                </a:tc>
              </a:tr>
              <a:tr h="27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eproj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-2.58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2.33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-1.11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0.27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-7.15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1.99</a:t>
                      </a:r>
                      <a:endParaRPr/>
                    </a:p>
                  </a:txBody>
                  <a:tcPr marT="6350" marB="0" marR="6350" marL="6350" anchor="b"/>
                </a:tc>
              </a:tr>
              <a:tr h="27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Sex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-2.85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0.98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-2.92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-4.77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-0.92</a:t>
                      </a:r>
                      <a:endParaRPr/>
                    </a:p>
                  </a:txBody>
                  <a:tcPr marT="6350" marB="0" marR="6350" marL="6350" anchor="b"/>
                </a:tc>
              </a:tr>
              <a:tr h="27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LipidBatch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-0.64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1.03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-0.62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0.54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-2.66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1.39</a:t>
                      </a:r>
                      <a:endParaRPr/>
                    </a:p>
                  </a:txBody>
                  <a:tcPr marT="6350" marB="0" marR="6350" marL="6350" anchor="b"/>
                </a:tc>
              </a:tr>
              <a:tr h="27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0.18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0.24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0.73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0.47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-0.30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0.65</a:t>
                      </a:r>
                      <a:endParaRPr/>
                    </a:p>
                  </a:txBody>
                  <a:tcPr marT="6350" marB="0" marR="6350" marL="6350" anchor="b"/>
                </a:tc>
              </a:tr>
              <a:tr h="27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fasting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-0.31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-2.17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0.03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-0.60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-0.03</a:t>
                      </a:r>
                      <a:endParaRPr/>
                    </a:p>
                  </a:txBody>
                  <a:tcPr marT="6350" marB="0" marR="6350" marL="6350" anchor="b"/>
                </a:tc>
              </a:tr>
              <a:tr h="27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White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0.26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1.79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0.88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-3.26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3.78</a:t>
                      </a:r>
                      <a:endParaRPr/>
                    </a:p>
                  </a:txBody>
                  <a:tcPr marT="6350" marB="0" marR="6350" marL="6350" anchor="b"/>
                </a:tc>
              </a:tr>
              <a:tr h="27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Hispanic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-3.45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2.44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-1.41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0.16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-8.26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1.37</a:t>
                      </a:r>
                      <a:endParaRPr/>
                    </a:p>
                  </a:txBody>
                  <a:tcPr marT="6350" marB="0" marR="6350" marL="6350" anchor="b"/>
                </a:tc>
              </a:tr>
              <a:tr h="27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Adopted</a:t>
                      </a:r>
                      <a:endParaRPr b="1" i="0"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-5.01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1.44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-3.48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-7.84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FBFB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-2.18</a:t>
                      </a:r>
                      <a:endParaRPr/>
                    </a:p>
                  </a:txBody>
                  <a:tcPr marT="6350" marB="0" marR="6350" marL="6350" anchor="b"/>
                </a:tc>
              </a:tr>
              <a:tr h="27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APOE-e4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-0.74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0.98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-0.75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0.45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-2.68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1.20</a:t>
                      </a:r>
                      <a:endParaRPr/>
                    </a:p>
                  </a:txBody>
                  <a:tcPr marT="6350" marB="0" marR="6350" marL="6350" anchor="b"/>
                </a:tc>
              </a:tr>
              <a:tr h="27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APOE-e2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-0.40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1.10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-0.36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0.72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-2.56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1.76</a:t>
                      </a:r>
                      <a:endParaRPr/>
                    </a:p>
                  </a:txBody>
                  <a:tcPr marT="6350" marB="0" marR="6350" marL="6350" anchor="b"/>
                </a:tc>
              </a:tr>
              <a:tr h="276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LDL</a:t>
                      </a:r>
                      <a:r>
                        <a:rPr b="1" baseline="-2500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logn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0.03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1.18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0.02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0.98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-2.29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2.35</a:t>
                      </a:r>
                      <a:endParaRPr/>
                    </a:p>
                  </a:txBody>
                  <a:tcPr marT="6350" marB="0" marR="6350" marL="6350" anchor="b"/>
                </a:tc>
              </a:tr>
              <a:tr h="276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HDL</a:t>
                      </a:r>
                      <a:r>
                        <a:rPr b="1" baseline="-2500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logn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0.98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1.15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0.85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0.40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-1.30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3.25</a:t>
                      </a:r>
                      <a:endParaRPr/>
                    </a:p>
                  </a:txBody>
                  <a:tcPr marT="6350" marB="0" marR="6350" marL="6350" anchor="b"/>
                </a:tc>
              </a:tr>
              <a:tr h="276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TRIG</a:t>
                      </a:r>
                      <a:r>
                        <a:rPr b="1" baseline="-2500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logn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-1.23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0.75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-1.63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0.10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-2.71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0.25</a:t>
                      </a:r>
                      <a:endParaRPr/>
                    </a:p>
                  </a:txBody>
                  <a:tcPr marT="6350" marB="0" marR="6350" marL="6350" anchor="b"/>
                </a:tc>
              </a:tr>
              <a:tr h="27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PSQI</a:t>
                      </a:r>
                      <a:endParaRPr b="1" i="0" sz="1800" u="none" cap="none" strike="noStrike">
                        <a:solidFill>
                          <a:srgbClr val="1122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-0.25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0.12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-2.10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0.04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-0.48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-0.02</a:t>
                      </a:r>
                      <a:endParaRPr/>
                    </a:p>
                  </a:txBody>
                  <a:tcPr marT="6350" marB="0" marR="6350" marL="6350" anchor="b"/>
                </a:tc>
              </a:tr>
            </a:tbl>
          </a:graphicData>
        </a:graphic>
      </p:graphicFrame>
      <p:sp>
        <p:nvSpPr>
          <p:cNvPr id="210" name="Google Shape;210;p15"/>
          <p:cNvSpPr/>
          <p:nvPr/>
        </p:nvSpPr>
        <p:spPr>
          <a:xfrm>
            <a:off x="768350" y="5921004"/>
            <a:ext cx="9800837" cy="268014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1" name="Google Shape;211;p15"/>
          <p:cNvSpPr txBox="1"/>
          <p:nvPr/>
        </p:nvSpPr>
        <p:spPr>
          <a:xfrm>
            <a:off x="686843" y="6136956"/>
            <a:ext cx="86003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N= 683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>
            <p:ph type="title"/>
          </p:nvPr>
        </p:nvSpPr>
        <p:spPr>
          <a:xfrm>
            <a:off x="0" y="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/>
              <a:t>Summary/Conclusion</a:t>
            </a:r>
            <a:endParaRPr/>
          </a:p>
        </p:txBody>
      </p:sp>
      <p:sp>
        <p:nvSpPr>
          <p:cNvPr id="217" name="Google Shape;217;p16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Both CM and sleep uniquely predict cognitive performance at midlife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>
                <a:solidFill>
                  <a:schemeClr val="lt1"/>
                </a:solidFill>
              </a:rPr>
              <a:t>CM predicts perceptual organization and processing speed 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-US">
                <a:solidFill>
                  <a:schemeClr val="lt1"/>
                </a:solidFill>
              </a:rPr>
              <a:t>Sleep predicts working memory and verbal outcomes</a:t>
            </a:r>
            <a:endParaRPr/>
          </a:p>
          <a:p>
            <a:pPr indent="-81279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Targeted interventions that reduce CM risk and boost sleep may be particularly beneficial for cognitive health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/>
          <p:nvPr>
            <p:ph type="title"/>
          </p:nvPr>
        </p:nvSpPr>
        <p:spPr>
          <a:xfrm>
            <a:off x="0" y="-5649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/>
              <a:t>Thanks &amp; Acknowledgments</a:t>
            </a:r>
            <a:endParaRPr/>
          </a:p>
        </p:txBody>
      </p:sp>
      <p:sp>
        <p:nvSpPr>
          <p:cNvPr id="224" name="Google Shape;224;p17"/>
          <p:cNvSpPr txBox="1"/>
          <p:nvPr/>
        </p:nvSpPr>
        <p:spPr>
          <a:xfrm>
            <a:off x="757902" y="1254854"/>
            <a:ext cx="6128784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University of California, Riverside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Chandra Reynolds PhD </a:t>
            </a:r>
            <a:endParaRPr sz="20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University of Colorado – Boulder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Andrew Smolen PhD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Luke M Evans PhD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John C De Fries PhD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John K Hewitt PhD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Sally J Wadsworth PhD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University of California, San Francisco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Aric Prather PhD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Wendy Mendes PhD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Andrew Krystal PhD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1574800" y="6411879"/>
            <a:ext cx="859245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“My mission in life is not to merely survive, but to thrive; and to do so with some passion, some compassion, some humor and some style” – Maya Angelou</a:t>
            </a:r>
            <a:endParaRPr b="1" sz="11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26" name="Google Shape;2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8032" y="2334680"/>
            <a:ext cx="2037613" cy="203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2244" y="2575683"/>
            <a:ext cx="3238019" cy="156504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7"/>
          <p:cNvSpPr txBox="1"/>
          <p:nvPr/>
        </p:nvSpPr>
        <p:spPr>
          <a:xfrm>
            <a:off x="757902" y="5743776"/>
            <a:ext cx="31415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Funding: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NIH T32MH019291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i0.twimg.com/a/1354181157/images/resources/twitter-bird-blue-on-white.png"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2525" y="6216016"/>
            <a:ext cx="638175" cy="573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9322699" y="6303618"/>
            <a:ext cx="1905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B0F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#APS2019VAN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828800" y="289982"/>
            <a:ext cx="8534400" cy="369332"/>
          </a:xfrm>
          <a:prstGeom prst="rect">
            <a:avLst/>
          </a:prstGeom>
          <a:noFill/>
          <a:ln cap="flat" cmpd="sng" w="25400">
            <a:solidFill>
              <a:srgbClr val="4797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2209800" y="3490382"/>
            <a:ext cx="7620000" cy="2072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lang="en-US" sz="2800" u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		Disclosure: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sz="2400" u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lang="en-US" sz="2400" u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 have no actual or potential conflict of interest in relation to this program/presentation.</a:t>
            </a:r>
            <a:endParaRPr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6801" y="457200"/>
            <a:ext cx="8358398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/>
          <p:nvPr>
            <p:ph type="title"/>
          </p:nvPr>
        </p:nvSpPr>
        <p:spPr>
          <a:xfrm>
            <a:off x="0" y="-22747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/>
              <a:t>Results I</a:t>
            </a:r>
            <a:endParaRPr/>
          </a:p>
        </p:txBody>
      </p:sp>
      <p:grpSp>
        <p:nvGrpSpPr>
          <p:cNvPr id="242" name="Google Shape;242;p20"/>
          <p:cNvGrpSpPr/>
          <p:nvPr/>
        </p:nvGrpSpPr>
        <p:grpSpPr>
          <a:xfrm>
            <a:off x="360867" y="1996068"/>
            <a:ext cx="5611855" cy="3616660"/>
            <a:chOff x="360867" y="1996068"/>
            <a:chExt cx="5611855" cy="3616660"/>
          </a:xfrm>
        </p:grpSpPr>
        <p:grpSp>
          <p:nvGrpSpPr>
            <p:cNvPr id="243" name="Google Shape;243;p20"/>
            <p:cNvGrpSpPr/>
            <p:nvPr/>
          </p:nvGrpSpPr>
          <p:grpSpPr>
            <a:xfrm>
              <a:off x="360867" y="1996068"/>
              <a:ext cx="5611855" cy="3311914"/>
              <a:chOff x="293959" y="2330604"/>
              <a:chExt cx="5611855" cy="3311914"/>
            </a:xfrm>
          </p:grpSpPr>
          <p:pic>
            <p:nvPicPr>
              <p:cNvPr id="244" name="Google Shape;244;p2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93959" y="2330604"/>
                <a:ext cx="5611855" cy="33119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5" name="Google Shape;245;p20"/>
              <p:cNvSpPr/>
              <p:nvPr/>
            </p:nvSpPr>
            <p:spPr>
              <a:xfrm>
                <a:off x="1170879" y="2352905"/>
                <a:ext cx="3824867" cy="15611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46" name="Google Shape;246;p20"/>
              <p:cNvSpPr/>
              <p:nvPr/>
            </p:nvSpPr>
            <p:spPr>
              <a:xfrm>
                <a:off x="5237357" y="2509024"/>
                <a:ext cx="668457" cy="13381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sp>
          <p:nvSpPr>
            <p:cNvPr id="247" name="Google Shape;247;p20"/>
            <p:cNvSpPr txBox="1"/>
            <p:nvPr/>
          </p:nvSpPr>
          <p:spPr>
            <a:xfrm>
              <a:off x="1672531" y="5243396"/>
              <a:ext cx="29885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r = -0.117, p = 0.001</a:t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48" name="Google Shape;248;p20"/>
          <p:cNvGrpSpPr/>
          <p:nvPr/>
        </p:nvGrpSpPr>
        <p:grpSpPr>
          <a:xfrm>
            <a:off x="6371844" y="350388"/>
            <a:ext cx="4544276" cy="3033167"/>
            <a:chOff x="6371844" y="350388"/>
            <a:chExt cx="4544276" cy="3033167"/>
          </a:xfrm>
        </p:grpSpPr>
        <p:pic>
          <p:nvPicPr>
            <p:cNvPr id="249" name="Google Shape;249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71844" y="350388"/>
              <a:ext cx="4544276" cy="26818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20"/>
            <p:cNvSpPr/>
            <p:nvPr/>
          </p:nvSpPr>
          <p:spPr>
            <a:xfrm>
              <a:off x="6720397" y="350388"/>
              <a:ext cx="3824867" cy="1561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10237291" y="506507"/>
              <a:ext cx="668457" cy="13381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2" name="Google Shape;252;p20"/>
            <p:cNvSpPr txBox="1"/>
            <p:nvPr/>
          </p:nvSpPr>
          <p:spPr>
            <a:xfrm>
              <a:off x="7149719" y="3014223"/>
              <a:ext cx="29885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r = -0.083, p = 0.01</a:t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53" name="Google Shape;253;p20"/>
          <p:cNvGrpSpPr/>
          <p:nvPr/>
        </p:nvGrpSpPr>
        <p:grpSpPr>
          <a:xfrm>
            <a:off x="6371844" y="3579541"/>
            <a:ext cx="4534830" cy="3056945"/>
            <a:chOff x="6371844" y="3579541"/>
            <a:chExt cx="4534830" cy="3056945"/>
          </a:xfrm>
        </p:grpSpPr>
        <p:pic>
          <p:nvPicPr>
            <p:cNvPr id="254" name="Google Shape;254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71844" y="3579541"/>
              <a:ext cx="4534830" cy="26762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20"/>
            <p:cNvSpPr/>
            <p:nvPr/>
          </p:nvSpPr>
          <p:spPr>
            <a:xfrm>
              <a:off x="6730769" y="3587504"/>
              <a:ext cx="3824867" cy="1561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10225361" y="3743623"/>
              <a:ext cx="668457" cy="13381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7" name="Google Shape;257;p20"/>
            <p:cNvSpPr txBox="1"/>
            <p:nvPr/>
          </p:nvSpPr>
          <p:spPr>
            <a:xfrm>
              <a:off x="7138567" y="6267154"/>
              <a:ext cx="29885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r = -0.122, p &lt; 0.001</a:t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0" y="-5649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/>
              <a:t>Team Science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407324" y="1609636"/>
            <a:ext cx="6128784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Department of Psychology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University of California, Riverside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Chandra Reynolds PhD </a:t>
            </a:r>
            <a:endParaRPr sz="20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407324" y="4275423"/>
            <a:ext cx="443899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Institute of Behavioral Genetics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University of Colorado – Boulder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Andrew Smolen PhD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Luke M Evans PhD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John C De Fries PhD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John K Hewitt PhD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Sally J Wadsworth PhD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15" name="Google Shape;115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3024" l="0" r="0" t="-1524"/>
          <a:stretch/>
        </p:blipFill>
        <p:spPr>
          <a:xfrm>
            <a:off x="4965454" y="4214186"/>
            <a:ext cx="5999734" cy="23695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 Today: $7 million Grant Awarded to Study Childhood Influences on Cognitive, Physic"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3632" y="1002732"/>
            <a:ext cx="356235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1998" y="0"/>
            <a:ext cx="1371599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type="title"/>
          </p:nvPr>
        </p:nvSpPr>
        <p:spPr>
          <a:xfrm>
            <a:off x="-1" y="0"/>
            <a:ext cx="11767457" cy="131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/>
              <a:t>Background: Pathways to Cognitive Health</a:t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579245" y="1525397"/>
            <a:ext cx="10608964" cy="5539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Cardiometabolic (CM) factors: 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AutoNum type="arabicPeriod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Hypercholesterolemia predicts cognitive decline</a:t>
            </a:r>
            <a:r>
              <a:rPr b="0" baseline="3000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1,2,3,4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AutoNum type="arabicPeriod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low levels of high density lipoprotein (HDL)      cognitive function</a:t>
            </a:r>
            <a:endParaRPr/>
          </a:p>
          <a:p>
            <a:pPr indent="-2286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AutoNum type="arabicPeriod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high levels of low density lipoprotein (LDL)       cognitive function </a:t>
            </a:r>
            <a:endParaRPr/>
          </a:p>
          <a:p>
            <a:pPr indent="-2286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AutoNum type="arabicPeriod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Hypertriglyceridemia associated with reduced verbal skills</a:t>
            </a:r>
            <a:r>
              <a:rPr b="0" baseline="3000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and memory</a:t>
            </a:r>
            <a:r>
              <a:rPr b="0" baseline="3000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</a:t>
            </a:r>
            <a:endParaRPr/>
          </a:p>
          <a:p>
            <a:pPr indent="-2286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baseline="3000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Sleep factors: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899" lvl="2" marL="891539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AutoNum type="arabicPeriod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Short and long sleepers have worse cognitive outcomes</a:t>
            </a:r>
            <a:r>
              <a:rPr b="0" baseline="3000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6 </a:t>
            </a: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and poor sleep quality (self-report) is associated with increased dementia risk</a:t>
            </a:r>
            <a:r>
              <a:rPr b="0" baseline="3000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7</a:t>
            </a:r>
            <a:endParaRPr/>
          </a:p>
          <a:p>
            <a:pPr indent="-342899" lvl="2" marL="891539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entury Schoolbook"/>
              <a:buAutoNum type="arabicPeriod"/>
            </a:pPr>
            <a:r>
              <a:rPr b="0" i="0" lang="en-US" sz="1800" u="none" cap="none" strike="noStrike">
                <a:solidFill>
                  <a:srgbClr val="F2F2F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Poor sleep predicts and may exacerbate cognitive decline</a:t>
            </a:r>
            <a:r>
              <a:rPr b="0" baseline="30000" i="0" lang="en-US" sz="1800" u="none" cap="none" strike="noStrike">
                <a:solidFill>
                  <a:srgbClr val="F2F2F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8</a:t>
            </a:r>
            <a:endParaRPr b="0" i="0" sz="1800" u="none" cap="none" strike="noStrike">
              <a:solidFill>
                <a:srgbClr val="F2F2F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28599" lvl="2" marL="891539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2F2F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1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2F2F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CM and Sleep have a bidirectional relationship</a:t>
            </a:r>
            <a:endParaRPr/>
          </a:p>
          <a:p>
            <a:pPr indent="-228599" lvl="2" marL="891539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286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-217713" y="6654289"/>
            <a:ext cx="115540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 </a:t>
            </a:r>
            <a:r>
              <a:rPr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Reynolds et al., 2010; </a:t>
            </a:r>
            <a:r>
              <a:rPr baseline="30000"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Anstey et al., 2017; </a:t>
            </a:r>
            <a:r>
              <a:rPr baseline="30000"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Solomon et al., 2009; </a:t>
            </a:r>
            <a:r>
              <a:rPr baseline="30000"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r>
            <a:r>
              <a:rPr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 Frias et al., 2007; </a:t>
            </a:r>
            <a:r>
              <a:rPr baseline="30000"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</a:t>
            </a:r>
            <a:r>
              <a:rPr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Yaffe et al., 2002;  </a:t>
            </a:r>
            <a:r>
              <a:rPr baseline="30000"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</a:t>
            </a:r>
            <a:r>
              <a:rPr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Farr et al., 2008; </a:t>
            </a:r>
            <a:r>
              <a:rPr baseline="30000"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6</a:t>
            </a:r>
            <a:r>
              <a:rPr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Virta et al., 2013; </a:t>
            </a:r>
            <a:r>
              <a:rPr baseline="30000"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7</a:t>
            </a:r>
            <a:r>
              <a:rPr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Sprecher et al., 2015; </a:t>
            </a:r>
            <a:r>
              <a:rPr baseline="30000"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8</a:t>
            </a:r>
            <a:r>
              <a:rPr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Spira et al. 2017;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10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31" name="Google Shape;131;p5"/>
          <p:cNvCxnSpPr/>
          <p:nvPr/>
        </p:nvCxnSpPr>
        <p:spPr>
          <a:xfrm>
            <a:off x="6683828" y="2155371"/>
            <a:ext cx="0" cy="26544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" name="Google Shape;132;p5"/>
          <p:cNvCxnSpPr/>
          <p:nvPr/>
        </p:nvCxnSpPr>
        <p:spPr>
          <a:xfrm>
            <a:off x="6686328" y="2652541"/>
            <a:ext cx="0" cy="26544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>
            <p:ph type="title"/>
          </p:nvPr>
        </p:nvSpPr>
        <p:spPr>
          <a:xfrm>
            <a:off x="0" y="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/>
              <a:t>Study Questions:</a:t>
            </a:r>
            <a:endParaRPr/>
          </a:p>
        </p:txBody>
      </p:sp>
      <p:sp>
        <p:nvSpPr>
          <p:cNvPr id="139" name="Google Shape;139;p6"/>
          <p:cNvSpPr txBox="1"/>
          <p:nvPr>
            <p:ph idx="1" type="body"/>
          </p:nvPr>
        </p:nvSpPr>
        <p:spPr>
          <a:xfrm>
            <a:off x="239636" y="1514385"/>
            <a:ext cx="12273498" cy="4434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1. Do CM and/or sleep factors uniquely predict cognitive performance?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	</a:t>
            </a:r>
            <a:endParaRPr sz="2800"/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2. Does this relationship differ based on cognitive domain?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0233" y="4617237"/>
            <a:ext cx="4238648" cy="2119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/>
          <p:nvPr/>
        </p:nvSpPr>
        <p:spPr>
          <a:xfrm>
            <a:off x="6376385" y="4617237"/>
            <a:ext cx="1208689" cy="2119324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5712193" y="4247905"/>
            <a:ext cx="25370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Mid-life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>
            <p:ph type="title"/>
          </p:nvPr>
        </p:nvSpPr>
        <p:spPr>
          <a:xfrm>
            <a:off x="0" y="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/>
              <a:t>Study Methods</a:t>
            </a:r>
            <a:endParaRPr/>
          </a:p>
        </p:txBody>
      </p:sp>
      <p:sp>
        <p:nvSpPr>
          <p:cNvPr id="149" name="Google Shape;149;p7"/>
          <p:cNvSpPr txBox="1"/>
          <p:nvPr>
            <p:ph idx="1" type="body"/>
          </p:nvPr>
        </p:nvSpPr>
        <p:spPr>
          <a:xfrm>
            <a:off x="619505" y="1325562"/>
            <a:ext cx="10496169" cy="5086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Sample:</a:t>
            </a:r>
            <a:endParaRPr/>
          </a:p>
          <a:p>
            <a:pPr indent="-18288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Char char="●"/>
            </a:pPr>
            <a:r>
              <a:rPr lang="en-US" sz="2400"/>
              <a:t>CATSLife</a:t>
            </a:r>
            <a:endParaRPr sz="2400"/>
          </a:p>
          <a:p>
            <a:pPr indent="-182879" lvl="2" marL="7315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200"/>
              <a:buChar char="●"/>
            </a:pPr>
            <a:r>
              <a:rPr lang="en-US" sz="2200"/>
              <a:t>The Colorado Adoption Project (CAP), initiated in 1975 with 245 adoptive and 245 control families</a:t>
            </a:r>
            <a:endParaRPr/>
          </a:p>
          <a:p>
            <a:pPr indent="-182879" lvl="2" marL="7315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200"/>
              <a:buChar char="●"/>
            </a:pPr>
            <a:r>
              <a:rPr lang="en-US" sz="2200"/>
              <a:t>The Longitudinal Twin Study (LTS), initiated in 1985 with 483 twin pairs (265 MZ, 218 DZ)</a:t>
            </a:r>
            <a:endParaRPr/>
          </a:p>
          <a:p>
            <a:pPr indent="-18288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Char char="●"/>
            </a:pPr>
            <a:r>
              <a:rPr lang="en-US" sz="2400"/>
              <a:t>N = 1981</a:t>
            </a:r>
            <a:endParaRPr sz="2400"/>
          </a:p>
          <a:p>
            <a:pPr indent="-182880" lvl="0" marL="1828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Current Analysis Sample</a:t>
            </a:r>
            <a:endParaRPr/>
          </a:p>
          <a:p>
            <a:pPr indent="-18288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Char char="●"/>
            </a:pPr>
            <a:r>
              <a:rPr lang="en-US" sz="2400"/>
              <a:t>N = 702</a:t>
            </a:r>
            <a:endParaRPr/>
          </a:p>
          <a:p>
            <a:pPr indent="-18288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Char char="●"/>
            </a:pPr>
            <a:r>
              <a:rPr lang="en-US" sz="2400"/>
              <a:t>Mage = 33 years; 28 - 47 years</a:t>
            </a:r>
            <a:endParaRPr/>
          </a:p>
          <a:p>
            <a:pPr indent="-18288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Char char="●"/>
            </a:pPr>
            <a:r>
              <a:rPr lang="en-US" sz="2400"/>
              <a:t>&gt; 90% White</a:t>
            </a:r>
            <a:endParaRPr/>
          </a:p>
          <a:p>
            <a:pPr indent="-18288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Char char="●"/>
            </a:pPr>
            <a:r>
              <a:rPr lang="en-US" sz="2400"/>
              <a:t>&gt; 90% Non-Hispanic</a:t>
            </a:r>
            <a:endParaRPr/>
          </a:p>
          <a:p>
            <a:pPr indent="-81279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>
            <p:ph type="title"/>
          </p:nvPr>
        </p:nvSpPr>
        <p:spPr>
          <a:xfrm>
            <a:off x="0" y="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/>
              <a:t>Study Measures</a:t>
            </a:r>
            <a:endParaRPr/>
          </a:p>
        </p:txBody>
      </p:sp>
      <p:sp>
        <p:nvSpPr>
          <p:cNvPr id="156" name="Google Shape;156;p8"/>
          <p:cNvSpPr txBox="1"/>
          <p:nvPr>
            <p:ph idx="1" type="body"/>
          </p:nvPr>
        </p:nvSpPr>
        <p:spPr>
          <a:xfrm>
            <a:off x="638628" y="1325562"/>
            <a:ext cx="10377035" cy="5418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lang="en-US" sz="2400" u="sng"/>
              <a:t>Cognition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WAIS III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Total IQ Score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Performance IQ (perceptual organization, processing speed): e.g. digit symbol, block design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Verbal IQ (verbal ability &amp; working memory): e.g. vocabulary, arithmetic, digit span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ct val="80000"/>
              <a:buNone/>
            </a:pPr>
            <a:r>
              <a:rPr b="1" lang="en-US" sz="2800" u="sng"/>
              <a:t>Cardiometabolic predictors</a:t>
            </a:r>
            <a:endParaRPr b="1" sz="2800" u="sng"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Cholesterol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HDL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LDL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Triglycerides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ct val="80000"/>
              <a:buNone/>
            </a:pPr>
            <a:r>
              <a:rPr b="1" lang="en-US" sz="2400" u="sng"/>
              <a:t>Sleep predictor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Pittsburgh Sleep Quality Index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higher scores indicate worse sleep</a:t>
            </a:r>
            <a:endParaRPr/>
          </a:p>
          <a:p>
            <a:pPr indent="-8890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>
            <p:ph type="title"/>
          </p:nvPr>
        </p:nvSpPr>
        <p:spPr>
          <a:xfrm>
            <a:off x="0" y="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/>
              <a:t>Statistical Approach:</a:t>
            </a:r>
            <a:endParaRPr/>
          </a:p>
        </p:txBody>
      </p:sp>
      <p:sp>
        <p:nvSpPr>
          <p:cNvPr id="163" name="Google Shape;163;p9"/>
          <p:cNvSpPr txBox="1"/>
          <p:nvPr>
            <p:ph idx="1" type="body"/>
          </p:nvPr>
        </p:nvSpPr>
        <p:spPr>
          <a:xfrm>
            <a:off x="376046" y="1325562"/>
            <a:ext cx="8882253" cy="5375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lang="en-US" sz="2400"/>
              <a:t>Liner mixed modeling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Schoolbook"/>
              <a:buNone/>
            </a:pPr>
            <a:r>
              <a:t/>
            </a:r>
            <a:endParaRPr sz="2400"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Model I: CM Model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Model II: Sleep Model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Model III: CM and Sleep Model</a:t>
            </a:r>
            <a:endParaRPr/>
          </a:p>
          <a:p>
            <a:pPr indent="-30479" lvl="1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82880" lvl="1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/>
              <a:t>Each model adjusted for:</a:t>
            </a:r>
            <a:endParaRPr/>
          </a:p>
          <a:p>
            <a:pPr indent="-182880" lvl="2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/>
              <a:t>sex </a:t>
            </a:r>
            <a:endParaRPr/>
          </a:p>
          <a:p>
            <a:pPr indent="-182880" lvl="2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/>
              <a:t>age</a:t>
            </a:r>
            <a:endParaRPr/>
          </a:p>
          <a:p>
            <a:pPr indent="-182880" lvl="2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/>
              <a:t>ethnicity</a:t>
            </a:r>
            <a:endParaRPr/>
          </a:p>
          <a:p>
            <a:pPr indent="-182880" lvl="2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/>
              <a:t>race</a:t>
            </a:r>
            <a:endParaRPr/>
          </a:p>
          <a:p>
            <a:pPr indent="-182880" lvl="2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/>
              <a:t>adoption status</a:t>
            </a:r>
            <a:endParaRPr/>
          </a:p>
          <a:p>
            <a:pPr indent="-182880" lvl="2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/>
              <a:t>family nesting</a:t>
            </a:r>
            <a:endParaRPr/>
          </a:p>
          <a:p>
            <a:pPr indent="-182880" lvl="2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/>
              <a:t>genetic factors: number of APOE e4 &amp; e2</a:t>
            </a:r>
            <a:endParaRPr sz="2400"/>
          </a:p>
          <a:p>
            <a:pPr indent="-304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Schoolbook"/>
              <a:buNone/>
            </a:pPr>
            <a:r>
              <a:rPr lang="en-US" sz="2400"/>
              <a:t>	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2019-02-20T21:28:32Z</dcterms:created>
  <dc:creator>Lauren Whitehurst</dc:creator>
</cp:coreProperties>
</file>