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15"/>
  </p:notesMasterIdLst>
  <p:sldIdLst>
    <p:sldId id="261" r:id="rId4"/>
    <p:sldId id="387" r:id="rId5"/>
    <p:sldId id="413" r:id="rId6"/>
    <p:sldId id="419" r:id="rId7"/>
    <p:sldId id="424" r:id="rId8"/>
    <p:sldId id="258" r:id="rId9"/>
    <p:sldId id="259" r:id="rId10"/>
    <p:sldId id="257" r:id="rId11"/>
    <p:sldId id="360" r:id="rId12"/>
    <p:sldId id="782" r:id="rId13"/>
    <p:sldId id="3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019" autoAdjust="0"/>
  </p:normalViewPr>
  <p:slideViewPr>
    <p:cSldViewPr snapToGrid="0">
      <p:cViewPr varScale="1">
        <p:scale>
          <a:sx n="130" d="100"/>
          <a:sy n="130" d="100"/>
        </p:scale>
        <p:origin x="356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Evans" userId="8c4d41d8-722d-4c08-a9c1-45ef0b9548b1" providerId="ADAL" clId="{5FC1A70C-854B-4C08-8009-8CD66060DA79}"/>
    <pc:docChg chg="undo custSel mod addSld delSld modSld">
      <pc:chgData name="David Evans" userId="8c4d41d8-722d-4c08-a9c1-45ef0b9548b1" providerId="ADAL" clId="{5FC1A70C-854B-4C08-8009-8CD66060DA79}" dt="2026-04-29T22:47:32.336" v="153" actId="20577"/>
      <pc:docMkLst>
        <pc:docMk/>
      </pc:docMkLst>
      <pc:sldChg chg="modSp mod">
        <pc:chgData name="David Evans" userId="8c4d41d8-722d-4c08-a9c1-45ef0b9548b1" providerId="ADAL" clId="{5FC1A70C-854B-4C08-8009-8CD66060DA79}" dt="2026-04-29T22:47:32.336" v="153" actId="20577"/>
        <pc:sldMkLst>
          <pc:docMk/>
          <pc:sldMk cId="2971325157" sldId="257"/>
        </pc:sldMkLst>
        <pc:spChg chg="mod">
          <ac:chgData name="David Evans" userId="8c4d41d8-722d-4c08-a9c1-45ef0b9548b1" providerId="ADAL" clId="{5FC1A70C-854B-4C08-8009-8CD66060DA79}" dt="2026-04-29T22:47:32.336" v="153" actId="20577"/>
          <ac:spMkLst>
            <pc:docMk/>
            <pc:sldMk cId="2971325157" sldId="257"/>
            <ac:spMk id="3" creationId="{E182A2AF-EC47-4EB7-B0D6-D17170385FDD}"/>
          </ac:spMkLst>
        </pc:spChg>
      </pc:sldChg>
      <pc:sldChg chg="modSp mod">
        <pc:chgData name="David Evans" userId="8c4d41d8-722d-4c08-a9c1-45ef0b9548b1" providerId="ADAL" clId="{5FC1A70C-854B-4C08-8009-8CD66060DA79}" dt="2026-04-15T17:52:15.044" v="152" actId="20577"/>
        <pc:sldMkLst>
          <pc:docMk/>
          <pc:sldMk cId="40360101" sldId="259"/>
        </pc:sldMkLst>
        <pc:spChg chg="mod">
          <ac:chgData name="David Evans" userId="8c4d41d8-722d-4c08-a9c1-45ef0b9548b1" providerId="ADAL" clId="{5FC1A70C-854B-4C08-8009-8CD66060DA79}" dt="2026-04-15T17:52:15.044" v="152" actId="20577"/>
          <ac:spMkLst>
            <pc:docMk/>
            <pc:sldMk cId="40360101" sldId="259"/>
            <ac:spMk id="2" creationId="{9CEC7FBC-EA7E-458B-909D-549C7D5A51F2}"/>
          </ac:spMkLst>
        </pc:spChg>
      </pc:sldChg>
      <pc:sldChg chg="addSp delSp modSp add mod">
        <pc:chgData name="David Evans" userId="8c4d41d8-722d-4c08-a9c1-45ef0b9548b1" providerId="ADAL" clId="{5FC1A70C-854B-4C08-8009-8CD66060DA79}" dt="2026-04-15T17:42:00.764" v="12"/>
        <pc:sldMkLst>
          <pc:docMk/>
          <pc:sldMk cId="1404481749" sldId="261"/>
        </pc:sldMkLst>
        <pc:spChg chg="add mod">
          <ac:chgData name="David Evans" userId="8c4d41d8-722d-4c08-a9c1-45ef0b9548b1" providerId="ADAL" clId="{5FC1A70C-854B-4C08-8009-8CD66060DA79}" dt="2026-04-15T17:42:00.764" v="12"/>
          <ac:spMkLst>
            <pc:docMk/>
            <pc:sldMk cId="1404481749" sldId="261"/>
            <ac:spMk id="2" creationId="{E20C533C-CF27-C40E-E6C9-3545EB1BD496}"/>
          </ac:spMkLst>
        </pc:spChg>
        <pc:spChg chg="mod">
          <ac:chgData name="David Evans" userId="8c4d41d8-722d-4c08-a9c1-45ef0b9548b1" providerId="ADAL" clId="{5FC1A70C-854B-4C08-8009-8CD66060DA79}" dt="2026-04-15T17:41:45.953" v="10" actId="20577"/>
          <ac:spMkLst>
            <pc:docMk/>
            <pc:sldMk cId="1404481749" sldId="261"/>
            <ac:spMk id="4" creationId="{1D8A1654-72F2-4EDD-BA3F-C35E7F2A0170}"/>
          </ac:spMkLst>
        </pc:spChg>
      </pc:sldChg>
      <pc:sldChg chg="modSp add mod">
        <pc:chgData name="David Evans" userId="8c4d41d8-722d-4c08-a9c1-45ef0b9548b1" providerId="ADAL" clId="{5FC1A70C-854B-4C08-8009-8CD66060DA79}" dt="2026-04-15T17:46:23.746" v="97" actId="27636"/>
        <pc:sldMkLst>
          <pc:docMk/>
          <pc:sldMk cId="2422443922" sldId="387"/>
        </pc:sldMkLst>
        <pc:spChg chg="mod">
          <ac:chgData name="David Evans" userId="8c4d41d8-722d-4c08-a9c1-45ef0b9548b1" providerId="ADAL" clId="{5FC1A70C-854B-4C08-8009-8CD66060DA79}" dt="2026-04-15T17:46:23.746" v="97" actId="27636"/>
          <ac:spMkLst>
            <pc:docMk/>
            <pc:sldMk cId="2422443922" sldId="387"/>
            <ac:spMk id="2" creationId="{00000000-0000-0000-0000-000000000000}"/>
          </ac:spMkLst>
        </pc:spChg>
      </pc:sldChg>
      <pc:sldChg chg="addSp delSp modSp add mod modNotesTx">
        <pc:chgData name="David Evans" userId="8c4d41d8-722d-4c08-a9c1-45ef0b9548b1" providerId="ADAL" clId="{5FC1A70C-854B-4C08-8009-8CD66060DA79}" dt="2026-04-15T17:43:42.892" v="71" actId="20577"/>
        <pc:sldMkLst>
          <pc:docMk/>
          <pc:sldMk cId="3971265635" sldId="413"/>
        </pc:sldMkLst>
        <pc:spChg chg="mod">
          <ac:chgData name="David Evans" userId="8c4d41d8-722d-4c08-a9c1-45ef0b9548b1" providerId="ADAL" clId="{5FC1A70C-854B-4C08-8009-8CD66060DA79}" dt="2026-04-15T17:43:23.411" v="50" actId="1036"/>
          <ac:spMkLst>
            <pc:docMk/>
            <pc:sldMk cId="3971265635" sldId="413"/>
            <ac:spMk id="2" creationId="{00000000-0000-0000-0000-000000000000}"/>
          </ac:spMkLst>
        </pc:spChg>
        <pc:spChg chg="add mod">
          <ac:chgData name="David Evans" userId="8c4d41d8-722d-4c08-a9c1-45ef0b9548b1" providerId="ADAL" clId="{5FC1A70C-854B-4C08-8009-8CD66060DA79}" dt="2026-04-15T17:43:42.892" v="71" actId="20577"/>
          <ac:spMkLst>
            <pc:docMk/>
            <pc:sldMk cId="3971265635" sldId="413"/>
            <ac:spMk id="3" creationId="{4590294F-3810-EB8E-36CE-7DC829268B4A}"/>
          </ac:spMkLst>
        </pc:spChg>
        <pc:picChg chg="mod">
          <ac:chgData name="David Evans" userId="8c4d41d8-722d-4c08-a9c1-45ef0b9548b1" providerId="ADAL" clId="{5FC1A70C-854B-4C08-8009-8CD66060DA79}" dt="2026-04-15T17:43:23.411" v="50" actId="1036"/>
          <ac:picMkLst>
            <pc:docMk/>
            <pc:sldMk cId="3971265635" sldId="413"/>
            <ac:picMk id="5" creationId="{00000000-0000-0000-0000-000000000000}"/>
          </ac:picMkLst>
        </pc:picChg>
        <pc:picChg chg="mod">
          <ac:chgData name="David Evans" userId="8c4d41d8-722d-4c08-a9c1-45ef0b9548b1" providerId="ADAL" clId="{5FC1A70C-854B-4C08-8009-8CD66060DA79}" dt="2026-04-15T17:43:23.411" v="50" actId="1036"/>
          <ac:picMkLst>
            <pc:docMk/>
            <pc:sldMk cId="3971265635" sldId="413"/>
            <ac:picMk id="7" creationId="{00000000-0000-0000-0000-000000000000}"/>
          </ac:picMkLst>
        </pc:picChg>
      </pc:sldChg>
      <pc:sldChg chg="modSp add mod">
        <pc:chgData name="David Evans" userId="8c4d41d8-722d-4c08-a9c1-45ef0b9548b1" providerId="ADAL" clId="{5FC1A70C-854B-4C08-8009-8CD66060DA79}" dt="2026-04-15T17:44:06.320" v="84" actId="20577"/>
        <pc:sldMkLst>
          <pc:docMk/>
          <pc:sldMk cId="3479188447" sldId="419"/>
        </pc:sldMkLst>
        <pc:spChg chg="mod">
          <ac:chgData name="David Evans" userId="8c4d41d8-722d-4c08-a9c1-45ef0b9548b1" providerId="ADAL" clId="{5FC1A70C-854B-4C08-8009-8CD66060DA79}" dt="2026-04-15T17:44:06.320" v="84" actId="20577"/>
          <ac:spMkLst>
            <pc:docMk/>
            <pc:sldMk cId="3479188447" sldId="419"/>
            <ac:spMk id="2" creationId="{00000000-0000-0000-0000-000000000000}"/>
          </ac:spMkLst>
        </pc:spChg>
      </pc:sldChg>
      <pc:sldChg chg="addSp modSp add mod">
        <pc:chgData name="David Evans" userId="8c4d41d8-722d-4c08-a9c1-45ef0b9548b1" providerId="ADAL" clId="{5FC1A70C-854B-4C08-8009-8CD66060DA79}" dt="2026-04-15T17:45:34.803" v="95" actId="1076"/>
        <pc:sldMkLst>
          <pc:docMk/>
          <pc:sldMk cId="1060727839" sldId="424"/>
        </pc:sldMkLst>
        <pc:spChg chg="add mod">
          <ac:chgData name="David Evans" userId="8c4d41d8-722d-4c08-a9c1-45ef0b9548b1" providerId="ADAL" clId="{5FC1A70C-854B-4C08-8009-8CD66060DA79}" dt="2026-04-15T17:45:30.351" v="94" actId="14100"/>
          <ac:spMkLst>
            <pc:docMk/>
            <pc:sldMk cId="1060727839" sldId="424"/>
            <ac:spMk id="2" creationId="{7B33E8E0-F85F-7B4C-AC51-AB15AE9657A1}"/>
          </ac:spMkLst>
        </pc:spChg>
        <pc:picChg chg="mod">
          <ac:chgData name="David Evans" userId="8c4d41d8-722d-4c08-a9c1-45ef0b9548b1" providerId="ADAL" clId="{5FC1A70C-854B-4C08-8009-8CD66060DA79}" dt="2026-04-15T17:45:34.803" v="95" actId="1076"/>
          <ac:picMkLst>
            <pc:docMk/>
            <pc:sldMk cId="1060727839" sldId="424"/>
            <ac:picMk id="4" creationId="{85A9FF2B-F3B8-49F8-A824-CBBB1558093D}"/>
          </ac:picMkLst>
        </pc:picChg>
      </pc:sldChg>
      <pc:sldChg chg="add">
        <pc:chgData name="David Evans" userId="8c4d41d8-722d-4c08-a9c1-45ef0b9548b1" providerId="ADAL" clId="{5FC1A70C-854B-4C08-8009-8CD66060DA79}" dt="2026-04-15T17:38:11.348" v="5"/>
        <pc:sldMkLst>
          <pc:docMk/>
          <pc:sldMk cId="0" sldId="7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52FB7-5925-410B-9577-DB4D5AC44646}" type="datetimeFigureOut">
              <a:rPr lang="en-AU" smtClean="0"/>
              <a:t>30/04/2026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DF8E27-419B-4C09-B5B9-914E3C62636E}" type="slidenum">
              <a:rPr lang="en-AU" smtClean="0"/>
              <a:t>‹#›</a:t>
            </a:fld>
            <a:endParaRPr lang="en-AU"/>
          </a:p>
        </p:txBody>
      </p:sp>
    </p:spTree>
    <p:extLst>
      <p:ext uri="{BB962C8B-B14F-4D97-AF65-F5344CB8AC3E}">
        <p14:creationId xmlns:p14="http://schemas.microsoft.com/office/powerpoint/2010/main" val="2917683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C69227-133B-4A40-A91A-EFD80E0D36B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0372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C69227-133B-4A40-A91A-EFD80E0D36B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5984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FDF8E27-419B-4C09-B5B9-914E3C62636E}" type="slidenum">
              <a:rPr lang="en-AU" smtClean="0"/>
              <a:t>8</a:t>
            </a:fld>
            <a:endParaRPr lang="en-AU"/>
          </a:p>
        </p:txBody>
      </p:sp>
    </p:spTree>
    <p:extLst>
      <p:ext uri="{BB962C8B-B14F-4D97-AF65-F5344CB8AC3E}">
        <p14:creationId xmlns:p14="http://schemas.microsoft.com/office/powerpoint/2010/main" val="775516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en-AU" dirty="0">
              <a:latin typeface="+mn-lt"/>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E41C03B-4EE6-48FE-B825-2E8324FBFB64}" type="slidenum">
              <a:rPr kumimoji="0" lang="en-AU"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AU"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CCCFE-59D2-4465-8FF0-EA25ACDEC8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300F5F8-8495-485C-B6C9-0D13CD82DE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BC2B8DA5-8DD0-4371-8505-36E6B2BD8A11}"/>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5" name="Footer Placeholder 4">
            <a:extLst>
              <a:ext uri="{FF2B5EF4-FFF2-40B4-BE49-F238E27FC236}">
                <a16:creationId xmlns:a16="http://schemas.microsoft.com/office/drawing/2014/main" id="{DF787B4A-6FEF-46B0-A530-96C2C6B8AE5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BE5FD0A-CB1D-48F0-BB57-B3996E35F570}"/>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2193566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FB1EC-A9EA-4CBE-ADDA-D1B7651EEA0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CDC72E6-DB77-422A-9979-91F66BFD65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E43FB48-2D1C-49F3-88A8-7D9E61A6D981}"/>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5" name="Footer Placeholder 4">
            <a:extLst>
              <a:ext uri="{FF2B5EF4-FFF2-40B4-BE49-F238E27FC236}">
                <a16:creationId xmlns:a16="http://schemas.microsoft.com/office/drawing/2014/main" id="{1B707661-3EFE-4ED3-80F1-FD4C05C2C91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DE8E00-18CB-4E9A-B9DA-531B54B8E8F6}"/>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2167842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F2E924-2322-4731-A7BC-2A18687F24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EC43EA4-8183-491C-A278-6BD064B6C8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AD677D4-C17E-4E5B-87F9-A628162176A3}"/>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5" name="Footer Placeholder 4">
            <a:extLst>
              <a:ext uri="{FF2B5EF4-FFF2-40B4-BE49-F238E27FC236}">
                <a16:creationId xmlns:a16="http://schemas.microsoft.com/office/drawing/2014/main" id="{916EB663-FA1F-4203-B988-E31AAF131EA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6BF969C-13B8-45CA-B577-5B2DC93654CD}"/>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3425625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73F2FE6-6D8C-4C5F-B7FE-AC871F47E0DB}" type="slidenum">
              <a:rPr lang="en-GB" altLang="en-US"/>
              <a:pPr>
                <a:defRPr/>
              </a:pPr>
              <a:t>‹#›</a:t>
            </a:fld>
            <a:endParaRPr lang="en-GB" altLang="en-US"/>
          </a:p>
        </p:txBody>
      </p:sp>
    </p:spTree>
    <p:extLst>
      <p:ext uri="{BB962C8B-B14F-4D97-AF65-F5344CB8AC3E}">
        <p14:creationId xmlns:p14="http://schemas.microsoft.com/office/powerpoint/2010/main" val="2165064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5BE3349-6887-4F9E-8538-892B33DAF76D}" type="slidenum">
              <a:rPr lang="en-GB" altLang="en-US"/>
              <a:pPr>
                <a:defRPr/>
              </a:pPr>
              <a:t>‹#›</a:t>
            </a:fld>
            <a:endParaRPr lang="en-GB" altLang="en-US"/>
          </a:p>
        </p:txBody>
      </p:sp>
    </p:spTree>
    <p:extLst>
      <p:ext uri="{BB962C8B-B14F-4D97-AF65-F5344CB8AC3E}">
        <p14:creationId xmlns:p14="http://schemas.microsoft.com/office/powerpoint/2010/main" val="937693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FB0C585-9F27-4E05-A1AB-32DBEA026980}" type="slidenum">
              <a:rPr lang="en-GB" altLang="en-US"/>
              <a:pPr>
                <a:defRPr/>
              </a:pPr>
              <a:t>‹#›</a:t>
            </a:fld>
            <a:endParaRPr lang="en-GB" altLang="en-US"/>
          </a:p>
        </p:txBody>
      </p:sp>
    </p:spTree>
    <p:extLst>
      <p:ext uri="{BB962C8B-B14F-4D97-AF65-F5344CB8AC3E}">
        <p14:creationId xmlns:p14="http://schemas.microsoft.com/office/powerpoint/2010/main" val="393594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224AF3F-3FFF-4F3A-A720-0534FFEA421C}" type="slidenum">
              <a:rPr lang="en-GB" altLang="en-US"/>
              <a:pPr>
                <a:defRPr/>
              </a:pPr>
              <a:t>‹#›</a:t>
            </a:fld>
            <a:endParaRPr lang="en-GB" altLang="en-US"/>
          </a:p>
        </p:txBody>
      </p:sp>
    </p:spTree>
    <p:extLst>
      <p:ext uri="{BB962C8B-B14F-4D97-AF65-F5344CB8AC3E}">
        <p14:creationId xmlns:p14="http://schemas.microsoft.com/office/powerpoint/2010/main" val="3556367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4C8F69C-588D-4B1E-B7BD-27F5C2F489F3}" type="slidenum">
              <a:rPr lang="en-GB" altLang="en-US"/>
              <a:pPr>
                <a:defRPr/>
              </a:pPr>
              <a:t>‹#›</a:t>
            </a:fld>
            <a:endParaRPr lang="en-GB" altLang="en-US"/>
          </a:p>
        </p:txBody>
      </p:sp>
    </p:spTree>
    <p:extLst>
      <p:ext uri="{BB962C8B-B14F-4D97-AF65-F5344CB8AC3E}">
        <p14:creationId xmlns:p14="http://schemas.microsoft.com/office/powerpoint/2010/main" val="25286293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72E34A4-FA44-43A1-A28D-EACC591DFA91}" type="slidenum">
              <a:rPr lang="en-GB" altLang="en-US"/>
              <a:pPr>
                <a:defRPr/>
              </a:pPr>
              <a:t>‹#›</a:t>
            </a:fld>
            <a:endParaRPr lang="en-GB" altLang="en-US"/>
          </a:p>
        </p:txBody>
      </p:sp>
    </p:spTree>
    <p:extLst>
      <p:ext uri="{BB962C8B-B14F-4D97-AF65-F5344CB8AC3E}">
        <p14:creationId xmlns:p14="http://schemas.microsoft.com/office/powerpoint/2010/main" val="36354598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6EC200E5-05B5-483E-A785-7ACF3BA40A8B}" type="slidenum">
              <a:rPr lang="en-GB" altLang="en-US"/>
              <a:pPr>
                <a:defRPr/>
              </a:pPr>
              <a:t>‹#›</a:t>
            </a:fld>
            <a:endParaRPr lang="en-GB" altLang="en-US"/>
          </a:p>
        </p:txBody>
      </p:sp>
    </p:spTree>
    <p:extLst>
      <p:ext uri="{BB962C8B-B14F-4D97-AF65-F5344CB8AC3E}">
        <p14:creationId xmlns:p14="http://schemas.microsoft.com/office/powerpoint/2010/main" val="1795077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CDBEF0C-F1FF-4F1A-9DCA-F0965F19A83D}" type="slidenum">
              <a:rPr lang="en-GB" altLang="en-US"/>
              <a:pPr>
                <a:defRPr/>
              </a:pPr>
              <a:t>‹#›</a:t>
            </a:fld>
            <a:endParaRPr lang="en-GB" altLang="en-US"/>
          </a:p>
        </p:txBody>
      </p:sp>
    </p:spTree>
    <p:extLst>
      <p:ext uri="{BB962C8B-B14F-4D97-AF65-F5344CB8AC3E}">
        <p14:creationId xmlns:p14="http://schemas.microsoft.com/office/powerpoint/2010/main" val="4071883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96B56-E0FA-43B9-A69A-5CD7D16786D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420354-F4B1-4222-81D3-E172607100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9E1AA3B-56C3-4169-8A24-8CD815223F16}"/>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5" name="Footer Placeholder 4">
            <a:extLst>
              <a:ext uri="{FF2B5EF4-FFF2-40B4-BE49-F238E27FC236}">
                <a16:creationId xmlns:a16="http://schemas.microsoft.com/office/drawing/2014/main" id="{C9E1B99D-E906-410E-B7B4-87F89C53F93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FBE301A-8EE1-4F67-8432-989F8579649B}"/>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3885230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02A1248-E678-4E5C-A1CD-4EC807371C16}" type="slidenum">
              <a:rPr lang="en-GB" altLang="en-US"/>
              <a:pPr>
                <a:defRPr/>
              </a:pPr>
              <a:t>‹#›</a:t>
            </a:fld>
            <a:endParaRPr lang="en-GB" altLang="en-US"/>
          </a:p>
        </p:txBody>
      </p:sp>
    </p:spTree>
    <p:extLst>
      <p:ext uri="{BB962C8B-B14F-4D97-AF65-F5344CB8AC3E}">
        <p14:creationId xmlns:p14="http://schemas.microsoft.com/office/powerpoint/2010/main" val="1032162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E16B8B8-172A-43E2-8991-6FC763F8810E}" type="slidenum">
              <a:rPr lang="en-GB" altLang="en-US"/>
              <a:pPr>
                <a:defRPr/>
              </a:pPr>
              <a:t>‹#›</a:t>
            </a:fld>
            <a:endParaRPr lang="en-GB" altLang="en-US"/>
          </a:p>
        </p:txBody>
      </p:sp>
    </p:spTree>
    <p:extLst>
      <p:ext uri="{BB962C8B-B14F-4D97-AF65-F5344CB8AC3E}">
        <p14:creationId xmlns:p14="http://schemas.microsoft.com/office/powerpoint/2010/main" val="2657574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1B2E0C5-9B5F-4571-A629-B71B18855CF6}" type="slidenum">
              <a:rPr lang="en-GB" altLang="en-US"/>
              <a:pPr>
                <a:defRPr/>
              </a:pPr>
              <a:t>‹#›</a:t>
            </a:fld>
            <a:endParaRPr lang="en-GB" altLang="en-US"/>
          </a:p>
        </p:txBody>
      </p:sp>
    </p:spTree>
    <p:extLst>
      <p:ext uri="{BB962C8B-B14F-4D97-AF65-F5344CB8AC3E}">
        <p14:creationId xmlns:p14="http://schemas.microsoft.com/office/powerpoint/2010/main" val="2813641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8A293F3-E6F0-4574-8A82-98FB1F98E640}" type="slidenum">
              <a:rPr lang="en-GB" altLang="en-US"/>
              <a:pPr>
                <a:defRPr/>
              </a:pPr>
              <a:t>‹#›</a:t>
            </a:fld>
            <a:endParaRPr lang="en-GB" altLang="en-US"/>
          </a:p>
        </p:txBody>
      </p:sp>
    </p:spTree>
    <p:extLst>
      <p:ext uri="{BB962C8B-B14F-4D97-AF65-F5344CB8AC3E}">
        <p14:creationId xmlns:p14="http://schemas.microsoft.com/office/powerpoint/2010/main" val="1768655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en-AU"/>
              <a:t>Click to edit Master title style</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dirty="0"/>
          </a:p>
        </p:txBody>
      </p:sp>
      <p:sp>
        <p:nvSpPr>
          <p:cNvPr id="7" name="Date Placeholder 6"/>
          <p:cNvSpPr>
            <a:spLocks noGrp="1"/>
          </p:cNvSpPr>
          <p:nvPr>
            <p:ph type="dt" sz="half" idx="10"/>
          </p:nvPr>
        </p:nvSpPr>
        <p:spPr/>
        <p:txBody>
          <a:bodyPr/>
          <a:lstStyle/>
          <a:p>
            <a:fld id="{216C5678-EE20-4FA5-88E2-6E0BD67A2E26}" type="datetime1">
              <a:rPr lang="en-US" smtClean="0"/>
              <a:pPr/>
              <a:t>4/30/2026</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a:t>
            </a:fld>
            <a:endParaRPr lang="en-US" dirty="0"/>
          </a:p>
        </p:txBody>
      </p:sp>
      <p:sp>
        <p:nvSpPr>
          <p:cNvPr id="9" name="Footer Placeholder 8"/>
          <p:cNvSpPr>
            <a:spLocks noGrp="1"/>
          </p:cNvSpPr>
          <p:nvPr>
            <p:ph type="ftr" sz="quarter" idx="12"/>
          </p:nvPr>
        </p:nvSpPr>
        <p:spPr/>
        <p:txBody>
          <a:bodyPr/>
          <a:lstStyle/>
          <a:p>
            <a:r>
              <a:rPr lang="en-US"/>
              <a:t>Footer Text</a:t>
            </a:r>
            <a:endParaRPr lang="en-US" dirty="0"/>
          </a:p>
        </p:txBody>
      </p:sp>
    </p:spTree>
    <p:extLst>
      <p:ext uri="{BB962C8B-B14F-4D97-AF65-F5344CB8AC3E}">
        <p14:creationId xmlns:p14="http://schemas.microsoft.com/office/powerpoint/2010/main" val="3816069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dirty="0"/>
          </a:p>
        </p:txBody>
      </p:sp>
      <p:sp>
        <p:nvSpPr>
          <p:cNvPr id="4" name="Date Placeholder 3"/>
          <p:cNvSpPr>
            <a:spLocks noGrp="1"/>
          </p:cNvSpPr>
          <p:nvPr>
            <p:ph type="dt" sz="half" idx="10"/>
          </p:nvPr>
        </p:nvSpPr>
        <p:spPr/>
        <p:txBody>
          <a:bodyPr/>
          <a:lstStyle/>
          <a:p>
            <a:fld id="{B11D738E-8962-435F-8C43-147B8DD7E819}" type="datetime1">
              <a:rPr lang="en-US" smtClean="0"/>
              <a:pPr/>
              <a:t>4/30/2026</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27792540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AU"/>
              <a:t>Click to edit Master title style</a:t>
            </a:r>
            <a:endParaRPr lang="en-US" dirty="0"/>
          </a:p>
        </p:txBody>
      </p:sp>
      <p:sp>
        <p:nvSpPr>
          <p:cNvPr id="3" name="Text Placeholder 2"/>
          <p:cNvSpPr>
            <a:spLocks noGrp="1"/>
          </p:cNvSpPr>
          <p:nvPr>
            <p:ph type="body" idx="1"/>
          </p:nvPr>
        </p:nvSpPr>
        <p:spPr>
          <a:xfrm>
            <a:off x="963084" y="4068764"/>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09CAEA93-55E7-4DA9-90C2-089A26EEFEC4}" type="datetime1">
              <a:rPr lang="en-US" smtClean="0"/>
              <a:pPr/>
              <a:t>4/30/2026</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047540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dirty="0"/>
          </a:p>
        </p:txBody>
      </p:sp>
      <p:sp>
        <p:nvSpPr>
          <p:cNvPr id="5" name="Date Placeholder 4"/>
          <p:cNvSpPr>
            <a:spLocks noGrp="1"/>
          </p:cNvSpPr>
          <p:nvPr>
            <p:ph type="dt" sz="half" idx="10"/>
          </p:nvPr>
        </p:nvSpPr>
        <p:spPr/>
        <p:txBody>
          <a:bodyPr/>
          <a:lstStyle/>
          <a:p>
            <a:fld id="{E34CF3C7-6809-4F39-BD67-A75817BDDE0A}" type="datetime1">
              <a:rPr lang="en-US" smtClean="0"/>
              <a:pPr/>
              <a:t>4/30/2026</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
        <p:nvSpPr>
          <p:cNvPr id="9" name="Content Placeholder 8"/>
          <p:cNvSpPr>
            <a:spLocks noGrp="1"/>
          </p:cNvSpPr>
          <p:nvPr>
            <p:ph sz="quarter" idx="13"/>
          </p:nvPr>
        </p:nvSpPr>
        <p:spPr>
          <a:xfrm>
            <a:off x="487680" y="1600200"/>
            <a:ext cx="5388864" cy="4526280"/>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28528429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7" name="Date Placeholder 6"/>
          <p:cNvSpPr>
            <a:spLocks noGrp="1"/>
          </p:cNvSpPr>
          <p:nvPr>
            <p:ph type="dt" sz="half" idx="10"/>
          </p:nvPr>
        </p:nvSpPr>
        <p:spPr/>
        <p:txBody>
          <a:bodyPr/>
          <a:lstStyle/>
          <a:p>
            <a:fld id="{F7EAEB24-CE78-465C-A726-91D0868FA48F}" type="datetime1">
              <a:rPr lang="en-US" smtClean="0"/>
              <a:pPr/>
              <a:t>4/30/2026</a:t>
            </a:fld>
            <a:endParaRPr lang="en-US"/>
          </a:p>
        </p:txBody>
      </p:sp>
      <p:sp>
        <p:nvSpPr>
          <p:cNvPr id="8" name="Footer Placeholder 7"/>
          <p:cNvSpPr>
            <a:spLocks noGrp="1"/>
          </p:cNvSpPr>
          <p:nvPr>
            <p:ph type="ftr" sz="quarter" idx="11"/>
          </p:nvPr>
        </p:nvSpPr>
        <p:spPr/>
        <p:txBody>
          <a:bodyPr/>
          <a:lstStyle/>
          <a:p>
            <a:r>
              <a:rPr lang="en-US"/>
              <a:t>Footer Text</a:t>
            </a:r>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
        <p:nvSpPr>
          <p:cNvPr id="11" name="Content Placeholder 10"/>
          <p:cNvSpPr>
            <a:spLocks noGrp="1"/>
          </p:cNvSpPr>
          <p:nvPr>
            <p:ph sz="quarter" idx="13"/>
          </p:nvPr>
        </p:nvSpPr>
        <p:spPr>
          <a:xfrm>
            <a:off x="609600" y="2212848"/>
            <a:ext cx="5388864" cy="3913632"/>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dirty="0"/>
          </a:p>
        </p:txBody>
      </p:sp>
    </p:spTree>
    <p:extLst>
      <p:ext uri="{BB962C8B-B14F-4D97-AF65-F5344CB8AC3E}">
        <p14:creationId xmlns:p14="http://schemas.microsoft.com/office/powerpoint/2010/main" val="30625278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pPr/>
              <a:t>4/30/2026</a:t>
            </a:fld>
            <a:endParaRPr lang="en-US"/>
          </a:p>
        </p:txBody>
      </p:sp>
      <p:sp>
        <p:nvSpPr>
          <p:cNvPr id="4" name="Footer Placeholder 3"/>
          <p:cNvSpPr>
            <a:spLocks noGrp="1"/>
          </p:cNvSpPr>
          <p:nvPr>
            <p:ph type="ftr" sz="quarter" idx="11"/>
          </p:nvPr>
        </p:nvSpPr>
        <p:spPr/>
        <p:txBody>
          <a:bodyPr/>
          <a:lstStyle/>
          <a:p>
            <a:r>
              <a:rPr lang="en-US"/>
              <a:t>Footer Text</a:t>
            </a:r>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7726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1B513-930D-4C88-98C8-B03FD7BAE3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A140C60-916B-49E1-8691-A7DA32C2E9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A840A3-4478-45A2-B4D4-1F5FD973F9DA}"/>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5" name="Footer Placeholder 4">
            <a:extLst>
              <a:ext uri="{FF2B5EF4-FFF2-40B4-BE49-F238E27FC236}">
                <a16:creationId xmlns:a16="http://schemas.microsoft.com/office/drawing/2014/main" id="{C379AA6D-AB93-4725-8D91-F125702D7F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E9DE31-05B2-4DA4-BCB8-C7B77FBC72E4}"/>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13801163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pPr/>
              <a:t>4/30/2026</a:t>
            </a:fld>
            <a:endParaRPr lang="en-US"/>
          </a:p>
        </p:txBody>
      </p:sp>
      <p:sp>
        <p:nvSpPr>
          <p:cNvPr id="3" name="Footer Placeholder 2"/>
          <p:cNvSpPr>
            <a:spLocks noGrp="1"/>
          </p:cNvSpPr>
          <p:nvPr>
            <p:ph type="ftr" sz="quarter" idx="11"/>
          </p:nvPr>
        </p:nvSpPr>
        <p:spPr/>
        <p:txBody>
          <a:bodyPr/>
          <a:lstStyle/>
          <a:p>
            <a:r>
              <a:rPr lang="en-US"/>
              <a:t>Footer Text</a:t>
            </a:r>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3470385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AU"/>
              <a:t>Click to edit Master title style</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118BBB94-68E6-4675-A946-F1C5994EDBD7}" type="datetime1">
              <a:rPr lang="en-US" smtClean="0"/>
              <a:pPr/>
              <a:t>4/30/2026</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3116782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en-AU"/>
              <a:t>Click to edit Master title style</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a:t>Drag picture to placeholder or click icon to add</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DC3B8377-21E3-4835-B75D-4E2847E2750F}" type="datetime1">
              <a:rPr lang="en-US" smtClean="0"/>
              <a:pPr/>
              <a:t>4/30/2026</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23234993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EA051B39-B140-43FE-96DB-472A2B59CE7C}" type="datetime1">
              <a:rPr lang="en-US" smtClean="0"/>
              <a:pPr/>
              <a:t>4/30/2026</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3598739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AU"/>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DA600BB2-27C5-458B-ABCE-839C88CF47CE}" type="datetime1">
              <a:rPr lang="en-US" smtClean="0"/>
              <a:pPr/>
              <a:t>4/30/2026</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extLst>
      <p:ext uri="{BB962C8B-B14F-4D97-AF65-F5344CB8AC3E}">
        <p14:creationId xmlns:p14="http://schemas.microsoft.com/office/powerpoint/2010/main" val="144223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2AE4D-F2F4-4F2D-A940-AA2BBEE3870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2EBB2C1-CE34-4490-B4E7-7BA962A58D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76F34CDB-82D7-44EB-8CC3-744D9AF2F0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A93E9D6-327D-451A-A41E-538FD41BFBF3}"/>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6" name="Footer Placeholder 5">
            <a:extLst>
              <a:ext uri="{FF2B5EF4-FFF2-40B4-BE49-F238E27FC236}">
                <a16:creationId xmlns:a16="http://schemas.microsoft.com/office/drawing/2014/main" id="{E770DF15-E2F6-4988-9766-5CC33814DDA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18ED953-5242-42FF-8442-FDA90CDF7FBC}"/>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2494065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9411-96C5-4490-9F9A-5EF608AD5712}"/>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AA11E3E-A0EB-40C6-8221-BF767C5546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6326F5-FEC5-426E-B0F4-5FDA04527B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319A5B0-79B9-4BE5-9ED4-71795B0835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E72662-7642-46C5-95E6-C0D1DB24E3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7DDC8AC-19B4-4E38-9FC7-A1F2B756F432}"/>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8" name="Footer Placeholder 7">
            <a:extLst>
              <a:ext uri="{FF2B5EF4-FFF2-40B4-BE49-F238E27FC236}">
                <a16:creationId xmlns:a16="http://schemas.microsoft.com/office/drawing/2014/main" id="{12576B05-EB8D-448A-BBF5-9DDA0F053E3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4E073318-5888-4A7A-AD84-3EB1BBF97D60}"/>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1573777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77DED-08F9-41B4-8B86-39DFF867C27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E3E4B247-AF55-4315-9735-0E1B12CCC35D}"/>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4" name="Footer Placeholder 3">
            <a:extLst>
              <a:ext uri="{FF2B5EF4-FFF2-40B4-BE49-F238E27FC236}">
                <a16:creationId xmlns:a16="http://schemas.microsoft.com/office/drawing/2014/main" id="{5B63D717-7DCF-4B2A-95F4-362D0C013E25}"/>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B5E1E264-35EE-4291-AB07-6A9C56CC9EB4}"/>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3156909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2D35B5-0300-4BF7-B343-202CC3BB9A5A}"/>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3" name="Footer Placeholder 2">
            <a:extLst>
              <a:ext uri="{FF2B5EF4-FFF2-40B4-BE49-F238E27FC236}">
                <a16:creationId xmlns:a16="http://schemas.microsoft.com/office/drawing/2014/main" id="{332B6F0A-6DBC-4F4D-893C-B29131D922B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42A53EE-EAE5-4C9D-A4E3-95DE1E789783}"/>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420944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C11A1-8D83-4662-AA80-1AC482554B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F74B273-BA86-4621-B648-2B4ACDFC76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88D249C-F63C-4D7E-92B8-CA3896D9C1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5F9373-B49A-43A0-A6A4-AF0A972E48B3}"/>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6" name="Footer Placeholder 5">
            <a:extLst>
              <a:ext uri="{FF2B5EF4-FFF2-40B4-BE49-F238E27FC236}">
                <a16:creationId xmlns:a16="http://schemas.microsoft.com/office/drawing/2014/main" id="{C3FE9658-4779-4AF2-894B-948FCDF5FC0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BE5A906-89E5-4061-A2C6-1BA7F0D28BE0}"/>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3911836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70398-17AB-4BA9-8B75-482C9E3D0D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DCA5F2A-FDA5-4D17-BB40-BCA2D00C6B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EBCF83D-5DA0-40B5-B644-499A8FF6E5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C90089-9A73-4D88-82EC-DD32C9B8E40F}"/>
              </a:ext>
            </a:extLst>
          </p:cNvPr>
          <p:cNvSpPr>
            <a:spLocks noGrp="1"/>
          </p:cNvSpPr>
          <p:nvPr>
            <p:ph type="dt" sz="half" idx="10"/>
          </p:nvPr>
        </p:nvSpPr>
        <p:spPr/>
        <p:txBody>
          <a:bodyPr/>
          <a:lstStyle/>
          <a:p>
            <a:fld id="{42C41DC1-CF73-4879-83DA-EDE749926626}" type="datetimeFigureOut">
              <a:rPr lang="en-AU" smtClean="0"/>
              <a:t>30/04/2026</a:t>
            </a:fld>
            <a:endParaRPr lang="en-AU"/>
          </a:p>
        </p:txBody>
      </p:sp>
      <p:sp>
        <p:nvSpPr>
          <p:cNvPr id="6" name="Footer Placeholder 5">
            <a:extLst>
              <a:ext uri="{FF2B5EF4-FFF2-40B4-BE49-F238E27FC236}">
                <a16:creationId xmlns:a16="http://schemas.microsoft.com/office/drawing/2014/main" id="{839CF714-9F65-4B07-836C-9FA8A2CC6C4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3A2C8B8-27A0-4382-BD99-7204E2FF990A}"/>
              </a:ext>
            </a:extLst>
          </p:cNvPr>
          <p:cNvSpPr>
            <a:spLocks noGrp="1"/>
          </p:cNvSpPr>
          <p:nvPr>
            <p:ph type="sldNum" sz="quarter" idx="12"/>
          </p:nvPr>
        </p:nvSpPr>
        <p:spPr/>
        <p:txBody>
          <a:bodyPr/>
          <a:lstStyle/>
          <a:p>
            <a:fld id="{652B2A8D-B4F0-4F59-9EF7-9E937C1D8258}" type="slidenum">
              <a:rPr lang="en-AU" smtClean="0"/>
              <a:t>‹#›</a:t>
            </a:fld>
            <a:endParaRPr lang="en-AU"/>
          </a:p>
        </p:txBody>
      </p:sp>
    </p:spTree>
    <p:extLst>
      <p:ext uri="{BB962C8B-B14F-4D97-AF65-F5344CB8AC3E}">
        <p14:creationId xmlns:p14="http://schemas.microsoft.com/office/powerpoint/2010/main" val="3348568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140CC2-B970-4A9D-97D4-65651DCC92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4578068-EDFC-486F-B607-D7D0BD8495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78750F6-61E5-4F75-B8AE-D6B695AA55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C41DC1-CF73-4879-83DA-EDE749926626}" type="datetimeFigureOut">
              <a:rPr lang="en-AU" smtClean="0"/>
              <a:t>30/04/2026</a:t>
            </a:fld>
            <a:endParaRPr lang="en-AU"/>
          </a:p>
        </p:txBody>
      </p:sp>
      <p:sp>
        <p:nvSpPr>
          <p:cNvPr id="5" name="Footer Placeholder 4">
            <a:extLst>
              <a:ext uri="{FF2B5EF4-FFF2-40B4-BE49-F238E27FC236}">
                <a16:creationId xmlns:a16="http://schemas.microsoft.com/office/drawing/2014/main" id="{B6785990-2CE4-43B6-80C8-73B6FCA53F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7CFC8E6B-E478-4E38-BC8A-C4B609E501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B2A8D-B4F0-4F59-9EF7-9E937C1D8258}" type="slidenum">
              <a:rPr lang="en-AU" smtClean="0"/>
              <a:t>‹#›</a:t>
            </a:fld>
            <a:endParaRPr lang="en-AU"/>
          </a:p>
        </p:txBody>
      </p:sp>
    </p:spTree>
    <p:extLst>
      <p:ext uri="{BB962C8B-B14F-4D97-AF65-F5344CB8AC3E}">
        <p14:creationId xmlns:p14="http://schemas.microsoft.com/office/powerpoint/2010/main" val="1142587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2660E0A-B008-454E-B750-63897DCFED09}" type="slidenum">
              <a:rPr lang="en-GB" altLang="en-US"/>
              <a:pPr>
                <a:defRPr/>
              </a:pPr>
              <a:t>‹#›</a:t>
            </a:fld>
            <a:endParaRPr lang="en-GB" altLang="en-US"/>
          </a:p>
        </p:txBody>
      </p:sp>
    </p:spTree>
    <p:extLst>
      <p:ext uri="{BB962C8B-B14F-4D97-AF65-F5344CB8AC3E}">
        <p14:creationId xmlns:p14="http://schemas.microsoft.com/office/powerpoint/2010/main" val="31642005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en-AU"/>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dirty="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0C4986D-6BE9-4264-908F-02DB36FD8D6C}" type="datetime1">
              <a:rPr lang="en-US" smtClean="0"/>
              <a:pPr/>
              <a:t>4/30/2026</a:t>
            </a:fld>
            <a:endParaRPr lang="en-US" dirty="0"/>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a:t>Footer Text</a:t>
            </a:r>
            <a:endParaRPr lang="en-US" dirty="0"/>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a:t>
            </a:fld>
            <a:endParaRPr lang="en-US" dirty="0"/>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603347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4.xml"/><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7" Type="http://schemas.openxmlformats.org/officeDocument/2006/relationships/image" Target="../media/image8.wmf"/><Relationship Id="rId2" Type="http://schemas.openxmlformats.org/officeDocument/2006/relationships/oleObject" Target="../embeddings/oleObject1.bin"/><Relationship Id="rId1" Type="http://schemas.openxmlformats.org/officeDocument/2006/relationships/slideLayout" Target="../slideLayouts/slideLayout25.xml"/><Relationship Id="rId6" Type="http://schemas.openxmlformats.org/officeDocument/2006/relationships/oleObject" Target="../embeddings/oleObject3.bin"/><Relationship Id="rId5" Type="http://schemas.openxmlformats.org/officeDocument/2006/relationships/image" Target="../media/image7.wmf"/><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orkshop.colorado.edu/"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8A1654-72F2-4EDD-BA3F-C35E7F2A0170}"/>
              </a:ext>
            </a:extLst>
          </p:cNvPr>
          <p:cNvSpPr txBox="1">
            <a:spLocks/>
          </p:cNvSpPr>
          <p:nvPr/>
        </p:nvSpPr>
        <p:spPr>
          <a:xfrm>
            <a:off x="838200" y="28738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400" b="0" i="0" u="none" strike="noStrike" kern="1200" cap="none" spc="0" normalizeH="0" baseline="0" noProof="0" dirty="0">
                <a:ln>
                  <a:noFill/>
                </a:ln>
                <a:solidFill>
                  <a:prstClr val="black"/>
                </a:solidFill>
                <a:effectLst/>
                <a:uLnTx/>
                <a:uFillTx/>
                <a:latin typeface="Calibri Light" panose="020F0302020204030204"/>
                <a:ea typeface="+mj-ea"/>
                <a:cs typeface="+mj-cs"/>
              </a:rPr>
              <a:t>Mendelian randomization: Practical 2</a:t>
            </a:r>
          </a:p>
        </p:txBody>
      </p:sp>
      <p:pic>
        <p:nvPicPr>
          <p:cNvPr id="7" name="Picture 6" descr="A grassy field with trees and mountains in the background&#10;&#10;Description automatically generated with low confidence">
            <a:extLst>
              <a:ext uri="{FF2B5EF4-FFF2-40B4-BE49-F238E27FC236}">
                <a16:creationId xmlns:a16="http://schemas.microsoft.com/office/drawing/2014/main" id="{06382855-4D9A-45F2-BC6E-B07370F6E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211" y="3031435"/>
            <a:ext cx="4922105" cy="3371642"/>
          </a:xfrm>
          <a:prstGeom prst="rect">
            <a:avLst/>
          </a:prstGeom>
        </p:spPr>
      </p:pic>
      <p:pic>
        <p:nvPicPr>
          <p:cNvPr id="9" name="Picture 8" descr="A picture containing text, ground, outdoor, street&#10;&#10;Description automatically generated">
            <a:extLst>
              <a:ext uri="{FF2B5EF4-FFF2-40B4-BE49-F238E27FC236}">
                <a16:creationId xmlns:a16="http://schemas.microsoft.com/office/drawing/2014/main" id="{DA09A220-2161-4A93-BA76-5A8C613797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8686" y="1646654"/>
            <a:ext cx="4957226" cy="1964754"/>
          </a:xfrm>
          <a:prstGeom prst="rect">
            <a:avLst/>
          </a:prstGeom>
        </p:spPr>
      </p:pic>
      <p:pic>
        <p:nvPicPr>
          <p:cNvPr id="11" name="Picture 10" descr="A picture containing outdoor, tree, dog&#10;&#10;Description automatically generated">
            <a:extLst>
              <a:ext uri="{FF2B5EF4-FFF2-40B4-BE49-F238E27FC236}">
                <a16:creationId xmlns:a16="http://schemas.microsoft.com/office/drawing/2014/main" id="{865913DC-C460-448F-8E03-6930A14158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7728" y="3892863"/>
            <a:ext cx="2510214" cy="2510214"/>
          </a:xfrm>
          <a:prstGeom prst="rect">
            <a:avLst/>
          </a:prstGeom>
        </p:spPr>
      </p:pic>
      <p:pic>
        <p:nvPicPr>
          <p:cNvPr id="13" name="Picture 12" descr="A picture containing outdoor, sky, grass, building&#10;&#10;Description automatically generated">
            <a:extLst>
              <a:ext uri="{FF2B5EF4-FFF2-40B4-BE49-F238E27FC236}">
                <a16:creationId xmlns:a16="http://schemas.microsoft.com/office/drawing/2014/main" id="{F31A8A2D-2569-4477-8575-663C3837A5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59251" y="4080628"/>
            <a:ext cx="3202025" cy="2134683"/>
          </a:xfrm>
          <a:prstGeom prst="rect">
            <a:avLst/>
          </a:prstGeom>
        </p:spPr>
      </p:pic>
      <p:sp>
        <p:nvSpPr>
          <p:cNvPr id="14" name="TextBox 13">
            <a:extLst>
              <a:ext uri="{FF2B5EF4-FFF2-40B4-BE49-F238E27FC236}">
                <a16:creationId xmlns:a16="http://schemas.microsoft.com/office/drawing/2014/main" id="{511D0671-714C-46FE-9CAC-F24EF2E4862A}"/>
              </a:ext>
            </a:extLst>
          </p:cNvPr>
          <p:cNvSpPr txBox="1"/>
          <p:nvPr/>
        </p:nvSpPr>
        <p:spPr>
          <a:xfrm>
            <a:off x="2015309" y="6463563"/>
            <a:ext cx="99027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The Flatirons</a:t>
            </a:r>
          </a:p>
        </p:txBody>
      </p:sp>
      <p:sp>
        <p:nvSpPr>
          <p:cNvPr id="15" name="TextBox 14">
            <a:extLst>
              <a:ext uri="{FF2B5EF4-FFF2-40B4-BE49-F238E27FC236}">
                <a16:creationId xmlns:a16="http://schemas.microsoft.com/office/drawing/2014/main" id="{B2331717-EB8B-4BF0-B2D2-FE165A76C87D}"/>
              </a:ext>
            </a:extLst>
          </p:cNvPr>
          <p:cNvSpPr txBox="1"/>
          <p:nvPr/>
        </p:nvSpPr>
        <p:spPr>
          <a:xfrm>
            <a:off x="5956854" y="6463563"/>
            <a:ext cx="185332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“Ajax”- A Boulder Resident</a:t>
            </a:r>
          </a:p>
        </p:txBody>
      </p:sp>
      <p:sp>
        <p:nvSpPr>
          <p:cNvPr id="16" name="TextBox 15">
            <a:extLst>
              <a:ext uri="{FF2B5EF4-FFF2-40B4-BE49-F238E27FC236}">
                <a16:creationId xmlns:a16="http://schemas.microsoft.com/office/drawing/2014/main" id="{86F6093B-10C8-4F0B-AABC-85F6ADF46D74}"/>
              </a:ext>
            </a:extLst>
          </p:cNvPr>
          <p:cNvSpPr txBox="1"/>
          <p:nvPr/>
        </p:nvSpPr>
        <p:spPr>
          <a:xfrm>
            <a:off x="9765127" y="6293618"/>
            <a:ext cx="107426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Hotel St Julien</a:t>
            </a:r>
          </a:p>
        </p:txBody>
      </p:sp>
      <p:sp>
        <p:nvSpPr>
          <p:cNvPr id="17" name="TextBox 16">
            <a:extLst>
              <a:ext uri="{FF2B5EF4-FFF2-40B4-BE49-F238E27FC236}">
                <a16:creationId xmlns:a16="http://schemas.microsoft.com/office/drawing/2014/main" id="{375ADE38-C511-4A01-8D51-8CDA5A288578}"/>
              </a:ext>
            </a:extLst>
          </p:cNvPr>
          <p:cNvSpPr txBox="1"/>
          <p:nvPr/>
        </p:nvSpPr>
        <p:spPr>
          <a:xfrm>
            <a:off x="9075405" y="3685565"/>
            <a:ext cx="96866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Pearl St Mall</a:t>
            </a:r>
          </a:p>
        </p:txBody>
      </p:sp>
      <p:sp>
        <p:nvSpPr>
          <p:cNvPr id="2" name="Title 1">
            <a:extLst>
              <a:ext uri="{FF2B5EF4-FFF2-40B4-BE49-F238E27FC236}">
                <a16:creationId xmlns:a16="http://schemas.microsoft.com/office/drawing/2014/main" id="{E20C533C-CF27-C40E-E6C9-3545EB1BD496}"/>
              </a:ext>
            </a:extLst>
          </p:cNvPr>
          <p:cNvSpPr txBox="1">
            <a:spLocks/>
          </p:cNvSpPr>
          <p:nvPr/>
        </p:nvSpPr>
        <p:spPr>
          <a:xfrm>
            <a:off x="1010478" y="1141419"/>
            <a:ext cx="10515600" cy="4715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2000" dirty="0"/>
              <a:t>Does BMI causally affect Coronary Heart Disease?</a:t>
            </a:r>
          </a:p>
        </p:txBody>
      </p:sp>
    </p:spTree>
    <p:extLst>
      <p:ext uri="{BB962C8B-B14F-4D97-AF65-F5344CB8AC3E}">
        <p14:creationId xmlns:p14="http://schemas.microsoft.com/office/powerpoint/2010/main" val="1404481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5191126" y="1606550"/>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15" name="TextBox 4"/>
          <p:cNvSpPr txBox="1">
            <a:spLocks noChangeArrowheads="1"/>
          </p:cNvSpPr>
          <p:nvPr/>
        </p:nvSpPr>
        <p:spPr bwMode="auto">
          <a:xfrm>
            <a:off x="5273676" y="1468438"/>
            <a:ext cx="352425"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16" name="TextBox 6"/>
          <p:cNvSpPr txBox="1">
            <a:spLocks noChangeArrowheads="1"/>
          </p:cNvSpPr>
          <p:nvPr/>
        </p:nvSpPr>
        <p:spPr bwMode="auto">
          <a:xfrm>
            <a:off x="5602289" y="1468438"/>
            <a:ext cx="3381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17" name="TextBox 7"/>
          <p:cNvSpPr txBox="1">
            <a:spLocks noChangeArrowheads="1"/>
          </p:cNvSpPr>
          <p:nvPr/>
        </p:nvSpPr>
        <p:spPr bwMode="auto">
          <a:xfrm>
            <a:off x="5929314" y="1465264"/>
            <a:ext cx="3524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18" name="TextBox 8"/>
          <p:cNvSpPr txBox="1">
            <a:spLocks noChangeArrowheads="1"/>
          </p:cNvSpPr>
          <p:nvPr/>
        </p:nvSpPr>
        <p:spPr bwMode="auto">
          <a:xfrm>
            <a:off x="6257925" y="1465264"/>
            <a:ext cx="3381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19" name="TextBox 9"/>
          <p:cNvSpPr txBox="1">
            <a:spLocks noChangeArrowheads="1"/>
          </p:cNvSpPr>
          <p:nvPr/>
        </p:nvSpPr>
        <p:spPr bwMode="auto">
          <a:xfrm>
            <a:off x="6584950" y="1465264"/>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20" name="TextBox 10"/>
          <p:cNvSpPr txBox="1">
            <a:spLocks noChangeArrowheads="1"/>
          </p:cNvSpPr>
          <p:nvPr/>
        </p:nvSpPr>
        <p:spPr bwMode="auto">
          <a:xfrm>
            <a:off x="6913564" y="1465264"/>
            <a:ext cx="3508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21" name="TextBox 11"/>
          <p:cNvSpPr txBox="1">
            <a:spLocks noChangeArrowheads="1"/>
          </p:cNvSpPr>
          <p:nvPr/>
        </p:nvSpPr>
        <p:spPr bwMode="auto">
          <a:xfrm>
            <a:off x="7240589" y="1462089"/>
            <a:ext cx="3508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22" name="TextBox 12"/>
          <p:cNvSpPr txBox="1">
            <a:spLocks noChangeArrowheads="1"/>
          </p:cNvSpPr>
          <p:nvPr/>
        </p:nvSpPr>
        <p:spPr bwMode="auto">
          <a:xfrm>
            <a:off x="7569200" y="1462089"/>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23" name="TextBox 14"/>
          <p:cNvSpPr txBox="1">
            <a:spLocks noChangeArrowheads="1"/>
          </p:cNvSpPr>
          <p:nvPr/>
        </p:nvSpPr>
        <p:spPr bwMode="auto">
          <a:xfrm>
            <a:off x="4921250" y="1462089"/>
            <a:ext cx="376238"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64524" name="TextBox 15"/>
          <p:cNvSpPr txBox="1">
            <a:spLocks noChangeArrowheads="1"/>
          </p:cNvSpPr>
          <p:nvPr/>
        </p:nvSpPr>
        <p:spPr bwMode="auto">
          <a:xfrm>
            <a:off x="7899401" y="1462089"/>
            <a:ext cx="3778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cxnSp>
        <p:nvCxnSpPr>
          <p:cNvPr id="17" name="Straight Connector 16"/>
          <p:cNvCxnSpPr/>
          <p:nvPr/>
        </p:nvCxnSpPr>
        <p:spPr>
          <a:xfrm>
            <a:off x="5191126" y="1974850"/>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26" name="TextBox 17"/>
          <p:cNvSpPr txBox="1">
            <a:spLocks noChangeArrowheads="1"/>
          </p:cNvSpPr>
          <p:nvPr/>
        </p:nvSpPr>
        <p:spPr bwMode="auto">
          <a:xfrm>
            <a:off x="5273675" y="1836738"/>
            <a:ext cx="3254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27" name="TextBox 18"/>
          <p:cNvSpPr txBox="1">
            <a:spLocks noChangeArrowheads="1"/>
          </p:cNvSpPr>
          <p:nvPr/>
        </p:nvSpPr>
        <p:spPr bwMode="auto">
          <a:xfrm>
            <a:off x="5602289" y="1836738"/>
            <a:ext cx="3508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28" name="TextBox 19"/>
          <p:cNvSpPr txBox="1">
            <a:spLocks noChangeArrowheads="1"/>
          </p:cNvSpPr>
          <p:nvPr/>
        </p:nvSpPr>
        <p:spPr bwMode="auto">
          <a:xfrm>
            <a:off x="5929314" y="1833563"/>
            <a:ext cx="3254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29" name="TextBox 20"/>
          <p:cNvSpPr txBox="1">
            <a:spLocks noChangeArrowheads="1"/>
          </p:cNvSpPr>
          <p:nvPr/>
        </p:nvSpPr>
        <p:spPr bwMode="auto">
          <a:xfrm>
            <a:off x="6257925" y="1833563"/>
            <a:ext cx="3508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30" name="TextBox 21"/>
          <p:cNvSpPr txBox="1">
            <a:spLocks noChangeArrowheads="1"/>
          </p:cNvSpPr>
          <p:nvPr/>
        </p:nvSpPr>
        <p:spPr bwMode="auto">
          <a:xfrm>
            <a:off x="6584950" y="1833563"/>
            <a:ext cx="3381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31" name="TextBox 22"/>
          <p:cNvSpPr txBox="1">
            <a:spLocks noChangeArrowheads="1"/>
          </p:cNvSpPr>
          <p:nvPr/>
        </p:nvSpPr>
        <p:spPr bwMode="auto">
          <a:xfrm>
            <a:off x="6913564" y="1833563"/>
            <a:ext cx="3381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32" name="TextBox 23"/>
          <p:cNvSpPr txBox="1">
            <a:spLocks noChangeArrowheads="1"/>
          </p:cNvSpPr>
          <p:nvPr/>
        </p:nvSpPr>
        <p:spPr bwMode="auto">
          <a:xfrm>
            <a:off x="7240589" y="1830389"/>
            <a:ext cx="3381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33" name="TextBox 24"/>
          <p:cNvSpPr txBox="1">
            <a:spLocks noChangeArrowheads="1"/>
          </p:cNvSpPr>
          <p:nvPr/>
        </p:nvSpPr>
        <p:spPr bwMode="auto">
          <a:xfrm>
            <a:off x="7569200" y="1830389"/>
            <a:ext cx="3254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34" name="TextBox 25"/>
          <p:cNvSpPr txBox="1">
            <a:spLocks noChangeArrowheads="1"/>
          </p:cNvSpPr>
          <p:nvPr/>
        </p:nvSpPr>
        <p:spPr bwMode="auto">
          <a:xfrm>
            <a:off x="4921250" y="1830389"/>
            <a:ext cx="376238"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sp>
        <p:nvSpPr>
          <p:cNvPr id="64535" name="TextBox 26"/>
          <p:cNvSpPr txBox="1">
            <a:spLocks noChangeArrowheads="1"/>
          </p:cNvSpPr>
          <p:nvPr/>
        </p:nvSpPr>
        <p:spPr bwMode="auto">
          <a:xfrm>
            <a:off x="7899401" y="1830389"/>
            <a:ext cx="3778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28" name="TextBox 27"/>
          <p:cNvSpPr txBox="1"/>
          <p:nvPr/>
        </p:nvSpPr>
        <p:spPr>
          <a:xfrm>
            <a:off x="8272464" y="1468438"/>
            <a:ext cx="10572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Forward Strand</a:t>
            </a:r>
          </a:p>
        </p:txBody>
      </p:sp>
      <p:sp>
        <p:nvSpPr>
          <p:cNvPr id="29" name="TextBox 28"/>
          <p:cNvSpPr txBox="1"/>
          <p:nvPr/>
        </p:nvSpPr>
        <p:spPr>
          <a:xfrm>
            <a:off x="8272463" y="1830388"/>
            <a:ext cx="1003300"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Reverse Strand</a:t>
            </a:r>
          </a:p>
        </p:txBody>
      </p:sp>
      <p:cxnSp>
        <p:nvCxnSpPr>
          <p:cNvPr id="30" name="Straight Connector 29"/>
          <p:cNvCxnSpPr/>
          <p:nvPr/>
        </p:nvCxnSpPr>
        <p:spPr>
          <a:xfrm>
            <a:off x="5191126" y="2389188"/>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39" name="TextBox 30"/>
          <p:cNvSpPr txBox="1">
            <a:spLocks noChangeArrowheads="1"/>
          </p:cNvSpPr>
          <p:nvPr/>
        </p:nvSpPr>
        <p:spPr bwMode="auto">
          <a:xfrm>
            <a:off x="5273676" y="2251075"/>
            <a:ext cx="352425"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40" name="TextBox 31"/>
          <p:cNvSpPr txBox="1">
            <a:spLocks noChangeArrowheads="1"/>
          </p:cNvSpPr>
          <p:nvPr/>
        </p:nvSpPr>
        <p:spPr bwMode="auto">
          <a:xfrm>
            <a:off x="5602289" y="2251075"/>
            <a:ext cx="3508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41" name="TextBox 32"/>
          <p:cNvSpPr txBox="1">
            <a:spLocks noChangeArrowheads="1"/>
          </p:cNvSpPr>
          <p:nvPr/>
        </p:nvSpPr>
        <p:spPr bwMode="auto">
          <a:xfrm>
            <a:off x="5929314" y="2247900"/>
            <a:ext cx="352425"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42" name="TextBox 33"/>
          <p:cNvSpPr txBox="1">
            <a:spLocks noChangeArrowheads="1"/>
          </p:cNvSpPr>
          <p:nvPr/>
        </p:nvSpPr>
        <p:spPr bwMode="auto">
          <a:xfrm>
            <a:off x="6257925" y="2247900"/>
            <a:ext cx="338138"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43" name="TextBox 34"/>
          <p:cNvSpPr txBox="1">
            <a:spLocks noChangeArrowheads="1"/>
          </p:cNvSpPr>
          <p:nvPr/>
        </p:nvSpPr>
        <p:spPr bwMode="auto">
          <a:xfrm>
            <a:off x="6584950" y="2247900"/>
            <a:ext cx="338138"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44" name="TextBox 35"/>
          <p:cNvSpPr txBox="1">
            <a:spLocks noChangeArrowheads="1"/>
          </p:cNvSpPr>
          <p:nvPr/>
        </p:nvSpPr>
        <p:spPr bwMode="auto">
          <a:xfrm>
            <a:off x="6913564" y="2247900"/>
            <a:ext cx="3508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45" name="TextBox 36"/>
          <p:cNvSpPr txBox="1">
            <a:spLocks noChangeArrowheads="1"/>
          </p:cNvSpPr>
          <p:nvPr/>
        </p:nvSpPr>
        <p:spPr bwMode="auto">
          <a:xfrm>
            <a:off x="7240589" y="2246313"/>
            <a:ext cx="3508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46" name="TextBox 37"/>
          <p:cNvSpPr txBox="1">
            <a:spLocks noChangeArrowheads="1"/>
          </p:cNvSpPr>
          <p:nvPr/>
        </p:nvSpPr>
        <p:spPr bwMode="auto">
          <a:xfrm>
            <a:off x="7569200" y="2246313"/>
            <a:ext cx="3508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47" name="TextBox 38"/>
          <p:cNvSpPr txBox="1">
            <a:spLocks noChangeArrowheads="1"/>
          </p:cNvSpPr>
          <p:nvPr/>
        </p:nvSpPr>
        <p:spPr bwMode="auto">
          <a:xfrm>
            <a:off x="4921250" y="2246313"/>
            <a:ext cx="376238"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64548" name="TextBox 39"/>
          <p:cNvSpPr txBox="1">
            <a:spLocks noChangeArrowheads="1"/>
          </p:cNvSpPr>
          <p:nvPr/>
        </p:nvSpPr>
        <p:spPr bwMode="auto">
          <a:xfrm>
            <a:off x="7899401" y="2246313"/>
            <a:ext cx="37782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cxnSp>
        <p:nvCxnSpPr>
          <p:cNvPr id="41" name="Straight Connector 40"/>
          <p:cNvCxnSpPr/>
          <p:nvPr/>
        </p:nvCxnSpPr>
        <p:spPr>
          <a:xfrm>
            <a:off x="5191126" y="2757488"/>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50" name="TextBox 41"/>
          <p:cNvSpPr txBox="1">
            <a:spLocks noChangeArrowheads="1"/>
          </p:cNvSpPr>
          <p:nvPr/>
        </p:nvSpPr>
        <p:spPr bwMode="auto">
          <a:xfrm>
            <a:off x="5273675" y="2619375"/>
            <a:ext cx="325438"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51" name="TextBox 42"/>
          <p:cNvSpPr txBox="1">
            <a:spLocks noChangeArrowheads="1"/>
          </p:cNvSpPr>
          <p:nvPr/>
        </p:nvSpPr>
        <p:spPr bwMode="auto">
          <a:xfrm>
            <a:off x="5602289" y="2619375"/>
            <a:ext cx="3254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52" name="TextBox 43"/>
          <p:cNvSpPr txBox="1">
            <a:spLocks noChangeArrowheads="1"/>
          </p:cNvSpPr>
          <p:nvPr/>
        </p:nvSpPr>
        <p:spPr bwMode="auto">
          <a:xfrm>
            <a:off x="5929314" y="2616200"/>
            <a:ext cx="3254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53" name="TextBox 44"/>
          <p:cNvSpPr txBox="1">
            <a:spLocks noChangeArrowheads="1"/>
          </p:cNvSpPr>
          <p:nvPr/>
        </p:nvSpPr>
        <p:spPr bwMode="auto">
          <a:xfrm>
            <a:off x="6257925" y="2616200"/>
            <a:ext cx="350838"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54" name="TextBox 45"/>
          <p:cNvSpPr txBox="1">
            <a:spLocks noChangeArrowheads="1"/>
          </p:cNvSpPr>
          <p:nvPr/>
        </p:nvSpPr>
        <p:spPr bwMode="auto">
          <a:xfrm>
            <a:off x="6584950" y="2616200"/>
            <a:ext cx="350838"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55" name="TextBox 46"/>
          <p:cNvSpPr txBox="1">
            <a:spLocks noChangeArrowheads="1"/>
          </p:cNvSpPr>
          <p:nvPr/>
        </p:nvSpPr>
        <p:spPr bwMode="auto">
          <a:xfrm>
            <a:off x="6913564" y="2616200"/>
            <a:ext cx="3381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56" name="TextBox 47"/>
          <p:cNvSpPr txBox="1">
            <a:spLocks noChangeArrowheads="1"/>
          </p:cNvSpPr>
          <p:nvPr/>
        </p:nvSpPr>
        <p:spPr bwMode="auto">
          <a:xfrm>
            <a:off x="7240589" y="2614613"/>
            <a:ext cx="3381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57" name="TextBox 48"/>
          <p:cNvSpPr txBox="1">
            <a:spLocks noChangeArrowheads="1"/>
          </p:cNvSpPr>
          <p:nvPr/>
        </p:nvSpPr>
        <p:spPr bwMode="auto">
          <a:xfrm>
            <a:off x="7569200" y="2614613"/>
            <a:ext cx="3254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58" name="TextBox 49"/>
          <p:cNvSpPr txBox="1">
            <a:spLocks noChangeArrowheads="1"/>
          </p:cNvSpPr>
          <p:nvPr/>
        </p:nvSpPr>
        <p:spPr bwMode="auto">
          <a:xfrm>
            <a:off x="4921250" y="2614613"/>
            <a:ext cx="376238"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sp>
        <p:nvSpPr>
          <p:cNvPr id="64559" name="TextBox 50"/>
          <p:cNvSpPr txBox="1">
            <a:spLocks noChangeArrowheads="1"/>
          </p:cNvSpPr>
          <p:nvPr/>
        </p:nvSpPr>
        <p:spPr bwMode="auto">
          <a:xfrm>
            <a:off x="7899401" y="2614613"/>
            <a:ext cx="37782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52" name="TextBox 51"/>
          <p:cNvSpPr txBox="1"/>
          <p:nvPr/>
        </p:nvSpPr>
        <p:spPr>
          <a:xfrm>
            <a:off x="8272464" y="2251075"/>
            <a:ext cx="10572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Forward Strand</a:t>
            </a:r>
          </a:p>
        </p:txBody>
      </p:sp>
      <p:sp>
        <p:nvSpPr>
          <p:cNvPr id="53" name="TextBox 52"/>
          <p:cNvSpPr txBox="1"/>
          <p:nvPr/>
        </p:nvSpPr>
        <p:spPr>
          <a:xfrm>
            <a:off x="8272463" y="2614613"/>
            <a:ext cx="1003300" cy="252412"/>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Reverse Strand</a:t>
            </a:r>
          </a:p>
        </p:txBody>
      </p:sp>
      <p:sp>
        <p:nvSpPr>
          <p:cNvPr id="54" name="Rectangle 53"/>
          <p:cNvSpPr/>
          <p:nvPr/>
        </p:nvSpPr>
        <p:spPr>
          <a:xfrm>
            <a:off x="5600701" y="1436689"/>
            <a:ext cx="315913" cy="1616075"/>
          </a:xfrm>
          <a:prstGeom prst="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latin typeface="Times New Roman"/>
            </a:endParaRPr>
          </a:p>
        </p:txBody>
      </p:sp>
      <p:sp>
        <p:nvSpPr>
          <p:cNvPr id="55" name="Rectangle 54"/>
          <p:cNvSpPr/>
          <p:nvPr/>
        </p:nvSpPr>
        <p:spPr>
          <a:xfrm>
            <a:off x="6584951" y="1436689"/>
            <a:ext cx="315913" cy="1616075"/>
          </a:xfrm>
          <a:prstGeom prst="rect">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latin typeface="Times New Roman"/>
            </a:endParaRPr>
          </a:p>
        </p:txBody>
      </p:sp>
      <p:sp>
        <p:nvSpPr>
          <p:cNvPr id="56" name="TextBox 55"/>
          <p:cNvSpPr txBox="1"/>
          <p:nvPr/>
        </p:nvSpPr>
        <p:spPr>
          <a:xfrm>
            <a:off x="5511800" y="984830"/>
            <a:ext cx="541338" cy="254000"/>
          </a:xfrm>
          <a:prstGeom prst="rect">
            <a:avLst/>
          </a:prstGeom>
          <a:noFill/>
        </p:spPr>
        <p:txBody>
          <a:bodyPr wrap="none">
            <a:spAutoFit/>
          </a:bodyPr>
          <a:lstStyle/>
          <a:p>
            <a:pPr eaLnBrk="0" fontAlgn="base" hangingPunct="0">
              <a:spcBef>
                <a:spcPct val="0"/>
              </a:spcBef>
              <a:spcAft>
                <a:spcPct val="0"/>
              </a:spcAft>
              <a:defRPr/>
            </a:pPr>
            <a:r>
              <a:rPr lang="en-AU" sz="1050" b="1" dirty="0">
                <a:solidFill>
                  <a:srgbClr val="000000"/>
                </a:solidFill>
                <a:latin typeface="Times New Roman" panose="02020603050405020304" pitchFamily="18" charset="0"/>
              </a:rPr>
              <a:t>SNP 1</a:t>
            </a:r>
          </a:p>
        </p:txBody>
      </p:sp>
      <p:sp>
        <p:nvSpPr>
          <p:cNvPr id="57" name="TextBox 56"/>
          <p:cNvSpPr txBox="1"/>
          <p:nvPr/>
        </p:nvSpPr>
        <p:spPr>
          <a:xfrm>
            <a:off x="6473825" y="989593"/>
            <a:ext cx="539750" cy="254000"/>
          </a:xfrm>
          <a:prstGeom prst="rect">
            <a:avLst/>
          </a:prstGeom>
          <a:noFill/>
        </p:spPr>
        <p:txBody>
          <a:bodyPr wrap="none">
            <a:spAutoFit/>
          </a:bodyPr>
          <a:lstStyle/>
          <a:p>
            <a:pPr eaLnBrk="0" fontAlgn="base" hangingPunct="0">
              <a:spcBef>
                <a:spcPct val="0"/>
              </a:spcBef>
              <a:spcAft>
                <a:spcPct val="0"/>
              </a:spcAft>
              <a:defRPr/>
            </a:pPr>
            <a:r>
              <a:rPr lang="en-AU" sz="1050" b="1" dirty="0">
                <a:solidFill>
                  <a:srgbClr val="000000"/>
                </a:solidFill>
                <a:latin typeface="Times New Roman" panose="02020603050405020304" pitchFamily="18" charset="0"/>
              </a:rPr>
              <a:t>SNP 2</a:t>
            </a:r>
          </a:p>
        </p:txBody>
      </p:sp>
      <p:sp>
        <p:nvSpPr>
          <p:cNvPr id="58" name="TextBox 57"/>
          <p:cNvSpPr txBox="1"/>
          <p:nvPr/>
        </p:nvSpPr>
        <p:spPr>
          <a:xfrm>
            <a:off x="3638550" y="1670050"/>
            <a:ext cx="903288"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Chromosome</a:t>
            </a:r>
          </a:p>
        </p:txBody>
      </p:sp>
      <p:sp>
        <p:nvSpPr>
          <p:cNvPr id="59" name="Left Brace 58"/>
          <p:cNvSpPr/>
          <p:nvPr/>
        </p:nvSpPr>
        <p:spPr>
          <a:xfrm>
            <a:off x="4510089" y="1538289"/>
            <a:ext cx="301625" cy="52387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sp>
        <p:nvSpPr>
          <p:cNvPr id="60" name="TextBox 59"/>
          <p:cNvSpPr txBox="1"/>
          <p:nvPr/>
        </p:nvSpPr>
        <p:spPr>
          <a:xfrm>
            <a:off x="3679826" y="2413000"/>
            <a:ext cx="9048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Chromosome</a:t>
            </a:r>
          </a:p>
        </p:txBody>
      </p:sp>
      <p:sp>
        <p:nvSpPr>
          <p:cNvPr id="61" name="Left Brace 60"/>
          <p:cNvSpPr/>
          <p:nvPr/>
        </p:nvSpPr>
        <p:spPr>
          <a:xfrm>
            <a:off x="4551364" y="2279651"/>
            <a:ext cx="301625" cy="52387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sp>
        <p:nvSpPr>
          <p:cNvPr id="64" name="TextBox 63"/>
          <p:cNvSpPr txBox="1"/>
          <p:nvPr/>
        </p:nvSpPr>
        <p:spPr>
          <a:xfrm>
            <a:off x="2609851" y="2035175"/>
            <a:ext cx="885825" cy="254000"/>
          </a:xfrm>
          <a:prstGeom prst="rect">
            <a:avLst/>
          </a:prstGeom>
          <a:noFill/>
        </p:spPr>
        <p:txBody>
          <a:bodyPr wrap="none">
            <a:spAutoFit/>
          </a:bodyPr>
          <a:lstStyle/>
          <a:p>
            <a:pPr eaLnBrk="0" fontAlgn="base" hangingPunct="0">
              <a:spcBef>
                <a:spcPct val="0"/>
              </a:spcBef>
              <a:spcAft>
                <a:spcPct val="0"/>
              </a:spcAft>
              <a:defRPr/>
            </a:pPr>
            <a:r>
              <a:rPr lang="en-AU" sz="1050" b="1" dirty="0">
                <a:solidFill>
                  <a:srgbClr val="000000"/>
                </a:solidFill>
                <a:latin typeface="Times New Roman" panose="02020603050405020304" pitchFamily="18" charset="0"/>
              </a:rPr>
              <a:t>Individual 1</a:t>
            </a:r>
          </a:p>
        </p:txBody>
      </p:sp>
      <p:sp>
        <p:nvSpPr>
          <p:cNvPr id="65" name="Left Brace 64"/>
          <p:cNvSpPr/>
          <p:nvPr/>
        </p:nvSpPr>
        <p:spPr>
          <a:xfrm>
            <a:off x="3378200" y="1538288"/>
            <a:ext cx="374650" cy="1219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cxnSp>
        <p:nvCxnSpPr>
          <p:cNvPr id="66" name="Straight Connector 65"/>
          <p:cNvCxnSpPr/>
          <p:nvPr/>
        </p:nvCxnSpPr>
        <p:spPr>
          <a:xfrm>
            <a:off x="5191126" y="3203575"/>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73" name="TextBox 66"/>
          <p:cNvSpPr txBox="1">
            <a:spLocks noChangeArrowheads="1"/>
          </p:cNvSpPr>
          <p:nvPr/>
        </p:nvSpPr>
        <p:spPr bwMode="auto">
          <a:xfrm>
            <a:off x="5273676" y="3065464"/>
            <a:ext cx="3524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74" name="TextBox 67"/>
          <p:cNvSpPr txBox="1">
            <a:spLocks noChangeArrowheads="1"/>
          </p:cNvSpPr>
          <p:nvPr/>
        </p:nvSpPr>
        <p:spPr bwMode="auto">
          <a:xfrm>
            <a:off x="5602289" y="3065464"/>
            <a:ext cx="3381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75" name="TextBox 68"/>
          <p:cNvSpPr txBox="1">
            <a:spLocks noChangeArrowheads="1"/>
          </p:cNvSpPr>
          <p:nvPr/>
        </p:nvSpPr>
        <p:spPr bwMode="auto">
          <a:xfrm>
            <a:off x="5929314" y="3062289"/>
            <a:ext cx="3524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76" name="TextBox 69"/>
          <p:cNvSpPr txBox="1">
            <a:spLocks noChangeArrowheads="1"/>
          </p:cNvSpPr>
          <p:nvPr/>
        </p:nvSpPr>
        <p:spPr bwMode="auto">
          <a:xfrm>
            <a:off x="6257925" y="3062289"/>
            <a:ext cx="3381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77" name="TextBox 70"/>
          <p:cNvSpPr txBox="1">
            <a:spLocks noChangeArrowheads="1"/>
          </p:cNvSpPr>
          <p:nvPr/>
        </p:nvSpPr>
        <p:spPr bwMode="auto">
          <a:xfrm>
            <a:off x="6584950" y="3062289"/>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78" name="TextBox 71"/>
          <p:cNvSpPr txBox="1">
            <a:spLocks noChangeArrowheads="1"/>
          </p:cNvSpPr>
          <p:nvPr/>
        </p:nvSpPr>
        <p:spPr bwMode="auto">
          <a:xfrm>
            <a:off x="6913564" y="3062289"/>
            <a:ext cx="3508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79" name="TextBox 72"/>
          <p:cNvSpPr txBox="1">
            <a:spLocks noChangeArrowheads="1"/>
          </p:cNvSpPr>
          <p:nvPr/>
        </p:nvSpPr>
        <p:spPr bwMode="auto">
          <a:xfrm>
            <a:off x="7240589" y="3060700"/>
            <a:ext cx="3508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80" name="TextBox 73"/>
          <p:cNvSpPr txBox="1">
            <a:spLocks noChangeArrowheads="1"/>
          </p:cNvSpPr>
          <p:nvPr/>
        </p:nvSpPr>
        <p:spPr bwMode="auto">
          <a:xfrm>
            <a:off x="7569200" y="3060700"/>
            <a:ext cx="3508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81" name="TextBox 74"/>
          <p:cNvSpPr txBox="1">
            <a:spLocks noChangeArrowheads="1"/>
          </p:cNvSpPr>
          <p:nvPr/>
        </p:nvSpPr>
        <p:spPr bwMode="auto">
          <a:xfrm>
            <a:off x="4921250" y="3060700"/>
            <a:ext cx="376238"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64582" name="TextBox 75"/>
          <p:cNvSpPr txBox="1">
            <a:spLocks noChangeArrowheads="1"/>
          </p:cNvSpPr>
          <p:nvPr/>
        </p:nvSpPr>
        <p:spPr bwMode="auto">
          <a:xfrm>
            <a:off x="7899401" y="3060700"/>
            <a:ext cx="37782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cxnSp>
        <p:nvCxnSpPr>
          <p:cNvPr id="77" name="Straight Connector 76"/>
          <p:cNvCxnSpPr/>
          <p:nvPr/>
        </p:nvCxnSpPr>
        <p:spPr>
          <a:xfrm>
            <a:off x="5191126" y="3571875"/>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84" name="TextBox 77"/>
          <p:cNvSpPr txBox="1">
            <a:spLocks noChangeArrowheads="1"/>
          </p:cNvSpPr>
          <p:nvPr/>
        </p:nvSpPr>
        <p:spPr bwMode="auto">
          <a:xfrm>
            <a:off x="5273675" y="3433764"/>
            <a:ext cx="3254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85" name="TextBox 78"/>
          <p:cNvSpPr txBox="1">
            <a:spLocks noChangeArrowheads="1"/>
          </p:cNvSpPr>
          <p:nvPr/>
        </p:nvSpPr>
        <p:spPr bwMode="auto">
          <a:xfrm>
            <a:off x="5602289" y="3433764"/>
            <a:ext cx="3508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86" name="TextBox 79"/>
          <p:cNvSpPr txBox="1">
            <a:spLocks noChangeArrowheads="1"/>
          </p:cNvSpPr>
          <p:nvPr/>
        </p:nvSpPr>
        <p:spPr bwMode="auto">
          <a:xfrm>
            <a:off x="5929314" y="3430589"/>
            <a:ext cx="3254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87" name="TextBox 80"/>
          <p:cNvSpPr txBox="1">
            <a:spLocks noChangeArrowheads="1"/>
          </p:cNvSpPr>
          <p:nvPr/>
        </p:nvSpPr>
        <p:spPr bwMode="auto">
          <a:xfrm>
            <a:off x="6257925" y="3430589"/>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588" name="TextBox 81"/>
          <p:cNvSpPr txBox="1">
            <a:spLocks noChangeArrowheads="1"/>
          </p:cNvSpPr>
          <p:nvPr/>
        </p:nvSpPr>
        <p:spPr bwMode="auto">
          <a:xfrm>
            <a:off x="6584950" y="3430589"/>
            <a:ext cx="3381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89" name="TextBox 82"/>
          <p:cNvSpPr txBox="1">
            <a:spLocks noChangeArrowheads="1"/>
          </p:cNvSpPr>
          <p:nvPr/>
        </p:nvSpPr>
        <p:spPr bwMode="auto">
          <a:xfrm>
            <a:off x="6913564" y="3430589"/>
            <a:ext cx="3381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90" name="TextBox 83"/>
          <p:cNvSpPr txBox="1">
            <a:spLocks noChangeArrowheads="1"/>
          </p:cNvSpPr>
          <p:nvPr/>
        </p:nvSpPr>
        <p:spPr bwMode="auto">
          <a:xfrm>
            <a:off x="7240589" y="3427414"/>
            <a:ext cx="3381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91" name="TextBox 84"/>
          <p:cNvSpPr txBox="1">
            <a:spLocks noChangeArrowheads="1"/>
          </p:cNvSpPr>
          <p:nvPr/>
        </p:nvSpPr>
        <p:spPr bwMode="auto">
          <a:xfrm>
            <a:off x="7569200" y="3427414"/>
            <a:ext cx="3254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592" name="TextBox 85"/>
          <p:cNvSpPr txBox="1">
            <a:spLocks noChangeArrowheads="1"/>
          </p:cNvSpPr>
          <p:nvPr/>
        </p:nvSpPr>
        <p:spPr bwMode="auto">
          <a:xfrm>
            <a:off x="4921250" y="3427414"/>
            <a:ext cx="376238"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sp>
        <p:nvSpPr>
          <p:cNvPr id="64593" name="TextBox 86"/>
          <p:cNvSpPr txBox="1">
            <a:spLocks noChangeArrowheads="1"/>
          </p:cNvSpPr>
          <p:nvPr/>
        </p:nvSpPr>
        <p:spPr bwMode="auto">
          <a:xfrm>
            <a:off x="7899401" y="3427414"/>
            <a:ext cx="3778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88" name="TextBox 87"/>
          <p:cNvSpPr txBox="1"/>
          <p:nvPr/>
        </p:nvSpPr>
        <p:spPr>
          <a:xfrm>
            <a:off x="8272464" y="3065463"/>
            <a:ext cx="10572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Forward Strand</a:t>
            </a:r>
          </a:p>
        </p:txBody>
      </p:sp>
      <p:sp>
        <p:nvSpPr>
          <p:cNvPr id="89" name="TextBox 88"/>
          <p:cNvSpPr txBox="1"/>
          <p:nvPr/>
        </p:nvSpPr>
        <p:spPr>
          <a:xfrm>
            <a:off x="8272463" y="3427413"/>
            <a:ext cx="1003300"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Reverse Strand</a:t>
            </a:r>
          </a:p>
        </p:txBody>
      </p:sp>
      <p:cxnSp>
        <p:nvCxnSpPr>
          <p:cNvPr id="90" name="Straight Connector 89"/>
          <p:cNvCxnSpPr/>
          <p:nvPr/>
        </p:nvCxnSpPr>
        <p:spPr>
          <a:xfrm>
            <a:off x="5191126" y="3987800"/>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597" name="TextBox 90"/>
          <p:cNvSpPr txBox="1">
            <a:spLocks noChangeArrowheads="1"/>
          </p:cNvSpPr>
          <p:nvPr/>
        </p:nvSpPr>
        <p:spPr bwMode="auto">
          <a:xfrm>
            <a:off x="5273676" y="3849688"/>
            <a:ext cx="352425"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598" name="TextBox 91"/>
          <p:cNvSpPr txBox="1">
            <a:spLocks noChangeArrowheads="1"/>
          </p:cNvSpPr>
          <p:nvPr/>
        </p:nvSpPr>
        <p:spPr bwMode="auto">
          <a:xfrm>
            <a:off x="5602289" y="3849688"/>
            <a:ext cx="3381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599" name="TextBox 92"/>
          <p:cNvSpPr txBox="1">
            <a:spLocks noChangeArrowheads="1"/>
          </p:cNvSpPr>
          <p:nvPr/>
        </p:nvSpPr>
        <p:spPr bwMode="auto">
          <a:xfrm>
            <a:off x="5929314" y="3846513"/>
            <a:ext cx="352425"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00" name="TextBox 93"/>
          <p:cNvSpPr txBox="1">
            <a:spLocks noChangeArrowheads="1"/>
          </p:cNvSpPr>
          <p:nvPr/>
        </p:nvSpPr>
        <p:spPr bwMode="auto">
          <a:xfrm>
            <a:off x="6257925" y="3846513"/>
            <a:ext cx="3381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01" name="TextBox 94"/>
          <p:cNvSpPr txBox="1">
            <a:spLocks noChangeArrowheads="1"/>
          </p:cNvSpPr>
          <p:nvPr/>
        </p:nvSpPr>
        <p:spPr bwMode="auto">
          <a:xfrm>
            <a:off x="6584950" y="3846513"/>
            <a:ext cx="3508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02" name="TextBox 95"/>
          <p:cNvSpPr txBox="1">
            <a:spLocks noChangeArrowheads="1"/>
          </p:cNvSpPr>
          <p:nvPr/>
        </p:nvSpPr>
        <p:spPr bwMode="auto">
          <a:xfrm>
            <a:off x="6913564" y="3846513"/>
            <a:ext cx="3508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03" name="TextBox 96"/>
          <p:cNvSpPr txBox="1">
            <a:spLocks noChangeArrowheads="1"/>
          </p:cNvSpPr>
          <p:nvPr/>
        </p:nvSpPr>
        <p:spPr bwMode="auto">
          <a:xfrm>
            <a:off x="7240589" y="3843339"/>
            <a:ext cx="3508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04" name="TextBox 97"/>
          <p:cNvSpPr txBox="1">
            <a:spLocks noChangeArrowheads="1"/>
          </p:cNvSpPr>
          <p:nvPr/>
        </p:nvSpPr>
        <p:spPr bwMode="auto">
          <a:xfrm>
            <a:off x="7569200" y="3843339"/>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05" name="TextBox 98"/>
          <p:cNvSpPr txBox="1">
            <a:spLocks noChangeArrowheads="1"/>
          </p:cNvSpPr>
          <p:nvPr/>
        </p:nvSpPr>
        <p:spPr bwMode="auto">
          <a:xfrm>
            <a:off x="4921250" y="3843339"/>
            <a:ext cx="376238"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64606" name="TextBox 99"/>
          <p:cNvSpPr txBox="1">
            <a:spLocks noChangeArrowheads="1"/>
          </p:cNvSpPr>
          <p:nvPr/>
        </p:nvSpPr>
        <p:spPr bwMode="auto">
          <a:xfrm>
            <a:off x="7899401" y="3843339"/>
            <a:ext cx="3778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cxnSp>
        <p:nvCxnSpPr>
          <p:cNvPr id="101" name="Straight Connector 100"/>
          <p:cNvCxnSpPr/>
          <p:nvPr/>
        </p:nvCxnSpPr>
        <p:spPr>
          <a:xfrm>
            <a:off x="5191126" y="4356100"/>
            <a:ext cx="27082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608" name="TextBox 101"/>
          <p:cNvSpPr txBox="1">
            <a:spLocks noChangeArrowheads="1"/>
          </p:cNvSpPr>
          <p:nvPr/>
        </p:nvSpPr>
        <p:spPr bwMode="auto">
          <a:xfrm>
            <a:off x="5273675" y="4216400"/>
            <a:ext cx="325438"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09" name="TextBox 102"/>
          <p:cNvSpPr txBox="1">
            <a:spLocks noChangeArrowheads="1"/>
          </p:cNvSpPr>
          <p:nvPr/>
        </p:nvSpPr>
        <p:spPr bwMode="auto">
          <a:xfrm>
            <a:off x="5602289" y="4216400"/>
            <a:ext cx="3508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10" name="TextBox 103"/>
          <p:cNvSpPr txBox="1">
            <a:spLocks noChangeArrowheads="1"/>
          </p:cNvSpPr>
          <p:nvPr/>
        </p:nvSpPr>
        <p:spPr bwMode="auto">
          <a:xfrm>
            <a:off x="5929314" y="4214813"/>
            <a:ext cx="3254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11" name="TextBox 104"/>
          <p:cNvSpPr txBox="1">
            <a:spLocks noChangeArrowheads="1"/>
          </p:cNvSpPr>
          <p:nvPr/>
        </p:nvSpPr>
        <p:spPr bwMode="auto">
          <a:xfrm>
            <a:off x="6257925" y="4214813"/>
            <a:ext cx="3508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12" name="TextBox 105"/>
          <p:cNvSpPr txBox="1">
            <a:spLocks noChangeArrowheads="1"/>
          </p:cNvSpPr>
          <p:nvPr/>
        </p:nvSpPr>
        <p:spPr bwMode="auto">
          <a:xfrm>
            <a:off x="6584950" y="4214813"/>
            <a:ext cx="3381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13" name="TextBox 106"/>
          <p:cNvSpPr txBox="1">
            <a:spLocks noChangeArrowheads="1"/>
          </p:cNvSpPr>
          <p:nvPr/>
        </p:nvSpPr>
        <p:spPr bwMode="auto">
          <a:xfrm>
            <a:off x="6913564" y="4214813"/>
            <a:ext cx="3381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14" name="TextBox 107"/>
          <p:cNvSpPr txBox="1">
            <a:spLocks noChangeArrowheads="1"/>
          </p:cNvSpPr>
          <p:nvPr/>
        </p:nvSpPr>
        <p:spPr bwMode="auto">
          <a:xfrm>
            <a:off x="7240589" y="4211639"/>
            <a:ext cx="3381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15" name="TextBox 108"/>
          <p:cNvSpPr txBox="1">
            <a:spLocks noChangeArrowheads="1"/>
          </p:cNvSpPr>
          <p:nvPr/>
        </p:nvSpPr>
        <p:spPr bwMode="auto">
          <a:xfrm>
            <a:off x="7569200" y="4211639"/>
            <a:ext cx="3254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16" name="TextBox 109"/>
          <p:cNvSpPr txBox="1">
            <a:spLocks noChangeArrowheads="1"/>
          </p:cNvSpPr>
          <p:nvPr/>
        </p:nvSpPr>
        <p:spPr bwMode="auto">
          <a:xfrm>
            <a:off x="4921250" y="4211639"/>
            <a:ext cx="376238"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sp>
        <p:nvSpPr>
          <p:cNvPr id="64617" name="TextBox 110"/>
          <p:cNvSpPr txBox="1">
            <a:spLocks noChangeArrowheads="1"/>
          </p:cNvSpPr>
          <p:nvPr/>
        </p:nvSpPr>
        <p:spPr bwMode="auto">
          <a:xfrm>
            <a:off x="7899401" y="4211639"/>
            <a:ext cx="3778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112" name="TextBox 111"/>
          <p:cNvSpPr txBox="1"/>
          <p:nvPr/>
        </p:nvSpPr>
        <p:spPr>
          <a:xfrm>
            <a:off x="8272464" y="3849688"/>
            <a:ext cx="1057275" cy="252412"/>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Forward Strand</a:t>
            </a:r>
          </a:p>
        </p:txBody>
      </p:sp>
      <p:sp>
        <p:nvSpPr>
          <p:cNvPr id="113" name="TextBox 112"/>
          <p:cNvSpPr txBox="1"/>
          <p:nvPr/>
        </p:nvSpPr>
        <p:spPr>
          <a:xfrm>
            <a:off x="8272463" y="4211638"/>
            <a:ext cx="1003300"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Reverse Strand</a:t>
            </a:r>
          </a:p>
        </p:txBody>
      </p:sp>
      <p:sp>
        <p:nvSpPr>
          <p:cNvPr id="114" name="Rectangle 113"/>
          <p:cNvSpPr/>
          <p:nvPr/>
        </p:nvSpPr>
        <p:spPr>
          <a:xfrm>
            <a:off x="5591175" y="3108325"/>
            <a:ext cx="317500" cy="14732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latin typeface="Times New Roman"/>
            </a:endParaRPr>
          </a:p>
        </p:txBody>
      </p:sp>
      <p:sp>
        <p:nvSpPr>
          <p:cNvPr id="115" name="Rectangle 114"/>
          <p:cNvSpPr/>
          <p:nvPr/>
        </p:nvSpPr>
        <p:spPr>
          <a:xfrm>
            <a:off x="6577013" y="3108325"/>
            <a:ext cx="315912" cy="14732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latin typeface="Times New Roman"/>
            </a:endParaRPr>
          </a:p>
        </p:txBody>
      </p:sp>
      <p:sp>
        <p:nvSpPr>
          <p:cNvPr id="116" name="TextBox 115"/>
          <p:cNvSpPr txBox="1"/>
          <p:nvPr/>
        </p:nvSpPr>
        <p:spPr>
          <a:xfrm>
            <a:off x="3638550" y="3268663"/>
            <a:ext cx="903288"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Chromosome</a:t>
            </a:r>
          </a:p>
        </p:txBody>
      </p:sp>
      <p:sp>
        <p:nvSpPr>
          <p:cNvPr id="117" name="Left Brace 116"/>
          <p:cNvSpPr/>
          <p:nvPr/>
        </p:nvSpPr>
        <p:spPr>
          <a:xfrm>
            <a:off x="4510089" y="3135314"/>
            <a:ext cx="301625" cy="52387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sp>
        <p:nvSpPr>
          <p:cNvPr id="118" name="TextBox 117"/>
          <p:cNvSpPr txBox="1"/>
          <p:nvPr/>
        </p:nvSpPr>
        <p:spPr>
          <a:xfrm>
            <a:off x="3679826" y="4010025"/>
            <a:ext cx="9048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Chromosome</a:t>
            </a:r>
          </a:p>
        </p:txBody>
      </p:sp>
      <p:sp>
        <p:nvSpPr>
          <p:cNvPr id="119" name="Left Brace 118"/>
          <p:cNvSpPr/>
          <p:nvPr/>
        </p:nvSpPr>
        <p:spPr>
          <a:xfrm>
            <a:off x="4551364" y="3876676"/>
            <a:ext cx="301625" cy="52546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sp>
        <p:nvSpPr>
          <p:cNvPr id="120" name="TextBox 119"/>
          <p:cNvSpPr txBox="1"/>
          <p:nvPr/>
        </p:nvSpPr>
        <p:spPr>
          <a:xfrm>
            <a:off x="2609851" y="3632200"/>
            <a:ext cx="885825" cy="254000"/>
          </a:xfrm>
          <a:prstGeom prst="rect">
            <a:avLst/>
          </a:prstGeom>
          <a:noFill/>
        </p:spPr>
        <p:txBody>
          <a:bodyPr wrap="none">
            <a:spAutoFit/>
          </a:bodyPr>
          <a:lstStyle/>
          <a:p>
            <a:pPr eaLnBrk="0" fontAlgn="base" hangingPunct="0">
              <a:spcBef>
                <a:spcPct val="0"/>
              </a:spcBef>
              <a:spcAft>
                <a:spcPct val="0"/>
              </a:spcAft>
              <a:defRPr/>
            </a:pPr>
            <a:r>
              <a:rPr lang="en-AU" sz="1050" b="1" dirty="0">
                <a:solidFill>
                  <a:srgbClr val="000000"/>
                </a:solidFill>
                <a:latin typeface="Times New Roman" panose="02020603050405020304" pitchFamily="18" charset="0"/>
              </a:rPr>
              <a:t>Individual 2</a:t>
            </a:r>
          </a:p>
        </p:txBody>
      </p:sp>
      <p:sp>
        <p:nvSpPr>
          <p:cNvPr id="121" name="Left Brace 120"/>
          <p:cNvSpPr/>
          <p:nvPr/>
        </p:nvSpPr>
        <p:spPr>
          <a:xfrm>
            <a:off x="3378200" y="3135314"/>
            <a:ext cx="374650" cy="1220787"/>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cxnSp>
        <p:nvCxnSpPr>
          <p:cNvPr id="176" name="Straight Connector 175"/>
          <p:cNvCxnSpPr/>
          <p:nvPr/>
        </p:nvCxnSpPr>
        <p:spPr>
          <a:xfrm>
            <a:off x="5199063" y="4783138"/>
            <a:ext cx="27098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629" name="TextBox 176"/>
          <p:cNvSpPr txBox="1">
            <a:spLocks noChangeArrowheads="1"/>
          </p:cNvSpPr>
          <p:nvPr/>
        </p:nvSpPr>
        <p:spPr bwMode="auto">
          <a:xfrm>
            <a:off x="5283200" y="4645025"/>
            <a:ext cx="3508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30" name="TextBox 177"/>
          <p:cNvSpPr txBox="1">
            <a:spLocks noChangeArrowheads="1"/>
          </p:cNvSpPr>
          <p:nvPr/>
        </p:nvSpPr>
        <p:spPr bwMode="auto">
          <a:xfrm>
            <a:off x="5610225" y="4645025"/>
            <a:ext cx="3381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31" name="TextBox 178"/>
          <p:cNvSpPr txBox="1">
            <a:spLocks noChangeArrowheads="1"/>
          </p:cNvSpPr>
          <p:nvPr/>
        </p:nvSpPr>
        <p:spPr bwMode="auto">
          <a:xfrm>
            <a:off x="5937251" y="4641850"/>
            <a:ext cx="352425"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32" name="TextBox 179"/>
          <p:cNvSpPr txBox="1">
            <a:spLocks noChangeArrowheads="1"/>
          </p:cNvSpPr>
          <p:nvPr/>
        </p:nvSpPr>
        <p:spPr bwMode="auto">
          <a:xfrm>
            <a:off x="6265864" y="4641850"/>
            <a:ext cx="3381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33" name="TextBox 180"/>
          <p:cNvSpPr txBox="1">
            <a:spLocks noChangeArrowheads="1"/>
          </p:cNvSpPr>
          <p:nvPr/>
        </p:nvSpPr>
        <p:spPr bwMode="auto">
          <a:xfrm>
            <a:off x="6592889" y="4641850"/>
            <a:ext cx="339725"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34" name="TextBox 181"/>
          <p:cNvSpPr txBox="1">
            <a:spLocks noChangeArrowheads="1"/>
          </p:cNvSpPr>
          <p:nvPr/>
        </p:nvSpPr>
        <p:spPr bwMode="auto">
          <a:xfrm>
            <a:off x="6921500" y="4641850"/>
            <a:ext cx="350838"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35" name="TextBox 182"/>
          <p:cNvSpPr txBox="1">
            <a:spLocks noChangeArrowheads="1"/>
          </p:cNvSpPr>
          <p:nvPr/>
        </p:nvSpPr>
        <p:spPr bwMode="auto">
          <a:xfrm>
            <a:off x="7248526" y="4638675"/>
            <a:ext cx="352425"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36" name="TextBox 183"/>
          <p:cNvSpPr txBox="1">
            <a:spLocks noChangeArrowheads="1"/>
          </p:cNvSpPr>
          <p:nvPr/>
        </p:nvSpPr>
        <p:spPr bwMode="auto">
          <a:xfrm>
            <a:off x="7577139" y="4638675"/>
            <a:ext cx="3508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37" name="TextBox 184"/>
          <p:cNvSpPr txBox="1">
            <a:spLocks noChangeArrowheads="1"/>
          </p:cNvSpPr>
          <p:nvPr/>
        </p:nvSpPr>
        <p:spPr bwMode="auto">
          <a:xfrm>
            <a:off x="4929189" y="4638675"/>
            <a:ext cx="377825"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64638" name="TextBox 185"/>
          <p:cNvSpPr txBox="1">
            <a:spLocks noChangeArrowheads="1"/>
          </p:cNvSpPr>
          <p:nvPr/>
        </p:nvSpPr>
        <p:spPr bwMode="auto">
          <a:xfrm>
            <a:off x="7908925" y="4638675"/>
            <a:ext cx="37623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cxnSp>
        <p:nvCxnSpPr>
          <p:cNvPr id="187" name="Straight Connector 186"/>
          <p:cNvCxnSpPr/>
          <p:nvPr/>
        </p:nvCxnSpPr>
        <p:spPr>
          <a:xfrm>
            <a:off x="5199063" y="5151438"/>
            <a:ext cx="27098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640" name="TextBox 187"/>
          <p:cNvSpPr txBox="1">
            <a:spLocks noChangeArrowheads="1"/>
          </p:cNvSpPr>
          <p:nvPr/>
        </p:nvSpPr>
        <p:spPr bwMode="auto">
          <a:xfrm>
            <a:off x="5283200" y="5013325"/>
            <a:ext cx="3254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41" name="TextBox 188"/>
          <p:cNvSpPr txBox="1">
            <a:spLocks noChangeArrowheads="1"/>
          </p:cNvSpPr>
          <p:nvPr/>
        </p:nvSpPr>
        <p:spPr bwMode="auto">
          <a:xfrm>
            <a:off x="5610225" y="5013325"/>
            <a:ext cx="3508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42" name="TextBox 189"/>
          <p:cNvSpPr txBox="1">
            <a:spLocks noChangeArrowheads="1"/>
          </p:cNvSpPr>
          <p:nvPr/>
        </p:nvSpPr>
        <p:spPr bwMode="auto">
          <a:xfrm>
            <a:off x="5937251" y="5010150"/>
            <a:ext cx="327025"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43" name="TextBox 190"/>
          <p:cNvSpPr txBox="1">
            <a:spLocks noChangeArrowheads="1"/>
          </p:cNvSpPr>
          <p:nvPr/>
        </p:nvSpPr>
        <p:spPr bwMode="auto">
          <a:xfrm>
            <a:off x="6265864" y="5010150"/>
            <a:ext cx="3508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44" name="TextBox 191"/>
          <p:cNvSpPr txBox="1">
            <a:spLocks noChangeArrowheads="1"/>
          </p:cNvSpPr>
          <p:nvPr/>
        </p:nvSpPr>
        <p:spPr bwMode="auto">
          <a:xfrm>
            <a:off x="6592889" y="5010150"/>
            <a:ext cx="352425"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45" name="TextBox 192"/>
          <p:cNvSpPr txBox="1">
            <a:spLocks noChangeArrowheads="1"/>
          </p:cNvSpPr>
          <p:nvPr/>
        </p:nvSpPr>
        <p:spPr bwMode="auto">
          <a:xfrm>
            <a:off x="6921500" y="5010150"/>
            <a:ext cx="338138"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46" name="TextBox 193"/>
          <p:cNvSpPr txBox="1">
            <a:spLocks noChangeArrowheads="1"/>
          </p:cNvSpPr>
          <p:nvPr/>
        </p:nvSpPr>
        <p:spPr bwMode="auto">
          <a:xfrm>
            <a:off x="7248526" y="5006975"/>
            <a:ext cx="339725"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47" name="TextBox 194"/>
          <p:cNvSpPr txBox="1">
            <a:spLocks noChangeArrowheads="1"/>
          </p:cNvSpPr>
          <p:nvPr/>
        </p:nvSpPr>
        <p:spPr bwMode="auto">
          <a:xfrm>
            <a:off x="7577139" y="5006975"/>
            <a:ext cx="325437" cy="369888"/>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48" name="TextBox 195"/>
          <p:cNvSpPr txBox="1">
            <a:spLocks noChangeArrowheads="1"/>
          </p:cNvSpPr>
          <p:nvPr/>
        </p:nvSpPr>
        <p:spPr bwMode="auto">
          <a:xfrm>
            <a:off x="4929189" y="5006975"/>
            <a:ext cx="377825"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sp>
        <p:nvSpPr>
          <p:cNvPr id="64649" name="TextBox 196"/>
          <p:cNvSpPr txBox="1">
            <a:spLocks noChangeArrowheads="1"/>
          </p:cNvSpPr>
          <p:nvPr/>
        </p:nvSpPr>
        <p:spPr bwMode="auto">
          <a:xfrm>
            <a:off x="7908925" y="5006975"/>
            <a:ext cx="37623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198" name="TextBox 197"/>
          <p:cNvSpPr txBox="1"/>
          <p:nvPr/>
        </p:nvSpPr>
        <p:spPr>
          <a:xfrm>
            <a:off x="8280401" y="4645025"/>
            <a:ext cx="10572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Forward Strand</a:t>
            </a:r>
          </a:p>
        </p:txBody>
      </p:sp>
      <p:sp>
        <p:nvSpPr>
          <p:cNvPr id="199" name="TextBox 198"/>
          <p:cNvSpPr txBox="1"/>
          <p:nvPr/>
        </p:nvSpPr>
        <p:spPr>
          <a:xfrm>
            <a:off x="8280400" y="5006975"/>
            <a:ext cx="1003300"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Reverse Strand</a:t>
            </a:r>
          </a:p>
        </p:txBody>
      </p:sp>
      <p:cxnSp>
        <p:nvCxnSpPr>
          <p:cNvPr id="200" name="Straight Connector 199"/>
          <p:cNvCxnSpPr/>
          <p:nvPr/>
        </p:nvCxnSpPr>
        <p:spPr>
          <a:xfrm>
            <a:off x="5199063" y="5565775"/>
            <a:ext cx="27098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653" name="TextBox 200"/>
          <p:cNvSpPr txBox="1">
            <a:spLocks noChangeArrowheads="1"/>
          </p:cNvSpPr>
          <p:nvPr/>
        </p:nvSpPr>
        <p:spPr bwMode="auto">
          <a:xfrm>
            <a:off x="5283200" y="5427664"/>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54" name="TextBox 201"/>
          <p:cNvSpPr txBox="1">
            <a:spLocks noChangeArrowheads="1"/>
          </p:cNvSpPr>
          <p:nvPr/>
        </p:nvSpPr>
        <p:spPr bwMode="auto">
          <a:xfrm>
            <a:off x="5610225" y="5427664"/>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55" name="TextBox 202"/>
          <p:cNvSpPr txBox="1">
            <a:spLocks noChangeArrowheads="1"/>
          </p:cNvSpPr>
          <p:nvPr/>
        </p:nvSpPr>
        <p:spPr bwMode="auto">
          <a:xfrm>
            <a:off x="5937251" y="5424489"/>
            <a:ext cx="3524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56" name="TextBox 203"/>
          <p:cNvSpPr txBox="1">
            <a:spLocks noChangeArrowheads="1"/>
          </p:cNvSpPr>
          <p:nvPr/>
        </p:nvSpPr>
        <p:spPr bwMode="auto">
          <a:xfrm>
            <a:off x="6265864" y="5424489"/>
            <a:ext cx="3381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57" name="TextBox 204"/>
          <p:cNvSpPr txBox="1">
            <a:spLocks noChangeArrowheads="1"/>
          </p:cNvSpPr>
          <p:nvPr/>
        </p:nvSpPr>
        <p:spPr bwMode="auto">
          <a:xfrm>
            <a:off x="6592889" y="5424489"/>
            <a:ext cx="3397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58" name="TextBox 205"/>
          <p:cNvSpPr txBox="1">
            <a:spLocks noChangeArrowheads="1"/>
          </p:cNvSpPr>
          <p:nvPr/>
        </p:nvSpPr>
        <p:spPr bwMode="auto">
          <a:xfrm>
            <a:off x="6921500" y="5424489"/>
            <a:ext cx="3508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59" name="TextBox 206"/>
          <p:cNvSpPr txBox="1">
            <a:spLocks noChangeArrowheads="1"/>
          </p:cNvSpPr>
          <p:nvPr/>
        </p:nvSpPr>
        <p:spPr bwMode="auto">
          <a:xfrm>
            <a:off x="7248526" y="5422900"/>
            <a:ext cx="352425"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60" name="TextBox 207"/>
          <p:cNvSpPr txBox="1">
            <a:spLocks noChangeArrowheads="1"/>
          </p:cNvSpPr>
          <p:nvPr/>
        </p:nvSpPr>
        <p:spPr bwMode="auto">
          <a:xfrm>
            <a:off x="7577139" y="5422900"/>
            <a:ext cx="350837" cy="368300"/>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A</a:t>
            </a:r>
          </a:p>
        </p:txBody>
      </p:sp>
      <p:sp>
        <p:nvSpPr>
          <p:cNvPr id="64661" name="TextBox 208"/>
          <p:cNvSpPr txBox="1">
            <a:spLocks noChangeArrowheads="1"/>
          </p:cNvSpPr>
          <p:nvPr/>
        </p:nvSpPr>
        <p:spPr bwMode="auto">
          <a:xfrm>
            <a:off x="4929189" y="5422900"/>
            <a:ext cx="37782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64662" name="TextBox 209"/>
          <p:cNvSpPr txBox="1">
            <a:spLocks noChangeArrowheads="1"/>
          </p:cNvSpPr>
          <p:nvPr/>
        </p:nvSpPr>
        <p:spPr bwMode="auto">
          <a:xfrm>
            <a:off x="7908925" y="5422900"/>
            <a:ext cx="376238"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cxnSp>
        <p:nvCxnSpPr>
          <p:cNvPr id="211" name="Straight Connector 210"/>
          <p:cNvCxnSpPr/>
          <p:nvPr/>
        </p:nvCxnSpPr>
        <p:spPr>
          <a:xfrm>
            <a:off x="5199063" y="5934075"/>
            <a:ext cx="27098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664" name="TextBox 211"/>
          <p:cNvSpPr txBox="1">
            <a:spLocks noChangeArrowheads="1"/>
          </p:cNvSpPr>
          <p:nvPr/>
        </p:nvSpPr>
        <p:spPr bwMode="auto">
          <a:xfrm>
            <a:off x="5283200" y="5795964"/>
            <a:ext cx="3254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65" name="TextBox 212"/>
          <p:cNvSpPr txBox="1">
            <a:spLocks noChangeArrowheads="1"/>
          </p:cNvSpPr>
          <p:nvPr/>
        </p:nvSpPr>
        <p:spPr bwMode="auto">
          <a:xfrm>
            <a:off x="5610225" y="5795964"/>
            <a:ext cx="3254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66" name="TextBox 213"/>
          <p:cNvSpPr txBox="1">
            <a:spLocks noChangeArrowheads="1"/>
          </p:cNvSpPr>
          <p:nvPr/>
        </p:nvSpPr>
        <p:spPr bwMode="auto">
          <a:xfrm>
            <a:off x="5937251" y="5792789"/>
            <a:ext cx="3270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67" name="TextBox 214"/>
          <p:cNvSpPr txBox="1">
            <a:spLocks noChangeArrowheads="1"/>
          </p:cNvSpPr>
          <p:nvPr/>
        </p:nvSpPr>
        <p:spPr bwMode="auto">
          <a:xfrm>
            <a:off x="6265864" y="5792789"/>
            <a:ext cx="3508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68" name="TextBox 215"/>
          <p:cNvSpPr txBox="1">
            <a:spLocks noChangeArrowheads="1"/>
          </p:cNvSpPr>
          <p:nvPr/>
        </p:nvSpPr>
        <p:spPr bwMode="auto">
          <a:xfrm>
            <a:off x="6592889" y="5792789"/>
            <a:ext cx="3524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G</a:t>
            </a:r>
          </a:p>
        </p:txBody>
      </p:sp>
      <p:sp>
        <p:nvSpPr>
          <p:cNvPr id="64669" name="TextBox 216"/>
          <p:cNvSpPr txBox="1">
            <a:spLocks noChangeArrowheads="1"/>
          </p:cNvSpPr>
          <p:nvPr/>
        </p:nvSpPr>
        <p:spPr bwMode="auto">
          <a:xfrm>
            <a:off x="6921500" y="5792789"/>
            <a:ext cx="338138"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70" name="TextBox 217"/>
          <p:cNvSpPr txBox="1">
            <a:spLocks noChangeArrowheads="1"/>
          </p:cNvSpPr>
          <p:nvPr/>
        </p:nvSpPr>
        <p:spPr bwMode="auto">
          <a:xfrm>
            <a:off x="7248526" y="5789614"/>
            <a:ext cx="339725"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C</a:t>
            </a:r>
          </a:p>
        </p:txBody>
      </p:sp>
      <p:sp>
        <p:nvSpPr>
          <p:cNvPr id="64671" name="TextBox 218"/>
          <p:cNvSpPr txBox="1">
            <a:spLocks noChangeArrowheads="1"/>
          </p:cNvSpPr>
          <p:nvPr/>
        </p:nvSpPr>
        <p:spPr bwMode="auto">
          <a:xfrm>
            <a:off x="7577139" y="5789614"/>
            <a:ext cx="325437" cy="369887"/>
          </a:xfrm>
          <a:prstGeom prst="rect">
            <a:avLst/>
          </a:prstGeom>
          <a:solidFill>
            <a:schemeClr val="bg1"/>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a:solidFill>
                  <a:srgbClr val="000000"/>
                </a:solidFill>
              </a:rPr>
              <a:t>T</a:t>
            </a:r>
          </a:p>
        </p:txBody>
      </p:sp>
      <p:sp>
        <p:nvSpPr>
          <p:cNvPr id="64672" name="TextBox 219"/>
          <p:cNvSpPr txBox="1">
            <a:spLocks noChangeArrowheads="1"/>
          </p:cNvSpPr>
          <p:nvPr/>
        </p:nvSpPr>
        <p:spPr bwMode="auto">
          <a:xfrm>
            <a:off x="4929189" y="5789614"/>
            <a:ext cx="3778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3</a:t>
            </a:r>
            <a:r>
              <a:rPr lang="en-AU" altLang="en-US" sz="1800">
                <a:solidFill>
                  <a:srgbClr val="000000"/>
                </a:solidFill>
              </a:rPr>
              <a:t>’</a:t>
            </a:r>
          </a:p>
        </p:txBody>
      </p:sp>
      <p:sp>
        <p:nvSpPr>
          <p:cNvPr id="64673" name="TextBox 220"/>
          <p:cNvSpPr txBox="1">
            <a:spLocks noChangeArrowheads="1"/>
          </p:cNvSpPr>
          <p:nvPr/>
        </p:nvSpPr>
        <p:spPr bwMode="auto">
          <a:xfrm>
            <a:off x="7908925" y="5789614"/>
            <a:ext cx="376238"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None/>
            </a:pPr>
            <a:r>
              <a:rPr lang="en-AU" altLang="en-US" sz="1800" i="1">
                <a:solidFill>
                  <a:srgbClr val="000000"/>
                </a:solidFill>
              </a:rPr>
              <a:t>5</a:t>
            </a:r>
            <a:r>
              <a:rPr lang="en-AU" altLang="en-US" sz="1800">
                <a:solidFill>
                  <a:srgbClr val="000000"/>
                </a:solidFill>
              </a:rPr>
              <a:t>’</a:t>
            </a:r>
          </a:p>
        </p:txBody>
      </p:sp>
      <p:sp>
        <p:nvSpPr>
          <p:cNvPr id="222" name="TextBox 221"/>
          <p:cNvSpPr txBox="1"/>
          <p:nvPr/>
        </p:nvSpPr>
        <p:spPr>
          <a:xfrm>
            <a:off x="8280401" y="5427663"/>
            <a:ext cx="10572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Forward Strand</a:t>
            </a:r>
          </a:p>
        </p:txBody>
      </p:sp>
      <p:sp>
        <p:nvSpPr>
          <p:cNvPr id="223" name="TextBox 222"/>
          <p:cNvSpPr txBox="1"/>
          <p:nvPr/>
        </p:nvSpPr>
        <p:spPr>
          <a:xfrm>
            <a:off x="8280400" y="5789613"/>
            <a:ext cx="1003300"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Reverse Strand</a:t>
            </a:r>
          </a:p>
        </p:txBody>
      </p:sp>
      <p:sp>
        <p:nvSpPr>
          <p:cNvPr id="224" name="Rectangle 223"/>
          <p:cNvSpPr/>
          <p:nvPr/>
        </p:nvSpPr>
        <p:spPr>
          <a:xfrm>
            <a:off x="5600701" y="4684714"/>
            <a:ext cx="315913" cy="14636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latin typeface="Times New Roman"/>
            </a:endParaRPr>
          </a:p>
        </p:txBody>
      </p:sp>
      <p:sp>
        <p:nvSpPr>
          <p:cNvPr id="225" name="Rectangle 224"/>
          <p:cNvSpPr/>
          <p:nvPr/>
        </p:nvSpPr>
        <p:spPr>
          <a:xfrm>
            <a:off x="6584951" y="4684714"/>
            <a:ext cx="315913" cy="14636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AU">
              <a:solidFill>
                <a:srgbClr val="FFFFFF"/>
              </a:solidFill>
              <a:latin typeface="Times New Roman"/>
            </a:endParaRPr>
          </a:p>
        </p:txBody>
      </p:sp>
      <p:sp>
        <p:nvSpPr>
          <p:cNvPr id="226" name="TextBox 225"/>
          <p:cNvSpPr txBox="1"/>
          <p:nvPr/>
        </p:nvSpPr>
        <p:spPr>
          <a:xfrm>
            <a:off x="3646489" y="4846638"/>
            <a:ext cx="9048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Chromosome</a:t>
            </a:r>
          </a:p>
        </p:txBody>
      </p:sp>
      <p:sp>
        <p:nvSpPr>
          <p:cNvPr id="227" name="Left Brace 226"/>
          <p:cNvSpPr/>
          <p:nvPr/>
        </p:nvSpPr>
        <p:spPr>
          <a:xfrm>
            <a:off x="4518026" y="4714876"/>
            <a:ext cx="301625" cy="52387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sp>
        <p:nvSpPr>
          <p:cNvPr id="228" name="TextBox 227"/>
          <p:cNvSpPr txBox="1"/>
          <p:nvPr/>
        </p:nvSpPr>
        <p:spPr>
          <a:xfrm>
            <a:off x="3687764" y="5589588"/>
            <a:ext cx="904875" cy="254000"/>
          </a:xfrm>
          <a:prstGeom prst="rect">
            <a:avLst/>
          </a:prstGeom>
          <a:noFill/>
        </p:spPr>
        <p:txBody>
          <a:bodyPr wrap="none">
            <a:spAutoFit/>
          </a:bodyPr>
          <a:lstStyle/>
          <a:p>
            <a:pPr eaLnBrk="0" fontAlgn="base" hangingPunct="0">
              <a:spcBef>
                <a:spcPct val="0"/>
              </a:spcBef>
              <a:spcAft>
                <a:spcPct val="0"/>
              </a:spcAft>
              <a:defRPr/>
            </a:pPr>
            <a:r>
              <a:rPr lang="en-AU" sz="1050" i="1" dirty="0">
                <a:solidFill>
                  <a:srgbClr val="000000"/>
                </a:solidFill>
                <a:latin typeface="Times New Roman" panose="02020603050405020304" pitchFamily="18" charset="0"/>
              </a:rPr>
              <a:t>Chromosome</a:t>
            </a:r>
          </a:p>
        </p:txBody>
      </p:sp>
      <p:sp>
        <p:nvSpPr>
          <p:cNvPr id="229" name="Left Brace 228"/>
          <p:cNvSpPr/>
          <p:nvPr/>
        </p:nvSpPr>
        <p:spPr>
          <a:xfrm>
            <a:off x="4560889" y="5456239"/>
            <a:ext cx="300037" cy="52387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sp>
        <p:nvSpPr>
          <p:cNvPr id="230" name="TextBox 229"/>
          <p:cNvSpPr txBox="1"/>
          <p:nvPr/>
        </p:nvSpPr>
        <p:spPr>
          <a:xfrm>
            <a:off x="2617789" y="5211763"/>
            <a:ext cx="885825" cy="254000"/>
          </a:xfrm>
          <a:prstGeom prst="rect">
            <a:avLst/>
          </a:prstGeom>
          <a:noFill/>
        </p:spPr>
        <p:txBody>
          <a:bodyPr wrap="none">
            <a:spAutoFit/>
          </a:bodyPr>
          <a:lstStyle/>
          <a:p>
            <a:pPr eaLnBrk="0" fontAlgn="base" hangingPunct="0">
              <a:spcBef>
                <a:spcPct val="0"/>
              </a:spcBef>
              <a:spcAft>
                <a:spcPct val="0"/>
              </a:spcAft>
              <a:defRPr/>
            </a:pPr>
            <a:r>
              <a:rPr lang="en-AU" sz="1050" b="1" dirty="0">
                <a:solidFill>
                  <a:srgbClr val="000000"/>
                </a:solidFill>
                <a:latin typeface="Times New Roman" panose="02020603050405020304" pitchFamily="18" charset="0"/>
              </a:rPr>
              <a:t>Individual 3</a:t>
            </a:r>
          </a:p>
        </p:txBody>
      </p:sp>
      <p:sp>
        <p:nvSpPr>
          <p:cNvPr id="231" name="Left Brace 230"/>
          <p:cNvSpPr/>
          <p:nvPr/>
        </p:nvSpPr>
        <p:spPr>
          <a:xfrm>
            <a:off x="3386138" y="4714875"/>
            <a:ext cx="374650" cy="1219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en-AU">
              <a:solidFill>
                <a:srgbClr val="000000"/>
              </a:solidFill>
              <a:latin typeface="Times New Roman"/>
            </a:endParaRPr>
          </a:p>
        </p:txBody>
      </p:sp>
      <p:cxnSp>
        <p:nvCxnSpPr>
          <p:cNvPr id="233" name="Straight Connector 232"/>
          <p:cNvCxnSpPr/>
          <p:nvPr/>
        </p:nvCxnSpPr>
        <p:spPr>
          <a:xfrm>
            <a:off x="1941513" y="3014663"/>
            <a:ext cx="83058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a:xfrm>
            <a:off x="1941513" y="4565650"/>
            <a:ext cx="83058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64686" name="Rectangle 5"/>
          <p:cNvSpPr>
            <a:spLocks noChangeArrowheads="1"/>
          </p:cNvSpPr>
          <p:nvPr/>
        </p:nvSpPr>
        <p:spPr bwMode="auto">
          <a:xfrm>
            <a:off x="2227263" y="50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4400" dirty="0">
                <a:solidFill>
                  <a:srgbClr val="3333CC"/>
                </a:solidFill>
              </a:rPr>
              <a:t>The Issue of Strand</a:t>
            </a:r>
          </a:p>
        </p:txBody>
      </p:sp>
      <p:sp>
        <p:nvSpPr>
          <p:cNvPr id="175" name="TextBox 174">
            <a:extLst>
              <a:ext uri="{FF2B5EF4-FFF2-40B4-BE49-F238E27FC236}">
                <a16:creationId xmlns:a16="http://schemas.microsoft.com/office/drawing/2014/main" id="{5B133AE2-61AE-4220-BDCD-2FAA9FD24F44}"/>
              </a:ext>
            </a:extLst>
          </p:cNvPr>
          <p:cNvSpPr txBox="1"/>
          <p:nvPr/>
        </p:nvSpPr>
        <p:spPr>
          <a:xfrm>
            <a:off x="5550106" y="1155701"/>
            <a:ext cx="417101" cy="253916"/>
          </a:xfrm>
          <a:prstGeom prst="rect">
            <a:avLst/>
          </a:prstGeom>
          <a:noFill/>
        </p:spPr>
        <p:txBody>
          <a:bodyPr wrap="none">
            <a:spAutoFit/>
          </a:bodyPr>
          <a:lstStyle/>
          <a:p>
            <a:pPr algn="ctr" eaLnBrk="0" fontAlgn="base" hangingPunct="0">
              <a:spcBef>
                <a:spcPct val="0"/>
              </a:spcBef>
              <a:spcAft>
                <a:spcPct val="0"/>
              </a:spcAft>
              <a:defRPr/>
            </a:pPr>
            <a:r>
              <a:rPr lang="en-AU" sz="1050" b="1" dirty="0">
                <a:solidFill>
                  <a:srgbClr val="000000"/>
                </a:solidFill>
                <a:latin typeface="Times New Roman" panose="02020603050405020304" pitchFamily="18" charset="0"/>
              </a:rPr>
              <a:t>A/C</a:t>
            </a:r>
          </a:p>
        </p:txBody>
      </p:sp>
      <p:sp>
        <p:nvSpPr>
          <p:cNvPr id="177" name="TextBox 176">
            <a:extLst>
              <a:ext uri="{FF2B5EF4-FFF2-40B4-BE49-F238E27FC236}">
                <a16:creationId xmlns:a16="http://schemas.microsoft.com/office/drawing/2014/main" id="{C7177649-1629-4CC5-8746-D05C54B1C862}"/>
              </a:ext>
            </a:extLst>
          </p:cNvPr>
          <p:cNvSpPr txBox="1"/>
          <p:nvPr/>
        </p:nvSpPr>
        <p:spPr>
          <a:xfrm>
            <a:off x="6512289" y="1164294"/>
            <a:ext cx="423514" cy="253916"/>
          </a:xfrm>
          <a:prstGeom prst="rect">
            <a:avLst/>
          </a:prstGeom>
          <a:noFill/>
        </p:spPr>
        <p:txBody>
          <a:bodyPr wrap="none">
            <a:spAutoFit/>
          </a:bodyPr>
          <a:lstStyle/>
          <a:p>
            <a:pPr algn="ctr" eaLnBrk="0" fontAlgn="base" hangingPunct="0">
              <a:spcBef>
                <a:spcPct val="0"/>
              </a:spcBef>
              <a:spcAft>
                <a:spcPct val="0"/>
              </a:spcAft>
              <a:defRPr/>
            </a:pPr>
            <a:r>
              <a:rPr lang="en-AU" sz="1050" b="1" dirty="0">
                <a:solidFill>
                  <a:srgbClr val="000000"/>
                </a:solidFill>
                <a:latin typeface="Times New Roman" panose="02020603050405020304" pitchFamily="18" charset="0"/>
              </a:rPr>
              <a:t>G/C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016EF-9099-453A-A89E-B3CC60F132E8}"/>
              </a:ext>
            </a:extLst>
          </p:cNvPr>
          <p:cNvSpPr>
            <a:spLocks noGrp="1"/>
          </p:cNvSpPr>
          <p:nvPr>
            <p:ph type="title"/>
          </p:nvPr>
        </p:nvSpPr>
        <p:spPr/>
        <p:txBody>
          <a:bodyPr/>
          <a:lstStyle/>
          <a:p>
            <a:pPr algn="ctr"/>
            <a:r>
              <a:rPr lang="en-AU" dirty="0"/>
              <a:t>Sensitivity Analyses- BMI and CHD</a:t>
            </a:r>
          </a:p>
        </p:txBody>
      </p:sp>
      <p:sp>
        <p:nvSpPr>
          <p:cNvPr id="3" name="TextBox 2">
            <a:extLst>
              <a:ext uri="{FF2B5EF4-FFF2-40B4-BE49-F238E27FC236}">
                <a16:creationId xmlns:a16="http://schemas.microsoft.com/office/drawing/2014/main" id="{56464A43-2FE0-4610-B2EE-AC20B328133F}"/>
              </a:ext>
            </a:extLst>
          </p:cNvPr>
          <p:cNvSpPr txBox="1"/>
          <p:nvPr/>
        </p:nvSpPr>
        <p:spPr>
          <a:xfrm>
            <a:off x="1453333" y="1540565"/>
            <a:ext cx="9900467" cy="2031325"/>
          </a:xfrm>
          <a:prstGeom prst="rect">
            <a:avLst/>
          </a:prstGeom>
          <a:noFill/>
        </p:spPr>
        <p:txBody>
          <a:bodyPr wrap="none" rtlCol="0">
            <a:spAutoFit/>
          </a:bodyPr>
          <a:lstStyle/>
          <a:p>
            <a:endParaRPr lang="en-AU" dirty="0"/>
          </a:p>
          <a:p>
            <a:r>
              <a:rPr lang="en-AU" dirty="0"/>
              <a:t>		           </a:t>
            </a:r>
            <a:r>
              <a:rPr lang="en-AU" b="1" dirty="0"/>
              <a:t>parameter   estimate       se                       </a:t>
            </a:r>
            <a:r>
              <a:rPr lang="en-AU" b="1" dirty="0" err="1"/>
              <a:t>lower_CI</a:t>
            </a:r>
            <a:r>
              <a:rPr lang="en-AU" b="1" dirty="0"/>
              <a:t>      </a:t>
            </a:r>
            <a:r>
              <a:rPr lang="en-AU" b="1" dirty="0" err="1"/>
              <a:t>upper_CI</a:t>
            </a:r>
            <a:r>
              <a:rPr lang="en-AU" b="1" dirty="0"/>
              <a:t>     </a:t>
            </a:r>
            <a:r>
              <a:rPr lang="en-AU" b="1" dirty="0" err="1"/>
              <a:t>p_value</a:t>
            </a:r>
            <a:endParaRPr lang="en-AU" b="1" dirty="0"/>
          </a:p>
          <a:p>
            <a:r>
              <a:rPr lang="en-AU" b="1" dirty="0"/>
              <a:t>1 IVW</a:t>
            </a:r>
            <a:r>
              <a:rPr lang="en-AU" dirty="0"/>
              <a:t>			beta  0.287658553 0.086237732  0.11590122 0.459415882 0.001318512</a:t>
            </a:r>
          </a:p>
          <a:p>
            <a:r>
              <a:rPr lang="en-AU" b="1" dirty="0"/>
              <a:t>2 MR-Egger</a:t>
            </a:r>
            <a:r>
              <a:rPr lang="en-AU" dirty="0"/>
              <a:t>		beta  0.375935570 0.209803912 -0.04201525 0.793886395 0.077191677</a:t>
            </a:r>
          </a:p>
          <a:p>
            <a:r>
              <a:rPr lang="en-AU" b="1" dirty="0"/>
              <a:t>3 MR-Egger</a:t>
            </a:r>
            <a:r>
              <a:rPr lang="en-AU" dirty="0"/>
              <a:t>		alpha -0.002791481 0.006041587 -0.01482694 0.009243978 0.645387108</a:t>
            </a:r>
          </a:p>
          <a:p>
            <a:r>
              <a:rPr lang="en-AU" b="1" dirty="0"/>
              <a:t>4 </a:t>
            </a:r>
            <a:r>
              <a:rPr lang="en-AU" b="1" dirty="0" err="1"/>
              <a:t>Weighted_median</a:t>
            </a:r>
            <a:r>
              <a:rPr lang="en-AU" dirty="0"/>
              <a:t>	beta  0.379652982 0.117839188  0.08299413 0.554455224 0.005920437</a:t>
            </a:r>
          </a:p>
          <a:p>
            <a:r>
              <a:rPr lang="en-AU" b="1" dirty="0"/>
              <a:t>5 </a:t>
            </a:r>
            <a:r>
              <a:rPr lang="en-AU" b="1" dirty="0" err="1"/>
              <a:t>Weighted_mode</a:t>
            </a:r>
            <a:r>
              <a:rPr lang="en-AU" b="1" dirty="0"/>
              <a:t>	</a:t>
            </a:r>
            <a:r>
              <a:rPr lang="en-AU" dirty="0"/>
              <a:t>	beta  0.311258179 0.129426222  0.05758745 0.564928912 0.018610428</a:t>
            </a:r>
          </a:p>
        </p:txBody>
      </p:sp>
      <p:sp>
        <p:nvSpPr>
          <p:cNvPr id="4" name="Content Placeholder 2">
            <a:extLst>
              <a:ext uri="{FF2B5EF4-FFF2-40B4-BE49-F238E27FC236}">
                <a16:creationId xmlns:a16="http://schemas.microsoft.com/office/drawing/2014/main" id="{BC09F2E5-F2B2-4139-BBB3-7806FF6E5CA1}"/>
              </a:ext>
            </a:extLst>
          </p:cNvPr>
          <p:cNvSpPr txBox="1">
            <a:spLocks/>
          </p:cNvSpPr>
          <p:nvPr/>
        </p:nvSpPr>
        <p:spPr>
          <a:xfrm>
            <a:off x="957470" y="4370042"/>
            <a:ext cx="10515600" cy="14841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Results look very consistent!</a:t>
            </a:r>
          </a:p>
          <a:p>
            <a:r>
              <a:rPr lang="en-AU" dirty="0"/>
              <a:t>MR Egger lacks power- so look at coefficient rather than p value!</a:t>
            </a:r>
          </a:p>
          <a:p>
            <a:r>
              <a:rPr lang="en-AU" dirty="0"/>
              <a:t>MR Egger intercept is a test for </a:t>
            </a:r>
            <a:r>
              <a:rPr lang="en-AU" u="sng" dirty="0"/>
              <a:t>directional</a:t>
            </a:r>
            <a:r>
              <a:rPr lang="en-AU" dirty="0"/>
              <a:t> horizontal pleiotropy</a:t>
            </a:r>
          </a:p>
        </p:txBody>
      </p:sp>
    </p:spTree>
    <p:extLst>
      <p:ext uri="{BB962C8B-B14F-4D97-AF65-F5344CB8AC3E}">
        <p14:creationId xmlns:p14="http://schemas.microsoft.com/office/powerpoint/2010/main" val="2644796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Inverse variance weighted (IVW) fixed effects method</a:t>
            </a:r>
          </a:p>
        </p:txBody>
      </p:sp>
      <p:graphicFrame>
        <p:nvGraphicFramePr>
          <p:cNvPr id="12" name="Object 10"/>
          <p:cNvGraphicFramePr>
            <a:graphicFrameLocks noChangeAspect="1"/>
          </p:cNvGraphicFramePr>
          <p:nvPr/>
        </p:nvGraphicFramePr>
        <p:xfrm>
          <a:off x="3425477" y="4240622"/>
          <a:ext cx="2171700" cy="1447800"/>
        </p:xfrm>
        <a:graphic>
          <a:graphicData uri="http://schemas.openxmlformats.org/presentationml/2006/ole">
            <mc:AlternateContent xmlns:mc="http://schemas.openxmlformats.org/markup-compatibility/2006">
              <mc:Choice xmlns:v="urn:schemas-microsoft-com:vml" Requires="v">
                <p:oleObj name="Equation" r:id="rId2" imgW="1269720" imgH="838080" progId="Equation.3">
                  <p:embed/>
                </p:oleObj>
              </mc:Choice>
              <mc:Fallback>
                <p:oleObj name="Equation" r:id="rId2" imgW="1269720" imgH="838080" progId="Equation.3">
                  <p:embed/>
                  <p:pic>
                    <p:nvPicPr>
                      <p:cNvPr id="12" name="Object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5477" y="4240622"/>
                        <a:ext cx="2171700" cy="144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13" name="Rectangle 12"/>
          <p:cNvSpPr>
            <a:spLocks noChangeArrowheads="1"/>
          </p:cNvSpPr>
          <p:nvPr/>
        </p:nvSpPr>
        <p:spPr bwMode="auto">
          <a:xfrm>
            <a:off x="3368327" y="4183472"/>
            <a:ext cx="2400300" cy="1657350"/>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x-none" altLang="x-none" sz="1350">
              <a:solidFill>
                <a:prstClr val="black"/>
              </a:solidFill>
            </a:endParaRPr>
          </a:p>
        </p:txBody>
      </p:sp>
      <p:graphicFrame>
        <p:nvGraphicFramePr>
          <p:cNvPr id="14" name="Object 14"/>
          <p:cNvGraphicFramePr>
            <a:graphicFrameLocks noChangeAspect="1"/>
          </p:cNvGraphicFramePr>
          <p:nvPr/>
        </p:nvGraphicFramePr>
        <p:xfrm>
          <a:off x="5297141" y="2970842"/>
          <a:ext cx="1657350" cy="789385"/>
        </p:xfrm>
        <a:graphic>
          <a:graphicData uri="http://schemas.openxmlformats.org/presentationml/2006/ole">
            <mc:AlternateContent xmlns:mc="http://schemas.openxmlformats.org/markup-compatibility/2006">
              <mc:Choice xmlns:v="urn:schemas-microsoft-com:vml" Requires="v">
                <p:oleObj name="Equation" r:id="rId4" imgW="799920" imgH="431640" progId="Equation.3">
                  <p:embed/>
                </p:oleObj>
              </mc:Choice>
              <mc:Fallback>
                <p:oleObj name="Equation" r:id="rId4" imgW="799920" imgH="431640" progId="Equation.3">
                  <p:embed/>
                  <p:pic>
                    <p:nvPicPr>
                      <p:cNvPr id="14"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7141" y="2970842"/>
                        <a:ext cx="1657350" cy="789385"/>
                      </a:xfrm>
                      <a:prstGeom prst="rect">
                        <a:avLst/>
                      </a:prstGeom>
                      <a:noFill/>
                      <a:ln>
                        <a:noFill/>
                      </a:ln>
                      <a:effectLst/>
                    </p:spPr>
                  </p:pic>
                </p:oleObj>
              </mc:Fallback>
            </mc:AlternateContent>
          </a:graphicData>
        </a:graphic>
      </p:graphicFrame>
      <p:sp>
        <p:nvSpPr>
          <p:cNvPr id="15" name="Rectangle 16"/>
          <p:cNvSpPr>
            <a:spLocks noChangeArrowheads="1"/>
          </p:cNvSpPr>
          <p:nvPr/>
        </p:nvSpPr>
        <p:spPr bwMode="auto">
          <a:xfrm>
            <a:off x="5297141" y="2988049"/>
            <a:ext cx="1657350" cy="800100"/>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x-none" altLang="x-none" sz="1350">
              <a:solidFill>
                <a:prstClr val="black"/>
              </a:solidFill>
            </a:endParaRPr>
          </a:p>
        </p:txBody>
      </p:sp>
      <p:graphicFrame>
        <p:nvGraphicFramePr>
          <p:cNvPr id="20" name="Object 11"/>
          <p:cNvGraphicFramePr>
            <a:graphicFrameLocks noChangeAspect="1"/>
          </p:cNvGraphicFramePr>
          <p:nvPr/>
        </p:nvGraphicFramePr>
        <p:xfrm>
          <a:off x="6426932" y="4384688"/>
          <a:ext cx="2019300" cy="1160860"/>
        </p:xfrm>
        <a:graphic>
          <a:graphicData uri="http://schemas.openxmlformats.org/presentationml/2006/ole">
            <mc:AlternateContent xmlns:mc="http://schemas.openxmlformats.org/markup-compatibility/2006">
              <mc:Choice xmlns:v="urn:schemas-microsoft-com:vml" Requires="v">
                <p:oleObj name="Equation" r:id="rId6" imgW="1180800" imgH="672840" progId="Equation.3">
                  <p:embed/>
                </p:oleObj>
              </mc:Choice>
              <mc:Fallback>
                <p:oleObj name="Equation" r:id="rId6" imgW="1180800" imgH="672840" progId="Equation.3">
                  <p:embed/>
                  <p:pic>
                    <p:nvPicPr>
                      <p:cNvPr id="2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26932" y="4384688"/>
                        <a:ext cx="2019300" cy="11608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21" name="Rectangle 12"/>
          <p:cNvSpPr>
            <a:spLocks noChangeArrowheads="1"/>
          </p:cNvSpPr>
          <p:nvPr/>
        </p:nvSpPr>
        <p:spPr bwMode="auto">
          <a:xfrm>
            <a:off x="6293582" y="4183472"/>
            <a:ext cx="2400300" cy="1657350"/>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x-none" altLang="x-none" sz="1350">
              <a:solidFill>
                <a:prstClr val="black"/>
              </a:solidFill>
            </a:endParaRPr>
          </a:p>
        </p:txBody>
      </p:sp>
      <p:sp>
        <p:nvSpPr>
          <p:cNvPr id="22" name="TextBox 21"/>
          <p:cNvSpPr txBox="1"/>
          <p:nvPr/>
        </p:nvSpPr>
        <p:spPr>
          <a:xfrm>
            <a:off x="3154024" y="6236146"/>
            <a:ext cx="6305200" cy="507831"/>
          </a:xfrm>
          <a:prstGeom prst="rect">
            <a:avLst/>
          </a:prstGeom>
          <a:noFill/>
        </p:spPr>
        <p:txBody>
          <a:bodyPr wrap="square" rtlCol="0">
            <a:spAutoFit/>
          </a:bodyPr>
          <a:lstStyle/>
          <a:p>
            <a:r>
              <a:rPr lang="en-US" sz="1350" dirty="0">
                <a:solidFill>
                  <a:prstClr val="black"/>
                </a:solidFill>
                <a:latin typeface="Palatino Linotype"/>
              </a:rPr>
              <a:t>For N studies, each study </a:t>
            </a:r>
            <a:r>
              <a:rPr lang="en-US" sz="1350" i="1" dirty="0">
                <a:solidFill>
                  <a:prstClr val="black"/>
                </a:solidFill>
                <a:latin typeface="Palatino Linotype"/>
              </a:rPr>
              <a:t>i</a:t>
            </a:r>
            <a:r>
              <a:rPr lang="en-US" sz="1350" dirty="0">
                <a:solidFill>
                  <a:prstClr val="black"/>
                </a:solidFill>
                <a:latin typeface="Palatino Linotype"/>
              </a:rPr>
              <a:t> contributes more to the meta-analysis if its standard error is lower</a:t>
            </a:r>
          </a:p>
        </p:txBody>
      </p:sp>
      <p:sp>
        <p:nvSpPr>
          <p:cNvPr id="16" name="Rectangle 3"/>
          <p:cNvSpPr txBox="1">
            <a:spLocks noChangeArrowheads="1"/>
          </p:cNvSpPr>
          <p:nvPr/>
        </p:nvSpPr>
        <p:spPr>
          <a:xfrm>
            <a:off x="1981200" y="1600201"/>
            <a:ext cx="8229600" cy="14610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r>
              <a:rPr lang="en-US" altLang="x-none">
                <a:solidFill>
                  <a:prstClr val="black">
                    <a:lumMod val="50000"/>
                    <a:lumOff val="50000"/>
                  </a:prstClr>
                </a:solidFill>
                <a:latin typeface="Century Gothic"/>
              </a:rPr>
              <a:t>There is one underlying ‘true’ effect</a:t>
            </a:r>
          </a:p>
          <a:p>
            <a:r>
              <a:rPr lang="en-US" altLang="x-none">
                <a:solidFill>
                  <a:prstClr val="black">
                    <a:lumMod val="50000"/>
                    <a:lumOff val="50000"/>
                  </a:prstClr>
                </a:solidFill>
                <a:latin typeface="Century Gothic"/>
              </a:rPr>
              <a:t>All deviations of sample effects from the ‘true’ effect are due to chance</a:t>
            </a:r>
            <a:endParaRPr lang="en-US" altLang="x-none" dirty="0">
              <a:solidFill>
                <a:prstClr val="black">
                  <a:lumMod val="50000"/>
                  <a:lumOff val="50000"/>
                </a:prstClr>
              </a:solidFill>
              <a:latin typeface="Century Gothic"/>
            </a:endParaRPr>
          </a:p>
        </p:txBody>
      </p:sp>
    </p:spTree>
    <p:extLst>
      <p:ext uri="{BB962C8B-B14F-4D97-AF65-F5344CB8AC3E}">
        <p14:creationId xmlns:p14="http://schemas.microsoft.com/office/powerpoint/2010/main" val="2422443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285875"/>
            <a:ext cx="8229600" cy="1185572"/>
          </a:xfrm>
        </p:spPr>
        <p:txBody>
          <a:bodyPr/>
          <a:lstStyle/>
          <a:p>
            <a:pPr algn="l"/>
            <a:r>
              <a:rPr lang="en-US" sz="2000" dirty="0"/>
              <a:t>Egger regression:</a:t>
            </a:r>
            <a:br>
              <a:rPr lang="en-US" sz="2000" dirty="0"/>
            </a:br>
            <a:r>
              <a:rPr lang="en-US" sz="2000" dirty="0"/>
              <a:t> Intercept not constrained to zero</a:t>
            </a:r>
          </a:p>
        </p:txBody>
      </p:sp>
      <p:pic>
        <p:nvPicPr>
          <p:cNvPr id="7" name="Content Placeholder 6"/>
          <p:cNvPicPr>
            <a:picLocks noGrp="1" noChangeAspect="1"/>
          </p:cNvPicPr>
          <p:nvPr>
            <p:ph idx="1"/>
          </p:nvPr>
        </p:nvPicPr>
        <p:blipFill>
          <a:blip r:embed="rId3" cstate="print"/>
          <a:srcRect t="9514" b="9514"/>
          <a:stretch>
            <a:fillRect/>
          </a:stretch>
        </p:blipFill>
        <p:spPr>
          <a:xfrm>
            <a:off x="1794999" y="2168525"/>
            <a:ext cx="8685677" cy="4495800"/>
          </a:xfrm>
        </p:spPr>
      </p:pic>
      <p:pic>
        <p:nvPicPr>
          <p:cNvPr id="5" name="Picture 4"/>
          <p:cNvPicPr>
            <a:picLocks noChangeAspect="1"/>
          </p:cNvPicPr>
          <p:nvPr/>
        </p:nvPicPr>
        <p:blipFill>
          <a:blip r:embed="rId4" cstate="print"/>
          <a:stretch>
            <a:fillRect/>
          </a:stretch>
        </p:blipFill>
        <p:spPr>
          <a:xfrm>
            <a:off x="4213225" y="1191275"/>
            <a:ext cx="3587750" cy="1027401"/>
          </a:xfrm>
          <a:prstGeom prst="rect">
            <a:avLst/>
          </a:prstGeom>
        </p:spPr>
      </p:pic>
      <p:sp>
        <p:nvSpPr>
          <p:cNvPr id="3" name="Title 1">
            <a:extLst>
              <a:ext uri="{FF2B5EF4-FFF2-40B4-BE49-F238E27FC236}">
                <a16:creationId xmlns:a16="http://schemas.microsoft.com/office/drawing/2014/main" id="{4590294F-3810-EB8E-36CE-7DC829268B4A}"/>
              </a:ext>
            </a:extLst>
          </p:cNvPr>
          <p:cNvSpPr txBox="1">
            <a:spLocks/>
          </p:cNvSpPr>
          <p:nvPr/>
        </p:nvSpPr>
        <p:spPr>
          <a:xfrm>
            <a:off x="609600" y="0"/>
            <a:ext cx="10972800" cy="938504"/>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dirty="0"/>
              <a:t>MR Egger Regression</a:t>
            </a:r>
            <a:endParaRPr lang="en-AU" dirty="0"/>
          </a:p>
        </p:txBody>
      </p:sp>
    </p:spTree>
    <p:extLst>
      <p:ext uri="{BB962C8B-B14F-4D97-AF65-F5344CB8AC3E}">
        <p14:creationId xmlns:p14="http://schemas.microsoft.com/office/powerpoint/2010/main" val="3971265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Simple and Weighted Median Method</a:t>
            </a:r>
            <a:endParaRPr lang="en-AU" dirty="0"/>
          </a:p>
        </p:txBody>
      </p:sp>
      <p:pic>
        <p:nvPicPr>
          <p:cNvPr id="3" name="Picture 2"/>
          <p:cNvPicPr>
            <a:picLocks noChangeAspect="1"/>
          </p:cNvPicPr>
          <p:nvPr/>
        </p:nvPicPr>
        <p:blipFill>
          <a:blip r:embed="rId3"/>
          <a:stretch>
            <a:fillRect/>
          </a:stretch>
        </p:blipFill>
        <p:spPr>
          <a:xfrm>
            <a:off x="1524001" y="1801555"/>
            <a:ext cx="9157943" cy="3537539"/>
          </a:xfrm>
          <a:prstGeom prst="rect">
            <a:avLst/>
          </a:prstGeom>
        </p:spPr>
      </p:pic>
      <p:sp>
        <p:nvSpPr>
          <p:cNvPr id="4" name="TextBox 3"/>
          <p:cNvSpPr txBox="1"/>
          <p:nvPr/>
        </p:nvSpPr>
        <p:spPr>
          <a:xfrm>
            <a:off x="2204484" y="6337002"/>
            <a:ext cx="6583854" cy="369332"/>
          </a:xfrm>
          <a:prstGeom prst="rect">
            <a:avLst/>
          </a:prstGeom>
          <a:noFill/>
        </p:spPr>
        <p:txBody>
          <a:bodyPr wrap="none" rtlCol="0">
            <a:spAutoFit/>
          </a:bodyPr>
          <a:lstStyle/>
          <a:p>
            <a:r>
              <a:rPr lang="en-US" dirty="0">
                <a:solidFill>
                  <a:prstClr val="black"/>
                </a:solidFill>
                <a:latin typeface="Palatino Linotype"/>
              </a:rPr>
              <a:t>Like all subsequent estimators it enjoys a 50% breakdown limit</a:t>
            </a:r>
            <a:endParaRPr lang="en-AU" dirty="0">
              <a:solidFill>
                <a:prstClr val="black"/>
              </a:solidFill>
              <a:latin typeface="Palatino Linotype"/>
            </a:endParaRPr>
          </a:p>
        </p:txBody>
      </p:sp>
      <p:sp>
        <p:nvSpPr>
          <p:cNvPr id="5" name="TextBox 4"/>
          <p:cNvSpPr txBox="1"/>
          <p:nvPr/>
        </p:nvSpPr>
        <p:spPr>
          <a:xfrm>
            <a:off x="2208029" y="5617537"/>
            <a:ext cx="6301918" cy="369332"/>
          </a:xfrm>
          <a:prstGeom prst="rect">
            <a:avLst/>
          </a:prstGeom>
          <a:noFill/>
        </p:spPr>
        <p:txBody>
          <a:bodyPr wrap="none" rtlCol="0">
            <a:spAutoFit/>
          </a:bodyPr>
          <a:lstStyle/>
          <a:p>
            <a:r>
              <a:rPr lang="en-US" dirty="0">
                <a:solidFill>
                  <a:prstClr val="black"/>
                </a:solidFill>
                <a:latin typeface="Palatino Linotype"/>
              </a:rPr>
              <a:t>Order instrumental variables estimates and take the median</a:t>
            </a:r>
            <a:endParaRPr lang="en-AU" dirty="0">
              <a:solidFill>
                <a:prstClr val="black"/>
              </a:solidFill>
              <a:latin typeface="Palatino Linotype"/>
            </a:endParaRPr>
          </a:p>
        </p:txBody>
      </p:sp>
    </p:spTree>
    <p:extLst>
      <p:ext uri="{BB962C8B-B14F-4D97-AF65-F5344CB8AC3E}">
        <p14:creationId xmlns:p14="http://schemas.microsoft.com/office/powerpoint/2010/main" val="3479188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85A9FF2B-F3B8-49F8-A824-CBBB1558093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987800" y="1498600"/>
            <a:ext cx="4019550" cy="5359400"/>
          </a:xfrm>
          <a:prstGeom prst="rect">
            <a:avLst/>
          </a:prstGeom>
        </p:spPr>
      </p:pic>
      <p:sp>
        <p:nvSpPr>
          <p:cNvPr id="2" name="Title 1">
            <a:extLst>
              <a:ext uri="{FF2B5EF4-FFF2-40B4-BE49-F238E27FC236}">
                <a16:creationId xmlns:a16="http://schemas.microsoft.com/office/drawing/2014/main" id="{7B33E8E0-F85F-7B4C-AC51-AB15AE9657A1}"/>
              </a:ext>
            </a:extLst>
          </p:cNvPr>
          <p:cNvSpPr>
            <a:spLocks noGrp="1"/>
          </p:cNvSpPr>
          <p:nvPr>
            <p:ph type="title"/>
          </p:nvPr>
        </p:nvSpPr>
        <p:spPr>
          <a:xfrm>
            <a:off x="609600" y="0"/>
            <a:ext cx="10972800" cy="1003300"/>
          </a:xfrm>
        </p:spPr>
        <p:txBody>
          <a:bodyPr/>
          <a:lstStyle/>
          <a:p>
            <a:r>
              <a:rPr lang="en-US" dirty="0"/>
              <a:t>Modal Methods</a:t>
            </a:r>
            <a:endParaRPr lang="en-AU" dirty="0"/>
          </a:p>
        </p:txBody>
      </p:sp>
    </p:spTree>
    <p:extLst>
      <p:ext uri="{BB962C8B-B14F-4D97-AF65-F5344CB8AC3E}">
        <p14:creationId xmlns:p14="http://schemas.microsoft.com/office/powerpoint/2010/main" val="1060727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8E5AF18-4809-443C-B80B-9584EB632091}"/>
              </a:ext>
            </a:extLst>
          </p:cNvPr>
          <p:cNvSpPr txBox="1">
            <a:spLocks/>
          </p:cNvSpPr>
          <p:nvPr/>
        </p:nvSpPr>
        <p:spPr>
          <a:xfrm>
            <a:off x="838200" y="28738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dirty="0"/>
              <a:t>Mendelian randomization: Practical 2</a:t>
            </a:r>
          </a:p>
        </p:txBody>
      </p:sp>
      <p:sp>
        <p:nvSpPr>
          <p:cNvPr id="6" name="Title 1">
            <a:extLst>
              <a:ext uri="{FF2B5EF4-FFF2-40B4-BE49-F238E27FC236}">
                <a16:creationId xmlns:a16="http://schemas.microsoft.com/office/drawing/2014/main" id="{8E2C62F0-8731-435C-A17D-B3165C87333C}"/>
              </a:ext>
            </a:extLst>
          </p:cNvPr>
          <p:cNvSpPr txBox="1">
            <a:spLocks/>
          </p:cNvSpPr>
          <p:nvPr/>
        </p:nvSpPr>
        <p:spPr>
          <a:xfrm>
            <a:off x="1010478" y="1141419"/>
            <a:ext cx="10515600" cy="4715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2000" dirty="0"/>
              <a:t>Does BMI causally affect Coronary Heart Disease?</a:t>
            </a:r>
          </a:p>
        </p:txBody>
      </p:sp>
      <p:sp>
        <p:nvSpPr>
          <p:cNvPr id="7" name="Content Placeholder 2">
            <a:extLst>
              <a:ext uri="{FF2B5EF4-FFF2-40B4-BE49-F238E27FC236}">
                <a16:creationId xmlns:a16="http://schemas.microsoft.com/office/drawing/2014/main" id="{391E3023-8BD7-4592-9854-144E9E309C55}"/>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Web utilities and software packages exist to carry out two sample MR analyses quickly and efficiently</a:t>
            </a:r>
          </a:p>
          <a:p>
            <a:endParaRPr lang="en-AU" dirty="0"/>
          </a:p>
          <a:p>
            <a:r>
              <a:rPr lang="en-AU" dirty="0"/>
              <a:t>This practical is not meant to illustrate the most efficient way to perform an MR study!</a:t>
            </a:r>
          </a:p>
          <a:p>
            <a:endParaRPr lang="en-AU" dirty="0"/>
          </a:p>
          <a:p>
            <a:r>
              <a:rPr lang="en-AU" dirty="0"/>
              <a:t>This practical is designed to show you what goes on “under the hood” of these black boxes and to get you familiar with some of the data cleaning and interpretation issues when performing two sample Mendelian randomization. We will also get you to run some of the MR sensitivity analyses too.</a:t>
            </a:r>
          </a:p>
          <a:p>
            <a:endParaRPr lang="en-AU" dirty="0"/>
          </a:p>
        </p:txBody>
      </p:sp>
    </p:spTree>
    <p:extLst>
      <p:ext uri="{BB962C8B-B14F-4D97-AF65-F5344CB8AC3E}">
        <p14:creationId xmlns:p14="http://schemas.microsoft.com/office/powerpoint/2010/main" val="136343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91E3023-8BD7-4592-9854-144E9E309C55}"/>
              </a:ext>
            </a:extLst>
          </p:cNvPr>
          <p:cNvSpPr txBox="1">
            <a:spLocks/>
          </p:cNvSpPr>
          <p:nvPr/>
        </p:nvSpPr>
        <p:spPr>
          <a:xfrm>
            <a:off x="838200" y="106155"/>
            <a:ext cx="10515600" cy="31538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We have limited time!!!</a:t>
            </a:r>
          </a:p>
          <a:p>
            <a:endParaRPr lang="en-AU" dirty="0"/>
          </a:p>
          <a:p>
            <a:r>
              <a:rPr lang="en-AU" dirty="0"/>
              <a:t>DO NOT FOCUS ON THE SYNTAX!!! (just accept that the code does what it says on the tin- go back later and check/run through)</a:t>
            </a:r>
          </a:p>
          <a:p>
            <a:endParaRPr lang="en-AU" dirty="0"/>
          </a:p>
          <a:p>
            <a:r>
              <a:rPr lang="en-AU" dirty="0"/>
              <a:t>Remember to set your working directory at the beginning of the </a:t>
            </a:r>
            <a:r>
              <a:rPr lang="en-AU" dirty="0" err="1"/>
              <a:t>prac</a:t>
            </a:r>
            <a:r>
              <a:rPr lang="en-AU" dirty="0"/>
              <a:t> in R studio e.g.</a:t>
            </a:r>
          </a:p>
          <a:p>
            <a:pPr lvl="1"/>
            <a:r>
              <a:rPr lang="en-AU" sz="18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 </a:t>
            </a:r>
            <a:r>
              <a:rPr lang="en-AU" sz="1800" dirty="0" err="1">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setwd</a:t>
            </a:r>
            <a:r>
              <a:rPr lang="en-AU" sz="18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("/home/</a:t>
            </a:r>
            <a:r>
              <a:rPr lang="en-AU" sz="1800" b="1"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**YOURNAMEHERE**</a:t>
            </a:r>
            <a:r>
              <a:rPr lang="en-AU" sz="18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/MR/PRACTICAL2/")</a:t>
            </a:r>
            <a:endParaRPr lang="en-AU" sz="1800" dirty="0">
              <a:effectLst/>
              <a:latin typeface="Cambria" panose="02040503050406030204" pitchFamily="18" charset="0"/>
              <a:ea typeface="MS Mincho" panose="02020609040205080304" pitchFamily="49" charset="-128"/>
              <a:cs typeface="Times New Roman" panose="02020603050405020304" pitchFamily="18" charset="0"/>
            </a:endParaRPr>
          </a:p>
          <a:p>
            <a:pPr lvl="1"/>
            <a:endParaRPr lang="en-AU" dirty="0"/>
          </a:p>
          <a:p>
            <a:r>
              <a:rPr lang="en-AU" dirty="0"/>
              <a:t>Run the code in 5 blocks (labelled PART ONE through PART 5) </a:t>
            </a:r>
          </a:p>
        </p:txBody>
      </p:sp>
      <p:sp>
        <p:nvSpPr>
          <p:cNvPr id="2" name="TextBox 1">
            <a:extLst>
              <a:ext uri="{FF2B5EF4-FFF2-40B4-BE49-F238E27FC236}">
                <a16:creationId xmlns:a16="http://schemas.microsoft.com/office/drawing/2014/main" id="{9CEC7FBC-EA7E-458B-909D-549C7D5A51F2}"/>
              </a:ext>
            </a:extLst>
          </p:cNvPr>
          <p:cNvSpPr txBox="1"/>
          <p:nvPr/>
        </p:nvSpPr>
        <p:spPr>
          <a:xfrm>
            <a:off x="838200" y="4899991"/>
            <a:ext cx="3211328" cy="2031325"/>
          </a:xfrm>
          <a:prstGeom prst="rect">
            <a:avLst/>
          </a:prstGeom>
          <a:noFill/>
        </p:spPr>
        <p:txBody>
          <a:bodyPr wrap="none" rtlCol="0">
            <a:spAutoFit/>
          </a:bodyPr>
          <a:lstStyle/>
          <a:p>
            <a:r>
              <a:rPr lang="en-AU" dirty="0"/>
              <a:t>00-10 Minutes INTRO</a:t>
            </a:r>
          </a:p>
          <a:p>
            <a:r>
              <a:rPr lang="en-AU" dirty="0"/>
              <a:t>10-20 minutes PART ONE</a:t>
            </a:r>
          </a:p>
          <a:p>
            <a:r>
              <a:rPr lang="en-AU" dirty="0"/>
              <a:t>20-30 minutes PART TWO</a:t>
            </a:r>
          </a:p>
          <a:p>
            <a:r>
              <a:rPr lang="en-AU" dirty="0"/>
              <a:t>30-40 minutes PART THREE</a:t>
            </a:r>
          </a:p>
          <a:p>
            <a:r>
              <a:rPr lang="en-AU" dirty="0"/>
              <a:t>40-50 minutes PART FOUR</a:t>
            </a:r>
          </a:p>
          <a:p>
            <a:r>
              <a:rPr lang="en-AU" dirty="0"/>
              <a:t>50-60 minutes PART FIVE</a:t>
            </a:r>
          </a:p>
          <a:p>
            <a:r>
              <a:rPr lang="en-AU" dirty="0"/>
              <a:t>60-70 minutes Group Discussion</a:t>
            </a:r>
          </a:p>
        </p:txBody>
      </p:sp>
      <p:sp>
        <p:nvSpPr>
          <p:cNvPr id="3" name="TextBox 2">
            <a:extLst>
              <a:ext uri="{FF2B5EF4-FFF2-40B4-BE49-F238E27FC236}">
                <a16:creationId xmlns:a16="http://schemas.microsoft.com/office/drawing/2014/main" id="{D78993CF-BB54-48ED-ACA8-F7C7B88F6DDC}"/>
              </a:ext>
            </a:extLst>
          </p:cNvPr>
          <p:cNvSpPr txBox="1"/>
          <p:nvPr/>
        </p:nvSpPr>
        <p:spPr>
          <a:xfrm>
            <a:off x="838200" y="4530659"/>
            <a:ext cx="1123193" cy="369332"/>
          </a:xfrm>
          <a:prstGeom prst="rect">
            <a:avLst/>
          </a:prstGeom>
          <a:noFill/>
        </p:spPr>
        <p:txBody>
          <a:bodyPr wrap="none" rtlCol="0">
            <a:spAutoFit/>
          </a:bodyPr>
          <a:lstStyle/>
          <a:p>
            <a:r>
              <a:rPr lang="en-AU" u="sng" dirty="0"/>
              <a:t>Timetable</a:t>
            </a:r>
          </a:p>
        </p:txBody>
      </p:sp>
    </p:spTree>
    <p:extLst>
      <p:ext uri="{BB962C8B-B14F-4D97-AF65-F5344CB8AC3E}">
        <p14:creationId xmlns:p14="http://schemas.microsoft.com/office/powerpoint/2010/main" val="40360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C4324-2A98-4A45-ABE0-2BA4409E61C4}"/>
              </a:ext>
            </a:extLst>
          </p:cNvPr>
          <p:cNvSpPr>
            <a:spLocks noGrp="1"/>
          </p:cNvSpPr>
          <p:nvPr>
            <p:ph type="title"/>
          </p:nvPr>
        </p:nvSpPr>
        <p:spPr>
          <a:xfrm>
            <a:off x="838200" y="0"/>
            <a:ext cx="10515600" cy="1325563"/>
          </a:xfrm>
        </p:spPr>
        <p:txBody>
          <a:bodyPr/>
          <a:lstStyle/>
          <a:p>
            <a:pPr algn="ctr"/>
            <a:r>
              <a:rPr lang="en-AU" dirty="0"/>
              <a:t>Mendelian randomization: Practical 2</a:t>
            </a:r>
          </a:p>
        </p:txBody>
      </p:sp>
      <p:sp>
        <p:nvSpPr>
          <p:cNvPr id="3" name="TextBox 2">
            <a:extLst>
              <a:ext uri="{FF2B5EF4-FFF2-40B4-BE49-F238E27FC236}">
                <a16:creationId xmlns:a16="http://schemas.microsoft.com/office/drawing/2014/main" id="{E182A2AF-EC47-4EB7-B0D6-D17170385FDD}"/>
              </a:ext>
            </a:extLst>
          </p:cNvPr>
          <p:cNvSpPr txBox="1"/>
          <p:nvPr/>
        </p:nvSpPr>
        <p:spPr>
          <a:xfrm>
            <a:off x="218198" y="1102860"/>
            <a:ext cx="11658116" cy="5324535"/>
          </a:xfrm>
          <a:prstGeom prst="rect">
            <a:avLst/>
          </a:prstGeom>
          <a:noFill/>
        </p:spPr>
        <p:txBody>
          <a:bodyPr wrap="square" rtlCol="0">
            <a:spAutoFit/>
          </a:bodyPr>
          <a:lstStyle/>
          <a:p>
            <a:r>
              <a:rPr lang="en-AU" sz="1600" dirty="0">
                <a:latin typeface="Cambria" panose="02040503050406030204" pitchFamily="18" charset="0"/>
                <a:ea typeface="MS Mincho" panose="02020609040205080304" pitchFamily="49" charset="-128"/>
                <a:cs typeface="Times New Roman" panose="02020603050405020304" pitchFamily="18" charset="0"/>
              </a:rPr>
              <a:t># Use your web browser to navigate to: </a:t>
            </a:r>
            <a:r>
              <a:rPr lang="en-AU" sz="1600" dirty="0">
                <a:latin typeface="Cambria" panose="02040503050406030204" pitchFamily="18" charset="0"/>
                <a:ea typeface="MS Mincho" panose="02020609040205080304" pitchFamily="49" charset="-128"/>
                <a:cs typeface="Times New Roman" panose="02020603050405020304" pitchFamily="18" charset="0"/>
                <a:hlinkClick r:id="rId3"/>
              </a:rPr>
              <a:t>https://workshop.colorado.edu/</a:t>
            </a:r>
            <a:endParaRPr lang="en-AU" sz="1600" dirty="0">
              <a:latin typeface="Cambria" panose="02040503050406030204" pitchFamily="18" charset="0"/>
              <a:ea typeface="MS Mincho" panose="02020609040205080304" pitchFamily="49" charset="-128"/>
              <a:cs typeface="Times New Roman" panose="02020603050405020304" pitchFamily="18" charset="0"/>
            </a:endParaRPr>
          </a:p>
          <a:p>
            <a:r>
              <a:rPr lang="en-AU" sz="1600" dirty="0">
                <a:latin typeface="Cambria" panose="02040503050406030204" pitchFamily="18" charset="0"/>
                <a:ea typeface="MS Mincho" panose="02020609040205080304" pitchFamily="49" charset="-128"/>
                <a:cs typeface="Times New Roman" panose="02020603050405020304" pitchFamily="18" charset="0"/>
              </a:rPr>
              <a:t>#Login with your username and password</a:t>
            </a:r>
          </a:p>
          <a:p>
            <a:r>
              <a:rPr lang="en-AU" sz="1600" dirty="0">
                <a:latin typeface="Cambria" panose="02040503050406030204" pitchFamily="18" charset="0"/>
                <a:ea typeface="MS Mincho" panose="02020609040205080304" pitchFamily="49" charset="-128"/>
                <a:cs typeface="Times New Roman" panose="02020603050405020304" pitchFamily="18" charset="0"/>
              </a:rPr>
              <a:t># Click on the link “OnDemand”</a:t>
            </a:r>
          </a:p>
          <a:p>
            <a:r>
              <a:rPr lang="en-AU" sz="1600" dirty="0">
                <a:latin typeface="Cambria" panose="02040503050406030204" pitchFamily="18" charset="0"/>
                <a:ea typeface="MS Mincho" panose="02020609040205080304" pitchFamily="49" charset="-128"/>
                <a:cs typeface="Times New Roman" panose="02020603050405020304" pitchFamily="18" charset="0"/>
              </a:rPr>
              <a:t># Click on the R Studio pinned app and start a session</a:t>
            </a:r>
          </a:p>
          <a:p>
            <a:endParaRPr lang="en-AU" sz="1600" dirty="0">
              <a:effectLst/>
              <a:latin typeface="Cambria" panose="02040503050406030204" pitchFamily="18" charset="0"/>
              <a:ea typeface="MS Mincho" panose="02020609040205080304" pitchFamily="49" charset="-128"/>
              <a:cs typeface="Times New Roman" panose="02020603050405020304" pitchFamily="18" charset="0"/>
            </a:endParaRP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#Click on the “terminal” tab. This will take you to a UNIX like environment where you can copy the files over for this session’s #practical exercise</a:t>
            </a: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 </a:t>
            </a: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 Now go to your home directory, and move to the directory “MR” you previously created:</a:t>
            </a:r>
          </a:p>
          <a:p>
            <a:r>
              <a:rPr lang="en-AU" sz="16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 cd</a:t>
            </a:r>
            <a:endParaRPr lang="en-AU" sz="1600" dirty="0">
              <a:effectLst/>
              <a:latin typeface="Cambria" panose="02040503050406030204" pitchFamily="18" charset="0"/>
              <a:ea typeface="MS Mincho" panose="02020609040205080304" pitchFamily="49" charset="-128"/>
              <a:cs typeface="Times New Roman" panose="02020603050405020304" pitchFamily="18" charset="0"/>
            </a:endParaRPr>
          </a:p>
          <a:p>
            <a:r>
              <a:rPr lang="en-AU" sz="16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 cd MR</a:t>
            </a:r>
            <a:endParaRPr lang="en-AU" sz="1600" dirty="0">
              <a:effectLst/>
              <a:latin typeface="Cambria" panose="02040503050406030204" pitchFamily="18" charset="0"/>
              <a:ea typeface="MS Mincho" panose="02020609040205080304" pitchFamily="49" charset="-128"/>
              <a:cs typeface="Times New Roman" panose="02020603050405020304" pitchFamily="18" charset="0"/>
            </a:endParaRP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 </a:t>
            </a: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 Copy the PRACTICAL2 directory from David Evans’ Faculty drive into this directory</a:t>
            </a:r>
          </a:p>
          <a:p>
            <a:r>
              <a:rPr lang="en-AU" sz="16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 cp -r /faculty/</a:t>
            </a:r>
            <a:r>
              <a:rPr lang="en-AU" sz="1600" dirty="0" err="1">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davide</a:t>
            </a:r>
            <a:r>
              <a:rPr lang="en-AU" sz="16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/BOULDER2026/PRACTICAL2 .</a:t>
            </a:r>
            <a:endParaRPr lang="en-AU" sz="1600" dirty="0">
              <a:effectLst/>
              <a:latin typeface="Cambria" panose="02040503050406030204" pitchFamily="18" charset="0"/>
              <a:ea typeface="MS Mincho" panose="02020609040205080304" pitchFamily="49" charset="-128"/>
              <a:cs typeface="Times New Roman" panose="02020603050405020304" pitchFamily="18" charset="0"/>
            </a:endParaRP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 </a:t>
            </a: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#Move into your newly created PRACTICAL2 directory and print the working directory here</a:t>
            </a:r>
          </a:p>
          <a:p>
            <a:r>
              <a:rPr lang="en-AU" sz="16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 cd PRACTICAL2</a:t>
            </a:r>
            <a:endParaRPr lang="en-AU" sz="1600" dirty="0">
              <a:effectLst/>
              <a:latin typeface="Cambria" panose="02040503050406030204" pitchFamily="18" charset="0"/>
              <a:ea typeface="MS Mincho" panose="02020609040205080304" pitchFamily="49" charset="-128"/>
              <a:cs typeface="Times New Roman" panose="02020603050405020304" pitchFamily="18" charset="0"/>
            </a:endParaRPr>
          </a:p>
          <a:p>
            <a:r>
              <a:rPr lang="en-AU" sz="16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 </a:t>
            </a:r>
            <a:r>
              <a:rPr lang="en-AU" sz="1600" dirty="0" err="1">
                <a:solidFill>
                  <a:srgbClr val="595959"/>
                </a:solidFill>
                <a:effectLst/>
                <a:latin typeface="Verdana" panose="020B0604030504040204" pitchFamily="34" charset="0"/>
                <a:ea typeface="MS Mincho" panose="02020609040205080304" pitchFamily="49" charset="-128"/>
                <a:cs typeface="Times New Roman" panose="02020603050405020304" pitchFamily="18" charset="0"/>
              </a:rPr>
              <a:t>pwd</a:t>
            </a:r>
            <a:endParaRPr lang="en-AU" sz="16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endParaRPr>
          </a:p>
          <a:p>
            <a:endParaRPr lang="en-AU" sz="1800" dirty="0">
              <a:effectLst/>
              <a:latin typeface="Cambria" panose="02040503050406030204" pitchFamily="18" charset="0"/>
              <a:ea typeface="MS Mincho" panose="02020609040205080304" pitchFamily="49" charset="-128"/>
              <a:cs typeface="Times New Roman" panose="02020603050405020304" pitchFamily="18" charset="0"/>
            </a:endParaRPr>
          </a:p>
          <a:p>
            <a:r>
              <a:rPr lang="en-AU" sz="1600" dirty="0">
                <a:effectLst/>
                <a:latin typeface="Cambria" panose="02040503050406030204" pitchFamily="18" charset="0"/>
                <a:ea typeface="MS Mincho" panose="02020609040205080304" pitchFamily="49" charset="-128"/>
                <a:cs typeface="Times New Roman" panose="02020603050405020304" pitchFamily="18" charset="0"/>
              </a:rPr>
              <a:t>#Instructions, commands and questions for this practical are located in the file Practical2.R</a:t>
            </a:r>
            <a:r>
              <a:rPr lang="en-AU" sz="1600" dirty="0">
                <a:latin typeface="Cambria" panose="02040503050406030204" pitchFamily="18" charset="0"/>
                <a:ea typeface="MS Mincho" panose="02020609040205080304" pitchFamily="49" charset="-128"/>
                <a:cs typeface="Times New Roman" panose="02020603050405020304" pitchFamily="18" charset="0"/>
              </a:rPr>
              <a:t> </a:t>
            </a:r>
            <a:endParaRPr lang="en-AU" sz="16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AU" sz="1800" dirty="0">
              <a:solidFill>
                <a:srgbClr val="595959"/>
              </a:solidFill>
              <a:effectLst/>
              <a:latin typeface="Verdana" panose="020B060403050404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971325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D4C221-8C35-0846-89C0-D8683F493DDC}"/>
              </a:ext>
            </a:extLst>
          </p:cNvPr>
          <p:cNvPicPr>
            <a:picLocks noChangeAspect="1"/>
          </p:cNvPicPr>
          <p:nvPr/>
        </p:nvPicPr>
        <p:blipFill>
          <a:blip r:embed="rId2"/>
          <a:stretch>
            <a:fillRect/>
          </a:stretch>
        </p:blipFill>
        <p:spPr>
          <a:xfrm>
            <a:off x="2238375" y="2219533"/>
            <a:ext cx="7715250" cy="3571875"/>
          </a:xfrm>
          <a:prstGeom prst="rect">
            <a:avLst/>
          </a:prstGeom>
        </p:spPr>
      </p:pic>
      <p:sp>
        <p:nvSpPr>
          <p:cNvPr id="3" name="Title 2">
            <a:extLst>
              <a:ext uri="{FF2B5EF4-FFF2-40B4-BE49-F238E27FC236}">
                <a16:creationId xmlns:a16="http://schemas.microsoft.com/office/drawing/2014/main" id="{745A7400-CC6D-374D-B44B-2F0E3EBC9072}"/>
              </a:ext>
            </a:extLst>
          </p:cNvPr>
          <p:cNvSpPr>
            <a:spLocks noGrp="1"/>
          </p:cNvSpPr>
          <p:nvPr>
            <p:ph type="title"/>
          </p:nvPr>
        </p:nvSpPr>
        <p:spPr/>
        <p:txBody>
          <a:bodyPr>
            <a:normAutofit/>
          </a:bodyPr>
          <a:lstStyle/>
          <a:p>
            <a:r>
              <a:rPr lang="en-US" dirty="0" err="1"/>
              <a:t>Harmonise</a:t>
            </a:r>
            <a:r>
              <a:rPr lang="en-US" dirty="0"/>
              <a:t> exposure and outcome effects</a:t>
            </a:r>
          </a:p>
        </p:txBody>
      </p:sp>
    </p:spTree>
    <p:extLst>
      <p:ext uri="{BB962C8B-B14F-4D97-AF65-F5344CB8AC3E}">
        <p14:creationId xmlns:p14="http://schemas.microsoft.com/office/powerpoint/2010/main" val="3776626663"/>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428</TotalTime>
  <Words>802</Words>
  <Application>Microsoft Office PowerPoint</Application>
  <PresentationFormat>Widescreen</PresentationFormat>
  <Paragraphs>221</Paragraphs>
  <Slides>11</Slides>
  <Notes>4</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11</vt:i4>
      </vt:variant>
    </vt:vector>
  </HeadingPairs>
  <TitlesOfParts>
    <vt:vector size="24" baseType="lpstr">
      <vt:lpstr>Arial</vt:lpstr>
      <vt:lpstr>Calibri</vt:lpstr>
      <vt:lpstr>Calibri Light</vt:lpstr>
      <vt:lpstr>Cambria</vt:lpstr>
      <vt:lpstr>Century Gothic</vt:lpstr>
      <vt:lpstr>Courier New</vt:lpstr>
      <vt:lpstr>Palatino Linotype</vt:lpstr>
      <vt:lpstr>Times New Roman</vt:lpstr>
      <vt:lpstr>Verdana</vt:lpstr>
      <vt:lpstr>Office Theme</vt:lpstr>
      <vt:lpstr>Default Design</vt:lpstr>
      <vt:lpstr>Executive</vt:lpstr>
      <vt:lpstr>Equation</vt:lpstr>
      <vt:lpstr>PowerPoint Presentation</vt:lpstr>
      <vt:lpstr>Inverse variance weighted (IVW) fixed effects method</vt:lpstr>
      <vt:lpstr>Egger regression:  Intercept not constrained to zero</vt:lpstr>
      <vt:lpstr>Simple and Weighted Median Method</vt:lpstr>
      <vt:lpstr>Modal Methods</vt:lpstr>
      <vt:lpstr>PowerPoint Presentation</vt:lpstr>
      <vt:lpstr>PowerPoint Presentation</vt:lpstr>
      <vt:lpstr>Mendelian randomization: Practical 2</vt:lpstr>
      <vt:lpstr>Harmonise exposure and outcome effects</vt:lpstr>
      <vt:lpstr>PowerPoint Presentation</vt:lpstr>
      <vt:lpstr>Sensitivity Analyses- BMI and CHD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Evans</dc:creator>
  <cp:lastModifiedBy>David Evans</cp:lastModifiedBy>
  <cp:revision>16</cp:revision>
  <dcterms:created xsi:type="dcterms:W3CDTF">2021-05-19T02:46:13Z</dcterms:created>
  <dcterms:modified xsi:type="dcterms:W3CDTF">2026-04-29T22:47:41Z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f488380-630a-4f55-a077-a19445e3f360_Enabled">
    <vt:lpwstr>true</vt:lpwstr>
  </property>
  <property fmtid="{D5CDD505-2E9C-101B-9397-08002B2CF9AE}" pid="3" name="MSIP_Label_0f488380-630a-4f55-a077-a19445e3f360_SetDate">
    <vt:lpwstr>2026-04-15T17:27:14Z</vt:lpwstr>
  </property>
  <property fmtid="{D5CDD505-2E9C-101B-9397-08002B2CF9AE}" pid="4" name="MSIP_Label_0f488380-630a-4f55-a077-a19445e3f360_Method">
    <vt:lpwstr>Standard</vt:lpwstr>
  </property>
  <property fmtid="{D5CDD505-2E9C-101B-9397-08002B2CF9AE}" pid="5" name="MSIP_Label_0f488380-630a-4f55-a077-a19445e3f360_Name">
    <vt:lpwstr>OFFICIAL - INTERNAL</vt:lpwstr>
  </property>
  <property fmtid="{D5CDD505-2E9C-101B-9397-08002B2CF9AE}" pid="6" name="MSIP_Label_0f488380-630a-4f55-a077-a19445e3f360_SiteId">
    <vt:lpwstr>b6e377cf-9db3-46cb-91a2-fad9605bb15c</vt:lpwstr>
  </property>
  <property fmtid="{D5CDD505-2E9C-101B-9397-08002B2CF9AE}" pid="7" name="MSIP_Label_0f488380-630a-4f55-a077-a19445e3f360_ActionId">
    <vt:lpwstr>16c6bdc9-aa48-4441-a571-d71e15fc60f5</vt:lpwstr>
  </property>
  <property fmtid="{D5CDD505-2E9C-101B-9397-08002B2CF9AE}" pid="8" name="MSIP_Label_0f488380-630a-4f55-a077-a19445e3f360_ContentBits">
    <vt:lpwstr>0</vt:lpwstr>
  </property>
  <property fmtid="{D5CDD505-2E9C-101B-9397-08002B2CF9AE}" pid="9" name="MSIP_Label_0f488380-630a-4f55-a077-a19445e3f360_Tag">
    <vt:lpwstr>10, 3, 0, 1</vt:lpwstr>
  </property>
</Properties>
</file>