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59" r:id="rId3"/>
    <p:sldId id="637" r:id="rId4"/>
    <p:sldId id="638" r:id="rId5"/>
    <p:sldId id="256" r:id="rId6"/>
    <p:sldId id="257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260172-F991-4A7F-BD80-72AB4DDE59A5}" v="1" dt="2026-04-29T22:46:45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1339" autoAdjust="0"/>
  </p:normalViewPr>
  <p:slideViewPr>
    <p:cSldViewPr snapToGrid="0">
      <p:cViewPr varScale="1">
        <p:scale>
          <a:sx n="126" d="100"/>
          <a:sy n="126" d="100"/>
        </p:scale>
        <p:origin x="37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Evans" userId="8c4d41d8-722d-4c08-a9c1-45ef0b9548b1" providerId="ADAL" clId="{5FC1A70C-854B-4C08-8009-8CD66060DA79}"/>
    <pc:docChg chg="undo custSel mod delSld modSld">
      <pc:chgData name="David Evans" userId="8c4d41d8-722d-4c08-a9c1-45ef0b9548b1" providerId="ADAL" clId="{5FC1A70C-854B-4C08-8009-8CD66060DA79}" dt="2026-04-29T22:46:45.872" v="481"/>
      <pc:docMkLst>
        <pc:docMk/>
      </pc:docMkLst>
      <pc:sldChg chg="addSp delSp modSp mod">
        <pc:chgData name="David Evans" userId="8c4d41d8-722d-4c08-a9c1-45ef0b9548b1" providerId="ADAL" clId="{5FC1A70C-854B-4C08-8009-8CD66060DA79}" dt="2026-04-29T22:46:30.483" v="479" actId="693"/>
        <pc:sldMkLst>
          <pc:docMk/>
          <pc:sldMk cId="1892190573" sldId="256"/>
        </pc:sldMkLst>
        <pc:cxnChg chg="add mod">
          <ac:chgData name="David Evans" userId="8c4d41d8-722d-4c08-a9c1-45ef0b9548b1" providerId="ADAL" clId="{5FC1A70C-854B-4C08-8009-8CD66060DA79}" dt="2026-04-29T22:46:30.483" v="479" actId="693"/>
          <ac:cxnSpMkLst>
            <pc:docMk/>
            <pc:sldMk cId="1892190573" sldId="256"/>
            <ac:cxnSpMk id="3" creationId="{B70709BA-A15D-DBAA-AE20-80389EEEC9C6}"/>
          </ac:cxnSpMkLst>
        </pc:cxnChg>
        <pc:cxnChg chg="del">
          <ac:chgData name="David Evans" userId="8c4d41d8-722d-4c08-a9c1-45ef0b9548b1" providerId="ADAL" clId="{5FC1A70C-854B-4C08-8009-8CD66060DA79}" dt="2026-04-29T22:46:04.499" v="476" actId="478"/>
          <ac:cxnSpMkLst>
            <pc:docMk/>
            <pc:sldMk cId="1892190573" sldId="256"/>
            <ac:cxnSpMk id="39" creationId="{4C7000E2-CF52-4379-B96D-EAEB59738F25}"/>
          </ac:cxnSpMkLst>
        </pc:cxnChg>
      </pc:sldChg>
      <pc:sldChg chg="modSp mod">
        <pc:chgData name="David Evans" userId="8c4d41d8-722d-4c08-a9c1-45ef0b9548b1" providerId="ADAL" clId="{5FC1A70C-854B-4C08-8009-8CD66060DA79}" dt="2026-04-15T17:10:29.916" v="433" actId="6549"/>
        <pc:sldMkLst>
          <pc:docMk/>
          <pc:sldMk cId="2971325157" sldId="257"/>
        </pc:sldMkLst>
        <pc:spChg chg="mod">
          <ac:chgData name="David Evans" userId="8c4d41d8-722d-4c08-a9c1-45ef0b9548b1" providerId="ADAL" clId="{5FC1A70C-854B-4C08-8009-8CD66060DA79}" dt="2026-04-15T17:10:29.916" v="433" actId="6549"/>
          <ac:spMkLst>
            <pc:docMk/>
            <pc:sldMk cId="2971325157" sldId="257"/>
            <ac:spMk id="3" creationId="{E182A2AF-EC47-4EB7-B0D6-D17170385FDD}"/>
          </ac:spMkLst>
        </pc:spChg>
      </pc:sldChg>
      <pc:sldChg chg="addSp delSp modSp mod modNotesTx">
        <pc:chgData name="David Evans" userId="8c4d41d8-722d-4c08-a9c1-45ef0b9548b1" providerId="ADAL" clId="{5FC1A70C-854B-4C08-8009-8CD66060DA79}" dt="2026-04-28T05:23:17.615" v="475" actId="20577"/>
        <pc:sldMkLst>
          <pc:docMk/>
          <pc:sldMk cId="2892131993" sldId="259"/>
        </pc:sldMkLst>
        <pc:spChg chg="mod">
          <ac:chgData name="David Evans" userId="8c4d41d8-722d-4c08-a9c1-45ef0b9548b1" providerId="ADAL" clId="{5FC1A70C-854B-4C08-8009-8CD66060DA79}" dt="2026-04-15T15:56:33.242" v="80" actId="1038"/>
          <ac:spMkLst>
            <pc:docMk/>
            <pc:sldMk cId="2892131993" sldId="259"/>
            <ac:spMk id="24" creationId="{2AE05342-184A-4BF3-BEDD-783099AEFE02}"/>
          </ac:spMkLst>
        </pc:spChg>
        <pc:spChg chg="mod">
          <ac:chgData name="David Evans" userId="8c4d41d8-722d-4c08-a9c1-45ef0b9548b1" providerId="ADAL" clId="{5FC1A70C-854B-4C08-8009-8CD66060DA79}" dt="2026-04-15T15:57:05.741" v="105" actId="20577"/>
          <ac:spMkLst>
            <pc:docMk/>
            <pc:sldMk cId="2892131993" sldId="259"/>
            <ac:spMk id="26" creationId="{474455A0-21F5-4484-B3AC-5CEDCFB4D494}"/>
          </ac:spMkLst>
        </pc:spChg>
        <pc:spChg chg="mod">
          <ac:chgData name="David Evans" userId="8c4d41d8-722d-4c08-a9c1-45ef0b9548b1" providerId="ADAL" clId="{5FC1A70C-854B-4C08-8009-8CD66060DA79}" dt="2026-04-15T15:56:49.075" v="94" actId="20577"/>
          <ac:spMkLst>
            <pc:docMk/>
            <pc:sldMk cId="2892131993" sldId="259"/>
            <ac:spMk id="27" creationId="{DD01FDEE-FA28-4F92-A89A-013EF564C877}"/>
          </ac:spMkLst>
        </pc:spChg>
        <pc:spChg chg="mod">
          <ac:chgData name="David Evans" userId="8c4d41d8-722d-4c08-a9c1-45ef0b9548b1" providerId="ADAL" clId="{5FC1A70C-854B-4C08-8009-8CD66060DA79}" dt="2026-04-15T15:57:55.132" v="126" actId="20577"/>
          <ac:spMkLst>
            <pc:docMk/>
            <pc:sldMk cId="2892131993" sldId="259"/>
            <ac:spMk id="28" creationId="{D0D41001-352F-4B3C-BA82-1EDDC9D855C4}"/>
          </ac:spMkLst>
        </pc:spChg>
        <pc:spChg chg="mod">
          <ac:chgData name="David Evans" userId="8c4d41d8-722d-4c08-a9c1-45ef0b9548b1" providerId="ADAL" clId="{5FC1A70C-854B-4C08-8009-8CD66060DA79}" dt="2026-04-15T16:01:57.854" v="278" actId="14100"/>
          <ac:spMkLst>
            <pc:docMk/>
            <pc:sldMk cId="2892131993" sldId="259"/>
            <ac:spMk id="29" creationId="{5313812A-DD09-4282-894E-A877F1C20ACF}"/>
          </ac:spMkLst>
        </pc:spChg>
        <pc:spChg chg="mod">
          <ac:chgData name="David Evans" userId="8c4d41d8-722d-4c08-a9c1-45ef0b9548b1" providerId="ADAL" clId="{5FC1A70C-854B-4C08-8009-8CD66060DA79}" dt="2026-04-15T16:00:27.567" v="237" actId="20577"/>
          <ac:spMkLst>
            <pc:docMk/>
            <pc:sldMk cId="2892131993" sldId="259"/>
            <ac:spMk id="30" creationId="{5656CD0E-7AB5-4012-977F-24C7F8238B6C}"/>
          </ac:spMkLst>
        </pc:spChg>
        <pc:spChg chg="mod">
          <ac:chgData name="David Evans" userId="8c4d41d8-722d-4c08-a9c1-45ef0b9548b1" providerId="ADAL" clId="{5FC1A70C-854B-4C08-8009-8CD66060DA79}" dt="2026-04-15T15:58:48.588" v="174" actId="20577"/>
          <ac:spMkLst>
            <pc:docMk/>
            <pc:sldMk cId="2892131993" sldId="259"/>
            <ac:spMk id="31" creationId="{118EA1C8-6C8D-47F3-BA57-0FFEA4E731B9}"/>
          </ac:spMkLst>
        </pc:spChg>
        <pc:spChg chg="mod">
          <ac:chgData name="David Evans" userId="8c4d41d8-722d-4c08-a9c1-45ef0b9548b1" providerId="ADAL" clId="{5FC1A70C-854B-4C08-8009-8CD66060DA79}" dt="2026-04-28T05:23:17.615" v="475" actId="20577"/>
          <ac:spMkLst>
            <pc:docMk/>
            <pc:sldMk cId="2892131993" sldId="259"/>
            <ac:spMk id="32" creationId="{F724A6C6-41BA-49B7-AFD5-F9A40BDB5ADD}"/>
          </ac:spMkLst>
        </pc:spChg>
        <pc:spChg chg="mod">
          <ac:chgData name="David Evans" userId="8c4d41d8-722d-4c08-a9c1-45ef0b9548b1" providerId="ADAL" clId="{5FC1A70C-854B-4C08-8009-8CD66060DA79}" dt="2026-04-15T16:02:44.306" v="313" actId="1036"/>
          <ac:spMkLst>
            <pc:docMk/>
            <pc:sldMk cId="2892131993" sldId="259"/>
            <ac:spMk id="35" creationId="{AB08C4F3-D57F-44E7-AD34-D3A67119F339}"/>
          </ac:spMkLst>
        </pc:spChg>
        <pc:spChg chg="add mod">
          <ac:chgData name="David Evans" userId="8c4d41d8-722d-4c08-a9c1-45ef0b9548b1" providerId="ADAL" clId="{5FC1A70C-854B-4C08-8009-8CD66060DA79}" dt="2026-04-15T17:49:24.160" v="456" actId="20577"/>
          <ac:spMkLst>
            <pc:docMk/>
            <pc:sldMk cId="2892131993" sldId="259"/>
            <ac:spMk id="41" creationId="{FE0BFCDD-5D85-94BA-BAAA-3F6B8955D535}"/>
          </ac:spMkLst>
        </pc:spChg>
        <pc:picChg chg="add mod">
          <ac:chgData name="David Evans" userId="8c4d41d8-722d-4c08-a9c1-45ef0b9548b1" providerId="ADAL" clId="{5FC1A70C-854B-4C08-8009-8CD66060DA79}" dt="2026-04-15T17:48:49.165" v="437" actId="1076"/>
          <ac:picMkLst>
            <pc:docMk/>
            <pc:sldMk cId="2892131993" sldId="259"/>
            <ac:picMk id="6" creationId="{CD1A70E3-6804-B114-C6F7-A8BC64531F36}"/>
          </ac:picMkLst>
        </pc:picChg>
        <pc:picChg chg="add mod">
          <ac:chgData name="David Evans" userId="8c4d41d8-722d-4c08-a9c1-45ef0b9548b1" providerId="ADAL" clId="{5FC1A70C-854B-4C08-8009-8CD66060DA79}" dt="2026-04-15T15:59:49.590" v="219" actId="1037"/>
          <ac:picMkLst>
            <pc:docMk/>
            <pc:sldMk cId="2892131993" sldId="259"/>
            <ac:picMk id="7" creationId="{9EF54483-E68C-0B97-5CEF-2E166A4E57C3}"/>
          </ac:picMkLst>
        </pc:picChg>
        <pc:picChg chg="add mod">
          <ac:chgData name="David Evans" userId="8c4d41d8-722d-4c08-a9c1-45ef0b9548b1" providerId="ADAL" clId="{5FC1A70C-854B-4C08-8009-8CD66060DA79}" dt="2026-04-15T16:01:49.897" v="276" actId="1076"/>
          <ac:picMkLst>
            <pc:docMk/>
            <pc:sldMk cId="2892131993" sldId="259"/>
            <ac:picMk id="11" creationId="{B3E6EFEC-5E0D-5BCF-98A8-DCF85C4174F2}"/>
          </ac:picMkLst>
        </pc:picChg>
        <pc:picChg chg="add mod">
          <ac:chgData name="David Evans" userId="8c4d41d8-722d-4c08-a9c1-45ef0b9548b1" providerId="ADAL" clId="{5FC1A70C-854B-4C08-8009-8CD66060DA79}" dt="2026-04-15T15:55:44.350" v="48" actId="1076"/>
          <ac:picMkLst>
            <pc:docMk/>
            <pc:sldMk cId="2892131993" sldId="259"/>
            <ac:picMk id="15" creationId="{D69075F5-6212-A389-826D-9F23F9E2D480}"/>
          </ac:picMkLst>
        </pc:picChg>
        <pc:picChg chg="add mod">
          <ac:chgData name="David Evans" userId="8c4d41d8-722d-4c08-a9c1-45ef0b9548b1" providerId="ADAL" clId="{5FC1A70C-854B-4C08-8009-8CD66060DA79}" dt="2026-04-15T15:57:27.011" v="111" actId="1037"/>
          <ac:picMkLst>
            <pc:docMk/>
            <pc:sldMk cId="2892131993" sldId="259"/>
            <ac:picMk id="19" creationId="{C6CA5987-9822-082E-E7DC-1FBC633CCADD}"/>
          </ac:picMkLst>
        </pc:picChg>
        <pc:picChg chg="add mod">
          <ac:chgData name="David Evans" userId="8c4d41d8-722d-4c08-a9c1-45ef0b9548b1" providerId="ADAL" clId="{5FC1A70C-854B-4C08-8009-8CD66060DA79}" dt="2026-04-15T15:57:48.733" v="113" actId="1076"/>
          <ac:picMkLst>
            <pc:docMk/>
            <pc:sldMk cId="2892131993" sldId="259"/>
            <ac:picMk id="22" creationId="{5D659875-9187-966D-4260-FE222B6773F5}"/>
          </ac:picMkLst>
        </pc:picChg>
        <pc:picChg chg="add mod">
          <ac:chgData name="David Evans" userId="8c4d41d8-722d-4c08-a9c1-45ef0b9548b1" providerId="ADAL" clId="{5FC1A70C-854B-4C08-8009-8CD66060DA79}" dt="2026-04-15T15:59:06.159" v="176" actId="1076"/>
          <ac:picMkLst>
            <pc:docMk/>
            <pc:sldMk cId="2892131993" sldId="259"/>
            <ac:picMk id="36" creationId="{51062152-1B14-AA53-E0DC-60DE25FF53E7}"/>
          </ac:picMkLst>
        </pc:picChg>
        <pc:picChg chg="add mod">
          <ac:chgData name="David Evans" userId="8c4d41d8-722d-4c08-a9c1-45ef0b9548b1" providerId="ADAL" clId="{5FC1A70C-854B-4C08-8009-8CD66060DA79}" dt="2026-04-15T15:56:59.301" v="96" actId="1076"/>
          <ac:picMkLst>
            <pc:docMk/>
            <pc:sldMk cId="2892131993" sldId="259"/>
            <ac:picMk id="38" creationId="{038221FD-643D-D050-B45E-CB9F5C6F083E}"/>
          </ac:picMkLst>
        </pc:picChg>
        <pc:picChg chg="add mod">
          <ac:chgData name="David Evans" userId="8c4d41d8-722d-4c08-a9c1-45ef0b9548b1" providerId="ADAL" clId="{5FC1A70C-854B-4C08-8009-8CD66060DA79}" dt="2026-04-15T15:58:22.012" v="142" actId="1037"/>
          <ac:picMkLst>
            <pc:docMk/>
            <pc:sldMk cId="2892131993" sldId="259"/>
            <ac:picMk id="40" creationId="{F4D444F5-6F50-C746-B256-ADADBF2F1ECB}"/>
          </ac:picMkLst>
        </pc:picChg>
        <pc:picChg chg="add mod">
          <ac:chgData name="David Evans" userId="8c4d41d8-722d-4c08-a9c1-45ef0b9548b1" providerId="ADAL" clId="{5FC1A70C-854B-4C08-8009-8CD66060DA79}" dt="2026-04-15T16:05:27.150" v="328" actId="1076"/>
          <ac:picMkLst>
            <pc:docMk/>
            <pc:sldMk cId="2892131993" sldId="259"/>
            <ac:picMk id="43" creationId="{C4C31991-5714-3A1F-FAD7-88AB44556229}"/>
          </ac:picMkLst>
        </pc:picChg>
      </pc:sldChg>
      <pc:sldChg chg="addSp delSp modSp mod">
        <pc:chgData name="David Evans" userId="8c4d41d8-722d-4c08-a9c1-45ef0b9548b1" providerId="ADAL" clId="{5FC1A70C-854B-4C08-8009-8CD66060DA79}" dt="2026-04-29T22:46:45.872" v="481"/>
        <pc:sldMkLst>
          <pc:docMk/>
          <pc:sldMk cId="2394339067" sldId="260"/>
        </pc:sldMkLst>
        <pc:cxnChg chg="add mod">
          <ac:chgData name="David Evans" userId="8c4d41d8-722d-4c08-a9c1-45ef0b9548b1" providerId="ADAL" clId="{5FC1A70C-854B-4C08-8009-8CD66060DA79}" dt="2026-04-29T22:46:45.872" v="481"/>
          <ac:cxnSpMkLst>
            <pc:docMk/>
            <pc:sldMk cId="2394339067" sldId="260"/>
            <ac:cxnSpMk id="2" creationId="{F5114536-AEC1-738A-EA1C-04A6FB0F0E4A}"/>
          </ac:cxnSpMkLst>
        </pc:cxnChg>
        <pc:cxnChg chg="del">
          <ac:chgData name="David Evans" userId="8c4d41d8-722d-4c08-a9c1-45ef0b9548b1" providerId="ADAL" clId="{5FC1A70C-854B-4C08-8009-8CD66060DA79}" dt="2026-04-29T22:46:44.614" v="480" actId="478"/>
          <ac:cxnSpMkLst>
            <pc:docMk/>
            <pc:sldMk cId="2394339067" sldId="260"/>
            <ac:cxnSpMk id="39" creationId="{4C7000E2-CF52-4379-B96D-EAEB59738F25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52FB7-5925-410B-9577-DB4D5AC4464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F8E27-419B-4C09-B5B9-914E3C62636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7683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8E27-419B-4C09-B5B9-914E3C62636E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3411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B51220-8ADE-4FF7-9329-2D93F7D3E021}" type="slidenum">
              <a:rPr lang="en-GB"/>
              <a:pPr/>
              <a:t>3</a:t>
            </a:fld>
            <a:endParaRPr lang="en-GB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652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8E27-419B-4C09-B5B9-914E3C62636E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5516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CCCFE-59D2-4465-8FF0-EA25ACDEC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00F5F8-8495-485C-B6C9-0D13CD82D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B8DA5-8DD0-4371-8505-36E6B2BD8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87B4A-6FEF-46B0-A530-96C2C6B8A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5FD0A-CB1D-48F0-BB57-B3996E35F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356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FB1EC-A9EA-4CBE-ADDA-D1B7651EE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DC72E6-DB77-422A-9979-91F66BFD6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3FB48-2D1C-49F3-88A8-7D9E61A6D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707661-3EFE-4ED3-80F1-FD4C05C2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E8E00-18CB-4E9A-B9DA-531B54B8E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7842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F2E924-2322-4731-A7BC-2A18687F24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C43EA4-8183-491C-A278-6BD064B6C8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677D4-C17E-4E5B-87F9-A62816217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EB663-FA1F-4203-B988-E31AAF131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F969C-13B8-45CA-B577-5B2DC9365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562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96B56-E0FA-43B9-A69A-5CD7D1678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20354-F4B1-4222-81D3-E17260710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1AA3B-56C3-4169-8A24-8CD815223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1B99D-E906-410E-B7B4-87F89C53F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E301A-8EE1-4F67-8432-989F857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5230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1B513-930D-4C88-98C8-B03FD7BA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40C60-916B-49E1-8691-A7DA32C2E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840A3-4478-45A2-B4D4-1F5FD973F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9AA6D-AB93-4725-8D91-F125702D7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9DE31-05B2-4DA4-BCB8-C7B77FBC7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011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2AE4D-F2F4-4F2D-A940-AA2BBEE38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BB2C1-CE34-4490-B4E7-7BA962A58D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34CDB-82D7-44EB-8CC3-744D9AF2F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93E9D6-327D-451A-A41E-538FD41BF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0DF15-E2F6-4988-9766-5CC33814D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ED953-5242-42FF-8442-FDA90CDF7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406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A9411-96C5-4490-9F9A-5EF608AD5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11E3E-A0EB-40C6-8221-BF767C554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6326F5-FEC5-426E-B0F4-5FDA04527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19A5B0-79B9-4BE5-9ED4-71795B0835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E72662-7642-46C5-95E6-C0D1DB24E3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DDC8AC-19B4-4E38-9FC7-A1F2B756F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576B05-EB8D-448A-BBF5-9DDA0F05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073318-5888-4A7A-AD84-3EB1BBF97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3777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77DED-08F9-41B4-8B86-39DFF867C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E4B247-AF55-4315-9735-0E1B12CC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3D717-7DCF-4B2A-95F4-362D0C013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E1E264-35EE-4291-AB07-6A9C56CC9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6909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D35B5-0300-4BF7-B343-202CC3BB9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2B6F0A-6DBC-4F4D-893C-B29131D92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A53EE-EAE5-4C9D-A4E3-95DE1E78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9445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C11A1-8D83-4662-AA80-1AC482554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4B273-BA86-4621-B648-2B4ACDFC7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8D249C-F63C-4D7E-92B8-CA3896D9C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F9373-B49A-43A0-A6A4-AF0A972E4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FE9658-4779-4AF2-894B-948FCDF5F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E5A906-89E5-4061-A2C6-1BA7F0D28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1836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70398-17AB-4BA9-8B75-482C9E3D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CA5F2A-FDA5-4D17-BB40-BCA2D00C6B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CF83D-5DA0-40B5-B644-499A8FF6E5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90089-9A73-4D88-82EC-DD32C9B8E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9CF714-9F65-4B07-836C-9FA8A2CC6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A2C8B8-27A0-4382-BD99-7204E2FF9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8568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140CC2-B970-4A9D-97D4-65651DCC9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78068-EDFC-486F-B607-D7D0BD849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750F6-61E5-4F75-B8AE-D6B695AA55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41DC1-CF73-4879-83DA-EDE749926626}" type="datetimeFigureOut">
              <a:rPr lang="en-AU" smtClean="0"/>
              <a:t>30/04/2026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85990-2CE4-43B6-80C8-73B6FCA53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C8E6B-E478-4E38-BC8A-C4B609E501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B2A8D-B4F0-4F59-9EF7-9E937C1D82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258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orkshop.colorado.ed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8A1654-72F2-4EDD-BA3F-C35E7F2A0170}"/>
              </a:ext>
            </a:extLst>
          </p:cNvPr>
          <p:cNvSpPr txBox="1">
            <a:spLocks/>
          </p:cNvSpPr>
          <p:nvPr/>
        </p:nvSpPr>
        <p:spPr>
          <a:xfrm>
            <a:off x="838200" y="28738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dirty="0"/>
              <a:t>Mendelian randomization: Practical 1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C04DA4-2C51-4EEF-8888-9325A6C0DCE9}"/>
              </a:ext>
            </a:extLst>
          </p:cNvPr>
          <p:cNvSpPr txBox="1">
            <a:spLocks/>
          </p:cNvSpPr>
          <p:nvPr/>
        </p:nvSpPr>
        <p:spPr>
          <a:xfrm>
            <a:off x="1038497" y="1022050"/>
            <a:ext cx="10515600" cy="4715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2000" dirty="0"/>
              <a:t>Does C-Reactive Protein causally affect Blood Pressure?</a:t>
            </a:r>
          </a:p>
        </p:txBody>
      </p:sp>
      <p:pic>
        <p:nvPicPr>
          <p:cNvPr id="7" name="Picture 6" descr="A grassy field with trees and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06382855-4D9A-45F2-BC6E-B07370F6E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1" y="3031435"/>
            <a:ext cx="4922105" cy="3371642"/>
          </a:xfrm>
          <a:prstGeom prst="rect">
            <a:avLst/>
          </a:prstGeom>
        </p:spPr>
      </p:pic>
      <p:pic>
        <p:nvPicPr>
          <p:cNvPr id="9" name="Picture 8" descr="A picture containing text, ground, outdoor, street&#10;&#10;Description automatically generated">
            <a:extLst>
              <a:ext uri="{FF2B5EF4-FFF2-40B4-BE49-F238E27FC236}">
                <a16:creationId xmlns:a16="http://schemas.microsoft.com/office/drawing/2014/main" id="{DA09A220-2161-4A93-BA76-5A8C61379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686" y="1646654"/>
            <a:ext cx="4957226" cy="1964754"/>
          </a:xfrm>
          <a:prstGeom prst="rect">
            <a:avLst/>
          </a:prstGeom>
        </p:spPr>
      </p:pic>
      <p:pic>
        <p:nvPicPr>
          <p:cNvPr id="11" name="Picture 10" descr="A picture containing outdoor, tree, dog&#10;&#10;Description automatically generated">
            <a:extLst>
              <a:ext uri="{FF2B5EF4-FFF2-40B4-BE49-F238E27FC236}">
                <a16:creationId xmlns:a16="http://schemas.microsoft.com/office/drawing/2014/main" id="{865913DC-C460-448F-8E03-6930A14158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728" y="3892863"/>
            <a:ext cx="2510214" cy="2510214"/>
          </a:xfrm>
          <a:prstGeom prst="rect">
            <a:avLst/>
          </a:prstGeom>
        </p:spPr>
      </p:pic>
      <p:pic>
        <p:nvPicPr>
          <p:cNvPr id="13" name="Picture 12" descr="A picture containing outdoor, sky, grass, building&#10;&#10;Description automatically generated">
            <a:extLst>
              <a:ext uri="{FF2B5EF4-FFF2-40B4-BE49-F238E27FC236}">
                <a16:creationId xmlns:a16="http://schemas.microsoft.com/office/drawing/2014/main" id="{F31A8A2D-2569-4477-8575-663C3837A5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251" y="4080628"/>
            <a:ext cx="3202025" cy="21346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11D0671-714C-46FE-9CAC-F24EF2E4862A}"/>
              </a:ext>
            </a:extLst>
          </p:cNvPr>
          <p:cNvSpPr txBox="1"/>
          <p:nvPr/>
        </p:nvSpPr>
        <p:spPr>
          <a:xfrm>
            <a:off x="2015309" y="6463563"/>
            <a:ext cx="9902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/>
              <a:t>The Flatirons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331717-EB8B-4BF0-B2D2-FE165A76C87D}"/>
              </a:ext>
            </a:extLst>
          </p:cNvPr>
          <p:cNvSpPr txBox="1"/>
          <p:nvPr/>
        </p:nvSpPr>
        <p:spPr>
          <a:xfrm>
            <a:off x="5956854" y="6463563"/>
            <a:ext cx="1853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/>
              <a:t>“Ajax”- A Boulder Resident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F6093B-10C8-4F0B-AABC-85F6ADF46D74}"/>
              </a:ext>
            </a:extLst>
          </p:cNvPr>
          <p:cNvSpPr txBox="1"/>
          <p:nvPr/>
        </p:nvSpPr>
        <p:spPr>
          <a:xfrm>
            <a:off x="9765127" y="6293618"/>
            <a:ext cx="10742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/>
              <a:t>Hotel St Julien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5ADE38-C511-4A01-8D51-8CDA5A288578}"/>
              </a:ext>
            </a:extLst>
          </p:cNvPr>
          <p:cNvSpPr txBox="1"/>
          <p:nvPr/>
        </p:nvSpPr>
        <p:spPr>
          <a:xfrm>
            <a:off x="9075405" y="3685565"/>
            <a:ext cx="968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/>
              <a:t>Pearl St Mall</a:t>
            </a:r>
          </a:p>
        </p:txBody>
      </p:sp>
    </p:spTree>
    <p:extLst>
      <p:ext uri="{BB962C8B-B14F-4D97-AF65-F5344CB8AC3E}">
        <p14:creationId xmlns:p14="http://schemas.microsoft.com/office/powerpoint/2010/main" val="1404481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4106-38A3-4C47-A576-AB37B9576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Tutors</a:t>
            </a:r>
          </a:p>
        </p:txBody>
      </p:sp>
      <p:pic>
        <p:nvPicPr>
          <p:cNvPr id="4" name="Picture 3" descr="A person in a black shirt&#10;&#10;Description automatically generated with medium confidence">
            <a:extLst>
              <a:ext uri="{FF2B5EF4-FFF2-40B4-BE49-F238E27FC236}">
                <a16:creationId xmlns:a16="http://schemas.microsoft.com/office/drawing/2014/main" id="{D5C99B01-58ED-40FF-9C4B-91FA5CCC6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11" y="2489964"/>
            <a:ext cx="1319591" cy="132556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D661661-2D7C-4D59-81AD-2BEAF66F31AE}"/>
              </a:ext>
            </a:extLst>
          </p:cNvPr>
          <p:cNvSpPr txBox="1"/>
          <p:nvPr/>
        </p:nvSpPr>
        <p:spPr>
          <a:xfrm>
            <a:off x="3345855" y="5622334"/>
            <a:ext cx="1850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Gunn-Helen Moen</a:t>
            </a:r>
          </a:p>
          <a:p>
            <a:pPr algn="ctr"/>
            <a:r>
              <a:rPr lang="en-AU" sz="1200" dirty="0"/>
              <a:t>(University of Oslo)</a:t>
            </a:r>
          </a:p>
          <a:p>
            <a:pPr algn="ctr"/>
            <a:r>
              <a:rPr lang="en-AU" sz="1200" dirty="0"/>
              <a:t>(University of Queensland)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E05342-184A-4BF3-BEDD-783099AEFE02}"/>
              </a:ext>
            </a:extLst>
          </p:cNvPr>
          <p:cNvSpPr txBox="1"/>
          <p:nvPr/>
        </p:nvSpPr>
        <p:spPr>
          <a:xfrm>
            <a:off x="581574" y="6138495"/>
            <a:ext cx="1897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Caroline Brito Nunes</a:t>
            </a:r>
          </a:p>
          <a:p>
            <a:pPr algn="ctr"/>
            <a:r>
              <a:rPr lang="en-AU" sz="1200" dirty="0"/>
              <a:t>(University of Queensland)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2E4C45-74BB-40C5-A6B1-41E3436DAF08}"/>
              </a:ext>
            </a:extLst>
          </p:cNvPr>
          <p:cNvSpPr txBox="1"/>
          <p:nvPr/>
        </p:nvSpPr>
        <p:spPr>
          <a:xfrm>
            <a:off x="363062" y="3907860"/>
            <a:ext cx="1850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Daniel Hwang</a:t>
            </a:r>
          </a:p>
          <a:p>
            <a:pPr algn="ctr"/>
            <a:r>
              <a:rPr lang="en-AU" sz="1200" dirty="0"/>
              <a:t>(University of Queensland)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4455A0-21F5-4484-B3AC-5CEDCFB4D494}"/>
              </a:ext>
            </a:extLst>
          </p:cNvPr>
          <p:cNvSpPr txBox="1"/>
          <p:nvPr/>
        </p:nvSpPr>
        <p:spPr>
          <a:xfrm>
            <a:off x="760638" y="1659592"/>
            <a:ext cx="1850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Geng Wang</a:t>
            </a:r>
          </a:p>
          <a:p>
            <a:pPr algn="ctr"/>
            <a:r>
              <a:rPr lang="en-AU" sz="1200" dirty="0"/>
              <a:t>(University of Queensland)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D01FDEE-FA28-4F92-A89A-013EF564C877}"/>
              </a:ext>
            </a:extLst>
          </p:cNvPr>
          <p:cNvSpPr txBox="1"/>
          <p:nvPr/>
        </p:nvSpPr>
        <p:spPr>
          <a:xfrm>
            <a:off x="2608527" y="3461316"/>
            <a:ext cx="1850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Alesha Hatton</a:t>
            </a:r>
          </a:p>
          <a:p>
            <a:pPr algn="ctr"/>
            <a:r>
              <a:rPr lang="en-AU" sz="1200" dirty="0"/>
              <a:t>(University of Queensland)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D41001-352F-4B3C-BA82-1EDDC9D855C4}"/>
              </a:ext>
            </a:extLst>
          </p:cNvPr>
          <p:cNvSpPr txBox="1"/>
          <p:nvPr/>
        </p:nvSpPr>
        <p:spPr>
          <a:xfrm>
            <a:off x="8255108" y="2320995"/>
            <a:ext cx="1499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Grace Power</a:t>
            </a:r>
          </a:p>
          <a:p>
            <a:pPr algn="ctr"/>
            <a:r>
              <a:rPr lang="en-AU" sz="1200" dirty="0"/>
              <a:t>(University of Bristol)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13812A-DD09-4282-894E-A877F1C20ACF}"/>
              </a:ext>
            </a:extLst>
          </p:cNvPr>
          <p:cNvSpPr txBox="1"/>
          <p:nvPr/>
        </p:nvSpPr>
        <p:spPr>
          <a:xfrm>
            <a:off x="7584334" y="4850389"/>
            <a:ext cx="1472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Joelle Pasman</a:t>
            </a:r>
          </a:p>
          <a:p>
            <a:pPr algn="ctr"/>
            <a:r>
              <a:rPr lang="en-AU" sz="1200" dirty="0"/>
              <a:t>(Karolinska Institute)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56CD0E-7AB5-4012-977F-24C7F8238B6C}"/>
              </a:ext>
            </a:extLst>
          </p:cNvPr>
          <p:cNvSpPr txBox="1"/>
          <p:nvPr/>
        </p:nvSpPr>
        <p:spPr>
          <a:xfrm>
            <a:off x="9907323" y="4369525"/>
            <a:ext cx="1537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AU" sz="1200" dirty="0"/>
              <a:t>Margot van de </a:t>
            </a:r>
            <a:r>
              <a:rPr lang="en-AU" sz="1200" dirty="0" err="1"/>
              <a:t>Weijer</a:t>
            </a:r>
            <a:endParaRPr lang="en-AU" sz="1200" dirty="0"/>
          </a:p>
          <a:p>
            <a:pPr algn="ctr"/>
            <a:r>
              <a:rPr lang="en-AU" sz="1200" dirty="0"/>
              <a:t>(Amsterdam UMC)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8EA1C8-6C8D-47F3-BA57-0FFEA4E731B9}"/>
              </a:ext>
            </a:extLst>
          </p:cNvPr>
          <p:cNvSpPr txBox="1"/>
          <p:nvPr/>
        </p:nvSpPr>
        <p:spPr>
          <a:xfrm>
            <a:off x="9255595" y="6320556"/>
            <a:ext cx="1603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Madhur Singh</a:t>
            </a:r>
          </a:p>
          <a:p>
            <a:pPr algn="ctr"/>
            <a:r>
              <a:rPr lang="en-AU" sz="1200" dirty="0"/>
              <a:t>(Kings College London)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724A6C6-41BA-49B7-AFD5-F9A40BDB5ADD}"/>
              </a:ext>
            </a:extLst>
          </p:cNvPr>
          <p:cNvSpPr txBox="1"/>
          <p:nvPr/>
        </p:nvSpPr>
        <p:spPr>
          <a:xfrm>
            <a:off x="10477774" y="2464286"/>
            <a:ext cx="1382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Perline Demange</a:t>
            </a:r>
          </a:p>
          <a:p>
            <a:pPr algn="ctr"/>
            <a:r>
              <a:rPr lang="en-AU" sz="1200" dirty="0"/>
              <a:t>(University </a:t>
            </a:r>
            <a:r>
              <a:rPr lang="en-AU" sz="1200"/>
              <a:t>of Oslo)</a:t>
            </a:r>
            <a:endParaRPr lang="en-AU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08C4F3-D57F-44E7-AD34-D3A67119F339}"/>
              </a:ext>
            </a:extLst>
          </p:cNvPr>
          <p:cNvSpPr txBox="1"/>
          <p:nvPr/>
        </p:nvSpPr>
        <p:spPr>
          <a:xfrm>
            <a:off x="5247471" y="3709007"/>
            <a:ext cx="1850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200" dirty="0"/>
              <a:t>Dave Evans</a:t>
            </a:r>
          </a:p>
          <a:p>
            <a:pPr algn="ctr"/>
            <a:r>
              <a:rPr lang="en-AU" sz="1200" dirty="0"/>
              <a:t>(University of Queensland)</a:t>
            </a:r>
          </a:p>
          <a:p>
            <a:pPr algn="ctr"/>
            <a:r>
              <a:rPr lang="en-AU" sz="1200" dirty="0"/>
              <a:t>(University of Bristol)</a:t>
            </a:r>
          </a:p>
        </p:txBody>
      </p:sp>
      <p:pic>
        <p:nvPicPr>
          <p:cNvPr id="5" name="Picture 4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332FF795-A273-4104-98FA-E1784CB2D8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795" y="4466628"/>
            <a:ext cx="1323011" cy="11057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F54483-E68C-0B97-5CEF-2E166A4E57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1654" y="3129150"/>
            <a:ext cx="1071007" cy="12403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E6EFEC-5E0D-5BCF-98A8-DCF85C4174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9596" y="3129150"/>
            <a:ext cx="1678656" cy="16397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69075F5-6212-A389-826D-9F23F9E2D4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705" y="4617567"/>
            <a:ext cx="1402829" cy="15586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CA5987-9822-082E-E7DC-1FBC633CCA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7712" y="123476"/>
            <a:ext cx="1319592" cy="149661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D659875-9187-966D-4260-FE222B6773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98924" y="657879"/>
            <a:ext cx="1412201" cy="159088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1062152-1B14-AA53-E0DC-60DE25FF53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37871" y="702781"/>
            <a:ext cx="1635665" cy="171893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38221FD-643D-D050-B45E-CB9F5C6F08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69677" y="1730016"/>
            <a:ext cx="1499834" cy="168031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4D444F5-6F50-C746-B256-ADADBF2F1E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5381" y="5045337"/>
            <a:ext cx="1006390" cy="1253649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E0BFCDD-5D85-94BA-BAAA-3F6B8955D535}"/>
              </a:ext>
            </a:extLst>
          </p:cNvPr>
          <p:cNvSpPr txBox="1"/>
          <p:nvPr/>
        </p:nvSpPr>
        <p:spPr>
          <a:xfrm>
            <a:off x="5743307" y="6262042"/>
            <a:ext cx="2193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AU" sz="1200" dirty="0"/>
              <a:t>Tara Henechowicz</a:t>
            </a:r>
          </a:p>
          <a:p>
            <a:pPr algn="ctr"/>
            <a:r>
              <a:rPr lang="en-AU" sz="1200" dirty="0"/>
              <a:t>(University of Colorado Boulder)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C4C31991-5714-3A1F-FAD7-88AB445562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22821" y="1823190"/>
            <a:ext cx="1518301" cy="18093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1A70E3-6804-B114-C6F7-A8BC64531F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2916" y="4768949"/>
            <a:ext cx="1323011" cy="146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131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304800"/>
            <a:ext cx="8206680" cy="1143000"/>
          </a:xfrm>
        </p:spPr>
        <p:txBody>
          <a:bodyPr/>
          <a:lstStyle/>
          <a:p>
            <a:r>
              <a:rPr lang="en-GB" sz="2800" dirty="0" err="1">
                <a:solidFill>
                  <a:srgbClr val="0070C0"/>
                </a:solidFill>
              </a:rPr>
              <a:t>Mendelian</a:t>
            </a:r>
            <a:r>
              <a:rPr lang="en-GB" sz="2800" dirty="0">
                <a:solidFill>
                  <a:srgbClr val="0070C0"/>
                </a:solidFill>
              </a:rPr>
              <a:t> randomization: Smoking and Lung Cancer</a:t>
            </a:r>
          </a:p>
        </p:txBody>
      </p:sp>
      <p:sp>
        <p:nvSpPr>
          <p:cNvPr id="345092" name="Text Box 4"/>
          <p:cNvSpPr txBox="1">
            <a:spLocks noChangeArrowheads="1"/>
          </p:cNvSpPr>
          <p:nvPr/>
        </p:nvSpPr>
        <p:spPr bwMode="auto">
          <a:xfrm>
            <a:off x="6743700" y="2556609"/>
            <a:ext cx="3429000" cy="5804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RANDOMISATION METHOD</a:t>
            </a:r>
          </a:p>
        </p:txBody>
      </p:sp>
      <p:sp>
        <p:nvSpPr>
          <p:cNvPr id="345093" name="Text Box 5"/>
          <p:cNvSpPr txBox="1">
            <a:spLocks noChangeArrowheads="1"/>
          </p:cNvSpPr>
          <p:nvPr/>
        </p:nvSpPr>
        <p:spPr bwMode="auto">
          <a:xfrm>
            <a:off x="7273636" y="1447801"/>
            <a:ext cx="2327564" cy="5936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RANDOMISED CONTROLLED TRIAL</a:t>
            </a:r>
          </a:p>
        </p:txBody>
      </p:sp>
      <p:sp>
        <p:nvSpPr>
          <p:cNvPr id="345094" name="Text Box 6"/>
          <p:cNvSpPr txBox="1">
            <a:spLocks noChangeArrowheads="1"/>
          </p:cNvSpPr>
          <p:nvPr/>
        </p:nvSpPr>
        <p:spPr bwMode="auto">
          <a:xfrm>
            <a:off x="2286000" y="4653516"/>
            <a:ext cx="2212652" cy="9498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CONFOUNDERS EQUAL BETWEEN GROUPS</a:t>
            </a:r>
          </a:p>
        </p:txBody>
      </p:sp>
      <p:sp>
        <p:nvSpPr>
          <p:cNvPr id="345095" name="Text Box 7"/>
          <p:cNvSpPr txBox="1">
            <a:spLocks noChangeArrowheads="1"/>
          </p:cNvSpPr>
          <p:nvPr/>
        </p:nvSpPr>
        <p:spPr bwMode="auto">
          <a:xfrm>
            <a:off x="2286000" y="1447800"/>
            <a:ext cx="1943100" cy="62003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400" dirty="0">
                <a:latin typeface="Comic Sans MS" pitchFamily="66" charset="0"/>
              </a:rPr>
              <a:t>MENDELIAN RANDOMIZATION</a:t>
            </a:r>
          </a:p>
        </p:txBody>
      </p:sp>
      <p:sp>
        <p:nvSpPr>
          <p:cNvPr id="345096" name="Text Box 8"/>
          <p:cNvSpPr txBox="1">
            <a:spLocks noChangeArrowheads="1"/>
          </p:cNvSpPr>
          <p:nvPr/>
        </p:nvSpPr>
        <p:spPr bwMode="auto">
          <a:xfrm>
            <a:off x="1600200" y="2579036"/>
            <a:ext cx="3522518" cy="5936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dirty="0">
                <a:latin typeface="Comic Sans MS" pitchFamily="66" charset="0"/>
              </a:rPr>
              <a:t>RANDOM SEGREGATION </a:t>
            </a:r>
          </a:p>
          <a:p>
            <a:pPr algn="ctr" eaLnBrk="0" hangingPunct="0"/>
            <a:r>
              <a:rPr lang="en-US" sz="1600" dirty="0">
                <a:latin typeface="Comic Sans MS" pitchFamily="66" charset="0"/>
              </a:rPr>
              <a:t>OF ALLELES</a:t>
            </a:r>
          </a:p>
        </p:txBody>
      </p:sp>
      <p:sp>
        <p:nvSpPr>
          <p:cNvPr id="345097" name="Text Box 9"/>
          <p:cNvSpPr txBox="1">
            <a:spLocks noChangeArrowheads="1"/>
          </p:cNvSpPr>
          <p:nvPr/>
        </p:nvSpPr>
        <p:spPr bwMode="auto">
          <a:xfrm>
            <a:off x="7543800" y="4534786"/>
            <a:ext cx="2212652" cy="9498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CONFOUNDERS EQUAL BETWEEN GROUPS</a:t>
            </a:r>
          </a:p>
        </p:txBody>
      </p:sp>
      <p:sp>
        <p:nvSpPr>
          <p:cNvPr id="345098" name="Text Box 10"/>
          <p:cNvSpPr txBox="1">
            <a:spLocks noChangeArrowheads="1"/>
          </p:cNvSpPr>
          <p:nvPr/>
        </p:nvSpPr>
        <p:spPr bwMode="auto">
          <a:xfrm>
            <a:off x="1600200" y="3466214"/>
            <a:ext cx="1600200" cy="831112"/>
          </a:xfrm>
          <a:prstGeom prst="rect">
            <a:avLst/>
          </a:prstGeom>
          <a:solidFill>
            <a:srgbClr val="FFFFFF"/>
          </a:solidFill>
          <a:ln w="349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dirty="0">
                <a:latin typeface="Comic Sans MS" pitchFamily="66" charset="0"/>
              </a:rPr>
              <a:t>Heavy Smokers: </a:t>
            </a:r>
          </a:p>
          <a:p>
            <a:pPr algn="ctr" eaLnBrk="0" hangingPunct="0"/>
            <a:r>
              <a:rPr lang="en-US" sz="1600" dirty="0">
                <a:latin typeface="Comic Sans MS" pitchFamily="66" charset="0"/>
              </a:rPr>
              <a:t>C/C</a:t>
            </a:r>
          </a:p>
        </p:txBody>
      </p:sp>
      <p:sp>
        <p:nvSpPr>
          <p:cNvPr id="345099" name="Text Box 11"/>
          <p:cNvSpPr txBox="1">
            <a:spLocks noChangeArrowheads="1"/>
          </p:cNvSpPr>
          <p:nvPr/>
        </p:nvSpPr>
        <p:spPr bwMode="auto">
          <a:xfrm>
            <a:off x="6743700" y="3466214"/>
            <a:ext cx="1714500" cy="831112"/>
          </a:xfrm>
          <a:prstGeom prst="rect">
            <a:avLst/>
          </a:prstGeom>
          <a:solidFill>
            <a:srgbClr val="FFFFFF"/>
          </a:solidFill>
          <a:ln w="349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dirty="0">
                <a:latin typeface="Comic Sans MS" pitchFamily="66" charset="0"/>
              </a:rPr>
              <a:t>EXPOSED: </a:t>
            </a:r>
          </a:p>
          <a:p>
            <a:pPr algn="ctr" eaLnBrk="0" hangingPunct="0"/>
            <a:r>
              <a:rPr lang="en-US" sz="1600" dirty="0">
                <a:latin typeface="Comic Sans MS" pitchFamily="66" charset="0"/>
              </a:rPr>
              <a:t>SMOKERS</a:t>
            </a:r>
          </a:p>
        </p:txBody>
      </p:sp>
      <p:sp>
        <p:nvSpPr>
          <p:cNvPr id="345100" name="Text Box 12"/>
          <p:cNvSpPr txBox="1">
            <a:spLocks noChangeArrowheads="1"/>
          </p:cNvSpPr>
          <p:nvPr/>
        </p:nvSpPr>
        <p:spPr bwMode="auto">
          <a:xfrm>
            <a:off x="3886200" y="3466214"/>
            <a:ext cx="1485900" cy="831112"/>
          </a:xfrm>
          <a:prstGeom prst="rect">
            <a:avLst/>
          </a:prstGeom>
          <a:solidFill>
            <a:srgbClr val="FFFFFF"/>
          </a:solidFill>
          <a:ln w="349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dirty="0">
                <a:latin typeface="Comic Sans MS" pitchFamily="66" charset="0"/>
              </a:rPr>
              <a:t>Light/Non Smokers:</a:t>
            </a:r>
          </a:p>
          <a:p>
            <a:pPr algn="ctr" eaLnBrk="0" hangingPunct="0"/>
            <a:r>
              <a:rPr lang="en-US" sz="1600" dirty="0">
                <a:latin typeface="Comic Sans MS" pitchFamily="66" charset="0"/>
              </a:rPr>
              <a:t>C/T or T/T</a:t>
            </a:r>
          </a:p>
        </p:txBody>
      </p:sp>
      <p:sp>
        <p:nvSpPr>
          <p:cNvPr id="345101" name="Text Box 13"/>
          <p:cNvSpPr txBox="1">
            <a:spLocks noChangeArrowheads="1"/>
          </p:cNvSpPr>
          <p:nvPr/>
        </p:nvSpPr>
        <p:spPr bwMode="auto">
          <a:xfrm>
            <a:off x="8801100" y="3466214"/>
            <a:ext cx="1714500" cy="831112"/>
          </a:xfrm>
          <a:prstGeom prst="rect">
            <a:avLst/>
          </a:prstGeom>
          <a:solidFill>
            <a:srgbClr val="FFFFFF"/>
          </a:solidFill>
          <a:ln w="349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dirty="0">
                <a:latin typeface="Comic Sans MS" pitchFamily="66" charset="0"/>
              </a:rPr>
              <a:t>CONTROL: </a:t>
            </a:r>
          </a:p>
          <a:p>
            <a:pPr algn="ctr" eaLnBrk="0" hangingPunct="0"/>
            <a:r>
              <a:rPr lang="en-US" sz="1600" dirty="0">
                <a:latin typeface="Comic Sans MS" pitchFamily="66" charset="0"/>
              </a:rPr>
              <a:t>NON SMOKERS</a:t>
            </a:r>
          </a:p>
        </p:txBody>
      </p:sp>
      <p:sp>
        <p:nvSpPr>
          <p:cNvPr id="345102" name="Text Box 14"/>
          <p:cNvSpPr txBox="1">
            <a:spLocks noChangeArrowheads="1"/>
          </p:cNvSpPr>
          <p:nvPr/>
        </p:nvSpPr>
        <p:spPr bwMode="auto">
          <a:xfrm>
            <a:off x="1600200" y="5959550"/>
            <a:ext cx="4000500" cy="5936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dirty="0">
                <a:latin typeface="Comic Sans MS" pitchFamily="66" charset="0"/>
              </a:rPr>
              <a:t>LUNG CANCER COMPARED </a:t>
            </a:r>
          </a:p>
          <a:p>
            <a:pPr algn="ctr" eaLnBrk="0" hangingPunct="0"/>
            <a:r>
              <a:rPr lang="en-US" sz="1600" dirty="0">
                <a:latin typeface="Comic Sans MS" pitchFamily="66" charset="0"/>
              </a:rPr>
              <a:t>BETWEEN GROUPS</a:t>
            </a:r>
          </a:p>
        </p:txBody>
      </p:sp>
      <p:sp>
        <p:nvSpPr>
          <p:cNvPr id="345103" name="Line 15"/>
          <p:cNvSpPr>
            <a:spLocks noChangeShapeType="1"/>
          </p:cNvSpPr>
          <p:nvPr/>
        </p:nvSpPr>
        <p:spPr bwMode="auto">
          <a:xfrm>
            <a:off x="3293918" y="2160182"/>
            <a:ext cx="0" cy="35619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45104" name="Line 16"/>
          <p:cNvSpPr>
            <a:spLocks noChangeShapeType="1"/>
          </p:cNvSpPr>
          <p:nvPr/>
        </p:nvSpPr>
        <p:spPr bwMode="auto">
          <a:xfrm>
            <a:off x="8458200" y="2171396"/>
            <a:ext cx="0" cy="35619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45105" name="Line 17"/>
          <p:cNvSpPr>
            <a:spLocks noChangeShapeType="1"/>
          </p:cNvSpPr>
          <p:nvPr/>
        </p:nvSpPr>
        <p:spPr bwMode="auto">
          <a:xfrm>
            <a:off x="3429000" y="3228753"/>
            <a:ext cx="457200" cy="2374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45106" name="Line 18"/>
          <p:cNvSpPr>
            <a:spLocks noChangeShapeType="1"/>
          </p:cNvSpPr>
          <p:nvPr/>
        </p:nvSpPr>
        <p:spPr bwMode="auto">
          <a:xfrm flipH="1">
            <a:off x="2971800" y="3228753"/>
            <a:ext cx="342900" cy="2374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45107" name="Line 19"/>
          <p:cNvSpPr>
            <a:spLocks noChangeShapeType="1"/>
          </p:cNvSpPr>
          <p:nvPr/>
        </p:nvSpPr>
        <p:spPr bwMode="auto">
          <a:xfrm flipH="1">
            <a:off x="8001000" y="3228753"/>
            <a:ext cx="342900" cy="2374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45108" name="Line 20"/>
          <p:cNvSpPr>
            <a:spLocks noChangeShapeType="1"/>
          </p:cNvSpPr>
          <p:nvPr/>
        </p:nvSpPr>
        <p:spPr bwMode="auto">
          <a:xfrm>
            <a:off x="8572500" y="3206327"/>
            <a:ext cx="342900" cy="2374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45109" name="Text Box 21"/>
          <p:cNvSpPr txBox="1">
            <a:spLocks noChangeArrowheads="1"/>
          </p:cNvSpPr>
          <p:nvPr/>
        </p:nvSpPr>
        <p:spPr bwMode="auto">
          <a:xfrm>
            <a:off x="6400800" y="5959550"/>
            <a:ext cx="4000500" cy="5936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dirty="0">
                <a:latin typeface="Comic Sans MS" pitchFamily="66" charset="0"/>
              </a:rPr>
              <a:t>LUNG CANCER COMPARED </a:t>
            </a:r>
          </a:p>
          <a:p>
            <a:pPr algn="ctr" eaLnBrk="0" hangingPunct="0"/>
            <a:r>
              <a:rPr lang="en-US" sz="1600" dirty="0">
                <a:latin typeface="Comic Sans MS" pitchFamily="66" charset="0"/>
              </a:rPr>
              <a:t>BETWEEN GROUPS</a:t>
            </a:r>
          </a:p>
        </p:txBody>
      </p:sp>
      <p:sp>
        <p:nvSpPr>
          <p:cNvPr id="345110" name="Line 22"/>
          <p:cNvSpPr>
            <a:spLocks noChangeShapeType="1"/>
          </p:cNvSpPr>
          <p:nvPr/>
        </p:nvSpPr>
        <p:spPr bwMode="auto">
          <a:xfrm>
            <a:off x="1943100" y="4416057"/>
            <a:ext cx="0" cy="1424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45111" name="Line 23"/>
          <p:cNvSpPr>
            <a:spLocks noChangeShapeType="1"/>
          </p:cNvSpPr>
          <p:nvPr/>
        </p:nvSpPr>
        <p:spPr bwMode="auto">
          <a:xfrm>
            <a:off x="5143500" y="4416057"/>
            <a:ext cx="0" cy="1424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45112" name="Line 24"/>
          <p:cNvSpPr>
            <a:spLocks noChangeShapeType="1"/>
          </p:cNvSpPr>
          <p:nvPr/>
        </p:nvSpPr>
        <p:spPr bwMode="auto">
          <a:xfrm>
            <a:off x="6972300" y="4416057"/>
            <a:ext cx="0" cy="1424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345113" name="Line 25"/>
          <p:cNvSpPr>
            <a:spLocks noChangeShapeType="1"/>
          </p:cNvSpPr>
          <p:nvPr/>
        </p:nvSpPr>
        <p:spPr bwMode="auto">
          <a:xfrm>
            <a:off x="10172700" y="4416057"/>
            <a:ext cx="0" cy="1424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3429001" y="2271968"/>
            <a:ext cx="2160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+ independent assortment</a:t>
            </a:r>
          </a:p>
        </p:txBody>
      </p:sp>
    </p:spTree>
    <p:extLst>
      <p:ext uri="{BB962C8B-B14F-4D97-AF65-F5344CB8AC3E}">
        <p14:creationId xmlns:p14="http://schemas.microsoft.com/office/powerpoint/2010/main" val="1218337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0070C0"/>
                </a:solidFill>
              </a:rPr>
              <a:t>Mendelian</a:t>
            </a:r>
            <a:r>
              <a:rPr lang="en-US" dirty="0">
                <a:solidFill>
                  <a:srgbClr val="0070C0"/>
                </a:solidFill>
              </a:rPr>
              <a:t> Randomization: 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3 Core Assumptions</a:t>
            </a:r>
            <a:endParaRPr lang="en-AU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682954"/>
            <a:ext cx="990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SNP</a:t>
            </a:r>
            <a:endParaRPr lang="en-A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817754" y="3682953"/>
            <a:ext cx="1782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Exposure</a:t>
            </a:r>
            <a:endParaRPr lang="en-A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8130122" y="3682954"/>
            <a:ext cx="1926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Outcome</a:t>
            </a:r>
            <a:endParaRPr lang="en-AU" sz="3200" dirty="0"/>
          </a:p>
        </p:txBody>
      </p:sp>
      <p:cxnSp>
        <p:nvCxnSpPr>
          <p:cNvPr id="7" name="Straight Arrow Connector 6"/>
          <p:cNvCxnSpPr>
            <a:stCxn id="3" idx="3"/>
          </p:cNvCxnSpPr>
          <p:nvPr/>
        </p:nvCxnSpPr>
        <p:spPr>
          <a:xfrm flipV="1">
            <a:off x="3197782" y="3975341"/>
            <a:ext cx="124203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672064" y="3970986"/>
            <a:ext cx="1242034" cy="1"/>
          </a:xfrm>
          <a:prstGeom prst="straightConnector1">
            <a:avLst/>
          </a:prstGeom>
          <a:ln>
            <a:solidFill>
              <a:srgbClr val="4A7E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68008" y="1988841"/>
            <a:ext cx="250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Confounders</a:t>
            </a:r>
            <a:endParaRPr lang="en-AU" sz="32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807968" y="2755560"/>
            <a:ext cx="792088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914098" y="2755560"/>
            <a:ext cx="558166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02676" y="5507940"/>
            <a:ext cx="3849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(1) SNP is associated with the exposure</a:t>
            </a:r>
            <a:endParaRPr lang="en-AU" dirty="0">
              <a:solidFill>
                <a:srgbClr val="8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11625" y="5867980"/>
            <a:ext cx="5160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(2) SNP is NOT associated with confounding variables</a:t>
            </a:r>
            <a:endParaRPr lang="en-A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11625" y="6228020"/>
            <a:ext cx="591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(3) SNP ONLY associated with outcome through the exposure</a:t>
            </a:r>
            <a:endParaRPr lang="en-AU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3009256" y="2319157"/>
            <a:ext cx="3161553" cy="1373768"/>
          </a:xfrm>
          <a:prstGeom prst="straightConnector1">
            <a:avLst/>
          </a:prstGeom>
          <a:ln w="31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83832" y="2755560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67809" y="2555612"/>
            <a:ext cx="441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E46C0A"/>
                </a:solidFill>
              </a:rPr>
              <a:t>(2)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03713" y="3933056"/>
            <a:ext cx="441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(1)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867286" y="4957650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07969" y="5202371"/>
            <a:ext cx="441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7933C"/>
                </a:solidFill>
              </a:rPr>
              <a:t>(3)</a:t>
            </a:r>
          </a:p>
        </p:txBody>
      </p:sp>
      <p:cxnSp>
        <p:nvCxnSpPr>
          <p:cNvPr id="21" name="Elbow Connector 20"/>
          <p:cNvCxnSpPr>
            <a:stCxn id="3" idx="2"/>
          </p:cNvCxnSpPr>
          <p:nvPr/>
        </p:nvCxnSpPr>
        <p:spPr>
          <a:xfrm rot="16200000" flipH="1">
            <a:off x="5536666" y="1433737"/>
            <a:ext cx="898756" cy="6566739"/>
          </a:xfrm>
          <a:prstGeom prst="bentConnector2">
            <a:avLst/>
          </a:prstGeom>
          <a:ln>
            <a:solidFill>
              <a:srgbClr val="4A7EB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9269414" y="4267728"/>
            <a:ext cx="0" cy="898757"/>
          </a:xfrm>
          <a:prstGeom prst="straightConnector1">
            <a:avLst/>
          </a:prstGeom>
          <a:ln>
            <a:solidFill>
              <a:srgbClr val="4A7EBB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6E1591-9A41-4999-954D-B31F1D6DEA4A}"/>
              </a:ext>
            </a:extLst>
          </p:cNvPr>
          <p:cNvSpPr txBox="1"/>
          <p:nvPr/>
        </p:nvSpPr>
        <p:spPr>
          <a:xfrm>
            <a:off x="1419752" y="4787153"/>
            <a:ext cx="1723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rs3091244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905038-C9DF-4C55-961B-52B6B131E3FA}"/>
              </a:ext>
            </a:extLst>
          </p:cNvPr>
          <p:cNvSpPr txBox="1"/>
          <p:nvPr/>
        </p:nvSpPr>
        <p:spPr>
          <a:xfrm>
            <a:off x="6508885" y="4787153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CRP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AEEE5-253A-46D7-A33E-166B16F937AE}"/>
              </a:ext>
            </a:extLst>
          </p:cNvPr>
          <p:cNvSpPr txBox="1"/>
          <p:nvPr/>
        </p:nvSpPr>
        <p:spPr>
          <a:xfrm>
            <a:off x="10586625" y="4787153"/>
            <a:ext cx="747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SBP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2CC7B4-7B75-4655-B877-9385D68E8A8C}"/>
              </a:ext>
            </a:extLst>
          </p:cNvPr>
          <p:cNvSpPr txBox="1"/>
          <p:nvPr/>
        </p:nvSpPr>
        <p:spPr>
          <a:xfrm>
            <a:off x="7671867" y="1560306"/>
            <a:ext cx="22908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/>
              <a:t>Confounders</a:t>
            </a:r>
          </a:p>
          <a:p>
            <a:pPr algn="ctr"/>
            <a:r>
              <a:rPr lang="en-AU" sz="2800" b="1" dirty="0"/>
              <a:t>(Income, HDL)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8B34189-0E98-4D82-959E-240D4E224D4D}"/>
              </a:ext>
            </a:extLst>
          </p:cNvPr>
          <p:cNvCxnSpPr>
            <a:cxnSpLocks/>
          </p:cNvCxnSpPr>
          <p:nvPr/>
        </p:nvCxnSpPr>
        <p:spPr>
          <a:xfrm>
            <a:off x="3248061" y="5048763"/>
            <a:ext cx="30482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CC32E8-3623-4DC0-BEE0-AD51DFB01678}"/>
              </a:ext>
            </a:extLst>
          </p:cNvPr>
          <p:cNvCxnSpPr>
            <a:cxnSpLocks/>
          </p:cNvCxnSpPr>
          <p:nvPr/>
        </p:nvCxnSpPr>
        <p:spPr>
          <a:xfrm>
            <a:off x="7410758" y="5048763"/>
            <a:ext cx="30482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585074F-C63F-44DA-82A4-FED4CEC5AF12}"/>
              </a:ext>
            </a:extLst>
          </p:cNvPr>
          <p:cNvCxnSpPr>
            <a:endCxn id="5" idx="0"/>
          </p:cNvCxnSpPr>
          <p:nvPr/>
        </p:nvCxnSpPr>
        <p:spPr>
          <a:xfrm flipH="1">
            <a:off x="6892965" y="2612571"/>
            <a:ext cx="1610955" cy="21745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9D51326-64A5-4642-808E-F494B154F896}"/>
              </a:ext>
            </a:extLst>
          </p:cNvPr>
          <p:cNvCxnSpPr>
            <a:cxnSpLocks/>
          </p:cNvCxnSpPr>
          <p:nvPr/>
        </p:nvCxnSpPr>
        <p:spPr>
          <a:xfrm>
            <a:off x="9026434" y="2612571"/>
            <a:ext cx="1541421" cy="20247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9C0EB4B-2079-4441-AC2C-94ED0EF7F76A}"/>
              </a:ext>
            </a:extLst>
          </p:cNvPr>
          <p:cNvSpPr txBox="1"/>
          <p:nvPr/>
        </p:nvSpPr>
        <p:spPr>
          <a:xfrm>
            <a:off x="563813" y="1845828"/>
            <a:ext cx="25737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/>
              <a:t>Observational</a:t>
            </a:r>
            <a:r>
              <a:rPr lang="en-AU" sz="1600" dirty="0"/>
              <a:t> </a:t>
            </a:r>
            <a:r>
              <a:rPr lang="el-GR" sz="1600" dirty="0"/>
              <a:t>β</a:t>
            </a:r>
            <a:r>
              <a:rPr lang="en-AU" sz="1600" baseline="-25000" dirty="0"/>
              <a:t>CRP-SBP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BCFB6E-0B24-4ADF-BEAC-1CD5B67BC3B0}"/>
              </a:ext>
            </a:extLst>
          </p:cNvPr>
          <p:cNvSpPr txBox="1"/>
          <p:nvPr/>
        </p:nvSpPr>
        <p:spPr>
          <a:xfrm>
            <a:off x="5929707" y="6259670"/>
            <a:ext cx="1242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SNP-SBP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D80CA1-EEB8-4E41-B092-DC7F8A981CFD}"/>
              </a:ext>
            </a:extLst>
          </p:cNvPr>
          <p:cNvSpPr txBox="1"/>
          <p:nvPr/>
        </p:nvSpPr>
        <p:spPr>
          <a:xfrm rot="20029114">
            <a:off x="3813049" y="2730553"/>
            <a:ext cx="1502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SNP-INCOME</a:t>
            </a:r>
            <a:r>
              <a:rPr lang="en-AU" sz="1600" dirty="0"/>
              <a:t> = ???</a:t>
            </a:r>
            <a:endParaRPr lang="en-AU" sz="1600" baseline="30000" dirty="0"/>
          </a:p>
          <a:p>
            <a:r>
              <a:rPr lang="el-GR" sz="1600" dirty="0"/>
              <a:t>β</a:t>
            </a:r>
            <a:r>
              <a:rPr lang="en-AU" sz="1600" baseline="-25000" dirty="0"/>
              <a:t>SNP-HDL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9F42A9-0545-48A4-AD51-F61ADCF97867}"/>
              </a:ext>
            </a:extLst>
          </p:cNvPr>
          <p:cNvSpPr txBox="1"/>
          <p:nvPr/>
        </p:nvSpPr>
        <p:spPr>
          <a:xfrm>
            <a:off x="8176497" y="5228290"/>
            <a:ext cx="12378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CRP-SBP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958F49-13A9-4977-A3A6-57810CEA1D72}"/>
              </a:ext>
            </a:extLst>
          </p:cNvPr>
          <p:cNvSpPr txBox="1"/>
          <p:nvPr/>
        </p:nvSpPr>
        <p:spPr>
          <a:xfrm>
            <a:off x="3614650" y="5254910"/>
            <a:ext cx="12522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SNP-CRP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79B7D8D-E8D7-43DB-A3BE-C119D26FFAC2}"/>
              </a:ext>
            </a:extLst>
          </p:cNvPr>
          <p:cNvCxnSpPr>
            <a:cxnSpLocks/>
            <a:endCxn id="4" idx="0"/>
          </p:cNvCxnSpPr>
          <p:nvPr/>
        </p:nvCxnSpPr>
        <p:spPr>
          <a:xfrm flipH="1">
            <a:off x="2281655" y="2060290"/>
            <a:ext cx="5366314" cy="2726863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D9EB257-C38F-4027-B98D-884724B960FF}"/>
              </a:ext>
            </a:extLst>
          </p:cNvPr>
          <p:cNvSpPr txBox="1"/>
          <p:nvPr/>
        </p:nvSpPr>
        <p:spPr>
          <a:xfrm>
            <a:off x="5004001" y="2941908"/>
            <a:ext cx="450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00E248-1908-4F67-9BC1-A9626D7757B6}"/>
              </a:ext>
            </a:extLst>
          </p:cNvPr>
          <p:cNvSpPr txBox="1"/>
          <p:nvPr/>
        </p:nvSpPr>
        <p:spPr>
          <a:xfrm rot="18447003">
            <a:off x="6374510" y="3227591"/>
            <a:ext cx="1497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CRP-INCOME</a:t>
            </a:r>
            <a:r>
              <a:rPr lang="en-AU" sz="1600" dirty="0"/>
              <a:t> = ???</a:t>
            </a:r>
            <a:endParaRPr lang="en-AU" sz="1600" baseline="30000" dirty="0"/>
          </a:p>
          <a:p>
            <a:r>
              <a:rPr lang="el-GR" sz="1600" dirty="0"/>
              <a:t>β</a:t>
            </a:r>
            <a:r>
              <a:rPr lang="en-AU" sz="1600" baseline="-25000" dirty="0"/>
              <a:t>CRP-HDL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6FCA4D-8409-4261-8AF0-E898AC4A87D8}"/>
              </a:ext>
            </a:extLst>
          </p:cNvPr>
          <p:cNvSpPr txBox="1"/>
          <p:nvPr/>
        </p:nvSpPr>
        <p:spPr>
          <a:xfrm rot="3196461">
            <a:off x="9742863" y="3332554"/>
            <a:ext cx="1488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INCOME-SBP</a:t>
            </a:r>
            <a:r>
              <a:rPr lang="en-AU" sz="1600" dirty="0"/>
              <a:t> = ???</a:t>
            </a:r>
            <a:endParaRPr lang="en-AU" sz="1600" baseline="30000" dirty="0"/>
          </a:p>
          <a:p>
            <a:r>
              <a:rPr lang="el-GR" sz="1600" dirty="0"/>
              <a:t>β</a:t>
            </a:r>
            <a:r>
              <a:rPr lang="en-AU" sz="1600" baseline="-25000" dirty="0"/>
              <a:t>HDL-SBP</a:t>
            </a:r>
            <a:r>
              <a:rPr lang="en-AU" sz="1600" dirty="0"/>
              <a:t> = ???</a:t>
            </a:r>
            <a:endParaRPr lang="en-AU" sz="1600" baseline="3000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C08FA3-1847-4303-A882-AD196480EF85}"/>
              </a:ext>
            </a:extLst>
          </p:cNvPr>
          <p:cNvCxnSpPr/>
          <p:nvPr/>
        </p:nvCxnSpPr>
        <p:spPr>
          <a:xfrm flipV="1">
            <a:off x="2281654" y="6001178"/>
            <a:ext cx="8678631" cy="60043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414D989-61EA-434E-8242-DC3E6059E4B1}"/>
              </a:ext>
            </a:extLst>
          </p:cNvPr>
          <p:cNvCxnSpPr/>
          <p:nvPr/>
        </p:nvCxnSpPr>
        <p:spPr>
          <a:xfrm flipV="1">
            <a:off x="10951585" y="5632653"/>
            <a:ext cx="0" cy="36852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6867B15B-EDFE-4FDD-8B05-503E0C8106C2}"/>
              </a:ext>
            </a:extLst>
          </p:cNvPr>
          <p:cNvSpPr txBox="1">
            <a:spLocks/>
          </p:cNvSpPr>
          <p:nvPr/>
        </p:nvSpPr>
        <p:spPr>
          <a:xfrm>
            <a:off x="838200" y="28738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dirty="0"/>
              <a:t>Mendelian randomization: Practical 1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1278A778-AA44-46FF-A90C-3803A644FC23}"/>
              </a:ext>
            </a:extLst>
          </p:cNvPr>
          <p:cNvSpPr txBox="1">
            <a:spLocks/>
          </p:cNvSpPr>
          <p:nvPr/>
        </p:nvSpPr>
        <p:spPr>
          <a:xfrm>
            <a:off x="1038497" y="1022050"/>
            <a:ext cx="10515600" cy="4715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2000" dirty="0"/>
              <a:t>Does C-Reactive Protein causally affect Blood Pressure?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70709BA-A15D-DBAA-AE20-80389EEEC9C6}"/>
              </a:ext>
            </a:extLst>
          </p:cNvPr>
          <p:cNvCxnSpPr/>
          <p:nvPr/>
        </p:nvCxnSpPr>
        <p:spPr>
          <a:xfrm flipV="1">
            <a:off x="2281654" y="5715000"/>
            <a:ext cx="0" cy="346221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19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C4324-2A98-4A45-ABE0-2BA4409E6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AU" dirty="0"/>
              <a:t>Mendelian randomization: Practical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82A2AF-EC47-4EB7-B0D6-D17170385FDD}"/>
              </a:ext>
            </a:extLst>
          </p:cNvPr>
          <p:cNvSpPr txBox="1"/>
          <p:nvPr/>
        </p:nvSpPr>
        <p:spPr>
          <a:xfrm>
            <a:off x="218198" y="1102860"/>
            <a:ext cx="1165811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Use your web browser to navigate to: </a:t>
            </a:r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  <a:hlinkClick r:id="rId3"/>
              </a:rPr>
              <a:t>https://workshop.colorado.edu/</a:t>
            </a:r>
            <a:endParaRPr lang="en-AU" sz="16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AU" sz="16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#Login with your username and password</a:t>
            </a: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Click on the link “OnDemand”</a:t>
            </a:r>
          </a:p>
          <a:p>
            <a:r>
              <a:rPr lang="en-AU" sz="16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Click on the R Studio pinned app and start a session</a:t>
            </a:r>
            <a:endParaRPr lang="en-AU" sz="16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#Click on the “terminal” tab. This will take you to a UNIX like environment where you can copy the files over for this session’s #practical exercise</a:t>
            </a: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Now go to your home directory, create a new working directory called “MR”, and move to it</a:t>
            </a:r>
          </a:p>
          <a:p>
            <a:r>
              <a:rPr lang="en-AU" sz="1600" dirty="0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cd</a:t>
            </a:r>
            <a:endParaRPr lang="en-AU" sz="16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AU" sz="1600" dirty="0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AU" sz="1600" dirty="0" err="1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mkdir</a:t>
            </a:r>
            <a:r>
              <a:rPr lang="en-AU" sz="1600" dirty="0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MR</a:t>
            </a:r>
            <a:endParaRPr lang="en-AU" sz="16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AU" sz="1600" dirty="0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cd MR</a:t>
            </a:r>
            <a:endParaRPr lang="en-AU" sz="16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 Copy the PRACTICAL1 directory from David Evans’ Faculty drive into this directory</a:t>
            </a:r>
          </a:p>
          <a:p>
            <a:r>
              <a:rPr lang="en-AU" sz="1600" dirty="0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cp -r /faculty/</a:t>
            </a:r>
            <a:r>
              <a:rPr lang="en-AU" sz="1600" dirty="0" err="1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davide</a:t>
            </a:r>
            <a:r>
              <a:rPr lang="en-AU" sz="1600" dirty="0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/BOULDER2026/PRACTICAL1 .</a:t>
            </a:r>
            <a:endParaRPr lang="en-AU" sz="16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#Move into your newly created PRACTICAL1 directory and print the working directory here</a:t>
            </a:r>
          </a:p>
          <a:p>
            <a:r>
              <a:rPr lang="en-AU" sz="1600" dirty="0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cd PRACTICAL1</a:t>
            </a:r>
            <a:endParaRPr lang="en-AU" sz="16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AU" sz="1600" dirty="0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AU" sz="1600" dirty="0" err="1">
                <a:solidFill>
                  <a:srgbClr val="595959"/>
                </a:solidFill>
                <a:effectLst/>
                <a:latin typeface="Verdana" panose="020B060403050404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pwd</a:t>
            </a:r>
            <a:endParaRPr lang="en-AU" sz="1600" dirty="0">
              <a:solidFill>
                <a:srgbClr val="595959"/>
              </a:solidFill>
              <a:effectLst/>
              <a:latin typeface="Verdana" panose="020B060403050404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AU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AU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#You should be able to navigate to your hom</a:t>
            </a:r>
            <a:r>
              <a:rPr lang="en-AU" sz="16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 directory using the point and click windows style directory in the lower right hand half #of the R studio server (under the files tab). Download the file Mendelian_Randomization_Practical_Exercise_QUESTIONS.doc onto your local machine. #This file contains all the instructions for the practical. Open the file and complete the practical. </a:t>
            </a:r>
            <a:endParaRPr lang="en-AU" sz="16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AU" sz="1800" dirty="0">
              <a:solidFill>
                <a:srgbClr val="595959"/>
              </a:solidFill>
              <a:effectLst/>
              <a:latin typeface="Verdana" panose="020B060403050404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2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6E1591-9A41-4999-954D-B31F1D6DEA4A}"/>
              </a:ext>
            </a:extLst>
          </p:cNvPr>
          <p:cNvSpPr txBox="1"/>
          <p:nvPr/>
        </p:nvSpPr>
        <p:spPr>
          <a:xfrm>
            <a:off x="1419752" y="4787153"/>
            <a:ext cx="1723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rs3091244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905038-C9DF-4C55-961B-52B6B131E3FA}"/>
              </a:ext>
            </a:extLst>
          </p:cNvPr>
          <p:cNvSpPr txBox="1"/>
          <p:nvPr/>
        </p:nvSpPr>
        <p:spPr>
          <a:xfrm>
            <a:off x="6508885" y="4787153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CRP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AEEE5-253A-46D7-A33E-166B16F937AE}"/>
              </a:ext>
            </a:extLst>
          </p:cNvPr>
          <p:cNvSpPr txBox="1"/>
          <p:nvPr/>
        </p:nvSpPr>
        <p:spPr>
          <a:xfrm>
            <a:off x="10586625" y="4787153"/>
            <a:ext cx="747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SBP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2CC7B4-7B75-4655-B877-9385D68E8A8C}"/>
              </a:ext>
            </a:extLst>
          </p:cNvPr>
          <p:cNvSpPr txBox="1"/>
          <p:nvPr/>
        </p:nvSpPr>
        <p:spPr>
          <a:xfrm>
            <a:off x="7671867" y="1560306"/>
            <a:ext cx="22908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800" b="1" dirty="0"/>
              <a:t>Confounders</a:t>
            </a:r>
          </a:p>
          <a:p>
            <a:pPr algn="ctr"/>
            <a:r>
              <a:rPr lang="en-AU" sz="2800" b="1" dirty="0"/>
              <a:t>(Income, HDL)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8B34189-0E98-4D82-959E-240D4E224D4D}"/>
              </a:ext>
            </a:extLst>
          </p:cNvPr>
          <p:cNvCxnSpPr>
            <a:cxnSpLocks/>
          </p:cNvCxnSpPr>
          <p:nvPr/>
        </p:nvCxnSpPr>
        <p:spPr>
          <a:xfrm>
            <a:off x="3248061" y="5048763"/>
            <a:ext cx="30482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CC32E8-3623-4DC0-BEE0-AD51DFB01678}"/>
              </a:ext>
            </a:extLst>
          </p:cNvPr>
          <p:cNvCxnSpPr>
            <a:cxnSpLocks/>
          </p:cNvCxnSpPr>
          <p:nvPr/>
        </p:nvCxnSpPr>
        <p:spPr>
          <a:xfrm>
            <a:off x="7410758" y="5048763"/>
            <a:ext cx="304823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585074F-C63F-44DA-82A4-FED4CEC5AF12}"/>
              </a:ext>
            </a:extLst>
          </p:cNvPr>
          <p:cNvCxnSpPr>
            <a:endCxn id="5" idx="0"/>
          </p:cNvCxnSpPr>
          <p:nvPr/>
        </p:nvCxnSpPr>
        <p:spPr>
          <a:xfrm flipH="1">
            <a:off x="6892965" y="2612571"/>
            <a:ext cx="1610955" cy="21745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9D51326-64A5-4642-808E-F494B154F896}"/>
              </a:ext>
            </a:extLst>
          </p:cNvPr>
          <p:cNvCxnSpPr>
            <a:cxnSpLocks/>
          </p:cNvCxnSpPr>
          <p:nvPr/>
        </p:nvCxnSpPr>
        <p:spPr>
          <a:xfrm>
            <a:off x="9026434" y="2612571"/>
            <a:ext cx="1541421" cy="20247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9C0EB4B-2079-4441-AC2C-94ED0EF7F76A}"/>
              </a:ext>
            </a:extLst>
          </p:cNvPr>
          <p:cNvSpPr txBox="1"/>
          <p:nvPr/>
        </p:nvSpPr>
        <p:spPr>
          <a:xfrm>
            <a:off x="581251" y="527582"/>
            <a:ext cx="4953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/>
              <a:t>Observational</a:t>
            </a:r>
            <a:r>
              <a:rPr lang="en-AU" sz="1600" dirty="0"/>
              <a:t> </a:t>
            </a:r>
            <a:r>
              <a:rPr lang="el-GR" sz="1600" dirty="0"/>
              <a:t>β</a:t>
            </a:r>
            <a:r>
              <a:rPr lang="en-AU" sz="1600" baseline="-25000" dirty="0"/>
              <a:t>CRP-SBP</a:t>
            </a:r>
            <a:r>
              <a:rPr lang="en-AU" sz="1600" dirty="0"/>
              <a:t> = 19.1 mmHg/CRP Unit; P &lt; 2x10</a:t>
            </a:r>
            <a:r>
              <a:rPr lang="en-AU" sz="1600" baseline="30000" dirty="0"/>
              <a:t>-16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BCFB6E-0B24-4ADF-BEAC-1CD5B67BC3B0}"/>
              </a:ext>
            </a:extLst>
          </p:cNvPr>
          <p:cNvSpPr txBox="1"/>
          <p:nvPr/>
        </p:nvSpPr>
        <p:spPr>
          <a:xfrm>
            <a:off x="5929707" y="6259670"/>
            <a:ext cx="2151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SNP-SBP</a:t>
            </a:r>
            <a:r>
              <a:rPr lang="en-AU" sz="1600" dirty="0"/>
              <a:t> = -0.10; P = 0.47</a:t>
            </a:r>
            <a:endParaRPr lang="en-AU" sz="1600" baseline="30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D80CA1-EEB8-4E41-B092-DC7F8A981CFD}"/>
              </a:ext>
            </a:extLst>
          </p:cNvPr>
          <p:cNvSpPr txBox="1"/>
          <p:nvPr/>
        </p:nvSpPr>
        <p:spPr>
          <a:xfrm rot="20029114">
            <a:off x="3337759" y="2730553"/>
            <a:ext cx="24533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SNP-INCOME</a:t>
            </a:r>
            <a:r>
              <a:rPr lang="en-AU" sz="1600" dirty="0"/>
              <a:t> = 0.0014; P = 0.9</a:t>
            </a:r>
            <a:endParaRPr lang="en-AU" sz="1600" baseline="30000" dirty="0"/>
          </a:p>
          <a:p>
            <a:r>
              <a:rPr lang="el-GR" sz="1600" dirty="0"/>
              <a:t>β</a:t>
            </a:r>
            <a:r>
              <a:rPr lang="en-AU" sz="1600" baseline="-25000" dirty="0"/>
              <a:t>SNP-HDL</a:t>
            </a:r>
            <a:r>
              <a:rPr lang="en-AU" sz="1600" dirty="0"/>
              <a:t> = 0.0025; P = 0.07</a:t>
            </a:r>
            <a:endParaRPr lang="en-AU" sz="1600" baseline="30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9F42A9-0545-48A4-AD51-F61ADCF97867}"/>
              </a:ext>
            </a:extLst>
          </p:cNvPr>
          <p:cNvSpPr txBox="1"/>
          <p:nvPr/>
        </p:nvSpPr>
        <p:spPr>
          <a:xfrm>
            <a:off x="7274070" y="5254910"/>
            <a:ext cx="3349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CRP-SBP</a:t>
            </a:r>
            <a:r>
              <a:rPr lang="en-AU" sz="1600" dirty="0"/>
              <a:t> = -2.4 mmHg/CRP Unit; P = 0.5</a:t>
            </a:r>
            <a:endParaRPr lang="en-AU" sz="1600" baseline="30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958F49-13A9-4977-A3A6-57810CEA1D72}"/>
              </a:ext>
            </a:extLst>
          </p:cNvPr>
          <p:cNvSpPr txBox="1"/>
          <p:nvPr/>
        </p:nvSpPr>
        <p:spPr>
          <a:xfrm>
            <a:off x="3614650" y="5254910"/>
            <a:ext cx="23150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SNP-CRP</a:t>
            </a:r>
            <a:r>
              <a:rPr lang="en-AU" sz="1600" dirty="0"/>
              <a:t> = 0.04; P &lt; 2x10</a:t>
            </a:r>
            <a:r>
              <a:rPr lang="en-AU" sz="1600" baseline="30000" dirty="0"/>
              <a:t>-16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79B7D8D-E8D7-43DB-A3BE-C119D26FFAC2}"/>
              </a:ext>
            </a:extLst>
          </p:cNvPr>
          <p:cNvCxnSpPr>
            <a:cxnSpLocks/>
            <a:endCxn id="4" idx="0"/>
          </p:cNvCxnSpPr>
          <p:nvPr/>
        </p:nvCxnSpPr>
        <p:spPr>
          <a:xfrm flipH="1">
            <a:off x="2281655" y="2060290"/>
            <a:ext cx="5366314" cy="2726863"/>
          </a:xfrm>
          <a:prstGeom prst="straightConnector1">
            <a:avLst/>
          </a:prstGeom>
          <a:ln w="762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D9EB257-C38F-4027-B98D-884724B960FF}"/>
              </a:ext>
            </a:extLst>
          </p:cNvPr>
          <p:cNvSpPr txBox="1"/>
          <p:nvPr/>
        </p:nvSpPr>
        <p:spPr>
          <a:xfrm>
            <a:off x="5004001" y="2941908"/>
            <a:ext cx="450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00E248-1908-4F67-9BC1-A9626D7757B6}"/>
              </a:ext>
            </a:extLst>
          </p:cNvPr>
          <p:cNvSpPr txBox="1"/>
          <p:nvPr/>
        </p:nvSpPr>
        <p:spPr>
          <a:xfrm rot="18447003">
            <a:off x="5766171" y="3227591"/>
            <a:ext cx="2714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CRP-INCOME</a:t>
            </a:r>
            <a:r>
              <a:rPr lang="en-AU" sz="1600" dirty="0"/>
              <a:t> = -0.06; P &lt; 2x10</a:t>
            </a:r>
            <a:r>
              <a:rPr lang="en-AU" sz="1600" baseline="30000" dirty="0"/>
              <a:t>-16</a:t>
            </a:r>
          </a:p>
          <a:p>
            <a:r>
              <a:rPr lang="el-GR" sz="1600" dirty="0"/>
              <a:t>β</a:t>
            </a:r>
            <a:r>
              <a:rPr lang="en-AU" sz="1600" baseline="-25000" dirty="0"/>
              <a:t>CRP-HDL</a:t>
            </a:r>
            <a:r>
              <a:rPr lang="en-AU" sz="1600" dirty="0"/>
              <a:t> = -0.57; P &lt; 2x10</a:t>
            </a:r>
            <a:r>
              <a:rPr lang="en-AU" sz="1600" baseline="30000" dirty="0"/>
              <a:t>-16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6FCA4D-8409-4261-8AF0-E898AC4A87D8}"/>
              </a:ext>
            </a:extLst>
          </p:cNvPr>
          <p:cNvSpPr txBox="1"/>
          <p:nvPr/>
        </p:nvSpPr>
        <p:spPr>
          <a:xfrm rot="3196461">
            <a:off x="9180209" y="3332554"/>
            <a:ext cx="2613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β</a:t>
            </a:r>
            <a:r>
              <a:rPr lang="en-AU" sz="1600" baseline="-25000" dirty="0"/>
              <a:t>INCOME-SBP</a:t>
            </a:r>
            <a:r>
              <a:rPr lang="en-AU" sz="1600" dirty="0"/>
              <a:t> = -0.93; P &lt; 2x10</a:t>
            </a:r>
            <a:r>
              <a:rPr lang="en-AU" sz="1600" baseline="30000" dirty="0"/>
              <a:t>-16</a:t>
            </a:r>
          </a:p>
          <a:p>
            <a:r>
              <a:rPr lang="el-GR" sz="1600" dirty="0"/>
              <a:t>β</a:t>
            </a:r>
            <a:r>
              <a:rPr lang="en-AU" sz="1600" baseline="-25000" dirty="0"/>
              <a:t>HDL-SBP</a:t>
            </a:r>
            <a:r>
              <a:rPr lang="en-AU" sz="1600" dirty="0"/>
              <a:t> = -28.4; P &lt; 2x10</a:t>
            </a:r>
            <a:r>
              <a:rPr lang="en-AU" sz="1600" baseline="30000" dirty="0"/>
              <a:t>-16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C08FA3-1847-4303-A882-AD196480EF85}"/>
              </a:ext>
            </a:extLst>
          </p:cNvPr>
          <p:cNvCxnSpPr/>
          <p:nvPr/>
        </p:nvCxnSpPr>
        <p:spPr>
          <a:xfrm flipV="1">
            <a:off x="2281654" y="6001178"/>
            <a:ext cx="8678631" cy="60043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414D989-61EA-434E-8242-DC3E6059E4B1}"/>
              </a:ext>
            </a:extLst>
          </p:cNvPr>
          <p:cNvCxnSpPr/>
          <p:nvPr/>
        </p:nvCxnSpPr>
        <p:spPr>
          <a:xfrm flipV="1">
            <a:off x="10951585" y="5632653"/>
            <a:ext cx="0" cy="36852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5114536-AEC1-738A-EA1C-04A6FB0F0E4A}"/>
              </a:ext>
            </a:extLst>
          </p:cNvPr>
          <p:cNvCxnSpPr/>
          <p:nvPr/>
        </p:nvCxnSpPr>
        <p:spPr>
          <a:xfrm flipV="1">
            <a:off x="2281654" y="5715000"/>
            <a:ext cx="0" cy="346221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339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646</Words>
  <Application>Microsoft Office PowerPoint</Application>
  <PresentationFormat>Widescreen</PresentationFormat>
  <Paragraphs>125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Comic Sans MS</vt:lpstr>
      <vt:lpstr>Verdana</vt:lpstr>
      <vt:lpstr>Office Theme</vt:lpstr>
      <vt:lpstr>PowerPoint Presentation</vt:lpstr>
      <vt:lpstr>Tutors</vt:lpstr>
      <vt:lpstr>Mendelian randomization: Smoking and Lung Cancer</vt:lpstr>
      <vt:lpstr>Mendelian Randomization:  3 Core Assumptions</vt:lpstr>
      <vt:lpstr>PowerPoint Presentation</vt:lpstr>
      <vt:lpstr>Mendelian randomization: Practical 1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Evans</dc:creator>
  <cp:lastModifiedBy>David Evans</cp:lastModifiedBy>
  <cp:revision>19</cp:revision>
  <dcterms:created xsi:type="dcterms:W3CDTF">2021-05-19T02:46:13Z</dcterms:created>
  <dcterms:modified xsi:type="dcterms:W3CDTF">2026-04-29T22:46:55Z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2026-04-15T15:43:53Z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573504d2-ff59-4721-94cd-238a14c5ee36</vt:lpwstr>
  </property>
  <property fmtid="{D5CDD505-2E9C-101B-9397-08002B2CF9AE}" pid="8" name="MSIP_Label_0f488380-630a-4f55-a077-a19445e3f360_ContentBits">
    <vt:lpwstr>0</vt:lpwstr>
  </property>
  <property fmtid="{D5CDD505-2E9C-101B-9397-08002B2CF9AE}" pid="9" name="MSIP_Label_0f488380-630a-4f55-a077-a19445e3f360_Tag">
    <vt:lpwstr>10, 3, 0, 1</vt:lpwstr>
  </property>
</Properties>
</file>