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Light" panose="020B0306030504020204" pitchFamily="34" charset="0"/>
      <p:regular r:id="rId29"/>
      <p:bold r:id="rId30"/>
      <p:italic r:id="rId31"/>
      <p:boldItalic r:id="rId32"/>
    </p:embeddedFont>
    <p:embeddedFont>
      <p:font typeface="Open Sans SemiBold" panose="020B0706030804020204" pitchFamily="34" charset="0"/>
      <p:regular r:id="rId33"/>
      <p:bold r:id="rId34"/>
      <p:italic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BA97A-1F98-456F-8728-57EB02754B27}" v="5" dt="2025-03-07T18:48:39.894"/>
  </p1510:revLst>
</p1510:revInfo>
</file>

<file path=ppt/tableStyles.xml><?xml version="1.0" encoding="utf-8"?>
<a:tblStyleLst xmlns:a="http://schemas.openxmlformats.org/drawingml/2006/main" def="{2C3925F4-B4D0-4335-A578-049396EB19C5}">
  <a:tblStyle styleId="{2C3925F4-B4D0-4335-A578-049396EB19C5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tcBdr/>
        <a:fill>
          <a:solidFill>
            <a:srgbClr val="E9EFF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EFF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A94837C-31B4-464F-BF3B-6D66326428A3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2183E82-4459-4D38-86D3-4C01AED8324F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D12CD8D-77DB-48DD-8031-06A364200359}" styleName="Table_3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nomad.broadinstitute.org/stat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gnomad.broadinstitute.org/news/2023-11-gnomad-v4-0/" TargetMode="External"/><Relationship Id="rId4" Type="http://schemas.openxmlformats.org/officeDocument/2006/relationships/hyperlink" Target="https://gnomad.broadinstitute.org/news/2019-10-gnomad-v3-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researchallofus.org/hc/en-us/articles/30294451486356-Curated-Data-Repository-CDR-version-8-Release-Not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upport.researchallofus.org/hc/en-us/articles/29475228181908-How-the-All-of-Us-Genomic-data-are-organized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alelab.is/blog/2019/10/24/updating-snp-heritability-results-from-4236-phenotypes-in-uk-biobank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hail-is/hai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3a992c419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3a992c419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dd1d6be55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dd1d6be55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data into and out of hail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Support for common file formats used by the genomics community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Native format for efficient reading and scanning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you’ve imported your data,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Filter your data to variants or samples of interest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group by ancestry labels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and compute statistics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Annotate your data and combine with other datasets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Join with external annotation databases such as gnomAD annotation db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Built-in support for variant effect predictor (VEP)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Never mix data aligned to other references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Visualise your results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ggplot interface directly in hail (previously had to export and import into R)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other tools for creating various plots currently implemented using bokeh, soon ggplot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Export and share data with collaborators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Graphic shamelessly taken from https://stock.adobe.com/images/ring-diagram-circle-of-four-colored-arrows/117707944</a:t>
            </a: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d2968ca4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dd2968ca4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Quality control often involves the LD matrix, the relatedness matrix, and the principal components of the dataset.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Hail supports all three by way of a robust system for linear algebra on arbitrarily large matrices.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Moreover, that system is first-class and general: you can use Hail to do linear algebra on any large dataset, not just a matrix of genotypes.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a992c419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3a992c419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dd2968ca4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dd2968ca4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Tables are 1 dimensional data structures composed of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 set of global constants for the dataset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 number of rows, optionally partitioned in some key space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Tables may be indexed (or `keyed`) by some orderable property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Eg genetic locus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Tables support the usual relational operations such as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aggregating over groups of rows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joining with other tables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filtering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annotating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etc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dd2968ca4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dd2968ca4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support the Variant Call Format (VCF), hail introduced a 2D generalisation of a Table, called the MatrixTable.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MatrixTables extend the concept of Tables with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 table of columns for storing things like sample metadata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keyed some orderable property (sample id)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 matrix of entries for storing things like genotype metadata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Indexed by the row key and column key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print-out on the right is an example of the result of importing a VCF into hail as a MatrixTable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a992c4196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3a992c4196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following slides, we’ll take a look at the Scalable Variant Call Format, or SVCR, and it’s implementation in Hail as VDS.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331522f94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331522f94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d2f4393c1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dd2f4393c1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When you have two or more gVCFs, you could joint-call them into a traditional VCF representation like pVCF.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problem arises when you want to join-call many gVCFs: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pVCF file size scales </a:t>
            </a:r>
            <a:r>
              <a:rPr lang="en" b="1">
                <a:solidFill>
                  <a:schemeClr val="dk1"/>
                </a:solidFill>
              </a:rPr>
              <a:t>superlinearly</a:t>
            </a:r>
            <a:r>
              <a:rPr lang="en">
                <a:solidFill>
                  <a:schemeClr val="dk1"/>
                </a:solidFill>
              </a:rPr>
              <a:t> with number of samples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Merging is a lossy operation as data is stored as a dense matrix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Instead, you could convert your gVCFs into a format implementing the Scalar Variant Call Representation, or SVCR.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SVCR has a number of advantages over traditional VCF formats: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File size scales </a:t>
            </a:r>
            <a:r>
              <a:rPr lang="en" b="1">
                <a:solidFill>
                  <a:schemeClr val="dk1"/>
                </a:solidFill>
              </a:rPr>
              <a:t>linearly </a:t>
            </a:r>
            <a:r>
              <a:rPr lang="en">
                <a:solidFill>
                  <a:schemeClr val="dk1"/>
                </a:solidFill>
              </a:rPr>
              <a:t>with the number of samples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supports lossless combination with other gVCFs and formats supporting SVCR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Why does pVCF scale so badly?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Consider adding a new sample to a pVCF that contains N samples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pVCF requires, for every novel variant in a new sample, an additional row containing one variant genotype and N homozygous reference genotypes.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Furthermore, each new allele that the N+1th sample introduces requires extension of existing fields to account for the new allele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For instance, the first N samples’ allele depth (AD) fields need a new “0” (no reads) entry for the new allele.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Worse, the Phred-scaled genotype likelihood (PL) field grows quadratically in the number of alleles.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References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[1] Poterba T, Vittal C, King D, et al. The scalable variant call representation: enabling genetic analysis beyond one million genomes. Bioinformatics. 2024;41(1):btae746. doi:10.1093/bioinformatics/btae746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dd2f4393c1_3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dd2f4393c1_3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how does SVCR achieve this scaling?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compare what happens if we combine two or more gVCFs via SVCR and joint-calling to pVCF.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way SVCR improves on pVCF is column sparsity: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Reference blocks from the gVCFs are preserved.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Loci where a sample has a reference block are left empty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Makes it very efficient to insert non-reference blocks for new samples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2fd572a34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32fd572a34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second way SVCR wins is using local allele information instead of the traditional genotype fields, like GT, AD, PL.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each locus, for each sample, a `local alleles` field, LA, indicates which alleles were observed in this sample.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local alleles are indices into the set of global alleles observed in any sample at this locus.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Using this, we can greatly reduce the amount of information required to store the various genotype metadata.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For example AD and PL, the latter of which scales quadratically with the number of alleles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3a992c419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3a992c4196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d2f4393c1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dd2f4393c1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Variant Dataset (or VDS) is hail’s native implementation of SVCR.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Within hail, you can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combine one or more gVCFs into VDS losslessly.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Extract a single gVCF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Combine many VDS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Export to pVCF but note this is a lossy transformation and the resultant file might be huge.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VDS stores reference data and variant data separately which we’ll see next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331522f9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331522f9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VDS stores reference and variant data as two separate, sparse MatrixTables.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big reason for doing this is that the reference data is huge and not always needed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Why pay to read all that data when it’s not used?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Conceptually, it makes sense to keep them separate: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Variant mt entries are single variants, while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Reference mt entries are intervals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Storing them in one big sparse mt would incur a lot of wasted empty values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dd2f4393c1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dd2f4393c1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a992c4196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a992c4196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a992c4196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3a992c4196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3a992c4196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3a992c4196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Notes: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Number of exome sequencing samples increasing exponentially.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Number of whole genome samples increased by 3 orders of magnitude.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Storage requirement estimates are made for traditional formats (ie non-hail).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Storage requirements for traditional, vcf-based formats are estimated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References: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[1] gnomAD Browser. Available 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https://gnomad.broadinstitute.org/stats</a:t>
            </a:r>
            <a:r>
              <a:rPr lang="en">
                <a:solidFill>
                  <a:schemeClr val="dk1"/>
                </a:solidFill>
              </a:rPr>
              <a:t>. (Accessed on 28 February 2025)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[2] </a:t>
            </a:r>
            <a:r>
              <a:rPr lang="en">
                <a:solidFill>
                  <a:schemeClr val="dk1"/>
                </a:solidFill>
              </a:rPr>
              <a:t>gnomAD Browser. Available at: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https://gnomad.broadinstitute.org/news/2019-10-gnomad-v3-0/</a:t>
            </a:r>
            <a:r>
              <a:rPr lang="en">
                <a:solidFill>
                  <a:schemeClr val="dk1"/>
                </a:solidFill>
              </a:rPr>
              <a:t>. (Accessed on February 2025)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[3] gnomAD Browser. Available at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https://gnomad.broadinstitute.org/news/2023-11-gnomad-v4-0/</a:t>
            </a:r>
            <a:r>
              <a:rPr lang="en">
                <a:solidFill>
                  <a:schemeClr val="dk1"/>
                </a:solidFill>
              </a:rPr>
              <a:t>. (Accessed on 28 February 2025)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fa58135a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afa58135a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Notes:</a:t>
            </a:r>
            <a:endParaRPr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Raw, variant and auxiliary data available for each data type [2]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Nomenclature: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Array = microarray genotyping array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srWGS = short-read whole genome sequencing data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lrWGS = long-read whole genome sequencing data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References: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[1] All of Us Research Program (2025) Curated Data Repository (CDR) version 8 Release Notes. Available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https://support.researchallofus.org/hc/en-us/articles/30294451486356-Curated-Data-Repository-CDR-version-8-Release-Notes</a:t>
            </a:r>
            <a:r>
              <a:rPr lang="en"/>
              <a:t>. (Accessed on 28 February 2025)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[2]. All of Us Research Program (2024) Incremental Data Release for CDRv7 Genotyping Array and Short-Read Genomic Data. Available at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https://support.researchallofus.org/hc/en-us/articles/29475228181908-How-the-All-of-Us-Genomic-data-are-organized</a:t>
            </a:r>
            <a:r>
              <a:rPr lang="en"/>
              <a:t>. (Accessed 28 February 2025)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d09ac748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dd09ac748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Notes: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Pros:</a:t>
            </a:r>
            <a:endParaRPr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 need to buy HDDs and physically send to collaborators or use FTPs; the data is already available.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Access controls control who has access to the data and fault tolerance means data is always available.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Don’t need to fight colleagues for resources - these days clouds are mostly infinite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Pay for what you use. Compute can be cheap - UK Biobank Rapid GWAS </a:t>
            </a:r>
            <a:r>
              <a:rPr lang="en">
                <a:solidFill>
                  <a:schemeClr val="dk1"/>
                </a:solidFill>
              </a:rPr>
              <a:t>averaged to $1/phenotype [citation needed] </a:t>
            </a:r>
            <a:r>
              <a:rPr lang="en"/>
              <a:t>across some </a:t>
            </a:r>
            <a:r>
              <a:rPr lang="en">
                <a:solidFill>
                  <a:schemeClr val="dk1"/>
                </a:solidFill>
              </a:rPr>
              <a:t>361,194 individuals </a:t>
            </a:r>
            <a:r>
              <a:rPr lang="en"/>
              <a:t>and 4,236 phenotypes </a:t>
            </a:r>
            <a:r>
              <a:rPr lang="en">
                <a:solidFill>
                  <a:schemeClr val="dk1"/>
                </a:solidFill>
              </a:rPr>
              <a:t>[1]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Cons:</a:t>
            </a:r>
            <a:endParaRPr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Every cloud vendor has their own way of doing things and there’s a learning curve to using any. Sometimes you need software engineers and they’re basically vampires.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Must be mindful of costs; vendors are all-too-happy to take your money. Things like data access, compute, additional services like AI or accelerators all cost. Cross-cloud operations and cross-region operations are expensive.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Estimating number of CPUs or how much memory is very difficult. Being wrong can lead to very slow pipelines or massive cost overheads from overprovisioning.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References</a:t>
            </a:r>
            <a:r>
              <a:rPr lang="en"/>
              <a:t>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[1]: Neale Lab (2019) Updating SNP heritability results from 4,236 phenotypes in UK Biobank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https://www.nealelab.is/blog/2019/10/24/updating-snp-heritability-results-from-4236-phenotypes-in-uk-biobank</a:t>
            </a:r>
            <a:r>
              <a:rPr lang="en"/>
              <a:t>. (Accessed 4 March 2025)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a992c419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3a992c4196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d09ac74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dd09ac74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Hail is a collection of tools bundled into a python package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It’s open-source and you can inspect the source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github.com/hail-is/hail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While it’s been through a number of changes, the current version was conceived as data-science software exposed through a python package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Influenced on dataframe-style libraries like pandas and later pola.rs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Scaling allows you to prototype in a python notebook and then use the same code in the cloud at scale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worth calling-out that hail isn’t just the query product. While we’ll be focusing on the query product, hail also includes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 python library for creating arbitrarily complex batch pipelines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 cloud-agnostic, asynchronous file system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addition, we build and host a batch execution service for the Broad and affiliates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Elastic means that it can scale from a few VMs to an entire region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Multi-tenancy allows to share compute on under-utilised VMs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Optimised for preemptible VMs, meaning users get cheapest compute rates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Allows users to set billing limits so they don’t blow their entire research budget in one go!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v1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2127763"/>
            <a:ext cx="85206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Open Sans"/>
              <a:buNone/>
              <a:defRPr sz="44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49693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6"/>
              </a:buClr>
              <a:buSzPts val="2400"/>
              <a:buNone/>
              <a:defRPr sz="2400">
                <a:solidFill>
                  <a:srgbClr val="006D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80200" y="4482575"/>
            <a:ext cx="1838000" cy="5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l="19575" t="22052" r="23353" b="19485"/>
          <a:stretch/>
        </p:blipFill>
        <p:spPr>
          <a:xfrm>
            <a:off x="7488300" y="137575"/>
            <a:ext cx="1497674" cy="153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3201450" y="3176400"/>
            <a:ext cx="2741100" cy="5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l="8404" t="30746" r="9277" b="32936"/>
          <a:stretch/>
        </p:blipFill>
        <p:spPr>
          <a:xfrm>
            <a:off x="76200" y="4156100"/>
            <a:ext cx="2004454" cy="88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v3">
  <p:cSld name="TITLE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-51150" y="1943350"/>
            <a:ext cx="9246300" cy="129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21900" y="2097088"/>
            <a:ext cx="85206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  <a:defRPr sz="4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21900" y="3365170"/>
            <a:ext cx="85206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6"/>
              </a:buClr>
              <a:buSzPts val="2000"/>
              <a:buFont typeface="Open Sans SemiBold"/>
              <a:buNone/>
              <a:defRPr sz="2000">
                <a:solidFill>
                  <a:srgbClr val="006DB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53000" y="4289275"/>
            <a:ext cx="1838000" cy="53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v2">
  <p:cSld name="TITLE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311700" y="2413813"/>
            <a:ext cx="85206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Open Sans"/>
              <a:buNone/>
              <a:defRPr sz="3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311700" y="3298222"/>
            <a:ext cx="85206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6"/>
              </a:buClr>
              <a:buSzPts val="2200"/>
              <a:buFont typeface="Open Sans SemiBold"/>
              <a:buNone/>
              <a:defRPr sz="2200">
                <a:solidFill>
                  <a:srgbClr val="006DB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80200" y="4482575"/>
            <a:ext cx="1838000" cy="5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l="19575" t="22052" r="23353" b="19485"/>
          <a:stretch/>
        </p:blipFill>
        <p:spPr>
          <a:xfrm rot="10800000">
            <a:off x="76200" y="4168499"/>
            <a:ext cx="877400" cy="8988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100" y="0"/>
            <a:ext cx="9144000" cy="233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v4">
  <p:cSld name="TITLE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100" y="0"/>
            <a:ext cx="9144000" cy="297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ctrTitle"/>
          </p:nvPr>
        </p:nvSpPr>
        <p:spPr>
          <a:xfrm>
            <a:off x="311700" y="2017988"/>
            <a:ext cx="85206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"/>
              <a:buNone/>
              <a:defRPr sz="3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311800" y="3108284"/>
            <a:ext cx="85206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6"/>
              </a:buClr>
              <a:buSzPts val="2200"/>
              <a:buFont typeface="Open Sans Light"/>
              <a:buNone/>
              <a:defRPr sz="2200">
                <a:solidFill>
                  <a:srgbClr val="006DB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80200" y="4482575"/>
            <a:ext cx="1838000" cy="5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 l="8404" t="30746" r="9277" b="32936"/>
          <a:stretch/>
        </p:blipFill>
        <p:spPr>
          <a:xfrm>
            <a:off x="0" y="4232300"/>
            <a:ext cx="2004454" cy="88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>
  <p:cSld name="CUSTOM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ctrTitle"/>
          </p:nvPr>
        </p:nvSpPr>
        <p:spPr>
          <a:xfrm>
            <a:off x="2745725" y="1963800"/>
            <a:ext cx="61983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ctrTitle" idx="2"/>
          </p:nvPr>
        </p:nvSpPr>
        <p:spPr>
          <a:xfrm>
            <a:off x="2745725" y="2751300"/>
            <a:ext cx="6198300" cy="4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Open Sans Light"/>
              <a:buNone/>
              <a:defRPr sz="2200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 idx="3"/>
          </p:nvPr>
        </p:nvSpPr>
        <p:spPr>
          <a:xfrm>
            <a:off x="1554675" y="1810375"/>
            <a:ext cx="1033200" cy="12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Open Sans ExtraBold"/>
              <a:buNone/>
              <a:defRPr sz="9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v1">
  <p:cSld name="CUSTOM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ctrTitle"/>
          </p:nvPr>
        </p:nvSpPr>
        <p:spPr>
          <a:xfrm>
            <a:off x="276150" y="245800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 SemiBold"/>
              <a:buNone/>
              <a:defRPr sz="36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ctrTitle" idx="2"/>
          </p:nvPr>
        </p:nvSpPr>
        <p:spPr>
          <a:xfrm>
            <a:off x="276150" y="1457450"/>
            <a:ext cx="8591700" cy="4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Open Sans"/>
              <a:buNone/>
              <a:defRPr sz="2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 l="8404" t="30746" r="9277" b="32936"/>
          <a:stretch/>
        </p:blipFill>
        <p:spPr>
          <a:xfrm rot="10800000">
            <a:off x="7609102" y="59199"/>
            <a:ext cx="1534899" cy="67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Title">
  <p:cSld name="CUSTOM_1_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ctrTitle"/>
          </p:nvPr>
        </p:nvSpPr>
        <p:spPr>
          <a:xfrm>
            <a:off x="276150" y="245800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 SemiBold"/>
              <a:buNone/>
              <a:defRPr sz="36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v2">
  <p:cSld name="CUSTOM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9144000" cy="124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ctrTitle"/>
          </p:nvPr>
        </p:nvSpPr>
        <p:spPr>
          <a:xfrm>
            <a:off x="276150" y="245800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SemiBold"/>
              <a:buNone/>
              <a:defRPr sz="3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Font typeface="Open Sans SemiBold"/>
              <a:buNone/>
              <a:defRPr sz="3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ctrTitle" idx="2"/>
          </p:nvPr>
        </p:nvSpPr>
        <p:spPr>
          <a:xfrm>
            <a:off x="276150" y="1457450"/>
            <a:ext cx="8591700" cy="4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Open Sans"/>
              <a:buNone/>
              <a:defRPr sz="2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ail.is/docs/0.2/tutorials/03-table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hail.is/docs/0.2/tutorials/07-matrixtabl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bioinformatics/article/41/1/btae746/793212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hail-is/hai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qimr.az1.qualtrics.com/jfe/form/SV_8pEKV30Dw74HVt4" TargetMode="External"/><Relationship Id="rId5" Type="http://schemas.openxmlformats.org/officeDocument/2006/relationships/hyperlink" Target="http://discuss.hail.is" TargetMode="External"/><Relationship Id="rId4" Type="http://schemas.openxmlformats.org/officeDocument/2006/relationships/hyperlink" Target="http://hail.zulipchat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enome.gov/about-genomics/fact-sheets/Genomic-Data-Scienc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hail.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ctrTitle"/>
          </p:nvPr>
        </p:nvSpPr>
        <p:spPr>
          <a:xfrm>
            <a:off x="311700" y="2127763"/>
            <a:ext cx="85206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Cloud Genomics with Hail</a:t>
            </a:r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ubTitle" idx="1"/>
          </p:nvPr>
        </p:nvSpPr>
        <p:spPr>
          <a:xfrm>
            <a:off x="311700" y="349693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Edmund Higham</a:t>
            </a:r>
            <a:endParaRPr sz="8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1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65"/>
              <a:t>Software Engineer, Hail Team</a:t>
            </a:r>
            <a:endParaRPr sz="3765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65"/>
              <a:t>Stanley Center for Psychiatric Research, Broad Institute of MIT and Harvard</a:t>
            </a:r>
            <a:endParaRPr sz="3765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213"/>
              <a:buFont typeface="Arial"/>
              <a:buNone/>
            </a:pPr>
            <a:r>
              <a:rPr lang="en" sz="3765">
                <a:solidFill>
                  <a:schemeClr val="dk2"/>
                </a:solidFill>
              </a:rPr>
              <a:t>Analytic and Translational Genetics Unit, MGH</a:t>
            </a:r>
            <a:endParaRPr sz="3765"/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886" y="203885"/>
            <a:ext cx="3565173" cy="11854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0"/>
          <p:cNvGrpSpPr/>
          <p:nvPr/>
        </p:nvGrpSpPr>
        <p:grpSpPr>
          <a:xfrm>
            <a:off x="7184500" y="4464025"/>
            <a:ext cx="1803000" cy="587850"/>
            <a:chOff x="7189900" y="3605750"/>
            <a:chExt cx="1803000" cy="587850"/>
          </a:xfrm>
        </p:grpSpPr>
        <p:sp>
          <p:nvSpPr>
            <p:cNvPr id="56" name="Google Shape;56;p10"/>
            <p:cNvSpPr/>
            <p:nvPr/>
          </p:nvSpPr>
          <p:spPr>
            <a:xfrm>
              <a:off x="7189900" y="3618500"/>
              <a:ext cx="1803000" cy="575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57" name="Google Shape;57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89950" y="3605750"/>
              <a:ext cx="1802900" cy="575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" name="Google Shape;58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0225" y="3472550"/>
            <a:ext cx="1803001" cy="8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0" y="1308125"/>
            <a:ext cx="3257300" cy="3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ctrTitle"/>
          </p:nvPr>
        </p:nvSpPr>
        <p:spPr>
          <a:xfrm>
            <a:off x="276150" y="281563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Hail as a Data-Science Library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5090950" y="1028338"/>
            <a:ext cx="4156800" cy="1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Filter, Group, Aggregate</a:t>
            </a:r>
            <a:endParaRPr sz="2000" b="1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Compute mean depth per variant</a:t>
            </a:r>
            <a:endParaRPr sz="18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Count transitions/transversions called per sample</a:t>
            </a:r>
            <a:endParaRPr sz="1900" b="1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60475" y="3204175"/>
            <a:ext cx="4156800" cy="1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Visualize</a:t>
            </a:r>
            <a:endParaRPr sz="2000" b="1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ggplot interface</a:t>
            </a:r>
            <a:endParaRPr sz="18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Built-in functions for creating scatter, manhattan, cdf, histogram, etc</a:t>
            </a:r>
            <a:endParaRPr sz="18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4987200" y="3302688"/>
            <a:ext cx="4156800" cy="1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Annotate</a:t>
            </a:r>
            <a:endParaRPr sz="18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Join annotations by variant, locus, interval, gene, etc</a:t>
            </a:r>
            <a:endParaRPr sz="18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VEP and Nirvana support</a:t>
            </a:r>
            <a:endParaRPr sz="18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1st class support for reference genomes</a:t>
            </a:r>
            <a:endParaRPr sz="18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276150" y="1248100"/>
            <a:ext cx="3533700" cy="1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Import and export common file formats</a:t>
            </a:r>
            <a:endParaRPr sz="2000" b="1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VCF, TSV, PLINK, BGEN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ctrTitle"/>
          </p:nvPr>
        </p:nvSpPr>
        <p:spPr>
          <a:xfrm>
            <a:off x="276150" y="245800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Hail as a Linear-Algebra Library</a:t>
            </a:r>
            <a:endParaRPr/>
          </a:p>
        </p:txBody>
      </p:sp>
      <p:pic>
        <p:nvPicPr>
          <p:cNvPr id="137" name="Google Shape;137;p20" descr="Image"/>
          <p:cNvPicPr preferRelativeResize="0"/>
          <p:nvPr/>
        </p:nvPicPr>
        <p:blipFill rotWithShape="1">
          <a:blip r:embed="rId3">
            <a:alphaModFix/>
          </a:blip>
          <a:srcRect l="19400"/>
          <a:stretch/>
        </p:blipFill>
        <p:spPr>
          <a:xfrm>
            <a:off x="6474350" y="2138013"/>
            <a:ext cx="2485122" cy="241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4351" y="2138012"/>
            <a:ext cx="419448" cy="105443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6273675" y="1329269"/>
            <a:ext cx="27987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Principal Components Analysis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0" name="Google Shape;140;p20" descr="chr22.block0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712" y="2085461"/>
            <a:ext cx="3101011" cy="248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878276" y="1329275"/>
            <a:ext cx="16446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Linkage Disequilibrium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4026394" y="1329281"/>
            <a:ext cx="14832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Relatedness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5437" y="2250393"/>
            <a:ext cx="2485125" cy="226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ctrTitle"/>
          </p:nvPr>
        </p:nvSpPr>
        <p:spPr>
          <a:xfrm>
            <a:off x="2745725" y="1963800"/>
            <a:ext cx="61983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Data Model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ctrTitle" idx="2"/>
          </p:nvPr>
        </p:nvSpPr>
        <p:spPr>
          <a:xfrm>
            <a:off x="2745725" y="2751300"/>
            <a:ext cx="6198300" cy="4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 idx="3"/>
          </p:nvPr>
        </p:nvSpPr>
        <p:spPr>
          <a:xfrm>
            <a:off x="1554675" y="1810375"/>
            <a:ext cx="1033200" cy="12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ctrTitle"/>
          </p:nvPr>
        </p:nvSpPr>
        <p:spPr>
          <a:xfrm>
            <a:off x="276150" y="245800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</a:t>
            </a:r>
            <a:r>
              <a:rPr lang="en"/>
              <a:t>able</a:t>
            </a:r>
            <a:endParaRPr/>
          </a:p>
        </p:txBody>
      </p:sp>
      <p:grpSp>
        <p:nvGrpSpPr>
          <p:cNvPr id="156" name="Google Shape;156;p22"/>
          <p:cNvGrpSpPr/>
          <p:nvPr/>
        </p:nvGrpSpPr>
        <p:grpSpPr>
          <a:xfrm>
            <a:off x="675400" y="1609213"/>
            <a:ext cx="316025" cy="2481875"/>
            <a:chOff x="2798950" y="2376150"/>
            <a:chExt cx="316025" cy="2481875"/>
          </a:xfrm>
        </p:grpSpPr>
        <p:sp>
          <p:nvSpPr>
            <p:cNvPr id="157" name="Google Shape;157;p22"/>
            <p:cNvSpPr/>
            <p:nvPr/>
          </p:nvSpPr>
          <p:spPr>
            <a:xfrm>
              <a:off x="2799075" y="2769725"/>
              <a:ext cx="315900" cy="2088300"/>
            </a:xfrm>
            <a:prstGeom prst="rect">
              <a:avLst/>
            </a:prstGeom>
            <a:solidFill>
              <a:srgbClr val="B7B7B7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Rows</a:t>
              </a:r>
              <a:endParaRPr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" name="Google Shape;158;p22"/>
            <p:cNvSpPr/>
            <p:nvPr/>
          </p:nvSpPr>
          <p:spPr>
            <a:xfrm>
              <a:off x="2798950" y="2376150"/>
              <a:ext cx="315900" cy="321600"/>
            </a:xfrm>
            <a:prstGeom prst="rect">
              <a:avLst/>
            </a:prstGeom>
            <a:solidFill>
              <a:srgbClr val="B7B7B7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G</a:t>
              </a:r>
              <a:endParaRPr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9" name="Google Shape;159;p22"/>
          <p:cNvSpPr txBox="1"/>
          <p:nvPr/>
        </p:nvSpPr>
        <p:spPr>
          <a:xfrm>
            <a:off x="1475525" y="1250263"/>
            <a:ext cx="2868000" cy="3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lang="e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lobals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Dataset constants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Rows</a:t>
            </a: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Variant annotations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5064700" y="1504575"/>
            <a:ext cx="3496500" cy="26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Inspired by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 dataframes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Pandas / Pola.rs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SQL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169550" y="4397175"/>
            <a:ext cx="75864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Try the tutorial at </a:t>
            </a:r>
            <a:r>
              <a:rPr lang="en" sz="1800" u="sng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https://hail.is/docs/0.2/tutorials/03-tables.html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ctrTitle"/>
          </p:nvPr>
        </p:nvSpPr>
        <p:spPr>
          <a:xfrm>
            <a:off x="276150" y="245800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</a:t>
            </a:r>
            <a:r>
              <a:rPr lang="en"/>
              <a:t>atrix</a:t>
            </a:r>
            <a:r>
              <a:rPr lang="en" u="sng"/>
              <a:t>T</a:t>
            </a:r>
            <a:r>
              <a:rPr lang="en"/>
              <a:t>able</a:t>
            </a:r>
            <a:endParaRPr/>
          </a:p>
        </p:txBody>
      </p:sp>
      <p:grpSp>
        <p:nvGrpSpPr>
          <p:cNvPr id="167" name="Google Shape;167;p23"/>
          <p:cNvGrpSpPr/>
          <p:nvPr/>
        </p:nvGrpSpPr>
        <p:grpSpPr>
          <a:xfrm>
            <a:off x="675400" y="1609213"/>
            <a:ext cx="2457875" cy="2481875"/>
            <a:chOff x="2798950" y="2376150"/>
            <a:chExt cx="2457875" cy="2481875"/>
          </a:xfrm>
        </p:grpSpPr>
        <p:sp>
          <p:nvSpPr>
            <p:cNvPr id="168" name="Google Shape;168;p23"/>
            <p:cNvSpPr/>
            <p:nvPr/>
          </p:nvSpPr>
          <p:spPr>
            <a:xfrm>
              <a:off x="3196725" y="2769725"/>
              <a:ext cx="2060100" cy="2088300"/>
            </a:xfrm>
            <a:prstGeom prst="rect">
              <a:avLst/>
            </a:prstGeom>
            <a:solidFill>
              <a:srgbClr val="B7B7B7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Entries</a:t>
              </a:r>
              <a:endParaRPr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2799075" y="2769725"/>
              <a:ext cx="315900" cy="2088300"/>
            </a:xfrm>
            <a:prstGeom prst="rect">
              <a:avLst/>
            </a:prstGeom>
            <a:solidFill>
              <a:srgbClr val="B7B7B7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Rows</a:t>
              </a:r>
              <a:endParaRPr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3196725" y="2376150"/>
              <a:ext cx="2060100" cy="321600"/>
            </a:xfrm>
            <a:prstGeom prst="rect">
              <a:avLst/>
            </a:prstGeom>
            <a:solidFill>
              <a:srgbClr val="B7B7B7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Columns</a:t>
              </a:r>
              <a:endParaRPr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2798950" y="2376150"/>
              <a:ext cx="315900" cy="321600"/>
            </a:xfrm>
            <a:prstGeom prst="rect">
              <a:avLst/>
            </a:prstGeom>
            <a:solidFill>
              <a:srgbClr val="B7B7B7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G</a:t>
              </a:r>
              <a:endParaRPr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72" name="Google Shape;172;p23"/>
          <p:cNvSpPr txBox="1"/>
          <p:nvPr/>
        </p:nvSpPr>
        <p:spPr>
          <a:xfrm>
            <a:off x="3310975" y="1250250"/>
            <a:ext cx="2868000" cy="3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lang="e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lobals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Dataset constants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Rows</a:t>
            </a: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Variants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Columns</a:t>
            </a: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Samples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Entries</a:t>
            </a:r>
            <a:r>
              <a:rPr lang="e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Matrix</a:t>
            </a: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Genotypes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3" name="Google Shape;173;p23" descr="A screenshot of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1302" y="777801"/>
            <a:ext cx="2415125" cy="41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/>
        </p:nvSpPr>
        <p:spPr>
          <a:xfrm>
            <a:off x="201300" y="4376000"/>
            <a:ext cx="58488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Try the tutorial at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https://hail.is/docs/0.2/tutorials/07-matrixtable.html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ctrTitle"/>
          </p:nvPr>
        </p:nvSpPr>
        <p:spPr>
          <a:xfrm>
            <a:off x="2745725" y="1963800"/>
            <a:ext cx="6198300" cy="147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</a:t>
            </a:r>
            <a:r>
              <a:rPr lang="en"/>
              <a:t>calable </a:t>
            </a:r>
            <a:r>
              <a:rPr lang="en" u="sng"/>
              <a:t>V</a:t>
            </a:r>
            <a:r>
              <a:rPr lang="en"/>
              <a:t>ariant </a:t>
            </a:r>
            <a:r>
              <a:rPr lang="en" u="sng"/>
              <a:t>C</a:t>
            </a:r>
            <a:r>
              <a:rPr lang="en"/>
              <a:t>all </a:t>
            </a:r>
            <a:r>
              <a:rPr lang="en" u="sng"/>
              <a:t>R</a:t>
            </a:r>
            <a:r>
              <a:rPr lang="en"/>
              <a:t>epresentation  </a:t>
            </a:r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ctrTitle" idx="2"/>
          </p:nvPr>
        </p:nvSpPr>
        <p:spPr>
          <a:xfrm>
            <a:off x="226025" y="3629475"/>
            <a:ext cx="6198300" cy="133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Read more here: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https://academic.oup.com/bioinformatics/article/41/1/btae746/7932121</a:t>
            </a:r>
            <a:r>
              <a:rPr lang="en" sz="1400"/>
              <a:t> </a:t>
            </a:r>
            <a:endParaRPr sz="1400" u="sng"/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 idx="3"/>
          </p:nvPr>
        </p:nvSpPr>
        <p:spPr>
          <a:xfrm>
            <a:off x="1554675" y="1810375"/>
            <a:ext cx="1033200" cy="12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ctrTitle"/>
          </p:nvPr>
        </p:nvSpPr>
        <p:spPr>
          <a:xfrm>
            <a:off x="276150" y="245800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obligatory xkcd</a:t>
            </a:r>
            <a:endParaRPr/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713" y="1241175"/>
            <a:ext cx="6540563" cy="370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ctrTitle"/>
          </p:nvPr>
        </p:nvSpPr>
        <p:spPr>
          <a:xfrm>
            <a:off x="276150" y="245800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SVCR </a:t>
            </a:r>
            <a:endParaRPr/>
          </a:p>
        </p:txBody>
      </p:sp>
      <p:grpSp>
        <p:nvGrpSpPr>
          <p:cNvPr id="193" name="Google Shape;193;p26"/>
          <p:cNvGrpSpPr/>
          <p:nvPr/>
        </p:nvGrpSpPr>
        <p:grpSpPr>
          <a:xfrm>
            <a:off x="923925" y="1244000"/>
            <a:ext cx="7296150" cy="2752726"/>
            <a:chOff x="165025" y="4962525"/>
            <a:chExt cx="7296150" cy="2752726"/>
          </a:xfrm>
        </p:grpSpPr>
        <p:pic>
          <p:nvPicPr>
            <p:cNvPr id="194" name="Google Shape;194;p26"/>
            <p:cNvPicPr preferRelativeResize="0"/>
            <p:nvPr/>
          </p:nvPicPr>
          <p:blipFill rotWithShape="1">
            <a:blip r:embed="rId3">
              <a:alphaModFix/>
            </a:blip>
            <a:srcRect b="49826"/>
            <a:stretch/>
          </p:blipFill>
          <p:spPr>
            <a:xfrm>
              <a:off x="165025" y="4962525"/>
              <a:ext cx="3648075" cy="2752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6"/>
            <p:cNvPicPr preferRelativeResize="0"/>
            <p:nvPr/>
          </p:nvPicPr>
          <p:blipFill rotWithShape="1">
            <a:blip r:embed="rId3">
              <a:alphaModFix/>
            </a:blip>
            <a:srcRect t="49826"/>
            <a:stretch/>
          </p:blipFill>
          <p:spPr>
            <a:xfrm>
              <a:off x="3813100" y="4962525"/>
              <a:ext cx="3648075" cy="27527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Google Shape;196;p26"/>
          <p:cNvSpPr txBox="1"/>
          <p:nvPr/>
        </p:nvSpPr>
        <p:spPr>
          <a:xfrm>
            <a:off x="1091125" y="4110525"/>
            <a:ext cx="75723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Scaling of dataset size of sequenced whole genomes represented in Hail LZ4-compressed VDS, gzip-compressed SVCR-VCF and gzip-compressed PVCF. [1]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ctrTitle"/>
          </p:nvPr>
        </p:nvSpPr>
        <p:spPr>
          <a:xfrm>
            <a:off x="705300" y="322925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Column-Sparsity</a:t>
            </a:r>
            <a:endParaRPr/>
          </a:p>
        </p:txBody>
      </p:sp>
      <p:graphicFrame>
        <p:nvGraphicFramePr>
          <p:cNvPr id="202" name="Google Shape;202;p27"/>
          <p:cNvGraphicFramePr/>
          <p:nvPr/>
        </p:nvGraphicFramePr>
        <p:xfrm>
          <a:off x="1759461" y="1318400"/>
          <a:ext cx="2494150" cy="1240280"/>
        </p:xfrm>
        <a:graphic>
          <a:graphicData uri="http://schemas.openxmlformats.org/drawingml/2006/table">
            <a:tbl>
              <a:tblPr firstRow="1" bandRow="1">
                <a:noFill/>
                <a:tableStyleId>{2C3925F4-B4D0-4335-A578-049396EB19C5}</a:tableStyleId>
              </a:tblPr>
              <a:tblGrid>
                <a:gridCol w="2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&lt;NON_REF&gt;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GT=0/0, DP=10, GQ=30, 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END=3330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G, &lt;NON_REF&gt;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GT=0/1, DP=10, GQ=99,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AD=[6, 4], PL=[100, 0, 105]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&lt;NON_REF&gt;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GT=0/0, DP=11, GQ=30, 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END=3349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3350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C, &lt;NON_REF&gt;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GT=1/1, DP=15, GQ=55,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AD=[0, 15], PL=[1002, 55, 0]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3" name="Google Shape;203;p27"/>
          <p:cNvGraphicFramePr/>
          <p:nvPr/>
        </p:nvGraphicFramePr>
        <p:xfrm>
          <a:off x="4404309" y="1318400"/>
          <a:ext cx="2494175" cy="1240280"/>
        </p:xfrm>
        <a:graphic>
          <a:graphicData uri="http://schemas.openxmlformats.org/drawingml/2006/table">
            <a:tbl>
              <a:tblPr firstRow="1" bandRow="1">
                <a:noFill/>
                <a:tableStyleId>{2C3925F4-B4D0-4335-A578-049396EB19C5}</a:tableStyleId>
              </a:tblPr>
              <a:tblGrid>
                <a:gridCol w="2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Sample2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3330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&lt;NON_REF&gt;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GT=0/0, DP=9, GQ=30, 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END=3334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3335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C, &lt;NON_REF&gt;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GT=1/1, DP=7, GQ=22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AD=[0, 7], PL=[154, 22, 0]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3336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&lt;NON_REF&gt;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GT=0/0, DP=10, GQ=30, 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END=3349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3350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T, &lt;NON_REF&gt;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GT=0/1, DP=12, GQ=99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AD=[7, 5], PL=[154, 0, 102]</a:t>
                      </a:r>
                      <a:endParaRPr sz="800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4" name="Google Shape;204;p27"/>
          <p:cNvSpPr/>
          <p:nvPr/>
        </p:nvSpPr>
        <p:spPr>
          <a:xfrm>
            <a:off x="713025" y="1815200"/>
            <a:ext cx="757200" cy="246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gVCFs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7049175" y="1359800"/>
            <a:ext cx="1381800" cy="1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907575" y="2368722"/>
            <a:ext cx="368100" cy="1240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713025" y="3854325"/>
            <a:ext cx="757200" cy="246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SVCR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08" name="Google Shape;208;p27"/>
          <p:cNvGraphicFramePr/>
          <p:nvPr/>
        </p:nvGraphicFramePr>
        <p:xfrm>
          <a:off x="1759461" y="2988371"/>
          <a:ext cx="5153775" cy="1785160"/>
        </p:xfrm>
        <a:graphic>
          <a:graphicData uri="http://schemas.openxmlformats.org/drawingml/2006/table">
            <a:tbl>
              <a:tblPr firstRow="1" bandRow="1">
                <a:noFill/>
                <a:tableStyleId>{2C3925F4-B4D0-4335-A578-049396EB19C5}</a:tableStyleId>
              </a:tblPr>
              <a:tblGrid>
                <a:gridCol w="26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8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</a:t>
                      </a:r>
                      <a:r>
                        <a:rPr lang="en" sz="8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NON_REF</a:t>
                      </a: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LGT=0/0, DP=10, GQ=30, END=3330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LGT=0/0, DP=9, GQ=30,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END=3334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G, &lt;</a:t>
                      </a:r>
                      <a:r>
                        <a:rPr lang="en" sz="8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NON_REF</a:t>
                      </a: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LA=[0, 1], LGT=0/1, DP=10, GQ=99,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LAD=[6, 4], LPL=[100, 0, 105]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</a:t>
                      </a:r>
                      <a:r>
                        <a:rPr lang="en" sz="8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NON_REF</a:t>
                      </a: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LGT=0/0, DP=11, GQ=30, END=3349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C, &lt;</a:t>
                      </a:r>
                      <a:r>
                        <a:rPr lang="en" sz="8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NON_REF</a:t>
                      </a: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LA=[0, 1], LGT=1/1, DP=7, GQ=22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LAD=[0, 7], LPL=[154, 22, 0]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3336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</a:t>
                      </a:r>
                      <a:r>
                        <a:rPr lang="en" sz="8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NON_REF</a:t>
                      </a: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LGT=0/0, DP=10, GQ=30, 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END=3349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3350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C, T, &lt;</a:t>
                      </a:r>
                      <a:r>
                        <a:rPr lang="en" sz="8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NON_REF</a:t>
                      </a: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LA=[0, 1], LGT=1/1, DP=15, GQ=55,</a:t>
                      </a:r>
                      <a:endParaRPr sz="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LAD=[0, 15], LPL=[1002, 55, 0]</a:t>
                      </a:r>
                      <a:endParaRPr sz="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LA=[0, 2], LGT=0/1, DP=12, GQ=99</a:t>
                      </a:r>
                      <a:endParaRPr sz="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LAD=[7, 5], LPL=[154, 0, 102]</a:t>
                      </a:r>
                      <a:endParaRPr sz="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ctrTitle"/>
          </p:nvPr>
        </p:nvSpPr>
        <p:spPr>
          <a:xfrm>
            <a:off x="705300" y="322925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allele information</a:t>
            </a:r>
            <a:endParaRPr/>
          </a:p>
        </p:txBody>
      </p:sp>
      <p:graphicFrame>
        <p:nvGraphicFramePr>
          <p:cNvPr id="214" name="Google Shape;214;p28"/>
          <p:cNvGraphicFramePr/>
          <p:nvPr/>
        </p:nvGraphicFramePr>
        <p:xfrm>
          <a:off x="2129324" y="3197271"/>
          <a:ext cx="5153775" cy="1785160"/>
        </p:xfrm>
        <a:graphic>
          <a:graphicData uri="http://schemas.openxmlformats.org/drawingml/2006/table">
            <a:tbl>
              <a:tblPr firstRow="1" bandRow="1">
                <a:noFill/>
                <a:tableStyleId>{2C3925F4-B4D0-4335-A578-049396EB19C5}</a:tableStyleId>
              </a:tblPr>
              <a:tblGrid>
                <a:gridCol w="26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8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</a:t>
                      </a:r>
                      <a:r>
                        <a:rPr lang="en" sz="8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NON_REF</a:t>
                      </a: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LGT=0/0, DP=10, GQ=30, END=3330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LGT=0/0, DP=9, GQ=30,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END=3334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G, &lt;</a:t>
                      </a:r>
                      <a:r>
                        <a:rPr lang="en" sz="8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NON_REF</a:t>
                      </a: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LA=[0, 1], LGT=0/1, DP=10, GQ=99,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LAD=[6, 4], LPL=[100, 0, 105]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</a:t>
                      </a:r>
                      <a:r>
                        <a:rPr lang="en" sz="8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NON_REF</a:t>
                      </a: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LGT=0/0, DP=11, GQ=30, END=3349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C, &lt;</a:t>
                      </a:r>
                      <a:r>
                        <a:rPr lang="en" sz="8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NON_REF</a:t>
                      </a: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LA=[0, 1], LGT=1/1, DP=7, GQ=22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LAD=[0, 7], LPL=[154, 22, 0]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3336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</a:t>
                      </a:r>
                      <a:r>
                        <a:rPr lang="en" sz="8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NON_REF</a:t>
                      </a: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LGT=0/0, DP=10, GQ=30, 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END=3349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3350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C, T, &lt;</a:t>
                      </a:r>
                      <a:r>
                        <a:rPr lang="en" sz="8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NON_REF</a:t>
                      </a:r>
                      <a:r>
                        <a:rPr lang="en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LA=[0, 1], LGT=1/1, DP=15, GQ=55,</a:t>
                      </a:r>
                      <a:endParaRPr sz="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LAD=[0, 15], LPL=[1002, 55, 0]</a:t>
                      </a:r>
                      <a:endParaRPr sz="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LA=[0, 2], LGT=0/1, DP=12, GQ=99</a:t>
                      </a:r>
                      <a:endParaRPr sz="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LAD=[7, 5], LPL=[154, 0, 102]</a:t>
                      </a:r>
                      <a:endParaRPr sz="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25" marR="21425" marT="14300" marB="14300" anchor="ctr">
                    <a:lnL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5" name="Google Shape;215;p28"/>
          <p:cNvSpPr/>
          <p:nvPr/>
        </p:nvSpPr>
        <p:spPr>
          <a:xfrm>
            <a:off x="1032463" y="3966500"/>
            <a:ext cx="757200" cy="246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SVCR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16" name="Google Shape;216;p28"/>
          <p:cNvGraphicFramePr/>
          <p:nvPr/>
        </p:nvGraphicFramePr>
        <p:xfrm>
          <a:off x="1150700" y="1223146"/>
          <a:ext cx="6842575" cy="1879800"/>
        </p:xfrm>
        <a:graphic>
          <a:graphicData uri="http://schemas.openxmlformats.org/drawingml/2006/table">
            <a:tbl>
              <a:tblPr firstRow="1" bandRow="1">
                <a:noFill/>
                <a:tableStyleId>{1A94837C-31B4-464F-BF3B-6D66326428A3}</a:tableStyleId>
              </a:tblPr>
              <a:tblGrid>
                <a:gridCol w="63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4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Example:</a:t>
                      </a:r>
                      <a:endParaRPr sz="1100"/>
                    </a:p>
                    <a:p>
                      <a:pPr marL="3429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locus:   chr22:10678889 </a:t>
                      </a:r>
                      <a:endParaRPr sz="1100"/>
                    </a:p>
                    <a:p>
                      <a:pPr marL="3429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alleles: ["CAT", "C", "TAT"]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Old Representation</a:t>
                      </a:r>
                      <a:endParaRPr sz="1100"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Local allele information</a:t>
                      </a:r>
                      <a:endParaRPr sz="1100"/>
                    </a:p>
                  </a:txBody>
                  <a:tcPr marL="68600" marR="68600" marT="34300" marB="34300" anchor="ctr">
                    <a:lnL w="2857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GT</a:t>
                      </a:r>
                      <a:endParaRPr sz="1100"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0/2</a:t>
                      </a:r>
                      <a:endParaRPr sz="1100"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LGT</a:t>
                      </a:r>
                      <a:endParaRPr sz="1100"/>
                    </a:p>
                  </a:txBody>
                  <a:tcPr marL="68600" marR="68600" marT="34300" marB="34300" anchor="ctr">
                    <a:lnL w="2857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0/1</a:t>
                      </a:r>
                      <a:endParaRPr sz="1100"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</a:t>
                      </a:r>
                      <a:endParaRPr sz="1100"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[3, 0, 6]</a:t>
                      </a:r>
                      <a:endParaRPr sz="1100"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LAD</a:t>
                      </a:r>
                      <a:endParaRPr sz="1100"/>
                    </a:p>
                  </a:txBody>
                  <a:tcPr marL="68600" marR="68600" marT="34300" marB="34300" anchor="ctr">
                    <a:lnL w="2857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[3, 6]</a:t>
                      </a:r>
                      <a:endParaRPr sz="1100"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</a:t>
                      </a:r>
                      <a:endParaRPr sz="1100"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137</a:t>
                      </a:r>
                      <a:r>
                        <a:rPr lang="en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137</a:t>
                      </a:r>
                      <a:r>
                        <a:rPr lang="en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137</a:t>
                      </a:r>
                      <a:r>
                        <a:rPr lang="en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en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137</a:t>
                      </a:r>
                      <a:r>
                        <a:rPr lang="en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r>
                        <a:rPr lang="en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sz="1200" b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LPL</a:t>
                      </a:r>
                      <a:endParaRPr sz="1100"/>
                    </a:p>
                  </a:txBody>
                  <a:tcPr marL="68600" marR="68600" marT="34300" marB="34300" anchor="ctr">
                    <a:lnL w="2857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[137, 0, 77]</a:t>
                      </a:r>
                      <a:endParaRPr sz="1100"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</a:t>
                      </a:r>
                      <a:endParaRPr sz="1100"/>
                    </a:p>
                  </a:txBody>
                  <a:tcPr marL="68600" marR="68600" marT="34300" marB="34300" anchor="ctr">
                    <a:lnL w="2857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[0, 2]</a:t>
                      </a:r>
                      <a:endParaRPr sz="1100"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7" name="Google Shape;217;p28"/>
          <p:cNvSpPr txBox="1"/>
          <p:nvPr/>
        </p:nvSpPr>
        <p:spPr>
          <a:xfrm>
            <a:off x="3566000" y="4639200"/>
            <a:ext cx="3772200" cy="4281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ctrTitle"/>
          </p:nvPr>
        </p:nvSpPr>
        <p:spPr>
          <a:xfrm>
            <a:off x="276150" y="245800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ctrTitle" idx="2"/>
          </p:nvPr>
        </p:nvSpPr>
        <p:spPr>
          <a:xfrm>
            <a:off x="211325" y="1802100"/>
            <a:ext cx="8591700" cy="20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AutoNum type="arabicPeriod"/>
            </a:pPr>
            <a:r>
              <a:rPr lang="en">
                <a:solidFill>
                  <a:schemeClr val="accent6"/>
                </a:solidFill>
              </a:rPr>
              <a:t>Why the cloud?</a:t>
            </a:r>
            <a:endParaRPr>
              <a:solidFill>
                <a:schemeClr val="accent6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AutoNum type="arabicPeriod"/>
            </a:pPr>
            <a:r>
              <a:rPr lang="en">
                <a:solidFill>
                  <a:schemeClr val="accent6"/>
                </a:solidFill>
              </a:rPr>
              <a:t>What is hail?</a:t>
            </a:r>
            <a:endParaRPr>
              <a:solidFill>
                <a:schemeClr val="accent6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AutoNum type="arabicPeriod"/>
            </a:pPr>
            <a:r>
              <a:rPr lang="en">
                <a:solidFill>
                  <a:schemeClr val="accent6"/>
                </a:solidFill>
              </a:rPr>
              <a:t>Hail’s core data model</a:t>
            </a:r>
            <a:endParaRPr>
              <a:solidFill>
                <a:schemeClr val="accent6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AutoNum type="arabicPeriod"/>
            </a:pPr>
            <a:r>
              <a:rPr lang="en">
                <a:solidFill>
                  <a:schemeClr val="accent6"/>
                </a:solidFill>
              </a:rPr>
              <a:t>Scalable Variant Call Representation 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>
            <a:spLocks noGrp="1"/>
          </p:cNvSpPr>
          <p:nvPr>
            <p:ph type="ctrTitle"/>
          </p:nvPr>
        </p:nvSpPr>
        <p:spPr>
          <a:xfrm>
            <a:off x="276150" y="245800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V</a:t>
            </a:r>
            <a:r>
              <a:rPr lang="en"/>
              <a:t>ariant </a:t>
            </a:r>
            <a:r>
              <a:rPr lang="en" u="sng"/>
              <a:t>D</a:t>
            </a:r>
            <a:r>
              <a:rPr lang="en"/>
              <a:t>ata</a:t>
            </a:r>
            <a:r>
              <a:rPr lang="en" u="sng"/>
              <a:t>s</a:t>
            </a:r>
            <a:r>
              <a:rPr lang="en"/>
              <a:t>et</a:t>
            </a:r>
            <a:endParaRPr/>
          </a:p>
        </p:txBody>
      </p:sp>
      <p:grpSp>
        <p:nvGrpSpPr>
          <p:cNvPr id="223" name="Google Shape;223;p29"/>
          <p:cNvGrpSpPr/>
          <p:nvPr/>
        </p:nvGrpSpPr>
        <p:grpSpPr>
          <a:xfrm>
            <a:off x="4503171" y="2261926"/>
            <a:ext cx="1813477" cy="978369"/>
            <a:chOff x="835323" y="1767840"/>
            <a:chExt cx="1924318" cy="1563639"/>
          </a:xfrm>
        </p:grpSpPr>
        <p:sp>
          <p:nvSpPr>
            <p:cNvPr id="224" name="Google Shape;224;p29"/>
            <p:cNvSpPr/>
            <p:nvPr/>
          </p:nvSpPr>
          <p:spPr>
            <a:xfrm>
              <a:off x="838200" y="176784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1273BC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gVCF1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838200" y="229674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1273BC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gVCF3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1845241" y="1771713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1273BC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gVCF2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1845241" y="2322284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1273BC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gVCF4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1845241" y="2874279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1273BC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835323" y="2874279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1273BC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gVCF5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29"/>
          <p:cNvSpPr/>
          <p:nvPr/>
        </p:nvSpPr>
        <p:spPr>
          <a:xfrm>
            <a:off x="7348500" y="3447483"/>
            <a:ext cx="1463022" cy="1298862"/>
          </a:xfrm>
          <a:prstGeom prst="flowChartMultidocument">
            <a:avLst/>
          </a:prstGeom>
          <a:solidFill>
            <a:srgbClr val="1273BC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Variant Dataset (VDS)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9"/>
          <p:cNvSpPr/>
          <p:nvPr/>
        </p:nvSpPr>
        <p:spPr>
          <a:xfrm>
            <a:off x="7348500" y="1004407"/>
            <a:ext cx="1463886" cy="900450"/>
          </a:xfrm>
          <a:prstGeom prst="flowChartMultidocument">
            <a:avLst/>
          </a:prstGeom>
          <a:solidFill>
            <a:srgbClr val="1273BC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VCF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9"/>
          <p:cNvSpPr/>
          <p:nvPr/>
        </p:nvSpPr>
        <p:spPr>
          <a:xfrm rot="3706756">
            <a:off x="6745268" y="1540263"/>
            <a:ext cx="218242" cy="68800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1273BC">
              <a:alpha val="2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9"/>
          <p:cNvSpPr/>
          <p:nvPr/>
        </p:nvSpPr>
        <p:spPr>
          <a:xfrm rot="6652741" flipH="1">
            <a:off x="6647581" y="3327947"/>
            <a:ext cx="218016" cy="68793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1273BC">
              <a:alpha val="2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9"/>
          <p:cNvSpPr/>
          <p:nvPr/>
        </p:nvSpPr>
        <p:spPr>
          <a:xfrm rot="10800000" flipH="1">
            <a:off x="7884910" y="2142900"/>
            <a:ext cx="286500" cy="1096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273BC">
              <a:alpha val="24310"/>
            </a:srgbClr>
          </a:solidFill>
          <a:ln w="12700" cap="flat" cmpd="sng">
            <a:solidFill>
              <a:srgbClr val="D8E2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352500" y="1219625"/>
            <a:ext cx="3955800" cy="3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285750" marR="0" lvl="0" indent="-2070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" sz="2000" i="0" u="none" strike="noStrike" cap="none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Lossless conversion from gVCF</a:t>
            </a:r>
            <a:endParaRPr sz="2000" i="0" u="none" strike="noStrike" cap="none">
              <a:solidFill>
                <a:srgbClr val="59595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285750" marR="0" lvl="0" indent="-2070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" sz="2000" i="0" u="none" strike="noStrike" cap="none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Allows for new QC methods and “N + 1” processing</a:t>
            </a:r>
            <a:endParaRPr sz="2000" i="0" u="none" strike="noStrike" cap="none">
              <a:solidFill>
                <a:srgbClr val="59595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285750" marR="0" lvl="0" indent="-2070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" sz="2000" i="0" u="none" strike="noStrike" cap="none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Efficient data format: &gt;10X less storage</a:t>
            </a:r>
            <a:endParaRPr sz="2000" i="0" u="none" strike="noStrike" cap="none">
              <a:solidFill>
                <a:srgbClr val="59595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285750" marR="0" lvl="0" indent="-2070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" sz="2000" i="0" u="none" strike="noStrike" cap="none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Separates reference from variant data, enabling easier computation</a:t>
            </a:r>
            <a:endParaRPr sz="2000" i="0" u="none" strike="noStrike" cap="none">
              <a:solidFill>
                <a:srgbClr val="59595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36" name="Google Shape;23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1088" y="3786763"/>
            <a:ext cx="1171385" cy="4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9"/>
          <p:cNvSpPr txBox="1"/>
          <p:nvPr/>
        </p:nvSpPr>
        <p:spPr>
          <a:xfrm>
            <a:off x="212100" y="4556850"/>
            <a:ext cx="6184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Learn more at https://hail.is/docs/0.2/vds/index.html</a:t>
            </a:r>
            <a:endParaRPr sz="16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>
            <a:spLocks noGrp="1"/>
          </p:cNvSpPr>
          <p:nvPr>
            <p:ph type="ctrTitle"/>
          </p:nvPr>
        </p:nvSpPr>
        <p:spPr>
          <a:xfrm>
            <a:off x="276150" y="245800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VDS consists of two sparse matrices</a:t>
            </a:r>
            <a:endParaRPr/>
          </a:p>
        </p:txBody>
      </p:sp>
      <p:sp>
        <p:nvSpPr>
          <p:cNvPr id="243" name="Google Shape;243;p30"/>
          <p:cNvSpPr txBox="1"/>
          <p:nvPr/>
        </p:nvSpPr>
        <p:spPr>
          <a:xfrm>
            <a:off x="476261" y="3785700"/>
            <a:ext cx="4923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Reference calls are defined as intervals (reference blocks) exactly as they appear in the original gVCFs</a:t>
            </a:r>
            <a:endParaRPr sz="1800" i="0" u="none" strike="noStrike" cap="non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5946393" y="1514679"/>
            <a:ext cx="189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samples</a:t>
            </a:r>
            <a:endParaRPr sz="2000" i="0" u="none" strike="noStrike" cap="non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45" name="Google Shape;245;p30"/>
          <p:cNvSpPr txBox="1"/>
          <p:nvPr/>
        </p:nvSpPr>
        <p:spPr>
          <a:xfrm rot="-5400000">
            <a:off x="5349901" y="2566199"/>
            <a:ext cx="1076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variants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6" name="Google Shape;246;p30"/>
          <p:cNvGraphicFramePr/>
          <p:nvPr/>
        </p:nvGraphicFramePr>
        <p:xfrm>
          <a:off x="6074273" y="1959415"/>
          <a:ext cx="1636600" cy="1637800"/>
        </p:xfrm>
        <a:graphic>
          <a:graphicData uri="http://schemas.openxmlformats.org/drawingml/2006/table">
            <a:tbl>
              <a:tblPr firstRow="1" bandRow="1">
                <a:noFill/>
                <a:tableStyleId>{42183E82-4459-4D38-86D3-4C01AED8324F}</a:tableStyleId>
              </a:tblPr>
              <a:tblGrid>
                <a:gridCol w="20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4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4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47" name="Google Shape;247;p30"/>
          <p:cNvCxnSpPr/>
          <p:nvPr/>
        </p:nvCxnSpPr>
        <p:spPr>
          <a:xfrm rot="10800000" flipH="1">
            <a:off x="6903148" y="1391897"/>
            <a:ext cx="935700" cy="1181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8" name="Google Shape;248;p30"/>
          <p:cNvCxnSpPr/>
          <p:nvPr/>
        </p:nvCxnSpPr>
        <p:spPr>
          <a:xfrm rot="10800000" flipH="1">
            <a:off x="6903147" y="2442712"/>
            <a:ext cx="935700" cy="337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9" name="Google Shape;249;p30"/>
          <p:cNvCxnSpPr/>
          <p:nvPr/>
        </p:nvCxnSpPr>
        <p:spPr>
          <a:xfrm rot="10800000" flipH="1">
            <a:off x="7081326" y="2458912"/>
            <a:ext cx="1586400" cy="321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30"/>
          <p:cNvCxnSpPr/>
          <p:nvPr/>
        </p:nvCxnSpPr>
        <p:spPr>
          <a:xfrm rot="10800000" flipH="1">
            <a:off x="7090818" y="1387725"/>
            <a:ext cx="1576800" cy="1181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51" name="Google Shape;251;p30"/>
          <p:cNvGraphicFramePr/>
          <p:nvPr/>
        </p:nvGraphicFramePr>
        <p:xfrm>
          <a:off x="7838794" y="1392000"/>
          <a:ext cx="828875" cy="1066810"/>
        </p:xfrm>
        <a:graphic>
          <a:graphicData uri="http://schemas.openxmlformats.org/drawingml/2006/table">
            <a:tbl>
              <a:tblPr firstRow="1" bandRow="1">
                <a:noFill/>
                <a:tableStyleId>{AD12CD8D-77DB-48DD-8031-06A364200359}</a:tableStyleId>
              </a:tblPr>
              <a:tblGrid>
                <a:gridCol w="8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Entry = {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‘GT’      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‘AD’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‘DP’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‘GQ’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‘PL’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...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}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2" name="Google Shape;252;p30"/>
          <p:cNvSpPr txBox="1"/>
          <p:nvPr/>
        </p:nvSpPr>
        <p:spPr>
          <a:xfrm>
            <a:off x="1110665" y="1224189"/>
            <a:ext cx="215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Reference blocks 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53" name="Google Shape;253;p30"/>
          <p:cNvSpPr txBox="1"/>
          <p:nvPr/>
        </p:nvSpPr>
        <p:spPr>
          <a:xfrm>
            <a:off x="6131528" y="1227708"/>
            <a:ext cx="154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Variant calls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54" name="Google Shape;254;p30"/>
          <p:cNvSpPr txBox="1"/>
          <p:nvPr/>
        </p:nvSpPr>
        <p:spPr>
          <a:xfrm>
            <a:off x="1241457" y="1514679"/>
            <a:ext cx="189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samples</a:t>
            </a:r>
            <a:endParaRPr sz="2000" i="0" u="none" strike="noStrike" cap="non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55" name="Google Shape;255;p30"/>
          <p:cNvSpPr txBox="1"/>
          <p:nvPr/>
        </p:nvSpPr>
        <p:spPr>
          <a:xfrm rot="-5400000">
            <a:off x="4928" y="2412303"/>
            <a:ext cx="1958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reference sites</a:t>
            </a:r>
            <a:endParaRPr sz="2000" i="0" u="none" strike="noStrike" cap="non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aphicFrame>
        <p:nvGraphicFramePr>
          <p:cNvPr id="256" name="Google Shape;256;p30"/>
          <p:cNvGraphicFramePr/>
          <p:nvPr/>
        </p:nvGraphicFramePr>
        <p:xfrm>
          <a:off x="1369336" y="1959415"/>
          <a:ext cx="1636600" cy="1637800"/>
        </p:xfrm>
        <a:graphic>
          <a:graphicData uri="http://schemas.openxmlformats.org/drawingml/2006/table">
            <a:tbl>
              <a:tblPr firstRow="1" bandRow="1">
                <a:noFill/>
                <a:tableStyleId>{42183E82-4459-4D38-86D3-4C01AED8324F}</a:tableStyleId>
              </a:tblPr>
              <a:tblGrid>
                <a:gridCol w="20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4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4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</a:txBody>
                  <a:tcPr marL="55700" marR="55700" marT="27850" marB="278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57" name="Google Shape;257;p30"/>
          <p:cNvCxnSpPr/>
          <p:nvPr/>
        </p:nvCxnSpPr>
        <p:spPr>
          <a:xfrm rot="10800000" flipH="1">
            <a:off x="2597349" y="1920916"/>
            <a:ext cx="951000" cy="107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" name="Google Shape;258;p30"/>
          <p:cNvCxnSpPr/>
          <p:nvPr/>
        </p:nvCxnSpPr>
        <p:spPr>
          <a:xfrm rot="10800000" flipH="1">
            <a:off x="2603156" y="2618095"/>
            <a:ext cx="952800" cy="559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9" name="Google Shape;259;p30"/>
          <p:cNvCxnSpPr/>
          <p:nvPr/>
        </p:nvCxnSpPr>
        <p:spPr>
          <a:xfrm rot="10800000" flipH="1">
            <a:off x="2794510" y="2618137"/>
            <a:ext cx="1522800" cy="564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30"/>
          <p:cNvCxnSpPr/>
          <p:nvPr/>
        </p:nvCxnSpPr>
        <p:spPr>
          <a:xfrm rot="10800000" flipH="1">
            <a:off x="2789765" y="1917595"/>
            <a:ext cx="1517100" cy="1076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61" name="Google Shape;261;p30"/>
          <p:cNvGraphicFramePr/>
          <p:nvPr/>
        </p:nvGraphicFramePr>
        <p:xfrm>
          <a:off x="3550657" y="1917096"/>
          <a:ext cx="769075" cy="701050"/>
        </p:xfrm>
        <a:graphic>
          <a:graphicData uri="http://schemas.openxmlformats.org/drawingml/2006/table">
            <a:tbl>
              <a:tblPr firstRow="1" bandRow="1">
                <a:noFill/>
                <a:tableStyleId>{AD12CD8D-77DB-48DD-8031-06A364200359}</a:tableStyleId>
              </a:tblPr>
              <a:tblGrid>
                <a:gridCol w="76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Entry = {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‘END’     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‘DP’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‘GQ’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}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62" name="Google Shape;262;p30"/>
          <p:cNvCxnSpPr/>
          <p:nvPr/>
        </p:nvCxnSpPr>
        <p:spPr>
          <a:xfrm>
            <a:off x="1879075" y="2165275"/>
            <a:ext cx="0" cy="825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63" name="Google Shape;263;p30"/>
          <p:cNvCxnSpPr/>
          <p:nvPr/>
        </p:nvCxnSpPr>
        <p:spPr>
          <a:xfrm>
            <a:off x="2300416" y="2165275"/>
            <a:ext cx="0" cy="405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64" name="Google Shape;264;p30"/>
          <p:cNvCxnSpPr/>
          <p:nvPr/>
        </p:nvCxnSpPr>
        <p:spPr>
          <a:xfrm>
            <a:off x="2689484" y="2387123"/>
            <a:ext cx="0" cy="39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65" name="Google Shape;265;p30"/>
          <p:cNvCxnSpPr/>
          <p:nvPr/>
        </p:nvCxnSpPr>
        <p:spPr>
          <a:xfrm>
            <a:off x="1473737" y="2571023"/>
            <a:ext cx="0" cy="831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66" name="Google Shape;266;p30"/>
          <p:cNvCxnSpPr/>
          <p:nvPr/>
        </p:nvCxnSpPr>
        <p:spPr>
          <a:xfrm>
            <a:off x="1678265" y="2990667"/>
            <a:ext cx="0" cy="210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67" name="Google Shape;267;p30"/>
          <p:cNvCxnSpPr/>
          <p:nvPr/>
        </p:nvCxnSpPr>
        <p:spPr>
          <a:xfrm>
            <a:off x="2300416" y="2990667"/>
            <a:ext cx="0" cy="210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68" name="Google Shape;268;p30"/>
          <p:cNvCxnSpPr/>
          <p:nvPr/>
        </p:nvCxnSpPr>
        <p:spPr>
          <a:xfrm>
            <a:off x="2087056" y="2778327"/>
            <a:ext cx="0" cy="81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69" name="Google Shape;269;p30"/>
          <p:cNvCxnSpPr/>
          <p:nvPr/>
        </p:nvCxnSpPr>
        <p:spPr>
          <a:xfrm>
            <a:off x="2915394" y="3393581"/>
            <a:ext cx="0" cy="203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70" name="Google Shape;270;p30"/>
          <p:cNvCxnSpPr/>
          <p:nvPr/>
        </p:nvCxnSpPr>
        <p:spPr>
          <a:xfrm>
            <a:off x="1884452" y="3402317"/>
            <a:ext cx="0" cy="203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71" name="Google Shape;271;p30"/>
          <p:cNvCxnSpPr/>
          <p:nvPr/>
        </p:nvCxnSpPr>
        <p:spPr>
          <a:xfrm flipH="1">
            <a:off x="2689442" y="3200860"/>
            <a:ext cx="10800" cy="405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72" name="Google Shape;272;p30"/>
          <p:cNvCxnSpPr/>
          <p:nvPr/>
        </p:nvCxnSpPr>
        <p:spPr>
          <a:xfrm>
            <a:off x="2497640" y="1978476"/>
            <a:ext cx="0" cy="1415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73" name="Google Shape;273;p30"/>
          <p:cNvCxnSpPr/>
          <p:nvPr/>
        </p:nvCxnSpPr>
        <p:spPr>
          <a:xfrm>
            <a:off x="1678265" y="1959415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ctrTitle"/>
          </p:nvPr>
        </p:nvSpPr>
        <p:spPr>
          <a:xfrm>
            <a:off x="276150" y="245800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79" name="Google Shape;279;p31"/>
          <p:cNvSpPr txBox="1">
            <a:spLocks noGrp="1"/>
          </p:cNvSpPr>
          <p:nvPr>
            <p:ph type="ctrTitle" idx="2"/>
          </p:nvPr>
        </p:nvSpPr>
        <p:spPr>
          <a:xfrm>
            <a:off x="276150" y="1420175"/>
            <a:ext cx="8591700" cy="15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All source code available the MIT License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All development in the open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github.com/hail-is/hail</a:t>
            </a:r>
            <a:r>
              <a:rPr lang="en">
                <a:solidFill>
                  <a:srgbClr val="595959"/>
                </a:solidFill>
              </a:rPr>
              <a:t> 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Development discussion at </a:t>
            </a:r>
            <a:r>
              <a:rPr lang="en" u="sng">
                <a:solidFill>
                  <a:schemeClr val="hlink"/>
                </a:solidFill>
                <a:hlinkClick r:id="rId4"/>
              </a:rPr>
              <a:t>hail.zulipchat.com</a:t>
            </a:r>
            <a:r>
              <a:rPr lang="en">
                <a:solidFill>
                  <a:srgbClr val="595959"/>
                </a:solidFill>
              </a:rPr>
              <a:t>  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Support at </a:t>
            </a:r>
            <a:r>
              <a:rPr lang="en" u="sng">
                <a:solidFill>
                  <a:schemeClr val="hlink"/>
                </a:solidFill>
                <a:hlinkClick r:id="rId5"/>
              </a:rPr>
              <a:t>discuss.hail.is</a:t>
            </a:r>
            <a:r>
              <a:rPr lang="en">
                <a:solidFill>
                  <a:srgbClr val="595959"/>
                </a:solidFill>
              </a:rPr>
              <a:t> and on GitHub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276150" y="3451075"/>
            <a:ext cx="8591700" cy="1283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Qualtrics link for Practical:</a:t>
            </a:r>
            <a:endParaRPr sz="2000" b="1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https://qimr.az1.qualtrics.com/jfe/form/SV_8pEKV30Dw74HVt4</a:t>
            </a:r>
            <a:r>
              <a:rPr lang="en" sz="20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 b="1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ctrTitle"/>
          </p:nvPr>
        </p:nvSpPr>
        <p:spPr>
          <a:xfrm>
            <a:off x="2745725" y="1963800"/>
            <a:ext cx="61983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the Cloud?</a:t>
            </a:r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ctrTitle" idx="2"/>
          </p:nvPr>
        </p:nvSpPr>
        <p:spPr>
          <a:xfrm>
            <a:off x="2745725" y="2751300"/>
            <a:ext cx="6198300" cy="4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title" idx="3"/>
          </p:nvPr>
        </p:nvSpPr>
        <p:spPr>
          <a:xfrm>
            <a:off x="1554675" y="1810375"/>
            <a:ext cx="1033200" cy="12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>
            <a:off x="276150" y="2150800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60"/>
              <a:t>“genomics research will generate between 2 and 40 exabytes of data within the next decade”</a:t>
            </a:r>
            <a:endParaRPr sz="3160"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54" y="190850"/>
            <a:ext cx="4071528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ctrTitle" idx="2"/>
          </p:nvPr>
        </p:nvSpPr>
        <p:spPr>
          <a:xfrm>
            <a:off x="276150" y="3362450"/>
            <a:ext cx="85917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</a:rPr>
              <a:t>National Human Genome Research Institute (2021) </a:t>
            </a:r>
            <a:endParaRPr sz="14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</a:rPr>
              <a:t>Available at: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https://www.genome.gov/about-genomics/fact-sheets/Genomic-Data-Science</a:t>
            </a:r>
            <a:r>
              <a:rPr lang="en" sz="1400">
                <a:solidFill>
                  <a:schemeClr val="accent6"/>
                </a:solidFill>
              </a:rPr>
              <a:t> (Accessed 27 February 2025)</a:t>
            </a:r>
            <a:endParaRPr sz="14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25" y="210850"/>
            <a:ext cx="2658326" cy="11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204225" y="4145025"/>
            <a:ext cx="41289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Sample Size with Major Release [1]</a:t>
            </a:r>
            <a:endParaRPr sz="18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5103525" y="3635475"/>
            <a:ext cx="3728700" cy="1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Storage requirements for VDS vs (estimated) traditional formats for aggregated whole genome and exome sequencing data. [2,3]</a:t>
            </a:r>
            <a:endParaRPr sz="1800" dirty="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225" y="1518050"/>
            <a:ext cx="4002009" cy="247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0225" y="1080489"/>
            <a:ext cx="4002000" cy="2474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50" y="169525"/>
            <a:ext cx="2901276" cy="102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7450" y="1197275"/>
            <a:ext cx="5889099" cy="33123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1960175" y="4481925"/>
            <a:ext cx="54249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Number of Participants per Data Type in AoU Curated Data Repository v8 [1]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76150" y="245800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and Perspective</a:t>
            </a: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ctrTitle" idx="2"/>
          </p:nvPr>
        </p:nvSpPr>
        <p:spPr>
          <a:xfrm>
            <a:off x="164975" y="1130200"/>
            <a:ext cx="88083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</a:rPr>
              <a:t>Scale of data mandates the cloud for all but simplest analyses.</a:t>
            </a:r>
            <a:endParaRPr sz="2100">
              <a:solidFill>
                <a:schemeClr val="accent6"/>
              </a:solidFill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164975" y="3382600"/>
            <a:ext cx="8808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Things to be aware of:</a:t>
            </a:r>
            <a:endParaRPr sz="21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"/>
              <a:buChar char="●"/>
            </a:pPr>
            <a:r>
              <a:rPr lang="en" sz="21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Each cloud is different and steep learning curve.</a:t>
            </a:r>
            <a:endParaRPr sz="2100" b="1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"/>
              <a:buChar char="●"/>
            </a:pPr>
            <a:r>
              <a:rPr lang="en" sz="21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Every operation has a cost; understanding cost model is vital.</a:t>
            </a:r>
            <a:endParaRPr sz="2100" b="1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"/>
              <a:buChar char="●"/>
            </a:pPr>
            <a:r>
              <a:rPr lang="en" sz="21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Difficult to know how many resources to provision</a:t>
            </a:r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167850" y="1638100"/>
            <a:ext cx="88083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cloud offers a number of advantages:</a:t>
            </a:r>
            <a:endParaRPr sz="21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"/>
              <a:buChar char="●"/>
            </a:pPr>
            <a:r>
              <a:rPr lang="en" sz="21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Collaborate and share data at no additional cost.</a:t>
            </a:r>
            <a:endParaRPr sz="2100" b="1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"/>
              <a:buChar char="●"/>
            </a:pPr>
            <a:r>
              <a:rPr lang="en" sz="21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Fine-grained access controls and fault-tolerance.</a:t>
            </a:r>
            <a:endParaRPr sz="2100" b="1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"/>
              <a:buChar char="●"/>
            </a:pPr>
            <a:r>
              <a:rPr lang="en" sz="21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No resource contention/sharing with colleagues.</a:t>
            </a:r>
            <a:endParaRPr sz="2100" b="1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"/>
              <a:buChar char="●"/>
            </a:pPr>
            <a:r>
              <a:rPr lang="en" sz="21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High compute utilization means good cost efficiency.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ctrTitle"/>
          </p:nvPr>
        </p:nvSpPr>
        <p:spPr>
          <a:xfrm>
            <a:off x="2745725" y="1963800"/>
            <a:ext cx="61983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Hail?</a:t>
            </a:r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ctrTitle" idx="2"/>
          </p:nvPr>
        </p:nvSpPr>
        <p:spPr>
          <a:xfrm>
            <a:off x="2745725" y="2712075"/>
            <a:ext cx="6198300" cy="4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 idx="3"/>
          </p:nvPr>
        </p:nvSpPr>
        <p:spPr>
          <a:xfrm>
            <a:off x="1554675" y="1810375"/>
            <a:ext cx="1033200" cy="12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ctrTitle"/>
          </p:nvPr>
        </p:nvSpPr>
        <p:spPr>
          <a:xfrm>
            <a:off x="276125" y="245800"/>
            <a:ext cx="8591700" cy="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Hail is…</a:t>
            </a: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ctrTitle" idx="2"/>
          </p:nvPr>
        </p:nvSpPr>
        <p:spPr>
          <a:xfrm>
            <a:off x="189275" y="977025"/>
            <a:ext cx="8820000" cy="10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●"/>
            </a:pPr>
            <a:r>
              <a:rPr lang="en">
                <a:solidFill>
                  <a:schemeClr val="accent6"/>
                </a:solidFill>
              </a:rPr>
              <a:t>Open-source, general-purpose, scalable analysis software</a:t>
            </a:r>
            <a:endParaRPr>
              <a:solidFill>
                <a:schemeClr val="accent6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○"/>
            </a:pPr>
            <a:r>
              <a:rPr lang="en">
                <a:solidFill>
                  <a:schemeClr val="accent6"/>
                </a:solidFill>
              </a:rPr>
              <a:t>Designed and optimised for genomics</a:t>
            </a:r>
            <a:endParaRPr>
              <a:solidFill>
                <a:schemeClr val="accent6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○"/>
            </a:pPr>
            <a:r>
              <a:rPr lang="en">
                <a:solidFill>
                  <a:schemeClr val="accent6"/>
                </a:solidFill>
              </a:rPr>
              <a:t>Scales from a single laptop core to an entire region of cloud VMs 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16" name="Google Shape;116;p1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7131" y="4011850"/>
            <a:ext cx="1432133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7635700" y="4784100"/>
            <a:ext cx="1349100" cy="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Learn more at </a:t>
            </a:r>
            <a:r>
              <a:rPr lang="en" sz="9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hail.is</a:t>
            </a: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262750" y="2069225"/>
            <a:ext cx="8671200" cy="99630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263675" y="4004550"/>
            <a:ext cx="8671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Open Sans"/>
              <a:buChar char="●"/>
            </a:pPr>
            <a:r>
              <a:rPr lang="en" sz="22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An elastic, multi-tenant batch execution service</a:t>
            </a:r>
            <a:endParaRPr sz="2200" b="1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 Light"/>
              <a:buChar char="○"/>
            </a:pPr>
            <a:r>
              <a:rPr lang="en" sz="1800" b="1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Currently only available to Broad Institute affiliates </a:t>
            </a:r>
            <a:endParaRPr sz="1800" b="1">
              <a:solidFill>
                <a:schemeClr val="accent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 Light"/>
              <a:buChar char="○"/>
            </a:pPr>
            <a:r>
              <a:rPr lang="en" sz="1800" b="1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GCP and Azure</a:t>
            </a: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262750" y="2994900"/>
            <a:ext cx="8671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Open Sans"/>
              <a:buChar char="●"/>
            </a:pPr>
            <a:r>
              <a:rPr lang="en" sz="22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A library for building arbitrary computational pipelines</a:t>
            </a:r>
            <a:endParaRPr sz="2200" b="1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 Light"/>
              <a:buChar char="○"/>
            </a:pPr>
            <a:r>
              <a:rPr lang="en" sz="1800" b="1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Implicit handling of file and job dependencies</a:t>
            </a:r>
            <a:endParaRPr sz="1800" b="1">
              <a:solidFill>
                <a:schemeClr val="accent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 Light"/>
              <a:buChar char="○"/>
            </a:pPr>
            <a:r>
              <a:rPr lang="en" sz="1800" b="1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Cloud-agnostic handling of data in cloud object/blob storage</a:t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263330" y="1921487"/>
            <a:ext cx="8591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Open Sans"/>
              <a:buChar char="●"/>
            </a:pPr>
            <a:r>
              <a:rPr lang="en" sz="22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A DSL exposed through a python library with</a:t>
            </a:r>
            <a:endParaRPr sz="2200" b="1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 Light"/>
              <a:buChar char="○"/>
            </a:pPr>
            <a:r>
              <a:rPr lang="en" sz="1800" b="1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first-class support for multi-dimensional structured data</a:t>
            </a:r>
            <a:endParaRPr sz="1800" b="1">
              <a:solidFill>
                <a:schemeClr val="accent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 Light"/>
              <a:buChar char="○"/>
            </a:pPr>
            <a:r>
              <a:rPr lang="en" sz="1800" b="1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primitives for distributed queries and linear algebra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oad-Theme-2021">
  <a:themeElements>
    <a:clrScheme name="Simple Light">
      <a:dk1>
        <a:srgbClr val="000000"/>
      </a:dk1>
      <a:lt1>
        <a:srgbClr val="FFFFFF"/>
      </a:lt1>
      <a:dk2>
        <a:srgbClr val="006DB6"/>
      </a:dk2>
      <a:lt2>
        <a:srgbClr val="00AFD7"/>
      </a:lt2>
      <a:accent1>
        <a:srgbClr val="F36C3E"/>
      </a:accent1>
      <a:accent2>
        <a:srgbClr val="B12029"/>
      </a:accent2>
      <a:accent3>
        <a:srgbClr val="6A4A91"/>
      </a:accent3>
      <a:accent4>
        <a:srgbClr val="80BC42"/>
      </a:accent4>
      <a:accent5>
        <a:srgbClr val="FFCD00"/>
      </a:accent5>
      <a:accent6>
        <a:srgbClr val="68686B"/>
      </a:accent6>
      <a:hlink>
        <a:srgbClr val="00AFD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22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Broad-Theme-2021</vt:lpstr>
      <vt:lpstr>Introduction to Cloud Genomics with Hail</vt:lpstr>
      <vt:lpstr>Structure</vt:lpstr>
      <vt:lpstr>Why the Cloud?</vt:lpstr>
      <vt:lpstr>“genomics research will generate between 2 and 40 exabytes of data within the next decade”</vt:lpstr>
      <vt:lpstr>PowerPoint Presentation</vt:lpstr>
      <vt:lpstr>PowerPoint Presentation</vt:lpstr>
      <vt:lpstr>Summary and Perspective</vt:lpstr>
      <vt:lpstr>What is Hail?</vt:lpstr>
      <vt:lpstr>Hail is…</vt:lpstr>
      <vt:lpstr>Hail as a Data-Science Library</vt:lpstr>
      <vt:lpstr>Hail as a Linear-Algebra Library</vt:lpstr>
      <vt:lpstr>Core Data Model</vt:lpstr>
      <vt:lpstr>Table</vt:lpstr>
      <vt:lpstr>MatrixTable</vt:lpstr>
      <vt:lpstr>Scalable Variant Call Representation  </vt:lpstr>
      <vt:lpstr>obligatory xkcd</vt:lpstr>
      <vt:lpstr>SVCR </vt:lpstr>
      <vt:lpstr>Column-Sparsity</vt:lpstr>
      <vt:lpstr>Local allele information</vt:lpstr>
      <vt:lpstr>Variant Dataset</vt:lpstr>
      <vt:lpstr>VDS consists of two sparse matrices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4</cp:revision>
  <dcterms:modified xsi:type="dcterms:W3CDTF">2025-03-07T18:50:02Z</dcterms:modified>
</cp:coreProperties>
</file>