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A5466D-BABE-4E21-ADCC-377F99D3A52A}">
  <a:tblStyle styleId="{EAA5466D-BABE-4E21-ADCC-377F99D3A52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slide" Target="slides/slide34.xml"/><Relationship Id="rId41" Type="http://schemas.openxmlformats.org/officeDocument/2006/relationships/slide" Target="slides/slide33.xml"/><Relationship Id="rId22" Type="http://schemas.openxmlformats.org/officeDocument/2006/relationships/slide" Target="slides/slide14.xml"/><Relationship Id="rId44" Type="http://schemas.openxmlformats.org/officeDocument/2006/relationships/slide" Target="slides/slide36.xml"/><Relationship Id="rId21" Type="http://schemas.openxmlformats.org/officeDocument/2006/relationships/slide" Target="slides/slide13.xml"/><Relationship Id="rId43" Type="http://schemas.openxmlformats.org/officeDocument/2006/relationships/slide" Target="slides/slide35.xml"/><Relationship Id="rId24" Type="http://schemas.openxmlformats.org/officeDocument/2006/relationships/slide" Target="slides/slide16.xml"/><Relationship Id="rId46" Type="http://schemas.openxmlformats.org/officeDocument/2006/relationships/slide" Target="slides/slide38.xml"/><Relationship Id="rId23" Type="http://schemas.openxmlformats.org/officeDocument/2006/relationships/slide" Target="slides/slide15.xml"/><Relationship Id="rId45" Type="http://schemas.openxmlformats.org/officeDocument/2006/relationships/slide" Target="slides/slide3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48" Type="http://schemas.openxmlformats.org/officeDocument/2006/relationships/slide" Target="slides/slide40.xml"/><Relationship Id="rId25" Type="http://schemas.openxmlformats.org/officeDocument/2006/relationships/slide" Target="slides/slide17.xml"/><Relationship Id="rId47" Type="http://schemas.openxmlformats.org/officeDocument/2006/relationships/slide" Target="slides/slide39.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0e97bcc135_2_3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30e97bcc135_2_3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a:t>SIFT	</a:t>
            </a:r>
            <a:endParaRPr b="1"/>
          </a:p>
          <a:p>
            <a:pPr indent="0" lvl="0" marL="0" rtl="0" algn="l">
              <a:lnSpc>
                <a:spcPct val="100000"/>
              </a:lnSpc>
              <a:spcBef>
                <a:spcPts val="0"/>
              </a:spcBef>
              <a:spcAft>
                <a:spcPts val="0"/>
              </a:spcAft>
              <a:buSzPts val="1100"/>
              <a:buNone/>
            </a:pPr>
            <a:r>
              <a:rPr lang="en"/>
              <a:t>Sequence homology	</a:t>
            </a:r>
            <a:endParaRPr/>
          </a:p>
          <a:p>
            <a:pPr indent="0" lvl="0" marL="0" rtl="0" algn="l">
              <a:lnSpc>
                <a:spcPct val="100000"/>
              </a:lnSpc>
              <a:spcBef>
                <a:spcPts val="0"/>
              </a:spcBef>
              <a:spcAft>
                <a:spcPts val="0"/>
              </a:spcAft>
              <a:buSzPts val="1100"/>
              <a:buNone/>
            </a:pPr>
            <a:r>
              <a:rPr lang="en"/>
              <a:t>Conservation + amino acid substitution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t>PolyPhen-2	</a:t>
            </a:r>
            <a:endParaRPr b="1"/>
          </a:p>
          <a:p>
            <a:pPr indent="0" lvl="0" marL="0" rtl="0" algn="l">
              <a:lnSpc>
                <a:spcPct val="100000"/>
              </a:lnSpc>
              <a:spcBef>
                <a:spcPts val="0"/>
              </a:spcBef>
              <a:spcAft>
                <a:spcPts val="0"/>
              </a:spcAft>
              <a:buSzPts val="1100"/>
              <a:buNone/>
            </a:pPr>
            <a:r>
              <a:rPr lang="en"/>
              <a:t>Naïve Bayes classifier	</a:t>
            </a:r>
            <a:endParaRPr/>
          </a:p>
          <a:p>
            <a:pPr indent="0" lvl="0" marL="0" rtl="0" algn="l">
              <a:lnSpc>
                <a:spcPct val="100000"/>
              </a:lnSpc>
              <a:spcBef>
                <a:spcPts val="0"/>
              </a:spcBef>
              <a:spcAft>
                <a:spcPts val="0"/>
              </a:spcAft>
              <a:buSzPts val="1100"/>
              <a:buNone/>
            </a:pPr>
            <a:r>
              <a:rPr lang="en"/>
              <a:t>Evolutionary conservation + structural impact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t>CADD	</a:t>
            </a:r>
            <a:endParaRPr b="1"/>
          </a:p>
          <a:p>
            <a:pPr indent="0" lvl="0" marL="0" rtl="0" algn="l">
              <a:lnSpc>
                <a:spcPct val="100000"/>
              </a:lnSpc>
              <a:spcBef>
                <a:spcPts val="0"/>
              </a:spcBef>
              <a:spcAft>
                <a:spcPts val="0"/>
              </a:spcAft>
              <a:buSzPts val="1100"/>
              <a:buNone/>
            </a:pPr>
            <a:r>
              <a:rPr lang="en"/>
              <a:t>SVM model	</a:t>
            </a:r>
            <a:endParaRPr/>
          </a:p>
          <a:p>
            <a:pPr indent="0" lvl="0" marL="0" rtl="0" algn="l">
              <a:lnSpc>
                <a:spcPct val="100000"/>
              </a:lnSpc>
              <a:spcBef>
                <a:spcPts val="0"/>
              </a:spcBef>
              <a:spcAft>
                <a:spcPts val="0"/>
              </a:spcAft>
              <a:buSzPts val="1100"/>
              <a:buNone/>
            </a:pPr>
            <a:r>
              <a:rPr lang="en"/>
              <a:t>Integrates functional annotations and conservation</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a:t>REVEL	</a:t>
            </a:r>
            <a:endParaRPr b="1"/>
          </a:p>
          <a:p>
            <a:pPr indent="0" lvl="0" marL="0" rtl="0" algn="l">
              <a:lnSpc>
                <a:spcPct val="100000"/>
              </a:lnSpc>
              <a:spcBef>
                <a:spcPts val="0"/>
              </a:spcBef>
              <a:spcAft>
                <a:spcPts val="0"/>
              </a:spcAft>
              <a:buSzPts val="1100"/>
              <a:buNone/>
            </a:pPr>
            <a:r>
              <a:rPr lang="en"/>
              <a:t>Random forest ensemble	</a:t>
            </a:r>
            <a:endParaRPr/>
          </a:p>
          <a:p>
            <a:pPr indent="0" lvl="0" marL="0" rtl="0" algn="l">
              <a:lnSpc>
                <a:spcPct val="100000"/>
              </a:lnSpc>
              <a:spcBef>
                <a:spcPts val="0"/>
              </a:spcBef>
              <a:spcAft>
                <a:spcPts val="0"/>
              </a:spcAft>
              <a:buSzPts val="1100"/>
              <a:buNone/>
            </a:pPr>
            <a:r>
              <a:rPr lang="en"/>
              <a:t>Combines multiple predictors for higher accuracy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0e97bcc135_2_7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g30e97bcc135_2_7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0e97bcc135_2_5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0e97bcc135_2_5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0e97bcc135_2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0e97bcc135_2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is a Fisher’s exact test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Remember this guy from earlier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Some lady claimed that she could tell whether milk was out in her tea before or after the water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af85b85e3e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2af85b85e3e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af85b85e3e_0_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af85b85e3e_0_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af85b85e3e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af85b85e3e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3bb5b215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3bb5b215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Can you think of some problems with this?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What aren’t we doing?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Where’s the covariates?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2af85b85e3e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2af85b85e3e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af85b85e3e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af85b85e3e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0e22d3c8f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0e22d3c8f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af85b85e3e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af85b85e3e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let’s focus in on the binary traits and consider the burden of rare variation in the gene. So, what are we looking for? Well, an </a:t>
            </a:r>
            <a:r>
              <a:rPr lang="en"/>
              <a:t>association between burden of the class of variation under interrogation, and the trait.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 common thing is to assume they have the same effect (beta_c) here, and group them up. Why? To increase statistical power!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af85b85e3e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af85b85e3e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Wei talked about score tests the other day.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remember, there are a few tests that we can consider when running </a:t>
            </a:r>
            <a:r>
              <a:rPr lang="en"/>
              <a:t>logistic regression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Wald test - tests whether beta is significantly different from 0</a:t>
            </a:r>
            <a:endParaRPr/>
          </a:p>
          <a:p>
            <a:pPr indent="0" lvl="0" marL="0" rtl="0" algn="l">
              <a:spcBef>
                <a:spcPts val="0"/>
              </a:spcBef>
              <a:spcAft>
                <a:spcPts val="0"/>
              </a:spcAft>
              <a:buNone/>
            </a:pPr>
            <a:r>
              <a:rPr lang="en"/>
              <a:t>Likelihood ratio test - compare the null to the alternative</a:t>
            </a:r>
            <a:endParaRPr/>
          </a:p>
          <a:p>
            <a:pPr indent="0" lvl="0" marL="0" rtl="0" algn="l">
              <a:spcBef>
                <a:spcPts val="0"/>
              </a:spcBef>
              <a:spcAft>
                <a:spcPts val="0"/>
              </a:spcAft>
              <a:buNone/>
            </a:pPr>
            <a:r>
              <a:rPr lang="en"/>
              <a:t>Score test - ask, would I massively improve in likelihood if I moved away from the null?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massive benefit of the score test, is that we only need to fit the null model. </a:t>
            </a:r>
            <a:r>
              <a:rPr lang="en">
                <a:solidFill>
                  <a:schemeClr val="dk1"/>
                </a:solidFill>
              </a:rPr>
              <a:t>The score test evaluates the steepness of the likelihood surface at the null model parameter values. If the score is large, it indicates that the data strongly suggest the null hypothesis is not correct.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30e97bcc135_2_9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30e97bcc135_2_9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30e97bcc135_2_8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30e97bcc135_2_8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2af85b85e3e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2af85b85e3e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gain </a:t>
            </a:r>
            <a:r>
              <a:rPr lang="en"/>
              <a:t>insight into a new test. Let’s consider the scenario where a gene is important for a trait. Then it stands to reason that you might expect there to be both risk increasing and risk decreasing variants in the gene (among a bunch of variants that are neutral). We can equate this to flipping a bunch of coins, some which are biased towards heads, and some which are biased towards tails, and count the number of heads we observe after flipping the coins. Here’s a toy example. The light blue is if there are no biased coins (so the null), and the dark blue is if there are some biased coins in there. And you’ll notice that there’s increased spread in the mixed version. Aha! So maybe we could look for this!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C-alpha test is a non-burden-based test and is hence robust to the direction and magnitude of effect. For case-control data, it compares the expected variance to the actual variance of the distribution of allele frequencies.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But it doesn’t allow for covariate adjustments.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SKAT came along later in 2011 and generalised this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af85b85e3e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af85b85e3e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called SKAT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what’s the idea here and where has this guy come from?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Well, you might spot that this guy on the right here looks a bit familiar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What’s happening is that you’re summing a bunch of squared score statistics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Follows a mixture of chi squared distributions under the null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0e97bcc135_2_8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30e97bcc135_2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0e97bcc135_2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30e97bcc135_2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2af85b85e3e_0_5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2af85b85e3e_0_5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2af85b85e3e_0_5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2af85b85e3e_0_5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af85b85e3e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af85b85e3e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30f0d158eaa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5" name="Google Shape;665;g30f0d158eaa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2af85b85e3e_0_6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3" name="Google Shape;673;g2af85b85e3e_0_6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So if you believe different categories have different effect sizes, you can gain power that way - check out the coding variant allelic series test</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30f0d158eaa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30f0d158ea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0f0d158ea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30f0d158ea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SAIGE</a:t>
            </a:r>
            <a:br>
              <a:rPr b="1" lang="en" sz="1300">
                <a:solidFill>
                  <a:schemeClr val="dk1"/>
                </a:solidFill>
              </a:rPr>
            </a:br>
            <a:br>
              <a:rPr b="1" lang="en" sz="1300">
                <a:solidFill>
                  <a:schemeClr val="dk1"/>
                </a:solidFill>
              </a:rPr>
            </a:br>
            <a:r>
              <a:rPr b="1" lang="en" sz="1300">
                <a:solidFill>
                  <a:schemeClr val="dk1"/>
                </a:solidFill>
              </a:rPr>
              <a:t>Step 1: </a:t>
            </a:r>
            <a:r>
              <a:rPr lang="en">
                <a:solidFill>
                  <a:schemeClr val="dk1"/>
                </a:solidFill>
              </a:rPr>
              <a:t>Fits a </a:t>
            </a:r>
            <a:r>
              <a:rPr b="1" lang="en">
                <a:solidFill>
                  <a:schemeClr val="dk1"/>
                </a:solidFill>
              </a:rPr>
              <a:t>full mixed model</a:t>
            </a:r>
            <a:r>
              <a:rPr lang="en">
                <a:solidFill>
                  <a:schemeClr val="dk1"/>
                </a:solidFill>
              </a:rPr>
              <a:t> using a sparse GRM to estimate variance components</a:t>
            </a:r>
            <a:br>
              <a:rPr lang="en">
                <a:solidFill>
                  <a:schemeClr val="dk1"/>
                </a:solidFill>
              </a:rPr>
            </a:br>
            <a:r>
              <a:rPr b="1" lang="en" sz="1300">
                <a:solidFill>
                  <a:schemeClr val="dk1"/>
                </a:solidFill>
              </a:rPr>
              <a:t>Step 2: </a:t>
            </a:r>
            <a:r>
              <a:rPr lang="en">
                <a:solidFill>
                  <a:schemeClr val="dk1"/>
                </a:solidFill>
              </a:rPr>
              <a:t>Uses a </a:t>
            </a:r>
            <a:r>
              <a:rPr b="1" lang="en">
                <a:solidFill>
                  <a:schemeClr val="dk1"/>
                </a:solidFill>
              </a:rPr>
              <a:t>score test</a:t>
            </a:r>
            <a:r>
              <a:rPr lang="en">
                <a:solidFill>
                  <a:schemeClr val="dk1"/>
                </a:solidFill>
              </a:rPr>
              <a:t> for each variant while adjusting for population structure</a:t>
            </a:r>
            <a:br>
              <a:rPr b="1" lang="en" sz="1300">
                <a:solidFill>
                  <a:schemeClr val="dk1"/>
                </a:solidFill>
              </a:rPr>
            </a:br>
            <a:br>
              <a:rPr b="1" lang="en" sz="1300">
                <a:solidFill>
                  <a:schemeClr val="dk1"/>
                </a:solidFill>
              </a:rPr>
            </a:br>
            <a:r>
              <a:rPr b="1" lang="en" sz="1300">
                <a:solidFill>
                  <a:schemeClr val="dk1"/>
                </a:solidFill>
              </a:rPr>
              <a:t>REGENIE’s Two-Step Approach</a:t>
            </a:r>
            <a:endParaRPr b="1" sz="1300">
              <a:solidFill>
                <a:schemeClr val="dk1"/>
              </a:solidFill>
            </a:endParaRPr>
          </a:p>
          <a:p>
            <a:pPr indent="-298450" lvl="0" marL="457200" rtl="0" algn="l">
              <a:lnSpc>
                <a:spcPct val="115000"/>
              </a:lnSpc>
              <a:spcBef>
                <a:spcPts val="1200"/>
              </a:spcBef>
              <a:spcAft>
                <a:spcPts val="0"/>
              </a:spcAft>
              <a:buClr>
                <a:schemeClr val="dk1"/>
              </a:buClr>
              <a:buSzPts val="1100"/>
              <a:buAutoNum type="arabicPeriod"/>
            </a:pPr>
            <a:r>
              <a:rPr b="1" lang="en">
                <a:solidFill>
                  <a:schemeClr val="dk1"/>
                </a:solidFill>
              </a:rPr>
              <a:t>Step 1: Whole-Genome Ridge Regression for Polygenic Modeling</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REGENIE first fits a </a:t>
            </a:r>
            <a:r>
              <a:rPr b="1" lang="en">
                <a:solidFill>
                  <a:schemeClr val="dk1"/>
                </a:solidFill>
              </a:rPr>
              <a:t>ridge regression model</a:t>
            </a:r>
            <a:r>
              <a:rPr lang="en">
                <a:solidFill>
                  <a:schemeClr val="dk1"/>
                </a:solidFill>
              </a:rPr>
              <a:t> using genome-wide SNPs to predict phenotype (either binary or continuous).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It uses a </a:t>
            </a:r>
            <a:r>
              <a:rPr b="1" lang="en">
                <a:solidFill>
                  <a:schemeClr val="dk1"/>
                </a:solidFill>
              </a:rPr>
              <a:t>leave-one-chromosome-out (LOCO) strategy</a:t>
            </a:r>
            <a:r>
              <a:rPr lang="en">
                <a:solidFill>
                  <a:schemeClr val="dk1"/>
                </a:solidFill>
              </a:rPr>
              <a:t> to prevent overfitting.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This step </a:t>
            </a:r>
            <a:r>
              <a:rPr b="1" lang="en">
                <a:solidFill>
                  <a:schemeClr val="dk1"/>
                </a:solidFill>
              </a:rPr>
              <a:t>does not perform association testing</a:t>
            </a:r>
            <a:r>
              <a:rPr lang="en">
                <a:solidFill>
                  <a:schemeClr val="dk1"/>
                </a:solidFill>
              </a:rPr>
              <a:t> but estimates individual trait variance components.</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
                <a:solidFill>
                  <a:schemeClr val="dk1"/>
                </a:solidFill>
              </a:rPr>
              <a:t>Step 2: Fast Association Testing Using a Score Test</a:t>
            </a:r>
            <a:endParaRPr b="1">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After Step 1, REGENIE performs </a:t>
            </a:r>
            <a:r>
              <a:rPr b="1" lang="en">
                <a:solidFill>
                  <a:schemeClr val="dk1"/>
                </a:solidFill>
              </a:rPr>
              <a:t>single-variant association tests</a:t>
            </a:r>
            <a:r>
              <a:rPr lang="en">
                <a:solidFill>
                  <a:schemeClr val="dk1"/>
                </a:solidFill>
              </a:rPr>
              <a:t> using a </a:t>
            </a:r>
            <a:r>
              <a:rPr b="1" lang="en">
                <a:solidFill>
                  <a:schemeClr val="dk1"/>
                </a:solidFill>
              </a:rPr>
              <a:t>score test</a:t>
            </a:r>
            <a:r>
              <a:rPr lang="en">
                <a:solidFill>
                  <a:schemeClr val="dk1"/>
                </a:solidFill>
              </a:rPr>
              <a: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The score test is computationally efficient and </a:t>
            </a:r>
            <a:r>
              <a:rPr b="1" lang="en">
                <a:solidFill>
                  <a:schemeClr val="dk1"/>
                </a:solidFill>
              </a:rPr>
              <a:t>does not require refitting a full mixed model for each SNP</a:t>
            </a:r>
            <a:r>
              <a:rPr lang="en">
                <a:solidFill>
                  <a:schemeClr val="dk1"/>
                </a:solidFill>
              </a:rPr>
              <a: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
                <a:solidFill>
                  <a:schemeClr val="dk1"/>
                </a:solidFill>
              </a:rPr>
              <a:t>It corrects for confounding using the residuals from Step 1.</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af85b85e3e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2af85b85e3e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30f0d158eaa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30f0d158eaa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30f0d158eaa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30f0d158eaa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2af897dd772_1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0" name="Google Shape;760;g2af897dd772_1_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EmmaX-SKAT: Linear mixed-model for set-based tests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SMMAT: Logistic mixed model for set-based rare variant test for binary phenotypes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STAAR is an R package for performing variant-Set Test for Association using Annotation infoRmation (STAAR) procedure in whole-genome sequencing (WGS) studies. STAAR is a general framework that incorporates both qualitative functional categories and quantitative complementary functional annotations using an omnibus multi-dimensional weighting scheme. STAAR accounts for population structure and relatedness, and is scalable for analyzing biobank-scale WGS studies of continuous and dichotomous traits with balanced or imbalanced case-control ratios.</a:t>
            </a:r>
            <a:endParaRPr/>
          </a:p>
        </p:txBody>
      </p:sp>
      <p:sp>
        <p:nvSpPr>
          <p:cNvPr id="761" name="Google Shape;761;g2af897dd772_1_7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af85b85e3e_0_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g2af85b85e3e_0_2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8" name="Google Shape;788;g2af85b85e3e_0_22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30e97bcc135_2_4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1" name="Google Shape;821;g30e97bcc135_2_4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af85b85e3e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af85b85e3e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Chief among them is interpretability, as usually both the gene target and causative variation are known, in stark contrast to common variant association studies, or ‘GWAS’, where refining a significant genetic association is notoriously difficult.</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30f54fb0fab_0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9" name="Google Shape;829;g30f54fb0fab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af85b85e3e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af85b85e3e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Secondly, since these variants are rare, if we’re able to detect their effects, they have to be large - that’s just how the maths works.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af85b85e3e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af85b85e3e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Thirdly, the translational opportunities. If we’re able to target or replace these genes the resultant effects have the potential to be large, due to point 2.</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To make this concrete, let’s consider the gene PCSK9.</a:t>
            </a:r>
            <a:br>
              <a:rPr lang="en">
                <a:solidFill>
                  <a:schemeClr val="dk1"/>
                </a:solidFill>
              </a:rPr>
            </a:b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It turns out that rare gain of function mutations in the gene are associated with high LDL cholesterol, and loss of function mutations in the gene are associated with low LDL cholesterol. Aha, so maybe PCSK9 plays a central role in regulating cholesterol levels. Pretty interpretable!</a:t>
            </a:r>
            <a:br>
              <a:rPr lang="en">
                <a:solidFill>
                  <a:schemeClr val="dk1"/>
                </a:solidFill>
              </a:rPr>
            </a:b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effects are big too - rare loss of function mutations in PCSK9 are associated with reductions in LDL of up to ~28%. And, it turns out that carriers, so those with only one ‘damaged’ copy, have massively reduced risk of coronary heart disease. And I mean massive (up to an ~88% reduction in risk). </a:t>
            </a:r>
            <a:br>
              <a:rPr lang="en">
                <a:solidFill>
                  <a:schemeClr val="dk1"/>
                </a:solidFill>
              </a:rPr>
            </a:br>
            <a:br>
              <a:rPr lang="en">
                <a:solidFill>
                  <a:schemeClr val="dk1"/>
                </a:solidFill>
              </a:rPr>
            </a:br>
            <a:r>
              <a:rPr lang="en">
                <a:solidFill>
                  <a:schemeClr val="dk1"/>
                </a:solidFill>
              </a:rPr>
              <a:t>Ok that’s cool, but maybe having two copies of the gene with loss of function variants is bad? Well we can check that too, and it turns out that no, it’s not, there are people walking around completely healthy with loss of function variants on both their copies of PCSK9 - they just have super low LDL levels. That’s fantastic from a drug development perspective, as inhibiting the gene would likely have minimal side effects. And that bares out - PCSK9 loss of function variants directly informed the development of PCSK9 inhibitors as effective treatments for high LDL cholesterol and prevention of coronary heart disease.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af85b85e3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af85b85e3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af85b85e3e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af85b85e3e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(1-p)^2N &gt; 1 - theta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0e97bcc135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0e97bcc135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8" name="Shape 58"/>
        <p:cNvGrpSpPr/>
        <p:nvPr/>
      </p:nvGrpSpPr>
      <p:grpSpPr>
        <a:xfrm>
          <a:off x="0" y="0"/>
          <a:ext cx="0" cy="0"/>
          <a:chOff x="0" y="0"/>
          <a:chExt cx="0" cy="0"/>
        </a:xfrm>
      </p:grpSpPr>
      <p:sp>
        <p:nvSpPr>
          <p:cNvPr id="59" name="Google Shape;59;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 name="Google Shape;60;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1" name="Google Shape;6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 name="Shape 62"/>
        <p:cNvGrpSpPr/>
        <p:nvPr/>
      </p:nvGrpSpPr>
      <p:grpSpPr>
        <a:xfrm>
          <a:off x="0" y="0"/>
          <a:ext cx="0" cy="0"/>
          <a:chOff x="0" y="0"/>
          <a:chExt cx="0" cy="0"/>
        </a:xfrm>
      </p:grpSpPr>
      <p:sp>
        <p:nvSpPr>
          <p:cNvPr id="63" name="Google Shape;63;p1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 name="Google Shape;6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1" name="Shape 101"/>
        <p:cNvGrpSpPr/>
        <p:nvPr/>
      </p:nvGrpSpPr>
      <p:grpSpPr>
        <a:xfrm>
          <a:off x="0" y="0"/>
          <a:ext cx="0" cy="0"/>
          <a:chOff x="0" y="0"/>
          <a:chExt cx="0" cy="0"/>
        </a:xfrm>
      </p:grpSpPr>
      <p:sp>
        <p:nvSpPr>
          <p:cNvPr id="102" name="Google Shape;102;p2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3" name="Google Shape;103;p26"/>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04" name="Google Shape;104;p2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6" name="Google Shape;106;p2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7" name="Shape 107"/>
        <p:cNvGrpSpPr/>
        <p:nvPr/>
      </p:nvGrpSpPr>
      <p:grpSpPr>
        <a:xfrm>
          <a:off x="0" y="0"/>
          <a:ext cx="0" cy="0"/>
          <a:chOff x="0" y="0"/>
          <a:chExt cx="0" cy="0"/>
        </a:xfrm>
      </p:grpSpPr>
      <p:sp>
        <p:nvSpPr>
          <p:cNvPr id="108" name="Google Shape;108;p2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9" name="Google Shape;109;p27"/>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0" name="Google Shape;110;p2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3" name="Shape 113"/>
        <p:cNvGrpSpPr/>
        <p:nvPr/>
      </p:nvGrpSpPr>
      <p:grpSpPr>
        <a:xfrm>
          <a:off x="0" y="0"/>
          <a:ext cx="0" cy="0"/>
          <a:chOff x="0" y="0"/>
          <a:chExt cx="0" cy="0"/>
        </a:xfrm>
      </p:grpSpPr>
      <p:sp>
        <p:nvSpPr>
          <p:cNvPr id="114" name="Google Shape;114;p28"/>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8"/>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16" name="Google Shape;116;p2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9" name="Shape 119"/>
        <p:cNvGrpSpPr/>
        <p:nvPr/>
      </p:nvGrpSpPr>
      <p:grpSpPr>
        <a:xfrm>
          <a:off x="0" y="0"/>
          <a:ext cx="0" cy="0"/>
          <a:chOff x="0" y="0"/>
          <a:chExt cx="0" cy="0"/>
        </a:xfrm>
      </p:grpSpPr>
      <p:sp>
        <p:nvSpPr>
          <p:cNvPr id="120" name="Google Shape;120;p2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9"/>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9"/>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3" name="Google Shape;123;p2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2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6" name="Shape 126"/>
        <p:cNvGrpSpPr/>
        <p:nvPr/>
      </p:nvGrpSpPr>
      <p:grpSpPr>
        <a:xfrm>
          <a:off x="0" y="0"/>
          <a:ext cx="0" cy="0"/>
          <a:chOff x="0" y="0"/>
          <a:chExt cx="0" cy="0"/>
        </a:xfrm>
      </p:grpSpPr>
      <p:sp>
        <p:nvSpPr>
          <p:cNvPr id="127" name="Google Shape;127;p30"/>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8" name="Google Shape;128;p30"/>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29" name="Google Shape;129;p30"/>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0" name="Google Shape;130;p30"/>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31" name="Google Shape;131;p30"/>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2" name="Google Shape;132;p3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3" name="Google Shape;133;p3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4" name="Google Shape;134;p3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5" name="Shape 135"/>
        <p:cNvGrpSpPr/>
        <p:nvPr/>
      </p:nvGrpSpPr>
      <p:grpSpPr>
        <a:xfrm>
          <a:off x="0" y="0"/>
          <a:ext cx="0" cy="0"/>
          <a:chOff x="0" y="0"/>
          <a:chExt cx="0" cy="0"/>
        </a:xfrm>
      </p:grpSpPr>
      <p:sp>
        <p:nvSpPr>
          <p:cNvPr id="136" name="Google Shape;136;p3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7" name="Google Shape;137;p3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3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9" name="Google Shape;139;p3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0" name="Shape 140"/>
        <p:cNvGrpSpPr/>
        <p:nvPr/>
      </p:nvGrpSpPr>
      <p:grpSpPr>
        <a:xfrm>
          <a:off x="0" y="0"/>
          <a:ext cx="0" cy="0"/>
          <a:chOff x="0" y="0"/>
          <a:chExt cx="0" cy="0"/>
        </a:xfrm>
      </p:grpSpPr>
      <p:sp>
        <p:nvSpPr>
          <p:cNvPr id="141" name="Google Shape;141;p3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2" name="Google Shape;142;p3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3" name="Google Shape;143;p3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4" name="Shape 144"/>
        <p:cNvGrpSpPr/>
        <p:nvPr/>
      </p:nvGrpSpPr>
      <p:grpSpPr>
        <a:xfrm>
          <a:off x="0" y="0"/>
          <a:ext cx="0" cy="0"/>
          <a:chOff x="0" y="0"/>
          <a:chExt cx="0" cy="0"/>
        </a:xfrm>
      </p:grpSpPr>
      <p:sp>
        <p:nvSpPr>
          <p:cNvPr id="145" name="Google Shape;145;p33"/>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6" name="Google Shape;146;p33"/>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47" name="Google Shape;147;p33"/>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48" name="Google Shape;148;p3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9" name="Google Shape;149;p3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0" name="Google Shape;150;p3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1" name="Shape 151"/>
        <p:cNvGrpSpPr/>
        <p:nvPr/>
      </p:nvGrpSpPr>
      <p:grpSpPr>
        <a:xfrm>
          <a:off x="0" y="0"/>
          <a:ext cx="0" cy="0"/>
          <a:chOff x="0" y="0"/>
          <a:chExt cx="0" cy="0"/>
        </a:xfrm>
      </p:grpSpPr>
      <p:sp>
        <p:nvSpPr>
          <p:cNvPr id="152" name="Google Shape;152;p34"/>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3" name="Google Shape;153;p34"/>
          <p:cNvSpPr/>
          <p:nvPr>
            <p:ph idx="2" type="pic"/>
          </p:nvPr>
        </p:nvSpPr>
        <p:spPr>
          <a:xfrm>
            <a:off x="3887391" y="740569"/>
            <a:ext cx="4629150" cy="3655219"/>
          </a:xfrm>
          <a:prstGeom prst="rect">
            <a:avLst/>
          </a:prstGeom>
          <a:noFill/>
          <a:ln>
            <a:noFill/>
          </a:ln>
        </p:spPr>
      </p:sp>
      <p:sp>
        <p:nvSpPr>
          <p:cNvPr id="154" name="Google Shape;154;p34"/>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55" name="Google Shape;155;p3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6" name="Google Shape;156;p3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7" name="Google Shape;157;p3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8" name="Shape 158"/>
        <p:cNvGrpSpPr/>
        <p:nvPr/>
      </p:nvGrpSpPr>
      <p:grpSpPr>
        <a:xfrm>
          <a:off x="0" y="0"/>
          <a:ext cx="0" cy="0"/>
          <a:chOff x="0" y="0"/>
          <a:chExt cx="0" cy="0"/>
        </a:xfrm>
      </p:grpSpPr>
      <p:sp>
        <p:nvSpPr>
          <p:cNvPr id="159" name="Google Shape;159;p3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0" name="Google Shape;160;p35"/>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1" name="Google Shape;161;p3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2" name="Google Shape;162;p3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3" name="Google Shape;163;p3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4" name="Shape 164"/>
        <p:cNvGrpSpPr/>
        <p:nvPr/>
      </p:nvGrpSpPr>
      <p:grpSpPr>
        <a:xfrm>
          <a:off x="0" y="0"/>
          <a:ext cx="0" cy="0"/>
          <a:chOff x="0" y="0"/>
          <a:chExt cx="0" cy="0"/>
        </a:xfrm>
      </p:grpSpPr>
      <p:sp>
        <p:nvSpPr>
          <p:cNvPr id="165" name="Google Shape;165;p36"/>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6" name="Google Shape;166;p36"/>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7" name="Google Shape;167;p3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8" name="Google Shape;168;p3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9" name="Google Shape;169;p3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97" name="Google Shape;97;p2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8" name="Google Shape;98;p2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99" name="Google Shape;99;p2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100" name="Google Shape;100;p2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4.png"/><Relationship Id="rId4" Type="http://schemas.openxmlformats.org/officeDocument/2006/relationships/image" Target="../media/image3.png"/><Relationship Id="rId5" Type="http://schemas.openxmlformats.org/officeDocument/2006/relationships/image" Target="../media/image22.png"/><Relationship Id="rId6" Type="http://schemas.openxmlformats.org/officeDocument/2006/relationships/image" Target="../media/image1.png"/><Relationship Id="rId7"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0.jp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17.png"/><Relationship Id="rId6"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5.png"/><Relationship Id="rId4" Type="http://schemas.openxmlformats.org/officeDocument/2006/relationships/image" Target="../media/image31.png"/><Relationship Id="rId5"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5.png"/><Relationship Id="rId4" Type="http://schemas.openxmlformats.org/officeDocument/2006/relationships/image" Target="../media/image30.png"/><Relationship Id="rId5" Type="http://schemas.openxmlformats.org/officeDocument/2006/relationships/image" Target="../media/image26.png"/><Relationship Id="rId6"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0.png"/><Relationship Id="rId4" Type="http://schemas.openxmlformats.org/officeDocument/2006/relationships/image" Target="../media/image35.png"/><Relationship Id="rId5"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33.png"/><Relationship Id="rId4" Type="http://schemas.openxmlformats.org/officeDocument/2006/relationships/image" Target="../media/image29.png"/><Relationship Id="rId5" Type="http://schemas.openxmlformats.org/officeDocument/2006/relationships/image" Target="../media/image20.png"/><Relationship Id="rId6" Type="http://schemas.openxmlformats.org/officeDocument/2006/relationships/image" Target="../media/image35.png"/><Relationship Id="rId7"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hyperlink" Target="https://qimr.az1.qualtrics.com/jfe/form/SV_5vZEC9z5y2RXck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hyperlink" Target="https://doi.org/10.1016/j.ajhg.2014.06.009" TargetMode="External"/><Relationship Id="rId4" Type="http://schemas.openxmlformats.org/officeDocument/2006/relationships/hyperlink" Target="https://www.nature.com/articles/s41576-019-0177-4" TargetMode="External"/><Relationship Id="rId10" Type="http://schemas.openxmlformats.org/officeDocument/2006/relationships/hyperlink" Target="https://doi.org/10.1016%2Fj.ajhg.2012.06.007" TargetMode="External"/><Relationship Id="rId9" Type="http://schemas.openxmlformats.org/officeDocument/2006/relationships/hyperlink" Target="https://doi.org/10.1016%2Fj.ajhg.2008.06.024" TargetMode="External"/><Relationship Id="rId5" Type="http://schemas.openxmlformats.org/officeDocument/2006/relationships/hyperlink" Target="https://www.nature.com/articles/s41467-020-14288-y" TargetMode="External"/><Relationship Id="rId6" Type="http://schemas.openxmlformats.org/officeDocument/2006/relationships/hyperlink" Target="https://www.nature.com/articles/s41586-021-04103-z" TargetMode="External"/><Relationship Id="rId7" Type="http://schemas.openxmlformats.org/officeDocument/2006/relationships/hyperlink" Target="https://www.cell.com/cell-genomics/pdf/S2666-979X(22)00110-0.pdf" TargetMode="External"/><Relationship Id="rId8" Type="http://schemas.openxmlformats.org/officeDocument/2006/relationships/hyperlink" Target="https://www.nature.com/articles/s41588-024-01894-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7"/>
          <p:cNvSpPr txBox="1"/>
          <p:nvPr>
            <p:ph type="ctrTitle"/>
          </p:nvPr>
        </p:nvSpPr>
        <p:spPr>
          <a:xfrm>
            <a:off x="311708" y="5159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t>Genetic association tests </a:t>
            </a:r>
            <a:br>
              <a:rPr lang="en" sz="4000"/>
            </a:br>
            <a:r>
              <a:rPr lang="en" sz="4000"/>
              <a:t>for rare variants</a:t>
            </a:r>
            <a:endParaRPr sz="4000"/>
          </a:p>
        </p:txBody>
      </p:sp>
      <p:sp>
        <p:nvSpPr>
          <p:cNvPr id="175" name="Google Shape;175;p37"/>
          <p:cNvSpPr txBox="1"/>
          <p:nvPr/>
        </p:nvSpPr>
        <p:spPr>
          <a:xfrm>
            <a:off x="569700" y="3014325"/>
            <a:ext cx="8004600" cy="9285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1000"/>
              </a:spcBef>
              <a:spcAft>
                <a:spcPts val="0"/>
              </a:spcAft>
              <a:buNone/>
            </a:pPr>
            <a:r>
              <a:rPr lang="en" sz="2000">
                <a:solidFill>
                  <a:schemeClr val="dk1"/>
                </a:solidFill>
              </a:rPr>
              <a:t>2025 International Statistical Genetics Workshop </a:t>
            </a:r>
            <a:endParaRPr sz="2000">
              <a:solidFill>
                <a:schemeClr val="dk1"/>
              </a:solidFill>
            </a:endParaRPr>
          </a:p>
          <a:p>
            <a:pPr indent="0" lvl="0" marL="0" rtl="0" algn="ctr">
              <a:lnSpc>
                <a:spcPct val="90000"/>
              </a:lnSpc>
              <a:spcBef>
                <a:spcPts val="1000"/>
              </a:spcBef>
              <a:spcAft>
                <a:spcPts val="0"/>
              </a:spcAft>
              <a:buNone/>
            </a:pPr>
            <a:r>
              <a:rPr b="1" lang="en" sz="2000">
                <a:solidFill>
                  <a:schemeClr val="dk1"/>
                </a:solidFill>
              </a:rPr>
              <a:t>Duncan Palmer</a:t>
            </a:r>
            <a:endParaRPr b="1" sz="20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Rare variant collapsing tests</a:t>
            </a:r>
            <a:endParaRPr/>
          </a:p>
        </p:txBody>
      </p:sp>
      <p:sp>
        <p:nvSpPr>
          <p:cNvPr id="249" name="Google Shape;249;p4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chemeClr val="dk1"/>
                </a:solidFill>
              </a:rPr>
              <a:t>Rather than testing individual variants, we can </a:t>
            </a:r>
            <a:r>
              <a:rPr b="1" lang="en">
                <a:solidFill>
                  <a:schemeClr val="dk1"/>
                </a:solidFill>
              </a:rPr>
              <a:t>aggregate</a:t>
            </a:r>
            <a:r>
              <a:rPr lang="en">
                <a:solidFill>
                  <a:schemeClr val="dk1"/>
                </a:solidFill>
              </a:rPr>
              <a:t> across a gene or functional unit</a:t>
            </a:r>
            <a:endParaRPr>
              <a:solidFill>
                <a:schemeClr val="dk1"/>
              </a:solidFill>
            </a:endParaRPr>
          </a:p>
        </p:txBody>
      </p:sp>
      <p:sp>
        <p:nvSpPr>
          <p:cNvPr id="250" name="Google Shape;250;p46"/>
          <p:cNvSpPr txBox="1"/>
          <p:nvPr/>
        </p:nvSpPr>
        <p:spPr>
          <a:xfrm>
            <a:off x="4162775" y="4698025"/>
            <a:ext cx="49158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Adapted from Cirulli et al. </a:t>
            </a:r>
            <a:r>
              <a:rPr b="0" i="1" lang="en" sz="1400" u="none" cap="none" strike="noStrike">
                <a:solidFill>
                  <a:srgbClr val="000000"/>
                </a:solidFill>
                <a:latin typeface="Arial"/>
                <a:ea typeface="Arial"/>
                <a:cs typeface="Arial"/>
                <a:sym typeface="Arial"/>
              </a:rPr>
              <a:t>Nat Comms</a:t>
            </a:r>
            <a:r>
              <a:rPr b="0" i="0" lang="en" sz="1400" u="none" cap="none" strike="noStrike">
                <a:solidFill>
                  <a:srgbClr val="000000"/>
                </a:solidFill>
                <a:latin typeface="Arial"/>
                <a:ea typeface="Arial"/>
                <a:cs typeface="Arial"/>
                <a:sym typeface="Arial"/>
              </a:rPr>
              <a:t> 2020</a:t>
            </a:r>
            <a:endParaRPr b="0" i="0" sz="1400" u="none" cap="none" strike="noStrike">
              <a:solidFill>
                <a:srgbClr val="000000"/>
              </a:solidFill>
              <a:latin typeface="Arial"/>
              <a:ea typeface="Arial"/>
              <a:cs typeface="Arial"/>
              <a:sym typeface="Arial"/>
            </a:endParaRPr>
          </a:p>
        </p:txBody>
      </p:sp>
      <p:pic>
        <p:nvPicPr>
          <p:cNvPr id="251" name="Google Shape;251;p46"/>
          <p:cNvPicPr preferRelativeResize="0"/>
          <p:nvPr/>
        </p:nvPicPr>
        <p:blipFill rotWithShape="1">
          <a:blip r:embed="rId3">
            <a:alphaModFix/>
          </a:blip>
          <a:srcRect b="0" l="0" r="0" t="10474"/>
          <a:stretch/>
        </p:blipFill>
        <p:spPr>
          <a:xfrm>
            <a:off x="895475" y="2261800"/>
            <a:ext cx="7353049" cy="2436225"/>
          </a:xfrm>
          <a:prstGeom prst="rect">
            <a:avLst/>
          </a:prstGeom>
          <a:noFill/>
          <a:ln>
            <a:noFill/>
          </a:ln>
        </p:spPr>
      </p:pic>
      <p:sp>
        <p:nvSpPr>
          <p:cNvPr id="252" name="Google Shape;252;p46"/>
          <p:cNvSpPr txBox="1"/>
          <p:nvPr/>
        </p:nvSpPr>
        <p:spPr>
          <a:xfrm>
            <a:off x="1562100" y="1933550"/>
            <a:ext cx="1601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All variants</a:t>
            </a:r>
            <a:endParaRPr b="0" i="0" sz="1400" u="none" cap="none" strike="noStrike">
              <a:solidFill>
                <a:srgbClr val="000000"/>
              </a:solidFill>
              <a:latin typeface="Arial"/>
              <a:ea typeface="Arial"/>
              <a:cs typeface="Arial"/>
              <a:sym typeface="Arial"/>
            </a:endParaRPr>
          </a:p>
        </p:txBody>
      </p:sp>
      <p:sp>
        <p:nvSpPr>
          <p:cNvPr id="253" name="Google Shape;253;p46"/>
          <p:cNvSpPr txBox="1"/>
          <p:nvPr/>
        </p:nvSpPr>
        <p:spPr>
          <a:xfrm>
            <a:off x="3932950" y="1933550"/>
            <a:ext cx="1601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Rare variants</a:t>
            </a:r>
            <a:endParaRPr b="0" i="0" sz="1400" u="none" cap="none" strike="noStrike">
              <a:solidFill>
                <a:srgbClr val="000000"/>
              </a:solidFill>
              <a:latin typeface="Arial"/>
              <a:ea typeface="Arial"/>
              <a:cs typeface="Arial"/>
              <a:sym typeface="Arial"/>
            </a:endParaRPr>
          </a:p>
        </p:txBody>
      </p:sp>
      <p:sp>
        <p:nvSpPr>
          <p:cNvPr id="254" name="Google Shape;254;p46"/>
          <p:cNvSpPr txBox="1"/>
          <p:nvPr/>
        </p:nvSpPr>
        <p:spPr>
          <a:xfrm>
            <a:off x="6247550" y="1933550"/>
            <a:ext cx="1601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Collapsing test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Simple burden test</a:t>
            </a:r>
            <a:endParaRPr/>
          </a:p>
        </p:txBody>
      </p:sp>
      <p:pic>
        <p:nvPicPr>
          <p:cNvPr id="260" name="Google Shape;260;p47"/>
          <p:cNvPicPr preferRelativeResize="0"/>
          <p:nvPr/>
        </p:nvPicPr>
        <p:blipFill rotWithShape="1">
          <a:blip r:embed="rId3">
            <a:alphaModFix/>
          </a:blip>
          <a:srcRect b="0" l="0" r="0" t="9926"/>
          <a:stretch/>
        </p:blipFill>
        <p:spPr>
          <a:xfrm>
            <a:off x="311700" y="1498925"/>
            <a:ext cx="5280523" cy="1760150"/>
          </a:xfrm>
          <a:prstGeom prst="rect">
            <a:avLst/>
          </a:prstGeom>
          <a:noFill/>
          <a:ln>
            <a:noFill/>
          </a:ln>
        </p:spPr>
      </p:pic>
      <p:sp>
        <p:nvSpPr>
          <p:cNvPr id="261" name="Google Shape;261;p47"/>
          <p:cNvSpPr txBox="1"/>
          <p:nvPr/>
        </p:nvSpPr>
        <p:spPr>
          <a:xfrm>
            <a:off x="3553900" y="4183200"/>
            <a:ext cx="33768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Arial"/>
                <a:ea typeface="Arial"/>
                <a:cs typeface="Arial"/>
                <a:sym typeface="Arial"/>
              </a:rPr>
              <a:t>Use these counts in a 2x2 table</a:t>
            </a:r>
            <a:endParaRPr b="0" i="0" sz="1800" u="none" cap="none" strike="noStrike">
              <a:solidFill>
                <a:srgbClr val="000000"/>
              </a:solidFill>
              <a:latin typeface="Arial"/>
              <a:ea typeface="Arial"/>
              <a:cs typeface="Arial"/>
              <a:sym typeface="Arial"/>
            </a:endParaRPr>
          </a:p>
        </p:txBody>
      </p:sp>
      <p:cxnSp>
        <p:nvCxnSpPr>
          <p:cNvPr id="262" name="Google Shape;262;p47"/>
          <p:cNvCxnSpPr/>
          <p:nvPr/>
        </p:nvCxnSpPr>
        <p:spPr>
          <a:xfrm>
            <a:off x="5394700" y="2951100"/>
            <a:ext cx="0" cy="1232100"/>
          </a:xfrm>
          <a:prstGeom prst="straightConnector1">
            <a:avLst/>
          </a:prstGeom>
          <a:noFill/>
          <a:ln cap="flat" cmpd="sng" w="19050">
            <a:solidFill>
              <a:schemeClr val="dk1"/>
            </a:solidFill>
            <a:prstDash val="solid"/>
            <a:round/>
            <a:headEnd len="sm" w="sm" type="none"/>
            <a:tailEnd len="med" w="med" type="triangle"/>
          </a:ln>
        </p:spPr>
      </p:cxnSp>
      <p:cxnSp>
        <p:nvCxnSpPr>
          <p:cNvPr id="263" name="Google Shape;263;p47"/>
          <p:cNvCxnSpPr/>
          <p:nvPr/>
        </p:nvCxnSpPr>
        <p:spPr>
          <a:xfrm>
            <a:off x="7890600" y="1970750"/>
            <a:ext cx="0" cy="1654500"/>
          </a:xfrm>
          <a:prstGeom prst="straightConnector1">
            <a:avLst/>
          </a:prstGeom>
          <a:noFill/>
          <a:ln cap="flat" cmpd="sng" w="9525">
            <a:solidFill>
              <a:schemeClr val="dk2"/>
            </a:solidFill>
            <a:prstDash val="solid"/>
            <a:round/>
            <a:headEnd len="sm" w="sm" type="none"/>
            <a:tailEnd len="sm" w="sm" type="none"/>
          </a:ln>
        </p:spPr>
      </p:cxnSp>
      <p:cxnSp>
        <p:nvCxnSpPr>
          <p:cNvPr id="264" name="Google Shape;264;p47"/>
          <p:cNvCxnSpPr/>
          <p:nvPr/>
        </p:nvCxnSpPr>
        <p:spPr>
          <a:xfrm rot="10800000">
            <a:off x="6954750" y="2795000"/>
            <a:ext cx="1871700" cy="6000"/>
          </a:xfrm>
          <a:prstGeom prst="straightConnector1">
            <a:avLst/>
          </a:prstGeom>
          <a:noFill/>
          <a:ln cap="flat" cmpd="sng" w="9525">
            <a:solidFill>
              <a:schemeClr val="dk2"/>
            </a:solidFill>
            <a:prstDash val="solid"/>
            <a:round/>
            <a:headEnd len="sm" w="sm" type="none"/>
            <a:tailEnd len="sm" w="sm" type="none"/>
          </a:ln>
        </p:spPr>
      </p:cxnSp>
      <p:sp>
        <p:nvSpPr>
          <p:cNvPr id="265" name="Google Shape;265;p47"/>
          <p:cNvSpPr txBox="1"/>
          <p:nvPr/>
        </p:nvSpPr>
        <p:spPr>
          <a:xfrm>
            <a:off x="6247400" y="2148600"/>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Yes</a:t>
            </a:r>
            <a:endParaRPr b="0" i="0" sz="1400" u="none" cap="none" strike="noStrike">
              <a:solidFill>
                <a:srgbClr val="000000"/>
              </a:solidFill>
              <a:latin typeface="Arial"/>
              <a:ea typeface="Arial"/>
              <a:cs typeface="Arial"/>
              <a:sym typeface="Arial"/>
            </a:endParaRPr>
          </a:p>
        </p:txBody>
      </p:sp>
      <p:sp>
        <p:nvSpPr>
          <p:cNvPr id="266" name="Google Shape;266;p47"/>
          <p:cNvSpPr txBox="1"/>
          <p:nvPr/>
        </p:nvSpPr>
        <p:spPr>
          <a:xfrm>
            <a:off x="6247400" y="3047200"/>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p:txBody>
      </p:sp>
      <p:cxnSp>
        <p:nvCxnSpPr>
          <p:cNvPr id="267" name="Google Shape;267;p47"/>
          <p:cNvCxnSpPr/>
          <p:nvPr/>
        </p:nvCxnSpPr>
        <p:spPr>
          <a:xfrm>
            <a:off x="8826450" y="1970750"/>
            <a:ext cx="0" cy="1654500"/>
          </a:xfrm>
          <a:prstGeom prst="straightConnector1">
            <a:avLst/>
          </a:prstGeom>
          <a:noFill/>
          <a:ln cap="flat" cmpd="sng" w="9525">
            <a:solidFill>
              <a:schemeClr val="dk2"/>
            </a:solidFill>
            <a:prstDash val="solid"/>
            <a:round/>
            <a:headEnd len="sm" w="sm" type="none"/>
            <a:tailEnd len="sm" w="sm" type="none"/>
          </a:ln>
        </p:spPr>
      </p:cxnSp>
      <p:cxnSp>
        <p:nvCxnSpPr>
          <p:cNvPr id="268" name="Google Shape;268;p47"/>
          <p:cNvCxnSpPr/>
          <p:nvPr/>
        </p:nvCxnSpPr>
        <p:spPr>
          <a:xfrm>
            <a:off x="6954750" y="1970750"/>
            <a:ext cx="0" cy="1654500"/>
          </a:xfrm>
          <a:prstGeom prst="straightConnector1">
            <a:avLst/>
          </a:prstGeom>
          <a:noFill/>
          <a:ln cap="flat" cmpd="sng" w="9525">
            <a:solidFill>
              <a:schemeClr val="dk2"/>
            </a:solidFill>
            <a:prstDash val="solid"/>
            <a:round/>
            <a:headEnd len="sm" w="sm" type="none"/>
            <a:tailEnd len="sm" w="sm" type="none"/>
          </a:ln>
        </p:spPr>
      </p:cxnSp>
      <p:cxnSp>
        <p:nvCxnSpPr>
          <p:cNvPr id="269" name="Google Shape;269;p47"/>
          <p:cNvCxnSpPr/>
          <p:nvPr/>
        </p:nvCxnSpPr>
        <p:spPr>
          <a:xfrm rot="10800000">
            <a:off x="6954750" y="1970750"/>
            <a:ext cx="1871700" cy="6000"/>
          </a:xfrm>
          <a:prstGeom prst="straightConnector1">
            <a:avLst/>
          </a:prstGeom>
          <a:noFill/>
          <a:ln cap="flat" cmpd="sng" w="9525">
            <a:solidFill>
              <a:schemeClr val="dk2"/>
            </a:solidFill>
            <a:prstDash val="solid"/>
            <a:round/>
            <a:headEnd len="sm" w="sm" type="none"/>
            <a:tailEnd len="sm" w="sm" type="none"/>
          </a:ln>
        </p:spPr>
      </p:cxnSp>
      <p:cxnSp>
        <p:nvCxnSpPr>
          <p:cNvPr id="270" name="Google Shape;270;p47"/>
          <p:cNvCxnSpPr/>
          <p:nvPr/>
        </p:nvCxnSpPr>
        <p:spPr>
          <a:xfrm rot="10800000">
            <a:off x="6954750" y="3619250"/>
            <a:ext cx="1871700" cy="6000"/>
          </a:xfrm>
          <a:prstGeom prst="straightConnector1">
            <a:avLst/>
          </a:prstGeom>
          <a:noFill/>
          <a:ln cap="flat" cmpd="sng" w="9525">
            <a:solidFill>
              <a:schemeClr val="dk2"/>
            </a:solidFill>
            <a:prstDash val="solid"/>
            <a:round/>
            <a:headEnd len="sm" w="sm" type="none"/>
            <a:tailEnd len="sm" w="sm" type="none"/>
          </a:ln>
        </p:spPr>
      </p:cxnSp>
      <p:sp>
        <p:nvSpPr>
          <p:cNvPr id="271" name="Google Shape;271;p47"/>
          <p:cNvSpPr txBox="1"/>
          <p:nvPr/>
        </p:nvSpPr>
        <p:spPr>
          <a:xfrm>
            <a:off x="6954750" y="1624038"/>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Yes</a:t>
            </a:r>
            <a:endParaRPr b="0" i="0" sz="1400" u="none" cap="none" strike="noStrike">
              <a:solidFill>
                <a:srgbClr val="000000"/>
              </a:solidFill>
              <a:latin typeface="Arial"/>
              <a:ea typeface="Arial"/>
              <a:cs typeface="Arial"/>
              <a:sym typeface="Arial"/>
            </a:endParaRPr>
          </a:p>
        </p:txBody>
      </p:sp>
      <p:sp>
        <p:nvSpPr>
          <p:cNvPr id="272" name="Google Shape;272;p47"/>
          <p:cNvSpPr txBox="1"/>
          <p:nvPr/>
        </p:nvSpPr>
        <p:spPr>
          <a:xfrm>
            <a:off x="7890600" y="1624038"/>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p:txBody>
      </p:sp>
      <p:sp>
        <p:nvSpPr>
          <p:cNvPr id="273" name="Google Shape;273;p47"/>
          <p:cNvSpPr txBox="1"/>
          <p:nvPr/>
        </p:nvSpPr>
        <p:spPr>
          <a:xfrm>
            <a:off x="7090050" y="1071775"/>
            <a:ext cx="1601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Has rare variant in gene?</a:t>
            </a:r>
            <a:endParaRPr b="0" i="0" sz="1400" u="none" cap="none" strike="noStrike">
              <a:solidFill>
                <a:srgbClr val="000000"/>
              </a:solidFill>
              <a:latin typeface="Arial"/>
              <a:ea typeface="Arial"/>
              <a:cs typeface="Arial"/>
              <a:sym typeface="Arial"/>
            </a:endParaRPr>
          </a:p>
        </p:txBody>
      </p:sp>
      <p:sp>
        <p:nvSpPr>
          <p:cNvPr id="274" name="Google Shape;274;p47"/>
          <p:cNvSpPr txBox="1"/>
          <p:nvPr/>
        </p:nvSpPr>
        <p:spPr>
          <a:xfrm rot="-5400000">
            <a:off x="5618625" y="2597900"/>
            <a:ext cx="1479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Has disease?</a:t>
            </a:r>
            <a:endParaRPr b="0" i="0" sz="1400" u="none" cap="none" strike="noStrike">
              <a:solidFill>
                <a:srgbClr val="000000"/>
              </a:solidFill>
              <a:latin typeface="Arial"/>
              <a:ea typeface="Arial"/>
              <a:cs typeface="Arial"/>
              <a:sym typeface="Arial"/>
            </a:endParaRPr>
          </a:p>
        </p:txBody>
      </p:sp>
      <p:sp>
        <p:nvSpPr>
          <p:cNvPr id="275" name="Google Shape;275;p47"/>
          <p:cNvSpPr txBox="1"/>
          <p:nvPr/>
        </p:nvSpPr>
        <p:spPr>
          <a:xfrm>
            <a:off x="7127775" y="211373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1155CC"/>
                </a:solidFill>
                <a:latin typeface="Arial"/>
                <a:ea typeface="Arial"/>
                <a:cs typeface="Arial"/>
                <a:sym typeface="Arial"/>
              </a:rPr>
              <a:t>3</a:t>
            </a:r>
            <a:endParaRPr b="0" i="0" sz="2800" u="none" cap="none" strike="noStrike">
              <a:solidFill>
                <a:srgbClr val="1155CC"/>
              </a:solidFill>
              <a:latin typeface="Arial"/>
              <a:ea typeface="Arial"/>
              <a:cs typeface="Arial"/>
              <a:sym typeface="Arial"/>
            </a:endParaRPr>
          </a:p>
        </p:txBody>
      </p:sp>
      <p:sp>
        <p:nvSpPr>
          <p:cNvPr id="276" name="Google Shape;276;p47"/>
          <p:cNvSpPr txBox="1"/>
          <p:nvPr/>
        </p:nvSpPr>
        <p:spPr>
          <a:xfrm>
            <a:off x="8063625" y="211373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38761D"/>
                </a:solidFill>
                <a:latin typeface="Arial"/>
                <a:ea typeface="Arial"/>
                <a:cs typeface="Arial"/>
                <a:sym typeface="Arial"/>
              </a:rPr>
              <a:t>1</a:t>
            </a:r>
            <a:endParaRPr b="0" i="0" sz="2800" u="none" cap="none" strike="noStrike">
              <a:solidFill>
                <a:srgbClr val="38761D"/>
              </a:solidFill>
              <a:latin typeface="Arial"/>
              <a:ea typeface="Arial"/>
              <a:cs typeface="Arial"/>
              <a:sym typeface="Arial"/>
            </a:endParaRPr>
          </a:p>
        </p:txBody>
      </p:sp>
      <p:sp>
        <p:nvSpPr>
          <p:cNvPr id="277" name="Google Shape;277;p47"/>
          <p:cNvSpPr txBox="1"/>
          <p:nvPr/>
        </p:nvSpPr>
        <p:spPr>
          <a:xfrm>
            <a:off x="7127775" y="291423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990000"/>
                </a:solidFill>
                <a:latin typeface="Arial"/>
                <a:ea typeface="Arial"/>
                <a:cs typeface="Arial"/>
                <a:sym typeface="Arial"/>
              </a:rPr>
              <a:t>1</a:t>
            </a:r>
            <a:endParaRPr b="0" i="0" sz="2800" u="none" cap="none" strike="noStrike">
              <a:solidFill>
                <a:srgbClr val="990000"/>
              </a:solidFill>
              <a:latin typeface="Arial"/>
              <a:ea typeface="Arial"/>
              <a:cs typeface="Arial"/>
              <a:sym typeface="Arial"/>
            </a:endParaRPr>
          </a:p>
        </p:txBody>
      </p:sp>
      <p:sp>
        <p:nvSpPr>
          <p:cNvPr id="278" name="Google Shape;278;p47"/>
          <p:cNvSpPr txBox="1"/>
          <p:nvPr/>
        </p:nvSpPr>
        <p:spPr>
          <a:xfrm>
            <a:off x="8063625" y="291423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351C75"/>
                </a:solidFill>
                <a:latin typeface="Arial"/>
                <a:ea typeface="Arial"/>
                <a:cs typeface="Arial"/>
                <a:sym typeface="Arial"/>
              </a:rPr>
              <a:t>3</a:t>
            </a:r>
            <a:endParaRPr b="0" i="0" sz="2800" u="none" cap="none" strike="noStrike">
              <a:solidFill>
                <a:srgbClr val="351C75"/>
              </a:solidFill>
              <a:latin typeface="Arial"/>
              <a:ea typeface="Arial"/>
              <a:cs typeface="Arial"/>
              <a:sym typeface="Arial"/>
            </a:endParaRPr>
          </a:p>
        </p:txBody>
      </p:sp>
      <p:sp>
        <p:nvSpPr>
          <p:cNvPr id="279" name="Google Shape;279;p47"/>
          <p:cNvSpPr txBox="1"/>
          <p:nvPr/>
        </p:nvSpPr>
        <p:spPr>
          <a:xfrm>
            <a:off x="558800" y="1179475"/>
            <a:ext cx="1601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All variants</a:t>
            </a:r>
            <a:endParaRPr b="0" i="0" sz="1400" u="none" cap="none" strike="noStrike">
              <a:solidFill>
                <a:srgbClr val="000000"/>
              </a:solidFill>
              <a:latin typeface="Arial"/>
              <a:ea typeface="Arial"/>
              <a:cs typeface="Arial"/>
              <a:sym typeface="Arial"/>
            </a:endParaRPr>
          </a:p>
        </p:txBody>
      </p:sp>
      <p:sp>
        <p:nvSpPr>
          <p:cNvPr id="280" name="Google Shape;280;p47"/>
          <p:cNvSpPr txBox="1"/>
          <p:nvPr/>
        </p:nvSpPr>
        <p:spPr>
          <a:xfrm>
            <a:off x="2222800" y="1179475"/>
            <a:ext cx="1601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Rare variants</a:t>
            </a:r>
            <a:endParaRPr b="0" i="0" sz="1400" u="none" cap="none" strike="noStrike">
              <a:solidFill>
                <a:srgbClr val="000000"/>
              </a:solidFill>
              <a:latin typeface="Arial"/>
              <a:ea typeface="Arial"/>
              <a:cs typeface="Arial"/>
              <a:sym typeface="Arial"/>
            </a:endParaRPr>
          </a:p>
        </p:txBody>
      </p:sp>
      <p:sp>
        <p:nvSpPr>
          <p:cNvPr id="281" name="Google Shape;281;p47"/>
          <p:cNvSpPr txBox="1"/>
          <p:nvPr/>
        </p:nvSpPr>
        <p:spPr>
          <a:xfrm>
            <a:off x="3932950" y="1179475"/>
            <a:ext cx="1601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Collapsing test</a:t>
            </a:r>
            <a:endParaRPr b="0" i="0" sz="1400" u="none" cap="none" strike="noStrike">
              <a:solidFill>
                <a:srgbClr val="000000"/>
              </a:solidFill>
              <a:latin typeface="Arial"/>
              <a:ea typeface="Arial"/>
              <a:cs typeface="Arial"/>
              <a:sym typeface="Arial"/>
            </a:endParaRPr>
          </a:p>
        </p:txBody>
      </p:sp>
      <p:sp>
        <p:nvSpPr>
          <p:cNvPr id="282" name="Google Shape;282;p47"/>
          <p:cNvSpPr txBox="1"/>
          <p:nvPr/>
        </p:nvSpPr>
        <p:spPr>
          <a:xfrm>
            <a:off x="563450" y="3586775"/>
            <a:ext cx="5708400" cy="6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cxnSp>
        <p:nvCxnSpPr>
          <p:cNvPr id="283" name="Google Shape;283;p47"/>
          <p:cNvCxnSpPr>
            <a:stCxn id="261" idx="3"/>
          </p:cNvCxnSpPr>
          <p:nvPr/>
        </p:nvCxnSpPr>
        <p:spPr>
          <a:xfrm flipH="1" rot="10800000">
            <a:off x="6930700" y="3814950"/>
            <a:ext cx="551700" cy="599100"/>
          </a:xfrm>
          <a:prstGeom prst="bentConnector2">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Genetic association testing</a:t>
            </a:r>
            <a:endParaRPr/>
          </a:p>
        </p:txBody>
      </p:sp>
      <p:sp>
        <p:nvSpPr>
          <p:cNvPr id="289" name="Google Shape;289;p48"/>
          <p:cNvSpPr txBox="1"/>
          <p:nvPr>
            <p:ph idx="1" type="body"/>
          </p:nvPr>
        </p:nvSpPr>
        <p:spPr>
          <a:xfrm>
            <a:off x="4362375" y="1152475"/>
            <a:ext cx="4012500" cy="165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Genotype is associated if prevalence of disease is different between genotype carriers vs. non-carriers:</a:t>
            </a:r>
            <a:endParaRPr>
              <a:solidFill>
                <a:schemeClr val="dk1"/>
              </a:solidFill>
            </a:endParaRPr>
          </a:p>
          <a:p>
            <a:pPr indent="0" lvl="0" marL="0" rtl="0" algn="l">
              <a:spcBef>
                <a:spcPts val="1200"/>
              </a:spcBef>
              <a:spcAft>
                <a:spcPts val="0"/>
              </a:spcAft>
              <a:buNone/>
            </a:pPr>
            <a:r>
              <a:rPr lang="en" sz="2000">
                <a:solidFill>
                  <a:schemeClr val="dk1"/>
                </a:solidFill>
              </a:rPr>
              <a:t>Odds ratio = </a:t>
            </a:r>
            <a:endParaRPr sz="2000">
              <a:solidFill>
                <a:schemeClr val="dk1"/>
              </a:solidFill>
            </a:endParaRPr>
          </a:p>
          <a:p>
            <a:pPr indent="0" lvl="0" marL="0" rtl="0" algn="l">
              <a:spcBef>
                <a:spcPts val="1200"/>
              </a:spcBef>
              <a:spcAft>
                <a:spcPts val="1200"/>
              </a:spcAft>
              <a:buNone/>
            </a:pPr>
            <a:r>
              <a:t/>
            </a:r>
            <a:endParaRPr>
              <a:solidFill>
                <a:schemeClr val="dk1"/>
              </a:solidFill>
            </a:endParaRPr>
          </a:p>
        </p:txBody>
      </p:sp>
      <p:cxnSp>
        <p:nvCxnSpPr>
          <p:cNvPr id="290" name="Google Shape;290;p48"/>
          <p:cNvCxnSpPr/>
          <p:nvPr/>
        </p:nvCxnSpPr>
        <p:spPr>
          <a:xfrm>
            <a:off x="2741375" y="2486950"/>
            <a:ext cx="0" cy="1654500"/>
          </a:xfrm>
          <a:prstGeom prst="straightConnector1">
            <a:avLst/>
          </a:prstGeom>
          <a:noFill/>
          <a:ln cap="flat" cmpd="sng" w="9525">
            <a:solidFill>
              <a:srgbClr val="595959"/>
            </a:solidFill>
            <a:prstDash val="solid"/>
            <a:round/>
            <a:headEnd len="sm" w="sm" type="none"/>
            <a:tailEnd len="sm" w="sm" type="none"/>
          </a:ln>
        </p:spPr>
      </p:cxnSp>
      <p:cxnSp>
        <p:nvCxnSpPr>
          <p:cNvPr id="291" name="Google Shape;291;p48"/>
          <p:cNvCxnSpPr/>
          <p:nvPr/>
        </p:nvCxnSpPr>
        <p:spPr>
          <a:xfrm rot="10800000">
            <a:off x="1805525" y="3311200"/>
            <a:ext cx="1871700" cy="6000"/>
          </a:xfrm>
          <a:prstGeom prst="straightConnector1">
            <a:avLst/>
          </a:prstGeom>
          <a:noFill/>
          <a:ln cap="flat" cmpd="sng" w="9525">
            <a:solidFill>
              <a:srgbClr val="595959"/>
            </a:solidFill>
            <a:prstDash val="solid"/>
            <a:round/>
            <a:headEnd len="sm" w="sm" type="none"/>
            <a:tailEnd len="sm" w="sm" type="none"/>
          </a:ln>
        </p:spPr>
      </p:cxnSp>
      <p:sp>
        <p:nvSpPr>
          <p:cNvPr id="292" name="Google Shape;292;p48"/>
          <p:cNvSpPr txBox="1"/>
          <p:nvPr/>
        </p:nvSpPr>
        <p:spPr>
          <a:xfrm>
            <a:off x="1098175" y="2664800"/>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Yes</a:t>
            </a:r>
            <a:endParaRPr b="0" i="0" sz="1400" u="none" cap="none" strike="noStrike">
              <a:solidFill>
                <a:srgbClr val="000000"/>
              </a:solidFill>
              <a:latin typeface="Arial"/>
              <a:ea typeface="Arial"/>
              <a:cs typeface="Arial"/>
              <a:sym typeface="Arial"/>
            </a:endParaRPr>
          </a:p>
        </p:txBody>
      </p:sp>
      <p:sp>
        <p:nvSpPr>
          <p:cNvPr id="293" name="Google Shape;293;p48"/>
          <p:cNvSpPr txBox="1"/>
          <p:nvPr/>
        </p:nvSpPr>
        <p:spPr>
          <a:xfrm>
            <a:off x="1098175" y="3563400"/>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p:txBody>
      </p:sp>
      <p:cxnSp>
        <p:nvCxnSpPr>
          <p:cNvPr id="294" name="Google Shape;294;p48"/>
          <p:cNvCxnSpPr/>
          <p:nvPr/>
        </p:nvCxnSpPr>
        <p:spPr>
          <a:xfrm>
            <a:off x="1805525" y="2486950"/>
            <a:ext cx="0" cy="1654500"/>
          </a:xfrm>
          <a:prstGeom prst="straightConnector1">
            <a:avLst/>
          </a:prstGeom>
          <a:noFill/>
          <a:ln cap="flat" cmpd="sng" w="9525">
            <a:solidFill>
              <a:srgbClr val="595959"/>
            </a:solidFill>
            <a:prstDash val="solid"/>
            <a:round/>
            <a:headEnd len="sm" w="sm" type="none"/>
            <a:tailEnd len="sm" w="sm" type="none"/>
          </a:ln>
        </p:spPr>
      </p:cxnSp>
      <p:cxnSp>
        <p:nvCxnSpPr>
          <p:cNvPr id="295" name="Google Shape;295;p48"/>
          <p:cNvCxnSpPr/>
          <p:nvPr/>
        </p:nvCxnSpPr>
        <p:spPr>
          <a:xfrm rot="10800000">
            <a:off x="1805525" y="2486950"/>
            <a:ext cx="1871700" cy="6000"/>
          </a:xfrm>
          <a:prstGeom prst="straightConnector1">
            <a:avLst/>
          </a:prstGeom>
          <a:noFill/>
          <a:ln cap="flat" cmpd="sng" w="9525">
            <a:solidFill>
              <a:srgbClr val="595959"/>
            </a:solidFill>
            <a:prstDash val="solid"/>
            <a:round/>
            <a:headEnd len="sm" w="sm" type="none"/>
            <a:tailEnd len="sm" w="sm" type="none"/>
          </a:ln>
        </p:spPr>
      </p:cxnSp>
      <p:cxnSp>
        <p:nvCxnSpPr>
          <p:cNvPr id="296" name="Google Shape;296;p48"/>
          <p:cNvCxnSpPr/>
          <p:nvPr/>
        </p:nvCxnSpPr>
        <p:spPr>
          <a:xfrm rot="10800000">
            <a:off x="1805525" y="4135450"/>
            <a:ext cx="1871700" cy="6000"/>
          </a:xfrm>
          <a:prstGeom prst="straightConnector1">
            <a:avLst/>
          </a:prstGeom>
          <a:noFill/>
          <a:ln cap="flat" cmpd="sng" w="9525">
            <a:solidFill>
              <a:srgbClr val="595959"/>
            </a:solidFill>
            <a:prstDash val="solid"/>
            <a:round/>
            <a:headEnd len="sm" w="sm" type="none"/>
            <a:tailEnd len="sm" w="sm" type="none"/>
          </a:ln>
        </p:spPr>
      </p:cxnSp>
      <p:sp>
        <p:nvSpPr>
          <p:cNvPr id="297" name="Google Shape;297;p48"/>
          <p:cNvSpPr txBox="1"/>
          <p:nvPr/>
        </p:nvSpPr>
        <p:spPr>
          <a:xfrm>
            <a:off x="1805525" y="2140238"/>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Yes</a:t>
            </a:r>
            <a:endParaRPr b="0" i="0" sz="1400" u="none" cap="none" strike="noStrike">
              <a:solidFill>
                <a:srgbClr val="000000"/>
              </a:solidFill>
              <a:latin typeface="Arial"/>
              <a:ea typeface="Arial"/>
              <a:cs typeface="Arial"/>
              <a:sym typeface="Arial"/>
            </a:endParaRPr>
          </a:p>
        </p:txBody>
      </p:sp>
      <p:sp>
        <p:nvSpPr>
          <p:cNvPr id="298" name="Google Shape;298;p48"/>
          <p:cNvSpPr txBox="1"/>
          <p:nvPr/>
        </p:nvSpPr>
        <p:spPr>
          <a:xfrm>
            <a:off x="2741375" y="2140238"/>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p:txBody>
      </p:sp>
      <p:sp>
        <p:nvSpPr>
          <p:cNvPr id="299" name="Google Shape;299;p48"/>
          <p:cNvSpPr txBox="1"/>
          <p:nvPr/>
        </p:nvSpPr>
        <p:spPr>
          <a:xfrm>
            <a:off x="2001875" y="1592475"/>
            <a:ext cx="1479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400"/>
              <a:buFont typeface="Arial"/>
              <a:buNone/>
            </a:pPr>
            <a:r>
              <a:rPr lang="en">
                <a:solidFill>
                  <a:schemeClr val="dk1"/>
                </a:solidFill>
              </a:rPr>
              <a:t>Has rare variant in gene?</a:t>
            </a:r>
            <a:endParaRPr>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a:p>
        </p:txBody>
      </p:sp>
      <p:sp>
        <p:nvSpPr>
          <p:cNvPr id="300" name="Google Shape;300;p48"/>
          <p:cNvSpPr txBox="1"/>
          <p:nvPr/>
        </p:nvSpPr>
        <p:spPr>
          <a:xfrm rot="-5400000">
            <a:off x="469400" y="3114100"/>
            <a:ext cx="1479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Has disease?</a:t>
            </a:r>
            <a:endParaRPr b="0" i="0" sz="1400" u="none" cap="none" strike="noStrike">
              <a:solidFill>
                <a:srgbClr val="000000"/>
              </a:solidFill>
              <a:latin typeface="Arial"/>
              <a:ea typeface="Arial"/>
              <a:cs typeface="Arial"/>
              <a:sym typeface="Arial"/>
            </a:endParaRPr>
          </a:p>
        </p:txBody>
      </p:sp>
      <p:sp>
        <p:nvSpPr>
          <p:cNvPr id="301" name="Google Shape;301;p48"/>
          <p:cNvSpPr txBox="1"/>
          <p:nvPr/>
        </p:nvSpPr>
        <p:spPr>
          <a:xfrm>
            <a:off x="1987726" y="25870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1155CC"/>
                </a:solidFill>
                <a:latin typeface="Arial"/>
                <a:ea typeface="Arial"/>
                <a:cs typeface="Arial"/>
                <a:sym typeface="Arial"/>
              </a:rPr>
              <a:t>a</a:t>
            </a:r>
            <a:endParaRPr b="0" i="0" sz="2800" u="none" cap="none" strike="noStrike">
              <a:solidFill>
                <a:srgbClr val="1155CC"/>
              </a:solidFill>
              <a:latin typeface="Arial"/>
              <a:ea typeface="Arial"/>
              <a:cs typeface="Arial"/>
              <a:sym typeface="Arial"/>
            </a:endParaRPr>
          </a:p>
        </p:txBody>
      </p:sp>
      <p:sp>
        <p:nvSpPr>
          <p:cNvPr id="302" name="Google Shape;302;p48"/>
          <p:cNvSpPr txBox="1"/>
          <p:nvPr/>
        </p:nvSpPr>
        <p:spPr>
          <a:xfrm>
            <a:off x="2923576" y="25870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38761D"/>
                </a:solidFill>
                <a:latin typeface="Arial"/>
                <a:ea typeface="Arial"/>
                <a:cs typeface="Arial"/>
                <a:sym typeface="Arial"/>
              </a:rPr>
              <a:t>b</a:t>
            </a:r>
            <a:endParaRPr b="0" i="0" sz="2800" u="none" cap="none" strike="noStrike">
              <a:solidFill>
                <a:srgbClr val="38761D"/>
              </a:solidFill>
              <a:latin typeface="Arial"/>
              <a:ea typeface="Arial"/>
              <a:cs typeface="Arial"/>
              <a:sym typeface="Arial"/>
            </a:endParaRPr>
          </a:p>
        </p:txBody>
      </p:sp>
      <p:sp>
        <p:nvSpPr>
          <p:cNvPr id="303" name="Google Shape;303;p48"/>
          <p:cNvSpPr txBox="1"/>
          <p:nvPr/>
        </p:nvSpPr>
        <p:spPr>
          <a:xfrm>
            <a:off x="1987726" y="33875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990000"/>
                </a:solidFill>
                <a:latin typeface="Arial"/>
                <a:ea typeface="Arial"/>
                <a:cs typeface="Arial"/>
                <a:sym typeface="Arial"/>
              </a:rPr>
              <a:t>c</a:t>
            </a:r>
            <a:endParaRPr b="0" i="0" sz="2800" u="none" cap="none" strike="noStrike">
              <a:solidFill>
                <a:srgbClr val="990000"/>
              </a:solidFill>
              <a:latin typeface="Arial"/>
              <a:ea typeface="Arial"/>
              <a:cs typeface="Arial"/>
              <a:sym typeface="Arial"/>
            </a:endParaRPr>
          </a:p>
        </p:txBody>
      </p:sp>
      <p:sp>
        <p:nvSpPr>
          <p:cNvPr id="304" name="Google Shape;304;p48"/>
          <p:cNvSpPr txBox="1"/>
          <p:nvPr/>
        </p:nvSpPr>
        <p:spPr>
          <a:xfrm>
            <a:off x="2923576" y="33875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351C75"/>
                </a:solidFill>
                <a:latin typeface="Arial"/>
                <a:ea typeface="Arial"/>
                <a:cs typeface="Arial"/>
                <a:sym typeface="Arial"/>
              </a:rPr>
              <a:t>d</a:t>
            </a:r>
            <a:endParaRPr b="0" i="0" sz="2800" u="none" cap="none" strike="noStrike">
              <a:solidFill>
                <a:srgbClr val="351C75"/>
              </a:solidFill>
              <a:latin typeface="Arial"/>
              <a:ea typeface="Arial"/>
              <a:cs typeface="Arial"/>
              <a:sym typeface="Arial"/>
            </a:endParaRPr>
          </a:p>
        </p:txBody>
      </p:sp>
      <p:cxnSp>
        <p:nvCxnSpPr>
          <p:cNvPr id="305" name="Google Shape;305;p48"/>
          <p:cNvCxnSpPr/>
          <p:nvPr/>
        </p:nvCxnSpPr>
        <p:spPr>
          <a:xfrm>
            <a:off x="3677225" y="2486950"/>
            <a:ext cx="0" cy="1654500"/>
          </a:xfrm>
          <a:prstGeom prst="straightConnector1">
            <a:avLst/>
          </a:prstGeom>
          <a:noFill/>
          <a:ln cap="flat" cmpd="sng" w="9525">
            <a:solidFill>
              <a:srgbClr val="595959"/>
            </a:solidFill>
            <a:prstDash val="solid"/>
            <a:round/>
            <a:headEnd len="sm" w="sm" type="none"/>
            <a:tailEnd len="sm" w="sm" type="none"/>
          </a:ln>
        </p:spPr>
      </p:cxnSp>
      <p:sp>
        <p:nvSpPr>
          <p:cNvPr id="306" name="Google Shape;306;p48"/>
          <p:cNvSpPr txBox="1"/>
          <p:nvPr>
            <p:ph idx="1" type="body"/>
          </p:nvPr>
        </p:nvSpPr>
        <p:spPr>
          <a:xfrm>
            <a:off x="4589775" y="2776325"/>
            <a:ext cx="3557700" cy="40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rPr>
              <a:t>Case/control ratio in carriers</a:t>
            </a:r>
            <a:endParaRPr sz="1600">
              <a:solidFill>
                <a:schemeClr val="dk1"/>
              </a:solidFill>
            </a:endParaRPr>
          </a:p>
          <a:p>
            <a:pPr indent="0" lvl="0" marL="0" rtl="0" algn="ctr">
              <a:spcBef>
                <a:spcPts val="1200"/>
              </a:spcBef>
              <a:spcAft>
                <a:spcPts val="1200"/>
              </a:spcAft>
              <a:buNone/>
            </a:pPr>
            <a:r>
              <a:t/>
            </a:r>
            <a:endParaRPr>
              <a:solidFill>
                <a:schemeClr val="dk1"/>
              </a:solidFill>
            </a:endParaRPr>
          </a:p>
        </p:txBody>
      </p:sp>
      <p:sp>
        <p:nvSpPr>
          <p:cNvPr id="307" name="Google Shape;307;p48"/>
          <p:cNvSpPr txBox="1"/>
          <p:nvPr>
            <p:ph idx="1" type="body"/>
          </p:nvPr>
        </p:nvSpPr>
        <p:spPr>
          <a:xfrm>
            <a:off x="4589775" y="3207475"/>
            <a:ext cx="3557700" cy="40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chemeClr val="dk1"/>
                </a:solidFill>
              </a:rPr>
              <a:t>Case/control ratio in non-carriers</a:t>
            </a:r>
            <a:endParaRPr sz="1600">
              <a:solidFill>
                <a:schemeClr val="dk1"/>
              </a:solidFill>
            </a:endParaRPr>
          </a:p>
          <a:p>
            <a:pPr indent="0" lvl="0" marL="0" rtl="0" algn="ctr">
              <a:spcBef>
                <a:spcPts val="1200"/>
              </a:spcBef>
              <a:spcAft>
                <a:spcPts val="1200"/>
              </a:spcAft>
              <a:buNone/>
            </a:pPr>
            <a:r>
              <a:t/>
            </a:r>
            <a:endParaRPr>
              <a:solidFill>
                <a:schemeClr val="dk1"/>
              </a:solidFill>
            </a:endParaRPr>
          </a:p>
        </p:txBody>
      </p:sp>
      <p:cxnSp>
        <p:nvCxnSpPr>
          <p:cNvPr id="308" name="Google Shape;308;p48"/>
          <p:cNvCxnSpPr/>
          <p:nvPr/>
        </p:nvCxnSpPr>
        <p:spPr>
          <a:xfrm>
            <a:off x="4612425" y="3192000"/>
            <a:ext cx="3512400" cy="0"/>
          </a:xfrm>
          <a:prstGeom prst="straightConnector1">
            <a:avLst/>
          </a:prstGeom>
          <a:noFill/>
          <a:ln cap="flat" cmpd="sng" w="19050">
            <a:solidFill>
              <a:schemeClr val="dk1"/>
            </a:solidFill>
            <a:prstDash val="solid"/>
            <a:round/>
            <a:headEnd len="med" w="med" type="none"/>
            <a:tailEnd len="med" w="med" type="none"/>
          </a:ln>
        </p:spPr>
      </p:cxnSp>
      <p:sp>
        <p:nvSpPr>
          <p:cNvPr id="309" name="Google Shape;309;p48"/>
          <p:cNvSpPr txBox="1"/>
          <p:nvPr>
            <p:ph idx="1" type="body"/>
          </p:nvPr>
        </p:nvSpPr>
        <p:spPr>
          <a:xfrm>
            <a:off x="5229175" y="3690725"/>
            <a:ext cx="1035900" cy="4002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2800">
                <a:solidFill>
                  <a:srgbClr val="1155CC"/>
                </a:solidFill>
              </a:rPr>
              <a:t>a</a:t>
            </a:r>
            <a:r>
              <a:rPr lang="en" sz="2400">
                <a:solidFill>
                  <a:schemeClr val="dk1"/>
                </a:solidFill>
              </a:rPr>
              <a:t>/</a:t>
            </a:r>
            <a:r>
              <a:rPr lang="en" sz="2800">
                <a:solidFill>
                  <a:srgbClr val="990000"/>
                </a:solidFill>
              </a:rPr>
              <a:t>c</a:t>
            </a:r>
            <a:endParaRPr sz="2400">
              <a:solidFill>
                <a:schemeClr val="dk1"/>
              </a:solidFill>
            </a:endParaRPr>
          </a:p>
        </p:txBody>
      </p:sp>
      <p:sp>
        <p:nvSpPr>
          <p:cNvPr id="310" name="Google Shape;310;p48"/>
          <p:cNvSpPr txBox="1"/>
          <p:nvPr>
            <p:ph idx="1" type="body"/>
          </p:nvPr>
        </p:nvSpPr>
        <p:spPr>
          <a:xfrm>
            <a:off x="5229225" y="4198075"/>
            <a:ext cx="1035900" cy="4002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2800">
                <a:solidFill>
                  <a:srgbClr val="38761D"/>
                </a:solidFill>
              </a:rPr>
              <a:t>b</a:t>
            </a:r>
            <a:r>
              <a:rPr lang="en" sz="2400">
                <a:solidFill>
                  <a:schemeClr val="dk1"/>
                </a:solidFill>
              </a:rPr>
              <a:t>/</a:t>
            </a:r>
            <a:r>
              <a:rPr lang="en" sz="2800">
                <a:solidFill>
                  <a:srgbClr val="351C75"/>
                </a:solidFill>
              </a:rPr>
              <a:t>d</a:t>
            </a:r>
            <a:endParaRPr sz="2400">
              <a:solidFill>
                <a:schemeClr val="dk1"/>
              </a:solidFill>
            </a:endParaRPr>
          </a:p>
        </p:txBody>
      </p:sp>
      <p:cxnSp>
        <p:nvCxnSpPr>
          <p:cNvPr id="311" name="Google Shape;311;p48"/>
          <p:cNvCxnSpPr/>
          <p:nvPr/>
        </p:nvCxnSpPr>
        <p:spPr>
          <a:xfrm>
            <a:off x="5229225" y="4144500"/>
            <a:ext cx="1035900" cy="0"/>
          </a:xfrm>
          <a:prstGeom prst="straightConnector1">
            <a:avLst/>
          </a:prstGeom>
          <a:noFill/>
          <a:ln cap="flat" cmpd="sng" w="19050">
            <a:solidFill>
              <a:schemeClr val="dk1"/>
            </a:solidFill>
            <a:prstDash val="solid"/>
            <a:round/>
            <a:headEnd len="med" w="med" type="none"/>
            <a:tailEnd len="med" w="med" type="none"/>
          </a:ln>
        </p:spPr>
      </p:cxnSp>
      <p:sp>
        <p:nvSpPr>
          <p:cNvPr id="312" name="Google Shape;312;p48"/>
          <p:cNvSpPr txBox="1"/>
          <p:nvPr/>
        </p:nvSpPr>
        <p:spPr>
          <a:xfrm>
            <a:off x="4846950" y="3858150"/>
            <a:ext cx="10359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200">
                <a:solidFill>
                  <a:schemeClr val="dk1"/>
                </a:solidFill>
              </a:rPr>
              <a:t>=</a:t>
            </a:r>
            <a:endParaRPr/>
          </a:p>
        </p:txBody>
      </p:sp>
      <p:sp>
        <p:nvSpPr>
          <p:cNvPr id="313" name="Google Shape;313;p48"/>
          <p:cNvSpPr txBox="1"/>
          <p:nvPr>
            <p:ph idx="1" type="body"/>
          </p:nvPr>
        </p:nvSpPr>
        <p:spPr>
          <a:xfrm>
            <a:off x="6872225" y="3690725"/>
            <a:ext cx="1035900" cy="4002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2800">
                <a:solidFill>
                  <a:srgbClr val="1155CC"/>
                </a:solidFill>
              </a:rPr>
              <a:t>a</a:t>
            </a:r>
            <a:r>
              <a:rPr lang="en" sz="2400">
                <a:solidFill>
                  <a:schemeClr val="dk1"/>
                </a:solidFill>
              </a:rPr>
              <a:t>/</a:t>
            </a:r>
            <a:r>
              <a:rPr lang="en" sz="2800">
                <a:solidFill>
                  <a:srgbClr val="38761D"/>
                </a:solidFill>
              </a:rPr>
              <a:t>b</a:t>
            </a:r>
            <a:endParaRPr sz="2400">
              <a:solidFill>
                <a:schemeClr val="dk1"/>
              </a:solidFill>
            </a:endParaRPr>
          </a:p>
        </p:txBody>
      </p:sp>
      <p:sp>
        <p:nvSpPr>
          <p:cNvPr id="314" name="Google Shape;314;p48"/>
          <p:cNvSpPr txBox="1"/>
          <p:nvPr>
            <p:ph idx="1" type="body"/>
          </p:nvPr>
        </p:nvSpPr>
        <p:spPr>
          <a:xfrm>
            <a:off x="6872275" y="4198075"/>
            <a:ext cx="1035900" cy="4002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sz="2800">
                <a:solidFill>
                  <a:srgbClr val="990000"/>
                </a:solidFill>
              </a:rPr>
              <a:t>c</a:t>
            </a:r>
            <a:r>
              <a:rPr lang="en" sz="2400">
                <a:solidFill>
                  <a:schemeClr val="dk1"/>
                </a:solidFill>
              </a:rPr>
              <a:t>/</a:t>
            </a:r>
            <a:r>
              <a:rPr lang="en" sz="2800">
                <a:solidFill>
                  <a:srgbClr val="351C75"/>
                </a:solidFill>
              </a:rPr>
              <a:t>d</a:t>
            </a:r>
            <a:endParaRPr sz="2400">
              <a:solidFill>
                <a:schemeClr val="dk1"/>
              </a:solidFill>
            </a:endParaRPr>
          </a:p>
        </p:txBody>
      </p:sp>
      <p:cxnSp>
        <p:nvCxnSpPr>
          <p:cNvPr id="315" name="Google Shape;315;p48"/>
          <p:cNvCxnSpPr/>
          <p:nvPr/>
        </p:nvCxnSpPr>
        <p:spPr>
          <a:xfrm>
            <a:off x="6872275" y="4144500"/>
            <a:ext cx="1035900" cy="0"/>
          </a:xfrm>
          <a:prstGeom prst="straightConnector1">
            <a:avLst/>
          </a:prstGeom>
          <a:noFill/>
          <a:ln cap="flat" cmpd="sng" w="19050">
            <a:solidFill>
              <a:schemeClr val="dk1"/>
            </a:solidFill>
            <a:prstDash val="solid"/>
            <a:round/>
            <a:headEnd len="med" w="med" type="none"/>
            <a:tailEnd len="med" w="med" type="none"/>
          </a:ln>
        </p:spPr>
      </p:cxnSp>
      <p:sp>
        <p:nvSpPr>
          <p:cNvPr id="316" name="Google Shape;316;p48"/>
          <p:cNvSpPr txBox="1"/>
          <p:nvPr/>
        </p:nvSpPr>
        <p:spPr>
          <a:xfrm>
            <a:off x="6490000" y="3858150"/>
            <a:ext cx="4002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sz="2200">
                <a:solidFill>
                  <a:schemeClr val="dk1"/>
                </a:solidFill>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Genetic association testing</a:t>
            </a:r>
            <a:endParaRPr/>
          </a:p>
        </p:txBody>
      </p:sp>
      <p:sp>
        <p:nvSpPr>
          <p:cNvPr id="322" name="Google Shape;322;p49"/>
          <p:cNvSpPr txBox="1"/>
          <p:nvPr/>
        </p:nvSpPr>
        <p:spPr>
          <a:xfrm>
            <a:off x="4914000" y="2863938"/>
            <a:ext cx="2580000" cy="439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600" u="none" cap="none" strike="noStrike">
                <a:solidFill>
                  <a:srgbClr val="000000"/>
                </a:solidFill>
                <a:latin typeface="Arial"/>
                <a:ea typeface="Arial"/>
                <a:cs typeface="Arial"/>
                <a:sym typeface="Arial"/>
              </a:rPr>
              <a:t>(</a:t>
            </a:r>
            <a:r>
              <a:rPr b="0" i="0" lang="en" sz="1600" u="none" cap="none" strike="noStrike">
                <a:solidFill>
                  <a:srgbClr val="1155CC"/>
                </a:solidFill>
                <a:latin typeface="Arial"/>
                <a:ea typeface="Arial"/>
                <a:cs typeface="Arial"/>
                <a:sym typeface="Arial"/>
              </a:rPr>
              <a:t>a</a:t>
            </a:r>
            <a:r>
              <a:rPr b="0" i="0" lang="en" sz="1600" u="none" cap="none" strike="noStrike">
                <a:solidFill>
                  <a:srgbClr val="000000"/>
                </a:solidFill>
                <a:latin typeface="Arial"/>
                <a:ea typeface="Arial"/>
                <a:cs typeface="Arial"/>
                <a:sym typeface="Arial"/>
              </a:rPr>
              <a:t>+</a:t>
            </a:r>
            <a:r>
              <a:rPr b="0" i="0" lang="en" sz="1600" u="none" cap="none" strike="noStrike">
                <a:solidFill>
                  <a:srgbClr val="38761D"/>
                </a:solidFill>
                <a:latin typeface="Arial"/>
                <a:ea typeface="Arial"/>
                <a:cs typeface="Arial"/>
                <a:sym typeface="Arial"/>
              </a:rPr>
              <a:t>b</a:t>
            </a:r>
            <a:r>
              <a:rPr b="0" i="0" lang="en" sz="1600" u="none" cap="none" strike="noStrike">
                <a:solidFill>
                  <a:srgbClr val="000000"/>
                </a:solidFill>
                <a:latin typeface="Arial"/>
                <a:ea typeface="Arial"/>
                <a:cs typeface="Arial"/>
                <a:sym typeface="Arial"/>
              </a:rPr>
              <a:t>)!(</a:t>
            </a:r>
            <a:r>
              <a:rPr b="0" i="0" lang="en" sz="1600" u="none" cap="none" strike="noStrike">
                <a:solidFill>
                  <a:srgbClr val="990000"/>
                </a:solidFill>
                <a:latin typeface="Arial"/>
                <a:ea typeface="Arial"/>
                <a:cs typeface="Arial"/>
                <a:sym typeface="Arial"/>
              </a:rPr>
              <a:t>c</a:t>
            </a:r>
            <a:r>
              <a:rPr b="0" i="0" lang="en" sz="1600" u="none" cap="none" strike="noStrike">
                <a:solidFill>
                  <a:srgbClr val="000000"/>
                </a:solidFill>
                <a:latin typeface="Arial"/>
                <a:ea typeface="Arial"/>
                <a:cs typeface="Arial"/>
                <a:sym typeface="Arial"/>
              </a:rPr>
              <a:t>+</a:t>
            </a:r>
            <a:r>
              <a:rPr b="0" i="0" lang="en" sz="1600" u="none" cap="none" strike="noStrike">
                <a:solidFill>
                  <a:srgbClr val="351C75"/>
                </a:solidFill>
                <a:latin typeface="Arial"/>
                <a:ea typeface="Arial"/>
                <a:cs typeface="Arial"/>
                <a:sym typeface="Arial"/>
              </a:rPr>
              <a:t>d</a:t>
            </a:r>
            <a:r>
              <a:rPr b="0" i="0" lang="en" sz="1600" u="none" cap="none" strike="noStrike">
                <a:solidFill>
                  <a:srgbClr val="000000"/>
                </a:solidFill>
                <a:latin typeface="Arial"/>
                <a:ea typeface="Arial"/>
                <a:cs typeface="Arial"/>
                <a:sym typeface="Arial"/>
              </a:rPr>
              <a:t>)!(</a:t>
            </a:r>
            <a:r>
              <a:rPr b="0" i="0" lang="en" sz="1600" u="none" cap="none" strike="noStrike">
                <a:solidFill>
                  <a:srgbClr val="1155CC"/>
                </a:solidFill>
                <a:latin typeface="Arial"/>
                <a:ea typeface="Arial"/>
                <a:cs typeface="Arial"/>
                <a:sym typeface="Arial"/>
              </a:rPr>
              <a:t>a</a:t>
            </a:r>
            <a:r>
              <a:rPr b="0" i="0" lang="en" sz="1600" u="none" cap="none" strike="noStrike">
                <a:solidFill>
                  <a:srgbClr val="000000"/>
                </a:solidFill>
                <a:latin typeface="Arial"/>
                <a:ea typeface="Arial"/>
                <a:cs typeface="Arial"/>
                <a:sym typeface="Arial"/>
              </a:rPr>
              <a:t>+</a:t>
            </a:r>
            <a:r>
              <a:rPr b="0" i="0" lang="en" sz="1600" u="none" cap="none" strike="noStrike">
                <a:solidFill>
                  <a:srgbClr val="990000"/>
                </a:solidFill>
                <a:latin typeface="Arial"/>
                <a:ea typeface="Arial"/>
                <a:cs typeface="Arial"/>
                <a:sym typeface="Arial"/>
              </a:rPr>
              <a:t>c</a:t>
            </a:r>
            <a:r>
              <a:rPr b="0" i="0" lang="en" sz="1600" u="none" cap="none" strike="noStrike">
                <a:solidFill>
                  <a:srgbClr val="000000"/>
                </a:solidFill>
                <a:latin typeface="Arial"/>
                <a:ea typeface="Arial"/>
                <a:cs typeface="Arial"/>
                <a:sym typeface="Arial"/>
              </a:rPr>
              <a:t>)!(</a:t>
            </a:r>
            <a:r>
              <a:rPr b="0" i="0" lang="en" sz="1600" u="none" cap="none" strike="noStrike">
                <a:solidFill>
                  <a:srgbClr val="38761D"/>
                </a:solidFill>
                <a:latin typeface="Arial"/>
                <a:ea typeface="Arial"/>
                <a:cs typeface="Arial"/>
                <a:sym typeface="Arial"/>
              </a:rPr>
              <a:t>b</a:t>
            </a:r>
            <a:r>
              <a:rPr b="0" i="0" lang="en" sz="1600" u="none" cap="none" strike="noStrike">
                <a:solidFill>
                  <a:srgbClr val="000000"/>
                </a:solidFill>
                <a:latin typeface="Arial"/>
                <a:ea typeface="Arial"/>
                <a:cs typeface="Arial"/>
                <a:sym typeface="Arial"/>
              </a:rPr>
              <a:t>+</a:t>
            </a:r>
            <a:r>
              <a:rPr b="0" i="0" lang="en" sz="1600" u="none" cap="none" strike="noStrike">
                <a:solidFill>
                  <a:srgbClr val="351C75"/>
                </a:solidFill>
                <a:latin typeface="Arial"/>
                <a:ea typeface="Arial"/>
                <a:cs typeface="Arial"/>
                <a:sym typeface="Arial"/>
              </a:rPr>
              <a:t>d</a:t>
            </a:r>
            <a:r>
              <a:rPr b="0" i="0" lang="en" sz="16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p:txBody>
      </p:sp>
      <p:sp>
        <p:nvSpPr>
          <p:cNvPr id="323" name="Google Shape;323;p49"/>
          <p:cNvSpPr txBox="1"/>
          <p:nvPr/>
        </p:nvSpPr>
        <p:spPr>
          <a:xfrm>
            <a:off x="4914000" y="3303413"/>
            <a:ext cx="2580000" cy="439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600" u="none" cap="none" strike="noStrike">
                <a:solidFill>
                  <a:srgbClr val="1155CC"/>
                </a:solidFill>
                <a:latin typeface="Arial"/>
                <a:ea typeface="Arial"/>
                <a:cs typeface="Arial"/>
                <a:sym typeface="Arial"/>
              </a:rPr>
              <a:t>a</a:t>
            </a:r>
            <a:r>
              <a:rPr b="0" i="0" lang="en" sz="1600" u="none" cap="none" strike="noStrike">
                <a:solidFill>
                  <a:srgbClr val="000000"/>
                </a:solidFill>
                <a:latin typeface="Arial"/>
                <a:ea typeface="Arial"/>
                <a:cs typeface="Arial"/>
                <a:sym typeface="Arial"/>
              </a:rPr>
              <a:t>! </a:t>
            </a:r>
            <a:r>
              <a:rPr b="0" i="0" lang="en" sz="1600" u="none" cap="none" strike="noStrike">
                <a:solidFill>
                  <a:srgbClr val="38761D"/>
                </a:solidFill>
                <a:latin typeface="Arial"/>
                <a:ea typeface="Arial"/>
                <a:cs typeface="Arial"/>
                <a:sym typeface="Arial"/>
              </a:rPr>
              <a:t>b</a:t>
            </a:r>
            <a:r>
              <a:rPr b="0" i="0" lang="en" sz="1600" u="none" cap="none" strike="noStrike">
                <a:solidFill>
                  <a:srgbClr val="000000"/>
                </a:solidFill>
                <a:latin typeface="Arial"/>
                <a:ea typeface="Arial"/>
                <a:cs typeface="Arial"/>
                <a:sym typeface="Arial"/>
              </a:rPr>
              <a:t>! </a:t>
            </a:r>
            <a:r>
              <a:rPr b="0" i="0" lang="en" sz="1600" u="none" cap="none" strike="noStrike">
                <a:solidFill>
                  <a:srgbClr val="990000"/>
                </a:solidFill>
                <a:latin typeface="Arial"/>
                <a:ea typeface="Arial"/>
                <a:cs typeface="Arial"/>
                <a:sym typeface="Arial"/>
              </a:rPr>
              <a:t>c</a:t>
            </a:r>
            <a:r>
              <a:rPr b="0" i="0" lang="en" sz="1600" u="none" cap="none" strike="noStrike">
                <a:solidFill>
                  <a:srgbClr val="000000"/>
                </a:solidFill>
                <a:latin typeface="Arial"/>
                <a:ea typeface="Arial"/>
                <a:cs typeface="Arial"/>
                <a:sym typeface="Arial"/>
              </a:rPr>
              <a:t>! </a:t>
            </a:r>
            <a:r>
              <a:rPr b="0" i="0" lang="en" sz="1600" u="none" cap="none" strike="noStrike">
                <a:solidFill>
                  <a:srgbClr val="351C75"/>
                </a:solidFill>
                <a:latin typeface="Arial"/>
                <a:ea typeface="Arial"/>
                <a:cs typeface="Arial"/>
                <a:sym typeface="Arial"/>
              </a:rPr>
              <a:t>d</a:t>
            </a:r>
            <a:r>
              <a:rPr b="0" i="0" lang="en" sz="1600" u="none" cap="none" strike="noStrike">
                <a:solidFill>
                  <a:srgbClr val="000000"/>
                </a:solidFill>
                <a:latin typeface="Arial"/>
                <a:ea typeface="Arial"/>
                <a:cs typeface="Arial"/>
                <a:sym typeface="Arial"/>
              </a:rPr>
              <a:t>! (</a:t>
            </a:r>
            <a:r>
              <a:rPr b="0" i="0" lang="en" sz="1600" u="none" cap="none" strike="noStrike">
                <a:solidFill>
                  <a:srgbClr val="1155CC"/>
                </a:solidFill>
                <a:latin typeface="Arial"/>
                <a:ea typeface="Arial"/>
                <a:cs typeface="Arial"/>
                <a:sym typeface="Arial"/>
              </a:rPr>
              <a:t>a</a:t>
            </a:r>
            <a:r>
              <a:rPr b="0" i="0" lang="en" sz="1600" u="none" cap="none" strike="noStrike">
                <a:solidFill>
                  <a:srgbClr val="000000"/>
                </a:solidFill>
                <a:latin typeface="Arial"/>
                <a:ea typeface="Arial"/>
                <a:cs typeface="Arial"/>
                <a:sym typeface="Arial"/>
              </a:rPr>
              <a:t>+</a:t>
            </a:r>
            <a:r>
              <a:rPr b="0" i="0" lang="en" sz="1600" u="none" cap="none" strike="noStrike">
                <a:solidFill>
                  <a:srgbClr val="38761D"/>
                </a:solidFill>
                <a:latin typeface="Arial"/>
                <a:ea typeface="Arial"/>
                <a:cs typeface="Arial"/>
                <a:sym typeface="Arial"/>
              </a:rPr>
              <a:t>b</a:t>
            </a:r>
            <a:r>
              <a:rPr b="0" i="0" lang="en" sz="1600" u="none" cap="none" strike="noStrike">
                <a:solidFill>
                  <a:srgbClr val="000000"/>
                </a:solidFill>
                <a:latin typeface="Arial"/>
                <a:ea typeface="Arial"/>
                <a:cs typeface="Arial"/>
                <a:sym typeface="Arial"/>
              </a:rPr>
              <a:t>+</a:t>
            </a:r>
            <a:r>
              <a:rPr b="0" i="0" lang="en" sz="1600" u="none" cap="none" strike="noStrike">
                <a:solidFill>
                  <a:srgbClr val="990000"/>
                </a:solidFill>
                <a:latin typeface="Arial"/>
                <a:ea typeface="Arial"/>
                <a:cs typeface="Arial"/>
                <a:sym typeface="Arial"/>
              </a:rPr>
              <a:t>c</a:t>
            </a:r>
            <a:r>
              <a:rPr b="0" i="0" lang="en" sz="1600" u="none" cap="none" strike="noStrike">
                <a:solidFill>
                  <a:srgbClr val="000000"/>
                </a:solidFill>
                <a:latin typeface="Arial"/>
                <a:ea typeface="Arial"/>
                <a:cs typeface="Arial"/>
                <a:sym typeface="Arial"/>
              </a:rPr>
              <a:t>+</a:t>
            </a:r>
            <a:r>
              <a:rPr b="0" i="0" lang="en" sz="1600" u="none" cap="none" strike="noStrike">
                <a:solidFill>
                  <a:srgbClr val="351C75"/>
                </a:solidFill>
                <a:latin typeface="Arial"/>
                <a:ea typeface="Arial"/>
                <a:cs typeface="Arial"/>
                <a:sym typeface="Arial"/>
              </a:rPr>
              <a:t>d</a:t>
            </a:r>
            <a:r>
              <a:rPr b="0" i="0" lang="en" sz="1600" u="none" cap="none" strike="noStrike">
                <a:solidFill>
                  <a:srgbClr val="000000"/>
                </a:solidFill>
                <a:latin typeface="Arial"/>
                <a:ea typeface="Arial"/>
                <a:cs typeface="Arial"/>
                <a:sym typeface="Arial"/>
              </a:rPr>
              <a:t>)!</a:t>
            </a:r>
            <a:endParaRPr b="0" i="0" sz="1600" u="none" cap="none" strike="noStrike">
              <a:solidFill>
                <a:srgbClr val="000000"/>
              </a:solidFill>
              <a:latin typeface="Arial"/>
              <a:ea typeface="Arial"/>
              <a:cs typeface="Arial"/>
              <a:sym typeface="Arial"/>
            </a:endParaRPr>
          </a:p>
        </p:txBody>
      </p:sp>
      <p:cxnSp>
        <p:nvCxnSpPr>
          <p:cNvPr id="324" name="Google Shape;324;p49"/>
          <p:cNvCxnSpPr/>
          <p:nvPr/>
        </p:nvCxnSpPr>
        <p:spPr>
          <a:xfrm>
            <a:off x="5149975" y="3303425"/>
            <a:ext cx="2108100" cy="0"/>
          </a:xfrm>
          <a:prstGeom prst="straightConnector1">
            <a:avLst/>
          </a:prstGeom>
          <a:noFill/>
          <a:ln cap="flat" cmpd="sng" w="19050">
            <a:solidFill>
              <a:schemeClr val="dk1"/>
            </a:solidFill>
            <a:prstDash val="solid"/>
            <a:round/>
            <a:headEnd len="sm" w="sm" type="none"/>
            <a:tailEnd len="sm" w="sm" type="none"/>
          </a:ln>
        </p:spPr>
      </p:cxnSp>
      <p:sp>
        <p:nvSpPr>
          <p:cNvPr id="325" name="Google Shape;325;p49"/>
          <p:cNvSpPr txBox="1"/>
          <p:nvPr/>
        </p:nvSpPr>
        <p:spPr>
          <a:xfrm>
            <a:off x="4123925" y="1840575"/>
            <a:ext cx="4333800" cy="6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Calculating statistical significance:</a:t>
            </a:r>
            <a:endParaRPr sz="1800">
              <a:solidFill>
                <a:schemeClr val="dk1"/>
              </a:solidFill>
            </a:endParaRPr>
          </a:p>
        </p:txBody>
      </p:sp>
      <p:sp>
        <p:nvSpPr>
          <p:cNvPr id="326" name="Google Shape;326;p49"/>
          <p:cNvSpPr txBox="1"/>
          <p:nvPr/>
        </p:nvSpPr>
        <p:spPr>
          <a:xfrm>
            <a:off x="4929125" y="2408075"/>
            <a:ext cx="2473800" cy="46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1"/>
                </a:solidFill>
              </a:rPr>
              <a:t>Fisher’s Exact Test</a:t>
            </a:r>
            <a:endParaRPr b="1" sz="1800">
              <a:solidFill>
                <a:schemeClr val="dk1"/>
              </a:solidFill>
            </a:endParaRPr>
          </a:p>
        </p:txBody>
      </p:sp>
      <p:cxnSp>
        <p:nvCxnSpPr>
          <p:cNvPr id="327" name="Google Shape;327;p49"/>
          <p:cNvCxnSpPr/>
          <p:nvPr/>
        </p:nvCxnSpPr>
        <p:spPr>
          <a:xfrm>
            <a:off x="2741375" y="2486950"/>
            <a:ext cx="0" cy="1654500"/>
          </a:xfrm>
          <a:prstGeom prst="straightConnector1">
            <a:avLst/>
          </a:prstGeom>
          <a:noFill/>
          <a:ln cap="flat" cmpd="sng" w="9525">
            <a:solidFill>
              <a:srgbClr val="595959"/>
            </a:solidFill>
            <a:prstDash val="solid"/>
            <a:round/>
            <a:headEnd len="sm" w="sm" type="none"/>
            <a:tailEnd len="sm" w="sm" type="none"/>
          </a:ln>
        </p:spPr>
      </p:cxnSp>
      <p:cxnSp>
        <p:nvCxnSpPr>
          <p:cNvPr id="328" name="Google Shape;328;p49"/>
          <p:cNvCxnSpPr/>
          <p:nvPr/>
        </p:nvCxnSpPr>
        <p:spPr>
          <a:xfrm rot="10800000">
            <a:off x="1805525" y="3311200"/>
            <a:ext cx="1871700" cy="6000"/>
          </a:xfrm>
          <a:prstGeom prst="straightConnector1">
            <a:avLst/>
          </a:prstGeom>
          <a:noFill/>
          <a:ln cap="flat" cmpd="sng" w="9525">
            <a:solidFill>
              <a:srgbClr val="595959"/>
            </a:solidFill>
            <a:prstDash val="solid"/>
            <a:round/>
            <a:headEnd len="sm" w="sm" type="none"/>
            <a:tailEnd len="sm" w="sm" type="none"/>
          </a:ln>
        </p:spPr>
      </p:cxnSp>
      <p:sp>
        <p:nvSpPr>
          <p:cNvPr id="329" name="Google Shape;329;p49"/>
          <p:cNvSpPr txBox="1"/>
          <p:nvPr/>
        </p:nvSpPr>
        <p:spPr>
          <a:xfrm>
            <a:off x="1098175" y="2664800"/>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Yes</a:t>
            </a:r>
            <a:endParaRPr b="0" i="0" sz="1400" u="none" cap="none" strike="noStrike">
              <a:solidFill>
                <a:srgbClr val="000000"/>
              </a:solidFill>
              <a:latin typeface="Arial"/>
              <a:ea typeface="Arial"/>
              <a:cs typeface="Arial"/>
              <a:sym typeface="Arial"/>
            </a:endParaRPr>
          </a:p>
        </p:txBody>
      </p:sp>
      <p:sp>
        <p:nvSpPr>
          <p:cNvPr id="330" name="Google Shape;330;p49"/>
          <p:cNvSpPr txBox="1"/>
          <p:nvPr/>
        </p:nvSpPr>
        <p:spPr>
          <a:xfrm>
            <a:off x="1098175" y="3563400"/>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p:txBody>
      </p:sp>
      <p:cxnSp>
        <p:nvCxnSpPr>
          <p:cNvPr id="331" name="Google Shape;331;p49"/>
          <p:cNvCxnSpPr/>
          <p:nvPr/>
        </p:nvCxnSpPr>
        <p:spPr>
          <a:xfrm>
            <a:off x="1805525" y="2486950"/>
            <a:ext cx="0" cy="1654500"/>
          </a:xfrm>
          <a:prstGeom prst="straightConnector1">
            <a:avLst/>
          </a:prstGeom>
          <a:noFill/>
          <a:ln cap="flat" cmpd="sng" w="9525">
            <a:solidFill>
              <a:srgbClr val="595959"/>
            </a:solidFill>
            <a:prstDash val="solid"/>
            <a:round/>
            <a:headEnd len="sm" w="sm" type="none"/>
            <a:tailEnd len="sm" w="sm" type="none"/>
          </a:ln>
        </p:spPr>
      </p:cxnSp>
      <p:cxnSp>
        <p:nvCxnSpPr>
          <p:cNvPr id="332" name="Google Shape;332;p49"/>
          <p:cNvCxnSpPr/>
          <p:nvPr/>
        </p:nvCxnSpPr>
        <p:spPr>
          <a:xfrm rot="10800000">
            <a:off x="1805525" y="2486950"/>
            <a:ext cx="1871700" cy="6000"/>
          </a:xfrm>
          <a:prstGeom prst="straightConnector1">
            <a:avLst/>
          </a:prstGeom>
          <a:noFill/>
          <a:ln cap="flat" cmpd="sng" w="9525">
            <a:solidFill>
              <a:srgbClr val="595959"/>
            </a:solidFill>
            <a:prstDash val="solid"/>
            <a:round/>
            <a:headEnd len="sm" w="sm" type="none"/>
            <a:tailEnd len="sm" w="sm" type="none"/>
          </a:ln>
        </p:spPr>
      </p:cxnSp>
      <p:cxnSp>
        <p:nvCxnSpPr>
          <p:cNvPr id="333" name="Google Shape;333;p49"/>
          <p:cNvCxnSpPr/>
          <p:nvPr/>
        </p:nvCxnSpPr>
        <p:spPr>
          <a:xfrm rot="10800000">
            <a:off x="1805525" y="4135450"/>
            <a:ext cx="1871700" cy="6000"/>
          </a:xfrm>
          <a:prstGeom prst="straightConnector1">
            <a:avLst/>
          </a:prstGeom>
          <a:noFill/>
          <a:ln cap="flat" cmpd="sng" w="9525">
            <a:solidFill>
              <a:srgbClr val="595959"/>
            </a:solidFill>
            <a:prstDash val="solid"/>
            <a:round/>
            <a:headEnd len="sm" w="sm" type="none"/>
            <a:tailEnd len="sm" w="sm" type="none"/>
          </a:ln>
        </p:spPr>
      </p:cxnSp>
      <p:sp>
        <p:nvSpPr>
          <p:cNvPr id="334" name="Google Shape;334;p49"/>
          <p:cNvSpPr txBox="1"/>
          <p:nvPr/>
        </p:nvSpPr>
        <p:spPr>
          <a:xfrm>
            <a:off x="1805525" y="2140238"/>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Yes</a:t>
            </a:r>
            <a:endParaRPr b="0" i="0" sz="1400" u="none" cap="none" strike="noStrike">
              <a:solidFill>
                <a:srgbClr val="000000"/>
              </a:solidFill>
              <a:latin typeface="Arial"/>
              <a:ea typeface="Arial"/>
              <a:cs typeface="Arial"/>
              <a:sym typeface="Arial"/>
            </a:endParaRPr>
          </a:p>
        </p:txBody>
      </p:sp>
      <p:sp>
        <p:nvSpPr>
          <p:cNvPr id="335" name="Google Shape;335;p49"/>
          <p:cNvSpPr txBox="1"/>
          <p:nvPr/>
        </p:nvSpPr>
        <p:spPr>
          <a:xfrm>
            <a:off x="2741375" y="2140238"/>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p:txBody>
      </p:sp>
      <p:sp>
        <p:nvSpPr>
          <p:cNvPr id="336" name="Google Shape;336;p49"/>
          <p:cNvSpPr txBox="1"/>
          <p:nvPr/>
        </p:nvSpPr>
        <p:spPr>
          <a:xfrm>
            <a:off x="2001875" y="1592475"/>
            <a:ext cx="14790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400"/>
              <a:buFont typeface="Arial"/>
              <a:buNone/>
            </a:pPr>
            <a:r>
              <a:rPr lang="en">
                <a:solidFill>
                  <a:schemeClr val="dk1"/>
                </a:solidFill>
              </a:rPr>
              <a:t>Has rare variant in gene?</a:t>
            </a:r>
            <a:endParaRPr>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t/>
            </a:r>
            <a:endParaRPr/>
          </a:p>
        </p:txBody>
      </p:sp>
      <p:sp>
        <p:nvSpPr>
          <p:cNvPr id="337" name="Google Shape;337;p49"/>
          <p:cNvSpPr txBox="1"/>
          <p:nvPr/>
        </p:nvSpPr>
        <p:spPr>
          <a:xfrm rot="-5400000">
            <a:off x="469400" y="3114100"/>
            <a:ext cx="14790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Has disease?</a:t>
            </a:r>
            <a:endParaRPr b="0" i="0" sz="1400" u="none" cap="none" strike="noStrike">
              <a:solidFill>
                <a:srgbClr val="000000"/>
              </a:solidFill>
              <a:latin typeface="Arial"/>
              <a:ea typeface="Arial"/>
              <a:cs typeface="Arial"/>
              <a:sym typeface="Arial"/>
            </a:endParaRPr>
          </a:p>
        </p:txBody>
      </p:sp>
      <p:sp>
        <p:nvSpPr>
          <p:cNvPr id="338" name="Google Shape;338;p49"/>
          <p:cNvSpPr txBox="1"/>
          <p:nvPr/>
        </p:nvSpPr>
        <p:spPr>
          <a:xfrm>
            <a:off x="1987726" y="25870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1155CC"/>
                </a:solidFill>
                <a:latin typeface="Arial"/>
                <a:ea typeface="Arial"/>
                <a:cs typeface="Arial"/>
                <a:sym typeface="Arial"/>
              </a:rPr>
              <a:t>a</a:t>
            </a:r>
            <a:endParaRPr b="0" i="0" sz="2800" u="none" cap="none" strike="noStrike">
              <a:solidFill>
                <a:srgbClr val="1155CC"/>
              </a:solidFill>
              <a:latin typeface="Arial"/>
              <a:ea typeface="Arial"/>
              <a:cs typeface="Arial"/>
              <a:sym typeface="Arial"/>
            </a:endParaRPr>
          </a:p>
        </p:txBody>
      </p:sp>
      <p:sp>
        <p:nvSpPr>
          <p:cNvPr id="339" name="Google Shape;339;p49"/>
          <p:cNvSpPr txBox="1"/>
          <p:nvPr/>
        </p:nvSpPr>
        <p:spPr>
          <a:xfrm>
            <a:off x="2923576" y="25870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38761D"/>
                </a:solidFill>
                <a:latin typeface="Arial"/>
                <a:ea typeface="Arial"/>
                <a:cs typeface="Arial"/>
                <a:sym typeface="Arial"/>
              </a:rPr>
              <a:t>b</a:t>
            </a:r>
            <a:endParaRPr b="0" i="0" sz="2800" u="none" cap="none" strike="noStrike">
              <a:solidFill>
                <a:srgbClr val="38761D"/>
              </a:solidFill>
              <a:latin typeface="Arial"/>
              <a:ea typeface="Arial"/>
              <a:cs typeface="Arial"/>
              <a:sym typeface="Arial"/>
            </a:endParaRPr>
          </a:p>
        </p:txBody>
      </p:sp>
      <p:sp>
        <p:nvSpPr>
          <p:cNvPr id="340" name="Google Shape;340;p49"/>
          <p:cNvSpPr txBox="1"/>
          <p:nvPr/>
        </p:nvSpPr>
        <p:spPr>
          <a:xfrm>
            <a:off x="1987726" y="33875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990000"/>
                </a:solidFill>
                <a:latin typeface="Arial"/>
                <a:ea typeface="Arial"/>
                <a:cs typeface="Arial"/>
                <a:sym typeface="Arial"/>
              </a:rPr>
              <a:t>c</a:t>
            </a:r>
            <a:endParaRPr b="0" i="0" sz="2800" u="none" cap="none" strike="noStrike">
              <a:solidFill>
                <a:srgbClr val="990000"/>
              </a:solidFill>
              <a:latin typeface="Arial"/>
              <a:ea typeface="Arial"/>
              <a:cs typeface="Arial"/>
              <a:sym typeface="Arial"/>
            </a:endParaRPr>
          </a:p>
        </p:txBody>
      </p:sp>
      <p:sp>
        <p:nvSpPr>
          <p:cNvPr id="341" name="Google Shape;341;p49"/>
          <p:cNvSpPr txBox="1"/>
          <p:nvPr/>
        </p:nvSpPr>
        <p:spPr>
          <a:xfrm>
            <a:off x="2923576" y="33875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351C75"/>
                </a:solidFill>
                <a:latin typeface="Arial"/>
                <a:ea typeface="Arial"/>
                <a:cs typeface="Arial"/>
                <a:sym typeface="Arial"/>
              </a:rPr>
              <a:t>d</a:t>
            </a:r>
            <a:endParaRPr b="0" i="0" sz="2800" u="none" cap="none" strike="noStrike">
              <a:solidFill>
                <a:srgbClr val="351C75"/>
              </a:solidFill>
              <a:latin typeface="Arial"/>
              <a:ea typeface="Arial"/>
              <a:cs typeface="Arial"/>
              <a:sym typeface="Arial"/>
            </a:endParaRPr>
          </a:p>
        </p:txBody>
      </p:sp>
      <p:cxnSp>
        <p:nvCxnSpPr>
          <p:cNvPr id="342" name="Google Shape;342;p49"/>
          <p:cNvCxnSpPr/>
          <p:nvPr/>
        </p:nvCxnSpPr>
        <p:spPr>
          <a:xfrm>
            <a:off x="3677225" y="2486950"/>
            <a:ext cx="0" cy="1654500"/>
          </a:xfrm>
          <a:prstGeom prst="straightConnector1">
            <a:avLst/>
          </a:prstGeom>
          <a:noFill/>
          <a:ln cap="flat" cmpd="sng" w="9525">
            <a:solidFill>
              <a:srgbClr val="595959"/>
            </a:solidFill>
            <a:prstDash val="solid"/>
            <a:round/>
            <a:headEnd len="sm" w="sm" type="none"/>
            <a:tailEnd len="sm" w="sm" type="non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Genetic association testing</a:t>
            </a:r>
            <a:endParaRPr/>
          </a:p>
        </p:txBody>
      </p:sp>
      <p:pic>
        <p:nvPicPr>
          <p:cNvPr id="348" name="Google Shape;348;p50"/>
          <p:cNvPicPr preferRelativeResize="0"/>
          <p:nvPr/>
        </p:nvPicPr>
        <p:blipFill>
          <a:blip r:embed="rId3">
            <a:alphaModFix/>
          </a:blip>
          <a:stretch>
            <a:fillRect/>
          </a:stretch>
        </p:blipFill>
        <p:spPr>
          <a:xfrm>
            <a:off x="2598927" y="1383475"/>
            <a:ext cx="3946152" cy="292059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Genetic association testing</a:t>
            </a:r>
            <a:endParaRPr/>
          </a:p>
        </p:txBody>
      </p:sp>
      <p:pic>
        <p:nvPicPr>
          <p:cNvPr id="354" name="Google Shape;354;p51"/>
          <p:cNvPicPr preferRelativeResize="0"/>
          <p:nvPr/>
        </p:nvPicPr>
        <p:blipFill>
          <a:blip r:embed="rId3">
            <a:alphaModFix/>
          </a:blip>
          <a:stretch>
            <a:fillRect/>
          </a:stretch>
        </p:blipFill>
        <p:spPr>
          <a:xfrm>
            <a:off x="1299401" y="1714953"/>
            <a:ext cx="6651602" cy="2815875"/>
          </a:xfrm>
          <a:prstGeom prst="rect">
            <a:avLst/>
          </a:prstGeom>
          <a:noFill/>
          <a:ln>
            <a:noFill/>
          </a:ln>
        </p:spPr>
      </p:pic>
      <p:sp>
        <p:nvSpPr>
          <p:cNvPr id="355" name="Google Shape;355;p51"/>
          <p:cNvSpPr txBox="1"/>
          <p:nvPr/>
        </p:nvSpPr>
        <p:spPr>
          <a:xfrm>
            <a:off x="844800" y="1420450"/>
            <a:ext cx="9195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2"/>
                </a:solidFill>
              </a:rPr>
              <a:t>Dan</a:t>
            </a:r>
            <a:endParaRPr b="1" sz="2500">
              <a:solidFill>
                <a:schemeClr val="dk2"/>
              </a:solidFill>
            </a:endParaRPr>
          </a:p>
        </p:txBody>
      </p:sp>
      <p:sp>
        <p:nvSpPr>
          <p:cNvPr id="356" name="Google Shape;356;p51"/>
          <p:cNvSpPr txBox="1"/>
          <p:nvPr/>
        </p:nvSpPr>
        <p:spPr>
          <a:xfrm>
            <a:off x="4727725" y="1420450"/>
            <a:ext cx="1716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2"/>
                </a:solidFill>
              </a:rPr>
              <a:t>Duncan</a:t>
            </a:r>
            <a:endParaRPr b="1" sz="25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Genetic association testing</a:t>
            </a:r>
            <a:endParaRPr/>
          </a:p>
        </p:txBody>
      </p:sp>
      <p:cxnSp>
        <p:nvCxnSpPr>
          <p:cNvPr id="362" name="Google Shape;362;p52"/>
          <p:cNvCxnSpPr/>
          <p:nvPr/>
        </p:nvCxnSpPr>
        <p:spPr>
          <a:xfrm>
            <a:off x="5372525" y="3156950"/>
            <a:ext cx="2108100" cy="0"/>
          </a:xfrm>
          <a:prstGeom prst="straightConnector1">
            <a:avLst/>
          </a:prstGeom>
          <a:noFill/>
          <a:ln cap="flat" cmpd="sng" w="19050">
            <a:solidFill>
              <a:schemeClr val="dk1"/>
            </a:solidFill>
            <a:prstDash val="solid"/>
            <a:round/>
            <a:headEnd len="sm" w="sm" type="none"/>
            <a:tailEnd len="sm" w="sm" type="none"/>
          </a:ln>
        </p:spPr>
      </p:cxnSp>
      <p:cxnSp>
        <p:nvCxnSpPr>
          <p:cNvPr id="363" name="Google Shape;363;p52"/>
          <p:cNvCxnSpPr/>
          <p:nvPr/>
        </p:nvCxnSpPr>
        <p:spPr>
          <a:xfrm>
            <a:off x="2741375" y="2486950"/>
            <a:ext cx="0" cy="1654500"/>
          </a:xfrm>
          <a:prstGeom prst="straightConnector1">
            <a:avLst/>
          </a:prstGeom>
          <a:noFill/>
          <a:ln cap="flat" cmpd="sng" w="9525">
            <a:solidFill>
              <a:srgbClr val="595959"/>
            </a:solidFill>
            <a:prstDash val="solid"/>
            <a:round/>
            <a:headEnd len="sm" w="sm" type="none"/>
            <a:tailEnd len="sm" w="sm" type="none"/>
          </a:ln>
        </p:spPr>
      </p:cxnSp>
      <p:cxnSp>
        <p:nvCxnSpPr>
          <p:cNvPr id="364" name="Google Shape;364;p52"/>
          <p:cNvCxnSpPr/>
          <p:nvPr/>
        </p:nvCxnSpPr>
        <p:spPr>
          <a:xfrm rot="10800000">
            <a:off x="1805525" y="3311200"/>
            <a:ext cx="1871700" cy="6000"/>
          </a:xfrm>
          <a:prstGeom prst="straightConnector1">
            <a:avLst/>
          </a:prstGeom>
          <a:noFill/>
          <a:ln cap="flat" cmpd="sng" w="9525">
            <a:solidFill>
              <a:srgbClr val="595959"/>
            </a:solidFill>
            <a:prstDash val="solid"/>
            <a:round/>
            <a:headEnd len="sm" w="sm" type="none"/>
            <a:tailEnd len="sm" w="sm" type="none"/>
          </a:ln>
        </p:spPr>
      </p:cxnSp>
      <p:sp>
        <p:nvSpPr>
          <p:cNvPr id="365" name="Google Shape;365;p52"/>
          <p:cNvSpPr txBox="1"/>
          <p:nvPr/>
        </p:nvSpPr>
        <p:spPr>
          <a:xfrm>
            <a:off x="793375" y="2664800"/>
            <a:ext cx="9417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
              <a:t>Dan</a:t>
            </a:r>
            <a:endParaRPr b="0" i="0" sz="1400" u="none" cap="none" strike="noStrike">
              <a:solidFill>
                <a:srgbClr val="000000"/>
              </a:solidFill>
              <a:latin typeface="Arial"/>
              <a:ea typeface="Arial"/>
              <a:cs typeface="Arial"/>
              <a:sym typeface="Arial"/>
            </a:endParaRPr>
          </a:p>
        </p:txBody>
      </p:sp>
      <p:sp>
        <p:nvSpPr>
          <p:cNvPr id="366" name="Google Shape;366;p52"/>
          <p:cNvSpPr txBox="1"/>
          <p:nvPr/>
        </p:nvSpPr>
        <p:spPr>
          <a:xfrm>
            <a:off x="793375" y="3563400"/>
            <a:ext cx="9417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
              <a:t>Duncan</a:t>
            </a:r>
            <a:endParaRPr b="0" i="0" sz="1400" u="none" cap="none" strike="noStrike">
              <a:solidFill>
                <a:srgbClr val="000000"/>
              </a:solidFill>
              <a:latin typeface="Arial"/>
              <a:ea typeface="Arial"/>
              <a:cs typeface="Arial"/>
              <a:sym typeface="Arial"/>
            </a:endParaRPr>
          </a:p>
        </p:txBody>
      </p:sp>
      <p:cxnSp>
        <p:nvCxnSpPr>
          <p:cNvPr id="367" name="Google Shape;367;p52"/>
          <p:cNvCxnSpPr/>
          <p:nvPr/>
        </p:nvCxnSpPr>
        <p:spPr>
          <a:xfrm>
            <a:off x="1805525" y="2486950"/>
            <a:ext cx="0" cy="1654500"/>
          </a:xfrm>
          <a:prstGeom prst="straightConnector1">
            <a:avLst/>
          </a:prstGeom>
          <a:noFill/>
          <a:ln cap="flat" cmpd="sng" w="9525">
            <a:solidFill>
              <a:srgbClr val="595959"/>
            </a:solidFill>
            <a:prstDash val="solid"/>
            <a:round/>
            <a:headEnd len="sm" w="sm" type="none"/>
            <a:tailEnd len="sm" w="sm" type="none"/>
          </a:ln>
        </p:spPr>
      </p:cxnSp>
      <p:cxnSp>
        <p:nvCxnSpPr>
          <p:cNvPr id="368" name="Google Shape;368;p52"/>
          <p:cNvCxnSpPr/>
          <p:nvPr/>
        </p:nvCxnSpPr>
        <p:spPr>
          <a:xfrm rot="10800000">
            <a:off x="1805525" y="2486950"/>
            <a:ext cx="1871700" cy="6000"/>
          </a:xfrm>
          <a:prstGeom prst="straightConnector1">
            <a:avLst/>
          </a:prstGeom>
          <a:noFill/>
          <a:ln cap="flat" cmpd="sng" w="9525">
            <a:solidFill>
              <a:srgbClr val="595959"/>
            </a:solidFill>
            <a:prstDash val="solid"/>
            <a:round/>
            <a:headEnd len="sm" w="sm" type="none"/>
            <a:tailEnd len="sm" w="sm" type="none"/>
          </a:ln>
        </p:spPr>
      </p:cxnSp>
      <p:cxnSp>
        <p:nvCxnSpPr>
          <p:cNvPr id="369" name="Google Shape;369;p52"/>
          <p:cNvCxnSpPr/>
          <p:nvPr/>
        </p:nvCxnSpPr>
        <p:spPr>
          <a:xfrm rot="10800000">
            <a:off x="1805525" y="4135450"/>
            <a:ext cx="1871700" cy="6000"/>
          </a:xfrm>
          <a:prstGeom prst="straightConnector1">
            <a:avLst/>
          </a:prstGeom>
          <a:noFill/>
          <a:ln cap="flat" cmpd="sng" w="9525">
            <a:solidFill>
              <a:srgbClr val="595959"/>
            </a:solidFill>
            <a:prstDash val="solid"/>
            <a:round/>
            <a:headEnd len="sm" w="sm" type="none"/>
            <a:tailEnd len="sm" w="sm" type="none"/>
          </a:ln>
        </p:spPr>
      </p:cxnSp>
      <p:sp>
        <p:nvSpPr>
          <p:cNvPr id="370" name="Google Shape;370;p52"/>
          <p:cNvSpPr txBox="1"/>
          <p:nvPr/>
        </p:nvSpPr>
        <p:spPr>
          <a:xfrm>
            <a:off x="1805525" y="2064038"/>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Yes</a:t>
            </a:r>
            <a:endParaRPr b="0" i="0" sz="1400" u="none" cap="none" strike="noStrike">
              <a:solidFill>
                <a:srgbClr val="000000"/>
              </a:solidFill>
              <a:latin typeface="Arial"/>
              <a:ea typeface="Arial"/>
              <a:cs typeface="Arial"/>
              <a:sym typeface="Arial"/>
            </a:endParaRPr>
          </a:p>
        </p:txBody>
      </p:sp>
      <p:sp>
        <p:nvSpPr>
          <p:cNvPr id="371" name="Google Shape;371;p52"/>
          <p:cNvSpPr txBox="1"/>
          <p:nvPr/>
        </p:nvSpPr>
        <p:spPr>
          <a:xfrm>
            <a:off x="2741375" y="2064038"/>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p:txBody>
      </p:sp>
      <p:sp>
        <p:nvSpPr>
          <p:cNvPr id="372" name="Google Shape;372;p52"/>
          <p:cNvSpPr txBox="1"/>
          <p:nvPr/>
        </p:nvSpPr>
        <p:spPr>
          <a:xfrm>
            <a:off x="1925675" y="1744875"/>
            <a:ext cx="1675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400"/>
              <a:buFont typeface="Arial"/>
              <a:buNone/>
            </a:pPr>
            <a:r>
              <a:rPr lang="en">
                <a:solidFill>
                  <a:schemeClr val="dk1"/>
                </a:solidFill>
              </a:rPr>
              <a:t>s</a:t>
            </a:r>
            <a:r>
              <a:rPr lang="en">
                <a:solidFill>
                  <a:schemeClr val="dk1"/>
                </a:solidFill>
              </a:rPr>
              <a:t>cratch card win?</a:t>
            </a:r>
            <a:endParaRPr/>
          </a:p>
        </p:txBody>
      </p:sp>
      <p:sp>
        <p:nvSpPr>
          <p:cNvPr id="373" name="Google Shape;373;p52"/>
          <p:cNvSpPr txBox="1"/>
          <p:nvPr/>
        </p:nvSpPr>
        <p:spPr>
          <a:xfrm>
            <a:off x="1987726" y="25870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lang="en" sz="2800">
                <a:solidFill>
                  <a:srgbClr val="1155CC"/>
                </a:solidFill>
              </a:rPr>
              <a:t>3</a:t>
            </a:r>
            <a:endParaRPr b="0" i="0" sz="2800" u="none" cap="none" strike="noStrike">
              <a:solidFill>
                <a:srgbClr val="1155CC"/>
              </a:solidFill>
              <a:latin typeface="Arial"/>
              <a:ea typeface="Arial"/>
              <a:cs typeface="Arial"/>
              <a:sym typeface="Arial"/>
            </a:endParaRPr>
          </a:p>
        </p:txBody>
      </p:sp>
      <p:sp>
        <p:nvSpPr>
          <p:cNvPr id="374" name="Google Shape;374;p52"/>
          <p:cNvSpPr txBox="1"/>
          <p:nvPr/>
        </p:nvSpPr>
        <p:spPr>
          <a:xfrm>
            <a:off x="2923576" y="2587072"/>
            <a:ext cx="589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lang="en" sz="2800">
                <a:solidFill>
                  <a:srgbClr val="38761D"/>
                </a:solidFill>
              </a:rPr>
              <a:t>25</a:t>
            </a:r>
            <a:endParaRPr b="0" i="0" sz="2800" u="none" cap="none" strike="noStrike">
              <a:solidFill>
                <a:srgbClr val="38761D"/>
              </a:solidFill>
              <a:latin typeface="Arial"/>
              <a:ea typeface="Arial"/>
              <a:cs typeface="Arial"/>
              <a:sym typeface="Arial"/>
            </a:endParaRPr>
          </a:p>
        </p:txBody>
      </p:sp>
      <p:sp>
        <p:nvSpPr>
          <p:cNvPr id="375" name="Google Shape;375;p52"/>
          <p:cNvSpPr txBox="1"/>
          <p:nvPr/>
        </p:nvSpPr>
        <p:spPr>
          <a:xfrm>
            <a:off x="1987726" y="33875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lang="en" sz="2800">
                <a:solidFill>
                  <a:srgbClr val="990000"/>
                </a:solidFill>
              </a:rPr>
              <a:t>9</a:t>
            </a:r>
            <a:endParaRPr b="0" i="0" sz="2800" u="none" cap="none" strike="noStrike">
              <a:solidFill>
                <a:srgbClr val="990000"/>
              </a:solidFill>
              <a:latin typeface="Arial"/>
              <a:ea typeface="Arial"/>
              <a:cs typeface="Arial"/>
              <a:sym typeface="Arial"/>
            </a:endParaRPr>
          </a:p>
        </p:txBody>
      </p:sp>
      <p:sp>
        <p:nvSpPr>
          <p:cNvPr id="376" name="Google Shape;376;p52"/>
          <p:cNvSpPr txBox="1"/>
          <p:nvPr/>
        </p:nvSpPr>
        <p:spPr>
          <a:xfrm>
            <a:off x="2923576" y="33875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lang="en" sz="2800">
                <a:solidFill>
                  <a:srgbClr val="351C75"/>
                </a:solidFill>
              </a:rPr>
              <a:t>12</a:t>
            </a:r>
            <a:endParaRPr b="0" i="0" sz="2800" u="none" cap="none" strike="noStrike">
              <a:solidFill>
                <a:srgbClr val="351C75"/>
              </a:solidFill>
              <a:latin typeface="Arial"/>
              <a:ea typeface="Arial"/>
              <a:cs typeface="Arial"/>
              <a:sym typeface="Arial"/>
            </a:endParaRPr>
          </a:p>
        </p:txBody>
      </p:sp>
      <p:cxnSp>
        <p:nvCxnSpPr>
          <p:cNvPr id="377" name="Google Shape;377;p52"/>
          <p:cNvCxnSpPr/>
          <p:nvPr/>
        </p:nvCxnSpPr>
        <p:spPr>
          <a:xfrm>
            <a:off x="3677225" y="2486950"/>
            <a:ext cx="0" cy="1654500"/>
          </a:xfrm>
          <a:prstGeom prst="straightConnector1">
            <a:avLst/>
          </a:prstGeom>
          <a:noFill/>
          <a:ln cap="flat" cmpd="sng" w="9525">
            <a:solidFill>
              <a:srgbClr val="595959"/>
            </a:solidFill>
            <a:prstDash val="solid"/>
            <a:round/>
            <a:headEnd len="sm" w="sm" type="none"/>
            <a:tailEnd len="sm" w="sm" type="none"/>
          </a:ln>
        </p:spPr>
      </p:cxnSp>
      <p:grpSp>
        <p:nvGrpSpPr>
          <p:cNvPr id="378" name="Google Shape;378;p52"/>
          <p:cNvGrpSpPr/>
          <p:nvPr/>
        </p:nvGrpSpPr>
        <p:grpSpPr>
          <a:xfrm>
            <a:off x="5402375" y="2064050"/>
            <a:ext cx="2048400" cy="1092900"/>
            <a:chOff x="5457500" y="2064050"/>
            <a:chExt cx="2048400" cy="1092900"/>
          </a:xfrm>
        </p:grpSpPr>
        <p:sp>
          <p:nvSpPr>
            <p:cNvPr id="379" name="Google Shape;379;p52"/>
            <p:cNvSpPr txBox="1"/>
            <p:nvPr/>
          </p:nvSpPr>
          <p:spPr>
            <a:xfrm>
              <a:off x="5457500" y="2064050"/>
              <a:ext cx="2048400" cy="109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900">
                  <a:solidFill>
                    <a:schemeClr val="dk2"/>
                  </a:solidFill>
                </a:rPr>
                <a:t>(  )(  )</a:t>
              </a:r>
              <a:endParaRPr sz="5900">
                <a:solidFill>
                  <a:schemeClr val="dk2"/>
                </a:solidFill>
              </a:endParaRPr>
            </a:p>
          </p:txBody>
        </p:sp>
        <p:sp>
          <p:nvSpPr>
            <p:cNvPr id="380" name="Google Shape;380;p52"/>
            <p:cNvSpPr txBox="1"/>
            <p:nvPr/>
          </p:nvSpPr>
          <p:spPr>
            <a:xfrm>
              <a:off x="5710800" y="2367663"/>
              <a:ext cx="5898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2800">
                  <a:solidFill>
                    <a:schemeClr val="dk1"/>
                  </a:solidFill>
                </a:rPr>
                <a:t>28</a:t>
              </a:r>
              <a:endParaRPr sz="2800">
                <a:solidFill>
                  <a:schemeClr val="dk1"/>
                </a:solidFill>
              </a:endParaRPr>
            </a:p>
            <a:p>
              <a:pPr indent="0" lvl="0" marL="0" rtl="0" algn="ctr">
                <a:spcBef>
                  <a:spcPts val="0"/>
                </a:spcBef>
                <a:spcAft>
                  <a:spcPts val="0"/>
                </a:spcAft>
                <a:buClr>
                  <a:schemeClr val="dk1"/>
                </a:buClr>
                <a:buSzPts val="2800"/>
                <a:buFont typeface="Arial"/>
                <a:buNone/>
              </a:pPr>
              <a:r>
                <a:rPr lang="en" sz="2800">
                  <a:solidFill>
                    <a:srgbClr val="1155CC"/>
                  </a:solidFill>
                </a:rPr>
                <a:t>3</a:t>
              </a:r>
              <a:endParaRPr sz="2800">
                <a:solidFill>
                  <a:schemeClr val="dk1"/>
                </a:solidFill>
              </a:endParaRPr>
            </a:p>
          </p:txBody>
        </p:sp>
        <p:sp>
          <p:nvSpPr>
            <p:cNvPr id="381" name="Google Shape;381;p52"/>
            <p:cNvSpPr txBox="1"/>
            <p:nvPr/>
          </p:nvSpPr>
          <p:spPr>
            <a:xfrm>
              <a:off x="6655669" y="2390091"/>
              <a:ext cx="5898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2800" u="none" cap="none" strike="noStrike">
                  <a:solidFill>
                    <a:schemeClr val="dk1"/>
                  </a:solidFill>
                  <a:latin typeface="Arial"/>
                  <a:ea typeface="Arial"/>
                  <a:cs typeface="Arial"/>
                  <a:sym typeface="Arial"/>
                </a:rPr>
                <a:t>2</a:t>
              </a:r>
              <a:r>
                <a:rPr lang="en" sz="2800">
                  <a:solidFill>
                    <a:schemeClr val="dk1"/>
                  </a:solidFill>
                </a:rPr>
                <a:t>1</a:t>
              </a:r>
              <a:endParaRPr sz="2800">
                <a:solidFill>
                  <a:schemeClr val="dk1"/>
                </a:solidFill>
              </a:endParaRPr>
            </a:p>
            <a:p>
              <a:pPr indent="0" lvl="0" marL="0" rtl="0" algn="ctr">
                <a:spcBef>
                  <a:spcPts val="0"/>
                </a:spcBef>
                <a:spcAft>
                  <a:spcPts val="0"/>
                </a:spcAft>
                <a:buClr>
                  <a:schemeClr val="dk1"/>
                </a:buClr>
                <a:buSzPts val="2800"/>
                <a:buFont typeface="Arial"/>
                <a:buNone/>
              </a:pPr>
              <a:r>
                <a:rPr lang="en" sz="2800">
                  <a:solidFill>
                    <a:srgbClr val="990000"/>
                  </a:solidFill>
                </a:rPr>
                <a:t>9</a:t>
              </a:r>
              <a:endParaRPr sz="2800">
                <a:solidFill>
                  <a:schemeClr val="dk1"/>
                </a:solidFill>
              </a:endParaRPr>
            </a:p>
          </p:txBody>
        </p:sp>
      </p:grpSp>
      <p:grpSp>
        <p:nvGrpSpPr>
          <p:cNvPr id="382" name="Google Shape;382;p52"/>
          <p:cNvGrpSpPr/>
          <p:nvPr/>
        </p:nvGrpSpPr>
        <p:grpSpPr>
          <a:xfrm>
            <a:off x="5846375" y="3064650"/>
            <a:ext cx="1160400" cy="1092900"/>
            <a:chOff x="5886675" y="3064650"/>
            <a:chExt cx="1160400" cy="1092900"/>
          </a:xfrm>
        </p:grpSpPr>
        <p:sp>
          <p:nvSpPr>
            <p:cNvPr id="383" name="Google Shape;383;p52"/>
            <p:cNvSpPr txBox="1"/>
            <p:nvPr/>
          </p:nvSpPr>
          <p:spPr>
            <a:xfrm>
              <a:off x="5886675" y="3064650"/>
              <a:ext cx="1160400" cy="109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900">
                  <a:solidFill>
                    <a:schemeClr val="dk2"/>
                  </a:solidFill>
                </a:rPr>
                <a:t>(  )</a:t>
              </a:r>
              <a:endParaRPr sz="5900">
                <a:solidFill>
                  <a:schemeClr val="dk2"/>
                </a:solidFill>
              </a:endParaRPr>
            </a:p>
          </p:txBody>
        </p:sp>
        <p:sp>
          <p:nvSpPr>
            <p:cNvPr id="384" name="Google Shape;384;p52"/>
            <p:cNvSpPr txBox="1"/>
            <p:nvPr/>
          </p:nvSpPr>
          <p:spPr>
            <a:xfrm>
              <a:off x="6171975" y="3368263"/>
              <a:ext cx="5898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2800">
                  <a:solidFill>
                    <a:schemeClr val="dk1"/>
                  </a:solidFill>
                </a:rPr>
                <a:t>49</a:t>
              </a:r>
              <a:endParaRPr sz="2800">
                <a:solidFill>
                  <a:schemeClr val="dk1"/>
                </a:solidFill>
              </a:endParaRPr>
            </a:p>
            <a:p>
              <a:pPr indent="0" lvl="0" marL="0" rtl="0" algn="ctr">
                <a:spcBef>
                  <a:spcPts val="0"/>
                </a:spcBef>
                <a:spcAft>
                  <a:spcPts val="0"/>
                </a:spcAft>
                <a:buClr>
                  <a:schemeClr val="dk1"/>
                </a:buClr>
                <a:buSzPts val="2800"/>
                <a:buFont typeface="Arial"/>
                <a:buNone/>
              </a:pPr>
              <a:r>
                <a:rPr lang="en" sz="2800">
                  <a:solidFill>
                    <a:schemeClr val="dk1"/>
                  </a:solidFill>
                </a:rPr>
                <a:t>12</a:t>
              </a:r>
              <a:endParaRPr sz="2800">
                <a:solidFill>
                  <a:schemeClr val="dk1"/>
                </a:solidFil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Genetic association testing</a:t>
            </a:r>
            <a:endParaRPr/>
          </a:p>
        </p:txBody>
      </p:sp>
      <p:cxnSp>
        <p:nvCxnSpPr>
          <p:cNvPr id="390" name="Google Shape;390;p53"/>
          <p:cNvCxnSpPr/>
          <p:nvPr/>
        </p:nvCxnSpPr>
        <p:spPr>
          <a:xfrm>
            <a:off x="5372525" y="3156950"/>
            <a:ext cx="2108100" cy="0"/>
          </a:xfrm>
          <a:prstGeom prst="straightConnector1">
            <a:avLst/>
          </a:prstGeom>
          <a:noFill/>
          <a:ln cap="flat" cmpd="sng" w="19050">
            <a:solidFill>
              <a:schemeClr val="dk1"/>
            </a:solidFill>
            <a:prstDash val="solid"/>
            <a:round/>
            <a:headEnd len="sm" w="sm" type="none"/>
            <a:tailEnd len="sm" w="sm" type="none"/>
          </a:ln>
        </p:spPr>
      </p:cxnSp>
      <p:cxnSp>
        <p:nvCxnSpPr>
          <p:cNvPr id="391" name="Google Shape;391;p53"/>
          <p:cNvCxnSpPr/>
          <p:nvPr/>
        </p:nvCxnSpPr>
        <p:spPr>
          <a:xfrm>
            <a:off x="2741375" y="2486950"/>
            <a:ext cx="0" cy="1654500"/>
          </a:xfrm>
          <a:prstGeom prst="straightConnector1">
            <a:avLst/>
          </a:prstGeom>
          <a:noFill/>
          <a:ln cap="flat" cmpd="sng" w="9525">
            <a:solidFill>
              <a:srgbClr val="595959"/>
            </a:solidFill>
            <a:prstDash val="solid"/>
            <a:round/>
            <a:headEnd len="sm" w="sm" type="none"/>
            <a:tailEnd len="sm" w="sm" type="none"/>
          </a:ln>
        </p:spPr>
      </p:cxnSp>
      <p:cxnSp>
        <p:nvCxnSpPr>
          <p:cNvPr id="392" name="Google Shape;392;p53"/>
          <p:cNvCxnSpPr/>
          <p:nvPr/>
        </p:nvCxnSpPr>
        <p:spPr>
          <a:xfrm rot="10800000">
            <a:off x="1805525" y="3311200"/>
            <a:ext cx="1871700" cy="6000"/>
          </a:xfrm>
          <a:prstGeom prst="straightConnector1">
            <a:avLst/>
          </a:prstGeom>
          <a:noFill/>
          <a:ln cap="flat" cmpd="sng" w="9525">
            <a:solidFill>
              <a:srgbClr val="595959"/>
            </a:solidFill>
            <a:prstDash val="solid"/>
            <a:round/>
            <a:headEnd len="sm" w="sm" type="none"/>
            <a:tailEnd len="sm" w="sm" type="none"/>
          </a:ln>
        </p:spPr>
      </p:cxnSp>
      <p:sp>
        <p:nvSpPr>
          <p:cNvPr id="393" name="Google Shape;393;p53"/>
          <p:cNvSpPr txBox="1"/>
          <p:nvPr/>
        </p:nvSpPr>
        <p:spPr>
          <a:xfrm>
            <a:off x="793375" y="2664800"/>
            <a:ext cx="9417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
              <a:t>Dan</a:t>
            </a:r>
            <a:endParaRPr b="0" i="0" sz="1400" u="none" cap="none" strike="noStrike">
              <a:solidFill>
                <a:srgbClr val="000000"/>
              </a:solidFill>
              <a:latin typeface="Arial"/>
              <a:ea typeface="Arial"/>
              <a:cs typeface="Arial"/>
              <a:sym typeface="Arial"/>
            </a:endParaRPr>
          </a:p>
        </p:txBody>
      </p:sp>
      <p:sp>
        <p:nvSpPr>
          <p:cNvPr id="394" name="Google Shape;394;p53"/>
          <p:cNvSpPr txBox="1"/>
          <p:nvPr/>
        </p:nvSpPr>
        <p:spPr>
          <a:xfrm>
            <a:off x="793375" y="3563400"/>
            <a:ext cx="941700" cy="400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400"/>
              <a:buFont typeface="Arial"/>
              <a:buNone/>
            </a:pPr>
            <a:r>
              <a:rPr lang="en"/>
              <a:t>Duncan</a:t>
            </a:r>
            <a:endParaRPr b="0" i="0" sz="1400" u="none" cap="none" strike="noStrike">
              <a:solidFill>
                <a:srgbClr val="000000"/>
              </a:solidFill>
              <a:latin typeface="Arial"/>
              <a:ea typeface="Arial"/>
              <a:cs typeface="Arial"/>
              <a:sym typeface="Arial"/>
            </a:endParaRPr>
          </a:p>
        </p:txBody>
      </p:sp>
      <p:cxnSp>
        <p:nvCxnSpPr>
          <p:cNvPr id="395" name="Google Shape;395;p53"/>
          <p:cNvCxnSpPr/>
          <p:nvPr/>
        </p:nvCxnSpPr>
        <p:spPr>
          <a:xfrm>
            <a:off x="1805525" y="2486950"/>
            <a:ext cx="0" cy="1654500"/>
          </a:xfrm>
          <a:prstGeom prst="straightConnector1">
            <a:avLst/>
          </a:prstGeom>
          <a:noFill/>
          <a:ln cap="flat" cmpd="sng" w="9525">
            <a:solidFill>
              <a:srgbClr val="595959"/>
            </a:solidFill>
            <a:prstDash val="solid"/>
            <a:round/>
            <a:headEnd len="sm" w="sm" type="none"/>
            <a:tailEnd len="sm" w="sm" type="none"/>
          </a:ln>
        </p:spPr>
      </p:cxnSp>
      <p:cxnSp>
        <p:nvCxnSpPr>
          <p:cNvPr id="396" name="Google Shape;396;p53"/>
          <p:cNvCxnSpPr/>
          <p:nvPr/>
        </p:nvCxnSpPr>
        <p:spPr>
          <a:xfrm rot="10800000">
            <a:off x="1805525" y="2486950"/>
            <a:ext cx="1871700" cy="6000"/>
          </a:xfrm>
          <a:prstGeom prst="straightConnector1">
            <a:avLst/>
          </a:prstGeom>
          <a:noFill/>
          <a:ln cap="flat" cmpd="sng" w="9525">
            <a:solidFill>
              <a:srgbClr val="595959"/>
            </a:solidFill>
            <a:prstDash val="solid"/>
            <a:round/>
            <a:headEnd len="sm" w="sm" type="none"/>
            <a:tailEnd len="sm" w="sm" type="none"/>
          </a:ln>
        </p:spPr>
      </p:cxnSp>
      <p:cxnSp>
        <p:nvCxnSpPr>
          <p:cNvPr id="397" name="Google Shape;397;p53"/>
          <p:cNvCxnSpPr/>
          <p:nvPr/>
        </p:nvCxnSpPr>
        <p:spPr>
          <a:xfrm rot="10800000">
            <a:off x="1805525" y="4135450"/>
            <a:ext cx="1871700" cy="6000"/>
          </a:xfrm>
          <a:prstGeom prst="straightConnector1">
            <a:avLst/>
          </a:prstGeom>
          <a:noFill/>
          <a:ln cap="flat" cmpd="sng" w="9525">
            <a:solidFill>
              <a:srgbClr val="595959"/>
            </a:solidFill>
            <a:prstDash val="solid"/>
            <a:round/>
            <a:headEnd len="sm" w="sm" type="none"/>
            <a:tailEnd len="sm" w="sm" type="none"/>
          </a:ln>
        </p:spPr>
      </p:cxnSp>
      <p:sp>
        <p:nvSpPr>
          <p:cNvPr id="398" name="Google Shape;398;p53"/>
          <p:cNvSpPr txBox="1"/>
          <p:nvPr/>
        </p:nvSpPr>
        <p:spPr>
          <a:xfrm>
            <a:off x="1805525" y="2064038"/>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Yes</a:t>
            </a:r>
            <a:endParaRPr b="0" i="0" sz="1400" u="none" cap="none" strike="noStrike">
              <a:solidFill>
                <a:srgbClr val="000000"/>
              </a:solidFill>
              <a:latin typeface="Arial"/>
              <a:ea typeface="Arial"/>
              <a:cs typeface="Arial"/>
              <a:sym typeface="Arial"/>
            </a:endParaRPr>
          </a:p>
        </p:txBody>
      </p:sp>
      <p:sp>
        <p:nvSpPr>
          <p:cNvPr id="399" name="Google Shape;399;p53"/>
          <p:cNvSpPr txBox="1"/>
          <p:nvPr/>
        </p:nvSpPr>
        <p:spPr>
          <a:xfrm>
            <a:off x="2741375" y="2064038"/>
            <a:ext cx="9417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No</a:t>
            </a:r>
            <a:endParaRPr b="0" i="0" sz="1400" u="none" cap="none" strike="noStrike">
              <a:solidFill>
                <a:srgbClr val="000000"/>
              </a:solidFill>
              <a:latin typeface="Arial"/>
              <a:ea typeface="Arial"/>
              <a:cs typeface="Arial"/>
              <a:sym typeface="Arial"/>
            </a:endParaRPr>
          </a:p>
        </p:txBody>
      </p:sp>
      <p:sp>
        <p:nvSpPr>
          <p:cNvPr id="400" name="Google Shape;400;p53"/>
          <p:cNvSpPr txBox="1"/>
          <p:nvPr/>
        </p:nvSpPr>
        <p:spPr>
          <a:xfrm>
            <a:off x="1925675" y="1744875"/>
            <a:ext cx="16755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400"/>
              <a:buFont typeface="Arial"/>
              <a:buNone/>
            </a:pPr>
            <a:r>
              <a:rPr lang="en">
                <a:solidFill>
                  <a:schemeClr val="dk1"/>
                </a:solidFill>
              </a:rPr>
              <a:t>scratch card win?</a:t>
            </a:r>
            <a:endParaRPr/>
          </a:p>
        </p:txBody>
      </p:sp>
      <p:sp>
        <p:nvSpPr>
          <p:cNvPr id="401" name="Google Shape;401;p53"/>
          <p:cNvSpPr txBox="1"/>
          <p:nvPr/>
        </p:nvSpPr>
        <p:spPr>
          <a:xfrm>
            <a:off x="1987726" y="25870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lang="en" sz="2800">
                <a:solidFill>
                  <a:srgbClr val="1155CC"/>
                </a:solidFill>
              </a:rPr>
              <a:t>3</a:t>
            </a:r>
            <a:endParaRPr b="0" i="0" sz="2800" u="none" cap="none" strike="noStrike">
              <a:solidFill>
                <a:srgbClr val="1155CC"/>
              </a:solidFill>
              <a:latin typeface="Arial"/>
              <a:ea typeface="Arial"/>
              <a:cs typeface="Arial"/>
              <a:sym typeface="Arial"/>
            </a:endParaRPr>
          </a:p>
        </p:txBody>
      </p:sp>
      <p:sp>
        <p:nvSpPr>
          <p:cNvPr id="402" name="Google Shape;402;p53"/>
          <p:cNvSpPr txBox="1"/>
          <p:nvPr/>
        </p:nvSpPr>
        <p:spPr>
          <a:xfrm>
            <a:off x="2923576" y="2587072"/>
            <a:ext cx="5898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lang="en" sz="2800">
                <a:solidFill>
                  <a:srgbClr val="38761D"/>
                </a:solidFill>
              </a:rPr>
              <a:t>25</a:t>
            </a:r>
            <a:endParaRPr b="0" i="0" sz="2800" u="none" cap="none" strike="noStrike">
              <a:solidFill>
                <a:srgbClr val="38761D"/>
              </a:solidFill>
              <a:latin typeface="Arial"/>
              <a:ea typeface="Arial"/>
              <a:cs typeface="Arial"/>
              <a:sym typeface="Arial"/>
            </a:endParaRPr>
          </a:p>
        </p:txBody>
      </p:sp>
      <p:sp>
        <p:nvSpPr>
          <p:cNvPr id="403" name="Google Shape;403;p53"/>
          <p:cNvSpPr txBox="1"/>
          <p:nvPr/>
        </p:nvSpPr>
        <p:spPr>
          <a:xfrm>
            <a:off x="1987726" y="33875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lang="en" sz="2800">
                <a:solidFill>
                  <a:srgbClr val="990000"/>
                </a:solidFill>
              </a:rPr>
              <a:t>9</a:t>
            </a:r>
            <a:endParaRPr b="0" i="0" sz="2800" u="none" cap="none" strike="noStrike">
              <a:solidFill>
                <a:srgbClr val="990000"/>
              </a:solidFill>
              <a:latin typeface="Arial"/>
              <a:ea typeface="Arial"/>
              <a:cs typeface="Arial"/>
              <a:sym typeface="Arial"/>
            </a:endParaRPr>
          </a:p>
        </p:txBody>
      </p:sp>
      <p:sp>
        <p:nvSpPr>
          <p:cNvPr id="404" name="Google Shape;404;p53"/>
          <p:cNvSpPr txBox="1"/>
          <p:nvPr/>
        </p:nvSpPr>
        <p:spPr>
          <a:xfrm>
            <a:off x="2923576" y="3387572"/>
            <a:ext cx="5898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800"/>
              <a:buFont typeface="Arial"/>
              <a:buNone/>
            </a:pPr>
            <a:r>
              <a:rPr lang="en" sz="2800">
                <a:solidFill>
                  <a:srgbClr val="351C75"/>
                </a:solidFill>
              </a:rPr>
              <a:t>12</a:t>
            </a:r>
            <a:endParaRPr b="0" i="0" sz="2800" u="none" cap="none" strike="noStrike">
              <a:solidFill>
                <a:srgbClr val="351C75"/>
              </a:solidFill>
              <a:latin typeface="Arial"/>
              <a:ea typeface="Arial"/>
              <a:cs typeface="Arial"/>
              <a:sym typeface="Arial"/>
            </a:endParaRPr>
          </a:p>
        </p:txBody>
      </p:sp>
      <p:cxnSp>
        <p:nvCxnSpPr>
          <p:cNvPr id="405" name="Google Shape;405;p53"/>
          <p:cNvCxnSpPr/>
          <p:nvPr/>
        </p:nvCxnSpPr>
        <p:spPr>
          <a:xfrm>
            <a:off x="3677225" y="2486950"/>
            <a:ext cx="0" cy="1654500"/>
          </a:xfrm>
          <a:prstGeom prst="straightConnector1">
            <a:avLst/>
          </a:prstGeom>
          <a:noFill/>
          <a:ln cap="flat" cmpd="sng" w="9525">
            <a:solidFill>
              <a:srgbClr val="595959"/>
            </a:solidFill>
            <a:prstDash val="solid"/>
            <a:round/>
            <a:headEnd len="sm" w="sm" type="none"/>
            <a:tailEnd len="sm" w="sm" type="none"/>
          </a:ln>
        </p:spPr>
      </p:cxnSp>
      <p:grpSp>
        <p:nvGrpSpPr>
          <p:cNvPr id="406" name="Google Shape;406;p53"/>
          <p:cNvGrpSpPr/>
          <p:nvPr/>
        </p:nvGrpSpPr>
        <p:grpSpPr>
          <a:xfrm>
            <a:off x="5402375" y="2064050"/>
            <a:ext cx="2048400" cy="1092900"/>
            <a:chOff x="5457500" y="2064050"/>
            <a:chExt cx="2048400" cy="1092900"/>
          </a:xfrm>
        </p:grpSpPr>
        <p:sp>
          <p:nvSpPr>
            <p:cNvPr id="407" name="Google Shape;407;p53"/>
            <p:cNvSpPr txBox="1"/>
            <p:nvPr/>
          </p:nvSpPr>
          <p:spPr>
            <a:xfrm>
              <a:off x="5457500" y="2064050"/>
              <a:ext cx="2048400" cy="109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900">
                  <a:solidFill>
                    <a:schemeClr val="dk2"/>
                  </a:solidFill>
                </a:rPr>
                <a:t>(  )(  )</a:t>
              </a:r>
              <a:endParaRPr sz="5900">
                <a:solidFill>
                  <a:schemeClr val="dk2"/>
                </a:solidFill>
              </a:endParaRPr>
            </a:p>
          </p:txBody>
        </p:sp>
        <p:sp>
          <p:nvSpPr>
            <p:cNvPr id="408" name="Google Shape;408;p53"/>
            <p:cNvSpPr txBox="1"/>
            <p:nvPr/>
          </p:nvSpPr>
          <p:spPr>
            <a:xfrm>
              <a:off x="5710800" y="2367663"/>
              <a:ext cx="5898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2800">
                  <a:solidFill>
                    <a:schemeClr val="dk1"/>
                  </a:solidFill>
                </a:rPr>
                <a:t>28</a:t>
              </a:r>
              <a:endParaRPr sz="2800">
                <a:solidFill>
                  <a:schemeClr val="dk1"/>
                </a:solidFill>
              </a:endParaRPr>
            </a:p>
            <a:p>
              <a:pPr indent="0" lvl="0" marL="0" rtl="0" algn="ctr">
                <a:spcBef>
                  <a:spcPts val="0"/>
                </a:spcBef>
                <a:spcAft>
                  <a:spcPts val="0"/>
                </a:spcAft>
                <a:buClr>
                  <a:schemeClr val="dk1"/>
                </a:buClr>
                <a:buSzPts val="2800"/>
                <a:buFont typeface="Arial"/>
                <a:buNone/>
              </a:pPr>
              <a:r>
                <a:rPr lang="en" sz="2800">
                  <a:solidFill>
                    <a:srgbClr val="1155CC"/>
                  </a:solidFill>
                </a:rPr>
                <a:t>3</a:t>
              </a:r>
              <a:endParaRPr sz="2800">
                <a:solidFill>
                  <a:schemeClr val="dk1"/>
                </a:solidFill>
              </a:endParaRPr>
            </a:p>
          </p:txBody>
        </p:sp>
        <p:sp>
          <p:nvSpPr>
            <p:cNvPr id="409" name="Google Shape;409;p53"/>
            <p:cNvSpPr txBox="1"/>
            <p:nvPr/>
          </p:nvSpPr>
          <p:spPr>
            <a:xfrm>
              <a:off x="6655669" y="2390091"/>
              <a:ext cx="5898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2800" u="none" cap="none" strike="noStrike">
                  <a:solidFill>
                    <a:schemeClr val="dk1"/>
                  </a:solidFill>
                  <a:latin typeface="Arial"/>
                  <a:ea typeface="Arial"/>
                  <a:cs typeface="Arial"/>
                  <a:sym typeface="Arial"/>
                </a:rPr>
                <a:t>2</a:t>
              </a:r>
              <a:r>
                <a:rPr lang="en" sz="2800">
                  <a:solidFill>
                    <a:schemeClr val="dk1"/>
                  </a:solidFill>
                </a:rPr>
                <a:t>1</a:t>
              </a:r>
              <a:endParaRPr sz="2800">
                <a:solidFill>
                  <a:schemeClr val="dk1"/>
                </a:solidFill>
              </a:endParaRPr>
            </a:p>
            <a:p>
              <a:pPr indent="0" lvl="0" marL="0" rtl="0" algn="ctr">
                <a:spcBef>
                  <a:spcPts val="0"/>
                </a:spcBef>
                <a:spcAft>
                  <a:spcPts val="0"/>
                </a:spcAft>
                <a:buClr>
                  <a:schemeClr val="dk1"/>
                </a:buClr>
                <a:buSzPts val="2800"/>
                <a:buFont typeface="Arial"/>
                <a:buNone/>
              </a:pPr>
              <a:r>
                <a:rPr lang="en" sz="2800">
                  <a:solidFill>
                    <a:srgbClr val="990000"/>
                  </a:solidFill>
                </a:rPr>
                <a:t>9</a:t>
              </a:r>
              <a:endParaRPr sz="2800">
                <a:solidFill>
                  <a:schemeClr val="dk1"/>
                </a:solidFill>
              </a:endParaRPr>
            </a:p>
          </p:txBody>
        </p:sp>
      </p:grpSp>
      <p:grpSp>
        <p:nvGrpSpPr>
          <p:cNvPr id="410" name="Google Shape;410;p53"/>
          <p:cNvGrpSpPr/>
          <p:nvPr/>
        </p:nvGrpSpPr>
        <p:grpSpPr>
          <a:xfrm>
            <a:off x="5846375" y="3064650"/>
            <a:ext cx="1160400" cy="1092900"/>
            <a:chOff x="5886675" y="3064650"/>
            <a:chExt cx="1160400" cy="1092900"/>
          </a:xfrm>
        </p:grpSpPr>
        <p:sp>
          <p:nvSpPr>
            <p:cNvPr id="411" name="Google Shape;411;p53"/>
            <p:cNvSpPr txBox="1"/>
            <p:nvPr/>
          </p:nvSpPr>
          <p:spPr>
            <a:xfrm>
              <a:off x="5886675" y="3064650"/>
              <a:ext cx="1160400" cy="109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900">
                  <a:solidFill>
                    <a:schemeClr val="dk2"/>
                  </a:solidFill>
                </a:rPr>
                <a:t>(  )</a:t>
              </a:r>
              <a:endParaRPr sz="5900">
                <a:solidFill>
                  <a:schemeClr val="dk2"/>
                </a:solidFill>
              </a:endParaRPr>
            </a:p>
          </p:txBody>
        </p:sp>
        <p:sp>
          <p:nvSpPr>
            <p:cNvPr id="412" name="Google Shape;412;p53"/>
            <p:cNvSpPr txBox="1"/>
            <p:nvPr/>
          </p:nvSpPr>
          <p:spPr>
            <a:xfrm>
              <a:off x="6171975" y="3368263"/>
              <a:ext cx="5898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lang="en" sz="2800">
                  <a:solidFill>
                    <a:schemeClr val="dk1"/>
                  </a:solidFill>
                </a:rPr>
                <a:t>49</a:t>
              </a:r>
              <a:endParaRPr sz="2800">
                <a:solidFill>
                  <a:schemeClr val="dk1"/>
                </a:solidFill>
              </a:endParaRPr>
            </a:p>
            <a:p>
              <a:pPr indent="0" lvl="0" marL="0" rtl="0" algn="ctr">
                <a:spcBef>
                  <a:spcPts val="0"/>
                </a:spcBef>
                <a:spcAft>
                  <a:spcPts val="0"/>
                </a:spcAft>
                <a:buClr>
                  <a:schemeClr val="dk1"/>
                </a:buClr>
                <a:buSzPts val="2800"/>
                <a:buFont typeface="Arial"/>
                <a:buNone/>
              </a:pPr>
              <a:r>
                <a:rPr lang="en" sz="2800">
                  <a:solidFill>
                    <a:schemeClr val="dk1"/>
                  </a:solidFill>
                </a:rPr>
                <a:t>12</a:t>
              </a:r>
              <a:endParaRPr sz="2800">
                <a:solidFill>
                  <a:schemeClr val="dk1"/>
                </a:solidFill>
              </a:endParaRPr>
            </a:p>
          </p:txBody>
        </p:sp>
      </p:grpSp>
      <p:sp>
        <p:nvSpPr>
          <p:cNvPr id="413" name="Google Shape;413;p53"/>
          <p:cNvSpPr/>
          <p:nvPr/>
        </p:nvSpPr>
        <p:spPr>
          <a:xfrm>
            <a:off x="557000" y="1437855"/>
            <a:ext cx="8275200" cy="3157500"/>
          </a:xfrm>
          <a:prstGeom prst="roundRect">
            <a:avLst>
              <a:gd fmla="val 16667" name="adj"/>
            </a:avLst>
          </a:prstGeom>
          <a:solidFill>
            <a:srgbClr val="FFFFFF">
              <a:alpha val="7152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4" name="Google Shape;414;p53"/>
          <p:cNvSpPr txBox="1"/>
          <p:nvPr/>
        </p:nvSpPr>
        <p:spPr>
          <a:xfrm>
            <a:off x="3388350" y="2685700"/>
            <a:ext cx="23673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3100">
                <a:solidFill>
                  <a:schemeClr val="dk2"/>
                </a:solidFill>
              </a:rPr>
              <a:t>P</a:t>
            </a:r>
            <a:r>
              <a:rPr lang="en" sz="3100">
                <a:solidFill>
                  <a:schemeClr val="dk2"/>
                </a:solidFill>
              </a:rPr>
              <a:t> = 0.017</a:t>
            </a:r>
            <a:endParaRPr sz="31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Methods for region/gene-based tests</a:t>
            </a:r>
            <a:endParaRPr/>
          </a:p>
        </p:txBody>
      </p:sp>
      <p:sp>
        <p:nvSpPr>
          <p:cNvPr id="420" name="Google Shape;420;p54"/>
          <p:cNvSpPr txBox="1"/>
          <p:nvPr>
            <p:ph idx="1" type="body"/>
          </p:nvPr>
        </p:nvSpPr>
        <p:spPr>
          <a:xfrm>
            <a:off x="311700" y="1152475"/>
            <a:ext cx="8387700" cy="376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Consider the following question: Given </a:t>
            </a:r>
            <a:r>
              <a:rPr i="1" lang="en">
                <a:solidFill>
                  <a:schemeClr val="dk1"/>
                </a:solidFill>
              </a:rPr>
              <a:t>N</a:t>
            </a:r>
            <a:r>
              <a:rPr lang="en">
                <a:solidFill>
                  <a:schemeClr val="dk1"/>
                </a:solidFill>
              </a:rPr>
              <a:t> independent observations, and suppose we know:</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Phenotype we’re interested in</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Covariates we need to adjust</a:t>
            </a:r>
            <a:endParaRPr>
              <a:solidFill>
                <a:schemeClr val="dk1"/>
              </a:solidFill>
            </a:endParaRPr>
          </a:p>
          <a:p>
            <a:pPr indent="-342900" lvl="0" marL="457200" rtl="0" algn="l">
              <a:spcBef>
                <a:spcPts val="0"/>
              </a:spcBef>
              <a:spcAft>
                <a:spcPts val="0"/>
              </a:spcAft>
              <a:buClr>
                <a:schemeClr val="dk1"/>
              </a:buClr>
              <a:buSzPts val="1800"/>
              <a:buChar char="●"/>
            </a:pPr>
            <a:r>
              <a:rPr lang="en">
                <a:solidFill>
                  <a:schemeClr val="dk1"/>
                </a:solidFill>
              </a:rPr>
              <a:t>Genotype information of rare variants in a region</a:t>
            </a:r>
            <a:endParaRPr>
              <a:solidFill>
                <a:schemeClr val="dk1"/>
              </a:solidFill>
            </a:endParaRPr>
          </a:p>
          <a:p>
            <a:pPr indent="0" lvl="0" marL="0" rtl="0" algn="l">
              <a:spcBef>
                <a:spcPts val="1200"/>
              </a:spcBef>
              <a:spcAft>
                <a:spcPts val="1200"/>
              </a:spcAft>
              <a:buNone/>
            </a:pPr>
            <a:r>
              <a:rPr lang="en">
                <a:solidFill>
                  <a:schemeClr val="dk1"/>
                </a:solidFill>
              </a:rPr>
              <a:t>Can we get an appropriate </a:t>
            </a:r>
            <a:r>
              <a:rPr i="1" lang="en">
                <a:solidFill>
                  <a:schemeClr val="dk1"/>
                </a:solidFill>
              </a:rPr>
              <a:t>P</a:t>
            </a:r>
            <a:r>
              <a:rPr lang="en">
                <a:solidFill>
                  <a:schemeClr val="dk1"/>
                </a:solidFill>
              </a:rPr>
              <a:t>-value for </a:t>
            </a:r>
            <a:r>
              <a:rPr lang="en">
                <a:solidFill>
                  <a:schemeClr val="dk1"/>
                </a:solidFill>
              </a:rPr>
              <a:t>association</a:t>
            </a:r>
            <a:r>
              <a:rPr lang="en">
                <a:solidFill>
                  <a:schemeClr val="dk1"/>
                </a:solidFill>
              </a:rPr>
              <a:t> between rare variation in this region, and the phenotype?</a:t>
            </a:r>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5"/>
          <p:cNvSpPr/>
          <p:nvPr/>
        </p:nvSpPr>
        <p:spPr>
          <a:xfrm>
            <a:off x="2293625" y="3868250"/>
            <a:ext cx="4709100" cy="635100"/>
          </a:xfrm>
          <a:prstGeom prst="roundRect">
            <a:avLst>
              <a:gd fmla="val 0" name="adj"/>
            </a:avLst>
          </a:prstGeom>
          <a:solidFill>
            <a:srgbClr val="FCE5CD"/>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 name="Google Shape;426;p5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a:t>
            </a:r>
            <a:endParaRPr/>
          </a:p>
        </p:txBody>
      </p:sp>
      <p:sp>
        <p:nvSpPr>
          <p:cNvPr id="427" name="Google Shape;427;p55"/>
          <p:cNvSpPr txBox="1"/>
          <p:nvPr>
            <p:ph idx="1" type="body"/>
          </p:nvPr>
        </p:nvSpPr>
        <p:spPr>
          <a:xfrm>
            <a:off x="311700" y="1152475"/>
            <a:ext cx="8520600" cy="2715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For </a:t>
            </a:r>
            <a:r>
              <a:rPr b="1" lang="en">
                <a:solidFill>
                  <a:schemeClr val="dk1"/>
                </a:solidFill>
              </a:rPr>
              <a:t>continuous</a:t>
            </a:r>
            <a:r>
              <a:rPr lang="en">
                <a:solidFill>
                  <a:schemeClr val="dk1"/>
                </a:solidFill>
              </a:rPr>
              <a:t> traits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For </a:t>
            </a:r>
            <a:r>
              <a:rPr b="1" lang="en">
                <a:solidFill>
                  <a:schemeClr val="dk1"/>
                </a:solidFill>
              </a:rPr>
              <a:t>binary</a:t>
            </a:r>
            <a:r>
              <a:rPr lang="en">
                <a:solidFill>
                  <a:schemeClr val="dk1"/>
                </a:solidFill>
              </a:rPr>
              <a:t> traits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rgbClr val="FF0000"/>
              </a:solidFill>
            </a:endParaRPr>
          </a:p>
          <a:p>
            <a:pPr indent="0" lvl="0" marL="0" rtl="0" algn="l">
              <a:spcBef>
                <a:spcPts val="0"/>
              </a:spcBef>
              <a:spcAft>
                <a:spcPts val="0"/>
              </a:spcAft>
              <a:buNone/>
            </a:pPr>
            <a:r>
              <a:t/>
            </a:r>
            <a:endParaRPr i="1" sz="400">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 </a:t>
            </a:r>
            <a:r>
              <a:rPr lang="en">
                <a:solidFill>
                  <a:schemeClr val="dk1"/>
                </a:solidFill>
              </a:rPr>
              <a:t>probability of having disease given </a:t>
            </a:r>
            <a:r>
              <a:rPr i="1" lang="en">
                <a:solidFill>
                  <a:schemeClr val="dk1"/>
                </a:solidFill>
              </a:rPr>
              <a:t>X</a:t>
            </a:r>
            <a:r>
              <a:rPr lang="en">
                <a:solidFill>
                  <a:schemeClr val="dk1"/>
                </a:solidFill>
              </a:rPr>
              <a:t> and </a:t>
            </a:r>
            <a:r>
              <a:rPr i="1" lang="en">
                <a:solidFill>
                  <a:schemeClr val="dk1"/>
                </a:solidFill>
              </a:rPr>
              <a:t>G</a:t>
            </a:r>
            <a:endParaRPr i="1">
              <a:solidFill>
                <a:schemeClr val="dk1"/>
              </a:solidFill>
            </a:endParaRPr>
          </a:p>
          <a:p>
            <a:pPr indent="0" lvl="0" marL="0" rtl="0" algn="l">
              <a:spcBef>
                <a:spcPts val="0"/>
              </a:spcBef>
              <a:spcAft>
                <a:spcPts val="0"/>
              </a:spcAft>
              <a:buClr>
                <a:schemeClr val="dk1"/>
              </a:buClr>
              <a:buSzPts val="1100"/>
              <a:buFont typeface="Arial"/>
              <a:buNone/>
            </a:pPr>
            <a:r>
              <a:t/>
            </a:r>
            <a:endParaRPr>
              <a:solidFill>
                <a:srgbClr val="FF0000"/>
              </a:solidFill>
            </a:endParaRPr>
          </a:p>
          <a:p>
            <a:pPr indent="0" lvl="0" marL="0" rtl="0" algn="l">
              <a:spcBef>
                <a:spcPts val="0"/>
              </a:spcBef>
              <a:spcAft>
                <a:spcPts val="1200"/>
              </a:spcAft>
              <a:buNone/>
            </a:pPr>
            <a:r>
              <a:t/>
            </a:r>
            <a:endParaRPr/>
          </a:p>
        </p:txBody>
      </p:sp>
      <p:pic>
        <p:nvPicPr>
          <p:cNvPr id="428" name="Google Shape;428;p55" title="[0,0,0,&quot;https://www.codecogs.com/eqnedit.php?latex=logit(%5Cpi)%20%3D%20%5Clog%5Cleft(%5Cfrac%7B%5Cpi%7D%7B1-%5Cpi%7D%5Cright)%20%3D%20X%5Calpha%20%2B%20G_1%5Cbeta_1%20%2B%20G_2%5Cbeta_2%20%2B%20%5Cldots%20G_q%5Cbeta_q#0&quot;]"/>
          <p:cNvPicPr preferRelativeResize="0"/>
          <p:nvPr/>
        </p:nvPicPr>
        <p:blipFill>
          <a:blip r:embed="rId3">
            <a:alphaModFix/>
          </a:blip>
          <a:stretch>
            <a:fillRect/>
          </a:stretch>
        </p:blipFill>
        <p:spPr>
          <a:xfrm>
            <a:off x="1759900" y="2478450"/>
            <a:ext cx="5731697" cy="572700"/>
          </a:xfrm>
          <a:prstGeom prst="rect">
            <a:avLst/>
          </a:prstGeom>
          <a:noFill/>
          <a:ln>
            <a:noFill/>
          </a:ln>
        </p:spPr>
      </p:pic>
      <p:pic>
        <p:nvPicPr>
          <p:cNvPr id="429" name="Google Shape;429;p55" title="[0,0,0,&quot;https://www.codecogs.com/eqnedit.php?latex=%5Cpi#0&quot;]"/>
          <p:cNvPicPr preferRelativeResize="0"/>
          <p:nvPr/>
        </p:nvPicPr>
        <p:blipFill>
          <a:blip r:embed="rId4">
            <a:alphaModFix/>
          </a:blip>
          <a:stretch>
            <a:fillRect/>
          </a:stretch>
        </p:blipFill>
        <p:spPr>
          <a:xfrm>
            <a:off x="464225" y="3294149"/>
            <a:ext cx="179800" cy="146100"/>
          </a:xfrm>
          <a:prstGeom prst="rect">
            <a:avLst/>
          </a:prstGeom>
          <a:noFill/>
          <a:ln>
            <a:noFill/>
          </a:ln>
        </p:spPr>
      </p:pic>
      <p:pic>
        <p:nvPicPr>
          <p:cNvPr id="430" name="Google Shape;430;p55" title="[0,0,0,&quot;https://www.codecogs.com/eqnedit.php?latex=H_0%3A%20%5Cbeta_1%20%3D%20%5Cbeta_2%20%3D%20%5Cldots%20%3D%20%5Cbeta_q%20%3D%200#0&quot;]"/>
          <p:cNvPicPr preferRelativeResize="0"/>
          <p:nvPr/>
        </p:nvPicPr>
        <p:blipFill>
          <a:blip r:embed="rId5">
            <a:alphaModFix/>
          </a:blip>
          <a:stretch>
            <a:fillRect/>
          </a:stretch>
        </p:blipFill>
        <p:spPr>
          <a:xfrm>
            <a:off x="2528601" y="4037930"/>
            <a:ext cx="4239148" cy="356700"/>
          </a:xfrm>
          <a:prstGeom prst="rect">
            <a:avLst/>
          </a:prstGeom>
          <a:noFill/>
          <a:ln>
            <a:noFill/>
          </a:ln>
        </p:spPr>
      </p:pic>
      <p:pic>
        <p:nvPicPr>
          <p:cNvPr id="431" name="Google Shape;431;p55" title="[0,0,0,&quot;https://www.codecogs.com/eqnedit.php?latex=Y%20%3D%20X%5Calpha%20%2B%20G_1%5Cbeta_1%20%2B%20G_2%5Cbeta_2%20%2B%20%5Cldots%20G_q%5Cbeta_q%20%2B%20%5Cvarepsilon#0&quot;]"/>
          <p:cNvPicPr preferRelativeResize="0"/>
          <p:nvPr/>
        </p:nvPicPr>
        <p:blipFill>
          <a:blip r:embed="rId6">
            <a:alphaModFix/>
          </a:blip>
          <a:stretch>
            <a:fillRect/>
          </a:stretch>
        </p:blipFill>
        <p:spPr>
          <a:xfrm>
            <a:off x="2050462" y="1701100"/>
            <a:ext cx="5150573" cy="3072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objectives</a:t>
            </a:r>
            <a:endParaRPr/>
          </a:p>
        </p:txBody>
      </p:sp>
      <p:sp>
        <p:nvSpPr>
          <p:cNvPr id="181" name="Google Shape;181;p38"/>
          <p:cNvSpPr txBox="1"/>
          <p:nvPr>
            <p:ph idx="1" type="body"/>
          </p:nvPr>
        </p:nvSpPr>
        <p:spPr>
          <a:xfrm>
            <a:off x="311700" y="1152475"/>
            <a:ext cx="6624300" cy="3416400"/>
          </a:xfrm>
          <a:prstGeom prst="rect">
            <a:avLst/>
          </a:prstGeom>
        </p:spPr>
        <p:txBody>
          <a:bodyPr anchorCtr="0" anchor="t" bIns="91425" lIns="91425" spcFirstLastPara="1" rIns="91425" wrap="square" tIns="91425">
            <a:noAutofit/>
          </a:bodyPr>
          <a:lstStyle/>
          <a:p>
            <a:pPr indent="0" lvl="0" marL="114300" rtl="0" algn="l">
              <a:lnSpc>
                <a:spcPct val="115000"/>
              </a:lnSpc>
              <a:spcBef>
                <a:spcPts val="0"/>
              </a:spcBef>
              <a:spcAft>
                <a:spcPts val="0"/>
              </a:spcAft>
              <a:buClr>
                <a:schemeClr val="dk1"/>
              </a:buClr>
              <a:buSzPts val="1100"/>
              <a:buFont typeface="Arial"/>
              <a:buNone/>
            </a:pPr>
            <a:r>
              <a:rPr b="1" lang="en">
                <a:solidFill>
                  <a:schemeClr val="dk1"/>
                </a:solidFill>
              </a:rPr>
              <a:t>Talk</a:t>
            </a:r>
            <a:endParaRPr b="1">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Understand rationale and methodology behind rare variant association testing</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Be aware of approaches to increase statistical power</a:t>
            </a:r>
            <a:endParaRPr>
              <a:solidFill>
                <a:schemeClr val="dk1"/>
              </a:solidFill>
            </a:endParaRPr>
          </a:p>
          <a:p>
            <a:pPr indent="0" lvl="0" marL="114300" rtl="0" algn="l">
              <a:lnSpc>
                <a:spcPct val="115000"/>
              </a:lnSpc>
              <a:spcBef>
                <a:spcPts val="0"/>
              </a:spcBef>
              <a:spcAft>
                <a:spcPts val="0"/>
              </a:spcAft>
              <a:buNone/>
            </a:pPr>
            <a:r>
              <a:t/>
            </a:r>
            <a:endParaRPr b="1">
              <a:solidFill>
                <a:schemeClr val="dk1"/>
              </a:solidFill>
            </a:endParaRPr>
          </a:p>
          <a:p>
            <a:pPr indent="0" lvl="0" marL="114300" rtl="0" algn="l">
              <a:lnSpc>
                <a:spcPct val="115000"/>
              </a:lnSpc>
              <a:spcBef>
                <a:spcPts val="0"/>
              </a:spcBef>
              <a:spcAft>
                <a:spcPts val="0"/>
              </a:spcAft>
              <a:buClr>
                <a:schemeClr val="dk1"/>
              </a:buClr>
              <a:buSzPts val="1100"/>
              <a:buFont typeface="Arial"/>
              <a:buNone/>
            </a:pPr>
            <a:r>
              <a:rPr b="1" lang="en">
                <a:solidFill>
                  <a:schemeClr val="dk1"/>
                </a:solidFill>
              </a:rPr>
              <a:t>Practical</a:t>
            </a:r>
            <a:endParaRPr b="1">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Perform simple burden tests using R</a:t>
            </a:r>
            <a:endParaRPr>
              <a:solidFill>
                <a:schemeClr val="dk1"/>
              </a:solidFill>
            </a:endParaRPr>
          </a:p>
          <a:p>
            <a:pPr indent="-342900" lvl="0" marL="457200" rtl="0" algn="l">
              <a:lnSpc>
                <a:spcPct val="115000"/>
              </a:lnSpc>
              <a:spcBef>
                <a:spcPts val="0"/>
              </a:spcBef>
              <a:spcAft>
                <a:spcPts val="0"/>
              </a:spcAft>
              <a:buClr>
                <a:schemeClr val="dk1"/>
              </a:buClr>
              <a:buSzPts val="1800"/>
              <a:buChar char="-"/>
            </a:pPr>
            <a:r>
              <a:rPr lang="en">
                <a:solidFill>
                  <a:schemeClr val="dk1"/>
                </a:solidFill>
              </a:rPr>
              <a:t>Get SAIGE-gene running</a:t>
            </a:r>
            <a:endParaRPr>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for </a:t>
            </a:r>
            <a:r>
              <a:rPr lang="en"/>
              <a:t>burden</a:t>
            </a:r>
            <a:r>
              <a:rPr lang="en"/>
              <a:t> tests</a:t>
            </a:r>
            <a:endParaRPr/>
          </a:p>
        </p:txBody>
      </p:sp>
      <p:sp>
        <p:nvSpPr>
          <p:cNvPr id="437" name="Google Shape;437;p5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Reduce the number of degrees of freedom</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sz="400">
              <a:solidFill>
                <a:schemeClr val="dk1"/>
              </a:solidFill>
            </a:endParaRPr>
          </a:p>
          <a:p>
            <a:pPr indent="0" lvl="0" marL="0" rtl="0" algn="l">
              <a:spcBef>
                <a:spcPts val="1200"/>
              </a:spcBef>
              <a:spcAft>
                <a:spcPts val="0"/>
              </a:spcAft>
              <a:buClr>
                <a:schemeClr val="dk1"/>
              </a:buClr>
              <a:buSzPts val="1100"/>
              <a:buFont typeface="Arial"/>
              <a:buNone/>
            </a:pPr>
            <a:r>
              <a:rPr lang="en">
                <a:solidFill>
                  <a:schemeClr val="dk1"/>
                </a:solidFill>
              </a:rPr>
              <a:t>Incorporate weights for each variant</a:t>
            </a:r>
            <a:endParaRPr>
              <a:solidFill>
                <a:schemeClr val="dk1"/>
              </a:solidFill>
            </a:endParaRPr>
          </a:p>
          <a:p>
            <a:pPr indent="0" lvl="0" marL="0" rtl="0" algn="l">
              <a:spcBef>
                <a:spcPts val="1200"/>
              </a:spcBef>
              <a:spcAft>
                <a:spcPts val="1200"/>
              </a:spcAft>
              <a:buNone/>
            </a:pPr>
            <a:r>
              <a:t/>
            </a:r>
            <a:endParaRPr>
              <a:solidFill>
                <a:schemeClr val="dk1"/>
              </a:solidFill>
            </a:endParaRPr>
          </a:p>
        </p:txBody>
      </p:sp>
      <p:pic>
        <p:nvPicPr>
          <p:cNvPr id="438" name="Google Shape;438;p56" title="[0,0,0,&quot;https://www.codecogs.com/eqnedit.php?latex=logit(%5Cpi)%20%3D%20%5Clog%5Cleft(%5Cfrac%7B%5Cpi%7D%7B1-%5Cpi%7D%5Cright)%20%3D%20X%5Calpha%20%2B%20%5Cbeta_c%5Cleft(G_1%20%2B%20G_2%20%2B%20%5Cldots%20G_q%5Cright)#0&quot;]"/>
          <p:cNvPicPr preferRelativeResize="0"/>
          <p:nvPr/>
        </p:nvPicPr>
        <p:blipFill>
          <a:blip r:embed="rId3">
            <a:alphaModFix/>
          </a:blip>
          <a:stretch>
            <a:fillRect/>
          </a:stretch>
        </p:blipFill>
        <p:spPr>
          <a:xfrm>
            <a:off x="441225" y="1662075"/>
            <a:ext cx="5484538" cy="572700"/>
          </a:xfrm>
          <a:prstGeom prst="rect">
            <a:avLst/>
          </a:prstGeom>
          <a:noFill/>
          <a:ln>
            <a:noFill/>
          </a:ln>
        </p:spPr>
      </p:pic>
      <p:pic>
        <p:nvPicPr>
          <p:cNvPr id="439" name="Google Shape;439;p56" title="[0,0,0,&quot;https://www.codecogs.com/eqnedit.php?latex=w_j%20%5Csim%20Beta(MAF%2C%201%2C%2025)#0&quot;]"/>
          <p:cNvPicPr preferRelativeResize="0"/>
          <p:nvPr/>
        </p:nvPicPr>
        <p:blipFill>
          <a:blip r:embed="rId4">
            <a:alphaModFix/>
          </a:blip>
          <a:stretch>
            <a:fillRect/>
          </a:stretch>
        </p:blipFill>
        <p:spPr>
          <a:xfrm>
            <a:off x="441225" y="3876863"/>
            <a:ext cx="2416299" cy="252025"/>
          </a:xfrm>
          <a:prstGeom prst="rect">
            <a:avLst/>
          </a:prstGeom>
          <a:noFill/>
          <a:ln>
            <a:noFill/>
          </a:ln>
        </p:spPr>
      </p:pic>
      <p:pic>
        <p:nvPicPr>
          <p:cNvPr id="440" name="Google Shape;440;p56"/>
          <p:cNvPicPr preferRelativeResize="0"/>
          <p:nvPr/>
        </p:nvPicPr>
        <p:blipFill>
          <a:blip r:embed="rId5">
            <a:alphaModFix/>
          </a:blip>
          <a:stretch>
            <a:fillRect/>
          </a:stretch>
        </p:blipFill>
        <p:spPr>
          <a:xfrm>
            <a:off x="6049075" y="1325874"/>
            <a:ext cx="2783226" cy="2783226"/>
          </a:xfrm>
          <a:prstGeom prst="rect">
            <a:avLst/>
          </a:prstGeom>
          <a:noFill/>
          <a:ln>
            <a:noFill/>
          </a:ln>
        </p:spPr>
      </p:pic>
      <p:sp>
        <p:nvSpPr>
          <p:cNvPr id="441" name="Google Shape;441;p56"/>
          <p:cNvSpPr txBox="1"/>
          <p:nvPr/>
        </p:nvSpPr>
        <p:spPr>
          <a:xfrm>
            <a:off x="441225" y="4251975"/>
            <a:ext cx="51360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1"/>
                </a:solidFill>
              </a:rPr>
              <a:t>   : probability of having disease given </a:t>
            </a:r>
            <a:r>
              <a:rPr i="1" lang="en" sz="1800">
                <a:solidFill>
                  <a:schemeClr val="dk1"/>
                </a:solidFill>
              </a:rPr>
              <a:t>X</a:t>
            </a:r>
            <a:r>
              <a:rPr lang="en" sz="1800">
                <a:solidFill>
                  <a:schemeClr val="dk1"/>
                </a:solidFill>
              </a:rPr>
              <a:t> and </a:t>
            </a:r>
            <a:r>
              <a:rPr i="1" lang="en" sz="1800">
                <a:solidFill>
                  <a:schemeClr val="dk1"/>
                </a:solidFill>
              </a:rPr>
              <a:t>G</a:t>
            </a:r>
            <a:endParaRPr/>
          </a:p>
        </p:txBody>
      </p:sp>
      <p:pic>
        <p:nvPicPr>
          <p:cNvPr id="442" name="Google Shape;442;p56" title="[0,0,0,&quot;https://www.codecogs.com/eqnedit.php?latex=%5Cpi#0&quot;]"/>
          <p:cNvPicPr preferRelativeResize="0"/>
          <p:nvPr/>
        </p:nvPicPr>
        <p:blipFill>
          <a:blip r:embed="rId6">
            <a:alphaModFix/>
          </a:blip>
          <a:stretch>
            <a:fillRect/>
          </a:stretch>
        </p:blipFill>
        <p:spPr>
          <a:xfrm>
            <a:off x="441220" y="4432634"/>
            <a:ext cx="179800" cy="146100"/>
          </a:xfrm>
          <a:prstGeom prst="rect">
            <a:avLst/>
          </a:prstGeom>
          <a:noFill/>
          <a:ln>
            <a:noFill/>
          </a:ln>
        </p:spPr>
      </p:pic>
      <p:pic>
        <p:nvPicPr>
          <p:cNvPr id="443" name="Google Shape;443;p56" title="[0,0,0,&quot;https://www.codecogs.com/eqnedit.php?latex=logit(%5Cpi)%20%3D%20X%5Calpha%20%2B%20%5Cbeta_c%5Cleft(w_1G_1%20%2B%20w_2G_2%20%2B%20%5Cldots%20w_qG_q%5Cright)#0&quot;]"/>
          <p:cNvPicPr preferRelativeResize="0"/>
          <p:nvPr/>
        </p:nvPicPr>
        <p:blipFill>
          <a:blip r:embed="rId7">
            <a:alphaModFix/>
          </a:blip>
          <a:stretch>
            <a:fillRect/>
          </a:stretch>
        </p:blipFill>
        <p:spPr>
          <a:xfrm>
            <a:off x="441225" y="3016300"/>
            <a:ext cx="4783555" cy="252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Score test to look for association between rare variant burden and a binary trait</a:t>
            </a:r>
            <a:endParaRPr/>
          </a:p>
        </p:txBody>
      </p:sp>
      <p:pic>
        <p:nvPicPr>
          <p:cNvPr id="449" name="Google Shape;449;p57" title="[89,89,89,&quot;https://www.codecogs.com/eqnedit.php?latex=Q_B%20%3D%20%5Cleft%5C%5B%5Csum_%7Bi%3D1%7D%5En%20%5Cleft(y_i-%5Chat%7B%5Cpi%7D_i%5Cright)%5Cleft(%5Csum_%7Bj%3D1%7D%5Em%20w_jg_%7Bi%2Cj%7D%5Cright)%5Cright%5C%5D%5E2#0&quot;]"/>
          <p:cNvPicPr preferRelativeResize="0"/>
          <p:nvPr/>
        </p:nvPicPr>
        <p:blipFill>
          <a:blip r:embed="rId3">
            <a:alphaModFix/>
          </a:blip>
          <a:stretch>
            <a:fillRect/>
          </a:stretch>
        </p:blipFill>
        <p:spPr>
          <a:xfrm>
            <a:off x="535250" y="2571750"/>
            <a:ext cx="3358573" cy="719250"/>
          </a:xfrm>
          <a:prstGeom prst="rect">
            <a:avLst/>
          </a:prstGeom>
          <a:noFill/>
          <a:ln>
            <a:noFill/>
          </a:ln>
        </p:spPr>
      </p:pic>
      <p:cxnSp>
        <p:nvCxnSpPr>
          <p:cNvPr id="450" name="Google Shape;450;p57"/>
          <p:cNvCxnSpPr/>
          <p:nvPr/>
        </p:nvCxnSpPr>
        <p:spPr>
          <a:xfrm>
            <a:off x="5029225" y="2110750"/>
            <a:ext cx="0" cy="1981200"/>
          </a:xfrm>
          <a:prstGeom prst="straightConnector1">
            <a:avLst/>
          </a:prstGeom>
          <a:noFill/>
          <a:ln cap="flat" cmpd="sng" w="28575">
            <a:solidFill>
              <a:schemeClr val="dk2"/>
            </a:solidFill>
            <a:prstDash val="solid"/>
            <a:round/>
            <a:headEnd len="med" w="med" type="stealth"/>
            <a:tailEnd len="med" w="med" type="stealth"/>
          </a:ln>
        </p:spPr>
      </p:cxnSp>
      <p:cxnSp>
        <p:nvCxnSpPr>
          <p:cNvPr id="451" name="Google Shape;451;p57"/>
          <p:cNvCxnSpPr/>
          <p:nvPr/>
        </p:nvCxnSpPr>
        <p:spPr>
          <a:xfrm rot="10800000">
            <a:off x="5486575" y="2571750"/>
            <a:ext cx="1200" cy="533100"/>
          </a:xfrm>
          <a:prstGeom prst="straightConnector1">
            <a:avLst/>
          </a:prstGeom>
          <a:noFill/>
          <a:ln cap="flat" cmpd="sng" w="28575">
            <a:solidFill>
              <a:schemeClr val="accent4"/>
            </a:solidFill>
            <a:prstDash val="solid"/>
            <a:round/>
            <a:headEnd len="med" w="med" type="none"/>
            <a:tailEnd len="med" w="med" type="oval"/>
          </a:ln>
        </p:spPr>
      </p:cxnSp>
      <p:cxnSp>
        <p:nvCxnSpPr>
          <p:cNvPr id="452" name="Google Shape;452;p57"/>
          <p:cNvCxnSpPr/>
          <p:nvPr/>
        </p:nvCxnSpPr>
        <p:spPr>
          <a:xfrm rot="10800000">
            <a:off x="5825663" y="2571750"/>
            <a:ext cx="1200" cy="533100"/>
          </a:xfrm>
          <a:prstGeom prst="straightConnector1">
            <a:avLst/>
          </a:prstGeom>
          <a:noFill/>
          <a:ln cap="flat" cmpd="sng" w="28575">
            <a:solidFill>
              <a:schemeClr val="accent4"/>
            </a:solidFill>
            <a:prstDash val="solid"/>
            <a:round/>
            <a:headEnd len="med" w="med" type="none"/>
            <a:tailEnd len="med" w="med" type="oval"/>
          </a:ln>
        </p:spPr>
      </p:cxnSp>
      <p:cxnSp>
        <p:nvCxnSpPr>
          <p:cNvPr id="453" name="Google Shape;453;p57"/>
          <p:cNvCxnSpPr/>
          <p:nvPr/>
        </p:nvCxnSpPr>
        <p:spPr>
          <a:xfrm rot="10800000">
            <a:off x="6554350" y="2767650"/>
            <a:ext cx="1800" cy="337200"/>
          </a:xfrm>
          <a:prstGeom prst="straightConnector1">
            <a:avLst/>
          </a:prstGeom>
          <a:noFill/>
          <a:ln cap="flat" cmpd="sng" w="28575">
            <a:solidFill>
              <a:schemeClr val="accent4"/>
            </a:solidFill>
            <a:prstDash val="solid"/>
            <a:round/>
            <a:headEnd len="med" w="med" type="none"/>
            <a:tailEnd len="med" w="med" type="oval"/>
          </a:ln>
        </p:spPr>
      </p:cxnSp>
      <p:cxnSp>
        <p:nvCxnSpPr>
          <p:cNvPr id="454" name="Google Shape;454;p57"/>
          <p:cNvCxnSpPr/>
          <p:nvPr/>
        </p:nvCxnSpPr>
        <p:spPr>
          <a:xfrm rot="10800000">
            <a:off x="7381850" y="2037750"/>
            <a:ext cx="3300" cy="1067100"/>
          </a:xfrm>
          <a:prstGeom prst="straightConnector1">
            <a:avLst/>
          </a:prstGeom>
          <a:noFill/>
          <a:ln cap="flat" cmpd="sng" w="28575">
            <a:solidFill>
              <a:schemeClr val="accent4"/>
            </a:solidFill>
            <a:prstDash val="solid"/>
            <a:round/>
            <a:headEnd len="med" w="med" type="none"/>
            <a:tailEnd len="med" w="med" type="oval"/>
          </a:ln>
        </p:spPr>
      </p:cxnSp>
      <p:cxnSp>
        <p:nvCxnSpPr>
          <p:cNvPr id="455" name="Google Shape;455;p57"/>
          <p:cNvCxnSpPr/>
          <p:nvPr/>
        </p:nvCxnSpPr>
        <p:spPr>
          <a:xfrm rot="10800000">
            <a:off x="7153250" y="2037750"/>
            <a:ext cx="3300" cy="1067100"/>
          </a:xfrm>
          <a:prstGeom prst="straightConnector1">
            <a:avLst/>
          </a:prstGeom>
          <a:noFill/>
          <a:ln cap="flat" cmpd="sng" w="28575">
            <a:solidFill>
              <a:schemeClr val="accent4"/>
            </a:solidFill>
            <a:prstDash val="solid"/>
            <a:round/>
            <a:headEnd len="med" w="med" type="none"/>
            <a:tailEnd len="med" w="med" type="oval"/>
          </a:ln>
        </p:spPr>
      </p:cxnSp>
      <p:cxnSp>
        <p:nvCxnSpPr>
          <p:cNvPr id="456" name="Google Shape;456;p57"/>
          <p:cNvCxnSpPr/>
          <p:nvPr/>
        </p:nvCxnSpPr>
        <p:spPr>
          <a:xfrm>
            <a:off x="5029225" y="3101350"/>
            <a:ext cx="2773800" cy="15300"/>
          </a:xfrm>
          <a:prstGeom prst="straightConnector1">
            <a:avLst/>
          </a:prstGeom>
          <a:noFill/>
          <a:ln cap="flat" cmpd="sng" w="28575">
            <a:solidFill>
              <a:schemeClr val="dk2"/>
            </a:solidFill>
            <a:prstDash val="solid"/>
            <a:round/>
            <a:headEnd len="med" w="med" type="none"/>
            <a:tailEnd len="med" w="med" type="stealth"/>
          </a:ln>
        </p:spPr>
      </p:cxnSp>
      <p:sp>
        <p:nvSpPr>
          <p:cNvPr id="457" name="Google Shape;457;p57"/>
          <p:cNvSpPr txBox="1"/>
          <p:nvPr/>
        </p:nvSpPr>
        <p:spPr>
          <a:xfrm>
            <a:off x="4249625" y="2085250"/>
            <a:ext cx="766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solidFill>
                  <a:schemeClr val="dk2"/>
                </a:solidFill>
              </a:rPr>
              <a:t>β</a:t>
            </a:r>
            <a:r>
              <a:rPr lang="en" sz="1500">
                <a:solidFill>
                  <a:schemeClr val="dk2"/>
                </a:solidFill>
              </a:rPr>
              <a:t> &gt; 0</a:t>
            </a:r>
            <a:endParaRPr sz="1500">
              <a:solidFill>
                <a:schemeClr val="dk2"/>
              </a:solidFill>
            </a:endParaRPr>
          </a:p>
        </p:txBody>
      </p:sp>
      <p:sp>
        <p:nvSpPr>
          <p:cNvPr id="458" name="Google Shape;458;p57"/>
          <p:cNvSpPr txBox="1"/>
          <p:nvPr/>
        </p:nvSpPr>
        <p:spPr>
          <a:xfrm>
            <a:off x="4263025" y="2901250"/>
            <a:ext cx="766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solidFill>
                  <a:schemeClr val="dk2"/>
                </a:solidFill>
              </a:rPr>
              <a:t>β</a:t>
            </a:r>
            <a:r>
              <a:rPr lang="en" sz="1500">
                <a:solidFill>
                  <a:schemeClr val="dk2"/>
                </a:solidFill>
              </a:rPr>
              <a:t> = 0</a:t>
            </a:r>
            <a:endParaRPr sz="1500">
              <a:solidFill>
                <a:schemeClr val="dk2"/>
              </a:solidFill>
            </a:endParaRPr>
          </a:p>
        </p:txBody>
      </p:sp>
      <p:sp>
        <p:nvSpPr>
          <p:cNvPr id="459" name="Google Shape;459;p57"/>
          <p:cNvSpPr txBox="1"/>
          <p:nvPr/>
        </p:nvSpPr>
        <p:spPr>
          <a:xfrm>
            <a:off x="4249625" y="3676450"/>
            <a:ext cx="766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solidFill>
                  <a:schemeClr val="dk2"/>
                </a:solidFill>
              </a:rPr>
              <a:t>β</a:t>
            </a:r>
            <a:r>
              <a:rPr lang="en" sz="1500">
                <a:solidFill>
                  <a:schemeClr val="dk2"/>
                </a:solidFill>
              </a:rPr>
              <a:t> &lt; 0</a:t>
            </a:r>
            <a:endParaRPr sz="15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cxnSp>
        <p:nvCxnSpPr>
          <p:cNvPr id="464" name="Google Shape;464;p58"/>
          <p:cNvCxnSpPr/>
          <p:nvPr/>
        </p:nvCxnSpPr>
        <p:spPr>
          <a:xfrm>
            <a:off x="758275" y="3719763"/>
            <a:ext cx="3010500" cy="0"/>
          </a:xfrm>
          <a:prstGeom prst="straightConnector1">
            <a:avLst/>
          </a:prstGeom>
          <a:noFill/>
          <a:ln cap="flat" cmpd="sng" w="19050">
            <a:solidFill>
              <a:schemeClr val="dk1"/>
            </a:solidFill>
            <a:prstDash val="solid"/>
            <a:round/>
            <a:headEnd len="med" w="med" type="none"/>
            <a:tailEnd len="med" w="med" type="none"/>
          </a:ln>
        </p:spPr>
      </p:cxnSp>
      <p:sp>
        <p:nvSpPr>
          <p:cNvPr id="465" name="Google Shape;465;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Rare variant collapsing tests</a:t>
            </a:r>
            <a:endParaRPr/>
          </a:p>
        </p:txBody>
      </p:sp>
      <p:pic>
        <p:nvPicPr>
          <p:cNvPr descr="An external file that holds a picture, illustration, etc.&#10;Object name is nihms661243f1.jpg" id="466" name="Google Shape;466;p58" title="An external file that holds a picture, illustration, etc.&#10;Object name is nihms661243f1.jpg"/>
          <p:cNvPicPr preferRelativeResize="0"/>
          <p:nvPr/>
        </p:nvPicPr>
        <p:blipFill rotWithShape="1">
          <a:blip r:embed="rId3">
            <a:alphaModFix/>
          </a:blip>
          <a:srcRect b="0" l="0" r="31884" t="0"/>
          <a:stretch/>
        </p:blipFill>
        <p:spPr>
          <a:xfrm>
            <a:off x="9238350" y="1313600"/>
            <a:ext cx="5977250" cy="2325450"/>
          </a:xfrm>
          <a:prstGeom prst="rect">
            <a:avLst/>
          </a:prstGeom>
          <a:noFill/>
          <a:ln>
            <a:noFill/>
          </a:ln>
        </p:spPr>
      </p:pic>
      <p:sp>
        <p:nvSpPr>
          <p:cNvPr id="467" name="Google Shape;467;p58"/>
          <p:cNvSpPr/>
          <p:nvPr/>
        </p:nvSpPr>
        <p:spPr>
          <a:xfrm>
            <a:off x="793775" y="1182775"/>
            <a:ext cx="3114000" cy="16206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t>Burden tests</a:t>
            </a:r>
            <a:endParaRPr b="1" sz="1600" u="sng"/>
          </a:p>
          <a:p>
            <a:pPr indent="0" lvl="0" marL="0" rtl="0" algn="l">
              <a:spcBef>
                <a:spcPts val="0"/>
              </a:spcBef>
              <a:spcAft>
                <a:spcPts val="0"/>
              </a:spcAft>
              <a:buNone/>
            </a:pPr>
            <a:r>
              <a:rPr lang="en" sz="1600"/>
              <a:t>(unidirectional, linear statistics)</a:t>
            </a:r>
            <a:endParaRPr sz="1600"/>
          </a:p>
          <a:p>
            <a:pPr indent="-304800" lvl="0" marL="457200" rtl="0" algn="l">
              <a:spcBef>
                <a:spcPts val="0"/>
              </a:spcBef>
              <a:spcAft>
                <a:spcPts val="0"/>
              </a:spcAft>
              <a:buSzPts val="1200"/>
              <a:buChar char="-"/>
            </a:pPr>
            <a:r>
              <a:rPr lang="en" sz="1200"/>
              <a:t>CAST [Morgenthaler &amp; Thilly, 2007]</a:t>
            </a:r>
            <a:endParaRPr sz="1200"/>
          </a:p>
          <a:p>
            <a:pPr indent="-304800" lvl="0" marL="457200" rtl="0" algn="l">
              <a:spcBef>
                <a:spcPts val="0"/>
              </a:spcBef>
              <a:spcAft>
                <a:spcPts val="0"/>
              </a:spcAft>
              <a:buSzPts val="1200"/>
              <a:buChar char="-"/>
            </a:pPr>
            <a:r>
              <a:rPr lang="en" sz="1200"/>
              <a:t>CMC [Li &amp; Leal, 2008]</a:t>
            </a:r>
            <a:endParaRPr sz="1200"/>
          </a:p>
          <a:p>
            <a:pPr indent="-304800" lvl="0" marL="457200" rtl="0" algn="l">
              <a:spcBef>
                <a:spcPts val="0"/>
              </a:spcBef>
              <a:spcAft>
                <a:spcPts val="0"/>
              </a:spcAft>
              <a:buSzPts val="1200"/>
              <a:buChar char="-"/>
            </a:pPr>
            <a:r>
              <a:rPr lang="en" sz="1200"/>
              <a:t>w-Sum [Madsen &amp; Browning, 2009]</a:t>
            </a:r>
            <a:endParaRPr sz="1200"/>
          </a:p>
          <a:p>
            <a:pPr indent="-304800" lvl="0" marL="457200" rtl="0" algn="l">
              <a:spcBef>
                <a:spcPts val="0"/>
              </a:spcBef>
              <a:spcAft>
                <a:spcPts val="0"/>
              </a:spcAft>
              <a:buSzPts val="1200"/>
              <a:buChar char="-"/>
            </a:pPr>
            <a:r>
              <a:rPr lang="en" sz="1200"/>
              <a:t>SST [Morris &amp; Zeggini, 2010]</a:t>
            </a:r>
            <a:endParaRPr sz="1200"/>
          </a:p>
          <a:p>
            <a:pPr indent="-304800" lvl="0" marL="457200" rtl="0" algn="l">
              <a:spcBef>
                <a:spcPts val="0"/>
              </a:spcBef>
              <a:spcAft>
                <a:spcPts val="0"/>
              </a:spcAft>
              <a:buSzPts val="1200"/>
              <a:buChar char="-"/>
            </a:pPr>
            <a:r>
              <a:rPr lang="en" sz="1200"/>
              <a:t>VT [Price et al., 2010]</a:t>
            </a:r>
            <a:endParaRPr sz="1200"/>
          </a:p>
        </p:txBody>
      </p:sp>
      <p:sp>
        <p:nvSpPr>
          <p:cNvPr id="468" name="Google Shape;468;p58"/>
          <p:cNvSpPr/>
          <p:nvPr/>
        </p:nvSpPr>
        <p:spPr>
          <a:xfrm>
            <a:off x="1027875" y="3547113"/>
            <a:ext cx="1559700" cy="345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9" name="Google Shape;469;p58"/>
          <p:cNvSpPr/>
          <p:nvPr/>
        </p:nvSpPr>
        <p:spPr>
          <a:xfrm>
            <a:off x="2765400" y="3547113"/>
            <a:ext cx="619200" cy="345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70" name="Google Shape;470;p58"/>
          <p:cNvCxnSpPr/>
          <p:nvPr/>
        </p:nvCxnSpPr>
        <p:spPr>
          <a:xfrm rot="10800000">
            <a:off x="1215400" y="3243813"/>
            <a:ext cx="0" cy="303300"/>
          </a:xfrm>
          <a:prstGeom prst="straightConnector1">
            <a:avLst/>
          </a:prstGeom>
          <a:noFill/>
          <a:ln cap="flat" cmpd="sng" w="19050">
            <a:solidFill>
              <a:srgbClr val="980000"/>
            </a:solidFill>
            <a:prstDash val="solid"/>
            <a:round/>
            <a:headEnd len="med" w="med" type="none"/>
            <a:tailEnd len="med" w="med" type="triangle"/>
          </a:ln>
        </p:spPr>
      </p:cxnSp>
      <p:cxnSp>
        <p:nvCxnSpPr>
          <p:cNvPr id="471" name="Google Shape;471;p58"/>
          <p:cNvCxnSpPr/>
          <p:nvPr/>
        </p:nvCxnSpPr>
        <p:spPr>
          <a:xfrm rot="10800000">
            <a:off x="1477075" y="3118113"/>
            <a:ext cx="0" cy="429000"/>
          </a:xfrm>
          <a:prstGeom prst="straightConnector1">
            <a:avLst/>
          </a:prstGeom>
          <a:noFill/>
          <a:ln cap="flat" cmpd="sng" w="19050">
            <a:solidFill>
              <a:srgbClr val="980000"/>
            </a:solidFill>
            <a:prstDash val="solid"/>
            <a:round/>
            <a:headEnd len="med" w="med" type="none"/>
            <a:tailEnd len="med" w="med" type="triangle"/>
          </a:ln>
        </p:spPr>
      </p:cxnSp>
      <p:cxnSp>
        <p:nvCxnSpPr>
          <p:cNvPr id="472" name="Google Shape;472;p58"/>
          <p:cNvCxnSpPr/>
          <p:nvPr/>
        </p:nvCxnSpPr>
        <p:spPr>
          <a:xfrm rot="10800000">
            <a:off x="1717825" y="3230913"/>
            <a:ext cx="0" cy="316200"/>
          </a:xfrm>
          <a:prstGeom prst="straightConnector1">
            <a:avLst/>
          </a:prstGeom>
          <a:noFill/>
          <a:ln cap="flat" cmpd="sng" w="19050">
            <a:solidFill>
              <a:srgbClr val="980000"/>
            </a:solidFill>
            <a:prstDash val="solid"/>
            <a:round/>
            <a:headEnd len="med" w="med" type="none"/>
            <a:tailEnd len="med" w="med" type="triangle"/>
          </a:ln>
        </p:spPr>
      </p:cxnSp>
      <p:cxnSp>
        <p:nvCxnSpPr>
          <p:cNvPr id="473" name="Google Shape;473;p58"/>
          <p:cNvCxnSpPr/>
          <p:nvPr/>
        </p:nvCxnSpPr>
        <p:spPr>
          <a:xfrm rot="10800000">
            <a:off x="1874825" y="3307713"/>
            <a:ext cx="0" cy="239400"/>
          </a:xfrm>
          <a:prstGeom prst="straightConnector1">
            <a:avLst/>
          </a:prstGeom>
          <a:noFill/>
          <a:ln cap="flat" cmpd="sng" w="19050">
            <a:solidFill>
              <a:srgbClr val="980000"/>
            </a:solidFill>
            <a:prstDash val="solid"/>
            <a:round/>
            <a:headEnd len="med" w="med" type="none"/>
            <a:tailEnd len="med" w="med" type="triangle"/>
          </a:ln>
        </p:spPr>
      </p:cxnSp>
      <p:cxnSp>
        <p:nvCxnSpPr>
          <p:cNvPr id="474" name="Google Shape;474;p58"/>
          <p:cNvCxnSpPr/>
          <p:nvPr/>
        </p:nvCxnSpPr>
        <p:spPr>
          <a:xfrm rot="10800000">
            <a:off x="2263525" y="3307713"/>
            <a:ext cx="0" cy="239400"/>
          </a:xfrm>
          <a:prstGeom prst="straightConnector1">
            <a:avLst/>
          </a:prstGeom>
          <a:noFill/>
          <a:ln cap="flat" cmpd="sng" w="19050">
            <a:solidFill>
              <a:srgbClr val="980000"/>
            </a:solidFill>
            <a:prstDash val="solid"/>
            <a:round/>
            <a:headEnd len="med" w="med" type="none"/>
            <a:tailEnd len="med" w="med" type="triangle"/>
          </a:ln>
        </p:spPr>
      </p:cxnSp>
      <p:cxnSp>
        <p:nvCxnSpPr>
          <p:cNvPr id="475" name="Google Shape;475;p58"/>
          <p:cNvCxnSpPr/>
          <p:nvPr/>
        </p:nvCxnSpPr>
        <p:spPr>
          <a:xfrm rot="10800000">
            <a:off x="2904200" y="3132513"/>
            <a:ext cx="0" cy="414600"/>
          </a:xfrm>
          <a:prstGeom prst="straightConnector1">
            <a:avLst/>
          </a:prstGeom>
          <a:noFill/>
          <a:ln cap="flat" cmpd="sng" w="19050">
            <a:solidFill>
              <a:srgbClr val="980000"/>
            </a:solidFill>
            <a:prstDash val="solid"/>
            <a:round/>
            <a:headEnd len="med" w="med" type="none"/>
            <a:tailEnd len="med" w="med" type="triangle"/>
          </a:ln>
        </p:spPr>
      </p:cxnSp>
      <p:cxnSp>
        <p:nvCxnSpPr>
          <p:cNvPr id="476" name="Google Shape;476;p58"/>
          <p:cNvCxnSpPr/>
          <p:nvPr/>
        </p:nvCxnSpPr>
        <p:spPr>
          <a:xfrm rot="10800000">
            <a:off x="3045150" y="3222213"/>
            <a:ext cx="0" cy="324900"/>
          </a:xfrm>
          <a:prstGeom prst="straightConnector1">
            <a:avLst/>
          </a:prstGeom>
          <a:noFill/>
          <a:ln cap="flat" cmpd="sng" w="19050">
            <a:solidFill>
              <a:srgbClr val="980000"/>
            </a:solidFill>
            <a:prstDash val="solid"/>
            <a:round/>
            <a:headEnd len="med" w="med" type="none"/>
            <a:tailEnd len="med" w="med" type="triangle"/>
          </a:ln>
        </p:spPr>
      </p:cxnSp>
      <p:sp>
        <p:nvSpPr>
          <p:cNvPr id="477" name="Google Shape;477;p58"/>
          <p:cNvSpPr txBox="1"/>
          <p:nvPr/>
        </p:nvSpPr>
        <p:spPr>
          <a:xfrm>
            <a:off x="4208475" y="2328950"/>
            <a:ext cx="4349700" cy="6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Best powered when:</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All variants are </a:t>
            </a:r>
            <a:r>
              <a:rPr b="1" lang="en" sz="1800">
                <a:solidFill>
                  <a:schemeClr val="dk1"/>
                </a:solidFill>
              </a:rPr>
              <a:t>causal</a:t>
            </a:r>
            <a:endParaRPr b="1"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All variants have the </a:t>
            </a:r>
            <a:r>
              <a:rPr b="1" lang="en" sz="1800">
                <a:solidFill>
                  <a:schemeClr val="dk1"/>
                </a:solidFill>
              </a:rPr>
              <a:t>same</a:t>
            </a:r>
            <a:r>
              <a:rPr lang="en" sz="1800">
                <a:solidFill>
                  <a:schemeClr val="dk1"/>
                </a:solidFill>
              </a:rPr>
              <a:t> direction of effect</a:t>
            </a:r>
            <a:endParaRPr sz="180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cxnSp>
        <p:nvCxnSpPr>
          <p:cNvPr id="482" name="Google Shape;482;p59"/>
          <p:cNvCxnSpPr/>
          <p:nvPr/>
        </p:nvCxnSpPr>
        <p:spPr>
          <a:xfrm>
            <a:off x="758275" y="3719763"/>
            <a:ext cx="3010500" cy="0"/>
          </a:xfrm>
          <a:prstGeom prst="straightConnector1">
            <a:avLst/>
          </a:prstGeom>
          <a:noFill/>
          <a:ln cap="flat" cmpd="sng" w="19050">
            <a:solidFill>
              <a:schemeClr val="dk1"/>
            </a:solidFill>
            <a:prstDash val="solid"/>
            <a:round/>
            <a:headEnd len="med" w="med" type="none"/>
            <a:tailEnd len="med" w="med" type="none"/>
          </a:ln>
        </p:spPr>
      </p:cxnSp>
      <p:sp>
        <p:nvSpPr>
          <p:cNvPr id="483" name="Google Shape;483;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Rare variant collapsing tests</a:t>
            </a:r>
            <a:endParaRPr/>
          </a:p>
        </p:txBody>
      </p:sp>
      <p:sp>
        <p:nvSpPr>
          <p:cNvPr id="484" name="Google Shape;484;p59"/>
          <p:cNvSpPr/>
          <p:nvPr/>
        </p:nvSpPr>
        <p:spPr>
          <a:xfrm>
            <a:off x="793775" y="1182775"/>
            <a:ext cx="3114000" cy="16206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t>Burden tests</a:t>
            </a:r>
            <a:endParaRPr b="1" sz="1600" u="sng"/>
          </a:p>
          <a:p>
            <a:pPr indent="0" lvl="0" marL="0" rtl="0" algn="l">
              <a:spcBef>
                <a:spcPts val="0"/>
              </a:spcBef>
              <a:spcAft>
                <a:spcPts val="0"/>
              </a:spcAft>
              <a:buNone/>
            </a:pPr>
            <a:r>
              <a:rPr lang="en" sz="1600"/>
              <a:t>(unidirectional, linear statistics)</a:t>
            </a:r>
            <a:endParaRPr sz="1600"/>
          </a:p>
          <a:p>
            <a:pPr indent="-304800" lvl="0" marL="457200" rtl="0" algn="l">
              <a:spcBef>
                <a:spcPts val="0"/>
              </a:spcBef>
              <a:spcAft>
                <a:spcPts val="0"/>
              </a:spcAft>
              <a:buSzPts val="1200"/>
              <a:buChar char="-"/>
            </a:pPr>
            <a:r>
              <a:rPr lang="en" sz="1200"/>
              <a:t>CAST [Morgenthaler &amp; Thilly, 2007]</a:t>
            </a:r>
            <a:endParaRPr sz="1200"/>
          </a:p>
          <a:p>
            <a:pPr indent="-304800" lvl="0" marL="457200" rtl="0" algn="l">
              <a:spcBef>
                <a:spcPts val="0"/>
              </a:spcBef>
              <a:spcAft>
                <a:spcPts val="0"/>
              </a:spcAft>
              <a:buSzPts val="1200"/>
              <a:buChar char="-"/>
            </a:pPr>
            <a:r>
              <a:rPr lang="en" sz="1200"/>
              <a:t>CMC [Li &amp; Leal, 2008]</a:t>
            </a:r>
            <a:endParaRPr sz="1200"/>
          </a:p>
          <a:p>
            <a:pPr indent="-304800" lvl="0" marL="457200" rtl="0" algn="l">
              <a:spcBef>
                <a:spcPts val="0"/>
              </a:spcBef>
              <a:spcAft>
                <a:spcPts val="0"/>
              </a:spcAft>
              <a:buSzPts val="1200"/>
              <a:buChar char="-"/>
            </a:pPr>
            <a:r>
              <a:rPr lang="en" sz="1200"/>
              <a:t>w-Sum [Madsen &amp; Browning, 2009]</a:t>
            </a:r>
            <a:endParaRPr sz="1200"/>
          </a:p>
          <a:p>
            <a:pPr indent="-304800" lvl="0" marL="457200" rtl="0" algn="l">
              <a:spcBef>
                <a:spcPts val="0"/>
              </a:spcBef>
              <a:spcAft>
                <a:spcPts val="0"/>
              </a:spcAft>
              <a:buSzPts val="1200"/>
              <a:buChar char="-"/>
            </a:pPr>
            <a:r>
              <a:rPr lang="en" sz="1200"/>
              <a:t>SST [Morris &amp; Zeggini, 2010]</a:t>
            </a:r>
            <a:endParaRPr sz="1200"/>
          </a:p>
          <a:p>
            <a:pPr indent="-304800" lvl="0" marL="457200" rtl="0" algn="l">
              <a:spcBef>
                <a:spcPts val="0"/>
              </a:spcBef>
              <a:spcAft>
                <a:spcPts val="0"/>
              </a:spcAft>
              <a:buSzPts val="1200"/>
              <a:buChar char="-"/>
            </a:pPr>
            <a:r>
              <a:rPr lang="en" sz="1200"/>
              <a:t>VT [Price et al., 2010]</a:t>
            </a:r>
            <a:endParaRPr sz="1200"/>
          </a:p>
        </p:txBody>
      </p:sp>
      <p:sp>
        <p:nvSpPr>
          <p:cNvPr id="485" name="Google Shape;485;p59"/>
          <p:cNvSpPr/>
          <p:nvPr/>
        </p:nvSpPr>
        <p:spPr>
          <a:xfrm>
            <a:off x="1027875" y="3547113"/>
            <a:ext cx="1559700" cy="345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86" name="Google Shape;486;p59"/>
          <p:cNvSpPr/>
          <p:nvPr/>
        </p:nvSpPr>
        <p:spPr>
          <a:xfrm>
            <a:off x="2765400" y="3547113"/>
            <a:ext cx="619200" cy="345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87" name="Google Shape;487;p59"/>
          <p:cNvCxnSpPr/>
          <p:nvPr/>
        </p:nvCxnSpPr>
        <p:spPr>
          <a:xfrm rot="10800000">
            <a:off x="1215400" y="3243813"/>
            <a:ext cx="0" cy="303300"/>
          </a:xfrm>
          <a:prstGeom prst="straightConnector1">
            <a:avLst/>
          </a:prstGeom>
          <a:noFill/>
          <a:ln cap="flat" cmpd="sng" w="19050">
            <a:solidFill>
              <a:srgbClr val="980000"/>
            </a:solidFill>
            <a:prstDash val="solid"/>
            <a:round/>
            <a:headEnd len="med" w="med" type="none"/>
            <a:tailEnd len="med" w="med" type="triangle"/>
          </a:ln>
        </p:spPr>
      </p:cxnSp>
      <p:cxnSp>
        <p:nvCxnSpPr>
          <p:cNvPr id="488" name="Google Shape;488;p59"/>
          <p:cNvCxnSpPr/>
          <p:nvPr/>
        </p:nvCxnSpPr>
        <p:spPr>
          <a:xfrm rot="10800000">
            <a:off x="1477075" y="3118113"/>
            <a:ext cx="0" cy="429000"/>
          </a:xfrm>
          <a:prstGeom prst="straightConnector1">
            <a:avLst/>
          </a:prstGeom>
          <a:noFill/>
          <a:ln cap="flat" cmpd="sng" w="19050">
            <a:solidFill>
              <a:srgbClr val="980000"/>
            </a:solidFill>
            <a:prstDash val="solid"/>
            <a:round/>
            <a:headEnd len="med" w="med" type="none"/>
            <a:tailEnd len="med" w="med" type="triangle"/>
          </a:ln>
        </p:spPr>
      </p:cxnSp>
      <p:cxnSp>
        <p:nvCxnSpPr>
          <p:cNvPr id="489" name="Google Shape;489;p59"/>
          <p:cNvCxnSpPr/>
          <p:nvPr/>
        </p:nvCxnSpPr>
        <p:spPr>
          <a:xfrm rot="10800000">
            <a:off x="1717825" y="3230913"/>
            <a:ext cx="0" cy="316200"/>
          </a:xfrm>
          <a:prstGeom prst="straightConnector1">
            <a:avLst/>
          </a:prstGeom>
          <a:noFill/>
          <a:ln cap="flat" cmpd="sng" w="19050">
            <a:solidFill>
              <a:srgbClr val="980000"/>
            </a:solidFill>
            <a:prstDash val="solid"/>
            <a:round/>
            <a:headEnd len="med" w="med" type="none"/>
            <a:tailEnd len="med" w="med" type="triangle"/>
          </a:ln>
        </p:spPr>
      </p:cxnSp>
      <p:cxnSp>
        <p:nvCxnSpPr>
          <p:cNvPr id="490" name="Google Shape;490;p59"/>
          <p:cNvCxnSpPr/>
          <p:nvPr/>
        </p:nvCxnSpPr>
        <p:spPr>
          <a:xfrm rot="10800000">
            <a:off x="1874825" y="3307713"/>
            <a:ext cx="0" cy="239400"/>
          </a:xfrm>
          <a:prstGeom prst="straightConnector1">
            <a:avLst/>
          </a:prstGeom>
          <a:noFill/>
          <a:ln cap="flat" cmpd="sng" w="19050">
            <a:solidFill>
              <a:srgbClr val="980000"/>
            </a:solidFill>
            <a:prstDash val="solid"/>
            <a:round/>
            <a:headEnd len="med" w="med" type="none"/>
            <a:tailEnd len="med" w="med" type="triangle"/>
          </a:ln>
        </p:spPr>
      </p:cxnSp>
      <p:cxnSp>
        <p:nvCxnSpPr>
          <p:cNvPr id="491" name="Google Shape;491;p59"/>
          <p:cNvCxnSpPr/>
          <p:nvPr/>
        </p:nvCxnSpPr>
        <p:spPr>
          <a:xfrm rot="10800000">
            <a:off x="2263525" y="3307713"/>
            <a:ext cx="0" cy="239400"/>
          </a:xfrm>
          <a:prstGeom prst="straightConnector1">
            <a:avLst/>
          </a:prstGeom>
          <a:noFill/>
          <a:ln cap="flat" cmpd="sng" w="19050">
            <a:solidFill>
              <a:srgbClr val="980000"/>
            </a:solidFill>
            <a:prstDash val="solid"/>
            <a:round/>
            <a:headEnd len="med" w="med" type="none"/>
            <a:tailEnd len="med" w="med" type="triangle"/>
          </a:ln>
        </p:spPr>
      </p:cxnSp>
      <p:cxnSp>
        <p:nvCxnSpPr>
          <p:cNvPr id="492" name="Google Shape;492;p59"/>
          <p:cNvCxnSpPr/>
          <p:nvPr/>
        </p:nvCxnSpPr>
        <p:spPr>
          <a:xfrm rot="10800000">
            <a:off x="2904200" y="3132513"/>
            <a:ext cx="0" cy="414600"/>
          </a:xfrm>
          <a:prstGeom prst="straightConnector1">
            <a:avLst/>
          </a:prstGeom>
          <a:noFill/>
          <a:ln cap="flat" cmpd="sng" w="19050">
            <a:solidFill>
              <a:srgbClr val="980000"/>
            </a:solidFill>
            <a:prstDash val="solid"/>
            <a:round/>
            <a:headEnd len="med" w="med" type="none"/>
            <a:tailEnd len="med" w="med" type="triangle"/>
          </a:ln>
        </p:spPr>
      </p:cxnSp>
      <p:cxnSp>
        <p:nvCxnSpPr>
          <p:cNvPr id="493" name="Google Shape;493;p59"/>
          <p:cNvCxnSpPr/>
          <p:nvPr/>
        </p:nvCxnSpPr>
        <p:spPr>
          <a:xfrm rot="10800000">
            <a:off x="3045150" y="3222213"/>
            <a:ext cx="0" cy="324900"/>
          </a:xfrm>
          <a:prstGeom prst="straightConnector1">
            <a:avLst/>
          </a:prstGeom>
          <a:noFill/>
          <a:ln cap="flat" cmpd="sng" w="19050">
            <a:solidFill>
              <a:srgbClr val="980000"/>
            </a:solidFill>
            <a:prstDash val="solid"/>
            <a:round/>
            <a:headEnd len="med" w="med" type="none"/>
            <a:tailEnd len="med" w="med" type="triangle"/>
          </a:ln>
        </p:spPr>
      </p:cxnSp>
      <p:cxnSp>
        <p:nvCxnSpPr>
          <p:cNvPr id="494" name="Google Shape;494;p59"/>
          <p:cNvCxnSpPr/>
          <p:nvPr/>
        </p:nvCxnSpPr>
        <p:spPr>
          <a:xfrm>
            <a:off x="758275" y="4389567"/>
            <a:ext cx="3010500" cy="0"/>
          </a:xfrm>
          <a:prstGeom prst="straightConnector1">
            <a:avLst/>
          </a:prstGeom>
          <a:noFill/>
          <a:ln cap="flat" cmpd="sng" w="19050">
            <a:solidFill>
              <a:schemeClr val="dk1"/>
            </a:solidFill>
            <a:prstDash val="solid"/>
            <a:round/>
            <a:headEnd len="med" w="med" type="none"/>
            <a:tailEnd len="med" w="med" type="none"/>
          </a:ln>
        </p:spPr>
      </p:cxnSp>
      <p:sp>
        <p:nvSpPr>
          <p:cNvPr id="495" name="Google Shape;495;p59"/>
          <p:cNvSpPr/>
          <p:nvPr/>
        </p:nvSpPr>
        <p:spPr>
          <a:xfrm flipH="1" rot="10800000">
            <a:off x="1027875" y="4212551"/>
            <a:ext cx="1559700" cy="348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6" name="Google Shape;496;p59"/>
          <p:cNvSpPr/>
          <p:nvPr/>
        </p:nvSpPr>
        <p:spPr>
          <a:xfrm flipH="1" rot="10800000">
            <a:off x="2765400" y="4212551"/>
            <a:ext cx="619200" cy="348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497" name="Google Shape;497;p59"/>
          <p:cNvCxnSpPr/>
          <p:nvPr/>
        </p:nvCxnSpPr>
        <p:spPr>
          <a:xfrm>
            <a:off x="1215400" y="4560844"/>
            <a:ext cx="0" cy="277200"/>
          </a:xfrm>
          <a:prstGeom prst="straightConnector1">
            <a:avLst/>
          </a:prstGeom>
          <a:noFill/>
          <a:ln cap="flat" cmpd="sng" w="19050">
            <a:solidFill>
              <a:srgbClr val="4A86E8"/>
            </a:solidFill>
            <a:prstDash val="solid"/>
            <a:round/>
            <a:headEnd len="med" w="med" type="none"/>
            <a:tailEnd len="med" w="med" type="triangle"/>
          </a:ln>
        </p:spPr>
      </p:cxnSp>
      <p:cxnSp>
        <p:nvCxnSpPr>
          <p:cNvPr id="498" name="Google Shape;498;p59"/>
          <p:cNvCxnSpPr/>
          <p:nvPr/>
        </p:nvCxnSpPr>
        <p:spPr>
          <a:xfrm>
            <a:off x="1717825" y="4560844"/>
            <a:ext cx="0" cy="289200"/>
          </a:xfrm>
          <a:prstGeom prst="straightConnector1">
            <a:avLst/>
          </a:prstGeom>
          <a:noFill/>
          <a:ln cap="flat" cmpd="sng" w="19050">
            <a:solidFill>
              <a:srgbClr val="4A86E8"/>
            </a:solidFill>
            <a:prstDash val="solid"/>
            <a:round/>
            <a:headEnd len="med" w="med" type="none"/>
            <a:tailEnd len="med" w="med" type="triangle"/>
          </a:ln>
        </p:spPr>
      </p:cxnSp>
      <p:cxnSp>
        <p:nvCxnSpPr>
          <p:cNvPr id="499" name="Google Shape;499;p59"/>
          <p:cNvCxnSpPr/>
          <p:nvPr/>
        </p:nvCxnSpPr>
        <p:spPr>
          <a:xfrm>
            <a:off x="1874825" y="4560844"/>
            <a:ext cx="0" cy="396300"/>
          </a:xfrm>
          <a:prstGeom prst="straightConnector1">
            <a:avLst/>
          </a:prstGeom>
          <a:noFill/>
          <a:ln cap="flat" cmpd="sng" w="19050">
            <a:solidFill>
              <a:srgbClr val="4A86E8"/>
            </a:solidFill>
            <a:prstDash val="solid"/>
            <a:round/>
            <a:headEnd len="med" w="med" type="none"/>
            <a:tailEnd len="med" w="med" type="triangle"/>
          </a:ln>
        </p:spPr>
      </p:cxnSp>
      <p:cxnSp>
        <p:nvCxnSpPr>
          <p:cNvPr id="500" name="Google Shape;500;p59"/>
          <p:cNvCxnSpPr/>
          <p:nvPr/>
        </p:nvCxnSpPr>
        <p:spPr>
          <a:xfrm>
            <a:off x="2263525" y="4560844"/>
            <a:ext cx="0" cy="218700"/>
          </a:xfrm>
          <a:prstGeom prst="straightConnector1">
            <a:avLst/>
          </a:prstGeom>
          <a:noFill/>
          <a:ln cap="flat" cmpd="sng" w="19050">
            <a:solidFill>
              <a:srgbClr val="4A86E8"/>
            </a:solidFill>
            <a:prstDash val="solid"/>
            <a:round/>
            <a:headEnd len="med" w="med" type="none"/>
            <a:tailEnd len="med" w="med" type="triangle"/>
          </a:ln>
        </p:spPr>
      </p:cxnSp>
      <p:cxnSp>
        <p:nvCxnSpPr>
          <p:cNvPr id="501" name="Google Shape;501;p59"/>
          <p:cNvCxnSpPr/>
          <p:nvPr/>
        </p:nvCxnSpPr>
        <p:spPr>
          <a:xfrm>
            <a:off x="3045150" y="4560844"/>
            <a:ext cx="0" cy="297000"/>
          </a:xfrm>
          <a:prstGeom prst="straightConnector1">
            <a:avLst/>
          </a:prstGeom>
          <a:noFill/>
          <a:ln cap="flat" cmpd="sng" w="19050">
            <a:solidFill>
              <a:srgbClr val="4A86E8"/>
            </a:solidFill>
            <a:prstDash val="solid"/>
            <a:round/>
            <a:headEnd len="med" w="med" type="none"/>
            <a:tailEnd len="med" w="med" type="triangle"/>
          </a:ln>
        </p:spPr>
      </p:cxnSp>
      <p:cxnSp>
        <p:nvCxnSpPr>
          <p:cNvPr id="502" name="Google Shape;502;p59"/>
          <p:cNvCxnSpPr/>
          <p:nvPr/>
        </p:nvCxnSpPr>
        <p:spPr>
          <a:xfrm>
            <a:off x="3246375" y="4560844"/>
            <a:ext cx="0" cy="195000"/>
          </a:xfrm>
          <a:prstGeom prst="straightConnector1">
            <a:avLst/>
          </a:prstGeom>
          <a:noFill/>
          <a:ln cap="flat" cmpd="sng" w="19050">
            <a:solidFill>
              <a:srgbClr val="4A86E8"/>
            </a:solidFill>
            <a:prstDash val="solid"/>
            <a:round/>
            <a:headEnd len="med" w="med" type="none"/>
            <a:tailEnd len="med" w="med" type="triangle"/>
          </a:ln>
        </p:spPr>
      </p:cxnSp>
      <p:sp>
        <p:nvSpPr>
          <p:cNvPr id="503" name="Google Shape;503;p59"/>
          <p:cNvSpPr txBox="1"/>
          <p:nvPr/>
        </p:nvSpPr>
        <p:spPr>
          <a:xfrm>
            <a:off x="4208475" y="2328950"/>
            <a:ext cx="4349700" cy="6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Best powered when:</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All variants are </a:t>
            </a:r>
            <a:r>
              <a:rPr b="1" lang="en" sz="1800">
                <a:solidFill>
                  <a:schemeClr val="dk1"/>
                </a:solidFill>
              </a:rPr>
              <a:t>causal</a:t>
            </a:r>
            <a:endParaRPr b="1"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All variants have the </a:t>
            </a:r>
            <a:r>
              <a:rPr b="1" lang="en" sz="1800">
                <a:solidFill>
                  <a:schemeClr val="dk1"/>
                </a:solidFill>
              </a:rPr>
              <a:t>same</a:t>
            </a:r>
            <a:r>
              <a:rPr lang="en" sz="1800">
                <a:solidFill>
                  <a:schemeClr val="dk1"/>
                </a:solidFill>
              </a:rPr>
              <a:t> direction of effect</a:t>
            </a:r>
            <a:endParaRPr sz="18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6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about when the effects vary in direction?</a:t>
            </a:r>
            <a:endParaRPr/>
          </a:p>
        </p:txBody>
      </p:sp>
      <p:pic>
        <p:nvPicPr>
          <p:cNvPr descr="An external file that holds a picture, illustration, etc.&#10;Object name is nihms661243f1.jpg" id="509" name="Google Shape;509;p60" title="An external file that holds a picture, illustration, etc.&#10;Object name is nihms661243f1.jpg"/>
          <p:cNvPicPr preferRelativeResize="0"/>
          <p:nvPr/>
        </p:nvPicPr>
        <p:blipFill rotWithShape="1">
          <a:blip r:embed="rId3">
            <a:alphaModFix/>
          </a:blip>
          <a:srcRect b="0" l="0" r="31884" t="0"/>
          <a:stretch/>
        </p:blipFill>
        <p:spPr>
          <a:xfrm>
            <a:off x="9238350" y="1313600"/>
            <a:ext cx="5977250" cy="2325450"/>
          </a:xfrm>
          <a:prstGeom prst="rect">
            <a:avLst/>
          </a:prstGeom>
          <a:noFill/>
          <a:ln>
            <a:noFill/>
          </a:ln>
        </p:spPr>
      </p:pic>
      <p:sp>
        <p:nvSpPr>
          <p:cNvPr id="510" name="Google Shape;510;p60"/>
          <p:cNvSpPr txBox="1"/>
          <p:nvPr/>
        </p:nvSpPr>
        <p:spPr>
          <a:xfrm>
            <a:off x="377300" y="1069525"/>
            <a:ext cx="2575500" cy="8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It’s like flipping a bunch of biased </a:t>
            </a:r>
            <a:r>
              <a:rPr lang="en" sz="1800">
                <a:solidFill>
                  <a:schemeClr val="dk1"/>
                </a:solidFill>
              </a:rPr>
              <a:t>coins</a:t>
            </a:r>
            <a:endParaRPr sz="1800">
              <a:solidFill>
                <a:schemeClr val="dk1"/>
              </a:solidFill>
            </a:endParaRPr>
          </a:p>
        </p:txBody>
      </p:sp>
      <p:sp>
        <p:nvSpPr>
          <p:cNvPr id="511" name="Google Shape;511;p60"/>
          <p:cNvSpPr txBox="1"/>
          <p:nvPr/>
        </p:nvSpPr>
        <p:spPr>
          <a:xfrm>
            <a:off x="235175" y="4599525"/>
            <a:ext cx="3955800" cy="391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chemeClr val="dk1"/>
                </a:solidFill>
              </a:rPr>
              <a:t>Neale</a:t>
            </a:r>
            <a:r>
              <a:rPr lang="en" sz="1200">
                <a:solidFill>
                  <a:schemeClr val="dk1"/>
                </a:solidFill>
              </a:rPr>
              <a:t> et al., </a:t>
            </a:r>
            <a:r>
              <a:rPr i="1" lang="en" sz="1200">
                <a:solidFill>
                  <a:schemeClr val="dk1"/>
                </a:solidFill>
              </a:rPr>
              <a:t>PLoS Genetics</a:t>
            </a:r>
            <a:r>
              <a:rPr lang="en" sz="1200">
                <a:solidFill>
                  <a:schemeClr val="dk1"/>
                </a:solidFill>
              </a:rPr>
              <a:t>, 2011</a:t>
            </a:r>
            <a:endParaRPr sz="1200">
              <a:solidFill>
                <a:schemeClr val="dk1"/>
              </a:solidFill>
            </a:endParaRPr>
          </a:p>
        </p:txBody>
      </p:sp>
      <p:pic>
        <p:nvPicPr>
          <p:cNvPr id="512" name="Google Shape;512;p60"/>
          <p:cNvPicPr preferRelativeResize="0"/>
          <p:nvPr/>
        </p:nvPicPr>
        <p:blipFill>
          <a:blip r:embed="rId4">
            <a:alphaModFix/>
          </a:blip>
          <a:stretch>
            <a:fillRect/>
          </a:stretch>
        </p:blipFill>
        <p:spPr>
          <a:xfrm>
            <a:off x="3752225" y="1168050"/>
            <a:ext cx="5022156" cy="3431476"/>
          </a:xfrm>
          <a:prstGeom prst="rect">
            <a:avLst/>
          </a:prstGeom>
          <a:noFill/>
          <a:ln>
            <a:noFill/>
          </a:ln>
        </p:spPr>
      </p:pic>
      <p:cxnSp>
        <p:nvCxnSpPr>
          <p:cNvPr id="513" name="Google Shape;513;p60"/>
          <p:cNvCxnSpPr/>
          <p:nvPr/>
        </p:nvCxnSpPr>
        <p:spPr>
          <a:xfrm>
            <a:off x="377300" y="3173388"/>
            <a:ext cx="3010500" cy="0"/>
          </a:xfrm>
          <a:prstGeom prst="straightConnector1">
            <a:avLst/>
          </a:prstGeom>
          <a:noFill/>
          <a:ln cap="flat" cmpd="sng" w="19050">
            <a:solidFill>
              <a:schemeClr val="dk1"/>
            </a:solidFill>
            <a:prstDash val="solid"/>
            <a:round/>
            <a:headEnd len="med" w="med" type="none"/>
            <a:tailEnd len="med" w="med" type="none"/>
          </a:ln>
        </p:spPr>
      </p:cxnSp>
      <p:sp>
        <p:nvSpPr>
          <p:cNvPr id="514" name="Google Shape;514;p60"/>
          <p:cNvSpPr/>
          <p:nvPr/>
        </p:nvSpPr>
        <p:spPr>
          <a:xfrm>
            <a:off x="646900" y="3000738"/>
            <a:ext cx="1559700" cy="345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15" name="Google Shape;515;p60"/>
          <p:cNvSpPr/>
          <p:nvPr/>
        </p:nvSpPr>
        <p:spPr>
          <a:xfrm>
            <a:off x="2384425" y="3000738"/>
            <a:ext cx="619200" cy="345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16" name="Google Shape;516;p60"/>
          <p:cNvCxnSpPr/>
          <p:nvPr/>
        </p:nvCxnSpPr>
        <p:spPr>
          <a:xfrm rot="10800000">
            <a:off x="834425" y="2697438"/>
            <a:ext cx="0" cy="303300"/>
          </a:xfrm>
          <a:prstGeom prst="straightConnector1">
            <a:avLst/>
          </a:prstGeom>
          <a:noFill/>
          <a:ln cap="flat" cmpd="sng" w="19050">
            <a:solidFill>
              <a:srgbClr val="980000"/>
            </a:solidFill>
            <a:prstDash val="solid"/>
            <a:round/>
            <a:headEnd len="med" w="med" type="none"/>
            <a:tailEnd len="med" w="med" type="triangle"/>
          </a:ln>
        </p:spPr>
      </p:cxnSp>
      <p:cxnSp>
        <p:nvCxnSpPr>
          <p:cNvPr id="517" name="Google Shape;517;p60"/>
          <p:cNvCxnSpPr/>
          <p:nvPr/>
        </p:nvCxnSpPr>
        <p:spPr>
          <a:xfrm rot="10800000">
            <a:off x="1096100" y="2571738"/>
            <a:ext cx="0" cy="429000"/>
          </a:xfrm>
          <a:prstGeom prst="straightConnector1">
            <a:avLst/>
          </a:prstGeom>
          <a:noFill/>
          <a:ln cap="flat" cmpd="sng" w="19050">
            <a:solidFill>
              <a:srgbClr val="980000"/>
            </a:solidFill>
            <a:prstDash val="solid"/>
            <a:round/>
            <a:headEnd len="med" w="med" type="none"/>
            <a:tailEnd len="med" w="med" type="triangle"/>
          </a:ln>
        </p:spPr>
      </p:cxnSp>
      <p:cxnSp>
        <p:nvCxnSpPr>
          <p:cNvPr id="518" name="Google Shape;518;p60"/>
          <p:cNvCxnSpPr/>
          <p:nvPr/>
        </p:nvCxnSpPr>
        <p:spPr>
          <a:xfrm rot="10800000">
            <a:off x="1336850" y="2684538"/>
            <a:ext cx="0" cy="316200"/>
          </a:xfrm>
          <a:prstGeom prst="straightConnector1">
            <a:avLst/>
          </a:prstGeom>
          <a:noFill/>
          <a:ln cap="flat" cmpd="sng" w="19050">
            <a:solidFill>
              <a:srgbClr val="980000"/>
            </a:solidFill>
            <a:prstDash val="solid"/>
            <a:round/>
            <a:headEnd len="med" w="med" type="none"/>
            <a:tailEnd len="med" w="med" type="triangle"/>
          </a:ln>
        </p:spPr>
      </p:cxnSp>
      <p:cxnSp>
        <p:nvCxnSpPr>
          <p:cNvPr id="519" name="Google Shape;519;p60"/>
          <p:cNvCxnSpPr/>
          <p:nvPr/>
        </p:nvCxnSpPr>
        <p:spPr>
          <a:xfrm rot="10800000">
            <a:off x="1493850" y="2761338"/>
            <a:ext cx="0" cy="239400"/>
          </a:xfrm>
          <a:prstGeom prst="straightConnector1">
            <a:avLst/>
          </a:prstGeom>
          <a:noFill/>
          <a:ln cap="flat" cmpd="sng" w="19050">
            <a:solidFill>
              <a:srgbClr val="980000"/>
            </a:solidFill>
            <a:prstDash val="solid"/>
            <a:round/>
            <a:headEnd len="med" w="med" type="none"/>
            <a:tailEnd len="med" w="med" type="triangle"/>
          </a:ln>
        </p:spPr>
      </p:cxnSp>
      <p:cxnSp>
        <p:nvCxnSpPr>
          <p:cNvPr id="520" name="Google Shape;520;p60"/>
          <p:cNvCxnSpPr/>
          <p:nvPr/>
        </p:nvCxnSpPr>
        <p:spPr>
          <a:xfrm rot="10800000">
            <a:off x="1882550" y="2761338"/>
            <a:ext cx="0" cy="239400"/>
          </a:xfrm>
          <a:prstGeom prst="straightConnector1">
            <a:avLst/>
          </a:prstGeom>
          <a:noFill/>
          <a:ln cap="flat" cmpd="sng" w="19050">
            <a:solidFill>
              <a:srgbClr val="980000"/>
            </a:solidFill>
            <a:prstDash val="solid"/>
            <a:round/>
            <a:headEnd len="med" w="med" type="none"/>
            <a:tailEnd len="med" w="med" type="triangle"/>
          </a:ln>
        </p:spPr>
      </p:cxnSp>
      <p:cxnSp>
        <p:nvCxnSpPr>
          <p:cNvPr id="521" name="Google Shape;521;p60"/>
          <p:cNvCxnSpPr/>
          <p:nvPr/>
        </p:nvCxnSpPr>
        <p:spPr>
          <a:xfrm rot="10800000">
            <a:off x="2523225" y="2586138"/>
            <a:ext cx="0" cy="414600"/>
          </a:xfrm>
          <a:prstGeom prst="straightConnector1">
            <a:avLst/>
          </a:prstGeom>
          <a:noFill/>
          <a:ln cap="flat" cmpd="sng" w="19050">
            <a:solidFill>
              <a:srgbClr val="980000"/>
            </a:solidFill>
            <a:prstDash val="solid"/>
            <a:round/>
            <a:headEnd len="med" w="med" type="none"/>
            <a:tailEnd len="med" w="med" type="triangle"/>
          </a:ln>
        </p:spPr>
      </p:cxnSp>
      <p:cxnSp>
        <p:nvCxnSpPr>
          <p:cNvPr id="522" name="Google Shape;522;p60"/>
          <p:cNvCxnSpPr/>
          <p:nvPr/>
        </p:nvCxnSpPr>
        <p:spPr>
          <a:xfrm rot="10800000">
            <a:off x="2664175" y="2675838"/>
            <a:ext cx="0" cy="324900"/>
          </a:xfrm>
          <a:prstGeom prst="straightConnector1">
            <a:avLst/>
          </a:prstGeom>
          <a:noFill/>
          <a:ln cap="flat" cmpd="sng" w="19050">
            <a:solidFill>
              <a:srgbClr val="980000"/>
            </a:solidFill>
            <a:prstDash val="solid"/>
            <a:round/>
            <a:headEnd len="med" w="med" type="none"/>
            <a:tailEnd len="med" w="med" type="triangle"/>
          </a:ln>
        </p:spPr>
      </p:cxnSp>
      <p:cxnSp>
        <p:nvCxnSpPr>
          <p:cNvPr id="523" name="Google Shape;523;p60"/>
          <p:cNvCxnSpPr/>
          <p:nvPr/>
        </p:nvCxnSpPr>
        <p:spPr>
          <a:xfrm>
            <a:off x="1806350" y="3346044"/>
            <a:ext cx="0" cy="218700"/>
          </a:xfrm>
          <a:prstGeom prst="straightConnector1">
            <a:avLst/>
          </a:prstGeom>
          <a:noFill/>
          <a:ln cap="flat" cmpd="sng" w="19050">
            <a:solidFill>
              <a:srgbClr val="4A86E8"/>
            </a:solidFill>
            <a:prstDash val="solid"/>
            <a:round/>
            <a:headEnd len="med" w="med" type="none"/>
            <a:tailEnd len="med" w="med" type="triangle"/>
          </a:ln>
        </p:spPr>
      </p:cxnSp>
      <p:cxnSp>
        <p:nvCxnSpPr>
          <p:cNvPr id="524" name="Google Shape;524;p60"/>
          <p:cNvCxnSpPr/>
          <p:nvPr/>
        </p:nvCxnSpPr>
        <p:spPr>
          <a:xfrm>
            <a:off x="2587975" y="3346044"/>
            <a:ext cx="0" cy="297000"/>
          </a:xfrm>
          <a:prstGeom prst="straightConnector1">
            <a:avLst/>
          </a:prstGeom>
          <a:noFill/>
          <a:ln cap="flat" cmpd="sng" w="19050">
            <a:solidFill>
              <a:srgbClr val="4A86E8"/>
            </a:solidFill>
            <a:prstDash val="solid"/>
            <a:round/>
            <a:headEnd len="med" w="med" type="none"/>
            <a:tailEnd len="med" w="med" type="triangle"/>
          </a:ln>
        </p:spPr>
      </p:cxnSp>
      <p:cxnSp>
        <p:nvCxnSpPr>
          <p:cNvPr id="525" name="Google Shape;525;p60"/>
          <p:cNvCxnSpPr/>
          <p:nvPr/>
        </p:nvCxnSpPr>
        <p:spPr>
          <a:xfrm>
            <a:off x="2789200" y="3346044"/>
            <a:ext cx="0" cy="195000"/>
          </a:xfrm>
          <a:prstGeom prst="straightConnector1">
            <a:avLst/>
          </a:prstGeom>
          <a:noFill/>
          <a:ln cap="flat" cmpd="sng" w="19050">
            <a:solidFill>
              <a:srgbClr val="4A86E8"/>
            </a:solidFill>
            <a:prstDash val="solid"/>
            <a:round/>
            <a:headEnd len="med" w="med" type="none"/>
            <a:tailEnd len="med" w="med" type="triangle"/>
          </a:ln>
        </p:spPr>
      </p:cxnSp>
      <p:cxnSp>
        <p:nvCxnSpPr>
          <p:cNvPr id="526" name="Google Shape;526;p60"/>
          <p:cNvCxnSpPr/>
          <p:nvPr/>
        </p:nvCxnSpPr>
        <p:spPr>
          <a:xfrm>
            <a:off x="980200" y="3334194"/>
            <a:ext cx="0" cy="218700"/>
          </a:xfrm>
          <a:prstGeom prst="straightConnector1">
            <a:avLst/>
          </a:prstGeom>
          <a:noFill/>
          <a:ln cap="flat" cmpd="sng" w="19050">
            <a:solidFill>
              <a:srgbClr val="4A86E8"/>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Score test for rare variant association using variance components</a:t>
            </a:r>
            <a:endParaRPr/>
          </a:p>
        </p:txBody>
      </p:sp>
      <p:cxnSp>
        <p:nvCxnSpPr>
          <p:cNvPr id="532" name="Google Shape;532;p61"/>
          <p:cNvCxnSpPr/>
          <p:nvPr/>
        </p:nvCxnSpPr>
        <p:spPr>
          <a:xfrm>
            <a:off x="5029225" y="2110750"/>
            <a:ext cx="0" cy="1981200"/>
          </a:xfrm>
          <a:prstGeom prst="straightConnector1">
            <a:avLst/>
          </a:prstGeom>
          <a:noFill/>
          <a:ln cap="flat" cmpd="sng" w="28575">
            <a:solidFill>
              <a:schemeClr val="dk2"/>
            </a:solidFill>
            <a:prstDash val="solid"/>
            <a:round/>
            <a:headEnd len="med" w="med" type="stealth"/>
            <a:tailEnd len="med" w="med" type="stealth"/>
          </a:ln>
        </p:spPr>
      </p:cxnSp>
      <p:cxnSp>
        <p:nvCxnSpPr>
          <p:cNvPr id="533" name="Google Shape;533;p61"/>
          <p:cNvCxnSpPr/>
          <p:nvPr/>
        </p:nvCxnSpPr>
        <p:spPr>
          <a:xfrm rot="10800000">
            <a:off x="5487175" y="2907450"/>
            <a:ext cx="600" cy="197400"/>
          </a:xfrm>
          <a:prstGeom prst="straightConnector1">
            <a:avLst/>
          </a:prstGeom>
          <a:noFill/>
          <a:ln cap="flat" cmpd="sng" w="28575">
            <a:solidFill>
              <a:schemeClr val="accent4"/>
            </a:solidFill>
            <a:prstDash val="solid"/>
            <a:round/>
            <a:headEnd len="med" w="med" type="none"/>
            <a:tailEnd len="med" w="med" type="oval"/>
          </a:ln>
        </p:spPr>
      </p:cxnSp>
      <p:cxnSp>
        <p:nvCxnSpPr>
          <p:cNvPr id="534" name="Google Shape;534;p61"/>
          <p:cNvCxnSpPr/>
          <p:nvPr/>
        </p:nvCxnSpPr>
        <p:spPr>
          <a:xfrm flipH="1" rot="10800000">
            <a:off x="5826863" y="2894850"/>
            <a:ext cx="600" cy="210000"/>
          </a:xfrm>
          <a:prstGeom prst="straightConnector1">
            <a:avLst/>
          </a:prstGeom>
          <a:noFill/>
          <a:ln cap="flat" cmpd="sng" w="28575">
            <a:solidFill>
              <a:schemeClr val="accent4"/>
            </a:solidFill>
            <a:prstDash val="solid"/>
            <a:round/>
            <a:headEnd len="med" w="med" type="none"/>
            <a:tailEnd len="med" w="med" type="oval"/>
          </a:ln>
        </p:spPr>
      </p:cxnSp>
      <p:cxnSp>
        <p:nvCxnSpPr>
          <p:cNvPr id="535" name="Google Shape;535;p61"/>
          <p:cNvCxnSpPr/>
          <p:nvPr/>
        </p:nvCxnSpPr>
        <p:spPr>
          <a:xfrm rot="10800000">
            <a:off x="6555550" y="2673450"/>
            <a:ext cx="600" cy="431400"/>
          </a:xfrm>
          <a:prstGeom prst="straightConnector1">
            <a:avLst/>
          </a:prstGeom>
          <a:noFill/>
          <a:ln cap="flat" cmpd="sng" w="28575">
            <a:solidFill>
              <a:schemeClr val="accent4"/>
            </a:solidFill>
            <a:prstDash val="solid"/>
            <a:round/>
            <a:headEnd len="med" w="med" type="none"/>
            <a:tailEnd len="med" w="med" type="oval"/>
          </a:ln>
        </p:spPr>
      </p:cxnSp>
      <p:cxnSp>
        <p:nvCxnSpPr>
          <p:cNvPr id="536" name="Google Shape;536;p61"/>
          <p:cNvCxnSpPr/>
          <p:nvPr/>
        </p:nvCxnSpPr>
        <p:spPr>
          <a:xfrm flipH="1" rot="10800000">
            <a:off x="7385150" y="2760750"/>
            <a:ext cx="600" cy="344100"/>
          </a:xfrm>
          <a:prstGeom prst="straightConnector1">
            <a:avLst/>
          </a:prstGeom>
          <a:noFill/>
          <a:ln cap="flat" cmpd="sng" w="28575">
            <a:solidFill>
              <a:schemeClr val="accent4"/>
            </a:solidFill>
            <a:prstDash val="solid"/>
            <a:round/>
            <a:headEnd len="med" w="med" type="none"/>
            <a:tailEnd len="med" w="med" type="oval"/>
          </a:ln>
        </p:spPr>
      </p:cxnSp>
      <p:cxnSp>
        <p:nvCxnSpPr>
          <p:cNvPr id="537" name="Google Shape;537;p61"/>
          <p:cNvCxnSpPr/>
          <p:nvPr/>
        </p:nvCxnSpPr>
        <p:spPr>
          <a:xfrm>
            <a:off x="7156550" y="3104850"/>
            <a:ext cx="1200" cy="458400"/>
          </a:xfrm>
          <a:prstGeom prst="straightConnector1">
            <a:avLst/>
          </a:prstGeom>
          <a:noFill/>
          <a:ln cap="flat" cmpd="sng" w="28575">
            <a:solidFill>
              <a:schemeClr val="accent4"/>
            </a:solidFill>
            <a:prstDash val="solid"/>
            <a:round/>
            <a:headEnd len="med" w="med" type="none"/>
            <a:tailEnd len="med" w="med" type="oval"/>
          </a:ln>
        </p:spPr>
      </p:cxnSp>
      <p:cxnSp>
        <p:nvCxnSpPr>
          <p:cNvPr id="538" name="Google Shape;538;p61"/>
          <p:cNvCxnSpPr/>
          <p:nvPr/>
        </p:nvCxnSpPr>
        <p:spPr>
          <a:xfrm>
            <a:off x="5029225" y="3101350"/>
            <a:ext cx="2773800" cy="15300"/>
          </a:xfrm>
          <a:prstGeom prst="straightConnector1">
            <a:avLst/>
          </a:prstGeom>
          <a:noFill/>
          <a:ln cap="flat" cmpd="sng" w="28575">
            <a:solidFill>
              <a:schemeClr val="dk2"/>
            </a:solidFill>
            <a:prstDash val="solid"/>
            <a:round/>
            <a:headEnd len="med" w="med" type="none"/>
            <a:tailEnd len="med" w="med" type="stealth"/>
          </a:ln>
        </p:spPr>
      </p:cxnSp>
      <p:sp>
        <p:nvSpPr>
          <p:cNvPr id="539" name="Google Shape;539;p61"/>
          <p:cNvSpPr txBox="1"/>
          <p:nvPr/>
        </p:nvSpPr>
        <p:spPr>
          <a:xfrm>
            <a:off x="4249625" y="2085250"/>
            <a:ext cx="766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solidFill>
                  <a:schemeClr val="dk2"/>
                </a:solidFill>
              </a:rPr>
              <a:t>β</a:t>
            </a:r>
            <a:r>
              <a:rPr lang="en" sz="1500">
                <a:solidFill>
                  <a:schemeClr val="dk2"/>
                </a:solidFill>
              </a:rPr>
              <a:t> &gt; 0</a:t>
            </a:r>
            <a:endParaRPr sz="1500">
              <a:solidFill>
                <a:schemeClr val="dk2"/>
              </a:solidFill>
            </a:endParaRPr>
          </a:p>
        </p:txBody>
      </p:sp>
      <p:sp>
        <p:nvSpPr>
          <p:cNvPr id="540" name="Google Shape;540;p61"/>
          <p:cNvSpPr txBox="1"/>
          <p:nvPr/>
        </p:nvSpPr>
        <p:spPr>
          <a:xfrm>
            <a:off x="4263025" y="2901250"/>
            <a:ext cx="766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solidFill>
                  <a:schemeClr val="dk2"/>
                </a:solidFill>
              </a:rPr>
              <a:t>β</a:t>
            </a:r>
            <a:r>
              <a:rPr lang="en" sz="1500">
                <a:solidFill>
                  <a:schemeClr val="dk2"/>
                </a:solidFill>
              </a:rPr>
              <a:t> = 0</a:t>
            </a:r>
            <a:endParaRPr sz="1500">
              <a:solidFill>
                <a:schemeClr val="dk2"/>
              </a:solidFill>
            </a:endParaRPr>
          </a:p>
        </p:txBody>
      </p:sp>
      <p:sp>
        <p:nvSpPr>
          <p:cNvPr id="541" name="Google Shape;541;p61"/>
          <p:cNvSpPr txBox="1"/>
          <p:nvPr/>
        </p:nvSpPr>
        <p:spPr>
          <a:xfrm>
            <a:off x="4249625" y="3676450"/>
            <a:ext cx="7662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500">
                <a:solidFill>
                  <a:schemeClr val="dk2"/>
                </a:solidFill>
              </a:rPr>
              <a:t>β</a:t>
            </a:r>
            <a:r>
              <a:rPr lang="en" sz="1500">
                <a:solidFill>
                  <a:schemeClr val="dk2"/>
                </a:solidFill>
              </a:rPr>
              <a:t> &lt; 0</a:t>
            </a:r>
            <a:endParaRPr sz="1500">
              <a:solidFill>
                <a:schemeClr val="dk2"/>
              </a:solidFill>
            </a:endParaRPr>
          </a:p>
        </p:txBody>
      </p:sp>
      <p:pic>
        <p:nvPicPr>
          <p:cNvPr id="542" name="Google Shape;542;p61" title="[89,89,89,&quot;https://www.codecogs.com/eqnedit.php?latex=Q_S%20%3D%20%5Csum_%7Bj%3D1%7D%5Em%20w_j%5E2%5Cleft%5C%5B%5Csum_%7Bi%3D1%7D%5Eng_%7Bi%2Cj%7D%5Cleft(y_i-%5Chat%7B%5Cpi%7D_i%5Cright)%5Cright%5C%5D%5E2#0&quot;]"/>
          <p:cNvPicPr preferRelativeResize="0"/>
          <p:nvPr/>
        </p:nvPicPr>
        <p:blipFill>
          <a:blip r:embed="rId3">
            <a:alphaModFix/>
          </a:blip>
          <a:stretch>
            <a:fillRect/>
          </a:stretch>
        </p:blipFill>
        <p:spPr>
          <a:xfrm>
            <a:off x="520249" y="2571750"/>
            <a:ext cx="3367175" cy="7986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cxnSp>
        <p:nvCxnSpPr>
          <p:cNvPr id="547" name="Google Shape;547;p62"/>
          <p:cNvCxnSpPr/>
          <p:nvPr/>
        </p:nvCxnSpPr>
        <p:spPr>
          <a:xfrm>
            <a:off x="758275" y="3719763"/>
            <a:ext cx="3010500" cy="0"/>
          </a:xfrm>
          <a:prstGeom prst="straightConnector1">
            <a:avLst/>
          </a:prstGeom>
          <a:noFill/>
          <a:ln cap="flat" cmpd="sng" w="19050">
            <a:solidFill>
              <a:schemeClr val="dk1"/>
            </a:solidFill>
            <a:prstDash val="solid"/>
            <a:round/>
            <a:headEnd len="med" w="med" type="none"/>
            <a:tailEnd len="med" w="med" type="none"/>
          </a:ln>
        </p:spPr>
      </p:cxnSp>
      <p:sp>
        <p:nvSpPr>
          <p:cNvPr id="548" name="Google Shape;548;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Collapsing tests</a:t>
            </a:r>
            <a:endParaRPr/>
          </a:p>
        </p:txBody>
      </p:sp>
      <p:pic>
        <p:nvPicPr>
          <p:cNvPr descr="An external file that holds a picture, illustration, etc.&#10;Object name is nihms661243f1.jpg" id="549" name="Google Shape;549;p62" title="An external file that holds a picture, illustration, etc.&#10;Object name is nihms661243f1.jpg"/>
          <p:cNvPicPr preferRelativeResize="0"/>
          <p:nvPr/>
        </p:nvPicPr>
        <p:blipFill rotWithShape="1">
          <a:blip r:embed="rId3">
            <a:alphaModFix/>
          </a:blip>
          <a:srcRect b="0" l="0" r="31884" t="0"/>
          <a:stretch/>
        </p:blipFill>
        <p:spPr>
          <a:xfrm>
            <a:off x="9238350" y="1313600"/>
            <a:ext cx="5977250" cy="2325450"/>
          </a:xfrm>
          <a:prstGeom prst="rect">
            <a:avLst/>
          </a:prstGeom>
          <a:noFill/>
          <a:ln>
            <a:noFill/>
          </a:ln>
        </p:spPr>
      </p:pic>
      <p:sp>
        <p:nvSpPr>
          <p:cNvPr id="550" name="Google Shape;550;p62"/>
          <p:cNvSpPr/>
          <p:nvPr/>
        </p:nvSpPr>
        <p:spPr>
          <a:xfrm>
            <a:off x="4120550" y="1707475"/>
            <a:ext cx="3352800" cy="10959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t>Variance component </a:t>
            </a:r>
            <a:endParaRPr b="1" sz="1600" u="sng"/>
          </a:p>
          <a:p>
            <a:pPr indent="0" lvl="0" marL="0" rtl="0" algn="l">
              <a:spcBef>
                <a:spcPts val="0"/>
              </a:spcBef>
              <a:spcAft>
                <a:spcPts val="0"/>
              </a:spcAft>
              <a:buNone/>
            </a:pPr>
            <a:r>
              <a:rPr lang="en" sz="1600"/>
              <a:t>(bidirectional, quadratic statistics)</a:t>
            </a:r>
            <a:endParaRPr sz="1600"/>
          </a:p>
          <a:p>
            <a:pPr indent="-304800" lvl="0" marL="457200" rtl="0" algn="l">
              <a:spcBef>
                <a:spcPts val="0"/>
              </a:spcBef>
              <a:spcAft>
                <a:spcPts val="0"/>
              </a:spcAft>
              <a:buClr>
                <a:schemeClr val="dk1"/>
              </a:buClr>
              <a:buSzPts val="1200"/>
              <a:buChar char="-"/>
            </a:pPr>
            <a:r>
              <a:rPr lang="en" sz="1200">
                <a:solidFill>
                  <a:schemeClr val="dk1"/>
                </a:solidFill>
              </a:rPr>
              <a:t>C-alpha [Neale et al., 2011]</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SKAT [Wu et al., 2011]</a:t>
            </a:r>
            <a:endParaRPr sz="1200">
              <a:solidFill>
                <a:schemeClr val="dk1"/>
              </a:solidFill>
            </a:endParaRPr>
          </a:p>
        </p:txBody>
      </p:sp>
      <p:sp>
        <p:nvSpPr>
          <p:cNvPr id="551" name="Google Shape;551;p62"/>
          <p:cNvSpPr/>
          <p:nvPr/>
        </p:nvSpPr>
        <p:spPr>
          <a:xfrm>
            <a:off x="793775" y="1182775"/>
            <a:ext cx="3114000" cy="16206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t>Burden tests</a:t>
            </a:r>
            <a:endParaRPr b="1" sz="1600" u="sng"/>
          </a:p>
          <a:p>
            <a:pPr indent="0" lvl="0" marL="0" rtl="0" algn="l">
              <a:spcBef>
                <a:spcPts val="0"/>
              </a:spcBef>
              <a:spcAft>
                <a:spcPts val="0"/>
              </a:spcAft>
              <a:buNone/>
            </a:pPr>
            <a:r>
              <a:rPr lang="en" sz="1600"/>
              <a:t>(unidirectional, linear statistics)</a:t>
            </a:r>
            <a:endParaRPr sz="1600"/>
          </a:p>
          <a:p>
            <a:pPr indent="-304800" lvl="0" marL="457200" rtl="0" algn="l">
              <a:spcBef>
                <a:spcPts val="0"/>
              </a:spcBef>
              <a:spcAft>
                <a:spcPts val="0"/>
              </a:spcAft>
              <a:buSzPts val="1200"/>
              <a:buChar char="-"/>
            </a:pPr>
            <a:r>
              <a:rPr lang="en" sz="1200"/>
              <a:t>CAST [Morgenthaler &amp; Thilly, 2007]</a:t>
            </a:r>
            <a:endParaRPr sz="1200"/>
          </a:p>
          <a:p>
            <a:pPr indent="-304800" lvl="0" marL="457200" rtl="0" algn="l">
              <a:spcBef>
                <a:spcPts val="0"/>
              </a:spcBef>
              <a:spcAft>
                <a:spcPts val="0"/>
              </a:spcAft>
              <a:buSzPts val="1200"/>
              <a:buChar char="-"/>
            </a:pPr>
            <a:r>
              <a:rPr lang="en" sz="1200"/>
              <a:t>CMC [Li &amp; Leal, 2008]</a:t>
            </a:r>
            <a:endParaRPr sz="1200"/>
          </a:p>
          <a:p>
            <a:pPr indent="-304800" lvl="0" marL="457200" rtl="0" algn="l">
              <a:spcBef>
                <a:spcPts val="0"/>
              </a:spcBef>
              <a:spcAft>
                <a:spcPts val="0"/>
              </a:spcAft>
              <a:buSzPts val="1200"/>
              <a:buChar char="-"/>
            </a:pPr>
            <a:r>
              <a:rPr lang="en" sz="1200"/>
              <a:t>w-Sum [Madsen &amp; Browning, 2009]</a:t>
            </a:r>
            <a:endParaRPr sz="1200"/>
          </a:p>
          <a:p>
            <a:pPr indent="-304800" lvl="0" marL="457200" rtl="0" algn="l">
              <a:spcBef>
                <a:spcPts val="0"/>
              </a:spcBef>
              <a:spcAft>
                <a:spcPts val="0"/>
              </a:spcAft>
              <a:buSzPts val="1200"/>
              <a:buChar char="-"/>
            </a:pPr>
            <a:r>
              <a:rPr lang="en" sz="1200"/>
              <a:t>SST [Morris &amp; Zeggini, 2010]</a:t>
            </a:r>
            <a:endParaRPr sz="1200"/>
          </a:p>
          <a:p>
            <a:pPr indent="-304800" lvl="0" marL="457200" rtl="0" algn="l">
              <a:spcBef>
                <a:spcPts val="0"/>
              </a:spcBef>
              <a:spcAft>
                <a:spcPts val="0"/>
              </a:spcAft>
              <a:buSzPts val="1200"/>
              <a:buChar char="-"/>
            </a:pPr>
            <a:r>
              <a:rPr lang="en" sz="1200"/>
              <a:t>VT [Price et al., 2010]</a:t>
            </a:r>
            <a:endParaRPr sz="1200"/>
          </a:p>
        </p:txBody>
      </p:sp>
      <p:sp>
        <p:nvSpPr>
          <p:cNvPr id="552" name="Google Shape;552;p62"/>
          <p:cNvSpPr/>
          <p:nvPr/>
        </p:nvSpPr>
        <p:spPr>
          <a:xfrm>
            <a:off x="1027875" y="3547113"/>
            <a:ext cx="1559700" cy="345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3" name="Google Shape;553;p62"/>
          <p:cNvSpPr/>
          <p:nvPr/>
        </p:nvSpPr>
        <p:spPr>
          <a:xfrm>
            <a:off x="2765400" y="3547113"/>
            <a:ext cx="619200" cy="345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54" name="Google Shape;554;p62"/>
          <p:cNvCxnSpPr/>
          <p:nvPr/>
        </p:nvCxnSpPr>
        <p:spPr>
          <a:xfrm rot="10800000">
            <a:off x="1215400" y="3243813"/>
            <a:ext cx="0" cy="303300"/>
          </a:xfrm>
          <a:prstGeom prst="straightConnector1">
            <a:avLst/>
          </a:prstGeom>
          <a:noFill/>
          <a:ln cap="flat" cmpd="sng" w="19050">
            <a:solidFill>
              <a:srgbClr val="980000"/>
            </a:solidFill>
            <a:prstDash val="solid"/>
            <a:round/>
            <a:headEnd len="med" w="med" type="none"/>
            <a:tailEnd len="med" w="med" type="triangle"/>
          </a:ln>
        </p:spPr>
      </p:cxnSp>
      <p:cxnSp>
        <p:nvCxnSpPr>
          <p:cNvPr id="555" name="Google Shape;555;p62"/>
          <p:cNvCxnSpPr/>
          <p:nvPr/>
        </p:nvCxnSpPr>
        <p:spPr>
          <a:xfrm rot="10800000">
            <a:off x="1477075" y="3118113"/>
            <a:ext cx="0" cy="429000"/>
          </a:xfrm>
          <a:prstGeom prst="straightConnector1">
            <a:avLst/>
          </a:prstGeom>
          <a:noFill/>
          <a:ln cap="flat" cmpd="sng" w="19050">
            <a:solidFill>
              <a:srgbClr val="980000"/>
            </a:solidFill>
            <a:prstDash val="solid"/>
            <a:round/>
            <a:headEnd len="med" w="med" type="none"/>
            <a:tailEnd len="med" w="med" type="triangle"/>
          </a:ln>
        </p:spPr>
      </p:cxnSp>
      <p:cxnSp>
        <p:nvCxnSpPr>
          <p:cNvPr id="556" name="Google Shape;556;p62"/>
          <p:cNvCxnSpPr/>
          <p:nvPr/>
        </p:nvCxnSpPr>
        <p:spPr>
          <a:xfrm rot="10800000">
            <a:off x="1717825" y="3230913"/>
            <a:ext cx="0" cy="316200"/>
          </a:xfrm>
          <a:prstGeom prst="straightConnector1">
            <a:avLst/>
          </a:prstGeom>
          <a:noFill/>
          <a:ln cap="flat" cmpd="sng" w="19050">
            <a:solidFill>
              <a:srgbClr val="980000"/>
            </a:solidFill>
            <a:prstDash val="solid"/>
            <a:round/>
            <a:headEnd len="med" w="med" type="none"/>
            <a:tailEnd len="med" w="med" type="triangle"/>
          </a:ln>
        </p:spPr>
      </p:cxnSp>
      <p:cxnSp>
        <p:nvCxnSpPr>
          <p:cNvPr id="557" name="Google Shape;557;p62"/>
          <p:cNvCxnSpPr/>
          <p:nvPr/>
        </p:nvCxnSpPr>
        <p:spPr>
          <a:xfrm rot="10800000">
            <a:off x="1874825" y="3307713"/>
            <a:ext cx="0" cy="239400"/>
          </a:xfrm>
          <a:prstGeom prst="straightConnector1">
            <a:avLst/>
          </a:prstGeom>
          <a:noFill/>
          <a:ln cap="flat" cmpd="sng" w="19050">
            <a:solidFill>
              <a:srgbClr val="980000"/>
            </a:solidFill>
            <a:prstDash val="solid"/>
            <a:round/>
            <a:headEnd len="med" w="med" type="none"/>
            <a:tailEnd len="med" w="med" type="triangle"/>
          </a:ln>
        </p:spPr>
      </p:cxnSp>
      <p:cxnSp>
        <p:nvCxnSpPr>
          <p:cNvPr id="558" name="Google Shape;558;p62"/>
          <p:cNvCxnSpPr/>
          <p:nvPr/>
        </p:nvCxnSpPr>
        <p:spPr>
          <a:xfrm rot="10800000">
            <a:off x="2263525" y="3307713"/>
            <a:ext cx="0" cy="239400"/>
          </a:xfrm>
          <a:prstGeom prst="straightConnector1">
            <a:avLst/>
          </a:prstGeom>
          <a:noFill/>
          <a:ln cap="flat" cmpd="sng" w="19050">
            <a:solidFill>
              <a:srgbClr val="980000"/>
            </a:solidFill>
            <a:prstDash val="solid"/>
            <a:round/>
            <a:headEnd len="med" w="med" type="none"/>
            <a:tailEnd len="med" w="med" type="triangle"/>
          </a:ln>
        </p:spPr>
      </p:cxnSp>
      <p:cxnSp>
        <p:nvCxnSpPr>
          <p:cNvPr id="559" name="Google Shape;559;p62"/>
          <p:cNvCxnSpPr/>
          <p:nvPr/>
        </p:nvCxnSpPr>
        <p:spPr>
          <a:xfrm rot="10800000">
            <a:off x="2904200" y="3132513"/>
            <a:ext cx="0" cy="414600"/>
          </a:xfrm>
          <a:prstGeom prst="straightConnector1">
            <a:avLst/>
          </a:prstGeom>
          <a:noFill/>
          <a:ln cap="flat" cmpd="sng" w="19050">
            <a:solidFill>
              <a:srgbClr val="980000"/>
            </a:solidFill>
            <a:prstDash val="solid"/>
            <a:round/>
            <a:headEnd len="med" w="med" type="none"/>
            <a:tailEnd len="med" w="med" type="triangle"/>
          </a:ln>
        </p:spPr>
      </p:cxnSp>
      <p:cxnSp>
        <p:nvCxnSpPr>
          <p:cNvPr id="560" name="Google Shape;560;p62"/>
          <p:cNvCxnSpPr/>
          <p:nvPr/>
        </p:nvCxnSpPr>
        <p:spPr>
          <a:xfrm rot="10800000">
            <a:off x="3045150" y="3222213"/>
            <a:ext cx="0" cy="324900"/>
          </a:xfrm>
          <a:prstGeom prst="straightConnector1">
            <a:avLst/>
          </a:prstGeom>
          <a:noFill/>
          <a:ln cap="flat" cmpd="sng" w="19050">
            <a:solidFill>
              <a:srgbClr val="980000"/>
            </a:solidFill>
            <a:prstDash val="solid"/>
            <a:round/>
            <a:headEnd len="med" w="med" type="none"/>
            <a:tailEnd len="med" w="med" type="triangle"/>
          </a:ln>
        </p:spPr>
      </p:cxnSp>
      <p:cxnSp>
        <p:nvCxnSpPr>
          <p:cNvPr id="561" name="Google Shape;561;p62"/>
          <p:cNvCxnSpPr/>
          <p:nvPr/>
        </p:nvCxnSpPr>
        <p:spPr>
          <a:xfrm>
            <a:off x="758275" y="4389567"/>
            <a:ext cx="3010500" cy="0"/>
          </a:xfrm>
          <a:prstGeom prst="straightConnector1">
            <a:avLst/>
          </a:prstGeom>
          <a:noFill/>
          <a:ln cap="flat" cmpd="sng" w="19050">
            <a:solidFill>
              <a:schemeClr val="dk1"/>
            </a:solidFill>
            <a:prstDash val="solid"/>
            <a:round/>
            <a:headEnd len="med" w="med" type="none"/>
            <a:tailEnd len="med" w="med" type="none"/>
          </a:ln>
        </p:spPr>
      </p:cxnSp>
      <p:sp>
        <p:nvSpPr>
          <p:cNvPr id="562" name="Google Shape;562;p62"/>
          <p:cNvSpPr/>
          <p:nvPr/>
        </p:nvSpPr>
        <p:spPr>
          <a:xfrm flipH="1" rot="10800000">
            <a:off x="1027875" y="4212551"/>
            <a:ext cx="1559700" cy="348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3" name="Google Shape;563;p62"/>
          <p:cNvSpPr/>
          <p:nvPr/>
        </p:nvSpPr>
        <p:spPr>
          <a:xfrm flipH="1" rot="10800000">
            <a:off x="2765400" y="4212551"/>
            <a:ext cx="619200" cy="348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64" name="Google Shape;564;p62"/>
          <p:cNvCxnSpPr/>
          <p:nvPr/>
        </p:nvCxnSpPr>
        <p:spPr>
          <a:xfrm>
            <a:off x="1215400" y="4560844"/>
            <a:ext cx="0" cy="277200"/>
          </a:xfrm>
          <a:prstGeom prst="straightConnector1">
            <a:avLst/>
          </a:prstGeom>
          <a:noFill/>
          <a:ln cap="flat" cmpd="sng" w="19050">
            <a:solidFill>
              <a:srgbClr val="4A86E8"/>
            </a:solidFill>
            <a:prstDash val="solid"/>
            <a:round/>
            <a:headEnd len="med" w="med" type="none"/>
            <a:tailEnd len="med" w="med" type="triangle"/>
          </a:ln>
        </p:spPr>
      </p:cxnSp>
      <p:cxnSp>
        <p:nvCxnSpPr>
          <p:cNvPr id="565" name="Google Shape;565;p62"/>
          <p:cNvCxnSpPr/>
          <p:nvPr/>
        </p:nvCxnSpPr>
        <p:spPr>
          <a:xfrm>
            <a:off x="1717825" y="4560844"/>
            <a:ext cx="0" cy="289200"/>
          </a:xfrm>
          <a:prstGeom prst="straightConnector1">
            <a:avLst/>
          </a:prstGeom>
          <a:noFill/>
          <a:ln cap="flat" cmpd="sng" w="19050">
            <a:solidFill>
              <a:srgbClr val="4A86E8"/>
            </a:solidFill>
            <a:prstDash val="solid"/>
            <a:round/>
            <a:headEnd len="med" w="med" type="none"/>
            <a:tailEnd len="med" w="med" type="triangle"/>
          </a:ln>
        </p:spPr>
      </p:cxnSp>
      <p:cxnSp>
        <p:nvCxnSpPr>
          <p:cNvPr id="566" name="Google Shape;566;p62"/>
          <p:cNvCxnSpPr/>
          <p:nvPr/>
        </p:nvCxnSpPr>
        <p:spPr>
          <a:xfrm>
            <a:off x="1874825" y="4560844"/>
            <a:ext cx="0" cy="396300"/>
          </a:xfrm>
          <a:prstGeom prst="straightConnector1">
            <a:avLst/>
          </a:prstGeom>
          <a:noFill/>
          <a:ln cap="flat" cmpd="sng" w="19050">
            <a:solidFill>
              <a:srgbClr val="4A86E8"/>
            </a:solidFill>
            <a:prstDash val="solid"/>
            <a:round/>
            <a:headEnd len="med" w="med" type="none"/>
            <a:tailEnd len="med" w="med" type="triangle"/>
          </a:ln>
        </p:spPr>
      </p:cxnSp>
      <p:cxnSp>
        <p:nvCxnSpPr>
          <p:cNvPr id="567" name="Google Shape;567;p62"/>
          <p:cNvCxnSpPr/>
          <p:nvPr/>
        </p:nvCxnSpPr>
        <p:spPr>
          <a:xfrm>
            <a:off x="2263525" y="4560844"/>
            <a:ext cx="0" cy="218700"/>
          </a:xfrm>
          <a:prstGeom prst="straightConnector1">
            <a:avLst/>
          </a:prstGeom>
          <a:noFill/>
          <a:ln cap="flat" cmpd="sng" w="19050">
            <a:solidFill>
              <a:srgbClr val="4A86E8"/>
            </a:solidFill>
            <a:prstDash val="solid"/>
            <a:round/>
            <a:headEnd len="med" w="med" type="none"/>
            <a:tailEnd len="med" w="med" type="triangle"/>
          </a:ln>
        </p:spPr>
      </p:cxnSp>
      <p:cxnSp>
        <p:nvCxnSpPr>
          <p:cNvPr id="568" name="Google Shape;568;p62"/>
          <p:cNvCxnSpPr/>
          <p:nvPr/>
        </p:nvCxnSpPr>
        <p:spPr>
          <a:xfrm>
            <a:off x="3045150" y="4560844"/>
            <a:ext cx="0" cy="297000"/>
          </a:xfrm>
          <a:prstGeom prst="straightConnector1">
            <a:avLst/>
          </a:prstGeom>
          <a:noFill/>
          <a:ln cap="flat" cmpd="sng" w="19050">
            <a:solidFill>
              <a:srgbClr val="4A86E8"/>
            </a:solidFill>
            <a:prstDash val="solid"/>
            <a:round/>
            <a:headEnd len="med" w="med" type="none"/>
            <a:tailEnd len="med" w="med" type="triangle"/>
          </a:ln>
        </p:spPr>
      </p:cxnSp>
      <p:cxnSp>
        <p:nvCxnSpPr>
          <p:cNvPr id="569" name="Google Shape;569;p62"/>
          <p:cNvCxnSpPr/>
          <p:nvPr/>
        </p:nvCxnSpPr>
        <p:spPr>
          <a:xfrm>
            <a:off x="3246375" y="4560844"/>
            <a:ext cx="0" cy="195000"/>
          </a:xfrm>
          <a:prstGeom prst="straightConnector1">
            <a:avLst/>
          </a:prstGeom>
          <a:noFill/>
          <a:ln cap="flat" cmpd="sng" w="19050">
            <a:solidFill>
              <a:srgbClr val="4A86E8"/>
            </a:solidFill>
            <a:prstDash val="solid"/>
            <a:round/>
            <a:headEnd len="med" w="med" type="none"/>
            <a:tailEnd len="med" w="med" type="triangle"/>
          </a:ln>
        </p:spPr>
      </p:cxnSp>
      <p:cxnSp>
        <p:nvCxnSpPr>
          <p:cNvPr id="570" name="Google Shape;570;p62"/>
          <p:cNvCxnSpPr/>
          <p:nvPr/>
        </p:nvCxnSpPr>
        <p:spPr>
          <a:xfrm>
            <a:off x="4373875" y="4039888"/>
            <a:ext cx="3010500" cy="0"/>
          </a:xfrm>
          <a:prstGeom prst="straightConnector1">
            <a:avLst/>
          </a:prstGeom>
          <a:noFill/>
          <a:ln cap="flat" cmpd="sng" w="19050">
            <a:solidFill>
              <a:schemeClr val="dk1"/>
            </a:solidFill>
            <a:prstDash val="solid"/>
            <a:round/>
            <a:headEnd len="med" w="med" type="none"/>
            <a:tailEnd len="med" w="med" type="none"/>
          </a:ln>
        </p:spPr>
      </p:cxnSp>
      <p:sp>
        <p:nvSpPr>
          <p:cNvPr id="571" name="Google Shape;571;p62"/>
          <p:cNvSpPr/>
          <p:nvPr/>
        </p:nvSpPr>
        <p:spPr>
          <a:xfrm>
            <a:off x="4643475" y="3867238"/>
            <a:ext cx="1559700" cy="345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2" name="Google Shape;572;p62"/>
          <p:cNvSpPr/>
          <p:nvPr/>
        </p:nvSpPr>
        <p:spPr>
          <a:xfrm>
            <a:off x="6381000" y="3867238"/>
            <a:ext cx="619200" cy="345300"/>
          </a:xfrm>
          <a:prstGeom prst="rect">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573" name="Google Shape;573;p62"/>
          <p:cNvCxnSpPr/>
          <p:nvPr/>
        </p:nvCxnSpPr>
        <p:spPr>
          <a:xfrm rot="10800000">
            <a:off x="4831000" y="3563938"/>
            <a:ext cx="0" cy="303300"/>
          </a:xfrm>
          <a:prstGeom prst="straightConnector1">
            <a:avLst/>
          </a:prstGeom>
          <a:noFill/>
          <a:ln cap="flat" cmpd="sng" w="19050">
            <a:solidFill>
              <a:srgbClr val="980000"/>
            </a:solidFill>
            <a:prstDash val="solid"/>
            <a:round/>
            <a:headEnd len="med" w="med" type="none"/>
            <a:tailEnd len="med" w="med" type="triangle"/>
          </a:ln>
        </p:spPr>
      </p:cxnSp>
      <p:cxnSp>
        <p:nvCxnSpPr>
          <p:cNvPr id="574" name="Google Shape;574;p62"/>
          <p:cNvCxnSpPr/>
          <p:nvPr/>
        </p:nvCxnSpPr>
        <p:spPr>
          <a:xfrm rot="10800000">
            <a:off x="5092675" y="3438238"/>
            <a:ext cx="0" cy="429000"/>
          </a:xfrm>
          <a:prstGeom prst="straightConnector1">
            <a:avLst/>
          </a:prstGeom>
          <a:noFill/>
          <a:ln cap="flat" cmpd="sng" w="19050">
            <a:solidFill>
              <a:srgbClr val="980000"/>
            </a:solidFill>
            <a:prstDash val="solid"/>
            <a:round/>
            <a:headEnd len="med" w="med" type="none"/>
            <a:tailEnd len="med" w="med" type="triangle"/>
          </a:ln>
        </p:spPr>
      </p:cxnSp>
      <p:cxnSp>
        <p:nvCxnSpPr>
          <p:cNvPr id="575" name="Google Shape;575;p62"/>
          <p:cNvCxnSpPr/>
          <p:nvPr/>
        </p:nvCxnSpPr>
        <p:spPr>
          <a:xfrm rot="10800000">
            <a:off x="5333425" y="3551038"/>
            <a:ext cx="0" cy="316200"/>
          </a:xfrm>
          <a:prstGeom prst="straightConnector1">
            <a:avLst/>
          </a:prstGeom>
          <a:noFill/>
          <a:ln cap="flat" cmpd="sng" w="19050">
            <a:solidFill>
              <a:srgbClr val="980000"/>
            </a:solidFill>
            <a:prstDash val="solid"/>
            <a:round/>
            <a:headEnd len="med" w="med" type="none"/>
            <a:tailEnd len="med" w="med" type="triangle"/>
          </a:ln>
        </p:spPr>
      </p:cxnSp>
      <p:cxnSp>
        <p:nvCxnSpPr>
          <p:cNvPr id="576" name="Google Shape;576;p62"/>
          <p:cNvCxnSpPr/>
          <p:nvPr/>
        </p:nvCxnSpPr>
        <p:spPr>
          <a:xfrm rot="10800000">
            <a:off x="5490425" y="3627838"/>
            <a:ext cx="0" cy="239400"/>
          </a:xfrm>
          <a:prstGeom prst="straightConnector1">
            <a:avLst/>
          </a:prstGeom>
          <a:noFill/>
          <a:ln cap="flat" cmpd="sng" w="19050">
            <a:solidFill>
              <a:srgbClr val="980000"/>
            </a:solidFill>
            <a:prstDash val="solid"/>
            <a:round/>
            <a:headEnd len="med" w="med" type="none"/>
            <a:tailEnd len="med" w="med" type="triangle"/>
          </a:ln>
        </p:spPr>
      </p:cxnSp>
      <p:cxnSp>
        <p:nvCxnSpPr>
          <p:cNvPr id="577" name="Google Shape;577;p62"/>
          <p:cNvCxnSpPr/>
          <p:nvPr/>
        </p:nvCxnSpPr>
        <p:spPr>
          <a:xfrm rot="10800000">
            <a:off x="5879125" y="3627838"/>
            <a:ext cx="0" cy="239400"/>
          </a:xfrm>
          <a:prstGeom prst="straightConnector1">
            <a:avLst/>
          </a:prstGeom>
          <a:noFill/>
          <a:ln cap="flat" cmpd="sng" w="19050">
            <a:solidFill>
              <a:srgbClr val="980000"/>
            </a:solidFill>
            <a:prstDash val="solid"/>
            <a:round/>
            <a:headEnd len="med" w="med" type="none"/>
            <a:tailEnd len="med" w="med" type="triangle"/>
          </a:ln>
        </p:spPr>
      </p:cxnSp>
      <p:cxnSp>
        <p:nvCxnSpPr>
          <p:cNvPr id="578" name="Google Shape;578;p62"/>
          <p:cNvCxnSpPr/>
          <p:nvPr/>
        </p:nvCxnSpPr>
        <p:spPr>
          <a:xfrm rot="10800000">
            <a:off x="6519800" y="3452638"/>
            <a:ext cx="0" cy="414600"/>
          </a:xfrm>
          <a:prstGeom prst="straightConnector1">
            <a:avLst/>
          </a:prstGeom>
          <a:noFill/>
          <a:ln cap="flat" cmpd="sng" w="19050">
            <a:solidFill>
              <a:srgbClr val="980000"/>
            </a:solidFill>
            <a:prstDash val="solid"/>
            <a:round/>
            <a:headEnd len="med" w="med" type="none"/>
            <a:tailEnd len="med" w="med" type="triangle"/>
          </a:ln>
        </p:spPr>
      </p:cxnSp>
      <p:cxnSp>
        <p:nvCxnSpPr>
          <p:cNvPr id="579" name="Google Shape;579;p62"/>
          <p:cNvCxnSpPr/>
          <p:nvPr/>
        </p:nvCxnSpPr>
        <p:spPr>
          <a:xfrm rot="10800000">
            <a:off x="6660750" y="3542338"/>
            <a:ext cx="0" cy="324900"/>
          </a:xfrm>
          <a:prstGeom prst="straightConnector1">
            <a:avLst/>
          </a:prstGeom>
          <a:noFill/>
          <a:ln cap="flat" cmpd="sng" w="19050">
            <a:solidFill>
              <a:srgbClr val="980000"/>
            </a:solidFill>
            <a:prstDash val="solid"/>
            <a:round/>
            <a:headEnd len="med" w="med" type="none"/>
            <a:tailEnd len="med" w="med" type="triangle"/>
          </a:ln>
        </p:spPr>
      </p:cxnSp>
      <p:cxnSp>
        <p:nvCxnSpPr>
          <p:cNvPr id="580" name="Google Shape;580;p62"/>
          <p:cNvCxnSpPr/>
          <p:nvPr/>
        </p:nvCxnSpPr>
        <p:spPr>
          <a:xfrm>
            <a:off x="5802925" y="4212544"/>
            <a:ext cx="0" cy="218700"/>
          </a:xfrm>
          <a:prstGeom prst="straightConnector1">
            <a:avLst/>
          </a:prstGeom>
          <a:noFill/>
          <a:ln cap="flat" cmpd="sng" w="19050">
            <a:solidFill>
              <a:srgbClr val="4A86E8"/>
            </a:solidFill>
            <a:prstDash val="solid"/>
            <a:round/>
            <a:headEnd len="med" w="med" type="none"/>
            <a:tailEnd len="med" w="med" type="triangle"/>
          </a:ln>
        </p:spPr>
      </p:cxnSp>
      <p:cxnSp>
        <p:nvCxnSpPr>
          <p:cNvPr id="581" name="Google Shape;581;p62"/>
          <p:cNvCxnSpPr/>
          <p:nvPr/>
        </p:nvCxnSpPr>
        <p:spPr>
          <a:xfrm>
            <a:off x="6584550" y="4212544"/>
            <a:ext cx="0" cy="297000"/>
          </a:xfrm>
          <a:prstGeom prst="straightConnector1">
            <a:avLst/>
          </a:prstGeom>
          <a:noFill/>
          <a:ln cap="flat" cmpd="sng" w="19050">
            <a:solidFill>
              <a:srgbClr val="4A86E8"/>
            </a:solidFill>
            <a:prstDash val="solid"/>
            <a:round/>
            <a:headEnd len="med" w="med" type="none"/>
            <a:tailEnd len="med" w="med" type="triangle"/>
          </a:ln>
        </p:spPr>
      </p:cxnSp>
      <p:cxnSp>
        <p:nvCxnSpPr>
          <p:cNvPr id="582" name="Google Shape;582;p62"/>
          <p:cNvCxnSpPr/>
          <p:nvPr/>
        </p:nvCxnSpPr>
        <p:spPr>
          <a:xfrm>
            <a:off x="6785775" y="4212544"/>
            <a:ext cx="0" cy="195000"/>
          </a:xfrm>
          <a:prstGeom prst="straightConnector1">
            <a:avLst/>
          </a:prstGeom>
          <a:noFill/>
          <a:ln cap="flat" cmpd="sng" w="19050">
            <a:solidFill>
              <a:srgbClr val="4A86E8"/>
            </a:solidFill>
            <a:prstDash val="solid"/>
            <a:round/>
            <a:headEnd len="med" w="med" type="none"/>
            <a:tailEnd len="med" w="med" type="triangle"/>
          </a:ln>
        </p:spPr>
      </p:cxnSp>
      <p:cxnSp>
        <p:nvCxnSpPr>
          <p:cNvPr id="583" name="Google Shape;583;p62"/>
          <p:cNvCxnSpPr/>
          <p:nvPr/>
        </p:nvCxnSpPr>
        <p:spPr>
          <a:xfrm>
            <a:off x="4976775" y="4200694"/>
            <a:ext cx="0" cy="218700"/>
          </a:xfrm>
          <a:prstGeom prst="straightConnector1">
            <a:avLst/>
          </a:prstGeom>
          <a:noFill/>
          <a:ln cap="flat" cmpd="sng" w="19050">
            <a:solidFill>
              <a:srgbClr val="4A86E8"/>
            </a:solidFill>
            <a:prstDash val="solid"/>
            <a:round/>
            <a:headEnd len="med" w="med" type="none"/>
            <a:tailEnd len="med" w="med" type="triangle"/>
          </a:ln>
        </p:spPr>
      </p:cxnSp>
      <p:sp>
        <p:nvSpPr>
          <p:cNvPr id="584" name="Google Shape;584;p62"/>
          <p:cNvSpPr txBox="1"/>
          <p:nvPr/>
        </p:nvSpPr>
        <p:spPr>
          <a:xfrm>
            <a:off x="3907775" y="445025"/>
            <a:ext cx="5150700" cy="6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Better powered </a:t>
            </a:r>
            <a:r>
              <a:rPr lang="en" sz="1800">
                <a:solidFill>
                  <a:schemeClr val="dk1"/>
                </a:solidFill>
              </a:rPr>
              <a:t>when:</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Not all variants are </a:t>
            </a:r>
            <a:r>
              <a:rPr lang="en" sz="1800">
                <a:solidFill>
                  <a:schemeClr val="dk1"/>
                </a:solidFill>
              </a:rPr>
              <a:t>causal</a:t>
            </a: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V</a:t>
            </a:r>
            <a:r>
              <a:rPr lang="en" sz="1800">
                <a:solidFill>
                  <a:schemeClr val="dk1"/>
                </a:solidFill>
              </a:rPr>
              <a:t>ariants have </a:t>
            </a:r>
            <a:r>
              <a:rPr b="1" lang="en" sz="1800">
                <a:solidFill>
                  <a:schemeClr val="dk1"/>
                </a:solidFill>
              </a:rPr>
              <a:t>different</a:t>
            </a:r>
            <a:r>
              <a:rPr lang="en" sz="1800">
                <a:solidFill>
                  <a:schemeClr val="dk1"/>
                </a:solidFill>
              </a:rPr>
              <a:t> directions of effect</a:t>
            </a:r>
            <a:endParaRPr sz="1800">
              <a:solidFill>
                <a:schemeClr val="dk1"/>
              </a:solidFill>
            </a:endParaRPr>
          </a:p>
        </p:txBody>
      </p:sp>
      <p:sp>
        <p:nvSpPr>
          <p:cNvPr id="585" name="Google Shape;585;p62"/>
          <p:cNvSpPr/>
          <p:nvPr/>
        </p:nvSpPr>
        <p:spPr>
          <a:xfrm>
            <a:off x="320750" y="1069125"/>
            <a:ext cx="3664200" cy="4074300"/>
          </a:xfrm>
          <a:prstGeom prst="rect">
            <a:avLst/>
          </a:prstGeom>
          <a:solidFill>
            <a:srgbClr val="FFFFFF">
              <a:alpha val="9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Collapsing tests</a:t>
            </a:r>
            <a:endParaRPr/>
          </a:p>
        </p:txBody>
      </p:sp>
      <p:pic>
        <p:nvPicPr>
          <p:cNvPr descr="An external file that holds a picture, illustration, etc.&#10;Object name is nihms661243f1.jpg" id="591" name="Google Shape;591;p63" title="An external file that holds a picture, illustration, etc.&#10;Object name is nihms661243f1.jpg"/>
          <p:cNvPicPr preferRelativeResize="0"/>
          <p:nvPr/>
        </p:nvPicPr>
        <p:blipFill rotWithShape="1">
          <a:blip r:embed="rId3">
            <a:alphaModFix/>
          </a:blip>
          <a:srcRect b="0" l="0" r="31884" t="0"/>
          <a:stretch/>
        </p:blipFill>
        <p:spPr>
          <a:xfrm>
            <a:off x="9238350" y="1313600"/>
            <a:ext cx="5977250" cy="2325450"/>
          </a:xfrm>
          <a:prstGeom prst="rect">
            <a:avLst/>
          </a:prstGeom>
          <a:noFill/>
          <a:ln>
            <a:noFill/>
          </a:ln>
        </p:spPr>
      </p:pic>
      <p:sp>
        <p:nvSpPr>
          <p:cNvPr id="592" name="Google Shape;592;p63"/>
          <p:cNvSpPr txBox="1"/>
          <p:nvPr/>
        </p:nvSpPr>
        <p:spPr>
          <a:xfrm>
            <a:off x="3435600" y="4477500"/>
            <a:ext cx="5708400" cy="6660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a:solidFill>
                  <a:schemeClr val="dk1"/>
                </a:solidFill>
              </a:rPr>
              <a:t>Figure adapted from Sung et al., 2014</a:t>
            </a:r>
            <a:endParaRPr>
              <a:solidFill>
                <a:schemeClr val="dk1"/>
              </a:solidFill>
            </a:endParaRPr>
          </a:p>
        </p:txBody>
      </p:sp>
      <p:sp>
        <p:nvSpPr>
          <p:cNvPr id="593" name="Google Shape;593;p63"/>
          <p:cNvSpPr/>
          <p:nvPr/>
        </p:nvSpPr>
        <p:spPr>
          <a:xfrm>
            <a:off x="4120550" y="1707475"/>
            <a:ext cx="3352800" cy="1095900"/>
          </a:xfrm>
          <a:prstGeom prst="rect">
            <a:avLst/>
          </a:prstGeom>
          <a:solidFill>
            <a:srgbClr val="D9D2E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t>Variance component </a:t>
            </a:r>
            <a:endParaRPr b="1" sz="1600" u="sng"/>
          </a:p>
          <a:p>
            <a:pPr indent="0" lvl="0" marL="0" rtl="0" algn="l">
              <a:spcBef>
                <a:spcPts val="0"/>
              </a:spcBef>
              <a:spcAft>
                <a:spcPts val="0"/>
              </a:spcAft>
              <a:buNone/>
            </a:pPr>
            <a:r>
              <a:rPr lang="en" sz="1600"/>
              <a:t>(bidirectional, quadratic statistics)</a:t>
            </a:r>
            <a:endParaRPr sz="1600"/>
          </a:p>
          <a:p>
            <a:pPr indent="-304800" lvl="0" marL="457200" rtl="0" algn="l">
              <a:spcBef>
                <a:spcPts val="0"/>
              </a:spcBef>
              <a:spcAft>
                <a:spcPts val="0"/>
              </a:spcAft>
              <a:buClr>
                <a:schemeClr val="dk1"/>
              </a:buClr>
              <a:buSzPts val="1200"/>
              <a:buChar char="-"/>
            </a:pPr>
            <a:r>
              <a:rPr lang="en" sz="1200">
                <a:solidFill>
                  <a:schemeClr val="dk1"/>
                </a:solidFill>
              </a:rPr>
              <a:t>C-alpha [Neale et al., 2011]</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SKAT [Wu et al., 2011]</a:t>
            </a:r>
            <a:endParaRPr sz="1200">
              <a:solidFill>
                <a:schemeClr val="dk1"/>
              </a:solidFill>
            </a:endParaRPr>
          </a:p>
        </p:txBody>
      </p:sp>
      <p:sp>
        <p:nvSpPr>
          <p:cNvPr id="594" name="Google Shape;594;p63"/>
          <p:cNvSpPr/>
          <p:nvPr/>
        </p:nvSpPr>
        <p:spPr>
          <a:xfrm>
            <a:off x="2051550" y="3348850"/>
            <a:ext cx="3773400" cy="1219200"/>
          </a:xfrm>
          <a:prstGeom prst="rect">
            <a:avLst/>
          </a:prstGeom>
          <a:gradFill>
            <a:gsLst>
              <a:gs pos="0">
                <a:srgbClr val="FFF2CC"/>
              </a:gs>
              <a:gs pos="100000">
                <a:srgbClr val="D9D2E9"/>
              </a:gs>
            </a:gsLst>
            <a:lin ang="10800025"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t>Hybrid tests</a:t>
            </a:r>
            <a:endParaRPr b="1" sz="1600" u="sng"/>
          </a:p>
          <a:p>
            <a:pPr indent="0" lvl="0" marL="0" rtl="0" algn="l">
              <a:spcBef>
                <a:spcPts val="0"/>
              </a:spcBef>
              <a:spcAft>
                <a:spcPts val="0"/>
              </a:spcAft>
              <a:buNone/>
            </a:pPr>
            <a:r>
              <a:rPr lang="en" sz="1600"/>
              <a:t>(combining both)</a:t>
            </a:r>
            <a:endParaRPr sz="1600"/>
          </a:p>
          <a:p>
            <a:pPr indent="-304800" lvl="0" marL="457200" rtl="0" algn="l">
              <a:spcBef>
                <a:spcPts val="0"/>
              </a:spcBef>
              <a:spcAft>
                <a:spcPts val="0"/>
              </a:spcAft>
              <a:buSzPts val="1200"/>
              <a:buChar char="-"/>
            </a:pPr>
            <a:r>
              <a:rPr b="1" lang="en" sz="1200"/>
              <a:t>SKAT-O</a:t>
            </a:r>
            <a:r>
              <a:rPr lang="en" sz="1200"/>
              <a:t> [Lee et al., 2012]</a:t>
            </a:r>
            <a:endParaRPr sz="1200"/>
          </a:p>
          <a:p>
            <a:pPr indent="-304800" lvl="0" marL="457200" rtl="0" algn="l">
              <a:spcBef>
                <a:spcPts val="0"/>
              </a:spcBef>
              <a:spcAft>
                <a:spcPts val="0"/>
              </a:spcAft>
              <a:buSzPts val="1200"/>
              <a:buChar char="-"/>
            </a:pPr>
            <a:r>
              <a:rPr lang="en" sz="1200"/>
              <a:t>Minimum P [Derkach et al., 2013]</a:t>
            </a:r>
            <a:endParaRPr sz="1200"/>
          </a:p>
          <a:p>
            <a:pPr indent="-304800" lvl="0" marL="457200" rtl="0" algn="l">
              <a:spcBef>
                <a:spcPts val="0"/>
              </a:spcBef>
              <a:spcAft>
                <a:spcPts val="0"/>
              </a:spcAft>
              <a:buSzPts val="1200"/>
              <a:buChar char="-"/>
            </a:pPr>
            <a:r>
              <a:rPr lang="en" sz="1200"/>
              <a:t>Fisher’s statistic [Derkach et al., 2013]</a:t>
            </a:r>
            <a:endParaRPr sz="1200"/>
          </a:p>
        </p:txBody>
      </p:sp>
      <p:sp>
        <p:nvSpPr>
          <p:cNvPr id="595" name="Google Shape;595;p63"/>
          <p:cNvSpPr/>
          <p:nvPr/>
        </p:nvSpPr>
        <p:spPr>
          <a:xfrm>
            <a:off x="793775" y="1182775"/>
            <a:ext cx="3114000" cy="16206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t>Burden tests</a:t>
            </a:r>
            <a:endParaRPr b="1" sz="1600" u="sng"/>
          </a:p>
          <a:p>
            <a:pPr indent="0" lvl="0" marL="0" rtl="0" algn="l">
              <a:spcBef>
                <a:spcPts val="0"/>
              </a:spcBef>
              <a:spcAft>
                <a:spcPts val="0"/>
              </a:spcAft>
              <a:buNone/>
            </a:pPr>
            <a:r>
              <a:rPr lang="en" sz="1600"/>
              <a:t>(unidirectional, linear statistics)</a:t>
            </a:r>
            <a:endParaRPr sz="1600"/>
          </a:p>
          <a:p>
            <a:pPr indent="-304800" lvl="0" marL="457200" rtl="0" algn="l">
              <a:spcBef>
                <a:spcPts val="0"/>
              </a:spcBef>
              <a:spcAft>
                <a:spcPts val="0"/>
              </a:spcAft>
              <a:buSzPts val="1200"/>
              <a:buChar char="-"/>
            </a:pPr>
            <a:r>
              <a:rPr lang="en" sz="1200"/>
              <a:t>CAST [Morgenthaler &amp; Thilly, 2007]</a:t>
            </a:r>
            <a:endParaRPr sz="1200"/>
          </a:p>
          <a:p>
            <a:pPr indent="-304800" lvl="0" marL="457200" rtl="0" algn="l">
              <a:spcBef>
                <a:spcPts val="0"/>
              </a:spcBef>
              <a:spcAft>
                <a:spcPts val="0"/>
              </a:spcAft>
              <a:buSzPts val="1200"/>
              <a:buChar char="-"/>
            </a:pPr>
            <a:r>
              <a:rPr lang="en" sz="1200"/>
              <a:t>CMC [Li &amp; Leal, 2008]</a:t>
            </a:r>
            <a:endParaRPr sz="1200"/>
          </a:p>
          <a:p>
            <a:pPr indent="-304800" lvl="0" marL="457200" rtl="0" algn="l">
              <a:spcBef>
                <a:spcPts val="0"/>
              </a:spcBef>
              <a:spcAft>
                <a:spcPts val="0"/>
              </a:spcAft>
              <a:buSzPts val="1200"/>
              <a:buChar char="-"/>
            </a:pPr>
            <a:r>
              <a:rPr lang="en" sz="1200"/>
              <a:t>w-Sum [Madsen &amp; Browning, 2009]</a:t>
            </a:r>
            <a:endParaRPr sz="1200"/>
          </a:p>
          <a:p>
            <a:pPr indent="-304800" lvl="0" marL="457200" rtl="0" algn="l">
              <a:spcBef>
                <a:spcPts val="0"/>
              </a:spcBef>
              <a:spcAft>
                <a:spcPts val="0"/>
              </a:spcAft>
              <a:buSzPts val="1200"/>
              <a:buChar char="-"/>
            </a:pPr>
            <a:r>
              <a:rPr lang="en" sz="1200"/>
              <a:t>SST [Morris &amp; Zeggini, 2010]</a:t>
            </a:r>
            <a:endParaRPr sz="1200"/>
          </a:p>
          <a:p>
            <a:pPr indent="-304800" lvl="0" marL="457200" rtl="0" algn="l">
              <a:spcBef>
                <a:spcPts val="0"/>
              </a:spcBef>
              <a:spcAft>
                <a:spcPts val="0"/>
              </a:spcAft>
              <a:buSzPts val="1200"/>
              <a:buChar char="-"/>
            </a:pPr>
            <a:r>
              <a:rPr lang="en" sz="1200"/>
              <a:t>VT [Price et al., 2010]</a:t>
            </a:r>
            <a:endParaRPr sz="1200"/>
          </a:p>
        </p:txBody>
      </p:sp>
      <p:sp>
        <p:nvSpPr>
          <p:cNvPr id="596" name="Google Shape;596;p63"/>
          <p:cNvSpPr/>
          <p:nvPr/>
        </p:nvSpPr>
        <p:spPr>
          <a:xfrm rot="5400000">
            <a:off x="3911800" y="1338474"/>
            <a:ext cx="399300" cy="3521100"/>
          </a:xfrm>
          <a:prstGeom prst="rightBrace">
            <a:avLst>
              <a:gd fmla="val 39319" name="adj1"/>
              <a:gd fmla="val 50000" name="adj2"/>
            </a:avLst>
          </a:prstGeom>
          <a:no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about combining the two?</a:t>
            </a:r>
            <a:endParaRPr/>
          </a:p>
        </p:txBody>
      </p:sp>
      <p:pic>
        <p:nvPicPr>
          <p:cNvPr id="602" name="Google Shape;602;p64" title="[89,89,89,&quot;https://www.codecogs.com/eqnedit.php?latex=Q_B%20%3D%20%5Cleft%5C%5B%5Csum_%7Bi%3D1%7D%5En%20%5Cleft(y_i-%5Chat%7B%5Cpi%7D_i%5Cright)%5Cleft(%5Csum_%7Bj%3D1%7D%5Em%20w_jg_%7Bi%2Cj%7D%5Cright)%5Cright%5C%5D%5E2#0&quot;]"/>
          <p:cNvPicPr preferRelativeResize="0"/>
          <p:nvPr/>
        </p:nvPicPr>
        <p:blipFill>
          <a:blip r:embed="rId3">
            <a:alphaModFix/>
          </a:blip>
          <a:stretch>
            <a:fillRect/>
          </a:stretch>
        </p:blipFill>
        <p:spPr>
          <a:xfrm>
            <a:off x="1379200" y="1712177"/>
            <a:ext cx="3299290" cy="706525"/>
          </a:xfrm>
          <a:prstGeom prst="rect">
            <a:avLst/>
          </a:prstGeom>
          <a:noFill/>
          <a:ln>
            <a:noFill/>
          </a:ln>
        </p:spPr>
      </p:pic>
      <p:grpSp>
        <p:nvGrpSpPr>
          <p:cNvPr id="603" name="Google Shape;603;p64"/>
          <p:cNvGrpSpPr/>
          <p:nvPr/>
        </p:nvGrpSpPr>
        <p:grpSpPr>
          <a:xfrm>
            <a:off x="5826208" y="1292447"/>
            <a:ext cx="1968815" cy="1457902"/>
            <a:chOff x="6106755" y="1612240"/>
            <a:chExt cx="2154300" cy="1595254"/>
          </a:xfrm>
        </p:grpSpPr>
        <p:cxnSp>
          <p:nvCxnSpPr>
            <p:cNvPr id="604" name="Google Shape;604;p64"/>
            <p:cNvCxnSpPr/>
            <p:nvPr/>
          </p:nvCxnSpPr>
          <p:spPr>
            <a:xfrm>
              <a:off x="6106755" y="1668794"/>
              <a:ext cx="0" cy="1538700"/>
            </a:xfrm>
            <a:prstGeom prst="straightConnector1">
              <a:avLst/>
            </a:prstGeom>
            <a:noFill/>
            <a:ln cap="flat" cmpd="sng" w="19050">
              <a:solidFill>
                <a:schemeClr val="dk2"/>
              </a:solidFill>
              <a:prstDash val="solid"/>
              <a:round/>
              <a:headEnd len="med" w="med" type="stealth"/>
              <a:tailEnd len="med" w="med" type="stealth"/>
            </a:ln>
          </p:spPr>
        </p:cxnSp>
        <p:cxnSp>
          <p:nvCxnSpPr>
            <p:cNvPr id="605" name="Google Shape;605;p64"/>
            <p:cNvCxnSpPr/>
            <p:nvPr/>
          </p:nvCxnSpPr>
          <p:spPr>
            <a:xfrm rot="10800000">
              <a:off x="6461975" y="2026840"/>
              <a:ext cx="900" cy="414000"/>
            </a:xfrm>
            <a:prstGeom prst="straightConnector1">
              <a:avLst/>
            </a:prstGeom>
            <a:noFill/>
            <a:ln cap="flat" cmpd="sng" w="19050">
              <a:solidFill>
                <a:schemeClr val="accent4"/>
              </a:solidFill>
              <a:prstDash val="solid"/>
              <a:round/>
              <a:headEnd len="med" w="med" type="none"/>
              <a:tailEnd len="med" w="med" type="oval"/>
            </a:ln>
          </p:spPr>
        </p:cxnSp>
        <p:cxnSp>
          <p:nvCxnSpPr>
            <p:cNvPr id="606" name="Google Shape;606;p64"/>
            <p:cNvCxnSpPr/>
            <p:nvPr/>
          </p:nvCxnSpPr>
          <p:spPr>
            <a:xfrm rot="10800000">
              <a:off x="6725318" y="2026840"/>
              <a:ext cx="900" cy="414000"/>
            </a:xfrm>
            <a:prstGeom prst="straightConnector1">
              <a:avLst/>
            </a:prstGeom>
            <a:noFill/>
            <a:ln cap="flat" cmpd="sng" w="19050">
              <a:solidFill>
                <a:schemeClr val="accent4"/>
              </a:solidFill>
              <a:prstDash val="solid"/>
              <a:round/>
              <a:headEnd len="med" w="med" type="none"/>
              <a:tailEnd len="med" w="med" type="oval"/>
            </a:ln>
          </p:spPr>
        </p:cxnSp>
        <p:cxnSp>
          <p:nvCxnSpPr>
            <p:cNvPr id="607" name="Google Shape;607;p64"/>
            <p:cNvCxnSpPr/>
            <p:nvPr/>
          </p:nvCxnSpPr>
          <p:spPr>
            <a:xfrm rot="10800000">
              <a:off x="7291099" y="2178940"/>
              <a:ext cx="1500" cy="261900"/>
            </a:xfrm>
            <a:prstGeom prst="straightConnector1">
              <a:avLst/>
            </a:prstGeom>
            <a:noFill/>
            <a:ln cap="flat" cmpd="sng" w="19050">
              <a:solidFill>
                <a:schemeClr val="accent4"/>
              </a:solidFill>
              <a:prstDash val="solid"/>
              <a:round/>
              <a:headEnd len="med" w="med" type="none"/>
              <a:tailEnd len="med" w="med" type="oval"/>
            </a:ln>
          </p:spPr>
        </p:cxnSp>
        <p:cxnSp>
          <p:nvCxnSpPr>
            <p:cNvPr id="608" name="Google Shape;608;p64"/>
            <p:cNvCxnSpPr/>
            <p:nvPr/>
          </p:nvCxnSpPr>
          <p:spPr>
            <a:xfrm rot="10800000">
              <a:off x="7933719" y="1612240"/>
              <a:ext cx="2700" cy="828600"/>
            </a:xfrm>
            <a:prstGeom prst="straightConnector1">
              <a:avLst/>
            </a:prstGeom>
            <a:noFill/>
            <a:ln cap="flat" cmpd="sng" w="19050">
              <a:solidFill>
                <a:schemeClr val="accent4"/>
              </a:solidFill>
              <a:prstDash val="solid"/>
              <a:round/>
              <a:headEnd len="med" w="med" type="none"/>
              <a:tailEnd len="med" w="med" type="oval"/>
            </a:ln>
          </p:spPr>
        </p:cxnSp>
        <p:cxnSp>
          <p:nvCxnSpPr>
            <p:cNvPr id="609" name="Google Shape;609;p64"/>
            <p:cNvCxnSpPr/>
            <p:nvPr/>
          </p:nvCxnSpPr>
          <p:spPr>
            <a:xfrm rot="10800000">
              <a:off x="7756183" y="1612240"/>
              <a:ext cx="2700" cy="828600"/>
            </a:xfrm>
            <a:prstGeom prst="straightConnector1">
              <a:avLst/>
            </a:prstGeom>
            <a:noFill/>
            <a:ln cap="flat" cmpd="sng" w="19050">
              <a:solidFill>
                <a:schemeClr val="accent4"/>
              </a:solidFill>
              <a:prstDash val="solid"/>
              <a:round/>
              <a:headEnd len="med" w="med" type="none"/>
              <a:tailEnd len="med" w="med" type="oval"/>
            </a:ln>
          </p:spPr>
        </p:cxnSp>
        <p:cxnSp>
          <p:nvCxnSpPr>
            <p:cNvPr id="610" name="Google Shape;610;p64"/>
            <p:cNvCxnSpPr/>
            <p:nvPr/>
          </p:nvCxnSpPr>
          <p:spPr>
            <a:xfrm>
              <a:off x="6106755" y="2438122"/>
              <a:ext cx="2154300" cy="12000"/>
            </a:xfrm>
            <a:prstGeom prst="straightConnector1">
              <a:avLst/>
            </a:prstGeom>
            <a:noFill/>
            <a:ln cap="flat" cmpd="sng" w="19050">
              <a:solidFill>
                <a:schemeClr val="dk2"/>
              </a:solidFill>
              <a:prstDash val="solid"/>
              <a:round/>
              <a:headEnd len="med" w="med" type="none"/>
              <a:tailEnd len="med" w="med" type="stealth"/>
            </a:ln>
          </p:spPr>
        </p:cxnSp>
      </p:grpSp>
      <p:grpSp>
        <p:nvGrpSpPr>
          <p:cNvPr id="611" name="Google Shape;611;p64"/>
          <p:cNvGrpSpPr/>
          <p:nvPr/>
        </p:nvGrpSpPr>
        <p:grpSpPr>
          <a:xfrm>
            <a:off x="5231275" y="1411090"/>
            <a:ext cx="594907" cy="1301371"/>
            <a:chOff x="5536075" y="1639690"/>
            <a:chExt cx="594907" cy="1301371"/>
          </a:xfrm>
        </p:grpSpPr>
        <p:sp>
          <p:nvSpPr>
            <p:cNvPr id="612" name="Google Shape;612;p64"/>
            <p:cNvSpPr txBox="1"/>
            <p:nvPr/>
          </p:nvSpPr>
          <p:spPr>
            <a:xfrm>
              <a:off x="5536075" y="1639690"/>
              <a:ext cx="59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rPr>
                <a:t>β</a:t>
              </a:r>
              <a:r>
                <a:rPr lang="en" sz="1200">
                  <a:solidFill>
                    <a:schemeClr val="dk2"/>
                  </a:solidFill>
                </a:rPr>
                <a:t> &gt; 0</a:t>
              </a:r>
              <a:endParaRPr sz="1200">
                <a:solidFill>
                  <a:schemeClr val="dk2"/>
                </a:solidFill>
              </a:endParaRPr>
            </a:p>
          </p:txBody>
        </p:sp>
        <p:sp>
          <p:nvSpPr>
            <p:cNvPr id="613" name="Google Shape;613;p64"/>
            <p:cNvSpPr txBox="1"/>
            <p:nvPr/>
          </p:nvSpPr>
          <p:spPr>
            <a:xfrm>
              <a:off x="5536082" y="2105725"/>
              <a:ext cx="59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rPr>
                <a:t>β</a:t>
              </a:r>
              <a:r>
                <a:rPr lang="en" sz="1200">
                  <a:solidFill>
                    <a:schemeClr val="dk2"/>
                  </a:solidFill>
                </a:rPr>
                <a:t> = 0</a:t>
              </a:r>
              <a:endParaRPr sz="1200">
                <a:solidFill>
                  <a:schemeClr val="dk2"/>
                </a:solidFill>
              </a:endParaRPr>
            </a:p>
          </p:txBody>
        </p:sp>
        <p:sp>
          <p:nvSpPr>
            <p:cNvPr id="614" name="Google Shape;614;p64"/>
            <p:cNvSpPr txBox="1"/>
            <p:nvPr/>
          </p:nvSpPr>
          <p:spPr>
            <a:xfrm>
              <a:off x="5536075" y="2571761"/>
              <a:ext cx="59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rPr>
                <a:t>β</a:t>
              </a:r>
              <a:r>
                <a:rPr lang="en" sz="1200">
                  <a:solidFill>
                    <a:schemeClr val="dk2"/>
                  </a:solidFill>
                </a:rPr>
                <a:t> &lt; 0</a:t>
              </a:r>
              <a:endParaRPr sz="1200">
                <a:solidFill>
                  <a:schemeClr val="dk2"/>
                </a:solidFill>
              </a:endParaRPr>
            </a:p>
          </p:txBody>
        </p:sp>
      </p:grpSp>
      <p:grpSp>
        <p:nvGrpSpPr>
          <p:cNvPr id="615" name="Google Shape;615;p64"/>
          <p:cNvGrpSpPr/>
          <p:nvPr/>
        </p:nvGrpSpPr>
        <p:grpSpPr>
          <a:xfrm>
            <a:off x="5826174" y="3138050"/>
            <a:ext cx="1968900" cy="1406100"/>
            <a:chOff x="6130974" y="3442850"/>
            <a:chExt cx="1968900" cy="1406100"/>
          </a:xfrm>
        </p:grpSpPr>
        <p:cxnSp>
          <p:nvCxnSpPr>
            <p:cNvPr id="616" name="Google Shape;616;p64"/>
            <p:cNvCxnSpPr/>
            <p:nvPr/>
          </p:nvCxnSpPr>
          <p:spPr>
            <a:xfrm>
              <a:off x="6130974" y="3442850"/>
              <a:ext cx="0" cy="1406100"/>
            </a:xfrm>
            <a:prstGeom prst="straightConnector1">
              <a:avLst/>
            </a:prstGeom>
            <a:noFill/>
            <a:ln cap="flat" cmpd="sng" w="19050">
              <a:solidFill>
                <a:schemeClr val="dk2"/>
              </a:solidFill>
              <a:prstDash val="solid"/>
              <a:round/>
              <a:headEnd len="med" w="med" type="stealth"/>
              <a:tailEnd len="med" w="med" type="stealth"/>
            </a:ln>
          </p:spPr>
        </p:cxnSp>
        <p:cxnSp>
          <p:nvCxnSpPr>
            <p:cNvPr id="617" name="Google Shape;617;p64"/>
            <p:cNvCxnSpPr/>
            <p:nvPr/>
          </p:nvCxnSpPr>
          <p:spPr>
            <a:xfrm rot="10800000">
              <a:off x="6456146" y="4008347"/>
              <a:ext cx="300" cy="140100"/>
            </a:xfrm>
            <a:prstGeom prst="straightConnector1">
              <a:avLst/>
            </a:prstGeom>
            <a:noFill/>
            <a:ln cap="flat" cmpd="sng" w="19050">
              <a:solidFill>
                <a:schemeClr val="accent4"/>
              </a:solidFill>
              <a:prstDash val="solid"/>
              <a:round/>
              <a:headEnd len="med" w="med" type="none"/>
              <a:tailEnd len="med" w="med" type="oval"/>
            </a:ln>
          </p:spPr>
        </p:cxnSp>
        <p:cxnSp>
          <p:nvCxnSpPr>
            <p:cNvPr id="618" name="Google Shape;618;p64"/>
            <p:cNvCxnSpPr/>
            <p:nvPr/>
          </p:nvCxnSpPr>
          <p:spPr>
            <a:xfrm flipH="1" rot="10800000">
              <a:off x="6697125" y="3999347"/>
              <a:ext cx="300" cy="149100"/>
            </a:xfrm>
            <a:prstGeom prst="straightConnector1">
              <a:avLst/>
            </a:prstGeom>
            <a:noFill/>
            <a:ln cap="flat" cmpd="sng" w="19050">
              <a:solidFill>
                <a:schemeClr val="accent4"/>
              </a:solidFill>
              <a:prstDash val="solid"/>
              <a:round/>
              <a:headEnd len="med" w="med" type="none"/>
              <a:tailEnd len="med" w="med" type="oval"/>
            </a:ln>
          </p:spPr>
        </p:cxnSp>
        <p:cxnSp>
          <p:nvCxnSpPr>
            <p:cNvPr id="619" name="Google Shape;619;p64"/>
            <p:cNvCxnSpPr/>
            <p:nvPr/>
          </p:nvCxnSpPr>
          <p:spPr>
            <a:xfrm rot="10800000">
              <a:off x="7214462" y="3842147"/>
              <a:ext cx="300" cy="306300"/>
            </a:xfrm>
            <a:prstGeom prst="straightConnector1">
              <a:avLst/>
            </a:prstGeom>
            <a:noFill/>
            <a:ln cap="flat" cmpd="sng" w="19050">
              <a:solidFill>
                <a:schemeClr val="accent4"/>
              </a:solidFill>
              <a:prstDash val="solid"/>
              <a:round/>
              <a:headEnd len="med" w="med" type="none"/>
              <a:tailEnd len="med" w="med" type="oval"/>
            </a:ln>
          </p:spPr>
        </p:cxnSp>
        <p:cxnSp>
          <p:nvCxnSpPr>
            <p:cNvPr id="620" name="Google Shape;620;p64"/>
            <p:cNvCxnSpPr/>
            <p:nvPr/>
          </p:nvCxnSpPr>
          <p:spPr>
            <a:xfrm flipH="1" rot="10800000">
              <a:off x="7803174" y="3904247"/>
              <a:ext cx="300" cy="244200"/>
            </a:xfrm>
            <a:prstGeom prst="straightConnector1">
              <a:avLst/>
            </a:prstGeom>
            <a:noFill/>
            <a:ln cap="flat" cmpd="sng" w="19050">
              <a:solidFill>
                <a:schemeClr val="accent4"/>
              </a:solidFill>
              <a:prstDash val="solid"/>
              <a:round/>
              <a:headEnd len="med" w="med" type="none"/>
              <a:tailEnd len="med" w="med" type="oval"/>
            </a:ln>
          </p:spPr>
        </p:cxnSp>
        <p:cxnSp>
          <p:nvCxnSpPr>
            <p:cNvPr id="621" name="Google Shape;621;p64"/>
            <p:cNvCxnSpPr/>
            <p:nvPr/>
          </p:nvCxnSpPr>
          <p:spPr>
            <a:xfrm>
              <a:off x="7640917" y="4148447"/>
              <a:ext cx="900" cy="325500"/>
            </a:xfrm>
            <a:prstGeom prst="straightConnector1">
              <a:avLst/>
            </a:prstGeom>
            <a:noFill/>
            <a:ln cap="flat" cmpd="sng" w="19050">
              <a:solidFill>
                <a:schemeClr val="accent4"/>
              </a:solidFill>
              <a:prstDash val="solid"/>
              <a:round/>
              <a:headEnd len="med" w="med" type="none"/>
              <a:tailEnd len="med" w="med" type="oval"/>
            </a:ln>
          </p:spPr>
        </p:cxnSp>
        <p:cxnSp>
          <p:nvCxnSpPr>
            <p:cNvPr id="622" name="Google Shape;622;p64"/>
            <p:cNvCxnSpPr/>
            <p:nvPr/>
          </p:nvCxnSpPr>
          <p:spPr>
            <a:xfrm>
              <a:off x="6130974" y="4145962"/>
              <a:ext cx="1968900" cy="10800"/>
            </a:xfrm>
            <a:prstGeom prst="straightConnector1">
              <a:avLst/>
            </a:prstGeom>
            <a:noFill/>
            <a:ln cap="flat" cmpd="sng" w="19050">
              <a:solidFill>
                <a:schemeClr val="dk2"/>
              </a:solidFill>
              <a:prstDash val="solid"/>
              <a:round/>
              <a:headEnd len="med" w="med" type="none"/>
              <a:tailEnd len="med" w="med" type="stealth"/>
            </a:ln>
          </p:spPr>
        </p:cxnSp>
      </p:grpSp>
      <p:grpSp>
        <p:nvGrpSpPr>
          <p:cNvPr id="623" name="Google Shape;623;p64"/>
          <p:cNvGrpSpPr/>
          <p:nvPr/>
        </p:nvGrpSpPr>
        <p:grpSpPr>
          <a:xfrm>
            <a:off x="5231275" y="3190415"/>
            <a:ext cx="594907" cy="1301371"/>
            <a:chOff x="5536075" y="1639690"/>
            <a:chExt cx="594907" cy="1301371"/>
          </a:xfrm>
        </p:grpSpPr>
        <p:sp>
          <p:nvSpPr>
            <p:cNvPr id="624" name="Google Shape;624;p64"/>
            <p:cNvSpPr txBox="1"/>
            <p:nvPr/>
          </p:nvSpPr>
          <p:spPr>
            <a:xfrm>
              <a:off x="5536075" y="1639690"/>
              <a:ext cx="59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rPr>
                <a:t>β</a:t>
              </a:r>
              <a:r>
                <a:rPr lang="en" sz="1200">
                  <a:solidFill>
                    <a:schemeClr val="dk2"/>
                  </a:solidFill>
                </a:rPr>
                <a:t> &gt; 0</a:t>
              </a:r>
              <a:endParaRPr sz="1200">
                <a:solidFill>
                  <a:schemeClr val="dk2"/>
                </a:solidFill>
              </a:endParaRPr>
            </a:p>
          </p:txBody>
        </p:sp>
        <p:sp>
          <p:nvSpPr>
            <p:cNvPr id="625" name="Google Shape;625;p64"/>
            <p:cNvSpPr txBox="1"/>
            <p:nvPr/>
          </p:nvSpPr>
          <p:spPr>
            <a:xfrm>
              <a:off x="5536082" y="2105725"/>
              <a:ext cx="59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rPr>
                <a:t>β</a:t>
              </a:r>
              <a:r>
                <a:rPr lang="en" sz="1200">
                  <a:solidFill>
                    <a:schemeClr val="dk2"/>
                  </a:solidFill>
                </a:rPr>
                <a:t> = 0</a:t>
              </a:r>
              <a:endParaRPr sz="1200">
                <a:solidFill>
                  <a:schemeClr val="dk2"/>
                </a:solidFill>
              </a:endParaRPr>
            </a:p>
          </p:txBody>
        </p:sp>
        <p:sp>
          <p:nvSpPr>
            <p:cNvPr id="626" name="Google Shape;626;p64"/>
            <p:cNvSpPr txBox="1"/>
            <p:nvPr/>
          </p:nvSpPr>
          <p:spPr>
            <a:xfrm>
              <a:off x="5536075" y="2571761"/>
              <a:ext cx="59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rPr>
                <a:t>β</a:t>
              </a:r>
              <a:r>
                <a:rPr lang="en" sz="1200">
                  <a:solidFill>
                    <a:schemeClr val="dk2"/>
                  </a:solidFill>
                </a:rPr>
                <a:t> &lt; 0</a:t>
              </a:r>
              <a:endParaRPr sz="1200">
                <a:solidFill>
                  <a:schemeClr val="dk2"/>
                </a:solidFill>
              </a:endParaRPr>
            </a:p>
          </p:txBody>
        </p:sp>
      </p:grpSp>
      <p:pic>
        <p:nvPicPr>
          <p:cNvPr id="627" name="Google Shape;627;p64" title="[89,89,89,&quot;https://www.codecogs.com/eqnedit.php?latex=Q_S%20%3D%20%5Csum_%7Bj%3D1%7D%5Em%20w_j%5E2%5Cleft%5C%5B%5Csum_%7Bi%3D1%7D%5Eng_%7Bi%2Cj%7D%5Cleft(y_i-%5Chat%7B%5Cpi%7D_i%5Cright)%5Cright%5C%5D%5E2#0&quot;]"/>
          <p:cNvPicPr preferRelativeResize="0"/>
          <p:nvPr/>
        </p:nvPicPr>
        <p:blipFill>
          <a:blip r:embed="rId4">
            <a:alphaModFix/>
          </a:blip>
          <a:stretch>
            <a:fillRect/>
          </a:stretch>
        </p:blipFill>
        <p:spPr>
          <a:xfrm>
            <a:off x="1537950" y="3407197"/>
            <a:ext cx="2978873" cy="70652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6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SKAT-O is more powerful that Burden and SKAT</a:t>
            </a:r>
            <a:endParaRPr/>
          </a:p>
          <a:p>
            <a:pPr indent="0" lvl="0" marL="0" rtl="0" algn="l">
              <a:spcBef>
                <a:spcPts val="0"/>
              </a:spcBef>
              <a:spcAft>
                <a:spcPts val="0"/>
              </a:spcAft>
              <a:buNone/>
            </a:pPr>
            <a:r>
              <a:t/>
            </a:r>
            <a:endParaRPr/>
          </a:p>
        </p:txBody>
      </p:sp>
      <p:pic>
        <p:nvPicPr>
          <p:cNvPr id="633" name="Google Shape;633;p65" title="[89,89,89,&quot;https://www.codecogs.com/eqnedit.php?latex=Q_B%20%3D%20%5Cleft%5C%5B%5Csum_%7Bi%3D1%7D%5En%20%5Cleft(y_i-%5Chat%7B%5Cpi%7D_i%5Cright)%5Cleft(%5Csum_%7Bj%3D1%7D%5Em%20w_jg_%7Bi%2Cj%7D%5Cright)%5Cright%5C%5D%5E2#0&quot;]"/>
          <p:cNvPicPr preferRelativeResize="0"/>
          <p:nvPr/>
        </p:nvPicPr>
        <p:blipFill>
          <a:blip r:embed="rId3">
            <a:alphaModFix/>
          </a:blip>
          <a:stretch>
            <a:fillRect/>
          </a:stretch>
        </p:blipFill>
        <p:spPr>
          <a:xfrm>
            <a:off x="1379200" y="1712177"/>
            <a:ext cx="3299290" cy="706525"/>
          </a:xfrm>
          <a:prstGeom prst="rect">
            <a:avLst/>
          </a:prstGeom>
          <a:noFill/>
          <a:ln>
            <a:noFill/>
          </a:ln>
        </p:spPr>
      </p:pic>
      <p:grpSp>
        <p:nvGrpSpPr>
          <p:cNvPr id="634" name="Google Shape;634;p65"/>
          <p:cNvGrpSpPr/>
          <p:nvPr/>
        </p:nvGrpSpPr>
        <p:grpSpPr>
          <a:xfrm>
            <a:off x="5826208" y="1292447"/>
            <a:ext cx="1968815" cy="1457902"/>
            <a:chOff x="6106755" y="1612240"/>
            <a:chExt cx="2154300" cy="1595254"/>
          </a:xfrm>
        </p:grpSpPr>
        <p:cxnSp>
          <p:nvCxnSpPr>
            <p:cNvPr id="635" name="Google Shape;635;p65"/>
            <p:cNvCxnSpPr/>
            <p:nvPr/>
          </p:nvCxnSpPr>
          <p:spPr>
            <a:xfrm>
              <a:off x="6106755" y="1668794"/>
              <a:ext cx="0" cy="1538700"/>
            </a:xfrm>
            <a:prstGeom prst="straightConnector1">
              <a:avLst/>
            </a:prstGeom>
            <a:noFill/>
            <a:ln cap="flat" cmpd="sng" w="19050">
              <a:solidFill>
                <a:schemeClr val="dk2"/>
              </a:solidFill>
              <a:prstDash val="solid"/>
              <a:round/>
              <a:headEnd len="med" w="med" type="stealth"/>
              <a:tailEnd len="med" w="med" type="stealth"/>
            </a:ln>
          </p:spPr>
        </p:cxnSp>
        <p:cxnSp>
          <p:nvCxnSpPr>
            <p:cNvPr id="636" name="Google Shape;636;p65"/>
            <p:cNvCxnSpPr/>
            <p:nvPr/>
          </p:nvCxnSpPr>
          <p:spPr>
            <a:xfrm rot="10800000">
              <a:off x="6461975" y="2026840"/>
              <a:ext cx="900" cy="414000"/>
            </a:xfrm>
            <a:prstGeom prst="straightConnector1">
              <a:avLst/>
            </a:prstGeom>
            <a:noFill/>
            <a:ln cap="flat" cmpd="sng" w="19050">
              <a:solidFill>
                <a:schemeClr val="accent4"/>
              </a:solidFill>
              <a:prstDash val="solid"/>
              <a:round/>
              <a:headEnd len="med" w="med" type="none"/>
              <a:tailEnd len="med" w="med" type="oval"/>
            </a:ln>
          </p:spPr>
        </p:cxnSp>
        <p:cxnSp>
          <p:nvCxnSpPr>
            <p:cNvPr id="637" name="Google Shape;637;p65"/>
            <p:cNvCxnSpPr/>
            <p:nvPr/>
          </p:nvCxnSpPr>
          <p:spPr>
            <a:xfrm rot="10800000">
              <a:off x="6725318" y="2026840"/>
              <a:ext cx="900" cy="414000"/>
            </a:xfrm>
            <a:prstGeom prst="straightConnector1">
              <a:avLst/>
            </a:prstGeom>
            <a:noFill/>
            <a:ln cap="flat" cmpd="sng" w="19050">
              <a:solidFill>
                <a:schemeClr val="accent4"/>
              </a:solidFill>
              <a:prstDash val="solid"/>
              <a:round/>
              <a:headEnd len="med" w="med" type="none"/>
              <a:tailEnd len="med" w="med" type="oval"/>
            </a:ln>
          </p:spPr>
        </p:cxnSp>
        <p:cxnSp>
          <p:nvCxnSpPr>
            <p:cNvPr id="638" name="Google Shape;638;p65"/>
            <p:cNvCxnSpPr/>
            <p:nvPr/>
          </p:nvCxnSpPr>
          <p:spPr>
            <a:xfrm rot="10800000">
              <a:off x="7291099" y="2178940"/>
              <a:ext cx="1500" cy="261900"/>
            </a:xfrm>
            <a:prstGeom prst="straightConnector1">
              <a:avLst/>
            </a:prstGeom>
            <a:noFill/>
            <a:ln cap="flat" cmpd="sng" w="19050">
              <a:solidFill>
                <a:schemeClr val="accent4"/>
              </a:solidFill>
              <a:prstDash val="solid"/>
              <a:round/>
              <a:headEnd len="med" w="med" type="none"/>
              <a:tailEnd len="med" w="med" type="oval"/>
            </a:ln>
          </p:spPr>
        </p:cxnSp>
        <p:cxnSp>
          <p:nvCxnSpPr>
            <p:cNvPr id="639" name="Google Shape;639;p65"/>
            <p:cNvCxnSpPr/>
            <p:nvPr/>
          </p:nvCxnSpPr>
          <p:spPr>
            <a:xfrm rot="10800000">
              <a:off x="7933719" y="1612240"/>
              <a:ext cx="2700" cy="828600"/>
            </a:xfrm>
            <a:prstGeom prst="straightConnector1">
              <a:avLst/>
            </a:prstGeom>
            <a:noFill/>
            <a:ln cap="flat" cmpd="sng" w="19050">
              <a:solidFill>
                <a:schemeClr val="accent4"/>
              </a:solidFill>
              <a:prstDash val="solid"/>
              <a:round/>
              <a:headEnd len="med" w="med" type="none"/>
              <a:tailEnd len="med" w="med" type="oval"/>
            </a:ln>
          </p:spPr>
        </p:cxnSp>
        <p:cxnSp>
          <p:nvCxnSpPr>
            <p:cNvPr id="640" name="Google Shape;640;p65"/>
            <p:cNvCxnSpPr/>
            <p:nvPr/>
          </p:nvCxnSpPr>
          <p:spPr>
            <a:xfrm rot="10800000">
              <a:off x="7756183" y="1612240"/>
              <a:ext cx="2700" cy="828600"/>
            </a:xfrm>
            <a:prstGeom prst="straightConnector1">
              <a:avLst/>
            </a:prstGeom>
            <a:noFill/>
            <a:ln cap="flat" cmpd="sng" w="19050">
              <a:solidFill>
                <a:schemeClr val="accent4"/>
              </a:solidFill>
              <a:prstDash val="solid"/>
              <a:round/>
              <a:headEnd len="med" w="med" type="none"/>
              <a:tailEnd len="med" w="med" type="oval"/>
            </a:ln>
          </p:spPr>
        </p:cxnSp>
        <p:cxnSp>
          <p:nvCxnSpPr>
            <p:cNvPr id="641" name="Google Shape;641;p65"/>
            <p:cNvCxnSpPr/>
            <p:nvPr/>
          </p:nvCxnSpPr>
          <p:spPr>
            <a:xfrm>
              <a:off x="6106755" y="2438122"/>
              <a:ext cx="2154300" cy="12000"/>
            </a:xfrm>
            <a:prstGeom prst="straightConnector1">
              <a:avLst/>
            </a:prstGeom>
            <a:noFill/>
            <a:ln cap="flat" cmpd="sng" w="19050">
              <a:solidFill>
                <a:schemeClr val="dk2"/>
              </a:solidFill>
              <a:prstDash val="solid"/>
              <a:round/>
              <a:headEnd len="med" w="med" type="none"/>
              <a:tailEnd len="med" w="med" type="stealth"/>
            </a:ln>
          </p:spPr>
        </p:cxnSp>
      </p:grpSp>
      <p:grpSp>
        <p:nvGrpSpPr>
          <p:cNvPr id="642" name="Google Shape;642;p65"/>
          <p:cNvGrpSpPr/>
          <p:nvPr/>
        </p:nvGrpSpPr>
        <p:grpSpPr>
          <a:xfrm>
            <a:off x="5231275" y="1411090"/>
            <a:ext cx="594907" cy="1301371"/>
            <a:chOff x="5536075" y="1639690"/>
            <a:chExt cx="594907" cy="1301371"/>
          </a:xfrm>
        </p:grpSpPr>
        <p:sp>
          <p:nvSpPr>
            <p:cNvPr id="643" name="Google Shape;643;p65"/>
            <p:cNvSpPr txBox="1"/>
            <p:nvPr/>
          </p:nvSpPr>
          <p:spPr>
            <a:xfrm>
              <a:off x="5536075" y="1639690"/>
              <a:ext cx="59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rPr>
                <a:t>β</a:t>
              </a:r>
              <a:r>
                <a:rPr lang="en" sz="1200">
                  <a:solidFill>
                    <a:schemeClr val="dk2"/>
                  </a:solidFill>
                </a:rPr>
                <a:t> &gt; 0</a:t>
              </a:r>
              <a:endParaRPr sz="1200">
                <a:solidFill>
                  <a:schemeClr val="dk2"/>
                </a:solidFill>
              </a:endParaRPr>
            </a:p>
          </p:txBody>
        </p:sp>
        <p:sp>
          <p:nvSpPr>
            <p:cNvPr id="644" name="Google Shape;644;p65"/>
            <p:cNvSpPr txBox="1"/>
            <p:nvPr/>
          </p:nvSpPr>
          <p:spPr>
            <a:xfrm>
              <a:off x="5536082" y="2105725"/>
              <a:ext cx="59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rPr>
                <a:t>β</a:t>
              </a:r>
              <a:r>
                <a:rPr lang="en" sz="1200">
                  <a:solidFill>
                    <a:schemeClr val="dk2"/>
                  </a:solidFill>
                </a:rPr>
                <a:t> = 0</a:t>
              </a:r>
              <a:endParaRPr sz="1200">
                <a:solidFill>
                  <a:schemeClr val="dk2"/>
                </a:solidFill>
              </a:endParaRPr>
            </a:p>
          </p:txBody>
        </p:sp>
        <p:sp>
          <p:nvSpPr>
            <p:cNvPr id="645" name="Google Shape;645;p65"/>
            <p:cNvSpPr txBox="1"/>
            <p:nvPr/>
          </p:nvSpPr>
          <p:spPr>
            <a:xfrm>
              <a:off x="5536075" y="2571761"/>
              <a:ext cx="59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rPr>
                <a:t>β</a:t>
              </a:r>
              <a:r>
                <a:rPr lang="en" sz="1200">
                  <a:solidFill>
                    <a:schemeClr val="dk2"/>
                  </a:solidFill>
                </a:rPr>
                <a:t> &lt; 0</a:t>
              </a:r>
              <a:endParaRPr sz="1200">
                <a:solidFill>
                  <a:schemeClr val="dk2"/>
                </a:solidFill>
              </a:endParaRPr>
            </a:p>
          </p:txBody>
        </p:sp>
      </p:grpSp>
      <p:grpSp>
        <p:nvGrpSpPr>
          <p:cNvPr id="646" name="Google Shape;646;p65"/>
          <p:cNvGrpSpPr/>
          <p:nvPr/>
        </p:nvGrpSpPr>
        <p:grpSpPr>
          <a:xfrm>
            <a:off x="5826174" y="3138050"/>
            <a:ext cx="1968900" cy="1406100"/>
            <a:chOff x="6130974" y="3442850"/>
            <a:chExt cx="1968900" cy="1406100"/>
          </a:xfrm>
        </p:grpSpPr>
        <p:cxnSp>
          <p:nvCxnSpPr>
            <p:cNvPr id="647" name="Google Shape;647;p65"/>
            <p:cNvCxnSpPr/>
            <p:nvPr/>
          </p:nvCxnSpPr>
          <p:spPr>
            <a:xfrm>
              <a:off x="6130974" y="3442850"/>
              <a:ext cx="0" cy="1406100"/>
            </a:xfrm>
            <a:prstGeom prst="straightConnector1">
              <a:avLst/>
            </a:prstGeom>
            <a:noFill/>
            <a:ln cap="flat" cmpd="sng" w="19050">
              <a:solidFill>
                <a:schemeClr val="dk2"/>
              </a:solidFill>
              <a:prstDash val="solid"/>
              <a:round/>
              <a:headEnd len="med" w="med" type="stealth"/>
              <a:tailEnd len="med" w="med" type="stealth"/>
            </a:ln>
          </p:spPr>
        </p:cxnSp>
        <p:cxnSp>
          <p:nvCxnSpPr>
            <p:cNvPr id="648" name="Google Shape;648;p65"/>
            <p:cNvCxnSpPr/>
            <p:nvPr/>
          </p:nvCxnSpPr>
          <p:spPr>
            <a:xfrm rot="10800000">
              <a:off x="6456146" y="4008347"/>
              <a:ext cx="300" cy="140100"/>
            </a:xfrm>
            <a:prstGeom prst="straightConnector1">
              <a:avLst/>
            </a:prstGeom>
            <a:noFill/>
            <a:ln cap="flat" cmpd="sng" w="19050">
              <a:solidFill>
                <a:schemeClr val="accent4"/>
              </a:solidFill>
              <a:prstDash val="solid"/>
              <a:round/>
              <a:headEnd len="med" w="med" type="none"/>
              <a:tailEnd len="med" w="med" type="oval"/>
            </a:ln>
          </p:spPr>
        </p:cxnSp>
        <p:cxnSp>
          <p:nvCxnSpPr>
            <p:cNvPr id="649" name="Google Shape;649;p65"/>
            <p:cNvCxnSpPr/>
            <p:nvPr/>
          </p:nvCxnSpPr>
          <p:spPr>
            <a:xfrm flipH="1" rot="10800000">
              <a:off x="6697125" y="3999347"/>
              <a:ext cx="300" cy="149100"/>
            </a:xfrm>
            <a:prstGeom prst="straightConnector1">
              <a:avLst/>
            </a:prstGeom>
            <a:noFill/>
            <a:ln cap="flat" cmpd="sng" w="19050">
              <a:solidFill>
                <a:schemeClr val="accent4"/>
              </a:solidFill>
              <a:prstDash val="solid"/>
              <a:round/>
              <a:headEnd len="med" w="med" type="none"/>
              <a:tailEnd len="med" w="med" type="oval"/>
            </a:ln>
          </p:spPr>
        </p:cxnSp>
        <p:cxnSp>
          <p:nvCxnSpPr>
            <p:cNvPr id="650" name="Google Shape;650;p65"/>
            <p:cNvCxnSpPr/>
            <p:nvPr/>
          </p:nvCxnSpPr>
          <p:spPr>
            <a:xfrm rot="10800000">
              <a:off x="7214462" y="3842147"/>
              <a:ext cx="300" cy="306300"/>
            </a:xfrm>
            <a:prstGeom prst="straightConnector1">
              <a:avLst/>
            </a:prstGeom>
            <a:noFill/>
            <a:ln cap="flat" cmpd="sng" w="19050">
              <a:solidFill>
                <a:schemeClr val="accent4"/>
              </a:solidFill>
              <a:prstDash val="solid"/>
              <a:round/>
              <a:headEnd len="med" w="med" type="none"/>
              <a:tailEnd len="med" w="med" type="oval"/>
            </a:ln>
          </p:spPr>
        </p:cxnSp>
        <p:cxnSp>
          <p:nvCxnSpPr>
            <p:cNvPr id="651" name="Google Shape;651;p65"/>
            <p:cNvCxnSpPr/>
            <p:nvPr/>
          </p:nvCxnSpPr>
          <p:spPr>
            <a:xfrm flipH="1" rot="10800000">
              <a:off x="7803174" y="3904247"/>
              <a:ext cx="300" cy="244200"/>
            </a:xfrm>
            <a:prstGeom prst="straightConnector1">
              <a:avLst/>
            </a:prstGeom>
            <a:noFill/>
            <a:ln cap="flat" cmpd="sng" w="19050">
              <a:solidFill>
                <a:schemeClr val="accent4"/>
              </a:solidFill>
              <a:prstDash val="solid"/>
              <a:round/>
              <a:headEnd len="med" w="med" type="none"/>
              <a:tailEnd len="med" w="med" type="oval"/>
            </a:ln>
          </p:spPr>
        </p:cxnSp>
        <p:cxnSp>
          <p:nvCxnSpPr>
            <p:cNvPr id="652" name="Google Shape;652;p65"/>
            <p:cNvCxnSpPr/>
            <p:nvPr/>
          </p:nvCxnSpPr>
          <p:spPr>
            <a:xfrm>
              <a:off x="7640917" y="4148447"/>
              <a:ext cx="900" cy="325500"/>
            </a:xfrm>
            <a:prstGeom prst="straightConnector1">
              <a:avLst/>
            </a:prstGeom>
            <a:noFill/>
            <a:ln cap="flat" cmpd="sng" w="19050">
              <a:solidFill>
                <a:schemeClr val="accent4"/>
              </a:solidFill>
              <a:prstDash val="solid"/>
              <a:round/>
              <a:headEnd len="med" w="med" type="none"/>
              <a:tailEnd len="med" w="med" type="oval"/>
            </a:ln>
          </p:spPr>
        </p:cxnSp>
        <p:cxnSp>
          <p:nvCxnSpPr>
            <p:cNvPr id="653" name="Google Shape;653;p65"/>
            <p:cNvCxnSpPr/>
            <p:nvPr/>
          </p:nvCxnSpPr>
          <p:spPr>
            <a:xfrm>
              <a:off x="6130974" y="4145962"/>
              <a:ext cx="1968900" cy="10800"/>
            </a:xfrm>
            <a:prstGeom prst="straightConnector1">
              <a:avLst/>
            </a:prstGeom>
            <a:noFill/>
            <a:ln cap="flat" cmpd="sng" w="19050">
              <a:solidFill>
                <a:schemeClr val="dk2"/>
              </a:solidFill>
              <a:prstDash val="solid"/>
              <a:round/>
              <a:headEnd len="med" w="med" type="none"/>
              <a:tailEnd len="med" w="med" type="stealth"/>
            </a:ln>
          </p:spPr>
        </p:cxnSp>
      </p:grpSp>
      <p:grpSp>
        <p:nvGrpSpPr>
          <p:cNvPr id="654" name="Google Shape;654;p65"/>
          <p:cNvGrpSpPr/>
          <p:nvPr/>
        </p:nvGrpSpPr>
        <p:grpSpPr>
          <a:xfrm>
            <a:off x="5231275" y="3190415"/>
            <a:ext cx="594907" cy="1301371"/>
            <a:chOff x="5536075" y="1639690"/>
            <a:chExt cx="594907" cy="1301371"/>
          </a:xfrm>
        </p:grpSpPr>
        <p:sp>
          <p:nvSpPr>
            <p:cNvPr id="655" name="Google Shape;655;p65"/>
            <p:cNvSpPr txBox="1"/>
            <p:nvPr/>
          </p:nvSpPr>
          <p:spPr>
            <a:xfrm>
              <a:off x="5536075" y="1639690"/>
              <a:ext cx="59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rPr>
                <a:t>β</a:t>
              </a:r>
              <a:r>
                <a:rPr lang="en" sz="1200">
                  <a:solidFill>
                    <a:schemeClr val="dk2"/>
                  </a:solidFill>
                </a:rPr>
                <a:t> &gt; 0</a:t>
              </a:r>
              <a:endParaRPr sz="1200">
                <a:solidFill>
                  <a:schemeClr val="dk2"/>
                </a:solidFill>
              </a:endParaRPr>
            </a:p>
          </p:txBody>
        </p:sp>
        <p:sp>
          <p:nvSpPr>
            <p:cNvPr id="656" name="Google Shape;656;p65"/>
            <p:cNvSpPr txBox="1"/>
            <p:nvPr/>
          </p:nvSpPr>
          <p:spPr>
            <a:xfrm>
              <a:off x="5536082" y="2105725"/>
              <a:ext cx="59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rPr>
                <a:t>β</a:t>
              </a:r>
              <a:r>
                <a:rPr lang="en" sz="1200">
                  <a:solidFill>
                    <a:schemeClr val="dk2"/>
                  </a:solidFill>
                </a:rPr>
                <a:t> = 0</a:t>
              </a:r>
              <a:endParaRPr sz="1200">
                <a:solidFill>
                  <a:schemeClr val="dk2"/>
                </a:solidFill>
              </a:endParaRPr>
            </a:p>
          </p:txBody>
        </p:sp>
        <p:sp>
          <p:nvSpPr>
            <p:cNvPr id="657" name="Google Shape;657;p65"/>
            <p:cNvSpPr txBox="1"/>
            <p:nvPr/>
          </p:nvSpPr>
          <p:spPr>
            <a:xfrm>
              <a:off x="5536075" y="2571761"/>
              <a:ext cx="594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2"/>
                  </a:solidFill>
                </a:rPr>
                <a:t>β</a:t>
              </a:r>
              <a:r>
                <a:rPr lang="en" sz="1200">
                  <a:solidFill>
                    <a:schemeClr val="dk2"/>
                  </a:solidFill>
                </a:rPr>
                <a:t> &lt; 0</a:t>
              </a:r>
              <a:endParaRPr sz="1200">
                <a:solidFill>
                  <a:schemeClr val="dk2"/>
                </a:solidFill>
              </a:endParaRPr>
            </a:p>
          </p:txBody>
        </p:sp>
      </p:grpSp>
      <p:pic>
        <p:nvPicPr>
          <p:cNvPr id="658" name="Google Shape;658;p65" title="[89,89,89,&quot;https://www.codecogs.com/eqnedit.php?latex=Q_S%20%3D%20%5Csum_%7Bj%3D1%7D%5Em%20w_j%5E2%5Cleft%5C%5B%5Csum_%7Bi%3D1%7D%5Eng_%7Bi%2Cj%7D%5Cleft(y_i-%5Chat%7B%5Cpi%7D_i%5Cright)%5Cright%5C%5D%5E2#0&quot;]"/>
          <p:cNvPicPr preferRelativeResize="0"/>
          <p:nvPr/>
        </p:nvPicPr>
        <p:blipFill>
          <a:blip r:embed="rId4">
            <a:alphaModFix/>
          </a:blip>
          <a:stretch>
            <a:fillRect/>
          </a:stretch>
        </p:blipFill>
        <p:spPr>
          <a:xfrm>
            <a:off x="1537950" y="3407197"/>
            <a:ext cx="2978873" cy="706528"/>
          </a:xfrm>
          <a:prstGeom prst="rect">
            <a:avLst/>
          </a:prstGeom>
          <a:noFill/>
          <a:ln>
            <a:noFill/>
          </a:ln>
        </p:spPr>
      </p:pic>
      <p:sp>
        <p:nvSpPr>
          <p:cNvPr id="659" name="Google Shape;659;p65"/>
          <p:cNvSpPr/>
          <p:nvPr/>
        </p:nvSpPr>
        <p:spPr>
          <a:xfrm>
            <a:off x="829450" y="1142950"/>
            <a:ext cx="7566000" cy="3664200"/>
          </a:xfrm>
          <a:prstGeom prst="roundRect">
            <a:avLst>
              <a:gd fmla="val 16667" name="adj"/>
            </a:avLst>
          </a:prstGeom>
          <a:solidFill>
            <a:srgbClr val="FFFFFF">
              <a:alpha val="507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60" name="Google Shape;660;p65"/>
          <p:cNvSpPr/>
          <p:nvPr/>
        </p:nvSpPr>
        <p:spPr>
          <a:xfrm>
            <a:off x="1925550" y="2085800"/>
            <a:ext cx="5487300" cy="1607400"/>
          </a:xfrm>
          <a:prstGeom prst="roundRect">
            <a:avLst>
              <a:gd fmla="val 16667" name="adj"/>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661" name="Google Shape;661;p65" title="[89,89,89,&quot;https://www.codecogs.com/eqnedit.php?latex=Q_%7BSKAT-O%7D%20%3D%20(1-%5Crho)Q_S%20%2B%20%5Crho%20Q_B#0&quot;]"/>
          <p:cNvPicPr preferRelativeResize="0"/>
          <p:nvPr/>
        </p:nvPicPr>
        <p:blipFill>
          <a:blip r:embed="rId5">
            <a:alphaModFix/>
          </a:blip>
          <a:stretch>
            <a:fillRect/>
          </a:stretch>
        </p:blipFill>
        <p:spPr>
          <a:xfrm>
            <a:off x="2235325" y="2433075"/>
            <a:ext cx="4952498" cy="393475"/>
          </a:xfrm>
          <a:prstGeom prst="rect">
            <a:avLst/>
          </a:prstGeom>
          <a:noFill/>
          <a:ln>
            <a:noFill/>
          </a:ln>
        </p:spPr>
      </p:pic>
      <p:pic>
        <p:nvPicPr>
          <p:cNvPr id="662" name="Google Shape;662;p65" title="[89,89,89,&quot;https://www.codecogs.com/eqnedit.php?latex=0%20%5Cleq%20%5Crho%20%5Cleq%201#0&quot;]"/>
          <p:cNvPicPr preferRelativeResize="0"/>
          <p:nvPr/>
        </p:nvPicPr>
        <p:blipFill>
          <a:blip r:embed="rId6">
            <a:alphaModFix/>
          </a:blip>
          <a:stretch>
            <a:fillRect/>
          </a:stretch>
        </p:blipFill>
        <p:spPr>
          <a:xfrm>
            <a:off x="3845851" y="3105825"/>
            <a:ext cx="1593899" cy="346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Why study rare genetic variation?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7" name="Google Shape;187;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222222"/>
              </a:buClr>
              <a:buSzPts val="1800"/>
              <a:buAutoNum type="arabicPeriod"/>
            </a:pPr>
            <a:r>
              <a:rPr lang="en">
                <a:solidFill>
                  <a:srgbClr val="222222"/>
                </a:solidFill>
              </a:rPr>
              <a:t>Interpretability of results</a:t>
            </a:r>
            <a:endParaRPr>
              <a:solidFill>
                <a:srgbClr val="222222"/>
              </a:solidFill>
            </a:endParaRPr>
          </a:p>
          <a:p>
            <a:pPr indent="-342900" lvl="0" marL="457200" rtl="0" algn="l">
              <a:spcBef>
                <a:spcPts val="0"/>
              </a:spcBef>
              <a:spcAft>
                <a:spcPts val="0"/>
              </a:spcAft>
              <a:buClr>
                <a:srgbClr val="222222"/>
              </a:buClr>
              <a:buSzPts val="1800"/>
              <a:buAutoNum type="arabicPeriod"/>
            </a:pPr>
            <a:r>
              <a:rPr lang="en">
                <a:solidFill>
                  <a:srgbClr val="222222"/>
                </a:solidFill>
              </a:rPr>
              <a:t>Large effects</a:t>
            </a:r>
            <a:endParaRPr>
              <a:solidFill>
                <a:srgbClr val="222222"/>
              </a:solidFill>
            </a:endParaRPr>
          </a:p>
          <a:p>
            <a:pPr indent="-342900" lvl="0" marL="457200" rtl="0" algn="l">
              <a:spcBef>
                <a:spcPts val="0"/>
              </a:spcBef>
              <a:spcAft>
                <a:spcPts val="0"/>
              </a:spcAft>
              <a:buClr>
                <a:srgbClr val="222222"/>
              </a:buClr>
              <a:buSzPts val="1800"/>
              <a:buAutoNum type="arabicPeriod"/>
            </a:pPr>
            <a:r>
              <a:rPr lang="en">
                <a:solidFill>
                  <a:srgbClr val="222222"/>
                </a:solidFill>
              </a:rPr>
              <a:t>Translational opportunities</a:t>
            </a:r>
            <a:endParaRPr>
              <a:solidFill>
                <a:srgbClr val="222222"/>
              </a:solidFill>
            </a:endParaRPr>
          </a:p>
        </p:txBody>
      </p:sp>
      <p:pic>
        <p:nvPicPr>
          <p:cNvPr id="188" name="Google Shape;188;p39"/>
          <p:cNvPicPr preferRelativeResize="0"/>
          <p:nvPr/>
        </p:nvPicPr>
        <p:blipFill>
          <a:blip r:embed="rId3">
            <a:alphaModFix/>
          </a:blip>
          <a:stretch>
            <a:fillRect/>
          </a:stretch>
        </p:blipFill>
        <p:spPr>
          <a:xfrm>
            <a:off x="4474554" y="1358800"/>
            <a:ext cx="4256846" cy="3416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6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Variants can be split into functional ‘categories’</a:t>
            </a:r>
            <a:endParaRPr/>
          </a:p>
        </p:txBody>
      </p:sp>
      <p:sp>
        <p:nvSpPr>
          <p:cNvPr id="668" name="Google Shape;668;p66"/>
          <p:cNvSpPr txBox="1"/>
          <p:nvPr>
            <p:ph idx="1" type="body"/>
          </p:nvPr>
        </p:nvSpPr>
        <p:spPr>
          <a:xfrm>
            <a:off x="311700" y="1152475"/>
            <a:ext cx="42603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For many genes full </a:t>
            </a:r>
            <a:r>
              <a:rPr b="1" lang="en">
                <a:solidFill>
                  <a:schemeClr val="dk1"/>
                </a:solidFill>
              </a:rPr>
              <a:t>loss-of-function</a:t>
            </a:r>
            <a:r>
              <a:rPr lang="en">
                <a:solidFill>
                  <a:schemeClr val="dk1"/>
                </a:solidFill>
              </a:rPr>
              <a:t> may be needed to cause disease</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For others, an effect may be limited to </a:t>
            </a:r>
            <a:r>
              <a:rPr b="1" lang="en">
                <a:solidFill>
                  <a:schemeClr val="dk1"/>
                </a:solidFill>
              </a:rPr>
              <a:t>missense</a:t>
            </a:r>
            <a:r>
              <a:rPr lang="en">
                <a:solidFill>
                  <a:schemeClr val="dk1"/>
                </a:solidFill>
              </a:rPr>
              <a:t> variants impacting a specific protein domain</a:t>
            </a:r>
            <a:endParaRPr>
              <a:solidFill>
                <a:schemeClr val="dk1"/>
              </a:solidFill>
            </a:endParaRPr>
          </a:p>
        </p:txBody>
      </p:sp>
      <p:pic>
        <p:nvPicPr>
          <p:cNvPr id="669" name="Google Shape;669;p66"/>
          <p:cNvPicPr preferRelativeResize="0"/>
          <p:nvPr/>
        </p:nvPicPr>
        <p:blipFill rotWithShape="1">
          <a:blip r:embed="rId3">
            <a:alphaModFix/>
          </a:blip>
          <a:srcRect b="0" l="50864" r="0" t="0"/>
          <a:stretch/>
        </p:blipFill>
        <p:spPr>
          <a:xfrm>
            <a:off x="6173495" y="1269775"/>
            <a:ext cx="2713456" cy="2031525"/>
          </a:xfrm>
          <a:prstGeom prst="rect">
            <a:avLst/>
          </a:prstGeom>
          <a:noFill/>
          <a:ln>
            <a:noFill/>
          </a:ln>
        </p:spPr>
      </p:pic>
      <p:pic>
        <p:nvPicPr>
          <p:cNvPr id="670" name="Google Shape;670;p66"/>
          <p:cNvPicPr preferRelativeResize="0"/>
          <p:nvPr/>
        </p:nvPicPr>
        <p:blipFill rotWithShape="1">
          <a:blip r:embed="rId3">
            <a:alphaModFix/>
          </a:blip>
          <a:srcRect b="0" l="0" r="73440" t="0"/>
          <a:stretch/>
        </p:blipFill>
        <p:spPr>
          <a:xfrm>
            <a:off x="4706775" y="1269775"/>
            <a:ext cx="1466716" cy="20315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Variants can be split into functional ‘categories’</a:t>
            </a:r>
            <a:endParaRPr/>
          </a:p>
        </p:txBody>
      </p:sp>
      <p:sp>
        <p:nvSpPr>
          <p:cNvPr id="676" name="Google Shape;676;p67"/>
          <p:cNvSpPr txBox="1"/>
          <p:nvPr>
            <p:ph idx="1" type="body"/>
          </p:nvPr>
        </p:nvSpPr>
        <p:spPr>
          <a:xfrm>
            <a:off x="311700" y="1152475"/>
            <a:ext cx="42603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chemeClr val="dk1"/>
                </a:solidFill>
              </a:rPr>
              <a:t>For many genes full </a:t>
            </a:r>
            <a:r>
              <a:rPr b="1" lang="en">
                <a:solidFill>
                  <a:schemeClr val="dk1"/>
                </a:solidFill>
              </a:rPr>
              <a:t>loss-of-function</a:t>
            </a:r>
            <a:r>
              <a:rPr lang="en">
                <a:solidFill>
                  <a:schemeClr val="dk1"/>
                </a:solidFill>
              </a:rPr>
              <a:t> may be needed to cause disease</a:t>
            </a:r>
            <a:endParaRPr>
              <a:solidFill>
                <a:schemeClr val="dk1"/>
              </a:solidFill>
            </a:endParaRPr>
          </a:p>
          <a:p>
            <a:pPr indent="0" lvl="0" marL="0" rtl="0" algn="l">
              <a:lnSpc>
                <a:spcPct val="115000"/>
              </a:lnSpc>
              <a:spcBef>
                <a:spcPts val="1200"/>
              </a:spcBef>
              <a:spcAft>
                <a:spcPts val="0"/>
              </a:spcAft>
              <a:buSzPts val="1800"/>
              <a:buNone/>
            </a:pPr>
            <a:r>
              <a:rPr lang="en">
                <a:solidFill>
                  <a:schemeClr val="dk1"/>
                </a:solidFill>
              </a:rPr>
              <a:t>For others, an effect may be limited to </a:t>
            </a:r>
            <a:r>
              <a:rPr b="1" lang="en">
                <a:solidFill>
                  <a:schemeClr val="dk1"/>
                </a:solidFill>
              </a:rPr>
              <a:t>missense</a:t>
            </a:r>
            <a:r>
              <a:rPr lang="en">
                <a:solidFill>
                  <a:schemeClr val="dk1"/>
                </a:solidFill>
              </a:rPr>
              <a:t> variants impacting a specific protein domain</a:t>
            </a:r>
            <a:endParaRPr>
              <a:solidFill>
                <a:schemeClr val="dk1"/>
              </a:solidFill>
            </a:endParaRPr>
          </a:p>
        </p:txBody>
      </p:sp>
      <p:pic>
        <p:nvPicPr>
          <p:cNvPr id="677" name="Google Shape;677;p67"/>
          <p:cNvPicPr preferRelativeResize="0"/>
          <p:nvPr/>
        </p:nvPicPr>
        <p:blipFill rotWithShape="1">
          <a:blip r:embed="rId3">
            <a:alphaModFix/>
          </a:blip>
          <a:srcRect b="0" l="50864" r="0" t="0"/>
          <a:stretch/>
        </p:blipFill>
        <p:spPr>
          <a:xfrm>
            <a:off x="6173495" y="1269775"/>
            <a:ext cx="2713456" cy="2031525"/>
          </a:xfrm>
          <a:prstGeom prst="rect">
            <a:avLst/>
          </a:prstGeom>
          <a:noFill/>
          <a:ln>
            <a:noFill/>
          </a:ln>
        </p:spPr>
      </p:pic>
      <p:pic>
        <p:nvPicPr>
          <p:cNvPr id="678" name="Google Shape;678;p67"/>
          <p:cNvPicPr preferRelativeResize="0"/>
          <p:nvPr/>
        </p:nvPicPr>
        <p:blipFill rotWithShape="1">
          <a:blip r:embed="rId3">
            <a:alphaModFix/>
          </a:blip>
          <a:srcRect b="0" l="0" r="73440" t="0"/>
          <a:stretch/>
        </p:blipFill>
        <p:spPr>
          <a:xfrm>
            <a:off x="4706775" y="1269775"/>
            <a:ext cx="1466716" cy="2031525"/>
          </a:xfrm>
          <a:prstGeom prst="rect">
            <a:avLst/>
          </a:prstGeom>
          <a:noFill/>
          <a:ln>
            <a:noFill/>
          </a:ln>
        </p:spPr>
      </p:pic>
      <p:pic>
        <p:nvPicPr>
          <p:cNvPr id="679" name="Google Shape;679;p67"/>
          <p:cNvPicPr preferRelativeResize="0"/>
          <p:nvPr/>
        </p:nvPicPr>
        <p:blipFill>
          <a:blip r:embed="rId4">
            <a:alphaModFix/>
          </a:blip>
          <a:stretch>
            <a:fillRect/>
          </a:stretch>
        </p:blipFill>
        <p:spPr>
          <a:xfrm>
            <a:off x="4942650" y="3553350"/>
            <a:ext cx="1733100" cy="1408600"/>
          </a:xfrm>
          <a:prstGeom prst="rect">
            <a:avLst/>
          </a:prstGeom>
          <a:noFill/>
          <a:ln>
            <a:noFill/>
          </a:ln>
        </p:spPr>
      </p:pic>
      <p:pic>
        <p:nvPicPr>
          <p:cNvPr id="680" name="Google Shape;680;p67"/>
          <p:cNvPicPr preferRelativeResize="0"/>
          <p:nvPr/>
        </p:nvPicPr>
        <p:blipFill>
          <a:blip r:embed="rId5">
            <a:alphaModFix/>
          </a:blip>
          <a:stretch>
            <a:fillRect/>
          </a:stretch>
        </p:blipFill>
        <p:spPr>
          <a:xfrm>
            <a:off x="6663675" y="3416149"/>
            <a:ext cx="1954450" cy="1505250"/>
          </a:xfrm>
          <a:prstGeom prst="rect">
            <a:avLst/>
          </a:prstGeom>
          <a:noFill/>
          <a:ln>
            <a:noFill/>
          </a:ln>
        </p:spPr>
      </p:pic>
      <p:sp>
        <p:nvSpPr>
          <p:cNvPr id="681" name="Google Shape;681;p67"/>
          <p:cNvSpPr/>
          <p:nvPr/>
        </p:nvSpPr>
        <p:spPr>
          <a:xfrm>
            <a:off x="4813825" y="3348000"/>
            <a:ext cx="3958200" cy="16998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Software for gene-level testing</a:t>
            </a:r>
            <a:endParaRPr/>
          </a:p>
        </p:txBody>
      </p:sp>
      <p:sp>
        <p:nvSpPr>
          <p:cNvPr id="687" name="Google Shape;687;p68"/>
          <p:cNvSpPr txBox="1"/>
          <p:nvPr/>
        </p:nvSpPr>
        <p:spPr>
          <a:xfrm>
            <a:off x="712175" y="1178175"/>
            <a:ext cx="5017800" cy="8952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sz="1700">
                <a:solidFill>
                  <a:schemeClr val="dk1"/>
                </a:solidFill>
                <a:highlight>
                  <a:srgbClr val="FFFFFF"/>
                </a:highlight>
              </a:rPr>
              <a:t>“Perhaps the single greatest challenge facing rare-variant analyses is the issue of scalability”</a:t>
            </a:r>
            <a:endParaRPr sz="1700">
              <a:solidFill>
                <a:schemeClr val="dk1"/>
              </a:solidFill>
              <a:highlight>
                <a:srgbClr val="FFFFFF"/>
              </a:highlight>
            </a:endParaRPr>
          </a:p>
          <a:p>
            <a:pPr indent="-323850" lvl="0" marL="457200" rtl="0" algn="r">
              <a:lnSpc>
                <a:spcPct val="95000"/>
              </a:lnSpc>
              <a:spcBef>
                <a:spcPts val="1200"/>
              </a:spcBef>
              <a:spcAft>
                <a:spcPts val="0"/>
              </a:spcAft>
              <a:buClr>
                <a:schemeClr val="dk1"/>
              </a:buClr>
              <a:buSzPts val="1500"/>
              <a:buChar char="-"/>
            </a:pPr>
            <a:r>
              <a:rPr lang="en" sz="1500">
                <a:solidFill>
                  <a:schemeClr val="dk1"/>
                </a:solidFill>
                <a:highlight>
                  <a:srgbClr val="FFFFFF"/>
                </a:highlight>
              </a:rPr>
              <a:t>Povysil et al. </a:t>
            </a:r>
            <a:r>
              <a:rPr i="1" lang="en" sz="1500">
                <a:solidFill>
                  <a:schemeClr val="dk1"/>
                </a:solidFill>
                <a:highlight>
                  <a:srgbClr val="FFFFFF"/>
                </a:highlight>
              </a:rPr>
              <a:t>Nature Reviews Genetics</a:t>
            </a:r>
            <a:r>
              <a:rPr lang="en" sz="1500">
                <a:solidFill>
                  <a:schemeClr val="dk1"/>
                </a:solidFill>
                <a:highlight>
                  <a:srgbClr val="FFFFFF"/>
                </a:highlight>
              </a:rPr>
              <a:t> 2019</a:t>
            </a:r>
            <a:endParaRPr sz="1500">
              <a:solidFill>
                <a:schemeClr val="dk1"/>
              </a:solidFill>
              <a:highlight>
                <a:srgbClr val="FFFFFF"/>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69"/>
          <p:cNvSpPr txBox="1"/>
          <p:nvPr>
            <p:ph idx="1" type="body"/>
          </p:nvPr>
        </p:nvSpPr>
        <p:spPr>
          <a:xfrm>
            <a:off x="311700" y="1152475"/>
            <a:ext cx="3653700" cy="81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SAIGE-GENE </a:t>
            </a:r>
            <a:endParaRPr>
              <a:solidFill>
                <a:schemeClr val="dk1"/>
              </a:solidFill>
            </a:endParaRPr>
          </a:p>
          <a:p>
            <a:pPr indent="0" lvl="0" marL="0" rtl="0" algn="l">
              <a:spcBef>
                <a:spcPts val="0"/>
              </a:spcBef>
              <a:spcAft>
                <a:spcPts val="0"/>
              </a:spcAft>
              <a:buNone/>
            </a:pPr>
            <a:r>
              <a:rPr lang="en" sz="1200">
                <a:solidFill>
                  <a:schemeClr val="dk1"/>
                </a:solidFill>
              </a:rPr>
              <a:t>Zhou et al. </a:t>
            </a:r>
            <a:r>
              <a:rPr i="1" lang="en" sz="1200">
                <a:solidFill>
                  <a:schemeClr val="dk1"/>
                </a:solidFill>
              </a:rPr>
              <a:t>Nature Genetics</a:t>
            </a:r>
            <a:r>
              <a:rPr lang="en" sz="1200">
                <a:solidFill>
                  <a:schemeClr val="dk1"/>
                </a:solidFill>
              </a:rPr>
              <a:t> 2020</a:t>
            </a:r>
            <a:endParaRPr sz="1200">
              <a:solidFill>
                <a:schemeClr val="dk1"/>
              </a:solidFill>
            </a:endParaRPr>
          </a:p>
        </p:txBody>
      </p:sp>
      <p:sp>
        <p:nvSpPr>
          <p:cNvPr id="693" name="Google Shape;693;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Software for gene-level testing</a:t>
            </a:r>
            <a:endParaRPr/>
          </a:p>
        </p:txBody>
      </p:sp>
      <p:pic>
        <p:nvPicPr>
          <p:cNvPr id="694" name="Google Shape;694;p69"/>
          <p:cNvPicPr preferRelativeResize="0"/>
          <p:nvPr/>
        </p:nvPicPr>
        <p:blipFill>
          <a:blip r:embed="rId3">
            <a:alphaModFix/>
          </a:blip>
          <a:stretch>
            <a:fillRect/>
          </a:stretch>
        </p:blipFill>
        <p:spPr>
          <a:xfrm>
            <a:off x="338300" y="1756117"/>
            <a:ext cx="2899362" cy="1170555"/>
          </a:xfrm>
          <a:prstGeom prst="rect">
            <a:avLst/>
          </a:prstGeom>
          <a:noFill/>
          <a:ln>
            <a:noFill/>
          </a:ln>
        </p:spPr>
      </p:pic>
      <p:sp>
        <p:nvSpPr>
          <p:cNvPr id="695" name="Google Shape;695;p69"/>
          <p:cNvSpPr txBox="1"/>
          <p:nvPr>
            <p:ph idx="1" type="body"/>
          </p:nvPr>
        </p:nvSpPr>
        <p:spPr>
          <a:xfrm>
            <a:off x="3649200" y="4678200"/>
            <a:ext cx="5494800" cy="465300"/>
          </a:xfrm>
          <a:prstGeom prst="rect">
            <a:avLst/>
          </a:prstGeom>
        </p:spPr>
        <p:txBody>
          <a:bodyPr anchorCtr="0" anchor="t" bIns="91425" lIns="91425" spcFirstLastPara="1" rIns="91425" wrap="square" tIns="91425">
            <a:normAutofit fontScale="92500" lnSpcReduction="20000"/>
          </a:bodyPr>
          <a:lstStyle/>
          <a:p>
            <a:pPr indent="0" lvl="0" marL="0" rtl="0" algn="r">
              <a:spcBef>
                <a:spcPts val="0"/>
              </a:spcBef>
              <a:spcAft>
                <a:spcPts val="0"/>
              </a:spcAft>
              <a:buClr>
                <a:schemeClr val="dk1"/>
              </a:buClr>
              <a:buSzPct val="110000"/>
              <a:buFont typeface="Arial"/>
              <a:buNone/>
            </a:pPr>
            <a:r>
              <a:rPr lang="en" sz="1000">
                <a:solidFill>
                  <a:schemeClr val="dk1"/>
                </a:solidFill>
              </a:rPr>
              <a:t>Note: Possible (but now outdated) to code gene burden as variant-level genotypes and use variant-level testing frameworks (see Cirulli et al., 2020 using BOLT-LMM)</a:t>
            </a:r>
            <a:endParaRPr>
              <a:solidFill>
                <a:schemeClr val="dk1"/>
              </a:solidFill>
            </a:endParaRPr>
          </a:p>
        </p:txBody>
      </p:sp>
      <p:sp>
        <p:nvSpPr>
          <p:cNvPr id="696" name="Google Shape;696;p69"/>
          <p:cNvSpPr txBox="1"/>
          <p:nvPr/>
        </p:nvSpPr>
        <p:spPr>
          <a:xfrm>
            <a:off x="334050" y="3090938"/>
            <a:ext cx="3609000" cy="81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rPr>
              <a:t>Regenie </a:t>
            </a:r>
            <a:endParaRPr sz="1800">
              <a:solidFill>
                <a:schemeClr val="dk1"/>
              </a:solidFill>
            </a:endParaRPr>
          </a:p>
          <a:p>
            <a:pPr indent="0" lvl="0" marL="0" rtl="0" algn="l">
              <a:lnSpc>
                <a:spcPct val="115000"/>
              </a:lnSpc>
              <a:spcBef>
                <a:spcPts val="0"/>
              </a:spcBef>
              <a:spcAft>
                <a:spcPts val="0"/>
              </a:spcAft>
              <a:buNone/>
            </a:pPr>
            <a:r>
              <a:rPr lang="en" sz="1200">
                <a:solidFill>
                  <a:schemeClr val="dk1"/>
                </a:solidFill>
              </a:rPr>
              <a:t>Mbatchou et al. </a:t>
            </a:r>
            <a:r>
              <a:rPr i="1" lang="en" sz="1200">
                <a:solidFill>
                  <a:schemeClr val="dk1"/>
                </a:solidFill>
              </a:rPr>
              <a:t>Nature Genetics</a:t>
            </a:r>
            <a:r>
              <a:rPr lang="en" sz="1200">
                <a:solidFill>
                  <a:schemeClr val="dk1"/>
                </a:solidFill>
              </a:rPr>
              <a:t> 2021</a:t>
            </a:r>
            <a:endParaRPr sz="1600">
              <a:solidFill>
                <a:schemeClr val="dk1"/>
              </a:solidFill>
            </a:endParaRPr>
          </a:p>
        </p:txBody>
      </p:sp>
      <p:pic>
        <p:nvPicPr>
          <p:cNvPr id="697" name="Google Shape;697;p69"/>
          <p:cNvPicPr preferRelativeResize="0"/>
          <p:nvPr/>
        </p:nvPicPr>
        <p:blipFill>
          <a:blip r:embed="rId4">
            <a:alphaModFix/>
          </a:blip>
          <a:stretch>
            <a:fillRect/>
          </a:stretch>
        </p:blipFill>
        <p:spPr>
          <a:xfrm>
            <a:off x="311691" y="3690000"/>
            <a:ext cx="2899359" cy="1226801"/>
          </a:xfrm>
          <a:prstGeom prst="rect">
            <a:avLst/>
          </a:prstGeom>
          <a:noFill/>
          <a:ln>
            <a:noFill/>
          </a:ln>
        </p:spPr>
      </p:pic>
      <p:pic>
        <p:nvPicPr>
          <p:cNvPr id="698" name="Google Shape;698;p69"/>
          <p:cNvPicPr preferRelativeResize="0"/>
          <p:nvPr/>
        </p:nvPicPr>
        <p:blipFill>
          <a:blip r:embed="rId5">
            <a:alphaModFix/>
          </a:blip>
          <a:stretch>
            <a:fillRect/>
          </a:stretch>
        </p:blipFill>
        <p:spPr>
          <a:xfrm>
            <a:off x="9640875" y="2290000"/>
            <a:ext cx="3277870" cy="2193701"/>
          </a:xfrm>
          <a:prstGeom prst="rect">
            <a:avLst/>
          </a:prstGeom>
          <a:noFill/>
          <a:ln>
            <a:noFill/>
          </a:ln>
        </p:spPr>
      </p:pic>
      <p:pic>
        <p:nvPicPr>
          <p:cNvPr id="699" name="Google Shape;699;p69"/>
          <p:cNvPicPr preferRelativeResize="0"/>
          <p:nvPr/>
        </p:nvPicPr>
        <p:blipFill>
          <a:blip r:embed="rId6">
            <a:alphaModFix/>
          </a:blip>
          <a:stretch>
            <a:fillRect/>
          </a:stretch>
        </p:blipFill>
        <p:spPr>
          <a:xfrm>
            <a:off x="9715200" y="81649"/>
            <a:ext cx="3006902" cy="1464174"/>
          </a:xfrm>
          <a:prstGeom prst="rect">
            <a:avLst/>
          </a:prstGeom>
          <a:noFill/>
          <a:ln>
            <a:noFill/>
          </a:ln>
        </p:spPr>
      </p:pic>
      <p:sp>
        <p:nvSpPr>
          <p:cNvPr id="700" name="Google Shape;700;p69"/>
          <p:cNvSpPr/>
          <p:nvPr/>
        </p:nvSpPr>
        <p:spPr>
          <a:xfrm>
            <a:off x="4409725" y="2010825"/>
            <a:ext cx="3006900" cy="572700"/>
          </a:xfrm>
          <a:prstGeom prst="roundRect">
            <a:avLst>
              <a:gd fmla="val 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Step 1: Fit null model</a:t>
            </a:r>
            <a:endParaRPr/>
          </a:p>
        </p:txBody>
      </p:sp>
      <p:sp>
        <p:nvSpPr>
          <p:cNvPr id="701" name="Google Shape;701;p69"/>
          <p:cNvSpPr/>
          <p:nvPr/>
        </p:nvSpPr>
        <p:spPr>
          <a:xfrm>
            <a:off x="4409725" y="3442175"/>
            <a:ext cx="3006900" cy="572700"/>
          </a:xfrm>
          <a:prstGeom prst="roundRect">
            <a:avLst>
              <a:gd fmla="val 0" name="adj"/>
            </a:avLst>
          </a:prstGeom>
          <a:solidFill>
            <a:schemeClr val="lt2"/>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Step 2: Association tests</a:t>
            </a:r>
            <a:endParaRPr/>
          </a:p>
        </p:txBody>
      </p:sp>
      <p:sp>
        <p:nvSpPr>
          <p:cNvPr id="702" name="Google Shape;702;p69"/>
          <p:cNvSpPr/>
          <p:nvPr/>
        </p:nvSpPr>
        <p:spPr>
          <a:xfrm>
            <a:off x="4028825" y="1152475"/>
            <a:ext cx="1743900" cy="497100"/>
          </a:xfrm>
          <a:prstGeom prst="roundRect">
            <a:avLst>
              <a:gd fmla="val 0" name="adj"/>
            </a:avLst>
          </a:prstGeom>
          <a:solidFill>
            <a:srgbClr val="FCE5CD"/>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Phenotypes</a:t>
            </a:r>
            <a:endParaRPr/>
          </a:p>
        </p:txBody>
      </p:sp>
      <p:sp>
        <p:nvSpPr>
          <p:cNvPr id="703" name="Google Shape;703;p69"/>
          <p:cNvSpPr/>
          <p:nvPr/>
        </p:nvSpPr>
        <p:spPr>
          <a:xfrm>
            <a:off x="6405400" y="1152475"/>
            <a:ext cx="2061300" cy="497100"/>
          </a:xfrm>
          <a:prstGeom prst="roundRect">
            <a:avLst>
              <a:gd fmla="val 0" name="adj"/>
            </a:avLst>
          </a:prstGeom>
          <a:solidFill>
            <a:srgbClr val="D9EAD3"/>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Common genotypes (e.g. array)</a:t>
            </a:r>
            <a:endParaRPr/>
          </a:p>
        </p:txBody>
      </p:sp>
      <p:sp>
        <p:nvSpPr>
          <p:cNvPr id="704" name="Google Shape;704;p69"/>
          <p:cNvSpPr/>
          <p:nvPr/>
        </p:nvSpPr>
        <p:spPr>
          <a:xfrm>
            <a:off x="6134500" y="2679900"/>
            <a:ext cx="2332200" cy="497100"/>
          </a:xfrm>
          <a:prstGeom prst="roundRect">
            <a:avLst>
              <a:gd fmla="val 0" name="adj"/>
            </a:avLst>
          </a:prstGeom>
          <a:solidFill>
            <a:srgbClr val="C9DAF8"/>
          </a:solidFill>
          <a:ln cap="flat" cmpd="sng" w="9525">
            <a:solidFill>
              <a:srgbClr val="31538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Variants to be tested</a:t>
            </a:r>
            <a:r>
              <a:rPr lang="en"/>
              <a:t> </a:t>
            </a:r>
            <a:br>
              <a:rPr lang="en"/>
            </a:br>
            <a:r>
              <a:rPr lang="en" sz="1200"/>
              <a:t>(e.g. MAF cutoffs, annotations)</a:t>
            </a:r>
            <a:endParaRPr sz="1200"/>
          </a:p>
        </p:txBody>
      </p:sp>
      <p:sp>
        <p:nvSpPr>
          <p:cNvPr id="705" name="Google Shape;705;p69"/>
          <p:cNvSpPr/>
          <p:nvPr/>
        </p:nvSpPr>
        <p:spPr>
          <a:xfrm rot="-5400000">
            <a:off x="6054043" y="502550"/>
            <a:ext cx="247200" cy="2655300"/>
          </a:xfrm>
          <a:prstGeom prst="leftBrace">
            <a:avLst>
              <a:gd fmla="val 0" name="adj1"/>
              <a:gd fmla="val 38707" name="adj2"/>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06" name="Google Shape;706;p69"/>
          <p:cNvCxnSpPr>
            <a:stCxn id="700" idx="2"/>
            <a:endCxn id="701" idx="0"/>
          </p:cNvCxnSpPr>
          <p:nvPr/>
        </p:nvCxnSpPr>
        <p:spPr>
          <a:xfrm>
            <a:off x="5913175" y="2583525"/>
            <a:ext cx="0" cy="858600"/>
          </a:xfrm>
          <a:prstGeom prst="straightConnector1">
            <a:avLst/>
          </a:prstGeom>
          <a:noFill/>
          <a:ln cap="flat" cmpd="sng" w="19050">
            <a:solidFill>
              <a:schemeClr val="dk1"/>
            </a:solidFill>
            <a:prstDash val="solid"/>
            <a:round/>
            <a:headEnd len="med" w="med" type="none"/>
            <a:tailEnd len="med" w="med" type="stealth"/>
          </a:ln>
        </p:spPr>
      </p:cxnSp>
      <p:cxnSp>
        <p:nvCxnSpPr>
          <p:cNvPr id="707" name="Google Shape;707;p69"/>
          <p:cNvCxnSpPr/>
          <p:nvPr/>
        </p:nvCxnSpPr>
        <p:spPr>
          <a:xfrm>
            <a:off x="6540900" y="3189075"/>
            <a:ext cx="0" cy="241200"/>
          </a:xfrm>
          <a:prstGeom prst="straightConnector1">
            <a:avLst/>
          </a:prstGeom>
          <a:noFill/>
          <a:ln cap="flat" cmpd="sng" w="19050">
            <a:solidFill>
              <a:schemeClr val="dk1"/>
            </a:solidFill>
            <a:prstDash val="solid"/>
            <a:round/>
            <a:headEnd len="med" w="med" type="none"/>
            <a:tailEnd len="med" w="med" type="stealth"/>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SAIGE-GENE+</a:t>
            </a:r>
            <a:endParaRPr/>
          </a:p>
        </p:txBody>
      </p:sp>
      <p:grpSp>
        <p:nvGrpSpPr>
          <p:cNvPr id="713" name="Google Shape;713;p70"/>
          <p:cNvGrpSpPr/>
          <p:nvPr/>
        </p:nvGrpSpPr>
        <p:grpSpPr>
          <a:xfrm>
            <a:off x="459269" y="1487196"/>
            <a:ext cx="2167200" cy="1352100"/>
            <a:chOff x="535519" y="1108771"/>
            <a:chExt cx="2167200" cy="1352100"/>
          </a:xfrm>
        </p:grpSpPr>
        <p:sp>
          <p:nvSpPr>
            <p:cNvPr id="714" name="Google Shape;714;p70"/>
            <p:cNvSpPr/>
            <p:nvPr/>
          </p:nvSpPr>
          <p:spPr>
            <a:xfrm>
              <a:off x="572419" y="1108771"/>
              <a:ext cx="2093400" cy="1352100"/>
            </a:xfrm>
            <a:prstGeom prst="roundRect">
              <a:avLst>
                <a:gd fmla="val 16667" name="adj"/>
              </a:avLst>
            </a:prstGeom>
            <a:solidFill>
              <a:srgbClr val="CFE2F3"/>
            </a:solidFill>
            <a:ln cap="flat" cmpd="sng" w="9525">
              <a:solidFill>
                <a:srgbClr val="31538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715" name="Google Shape;715;p70"/>
            <p:cNvGrpSpPr/>
            <p:nvPr/>
          </p:nvGrpSpPr>
          <p:grpSpPr>
            <a:xfrm>
              <a:off x="535519" y="1224521"/>
              <a:ext cx="2167200" cy="1120600"/>
              <a:chOff x="565800" y="1257425"/>
              <a:chExt cx="2167200" cy="1120600"/>
            </a:xfrm>
          </p:grpSpPr>
          <p:sp>
            <p:nvSpPr>
              <p:cNvPr id="716" name="Google Shape;716;p70"/>
              <p:cNvSpPr txBox="1"/>
              <p:nvPr/>
            </p:nvSpPr>
            <p:spPr>
              <a:xfrm>
                <a:off x="565800" y="1257425"/>
                <a:ext cx="2093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rPr>
                  <a:t>Linear/logistic</a:t>
                </a:r>
                <a:br>
                  <a:rPr lang="en" sz="1800">
                    <a:solidFill>
                      <a:schemeClr val="dk1"/>
                    </a:solidFill>
                  </a:rPr>
                </a:br>
                <a:r>
                  <a:rPr lang="en" sz="1800">
                    <a:solidFill>
                      <a:schemeClr val="dk1"/>
                    </a:solidFill>
                  </a:rPr>
                  <a:t>mixed model</a:t>
                </a:r>
                <a:endParaRPr sz="1800">
                  <a:solidFill>
                    <a:schemeClr val="dk1"/>
                  </a:solidFill>
                </a:endParaRPr>
              </a:p>
            </p:txBody>
          </p:sp>
          <p:sp>
            <p:nvSpPr>
              <p:cNvPr id="717" name="Google Shape;717;p70"/>
              <p:cNvSpPr txBox="1"/>
              <p:nvPr/>
            </p:nvSpPr>
            <p:spPr>
              <a:xfrm>
                <a:off x="565800" y="1946925"/>
                <a:ext cx="2167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1155CC"/>
                    </a:solidFill>
                  </a:rPr>
                  <a:t>Related samples</a:t>
                </a:r>
                <a:endParaRPr sz="1600">
                  <a:solidFill>
                    <a:srgbClr val="1155CC"/>
                  </a:solidFill>
                </a:endParaRPr>
              </a:p>
            </p:txBody>
          </p:sp>
        </p:grpSp>
      </p:grpSp>
      <p:grpSp>
        <p:nvGrpSpPr>
          <p:cNvPr id="718" name="Google Shape;718;p70"/>
          <p:cNvGrpSpPr/>
          <p:nvPr/>
        </p:nvGrpSpPr>
        <p:grpSpPr>
          <a:xfrm>
            <a:off x="2626463" y="1487196"/>
            <a:ext cx="2167200" cy="1352100"/>
            <a:chOff x="3068838" y="1108771"/>
            <a:chExt cx="2167200" cy="1352100"/>
          </a:xfrm>
        </p:grpSpPr>
        <p:sp>
          <p:nvSpPr>
            <p:cNvPr id="719" name="Google Shape;719;p70"/>
            <p:cNvSpPr/>
            <p:nvPr/>
          </p:nvSpPr>
          <p:spPr>
            <a:xfrm>
              <a:off x="3105738" y="1108771"/>
              <a:ext cx="2093400" cy="1352100"/>
            </a:xfrm>
            <a:prstGeom prst="roundRect">
              <a:avLst>
                <a:gd fmla="val 16667" name="adj"/>
              </a:avLst>
            </a:prstGeom>
            <a:solidFill>
              <a:srgbClr val="CFE2F3"/>
            </a:solidFill>
            <a:ln cap="flat" cmpd="sng" w="9525">
              <a:solidFill>
                <a:srgbClr val="31538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720" name="Google Shape;720;p70"/>
            <p:cNvGrpSpPr/>
            <p:nvPr/>
          </p:nvGrpSpPr>
          <p:grpSpPr>
            <a:xfrm>
              <a:off x="3068838" y="1239971"/>
              <a:ext cx="2167200" cy="1089700"/>
              <a:chOff x="3068838" y="1257425"/>
              <a:chExt cx="2167200" cy="1089700"/>
            </a:xfrm>
          </p:grpSpPr>
          <p:sp>
            <p:nvSpPr>
              <p:cNvPr id="721" name="Google Shape;721;p70"/>
              <p:cNvSpPr txBox="1"/>
              <p:nvPr/>
            </p:nvSpPr>
            <p:spPr>
              <a:xfrm>
                <a:off x="3105738" y="1257425"/>
                <a:ext cx="2093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rPr>
                  <a:t>Saddlepoint approximation</a:t>
                </a:r>
                <a:endParaRPr sz="1800">
                  <a:solidFill>
                    <a:schemeClr val="dk1"/>
                  </a:solidFill>
                </a:endParaRPr>
              </a:p>
            </p:txBody>
          </p:sp>
          <p:sp>
            <p:nvSpPr>
              <p:cNvPr id="722" name="Google Shape;722;p70"/>
              <p:cNvSpPr txBox="1"/>
              <p:nvPr/>
            </p:nvSpPr>
            <p:spPr>
              <a:xfrm>
                <a:off x="3068838" y="1946925"/>
                <a:ext cx="2167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1155CC"/>
                    </a:solidFill>
                  </a:rPr>
                  <a:t>Case:control imbalance</a:t>
                </a:r>
                <a:endParaRPr>
                  <a:solidFill>
                    <a:srgbClr val="1155CC"/>
                  </a:solidFill>
                </a:endParaRPr>
              </a:p>
            </p:txBody>
          </p:sp>
        </p:grpSp>
      </p:grpSp>
      <p:grpSp>
        <p:nvGrpSpPr>
          <p:cNvPr id="723" name="Google Shape;723;p70"/>
          <p:cNvGrpSpPr/>
          <p:nvPr/>
        </p:nvGrpSpPr>
        <p:grpSpPr>
          <a:xfrm>
            <a:off x="459269" y="2930346"/>
            <a:ext cx="2167200" cy="1352100"/>
            <a:chOff x="535519" y="2551908"/>
            <a:chExt cx="2167200" cy="1352100"/>
          </a:xfrm>
        </p:grpSpPr>
        <p:sp>
          <p:nvSpPr>
            <p:cNvPr id="724" name="Google Shape;724;p70"/>
            <p:cNvSpPr/>
            <p:nvPr/>
          </p:nvSpPr>
          <p:spPr>
            <a:xfrm>
              <a:off x="572419" y="2551908"/>
              <a:ext cx="2093400" cy="1352100"/>
            </a:xfrm>
            <a:prstGeom prst="roundRect">
              <a:avLst>
                <a:gd fmla="val 16667" name="adj"/>
              </a:avLst>
            </a:prstGeom>
            <a:solidFill>
              <a:srgbClr val="CFE2F3"/>
            </a:solidFill>
            <a:ln cap="flat" cmpd="sng" w="9525">
              <a:solidFill>
                <a:srgbClr val="31538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5" name="Google Shape;725;p70"/>
            <p:cNvSpPr txBox="1"/>
            <p:nvPr/>
          </p:nvSpPr>
          <p:spPr>
            <a:xfrm>
              <a:off x="572419" y="2662333"/>
              <a:ext cx="2093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rPr>
                <a:t>Optimisation strategies</a:t>
              </a:r>
              <a:endParaRPr sz="1800">
                <a:solidFill>
                  <a:schemeClr val="dk1"/>
                </a:solidFill>
              </a:endParaRPr>
            </a:p>
          </p:txBody>
        </p:sp>
        <p:sp>
          <p:nvSpPr>
            <p:cNvPr id="726" name="Google Shape;726;p70"/>
            <p:cNvSpPr txBox="1"/>
            <p:nvPr/>
          </p:nvSpPr>
          <p:spPr>
            <a:xfrm>
              <a:off x="535519" y="3351833"/>
              <a:ext cx="2167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1155CC"/>
                  </a:solidFill>
                </a:rPr>
                <a:t>Large-scale data</a:t>
              </a:r>
              <a:endParaRPr sz="1600">
                <a:solidFill>
                  <a:srgbClr val="1155CC"/>
                </a:solidFill>
              </a:endParaRPr>
            </a:p>
          </p:txBody>
        </p:sp>
      </p:grpSp>
      <p:grpSp>
        <p:nvGrpSpPr>
          <p:cNvPr id="727" name="Google Shape;727;p70"/>
          <p:cNvGrpSpPr/>
          <p:nvPr/>
        </p:nvGrpSpPr>
        <p:grpSpPr>
          <a:xfrm>
            <a:off x="2626463" y="2930346"/>
            <a:ext cx="2167200" cy="1352100"/>
            <a:chOff x="3068838" y="2551908"/>
            <a:chExt cx="2167200" cy="1352100"/>
          </a:xfrm>
        </p:grpSpPr>
        <p:sp>
          <p:nvSpPr>
            <p:cNvPr id="728" name="Google Shape;728;p70"/>
            <p:cNvSpPr/>
            <p:nvPr/>
          </p:nvSpPr>
          <p:spPr>
            <a:xfrm>
              <a:off x="3105738" y="2551908"/>
              <a:ext cx="2093400" cy="1352100"/>
            </a:xfrm>
            <a:prstGeom prst="roundRect">
              <a:avLst>
                <a:gd fmla="val 16667" name="adj"/>
              </a:avLst>
            </a:prstGeom>
            <a:solidFill>
              <a:srgbClr val="CFE2F3"/>
            </a:solidFill>
            <a:ln cap="flat" cmpd="sng" w="9525">
              <a:solidFill>
                <a:srgbClr val="31538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9" name="Google Shape;729;p70"/>
            <p:cNvSpPr txBox="1"/>
            <p:nvPr/>
          </p:nvSpPr>
          <p:spPr>
            <a:xfrm>
              <a:off x="3105738" y="2662333"/>
              <a:ext cx="2093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rPr>
                <a:t>Group-based testing</a:t>
              </a:r>
              <a:endParaRPr sz="1800">
                <a:solidFill>
                  <a:schemeClr val="dk1"/>
                </a:solidFill>
              </a:endParaRPr>
            </a:p>
          </p:txBody>
        </p:sp>
        <p:sp>
          <p:nvSpPr>
            <p:cNvPr id="730" name="Google Shape;730;p70"/>
            <p:cNvSpPr txBox="1"/>
            <p:nvPr/>
          </p:nvSpPr>
          <p:spPr>
            <a:xfrm>
              <a:off x="3068838" y="3351833"/>
              <a:ext cx="2167200" cy="431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1155CC"/>
                  </a:solidFill>
                </a:rPr>
                <a:t>Rare variant testing</a:t>
              </a:r>
              <a:endParaRPr sz="1600">
                <a:solidFill>
                  <a:srgbClr val="1155CC"/>
                </a:solidFill>
              </a:endParaRPr>
            </a:p>
          </p:txBody>
        </p:sp>
      </p:grpSp>
      <p:sp>
        <p:nvSpPr>
          <p:cNvPr id="731" name="Google Shape;731;p70"/>
          <p:cNvSpPr txBox="1"/>
          <p:nvPr/>
        </p:nvSpPr>
        <p:spPr>
          <a:xfrm>
            <a:off x="235175" y="4599525"/>
            <a:ext cx="3955800" cy="391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chemeClr val="dk1"/>
                </a:solidFill>
              </a:rPr>
              <a:t>Zhou*, Bi*, Zhao* et al., </a:t>
            </a:r>
            <a:r>
              <a:rPr i="1" lang="en" sz="1200">
                <a:solidFill>
                  <a:schemeClr val="dk1"/>
                </a:solidFill>
              </a:rPr>
              <a:t>Nature Genetics</a:t>
            </a:r>
            <a:r>
              <a:rPr lang="en" sz="1200">
                <a:solidFill>
                  <a:schemeClr val="dk1"/>
                </a:solidFill>
              </a:rPr>
              <a:t>, 2022</a:t>
            </a:r>
            <a:endParaRPr sz="1200">
              <a:solidFill>
                <a:schemeClr val="dk1"/>
              </a:solidFill>
            </a:endParaRPr>
          </a:p>
        </p:txBody>
      </p:sp>
      <p:sp>
        <p:nvSpPr>
          <p:cNvPr id="732" name="Google Shape;732;p70"/>
          <p:cNvSpPr txBox="1"/>
          <p:nvPr/>
        </p:nvSpPr>
        <p:spPr>
          <a:xfrm>
            <a:off x="4998275" y="1003300"/>
            <a:ext cx="4129200" cy="41805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b="1" lang="en" sz="1700">
                <a:solidFill>
                  <a:schemeClr val="dk1"/>
                </a:solidFill>
              </a:rPr>
              <a:t>Improved computational efficiency</a:t>
            </a:r>
            <a:endParaRPr b="1" sz="1700">
              <a:solidFill>
                <a:schemeClr val="dk1"/>
              </a:solidFill>
            </a:endParaRPr>
          </a:p>
          <a:p>
            <a:pPr indent="0" lvl="0" marL="0" rtl="0" algn="l">
              <a:lnSpc>
                <a:spcPct val="95000"/>
              </a:lnSpc>
              <a:spcBef>
                <a:spcPts val="1200"/>
              </a:spcBef>
              <a:spcAft>
                <a:spcPts val="0"/>
              </a:spcAft>
              <a:buSzPts val="852"/>
              <a:buNone/>
            </a:pPr>
            <a:r>
              <a:rPr b="1" lang="en" sz="1700">
                <a:solidFill>
                  <a:schemeClr val="dk1"/>
                </a:solidFill>
              </a:rPr>
              <a:t>Improved type 1 error</a:t>
            </a:r>
            <a:endParaRPr b="1" sz="1700">
              <a:solidFill>
                <a:schemeClr val="dk1"/>
              </a:solidFill>
            </a:endParaRPr>
          </a:p>
          <a:p>
            <a:pPr indent="0" lvl="0" marL="0" rtl="0" algn="l">
              <a:lnSpc>
                <a:spcPct val="95000"/>
              </a:lnSpc>
              <a:spcBef>
                <a:spcPts val="1200"/>
              </a:spcBef>
              <a:spcAft>
                <a:spcPts val="0"/>
              </a:spcAft>
              <a:buSzPts val="852"/>
              <a:buNone/>
            </a:pPr>
            <a:r>
              <a:rPr b="1" lang="en" sz="1700">
                <a:solidFill>
                  <a:schemeClr val="dk1"/>
                </a:solidFill>
              </a:rPr>
              <a:t>Improved power</a:t>
            </a:r>
            <a:endParaRPr b="1" sz="1700">
              <a:solidFill>
                <a:schemeClr val="dk1"/>
              </a:solidFill>
            </a:endParaRPr>
          </a:p>
          <a:p>
            <a:pPr indent="0" lvl="0" marL="0" rtl="0" algn="l">
              <a:lnSpc>
                <a:spcPct val="95000"/>
              </a:lnSpc>
              <a:spcBef>
                <a:spcPts val="1200"/>
              </a:spcBef>
              <a:spcAft>
                <a:spcPts val="0"/>
              </a:spcAft>
              <a:buSzPts val="852"/>
              <a:buNone/>
            </a:pPr>
            <a:r>
              <a:rPr lang="en" sz="1700">
                <a:solidFill>
                  <a:schemeClr val="dk1"/>
                </a:solidFill>
              </a:rPr>
              <a:t>Multiple functional annotations, e.g.</a:t>
            </a:r>
            <a:endParaRPr sz="1700">
              <a:solidFill>
                <a:schemeClr val="dk1"/>
              </a:solidFill>
            </a:endParaRPr>
          </a:p>
          <a:p>
            <a:pPr indent="-336550" lvl="0" marL="457200" rtl="0" algn="l">
              <a:lnSpc>
                <a:spcPct val="95000"/>
              </a:lnSpc>
              <a:spcBef>
                <a:spcPts val="1200"/>
              </a:spcBef>
              <a:spcAft>
                <a:spcPts val="0"/>
              </a:spcAft>
              <a:buClr>
                <a:schemeClr val="dk1"/>
              </a:buClr>
              <a:buSzPts val="1700"/>
              <a:buChar char="●"/>
            </a:pPr>
            <a:r>
              <a:rPr lang="en" sz="1700">
                <a:solidFill>
                  <a:schemeClr val="dk1"/>
                </a:solidFill>
              </a:rPr>
              <a:t>LoF</a:t>
            </a:r>
            <a:endParaRPr sz="1700">
              <a:solidFill>
                <a:schemeClr val="dk1"/>
              </a:solidFill>
            </a:endParaRPr>
          </a:p>
          <a:p>
            <a:pPr indent="-336550" lvl="0" marL="457200" rtl="0" algn="l">
              <a:lnSpc>
                <a:spcPct val="95000"/>
              </a:lnSpc>
              <a:spcBef>
                <a:spcPts val="0"/>
              </a:spcBef>
              <a:spcAft>
                <a:spcPts val="0"/>
              </a:spcAft>
              <a:buClr>
                <a:schemeClr val="dk1"/>
              </a:buClr>
              <a:buSzPts val="1700"/>
              <a:buChar char="●"/>
            </a:pPr>
            <a:r>
              <a:rPr lang="en" sz="1700">
                <a:solidFill>
                  <a:schemeClr val="dk1"/>
                </a:solidFill>
              </a:rPr>
              <a:t>LoF+non-synonymous</a:t>
            </a:r>
            <a:endParaRPr sz="1700">
              <a:solidFill>
                <a:schemeClr val="dk1"/>
              </a:solidFill>
            </a:endParaRPr>
          </a:p>
          <a:p>
            <a:pPr indent="0" lvl="0" marL="0" rtl="0" algn="l">
              <a:lnSpc>
                <a:spcPct val="95000"/>
              </a:lnSpc>
              <a:spcBef>
                <a:spcPts val="1200"/>
              </a:spcBef>
              <a:spcAft>
                <a:spcPts val="0"/>
              </a:spcAft>
              <a:buSzPts val="852"/>
              <a:buNone/>
            </a:pPr>
            <a:r>
              <a:rPr lang="en" sz="1700">
                <a:solidFill>
                  <a:schemeClr val="dk1"/>
                </a:solidFill>
              </a:rPr>
              <a:t>Multiple max-MAF cutoffs, e.g.</a:t>
            </a:r>
            <a:endParaRPr sz="1700">
              <a:solidFill>
                <a:schemeClr val="dk1"/>
              </a:solidFill>
            </a:endParaRPr>
          </a:p>
          <a:p>
            <a:pPr indent="-336550" lvl="0" marL="457200" rtl="0" algn="l">
              <a:lnSpc>
                <a:spcPct val="95000"/>
              </a:lnSpc>
              <a:spcBef>
                <a:spcPts val="1200"/>
              </a:spcBef>
              <a:spcAft>
                <a:spcPts val="0"/>
              </a:spcAft>
              <a:buClr>
                <a:schemeClr val="dk1"/>
              </a:buClr>
              <a:buSzPts val="1700"/>
              <a:buChar char="●"/>
            </a:pPr>
            <a:r>
              <a:rPr lang="en" sz="1700">
                <a:solidFill>
                  <a:schemeClr val="dk1"/>
                </a:solidFill>
              </a:rPr>
              <a:t>0.01%</a:t>
            </a:r>
            <a:endParaRPr sz="1700">
              <a:solidFill>
                <a:schemeClr val="dk1"/>
              </a:solidFill>
            </a:endParaRPr>
          </a:p>
          <a:p>
            <a:pPr indent="-336550" lvl="0" marL="457200" rtl="0" algn="l">
              <a:lnSpc>
                <a:spcPct val="95000"/>
              </a:lnSpc>
              <a:spcBef>
                <a:spcPts val="0"/>
              </a:spcBef>
              <a:spcAft>
                <a:spcPts val="0"/>
              </a:spcAft>
              <a:buClr>
                <a:schemeClr val="dk1"/>
              </a:buClr>
              <a:buSzPts val="1700"/>
              <a:buChar char="●"/>
            </a:pPr>
            <a:r>
              <a:rPr lang="en" sz="1700">
                <a:solidFill>
                  <a:schemeClr val="dk1"/>
                </a:solidFill>
              </a:rPr>
              <a:t>0.1%</a:t>
            </a:r>
            <a:endParaRPr sz="1700">
              <a:solidFill>
                <a:schemeClr val="dk1"/>
              </a:solidFill>
            </a:endParaRPr>
          </a:p>
          <a:p>
            <a:pPr indent="-336550" lvl="0" marL="457200" rtl="0" algn="l">
              <a:lnSpc>
                <a:spcPct val="95000"/>
              </a:lnSpc>
              <a:spcBef>
                <a:spcPts val="0"/>
              </a:spcBef>
              <a:spcAft>
                <a:spcPts val="0"/>
              </a:spcAft>
              <a:buClr>
                <a:schemeClr val="dk1"/>
              </a:buClr>
              <a:buSzPts val="1700"/>
              <a:buChar char="●"/>
            </a:pPr>
            <a:r>
              <a:rPr lang="en" sz="1700">
                <a:solidFill>
                  <a:schemeClr val="dk1"/>
                </a:solidFill>
              </a:rPr>
              <a:t>1%</a:t>
            </a:r>
            <a:endParaRPr sz="1500">
              <a:solidFill>
                <a:schemeClr val="dk1"/>
              </a:solidFill>
              <a:highlight>
                <a:srgbClr val="FFFFFF"/>
              </a:high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71"/>
          <p:cNvSpPr txBox="1"/>
          <p:nvPr>
            <p:ph idx="1" type="body"/>
          </p:nvPr>
        </p:nvSpPr>
        <p:spPr>
          <a:xfrm>
            <a:off x="341825" y="2294475"/>
            <a:ext cx="3653700" cy="81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Genebass UKB 450k exomes</a:t>
            </a:r>
            <a:endParaRPr>
              <a:solidFill>
                <a:schemeClr val="dk1"/>
              </a:solidFill>
            </a:endParaRPr>
          </a:p>
          <a:p>
            <a:pPr indent="0" lvl="0" marL="0" rtl="0" algn="l">
              <a:spcBef>
                <a:spcPts val="0"/>
              </a:spcBef>
              <a:spcAft>
                <a:spcPts val="0"/>
              </a:spcAft>
              <a:buNone/>
            </a:pPr>
            <a:r>
              <a:rPr lang="en" sz="1200">
                <a:solidFill>
                  <a:schemeClr val="dk1"/>
                </a:solidFill>
              </a:rPr>
              <a:t>Karczewski et al. </a:t>
            </a:r>
            <a:r>
              <a:rPr i="1" lang="en" sz="1200">
                <a:solidFill>
                  <a:schemeClr val="dk1"/>
                </a:solidFill>
              </a:rPr>
              <a:t>Cell Genomics</a:t>
            </a:r>
            <a:r>
              <a:rPr lang="en" sz="1200">
                <a:solidFill>
                  <a:schemeClr val="dk1"/>
                </a:solidFill>
              </a:rPr>
              <a:t> 2022</a:t>
            </a:r>
            <a:endParaRPr sz="1200">
              <a:solidFill>
                <a:schemeClr val="dk1"/>
              </a:solidFill>
            </a:endParaRPr>
          </a:p>
        </p:txBody>
      </p:sp>
      <p:sp>
        <p:nvSpPr>
          <p:cNvPr id="738" name="Google Shape;738;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Recent applications</a:t>
            </a:r>
            <a:endParaRPr/>
          </a:p>
        </p:txBody>
      </p:sp>
      <p:sp>
        <p:nvSpPr>
          <p:cNvPr id="739" name="Google Shape;739;p71"/>
          <p:cNvSpPr txBox="1"/>
          <p:nvPr/>
        </p:nvSpPr>
        <p:spPr>
          <a:xfrm>
            <a:off x="364175" y="1296363"/>
            <a:ext cx="3609000" cy="81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rPr>
              <a:t>Regeneron UKB 450k exomes</a:t>
            </a:r>
            <a:endParaRPr sz="1800">
              <a:solidFill>
                <a:schemeClr val="dk1"/>
              </a:solidFill>
            </a:endParaRPr>
          </a:p>
          <a:p>
            <a:pPr indent="0" lvl="0" marL="0" rtl="0" algn="l">
              <a:lnSpc>
                <a:spcPct val="115000"/>
              </a:lnSpc>
              <a:spcBef>
                <a:spcPts val="0"/>
              </a:spcBef>
              <a:spcAft>
                <a:spcPts val="0"/>
              </a:spcAft>
              <a:buNone/>
            </a:pPr>
            <a:r>
              <a:rPr lang="en" sz="1200">
                <a:solidFill>
                  <a:schemeClr val="dk1"/>
                </a:solidFill>
              </a:rPr>
              <a:t>Backman et al. </a:t>
            </a:r>
            <a:r>
              <a:rPr i="1" lang="en" sz="1200">
                <a:solidFill>
                  <a:schemeClr val="dk1"/>
                </a:solidFill>
              </a:rPr>
              <a:t>Nature</a:t>
            </a:r>
            <a:r>
              <a:rPr lang="en" sz="1200">
                <a:solidFill>
                  <a:schemeClr val="dk1"/>
                </a:solidFill>
              </a:rPr>
              <a:t> 2021</a:t>
            </a:r>
            <a:endParaRPr sz="1600">
              <a:solidFill>
                <a:schemeClr val="dk1"/>
              </a:solidFill>
            </a:endParaRPr>
          </a:p>
        </p:txBody>
      </p:sp>
      <p:sp>
        <p:nvSpPr>
          <p:cNvPr id="740" name="Google Shape;740;p71"/>
          <p:cNvSpPr txBox="1"/>
          <p:nvPr>
            <p:ph idx="1" type="body"/>
          </p:nvPr>
        </p:nvSpPr>
        <p:spPr>
          <a:xfrm>
            <a:off x="341825" y="3292575"/>
            <a:ext cx="3843300" cy="8109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solidFill>
                  <a:schemeClr val="dk1"/>
                </a:solidFill>
              </a:rPr>
              <a:t>Pan-ancestry ~750k (UKB, AoU, MGB)</a:t>
            </a:r>
            <a:endParaRPr>
              <a:solidFill>
                <a:schemeClr val="dk1"/>
              </a:solidFill>
            </a:endParaRPr>
          </a:p>
          <a:p>
            <a:pPr indent="0" lvl="0" marL="0" rtl="0" algn="l">
              <a:spcBef>
                <a:spcPts val="0"/>
              </a:spcBef>
              <a:spcAft>
                <a:spcPts val="0"/>
              </a:spcAft>
              <a:buNone/>
            </a:pPr>
            <a:r>
              <a:rPr lang="en" sz="1200">
                <a:solidFill>
                  <a:schemeClr val="dk1"/>
                </a:solidFill>
              </a:rPr>
              <a:t>Jurgens et al. </a:t>
            </a:r>
            <a:r>
              <a:rPr i="1" lang="en" sz="1200">
                <a:solidFill>
                  <a:schemeClr val="dk1"/>
                </a:solidFill>
              </a:rPr>
              <a:t>Nature Genetics</a:t>
            </a:r>
            <a:r>
              <a:rPr lang="en" sz="1200">
                <a:solidFill>
                  <a:schemeClr val="dk1"/>
                </a:solidFill>
              </a:rPr>
              <a:t> 2024</a:t>
            </a:r>
            <a:endParaRPr sz="1200">
              <a:solidFill>
                <a:schemeClr val="dk1"/>
              </a:solidFill>
            </a:endParaRPr>
          </a:p>
        </p:txBody>
      </p:sp>
      <p:pic>
        <p:nvPicPr>
          <p:cNvPr id="741" name="Google Shape;741;p71"/>
          <p:cNvPicPr preferRelativeResize="0"/>
          <p:nvPr/>
        </p:nvPicPr>
        <p:blipFill rotWithShape="1">
          <a:blip r:embed="rId3">
            <a:alphaModFix/>
          </a:blip>
          <a:srcRect b="28892" l="0" r="0" t="30374"/>
          <a:stretch/>
        </p:blipFill>
        <p:spPr>
          <a:xfrm>
            <a:off x="4771100" y="3484375"/>
            <a:ext cx="3126369" cy="1467750"/>
          </a:xfrm>
          <a:prstGeom prst="rect">
            <a:avLst/>
          </a:prstGeom>
          <a:noFill/>
          <a:ln>
            <a:noFill/>
          </a:ln>
        </p:spPr>
      </p:pic>
      <p:pic>
        <p:nvPicPr>
          <p:cNvPr id="742" name="Google Shape;742;p71"/>
          <p:cNvPicPr preferRelativeResize="0"/>
          <p:nvPr/>
        </p:nvPicPr>
        <p:blipFill>
          <a:blip r:embed="rId4">
            <a:alphaModFix/>
          </a:blip>
          <a:stretch>
            <a:fillRect/>
          </a:stretch>
        </p:blipFill>
        <p:spPr>
          <a:xfrm>
            <a:off x="4771101" y="1908050"/>
            <a:ext cx="2815108" cy="1467757"/>
          </a:xfrm>
          <a:prstGeom prst="rect">
            <a:avLst/>
          </a:prstGeom>
          <a:noFill/>
          <a:ln>
            <a:noFill/>
          </a:ln>
        </p:spPr>
      </p:pic>
      <p:pic>
        <p:nvPicPr>
          <p:cNvPr id="743" name="Google Shape;743;p71"/>
          <p:cNvPicPr preferRelativeResize="0"/>
          <p:nvPr/>
        </p:nvPicPr>
        <p:blipFill>
          <a:blip r:embed="rId5">
            <a:alphaModFix/>
          </a:blip>
          <a:stretch>
            <a:fillRect/>
          </a:stretch>
        </p:blipFill>
        <p:spPr>
          <a:xfrm>
            <a:off x="4658599" y="178300"/>
            <a:ext cx="2815101" cy="166616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72"/>
          <p:cNvSpPr txBox="1"/>
          <p:nvPr>
            <p:ph idx="1" type="body"/>
          </p:nvPr>
        </p:nvSpPr>
        <p:spPr>
          <a:xfrm>
            <a:off x="341825" y="2294475"/>
            <a:ext cx="3653700" cy="81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Genebass</a:t>
            </a:r>
            <a:endParaRPr>
              <a:solidFill>
                <a:schemeClr val="dk1"/>
              </a:solidFill>
            </a:endParaRPr>
          </a:p>
          <a:p>
            <a:pPr indent="0" lvl="0" marL="0" rtl="0" algn="l">
              <a:spcBef>
                <a:spcPts val="0"/>
              </a:spcBef>
              <a:spcAft>
                <a:spcPts val="0"/>
              </a:spcAft>
              <a:buNone/>
            </a:pPr>
            <a:r>
              <a:rPr lang="en" sz="1200">
                <a:solidFill>
                  <a:schemeClr val="dk1"/>
                </a:solidFill>
              </a:rPr>
              <a:t>Karczewski et al. </a:t>
            </a:r>
            <a:r>
              <a:rPr i="1" lang="en" sz="1200">
                <a:solidFill>
                  <a:schemeClr val="dk1"/>
                </a:solidFill>
              </a:rPr>
              <a:t>Cell Genomics</a:t>
            </a:r>
            <a:r>
              <a:rPr lang="en" sz="1200">
                <a:solidFill>
                  <a:schemeClr val="dk1"/>
                </a:solidFill>
              </a:rPr>
              <a:t> 2022</a:t>
            </a:r>
            <a:endParaRPr sz="1200">
              <a:solidFill>
                <a:schemeClr val="dk1"/>
              </a:solidFill>
            </a:endParaRPr>
          </a:p>
        </p:txBody>
      </p:sp>
      <p:sp>
        <p:nvSpPr>
          <p:cNvPr id="749" name="Google Shape;749;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Recent applications</a:t>
            </a:r>
            <a:endParaRPr/>
          </a:p>
        </p:txBody>
      </p:sp>
      <p:pic>
        <p:nvPicPr>
          <p:cNvPr id="750" name="Google Shape;750;p72"/>
          <p:cNvPicPr preferRelativeResize="0"/>
          <p:nvPr/>
        </p:nvPicPr>
        <p:blipFill rotWithShape="1">
          <a:blip r:embed="rId3">
            <a:alphaModFix/>
          </a:blip>
          <a:srcRect b="8122" l="0" r="0" t="0"/>
          <a:stretch/>
        </p:blipFill>
        <p:spPr>
          <a:xfrm>
            <a:off x="3871658" y="1714800"/>
            <a:ext cx="5056220" cy="2204751"/>
          </a:xfrm>
          <a:prstGeom prst="rect">
            <a:avLst/>
          </a:prstGeom>
          <a:noFill/>
          <a:ln>
            <a:noFill/>
          </a:ln>
        </p:spPr>
      </p:pic>
      <p:pic>
        <p:nvPicPr>
          <p:cNvPr id="751" name="Google Shape;751;p72"/>
          <p:cNvPicPr preferRelativeResize="0"/>
          <p:nvPr/>
        </p:nvPicPr>
        <p:blipFill>
          <a:blip r:embed="rId4">
            <a:alphaModFix/>
          </a:blip>
          <a:stretch>
            <a:fillRect/>
          </a:stretch>
        </p:blipFill>
        <p:spPr>
          <a:xfrm>
            <a:off x="5094775" y="285925"/>
            <a:ext cx="2762876" cy="1150800"/>
          </a:xfrm>
          <a:prstGeom prst="rect">
            <a:avLst/>
          </a:prstGeom>
          <a:noFill/>
          <a:ln>
            <a:noFill/>
          </a:ln>
        </p:spPr>
      </p:pic>
      <p:sp>
        <p:nvSpPr>
          <p:cNvPr id="752" name="Google Shape;752;p72"/>
          <p:cNvSpPr txBox="1"/>
          <p:nvPr/>
        </p:nvSpPr>
        <p:spPr>
          <a:xfrm>
            <a:off x="5331463" y="4197625"/>
            <a:ext cx="2136600" cy="57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app.genebass.org</a:t>
            </a:r>
            <a:endParaRPr sz="1800">
              <a:solidFill>
                <a:schemeClr val="dk2"/>
              </a:solidFill>
            </a:endParaRPr>
          </a:p>
        </p:txBody>
      </p:sp>
      <p:pic>
        <p:nvPicPr>
          <p:cNvPr id="753" name="Google Shape;753;p72"/>
          <p:cNvPicPr preferRelativeResize="0"/>
          <p:nvPr/>
        </p:nvPicPr>
        <p:blipFill rotWithShape="1">
          <a:blip r:embed="rId5">
            <a:alphaModFix/>
          </a:blip>
          <a:srcRect b="28892" l="0" r="0" t="30374"/>
          <a:stretch/>
        </p:blipFill>
        <p:spPr>
          <a:xfrm>
            <a:off x="9446575" y="4437082"/>
            <a:ext cx="3860124" cy="1812219"/>
          </a:xfrm>
          <a:prstGeom prst="rect">
            <a:avLst/>
          </a:prstGeom>
          <a:noFill/>
          <a:ln>
            <a:noFill/>
          </a:ln>
        </p:spPr>
      </p:pic>
      <p:pic>
        <p:nvPicPr>
          <p:cNvPr id="754" name="Google Shape;754;p72"/>
          <p:cNvPicPr preferRelativeResize="0"/>
          <p:nvPr/>
        </p:nvPicPr>
        <p:blipFill>
          <a:blip r:embed="rId6">
            <a:alphaModFix/>
          </a:blip>
          <a:stretch>
            <a:fillRect/>
          </a:stretch>
        </p:blipFill>
        <p:spPr>
          <a:xfrm>
            <a:off x="9446576" y="2789875"/>
            <a:ext cx="2815108" cy="1467757"/>
          </a:xfrm>
          <a:prstGeom prst="rect">
            <a:avLst/>
          </a:prstGeom>
          <a:noFill/>
          <a:ln>
            <a:noFill/>
          </a:ln>
        </p:spPr>
      </p:pic>
      <p:pic>
        <p:nvPicPr>
          <p:cNvPr id="755" name="Google Shape;755;p72"/>
          <p:cNvPicPr preferRelativeResize="0"/>
          <p:nvPr/>
        </p:nvPicPr>
        <p:blipFill>
          <a:blip r:embed="rId7">
            <a:alphaModFix/>
          </a:blip>
          <a:stretch>
            <a:fillRect/>
          </a:stretch>
        </p:blipFill>
        <p:spPr>
          <a:xfrm>
            <a:off x="9446572" y="238600"/>
            <a:ext cx="3608999" cy="2136047"/>
          </a:xfrm>
          <a:prstGeom prst="rect">
            <a:avLst/>
          </a:prstGeom>
          <a:noFill/>
          <a:ln>
            <a:noFill/>
          </a:ln>
        </p:spPr>
      </p:pic>
      <p:sp>
        <p:nvSpPr>
          <p:cNvPr id="756" name="Google Shape;756;p72"/>
          <p:cNvSpPr txBox="1"/>
          <p:nvPr>
            <p:ph idx="1" type="body"/>
          </p:nvPr>
        </p:nvSpPr>
        <p:spPr>
          <a:xfrm>
            <a:off x="341825" y="3292575"/>
            <a:ext cx="3843300" cy="810900"/>
          </a:xfrm>
          <a:prstGeom prst="rect">
            <a:avLst/>
          </a:prstGeom>
        </p:spPr>
        <p:txBody>
          <a:bodyPr anchorCtr="0" anchor="t" bIns="91425" lIns="91425" spcFirstLastPara="1" rIns="91425" wrap="square" tIns="91425">
            <a:normAutofit fontScale="92500"/>
          </a:bodyPr>
          <a:lstStyle/>
          <a:p>
            <a:pPr indent="0" lvl="0" marL="0" rtl="0" algn="l">
              <a:spcBef>
                <a:spcPts val="0"/>
              </a:spcBef>
              <a:spcAft>
                <a:spcPts val="0"/>
              </a:spcAft>
              <a:buNone/>
            </a:pPr>
            <a:r>
              <a:rPr lang="en">
                <a:solidFill>
                  <a:schemeClr val="lt2"/>
                </a:solidFill>
              </a:rPr>
              <a:t>Pan-ancestry ~750k (UKB, AoU, MGB)</a:t>
            </a:r>
            <a:endParaRPr>
              <a:solidFill>
                <a:schemeClr val="lt2"/>
              </a:solidFill>
            </a:endParaRPr>
          </a:p>
          <a:p>
            <a:pPr indent="0" lvl="0" marL="0" rtl="0" algn="l">
              <a:spcBef>
                <a:spcPts val="0"/>
              </a:spcBef>
              <a:spcAft>
                <a:spcPts val="0"/>
              </a:spcAft>
              <a:buNone/>
            </a:pPr>
            <a:r>
              <a:rPr lang="en" sz="1200">
                <a:solidFill>
                  <a:schemeClr val="lt2"/>
                </a:solidFill>
              </a:rPr>
              <a:t>Jurgens et al. </a:t>
            </a:r>
            <a:r>
              <a:rPr i="1" lang="en" sz="1200">
                <a:solidFill>
                  <a:schemeClr val="lt2"/>
                </a:solidFill>
              </a:rPr>
              <a:t>Nature Genetics</a:t>
            </a:r>
            <a:r>
              <a:rPr lang="en" sz="1200">
                <a:solidFill>
                  <a:schemeClr val="lt2"/>
                </a:solidFill>
              </a:rPr>
              <a:t> 2024</a:t>
            </a:r>
            <a:endParaRPr sz="1200">
              <a:solidFill>
                <a:schemeClr val="lt2"/>
              </a:solidFill>
            </a:endParaRPr>
          </a:p>
        </p:txBody>
      </p:sp>
      <p:sp>
        <p:nvSpPr>
          <p:cNvPr id="757" name="Google Shape;757;p72"/>
          <p:cNvSpPr txBox="1"/>
          <p:nvPr/>
        </p:nvSpPr>
        <p:spPr>
          <a:xfrm>
            <a:off x="364175" y="1296363"/>
            <a:ext cx="3609000" cy="810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lt2"/>
                </a:solidFill>
              </a:rPr>
              <a:t>Regeneron UKB 450k exomes</a:t>
            </a:r>
            <a:endParaRPr sz="1800">
              <a:solidFill>
                <a:schemeClr val="lt2"/>
              </a:solidFill>
            </a:endParaRPr>
          </a:p>
          <a:p>
            <a:pPr indent="0" lvl="0" marL="0" rtl="0" algn="l">
              <a:lnSpc>
                <a:spcPct val="115000"/>
              </a:lnSpc>
              <a:spcBef>
                <a:spcPts val="0"/>
              </a:spcBef>
              <a:spcAft>
                <a:spcPts val="0"/>
              </a:spcAft>
              <a:buNone/>
            </a:pPr>
            <a:r>
              <a:rPr lang="en" sz="1200">
                <a:solidFill>
                  <a:schemeClr val="lt2"/>
                </a:solidFill>
              </a:rPr>
              <a:t>Backman et al. </a:t>
            </a:r>
            <a:r>
              <a:rPr i="1" lang="en" sz="1200">
                <a:solidFill>
                  <a:schemeClr val="lt2"/>
                </a:solidFill>
              </a:rPr>
              <a:t>Nature</a:t>
            </a:r>
            <a:r>
              <a:rPr lang="en" sz="1200">
                <a:solidFill>
                  <a:schemeClr val="lt2"/>
                </a:solidFill>
              </a:rPr>
              <a:t> 2021</a:t>
            </a:r>
            <a:endParaRPr sz="1600">
              <a:solidFill>
                <a:schemeClr val="lt2"/>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73"/>
          <p:cNvSpPr/>
          <p:nvPr/>
        </p:nvSpPr>
        <p:spPr>
          <a:xfrm>
            <a:off x="3136675" y="307997"/>
            <a:ext cx="2610300" cy="5028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800">
                <a:solidFill>
                  <a:schemeClr val="lt1"/>
                </a:solidFill>
              </a:rPr>
              <a:t>Quantitative traits </a:t>
            </a:r>
            <a:endParaRPr sz="1800"/>
          </a:p>
        </p:txBody>
      </p:sp>
      <p:cxnSp>
        <p:nvCxnSpPr>
          <p:cNvPr id="764" name="Google Shape;764;p73"/>
          <p:cNvCxnSpPr/>
          <p:nvPr/>
        </p:nvCxnSpPr>
        <p:spPr>
          <a:xfrm flipH="1" rot="10800000">
            <a:off x="-201950" y="1313575"/>
            <a:ext cx="4975500" cy="1200"/>
          </a:xfrm>
          <a:prstGeom prst="straightConnector1">
            <a:avLst/>
          </a:prstGeom>
          <a:noFill/>
          <a:ln cap="flat" cmpd="sng" w="28575">
            <a:solidFill>
              <a:schemeClr val="accent1"/>
            </a:solidFill>
            <a:prstDash val="solid"/>
            <a:miter lim="800000"/>
            <a:headEnd len="sm" w="sm" type="none"/>
            <a:tailEnd len="sm" w="sm" type="none"/>
          </a:ln>
        </p:spPr>
      </p:cxnSp>
      <p:cxnSp>
        <p:nvCxnSpPr>
          <p:cNvPr id="765" name="Google Shape;765;p73"/>
          <p:cNvCxnSpPr>
            <a:stCxn id="763" idx="2"/>
          </p:cNvCxnSpPr>
          <p:nvPr/>
        </p:nvCxnSpPr>
        <p:spPr>
          <a:xfrm>
            <a:off x="4441825" y="810797"/>
            <a:ext cx="600" cy="504300"/>
          </a:xfrm>
          <a:prstGeom prst="straightConnector1">
            <a:avLst/>
          </a:prstGeom>
          <a:noFill/>
          <a:ln cap="flat" cmpd="sng" w="28575">
            <a:solidFill>
              <a:schemeClr val="accent1"/>
            </a:solidFill>
            <a:prstDash val="solid"/>
            <a:miter lim="800000"/>
            <a:headEnd len="sm" w="sm" type="none"/>
            <a:tailEnd len="med" w="med" type="stealth"/>
          </a:ln>
        </p:spPr>
      </p:cxnSp>
      <p:sp>
        <p:nvSpPr>
          <p:cNvPr id="766" name="Google Shape;766;p73"/>
          <p:cNvSpPr/>
          <p:nvPr/>
        </p:nvSpPr>
        <p:spPr>
          <a:xfrm>
            <a:off x="4781350" y="1056486"/>
            <a:ext cx="2610300" cy="5028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800">
                <a:solidFill>
                  <a:schemeClr val="lt1"/>
                </a:solidFill>
              </a:rPr>
              <a:t>Rare variants</a:t>
            </a:r>
            <a:endParaRPr sz="1800"/>
          </a:p>
        </p:txBody>
      </p:sp>
      <p:cxnSp>
        <p:nvCxnSpPr>
          <p:cNvPr id="767" name="Google Shape;767;p73"/>
          <p:cNvCxnSpPr/>
          <p:nvPr/>
        </p:nvCxnSpPr>
        <p:spPr>
          <a:xfrm>
            <a:off x="6186370" y="1411994"/>
            <a:ext cx="0" cy="976500"/>
          </a:xfrm>
          <a:prstGeom prst="straightConnector1">
            <a:avLst/>
          </a:prstGeom>
          <a:noFill/>
          <a:ln cap="flat" cmpd="sng" w="28575">
            <a:solidFill>
              <a:schemeClr val="accent1"/>
            </a:solidFill>
            <a:prstDash val="solid"/>
            <a:miter lim="800000"/>
            <a:headEnd len="sm" w="sm" type="none"/>
            <a:tailEnd len="med" w="med" type="stealth"/>
          </a:ln>
        </p:spPr>
      </p:cxnSp>
      <p:sp>
        <p:nvSpPr>
          <p:cNvPr id="768" name="Google Shape;768;p73"/>
          <p:cNvSpPr txBox="1"/>
          <p:nvPr/>
        </p:nvSpPr>
        <p:spPr>
          <a:xfrm>
            <a:off x="4713218" y="1663362"/>
            <a:ext cx="1571100" cy="561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600">
                <a:solidFill>
                  <a:schemeClr val="dk1"/>
                </a:solidFill>
              </a:rPr>
              <a:t>Related samples?</a:t>
            </a:r>
            <a:endParaRPr sz="1600"/>
          </a:p>
        </p:txBody>
      </p:sp>
      <p:cxnSp>
        <p:nvCxnSpPr>
          <p:cNvPr id="769" name="Google Shape;769;p73"/>
          <p:cNvCxnSpPr/>
          <p:nvPr/>
        </p:nvCxnSpPr>
        <p:spPr>
          <a:xfrm flipH="1" rot="10800000">
            <a:off x="4744039" y="2388450"/>
            <a:ext cx="2654700" cy="3600"/>
          </a:xfrm>
          <a:prstGeom prst="straightConnector1">
            <a:avLst/>
          </a:prstGeom>
          <a:noFill/>
          <a:ln cap="flat" cmpd="sng" w="28575">
            <a:solidFill>
              <a:schemeClr val="accent1"/>
            </a:solidFill>
            <a:prstDash val="solid"/>
            <a:miter lim="800000"/>
            <a:headEnd len="sm" w="sm" type="none"/>
            <a:tailEnd len="sm" w="sm" type="none"/>
          </a:ln>
        </p:spPr>
      </p:cxnSp>
      <p:cxnSp>
        <p:nvCxnSpPr>
          <p:cNvPr id="770" name="Google Shape;770;p73"/>
          <p:cNvCxnSpPr/>
          <p:nvPr/>
        </p:nvCxnSpPr>
        <p:spPr>
          <a:xfrm>
            <a:off x="4758411" y="2388368"/>
            <a:ext cx="0" cy="820800"/>
          </a:xfrm>
          <a:prstGeom prst="straightConnector1">
            <a:avLst/>
          </a:prstGeom>
          <a:noFill/>
          <a:ln cap="flat" cmpd="sng" w="28575">
            <a:solidFill>
              <a:schemeClr val="accent1"/>
            </a:solidFill>
            <a:prstDash val="solid"/>
            <a:miter lim="800000"/>
            <a:headEnd len="sm" w="sm" type="none"/>
            <a:tailEnd len="med" w="med" type="stealth"/>
          </a:ln>
        </p:spPr>
      </p:cxnSp>
      <p:cxnSp>
        <p:nvCxnSpPr>
          <p:cNvPr id="771" name="Google Shape;771;p73"/>
          <p:cNvCxnSpPr/>
          <p:nvPr/>
        </p:nvCxnSpPr>
        <p:spPr>
          <a:xfrm>
            <a:off x="7385427" y="2382000"/>
            <a:ext cx="0" cy="827100"/>
          </a:xfrm>
          <a:prstGeom prst="straightConnector1">
            <a:avLst/>
          </a:prstGeom>
          <a:noFill/>
          <a:ln cap="flat" cmpd="sng" w="28575">
            <a:solidFill>
              <a:schemeClr val="accent1"/>
            </a:solidFill>
            <a:prstDash val="solid"/>
            <a:miter lim="800000"/>
            <a:headEnd len="sm" w="sm" type="none"/>
            <a:tailEnd len="med" w="med" type="stealth"/>
          </a:ln>
        </p:spPr>
      </p:cxnSp>
      <p:sp>
        <p:nvSpPr>
          <p:cNvPr id="772" name="Google Shape;772;p73"/>
          <p:cNvSpPr txBox="1"/>
          <p:nvPr/>
        </p:nvSpPr>
        <p:spPr>
          <a:xfrm>
            <a:off x="6927627" y="3219375"/>
            <a:ext cx="915600" cy="315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600">
                <a:solidFill>
                  <a:schemeClr val="accent1"/>
                </a:solidFill>
              </a:rPr>
              <a:t>SKAT</a:t>
            </a:r>
            <a:endParaRPr sz="1600"/>
          </a:p>
        </p:txBody>
      </p:sp>
      <p:cxnSp>
        <p:nvCxnSpPr>
          <p:cNvPr id="773" name="Google Shape;773;p73"/>
          <p:cNvCxnSpPr/>
          <p:nvPr/>
        </p:nvCxnSpPr>
        <p:spPr>
          <a:xfrm>
            <a:off x="3710014" y="3298225"/>
            <a:ext cx="1500" cy="693300"/>
          </a:xfrm>
          <a:prstGeom prst="straightConnector1">
            <a:avLst/>
          </a:prstGeom>
          <a:noFill/>
          <a:ln cap="flat" cmpd="sng" w="28575">
            <a:solidFill>
              <a:schemeClr val="accent1"/>
            </a:solidFill>
            <a:prstDash val="solid"/>
            <a:miter lim="800000"/>
            <a:headEnd len="sm" w="sm" type="none"/>
            <a:tailEnd len="med" w="med" type="stealth"/>
          </a:ln>
        </p:spPr>
      </p:cxnSp>
      <p:cxnSp>
        <p:nvCxnSpPr>
          <p:cNvPr id="774" name="Google Shape;774;p73"/>
          <p:cNvCxnSpPr/>
          <p:nvPr/>
        </p:nvCxnSpPr>
        <p:spPr>
          <a:xfrm flipH="1">
            <a:off x="5752564" y="3288825"/>
            <a:ext cx="1200" cy="695700"/>
          </a:xfrm>
          <a:prstGeom prst="straightConnector1">
            <a:avLst/>
          </a:prstGeom>
          <a:noFill/>
          <a:ln cap="flat" cmpd="sng" w="28575">
            <a:solidFill>
              <a:schemeClr val="accent1"/>
            </a:solidFill>
            <a:prstDash val="solid"/>
            <a:miter lim="800000"/>
            <a:headEnd len="sm" w="sm" type="none"/>
            <a:tailEnd len="med" w="med" type="stealth"/>
          </a:ln>
        </p:spPr>
      </p:cxnSp>
      <p:sp>
        <p:nvSpPr>
          <p:cNvPr id="775" name="Google Shape;775;p73"/>
          <p:cNvSpPr txBox="1"/>
          <p:nvPr/>
        </p:nvSpPr>
        <p:spPr>
          <a:xfrm>
            <a:off x="3080000" y="2524775"/>
            <a:ext cx="1518000" cy="561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600">
                <a:solidFill>
                  <a:schemeClr val="dk1"/>
                </a:solidFill>
              </a:rPr>
              <a:t>Large sample (</a:t>
            </a:r>
            <a:r>
              <a:rPr i="1" lang="en" sz="1600">
                <a:solidFill>
                  <a:schemeClr val="dk1"/>
                </a:solidFill>
              </a:rPr>
              <a:t>N</a:t>
            </a:r>
            <a:r>
              <a:rPr lang="en" sz="1600">
                <a:solidFill>
                  <a:schemeClr val="dk1"/>
                </a:solidFill>
              </a:rPr>
              <a:t> &gt; 10,000)</a:t>
            </a:r>
            <a:endParaRPr sz="1600"/>
          </a:p>
        </p:txBody>
      </p:sp>
      <p:cxnSp>
        <p:nvCxnSpPr>
          <p:cNvPr id="776" name="Google Shape;776;p73"/>
          <p:cNvCxnSpPr/>
          <p:nvPr/>
        </p:nvCxnSpPr>
        <p:spPr>
          <a:xfrm flipH="1" rot="10800000">
            <a:off x="3695889" y="3290875"/>
            <a:ext cx="2071500" cy="300"/>
          </a:xfrm>
          <a:prstGeom prst="straightConnector1">
            <a:avLst/>
          </a:prstGeom>
          <a:noFill/>
          <a:ln cap="flat" cmpd="sng" w="28575">
            <a:solidFill>
              <a:schemeClr val="accent1"/>
            </a:solidFill>
            <a:prstDash val="solid"/>
            <a:miter lim="800000"/>
            <a:headEnd len="sm" w="sm" type="none"/>
            <a:tailEnd len="sm" w="sm" type="none"/>
          </a:ln>
        </p:spPr>
      </p:cxnSp>
      <p:sp>
        <p:nvSpPr>
          <p:cNvPr id="777" name="Google Shape;777;p73"/>
          <p:cNvSpPr txBox="1"/>
          <p:nvPr/>
        </p:nvSpPr>
        <p:spPr>
          <a:xfrm>
            <a:off x="4968626" y="4097200"/>
            <a:ext cx="1571100" cy="561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600">
                <a:solidFill>
                  <a:schemeClr val="accent1"/>
                </a:solidFill>
              </a:rPr>
              <a:t>SMMAT</a:t>
            </a:r>
            <a:endParaRPr sz="1600"/>
          </a:p>
          <a:p>
            <a:pPr indent="0" lvl="0" marL="0" marR="0" rtl="0" algn="l">
              <a:spcBef>
                <a:spcPts val="0"/>
              </a:spcBef>
              <a:spcAft>
                <a:spcPts val="0"/>
              </a:spcAft>
              <a:buNone/>
            </a:pPr>
            <a:r>
              <a:rPr lang="en" sz="1600">
                <a:solidFill>
                  <a:schemeClr val="accent1"/>
                </a:solidFill>
              </a:rPr>
              <a:t>EmmaX-SKAT </a:t>
            </a:r>
            <a:endParaRPr sz="1600"/>
          </a:p>
        </p:txBody>
      </p:sp>
      <p:sp>
        <p:nvSpPr>
          <p:cNvPr id="778" name="Google Shape;778;p73"/>
          <p:cNvSpPr txBox="1"/>
          <p:nvPr/>
        </p:nvSpPr>
        <p:spPr>
          <a:xfrm>
            <a:off x="2929074" y="4097200"/>
            <a:ext cx="1571100" cy="8082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600">
                <a:solidFill>
                  <a:schemeClr val="accent1"/>
                </a:solidFill>
              </a:rPr>
              <a:t>SAIGE-GENE+</a:t>
            </a:r>
            <a:endParaRPr sz="1600"/>
          </a:p>
          <a:p>
            <a:pPr indent="0" lvl="0" marL="0" marR="0" rtl="0" algn="l">
              <a:spcBef>
                <a:spcPts val="0"/>
              </a:spcBef>
              <a:spcAft>
                <a:spcPts val="0"/>
              </a:spcAft>
              <a:buNone/>
            </a:pPr>
            <a:r>
              <a:rPr lang="en" sz="1600">
                <a:solidFill>
                  <a:schemeClr val="accent1"/>
                </a:solidFill>
              </a:rPr>
              <a:t>Regenie</a:t>
            </a:r>
            <a:endParaRPr sz="1600"/>
          </a:p>
          <a:p>
            <a:pPr indent="0" lvl="0" marL="0" marR="0" rtl="0" algn="l">
              <a:spcBef>
                <a:spcPts val="0"/>
              </a:spcBef>
              <a:spcAft>
                <a:spcPts val="0"/>
              </a:spcAft>
              <a:buNone/>
            </a:pPr>
            <a:r>
              <a:rPr lang="en" sz="1600">
                <a:solidFill>
                  <a:schemeClr val="accent1"/>
                </a:solidFill>
              </a:rPr>
              <a:t>STAAR</a:t>
            </a:r>
            <a:r>
              <a:rPr b="1" lang="en" sz="1600">
                <a:solidFill>
                  <a:schemeClr val="accent1"/>
                </a:solidFill>
              </a:rPr>
              <a:t> </a:t>
            </a:r>
            <a:endParaRPr sz="1600"/>
          </a:p>
        </p:txBody>
      </p:sp>
      <p:cxnSp>
        <p:nvCxnSpPr>
          <p:cNvPr id="779" name="Google Shape;779;p73"/>
          <p:cNvCxnSpPr/>
          <p:nvPr/>
        </p:nvCxnSpPr>
        <p:spPr>
          <a:xfrm rot="10800000">
            <a:off x="235575" y="1090576"/>
            <a:ext cx="747600" cy="0"/>
          </a:xfrm>
          <a:prstGeom prst="straightConnector1">
            <a:avLst/>
          </a:prstGeom>
          <a:noFill/>
          <a:ln cap="flat" cmpd="sng" w="28575">
            <a:solidFill>
              <a:schemeClr val="accent1"/>
            </a:solidFill>
            <a:prstDash val="solid"/>
            <a:round/>
            <a:headEnd len="med" w="med" type="none"/>
            <a:tailEnd len="med" w="med" type="stealth"/>
          </a:ln>
        </p:spPr>
      </p:cxnSp>
      <p:sp>
        <p:nvSpPr>
          <p:cNvPr id="780" name="Google Shape;780;p73"/>
          <p:cNvSpPr/>
          <p:nvPr/>
        </p:nvSpPr>
        <p:spPr>
          <a:xfrm>
            <a:off x="606754" y="869740"/>
            <a:ext cx="2610300" cy="3849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600">
                <a:solidFill>
                  <a:schemeClr val="dk1"/>
                </a:solidFill>
              </a:rPr>
              <a:t>Common</a:t>
            </a:r>
            <a:r>
              <a:rPr lang="en" sz="1600">
                <a:solidFill>
                  <a:schemeClr val="dk1"/>
                </a:solidFill>
              </a:rPr>
              <a:t> variants</a:t>
            </a:r>
            <a:endParaRPr sz="1600">
              <a:solidFill>
                <a:schemeClr val="dk1"/>
              </a:solidFill>
            </a:endParaRPr>
          </a:p>
        </p:txBody>
      </p:sp>
      <p:sp>
        <p:nvSpPr>
          <p:cNvPr id="781" name="Google Shape;781;p73"/>
          <p:cNvSpPr txBox="1"/>
          <p:nvPr/>
        </p:nvSpPr>
        <p:spPr>
          <a:xfrm>
            <a:off x="4842600" y="2513975"/>
            <a:ext cx="582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rgbClr val="38761D"/>
                </a:solidFill>
              </a:rPr>
              <a:t>Yes</a:t>
            </a:r>
            <a:endParaRPr i="1" sz="1600">
              <a:solidFill>
                <a:srgbClr val="38761D"/>
              </a:solidFill>
            </a:endParaRPr>
          </a:p>
        </p:txBody>
      </p:sp>
      <p:sp>
        <p:nvSpPr>
          <p:cNvPr id="782" name="Google Shape;782;p73"/>
          <p:cNvSpPr txBox="1"/>
          <p:nvPr/>
        </p:nvSpPr>
        <p:spPr>
          <a:xfrm>
            <a:off x="3839050" y="3421125"/>
            <a:ext cx="582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rgbClr val="38761D"/>
                </a:solidFill>
              </a:rPr>
              <a:t>Yes</a:t>
            </a:r>
            <a:endParaRPr i="1" sz="1600">
              <a:solidFill>
                <a:srgbClr val="38761D"/>
              </a:solidFill>
            </a:endParaRPr>
          </a:p>
        </p:txBody>
      </p:sp>
      <p:sp>
        <p:nvSpPr>
          <p:cNvPr id="783" name="Google Shape;783;p73"/>
          <p:cNvSpPr txBox="1"/>
          <p:nvPr/>
        </p:nvSpPr>
        <p:spPr>
          <a:xfrm>
            <a:off x="5895075" y="3421125"/>
            <a:ext cx="582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rgbClr val="CC0000"/>
                </a:solidFill>
              </a:rPr>
              <a:t>No</a:t>
            </a:r>
            <a:endParaRPr i="1" sz="1600">
              <a:solidFill>
                <a:srgbClr val="CC0000"/>
              </a:solidFill>
            </a:endParaRPr>
          </a:p>
        </p:txBody>
      </p:sp>
      <p:sp>
        <p:nvSpPr>
          <p:cNvPr id="784" name="Google Shape;784;p73"/>
          <p:cNvSpPr txBox="1"/>
          <p:nvPr/>
        </p:nvSpPr>
        <p:spPr>
          <a:xfrm>
            <a:off x="7520200" y="2513975"/>
            <a:ext cx="582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rgbClr val="CC0000"/>
                </a:solidFill>
              </a:rPr>
              <a:t>No</a:t>
            </a:r>
            <a:endParaRPr i="1" sz="1600">
              <a:solidFill>
                <a:srgbClr val="CC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sp>
        <p:nvSpPr>
          <p:cNvPr id="790" name="Google Shape;790;p74"/>
          <p:cNvSpPr/>
          <p:nvPr/>
        </p:nvSpPr>
        <p:spPr>
          <a:xfrm>
            <a:off x="3136675" y="307997"/>
            <a:ext cx="2610300" cy="5028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800">
                <a:solidFill>
                  <a:schemeClr val="lt1"/>
                </a:solidFill>
              </a:rPr>
              <a:t>Binary</a:t>
            </a:r>
            <a:r>
              <a:rPr lang="en" sz="1800">
                <a:solidFill>
                  <a:schemeClr val="lt1"/>
                </a:solidFill>
              </a:rPr>
              <a:t> traits </a:t>
            </a:r>
            <a:endParaRPr sz="1800"/>
          </a:p>
        </p:txBody>
      </p:sp>
      <p:cxnSp>
        <p:nvCxnSpPr>
          <p:cNvPr id="791" name="Google Shape;791;p74"/>
          <p:cNvCxnSpPr/>
          <p:nvPr/>
        </p:nvCxnSpPr>
        <p:spPr>
          <a:xfrm flipH="1" rot="10800000">
            <a:off x="-125750" y="1202819"/>
            <a:ext cx="4975500" cy="1200"/>
          </a:xfrm>
          <a:prstGeom prst="straightConnector1">
            <a:avLst/>
          </a:prstGeom>
          <a:noFill/>
          <a:ln cap="flat" cmpd="sng" w="28575">
            <a:solidFill>
              <a:schemeClr val="accent1"/>
            </a:solidFill>
            <a:prstDash val="solid"/>
            <a:miter lim="800000"/>
            <a:headEnd len="sm" w="sm" type="none"/>
            <a:tailEnd len="sm" w="sm" type="none"/>
          </a:ln>
        </p:spPr>
      </p:cxnSp>
      <p:cxnSp>
        <p:nvCxnSpPr>
          <p:cNvPr id="792" name="Google Shape;792;p74"/>
          <p:cNvCxnSpPr/>
          <p:nvPr/>
        </p:nvCxnSpPr>
        <p:spPr>
          <a:xfrm flipH="1">
            <a:off x="4421640" y="701943"/>
            <a:ext cx="7500" cy="502800"/>
          </a:xfrm>
          <a:prstGeom prst="straightConnector1">
            <a:avLst/>
          </a:prstGeom>
          <a:noFill/>
          <a:ln cap="flat" cmpd="sng" w="28575">
            <a:solidFill>
              <a:schemeClr val="accent1"/>
            </a:solidFill>
            <a:prstDash val="solid"/>
            <a:miter lim="800000"/>
            <a:headEnd len="sm" w="sm" type="none"/>
            <a:tailEnd len="med" w="med" type="stealth"/>
          </a:ln>
        </p:spPr>
      </p:cxnSp>
      <p:sp>
        <p:nvSpPr>
          <p:cNvPr id="793" name="Google Shape;793;p74"/>
          <p:cNvSpPr/>
          <p:nvPr/>
        </p:nvSpPr>
        <p:spPr>
          <a:xfrm>
            <a:off x="4857550" y="945730"/>
            <a:ext cx="2610300" cy="502800"/>
          </a:xfrm>
          <a:prstGeom prst="rect">
            <a:avLst/>
          </a:prstGeom>
          <a:solidFill>
            <a:schemeClr val="accent1"/>
          </a:solidFill>
          <a:ln cap="flat" cmpd="sng" w="12700">
            <a:solidFill>
              <a:srgbClr val="31538F"/>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800">
                <a:solidFill>
                  <a:schemeClr val="lt1"/>
                </a:solidFill>
              </a:rPr>
              <a:t>Rare variants</a:t>
            </a:r>
            <a:endParaRPr sz="1800"/>
          </a:p>
        </p:txBody>
      </p:sp>
      <p:cxnSp>
        <p:nvCxnSpPr>
          <p:cNvPr id="794" name="Google Shape;794;p74"/>
          <p:cNvCxnSpPr/>
          <p:nvPr/>
        </p:nvCxnSpPr>
        <p:spPr>
          <a:xfrm>
            <a:off x="6175325" y="1455519"/>
            <a:ext cx="2700" cy="667800"/>
          </a:xfrm>
          <a:prstGeom prst="straightConnector1">
            <a:avLst/>
          </a:prstGeom>
          <a:noFill/>
          <a:ln cap="flat" cmpd="sng" w="28575">
            <a:solidFill>
              <a:schemeClr val="accent1"/>
            </a:solidFill>
            <a:prstDash val="solid"/>
            <a:miter lim="800000"/>
            <a:headEnd len="sm" w="sm" type="none"/>
            <a:tailEnd len="med" w="med" type="stealth"/>
          </a:ln>
        </p:spPr>
      </p:cxnSp>
      <p:sp>
        <p:nvSpPr>
          <p:cNvPr id="795" name="Google Shape;795;p74"/>
          <p:cNvSpPr txBox="1"/>
          <p:nvPr/>
        </p:nvSpPr>
        <p:spPr>
          <a:xfrm>
            <a:off x="4865624" y="1514621"/>
            <a:ext cx="1366800" cy="5619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600">
                <a:solidFill>
                  <a:schemeClr val="dk1"/>
                </a:solidFill>
              </a:rPr>
              <a:t>Related samples?</a:t>
            </a:r>
            <a:endParaRPr sz="1600"/>
          </a:p>
        </p:txBody>
      </p:sp>
      <p:cxnSp>
        <p:nvCxnSpPr>
          <p:cNvPr id="796" name="Google Shape;796;p74"/>
          <p:cNvCxnSpPr/>
          <p:nvPr/>
        </p:nvCxnSpPr>
        <p:spPr>
          <a:xfrm>
            <a:off x="2392025" y="2118975"/>
            <a:ext cx="4168500" cy="1200"/>
          </a:xfrm>
          <a:prstGeom prst="straightConnector1">
            <a:avLst/>
          </a:prstGeom>
          <a:noFill/>
          <a:ln cap="flat" cmpd="sng" w="28575">
            <a:solidFill>
              <a:schemeClr val="accent1"/>
            </a:solidFill>
            <a:prstDash val="solid"/>
            <a:miter lim="800000"/>
            <a:headEnd len="sm" w="sm" type="none"/>
            <a:tailEnd len="sm" w="sm" type="none"/>
          </a:ln>
        </p:spPr>
      </p:cxnSp>
      <p:cxnSp>
        <p:nvCxnSpPr>
          <p:cNvPr id="797" name="Google Shape;797;p74"/>
          <p:cNvCxnSpPr/>
          <p:nvPr/>
        </p:nvCxnSpPr>
        <p:spPr>
          <a:xfrm flipH="1">
            <a:off x="2391461" y="2104959"/>
            <a:ext cx="300" cy="550200"/>
          </a:xfrm>
          <a:prstGeom prst="straightConnector1">
            <a:avLst/>
          </a:prstGeom>
          <a:noFill/>
          <a:ln cap="flat" cmpd="sng" w="28575">
            <a:solidFill>
              <a:schemeClr val="accent1"/>
            </a:solidFill>
            <a:prstDash val="solid"/>
            <a:miter lim="800000"/>
            <a:headEnd len="sm" w="sm" type="none"/>
            <a:tailEnd len="med" w="med" type="stealth"/>
          </a:ln>
        </p:spPr>
      </p:cxnSp>
      <p:cxnSp>
        <p:nvCxnSpPr>
          <p:cNvPr id="798" name="Google Shape;798;p74"/>
          <p:cNvCxnSpPr/>
          <p:nvPr/>
        </p:nvCxnSpPr>
        <p:spPr>
          <a:xfrm>
            <a:off x="3416578" y="3074656"/>
            <a:ext cx="3900" cy="491400"/>
          </a:xfrm>
          <a:prstGeom prst="straightConnector1">
            <a:avLst/>
          </a:prstGeom>
          <a:noFill/>
          <a:ln cap="flat" cmpd="sng" w="28575">
            <a:solidFill>
              <a:schemeClr val="accent1"/>
            </a:solidFill>
            <a:prstDash val="solid"/>
            <a:miter lim="800000"/>
            <a:headEnd len="sm" w="sm" type="none"/>
            <a:tailEnd len="med" w="med" type="stealth"/>
          </a:ln>
        </p:spPr>
      </p:cxnSp>
      <p:sp>
        <p:nvSpPr>
          <p:cNvPr id="799" name="Google Shape;799;p74"/>
          <p:cNvSpPr txBox="1"/>
          <p:nvPr/>
        </p:nvSpPr>
        <p:spPr>
          <a:xfrm>
            <a:off x="1351678" y="2696210"/>
            <a:ext cx="2121300" cy="315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600">
                <a:solidFill>
                  <a:schemeClr val="dk1"/>
                </a:solidFill>
              </a:rPr>
              <a:t>case:control &lt; 1:10</a:t>
            </a:r>
            <a:endParaRPr sz="1600"/>
          </a:p>
        </p:txBody>
      </p:sp>
      <p:cxnSp>
        <p:nvCxnSpPr>
          <p:cNvPr id="800" name="Google Shape;800;p74"/>
          <p:cNvCxnSpPr/>
          <p:nvPr/>
        </p:nvCxnSpPr>
        <p:spPr>
          <a:xfrm flipH="1" rot="10800000">
            <a:off x="1355841" y="3088856"/>
            <a:ext cx="2071500" cy="300"/>
          </a:xfrm>
          <a:prstGeom prst="straightConnector1">
            <a:avLst/>
          </a:prstGeom>
          <a:noFill/>
          <a:ln cap="flat" cmpd="sng" w="28575">
            <a:solidFill>
              <a:schemeClr val="accent1"/>
            </a:solidFill>
            <a:prstDash val="solid"/>
            <a:miter lim="800000"/>
            <a:headEnd len="sm" w="sm" type="none"/>
            <a:tailEnd len="sm" w="sm" type="none"/>
          </a:ln>
        </p:spPr>
      </p:cxnSp>
      <p:sp>
        <p:nvSpPr>
          <p:cNvPr id="801" name="Google Shape;801;p74"/>
          <p:cNvSpPr txBox="1"/>
          <p:nvPr/>
        </p:nvSpPr>
        <p:spPr>
          <a:xfrm>
            <a:off x="585178" y="3624657"/>
            <a:ext cx="1571100" cy="5619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600">
                <a:solidFill>
                  <a:schemeClr val="accent1"/>
                </a:solidFill>
              </a:rPr>
              <a:t>SAIGE-GENE+</a:t>
            </a:r>
            <a:endParaRPr sz="1600"/>
          </a:p>
          <a:p>
            <a:pPr indent="0" lvl="0" marL="0" marR="0" rtl="0" algn="l">
              <a:spcBef>
                <a:spcPts val="0"/>
              </a:spcBef>
              <a:spcAft>
                <a:spcPts val="0"/>
              </a:spcAft>
              <a:buNone/>
            </a:pPr>
            <a:r>
              <a:rPr lang="en" sz="1600">
                <a:solidFill>
                  <a:schemeClr val="accent1"/>
                </a:solidFill>
              </a:rPr>
              <a:t>Regenie</a:t>
            </a:r>
            <a:endParaRPr sz="1600"/>
          </a:p>
        </p:txBody>
      </p:sp>
      <p:sp>
        <p:nvSpPr>
          <p:cNvPr id="802" name="Google Shape;802;p74"/>
          <p:cNvSpPr txBox="1"/>
          <p:nvPr/>
        </p:nvSpPr>
        <p:spPr>
          <a:xfrm>
            <a:off x="2632975" y="3628907"/>
            <a:ext cx="1571100" cy="13005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600">
                <a:solidFill>
                  <a:schemeClr val="accent1"/>
                </a:solidFill>
              </a:rPr>
              <a:t>SMMAT</a:t>
            </a:r>
            <a:br>
              <a:rPr lang="en" sz="1600">
                <a:solidFill>
                  <a:schemeClr val="accent1"/>
                </a:solidFill>
              </a:rPr>
            </a:br>
            <a:r>
              <a:rPr lang="en" sz="1600">
                <a:solidFill>
                  <a:schemeClr val="accent1"/>
                </a:solidFill>
              </a:rPr>
              <a:t>EmmaX-SKAT</a:t>
            </a:r>
            <a:br>
              <a:rPr lang="en" sz="1600">
                <a:solidFill>
                  <a:schemeClr val="accent1"/>
                </a:solidFill>
              </a:rPr>
            </a:br>
            <a:r>
              <a:rPr lang="en" sz="1600">
                <a:solidFill>
                  <a:schemeClr val="accent1"/>
                </a:solidFill>
              </a:rPr>
              <a:t>SAIGE-GENE+</a:t>
            </a:r>
            <a:endParaRPr sz="1600"/>
          </a:p>
          <a:p>
            <a:pPr indent="0" lvl="0" marL="0" marR="0" rtl="0" algn="l">
              <a:spcBef>
                <a:spcPts val="0"/>
              </a:spcBef>
              <a:spcAft>
                <a:spcPts val="0"/>
              </a:spcAft>
              <a:buNone/>
            </a:pPr>
            <a:r>
              <a:rPr lang="en" sz="1600">
                <a:solidFill>
                  <a:schemeClr val="accent1"/>
                </a:solidFill>
              </a:rPr>
              <a:t>Regenie</a:t>
            </a:r>
            <a:endParaRPr sz="1600"/>
          </a:p>
          <a:p>
            <a:pPr indent="0" lvl="0" marL="0" marR="0" rtl="0" algn="l">
              <a:spcBef>
                <a:spcPts val="0"/>
              </a:spcBef>
              <a:spcAft>
                <a:spcPts val="0"/>
              </a:spcAft>
              <a:buNone/>
            </a:pPr>
            <a:r>
              <a:rPr lang="en" sz="1600">
                <a:solidFill>
                  <a:schemeClr val="accent1"/>
                </a:solidFill>
              </a:rPr>
              <a:t>STAAR</a:t>
            </a:r>
            <a:r>
              <a:rPr b="1" lang="en" sz="1600">
                <a:solidFill>
                  <a:schemeClr val="accent1"/>
                </a:solidFill>
              </a:rPr>
              <a:t> </a:t>
            </a:r>
            <a:endParaRPr sz="1600"/>
          </a:p>
        </p:txBody>
      </p:sp>
      <p:cxnSp>
        <p:nvCxnSpPr>
          <p:cNvPr id="803" name="Google Shape;803;p74"/>
          <p:cNvCxnSpPr/>
          <p:nvPr/>
        </p:nvCxnSpPr>
        <p:spPr>
          <a:xfrm rot="10800000">
            <a:off x="235575" y="979820"/>
            <a:ext cx="747600" cy="0"/>
          </a:xfrm>
          <a:prstGeom prst="straightConnector1">
            <a:avLst/>
          </a:prstGeom>
          <a:noFill/>
          <a:ln cap="flat" cmpd="sng" w="28575">
            <a:solidFill>
              <a:schemeClr val="accent1"/>
            </a:solidFill>
            <a:prstDash val="solid"/>
            <a:round/>
            <a:headEnd len="med" w="med" type="none"/>
            <a:tailEnd len="med" w="med" type="stealth"/>
          </a:ln>
        </p:spPr>
      </p:cxnSp>
      <p:sp>
        <p:nvSpPr>
          <p:cNvPr id="804" name="Google Shape;804;p74"/>
          <p:cNvSpPr/>
          <p:nvPr/>
        </p:nvSpPr>
        <p:spPr>
          <a:xfrm>
            <a:off x="606754" y="758984"/>
            <a:ext cx="2610300" cy="3849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 sz="1600">
                <a:solidFill>
                  <a:schemeClr val="dk1"/>
                </a:solidFill>
              </a:rPr>
              <a:t>Common variants</a:t>
            </a:r>
            <a:endParaRPr sz="1600">
              <a:solidFill>
                <a:schemeClr val="dk1"/>
              </a:solidFill>
            </a:endParaRPr>
          </a:p>
        </p:txBody>
      </p:sp>
      <p:sp>
        <p:nvSpPr>
          <p:cNvPr id="805" name="Google Shape;805;p74"/>
          <p:cNvSpPr txBox="1"/>
          <p:nvPr/>
        </p:nvSpPr>
        <p:spPr>
          <a:xfrm>
            <a:off x="2494685" y="2194504"/>
            <a:ext cx="582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rgbClr val="38761D"/>
                </a:solidFill>
              </a:rPr>
              <a:t>Yes</a:t>
            </a:r>
            <a:endParaRPr i="1" sz="1600">
              <a:solidFill>
                <a:srgbClr val="38761D"/>
              </a:solidFill>
            </a:endParaRPr>
          </a:p>
        </p:txBody>
      </p:sp>
      <p:sp>
        <p:nvSpPr>
          <p:cNvPr id="806" name="Google Shape;806;p74"/>
          <p:cNvSpPr txBox="1"/>
          <p:nvPr/>
        </p:nvSpPr>
        <p:spPr>
          <a:xfrm>
            <a:off x="1442240" y="3141351"/>
            <a:ext cx="582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rgbClr val="38761D"/>
                </a:solidFill>
              </a:rPr>
              <a:t>Yes</a:t>
            </a:r>
            <a:endParaRPr i="1" sz="1600">
              <a:solidFill>
                <a:srgbClr val="38761D"/>
              </a:solidFill>
            </a:endParaRPr>
          </a:p>
        </p:txBody>
      </p:sp>
      <p:sp>
        <p:nvSpPr>
          <p:cNvPr id="807" name="Google Shape;807;p74"/>
          <p:cNvSpPr txBox="1"/>
          <p:nvPr/>
        </p:nvSpPr>
        <p:spPr>
          <a:xfrm>
            <a:off x="3575543" y="3141362"/>
            <a:ext cx="582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rgbClr val="CC0000"/>
                </a:solidFill>
              </a:rPr>
              <a:t>No</a:t>
            </a:r>
            <a:endParaRPr i="1" sz="1600">
              <a:solidFill>
                <a:srgbClr val="CC0000"/>
              </a:solidFill>
            </a:endParaRPr>
          </a:p>
        </p:txBody>
      </p:sp>
      <p:sp>
        <p:nvSpPr>
          <p:cNvPr id="808" name="Google Shape;808;p74"/>
          <p:cNvSpPr txBox="1"/>
          <p:nvPr/>
        </p:nvSpPr>
        <p:spPr>
          <a:xfrm>
            <a:off x="6613196" y="2194504"/>
            <a:ext cx="582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rgbClr val="CC0000"/>
                </a:solidFill>
              </a:rPr>
              <a:t>No</a:t>
            </a:r>
            <a:endParaRPr i="1" sz="1600">
              <a:solidFill>
                <a:srgbClr val="CC0000"/>
              </a:solidFill>
            </a:endParaRPr>
          </a:p>
        </p:txBody>
      </p:sp>
      <p:cxnSp>
        <p:nvCxnSpPr>
          <p:cNvPr id="809" name="Google Shape;809;p74"/>
          <p:cNvCxnSpPr/>
          <p:nvPr/>
        </p:nvCxnSpPr>
        <p:spPr>
          <a:xfrm>
            <a:off x="1368766" y="3081056"/>
            <a:ext cx="3900" cy="491400"/>
          </a:xfrm>
          <a:prstGeom prst="straightConnector1">
            <a:avLst/>
          </a:prstGeom>
          <a:noFill/>
          <a:ln cap="flat" cmpd="sng" w="28575">
            <a:solidFill>
              <a:schemeClr val="accent1"/>
            </a:solidFill>
            <a:prstDash val="solid"/>
            <a:miter lim="800000"/>
            <a:headEnd len="sm" w="sm" type="none"/>
            <a:tailEnd len="med" w="med" type="stealth"/>
          </a:ln>
        </p:spPr>
      </p:cxnSp>
      <p:cxnSp>
        <p:nvCxnSpPr>
          <p:cNvPr id="810" name="Google Shape;810;p74"/>
          <p:cNvCxnSpPr/>
          <p:nvPr/>
        </p:nvCxnSpPr>
        <p:spPr>
          <a:xfrm flipH="1">
            <a:off x="6547086" y="2115277"/>
            <a:ext cx="300" cy="550200"/>
          </a:xfrm>
          <a:prstGeom prst="straightConnector1">
            <a:avLst/>
          </a:prstGeom>
          <a:noFill/>
          <a:ln cap="flat" cmpd="sng" w="28575">
            <a:solidFill>
              <a:schemeClr val="accent1"/>
            </a:solidFill>
            <a:prstDash val="solid"/>
            <a:miter lim="800000"/>
            <a:headEnd len="sm" w="sm" type="none"/>
            <a:tailEnd len="med" w="med" type="stealth"/>
          </a:ln>
        </p:spPr>
      </p:cxnSp>
      <p:cxnSp>
        <p:nvCxnSpPr>
          <p:cNvPr id="811" name="Google Shape;811;p74"/>
          <p:cNvCxnSpPr/>
          <p:nvPr/>
        </p:nvCxnSpPr>
        <p:spPr>
          <a:xfrm>
            <a:off x="7575992" y="3095865"/>
            <a:ext cx="3900" cy="491400"/>
          </a:xfrm>
          <a:prstGeom prst="straightConnector1">
            <a:avLst/>
          </a:prstGeom>
          <a:noFill/>
          <a:ln cap="flat" cmpd="sng" w="28575">
            <a:solidFill>
              <a:schemeClr val="accent1"/>
            </a:solidFill>
            <a:prstDash val="solid"/>
            <a:miter lim="800000"/>
            <a:headEnd len="sm" w="sm" type="none"/>
            <a:tailEnd len="med" w="med" type="stealth"/>
          </a:ln>
        </p:spPr>
      </p:cxnSp>
      <p:sp>
        <p:nvSpPr>
          <p:cNvPr id="812" name="Google Shape;812;p74"/>
          <p:cNvSpPr txBox="1"/>
          <p:nvPr/>
        </p:nvSpPr>
        <p:spPr>
          <a:xfrm>
            <a:off x="5511093" y="2717420"/>
            <a:ext cx="2121300" cy="315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600">
                <a:solidFill>
                  <a:schemeClr val="dk1"/>
                </a:solidFill>
              </a:rPr>
              <a:t>case:control &lt; 1:10</a:t>
            </a:r>
            <a:endParaRPr sz="1600"/>
          </a:p>
        </p:txBody>
      </p:sp>
      <p:cxnSp>
        <p:nvCxnSpPr>
          <p:cNvPr id="813" name="Google Shape;813;p74"/>
          <p:cNvCxnSpPr/>
          <p:nvPr/>
        </p:nvCxnSpPr>
        <p:spPr>
          <a:xfrm flipH="1" rot="10800000">
            <a:off x="5515255" y="3110065"/>
            <a:ext cx="2071500" cy="300"/>
          </a:xfrm>
          <a:prstGeom prst="straightConnector1">
            <a:avLst/>
          </a:prstGeom>
          <a:noFill/>
          <a:ln cap="flat" cmpd="sng" w="28575">
            <a:solidFill>
              <a:schemeClr val="accent1"/>
            </a:solidFill>
            <a:prstDash val="solid"/>
            <a:miter lim="800000"/>
            <a:headEnd len="sm" w="sm" type="none"/>
            <a:tailEnd len="sm" w="sm" type="none"/>
          </a:ln>
        </p:spPr>
      </p:cxnSp>
      <p:sp>
        <p:nvSpPr>
          <p:cNvPr id="814" name="Google Shape;814;p74"/>
          <p:cNvSpPr txBox="1"/>
          <p:nvPr/>
        </p:nvSpPr>
        <p:spPr>
          <a:xfrm>
            <a:off x="4744592" y="3645866"/>
            <a:ext cx="1571100" cy="315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600">
                <a:solidFill>
                  <a:schemeClr val="accent1"/>
                </a:solidFill>
              </a:rPr>
              <a:t>SKAT binary</a:t>
            </a:r>
            <a:endParaRPr sz="1600"/>
          </a:p>
        </p:txBody>
      </p:sp>
      <p:sp>
        <p:nvSpPr>
          <p:cNvPr id="815" name="Google Shape;815;p74"/>
          <p:cNvSpPr txBox="1"/>
          <p:nvPr/>
        </p:nvSpPr>
        <p:spPr>
          <a:xfrm>
            <a:off x="6792390" y="3650116"/>
            <a:ext cx="1571100" cy="315600"/>
          </a:xfrm>
          <a:prstGeom prst="rect">
            <a:avLst/>
          </a:prstGeom>
          <a:no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lang="en" sz="1600">
                <a:solidFill>
                  <a:schemeClr val="accent1"/>
                </a:solidFill>
              </a:rPr>
              <a:t>SKAT</a:t>
            </a:r>
            <a:endParaRPr sz="1600"/>
          </a:p>
        </p:txBody>
      </p:sp>
      <p:sp>
        <p:nvSpPr>
          <p:cNvPr id="816" name="Google Shape;816;p74"/>
          <p:cNvSpPr txBox="1"/>
          <p:nvPr/>
        </p:nvSpPr>
        <p:spPr>
          <a:xfrm>
            <a:off x="5601655" y="3162560"/>
            <a:ext cx="582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rgbClr val="38761D"/>
                </a:solidFill>
              </a:rPr>
              <a:t>Yes</a:t>
            </a:r>
            <a:endParaRPr i="1" sz="1600">
              <a:solidFill>
                <a:srgbClr val="38761D"/>
              </a:solidFill>
            </a:endParaRPr>
          </a:p>
        </p:txBody>
      </p:sp>
      <p:sp>
        <p:nvSpPr>
          <p:cNvPr id="817" name="Google Shape;817;p74"/>
          <p:cNvSpPr txBox="1"/>
          <p:nvPr/>
        </p:nvSpPr>
        <p:spPr>
          <a:xfrm>
            <a:off x="7734958" y="3162571"/>
            <a:ext cx="582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600">
                <a:solidFill>
                  <a:srgbClr val="CC0000"/>
                </a:solidFill>
              </a:rPr>
              <a:t>No</a:t>
            </a:r>
            <a:endParaRPr i="1" sz="1600">
              <a:solidFill>
                <a:srgbClr val="CC0000"/>
              </a:solidFill>
            </a:endParaRPr>
          </a:p>
        </p:txBody>
      </p:sp>
      <p:cxnSp>
        <p:nvCxnSpPr>
          <p:cNvPr id="818" name="Google Shape;818;p74"/>
          <p:cNvCxnSpPr/>
          <p:nvPr/>
        </p:nvCxnSpPr>
        <p:spPr>
          <a:xfrm>
            <a:off x="5528180" y="3102265"/>
            <a:ext cx="3900" cy="491400"/>
          </a:xfrm>
          <a:prstGeom prst="straightConnector1">
            <a:avLst/>
          </a:prstGeom>
          <a:noFill/>
          <a:ln cap="flat" cmpd="sng" w="28575">
            <a:solidFill>
              <a:schemeClr val="accent1"/>
            </a:solidFill>
            <a:prstDash val="solid"/>
            <a:miter lim="800000"/>
            <a:headEnd len="sm" w="sm" type="none"/>
            <a:tailEnd len="med" w="med" type="stealth"/>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7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Lecture summary</a:t>
            </a:r>
            <a:endParaRPr/>
          </a:p>
        </p:txBody>
      </p:sp>
      <p:sp>
        <p:nvSpPr>
          <p:cNvPr id="824" name="Google Shape;824;p75"/>
          <p:cNvSpPr txBox="1"/>
          <p:nvPr>
            <p:ph idx="1" type="body"/>
          </p:nvPr>
        </p:nvSpPr>
        <p:spPr>
          <a:xfrm>
            <a:off x="311700" y="1152475"/>
            <a:ext cx="8422800" cy="3416400"/>
          </a:xfrm>
          <a:prstGeom prst="rect">
            <a:avLst/>
          </a:prstGeom>
          <a:noFill/>
          <a:ln>
            <a:noFill/>
          </a:ln>
        </p:spPr>
        <p:txBody>
          <a:bodyPr anchorCtr="0" anchor="t" bIns="91425" lIns="91425" spcFirstLastPara="1" rIns="91425" wrap="square" tIns="91425">
            <a:normAutofit/>
          </a:bodyPr>
          <a:lstStyle/>
          <a:p>
            <a:pPr indent="-336550" lvl="0" marL="457200" rtl="0" algn="l">
              <a:lnSpc>
                <a:spcPct val="95000"/>
              </a:lnSpc>
              <a:spcBef>
                <a:spcPts val="0"/>
              </a:spcBef>
              <a:spcAft>
                <a:spcPts val="0"/>
              </a:spcAft>
              <a:buClr>
                <a:schemeClr val="dk1"/>
              </a:buClr>
              <a:buSzPts val="1700"/>
              <a:buAutoNum type="arabicPeriod"/>
            </a:pPr>
            <a:r>
              <a:rPr lang="en" sz="1700">
                <a:solidFill>
                  <a:schemeClr val="dk1"/>
                </a:solidFill>
              </a:rPr>
              <a:t>Low power to detect single-variant associations with low frequency</a:t>
            </a:r>
            <a:endParaRPr sz="1700">
              <a:solidFill>
                <a:schemeClr val="dk1"/>
              </a:solidFill>
            </a:endParaRPr>
          </a:p>
          <a:p>
            <a:pPr indent="-336550" lvl="0" marL="457200" rtl="0" algn="l">
              <a:lnSpc>
                <a:spcPct val="95000"/>
              </a:lnSpc>
              <a:spcBef>
                <a:spcPts val="1000"/>
              </a:spcBef>
              <a:spcAft>
                <a:spcPts val="0"/>
              </a:spcAft>
              <a:buClr>
                <a:schemeClr val="dk1"/>
              </a:buClr>
              <a:buSzPts val="1700"/>
              <a:buAutoNum type="arabicPeriod"/>
            </a:pPr>
            <a:r>
              <a:rPr lang="en" sz="1700">
                <a:solidFill>
                  <a:schemeClr val="dk1"/>
                </a:solidFill>
              </a:rPr>
              <a:t>Grouping rare variants increases power</a:t>
            </a:r>
            <a:endParaRPr sz="1700">
              <a:solidFill>
                <a:schemeClr val="dk1"/>
              </a:solidFill>
            </a:endParaRPr>
          </a:p>
          <a:p>
            <a:pPr indent="-336550" lvl="0" marL="457200" rtl="0" algn="l">
              <a:lnSpc>
                <a:spcPct val="95000"/>
              </a:lnSpc>
              <a:spcBef>
                <a:spcPts val="1000"/>
              </a:spcBef>
              <a:spcAft>
                <a:spcPts val="0"/>
              </a:spcAft>
              <a:buClr>
                <a:schemeClr val="dk1"/>
              </a:buClr>
              <a:buSzPts val="1700"/>
              <a:buAutoNum type="arabicPeriod"/>
            </a:pPr>
            <a:r>
              <a:rPr lang="en" sz="1700">
                <a:solidFill>
                  <a:schemeClr val="dk1"/>
                </a:solidFill>
              </a:rPr>
              <a:t>Various methods to test grouped variants (e.g. burden, SKAT, SKAT-O)</a:t>
            </a:r>
            <a:endParaRPr sz="1700">
              <a:solidFill>
                <a:schemeClr val="dk1"/>
              </a:solidFill>
            </a:endParaRPr>
          </a:p>
          <a:p>
            <a:pPr indent="-336550" lvl="0" marL="457200" rtl="0" algn="l">
              <a:lnSpc>
                <a:spcPct val="95000"/>
              </a:lnSpc>
              <a:spcBef>
                <a:spcPts val="1000"/>
              </a:spcBef>
              <a:spcAft>
                <a:spcPts val="1000"/>
              </a:spcAft>
              <a:buClr>
                <a:schemeClr val="dk1"/>
              </a:buClr>
              <a:buSzPts val="1700"/>
              <a:buAutoNum type="arabicPeriod"/>
            </a:pPr>
            <a:r>
              <a:rPr lang="en" sz="1700">
                <a:solidFill>
                  <a:schemeClr val="dk1"/>
                </a:solidFill>
              </a:rPr>
              <a:t>Various software to make this scalable (e.g. SAIGE, Regenie)</a:t>
            </a:r>
            <a:endParaRPr sz="1700">
              <a:solidFill>
                <a:schemeClr val="dk1"/>
              </a:solidFill>
            </a:endParaRPr>
          </a:p>
        </p:txBody>
      </p:sp>
      <p:sp>
        <p:nvSpPr>
          <p:cNvPr id="825" name="Google Shape;825;p75"/>
          <p:cNvSpPr txBox="1"/>
          <p:nvPr/>
        </p:nvSpPr>
        <p:spPr>
          <a:xfrm>
            <a:off x="700800" y="2934700"/>
            <a:ext cx="7742400" cy="169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rgbClr val="005EA2"/>
                </a:solidFill>
                <a:latin typeface="Arial"/>
                <a:ea typeface="Arial"/>
                <a:cs typeface="Arial"/>
                <a:sym typeface="Arial"/>
              </a:rPr>
              <a:t>Next up: </a:t>
            </a:r>
            <a:r>
              <a:rPr lang="en" sz="1800">
                <a:solidFill>
                  <a:srgbClr val="005EA2"/>
                </a:solidFill>
              </a:rPr>
              <a:t>P</a:t>
            </a:r>
            <a:r>
              <a:rPr b="0" i="0" lang="en" sz="1800" u="none" cap="none" strike="noStrike">
                <a:solidFill>
                  <a:srgbClr val="005EA2"/>
                </a:solidFill>
                <a:latin typeface="Arial"/>
                <a:ea typeface="Arial"/>
                <a:cs typeface="Arial"/>
                <a:sym typeface="Arial"/>
              </a:rPr>
              <a:t>ut this knowledge into practice and do some association testing</a:t>
            </a:r>
            <a:r>
              <a:rPr lang="en" sz="1800">
                <a:solidFill>
                  <a:srgbClr val="005EA2"/>
                </a:solidFill>
              </a:rPr>
              <a:t>!</a:t>
            </a:r>
            <a:endParaRPr sz="1800">
              <a:solidFill>
                <a:srgbClr val="005EA2"/>
              </a:solidFill>
            </a:endParaRPr>
          </a:p>
          <a:p>
            <a:pPr indent="0" lvl="0" marL="0" rtl="0" algn="l">
              <a:lnSpc>
                <a:spcPct val="95000"/>
              </a:lnSpc>
              <a:spcBef>
                <a:spcPts val="0"/>
              </a:spcBef>
              <a:spcAft>
                <a:spcPts val="0"/>
              </a:spcAft>
              <a:buClr>
                <a:schemeClr val="dk1"/>
              </a:buClr>
              <a:buSzPts val="1100"/>
              <a:buFont typeface="Arial"/>
              <a:buNone/>
            </a:pPr>
            <a:r>
              <a:t/>
            </a:r>
            <a:endParaRPr sz="400">
              <a:solidFill>
                <a:srgbClr val="005EA2"/>
              </a:solidFill>
            </a:endParaRPr>
          </a:p>
          <a:p>
            <a:pPr indent="0" lvl="0" marL="0" rtl="0" algn="l">
              <a:lnSpc>
                <a:spcPct val="95000"/>
              </a:lnSpc>
              <a:spcBef>
                <a:spcPts val="1000"/>
              </a:spcBef>
              <a:spcAft>
                <a:spcPts val="0"/>
              </a:spcAft>
              <a:buClr>
                <a:schemeClr val="dk1"/>
              </a:buClr>
              <a:buSzPts val="1100"/>
              <a:buFont typeface="Arial"/>
              <a:buNone/>
            </a:pPr>
            <a:r>
              <a:rPr lang="en" sz="1800">
                <a:solidFill>
                  <a:srgbClr val="005EA2"/>
                </a:solidFill>
              </a:rPr>
              <a:t>Questions and instructions are here:</a:t>
            </a:r>
            <a:endParaRPr sz="1800">
              <a:solidFill>
                <a:srgbClr val="005EA2"/>
              </a:solidFill>
            </a:endParaRPr>
          </a:p>
          <a:p>
            <a:pPr indent="0" lvl="0" marL="0" rtl="0" algn="l">
              <a:lnSpc>
                <a:spcPct val="95000"/>
              </a:lnSpc>
              <a:spcBef>
                <a:spcPts val="1000"/>
              </a:spcBef>
              <a:spcAft>
                <a:spcPts val="0"/>
              </a:spcAft>
              <a:buClr>
                <a:schemeClr val="dk1"/>
              </a:buClr>
              <a:buSzPts val="1100"/>
              <a:buFont typeface="Arial"/>
              <a:buNone/>
            </a:pPr>
            <a:r>
              <a:rPr b="1" lang="en" sz="1700" u="sng">
                <a:solidFill>
                  <a:schemeClr val="accent5"/>
                </a:solidFill>
                <a:latin typeface="Courier New"/>
                <a:ea typeface="Courier New"/>
                <a:cs typeface="Courier New"/>
                <a:sym typeface="Courier New"/>
                <a:hlinkClick r:id="rId3">
                  <a:extLst>
                    <a:ext uri="{A12FA001-AC4F-418D-AE19-62706E023703}">
                      <ahyp:hlinkClr val="tx"/>
                    </a:ext>
                  </a:extLst>
                </a:hlinkClick>
              </a:rPr>
              <a:t>https://qimr.az1.qualtrics.com/jfe/form/SV_5vZEC9z5y2RXckS</a:t>
            </a:r>
            <a:endParaRPr b="1" sz="1700">
              <a:solidFill>
                <a:schemeClr val="dk1"/>
              </a:solidFill>
              <a:latin typeface="Courier New"/>
              <a:ea typeface="Courier New"/>
              <a:cs typeface="Courier New"/>
              <a:sym typeface="Courier New"/>
            </a:endParaRPr>
          </a:p>
          <a:p>
            <a:pPr indent="0" lvl="0" marL="0" marR="0" rtl="0" algn="ctr">
              <a:lnSpc>
                <a:spcPct val="100000"/>
              </a:lnSpc>
              <a:spcBef>
                <a:spcPts val="1000"/>
              </a:spcBef>
              <a:spcAft>
                <a:spcPts val="0"/>
              </a:spcAft>
              <a:buClr>
                <a:srgbClr val="000000"/>
              </a:buClr>
              <a:buSzPts val="1800"/>
              <a:buFont typeface="Arial"/>
              <a:buNone/>
            </a:pPr>
            <a:r>
              <a:t/>
            </a:r>
            <a:endParaRPr sz="1800">
              <a:solidFill>
                <a:srgbClr val="0B5394"/>
              </a:solidFill>
            </a:endParaRPr>
          </a:p>
        </p:txBody>
      </p:sp>
      <p:sp>
        <p:nvSpPr>
          <p:cNvPr id="826" name="Google Shape;826;p75"/>
          <p:cNvSpPr txBox="1"/>
          <p:nvPr/>
        </p:nvSpPr>
        <p:spPr>
          <a:xfrm>
            <a:off x="311700" y="4525275"/>
            <a:ext cx="8466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rPr>
              <a:t>Slides adapted from earlier versions from Nicky Whiffin and Nik Baya </a:t>
            </a:r>
            <a:endParaRPr sz="1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Why study rare genetic variation?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4" name="Google Shape;194;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222222"/>
              </a:buClr>
              <a:buSzPts val="1800"/>
              <a:buAutoNum type="arabicPeriod"/>
            </a:pPr>
            <a:r>
              <a:rPr b="1" lang="en">
                <a:solidFill>
                  <a:srgbClr val="222222"/>
                </a:solidFill>
              </a:rPr>
              <a:t>Interpretability of results</a:t>
            </a:r>
            <a:endParaRPr b="1">
              <a:solidFill>
                <a:srgbClr val="222222"/>
              </a:solidFill>
            </a:endParaRPr>
          </a:p>
          <a:p>
            <a:pPr indent="-342900" lvl="0" marL="457200" rtl="0" algn="l">
              <a:spcBef>
                <a:spcPts val="0"/>
              </a:spcBef>
              <a:spcAft>
                <a:spcPts val="0"/>
              </a:spcAft>
              <a:buSzPts val="1800"/>
              <a:buAutoNum type="arabicPeriod"/>
            </a:pPr>
            <a:r>
              <a:rPr lang="en"/>
              <a:t>Large effects</a:t>
            </a:r>
            <a:endParaRPr/>
          </a:p>
          <a:p>
            <a:pPr indent="-342900" lvl="0" marL="457200" rtl="0" algn="l">
              <a:spcBef>
                <a:spcPts val="0"/>
              </a:spcBef>
              <a:spcAft>
                <a:spcPts val="0"/>
              </a:spcAft>
              <a:buSzPts val="1800"/>
              <a:buAutoNum type="arabicPeriod"/>
            </a:pPr>
            <a:r>
              <a:rPr lang="en"/>
              <a:t>Translational opportunities</a:t>
            </a:r>
            <a:endParaRPr/>
          </a:p>
        </p:txBody>
      </p:sp>
      <p:pic>
        <p:nvPicPr>
          <p:cNvPr id="195" name="Google Shape;195;p40"/>
          <p:cNvPicPr preferRelativeResize="0"/>
          <p:nvPr/>
        </p:nvPicPr>
        <p:blipFill>
          <a:blip r:embed="rId3">
            <a:alphaModFix/>
          </a:blip>
          <a:stretch>
            <a:fillRect/>
          </a:stretch>
        </p:blipFill>
        <p:spPr>
          <a:xfrm>
            <a:off x="4468356" y="1358800"/>
            <a:ext cx="4269243" cy="34164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7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Reading list</a:t>
            </a:r>
            <a:endParaRPr/>
          </a:p>
        </p:txBody>
      </p:sp>
      <p:sp>
        <p:nvSpPr>
          <p:cNvPr id="832" name="Google Shape;832;p7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fontScale="62500" lnSpcReduction="20000"/>
          </a:bodyPr>
          <a:lstStyle/>
          <a:p>
            <a:pPr indent="0" lvl="0" marL="114300" rtl="0" algn="l">
              <a:lnSpc>
                <a:spcPct val="115000"/>
              </a:lnSpc>
              <a:spcBef>
                <a:spcPts val="0"/>
              </a:spcBef>
              <a:spcAft>
                <a:spcPts val="0"/>
              </a:spcAft>
              <a:buSzPct val="117647"/>
              <a:buNone/>
            </a:pPr>
            <a:r>
              <a:rPr lang="en"/>
              <a:t>Review articles:</a:t>
            </a:r>
            <a:endParaRPr/>
          </a:p>
          <a:p>
            <a:pPr indent="-312644" lvl="0" marL="457200" rtl="0" algn="l">
              <a:lnSpc>
                <a:spcPct val="115000"/>
              </a:lnSpc>
              <a:spcBef>
                <a:spcPts val="0"/>
              </a:spcBef>
              <a:spcAft>
                <a:spcPts val="0"/>
              </a:spcAft>
              <a:buSzPct val="117647"/>
              <a:buFont typeface="Arial"/>
              <a:buChar char="-"/>
            </a:pPr>
            <a:r>
              <a:rPr lang="en" u="sng">
                <a:solidFill>
                  <a:schemeClr val="hlink"/>
                </a:solidFill>
                <a:hlinkClick r:id="rId3"/>
              </a:rPr>
              <a:t>Lee et al., 2014</a:t>
            </a:r>
            <a:r>
              <a:rPr lang="en"/>
              <a:t> *</a:t>
            </a:r>
            <a:endParaRPr/>
          </a:p>
          <a:p>
            <a:pPr indent="-312644" lvl="0" marL="457200" rtl="0" algn="l">
              <a:lnSpc>
                <a:spcPct val="115000"/>
              </a:lnSpc>
              <a:spcBef>
                <a:spcPts val="0"/>
              </a:spcBef>
              <a:spcAft>
                <a:spcPts val="0"/>
              </a:spcAft>
              <a:buSzPct val="117647"/>
              <a:buFont typeface="Arial"/>
              <a:buChar char="-"/>
            </a:pPr>
            <a:r>
              <a:rPr lang="en" u="sng">
                <a:solidFill>
                  <a:schemeClr val="hlink"/>
                </a:solidFill>
                <a:hlinkClick r:id="rId4"/>
              </a:rPr>
              <a:t>Povysil et al., 2019</a:t>
            </a:r>
            <a:r>
              <a:rPr lang="en"/>
              <a:t> ***</a:t>
            </a:r>
            <a:endParaRPr/>
          </a:p>
          <a:p>
            <a:pPr indent="-228600" lvl="0" marL="457200" rtl="0" algn="l">
              <a:lnSpc>
                <a:spcPct val="115000"/>
              </a:lnSpc>
              <a:spcBef>
                <a:spcPts val="0"/>
              </a:spcBef>
              <a:spcAft>
                <a:spcPts val="0"/>
              </a:spcAft>
              <a:buSzPct val="117647"/>
              <a:buFont typeface="Arial"/>
              <a:buNone/>
            </a:pPr>
            <a:r>
              <a:t/>
            </a:r>
            <a:endParaRPr/>
          </a:p>
          <a:p>
            <a:pPr indent="0" lvl="0" marL="114300" rtl="0" algn="l">
              <a:lnSpc>
                <a:spcPct val="115000"/>
              </a:lnSpc>
              <a:spcBef>
                <a:spcPts val="0"/>
              </a:spcBef>
              <a:spcAft>
                <a:spcPts val="0"/>
              </a:spcAft>
              <a:buSzPct val="117647"/>
              <a:buNone/>
            </a:pPr>
            <a:r>
              <a:rPr lang="en"/>
              <a:t>Applications:</a:t>
            </a:r>
            <a:endParaRPr/>
          </a:p>
          <a:p>
            <a:pPr indent="-300037" lvl="0" marL="457200" rtl="0" algn="l">
              <a:lnSpc>
                <a:spcPct val="115000"/>
              </a:lnSpc>
              <a:spcBef>
                <a:spcPts val="0"/>
              </a:spcBef>
              <a:spcAft>
                <a:spcPts val="0"/>
              </a:spcAft>
              <a:buSzPct val="100000"/>
              <a:buChar char="-"/>
            </a:pPr>
            <a:r>
              <a:rPr lang="en"/>
              <a:t>Questions: </a:t>
            </a:r>
            <a:endParaRPr/>
          </a:p>
          <a:p>
            <a:pPr indent="-284162" lvl="1" marL="914400" rtl="0" algn="l">
              <a:lnSpc>
                <a:spcPct val="115000"/>
              </a:lnSpc>
              <a:spcBef>
                <a:spcPts val="0"/>
              </a:spcBef>
              <a:spcAft>
                <a:spcPts val="0"/>
              </a:spcAft>
              <a:buSzPct val="100000"/>
              <a:buChar char="-"/>
            </a:pPr>
            <a:r>
              <a:rPr lang="en"/>
              <a:t>What methods are used to annotate variants with consequence? What variant masks are used?</a:t>
            </a:r>
            <a:endParaRPr/>
          </a:p>
          <a:p>
            <a:pPr indent="-284162" lvl="1" marL="914400" rtl="0" algn="l">
              <a:lnSpc>
                <a:spcPct val="115000"/>
              </a:lnSpc>
              <a:spcBef>
                <a:spcPts val="0"/>
              </a:spcBef>
              <a:spcAft>
                <a:spcPts val="0"/>
              </a:spcAft>
              <a:buSzPct val="100000"/>
              <a:buChar char="-"/>
            </a:pPr>
            <a:r>
              <a:rPr lang="en"/>
              <a:t>What association tests are used? (e.g. burden, SKAT, SKAT-O)</a:t>
            </a:r>
            <a:endParaRPr/>
          </a:p>
          <a:p>
            <a:pPr indent="-284162" lvl="1" marL="914400" rtl="0" algn="l">
              <a:lnSpc>
                <a:spcPct val="115000"/>
              </a:lnSpc>
              <a:spcBef>
                <a:spcPts val="0"/>
              </a:spcBef>
              <a:spcAft>
                <a:spcPts val="0"/>
              </a:spcAft>
              <a:buSzPct val="100000"/>
              <a:buChar char="-"/>
            </a:pPr>
            <a:r>
              <a:rPr lang="en"/>
              <a:t>What multiple testing correction do they use?</a:t>
            </a:r>
            <a:endParaRPr/>
          </a:p>
          <a:p>
            <a:pPr indent="-312644" lvl="0" marL="457200" rtl="0" algn="l">
              <a:lnSpc>
                <a:spcPct val="115000"/>
              </a:lnSpc>
              <a:spcBef>
                <a:spcPts val="0"/>
              </a:spcBef>
              <a:spcAft>
                <a:spcPts val="0"/>
              </a:spcAft>
              <a:buSzPct val="117647"/>
              <a:buFont typeface="Arial"/>
              <a:buChar char="-"/>
            </a:pPr>
            <a:r>
              <a:rPr lang="en" u="sng">
                <a:solidFill>
                  <a:schemeClr val="hlink"/>
                </a:solidFill>
                <a:hlinkClick r:id="rId5"/>
              </a:rPr>
              <a:t>Cirulli et al., Nature Comms 2020 </a:t>
            </a:r>
            <a:r>
              <a:rPr lang="en"/>
              <a:t>(first phenome-wide burden testing: 4.2k phenos, 50k + 22k individuals)</a:t>
            </a:r>
            <a:endParaRPr/>
          </a:p>
          <a:p>
            <a:pPr indent="-300037" lvl="0" marL="457200" rtl="0" algn="l">
              <a:lnSpc>
                <a:spcPct val="115000"/>
              </a:lnSpc>
              <a:spcBef>
                <a:spcPts val="0"/>
              </a:spcBef>
              <a:spcAft>
                <a:spcPts val="0"/>
              </a:spcAft>
              <a:buSzPct val="100000"/>
              <a:buChar char="-"/>
            </a:pPr>
            <a:r>
              <a:rPr lang="en" u="sng">
                <a:solidFill>
                  <a:schemeClr val="hlink"/>
                </a:solidFill>
                <a:hlinkClick r:id="rId6"/>
              </a:rPr>
              <a:t>Backman et al. Nature 2021</a:t>
            </a:r>
            <a:r>
              <a:rPr lang="en"/>
              <a:t> (Regeneron 450k WES flagship)</a:t>
            </a:r>
            <a:endParaRPr/>
          </a:p>
          <a:p>
            <a:pPr indent="-312644" lvl="0" marL="457200" rtl="0" algn="l">
              <a:lnSpc>
                <a:spcPct val="115000"/>
              </a:lnSpc>
              <a:spcBef>
                <a:spcPts val="0"/>
              </a:spcBef>
              <a:spcAft>
                <a:spcPts val="0"/>
              </a:spcAft>
              <a:buSzPct val="117647"/>
              <a:buFont typeface="Arial"/>
              <a:buChar char="-"/>
            </a:pPr>
            <a:r>
              <a:rPr lang="en" u="sng">
                <a:solidFill>
                  <a:schemeClr val="hlink"/>
                </a:solidFill>
                <a:hlinkClick r:id="rId7"/>
              </a:rPr>
              <a:t>Karczewski et al. Cell Genomics 2022</a:t>
            </a:r>
            <a:r>
              <a:rPr lang="en"/>
              <a:t> (Genebass, 4.5k phenos, 400k individuals)</a:t>
            </a:r>
            <a:endParaRPr/>
          </a:p>
          <a:p>
            <a:pPr indent="-312644" lvl="0" marL="457200" rtl="0" algn="l">
              <a:lnSpc>
                <a:spcPct val="115000"/>
              </a:lnSpc>
              <a:spcBef>
                <a:spcPts val="0"/>
              </a:spcBef>
              <a:spcAft>
                <a:spcPts val="0"/>
              </a:spcAft>
              <a:buSzPct val="117647"/>
              <a:buFont typeface="Arial"/>
              <a:buChar char="-"/>
            </a:pPr>
            <a:r>
              <a:rPr lang="en" u="sng">
                <a:solidFill>
                  <a:schemeClr val="hlink"/>
                </a:solidFill>
                <a:hlinkClick r:id="rId8"/>
              </a:rPr>
              <a:t>Jurgens et al. Nature Genetics 2024</a:t>
            </a:r>
            <a:r>
              <a:rPr lang="en"/>
              <a:t> (Pan-ancestry, 601 diseases, ~750k individuals across 3 biobanks)</a:t>
            </a:r>
            <a:endParaRPr/>
          </a:p>
          <a:p>
            <a:pPr indent="0" lvl="0" marL="0" rtl="0" algn="l">
              <a:lnSpc>
                <a:spcPct val="115000"/>
              </a:lnSpc>
              <a:spcBef>
                <a:spcPts val="0"/>
              </a:spcBef>
              <a:spcAft>
                <a:spcPts val="0"/>
              </a:spcAft>
              <a:buNone/>
            </a:pPr>
            <a:r>
              <a:t/>
            </a:r>
            <a:endParaRPr/>
          </a:p>
          <a:p>
            <a:pPr indent="0" lvl="0" marL="114300" rtl="0" algn="l">
              <a:lnSpc>
                <a:spcPct val="115000"/>
              </a:lnSpc>
              <a:spcBef>
                <a:spcPts val="0"/>
              </a:spcBef>
              <a:spcAft>
                <a:spcPts val="0"/>
              </a:spcAft>
              <a:buSzPct val="117647"/>
              <a:buNone/>
            </a:pPr>
            <a:r>
              <a:t/>
            </a:r>
            <a:endParaRPr/>
          </a:p>
          <a:p>
            <a:pPr indent="0" lvl="0" marL="114300" rtl="0" algn="l">
              <a:lnSpc>
                <a:spcPct val="115000"/>
              </a:lnSpc>
              <a:spcBef>
                <a:spcPts val="0"/>
              </a:spcBef>
              <a:spcAft>
                <a:spcPts val="0"/>
              </a:spcAft>
              <a:buSzPct val="117647"/>
              <a:buNone/>
            </a:pPr>
            <a:r>
              <a:rPr lang="en"/>
              <a:t>Methods:</a:t>
            </a:r>
            <a:endParaRPr/>
          </a:p>
          <a:p>
            <a:pPr indent="-312644" lvl="0" marL="457200" rtl="0" algn="l">
              <a:lnSpc>
                <a:spcPct val="115000"/>
              </a:lnSpc>
              <a:spcBef>
                <a:spcPts val="0"/>
              </a:spcBef>
              <a:spcAft>
                <a:spcPts val="0"/>
              </a:spcAft>
              <a:buSzPct val="117647"/>
              <a:buFont typeface="Arial"/>
              <a:buChar char="-"/>
            </a:pPr>
            <a:r>
              <a:rPr lang="en"/>
              <a:t>CMC (early burden testing) – </a:t>
            </a:r>
            <a:r>
              <a:rPr lang="en" u="sng">
                <a:solidFill>
                  <a:schemeClr val="hlink"/>
                </a:solidFill>
                <a:hlinkClick r:id="rId9"/>
              </a:rPr>
              <a:t>Li &amp; Leal 2008</a:t>
            </a:r>
            <a:endParaRPr/>
          </a:p>
          <a:p>
            <a:pPr indent="-312644" lvl="0" marL="457200" rtl="0" algn="l">
              <a:lnSpc>
                <a:spcPct val="115000"/>
              </a:lnSpc>
              <a:spcBef>
                <a:spcPts val="0"/>
              </a:spcBef>
              <a:spcAft>
                <a:spcPts val="0"/>
              </a:spcAft>
              <a:buSzPct val="117647"/>
              <a:buFont typeface="Arial"/>
              <a:buChar char="-"/>
            </a:pPr>
            <a:r>
              <a:rPr lang="en"/>
              <a:t>SKAT-O: </a:t>
            </a:r>
            <a:r>
              <a:rPr lang="en" u="sng">
                <a:solidFill>
                  <a:schemeClr val="hlink"/>
                </a:solidFill>
                <a:hlinkClick r:id="rId10"/>
              </a:rPr>
              <a:t>Lee et al., 2012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Why study rare genetic variation?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1" name="Google Shape;201;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Interpretability of results</a:t>
            </a:r>
            <a:endParaRPr/>
          </a:p>
          <a:p>
            <a:pPr indent="-342900" lvl="0" marL="457200" rtl="0" algn="l">
              <a:spcBef>
                <a:spcPts val="0"/>
              </a:spcBef>
              <a:spcAft>
                <a:spcPts val="0"/>
              </a:spcAft>
              <a:buClr>
                <a:schemeClr val="dk1"/>
              </a:buClr>
              <a:buSzPts val="1800"/>
              <a:buAutoNum type="arabicPeriod"/>
            </a:pPr>
            <a:r>
              <a:rPr b="1" lang="en">
                <a:solidFill>
                  <a:schemeClr val="dk1"/>
                </a:solidFill>
              </a:rPr>
              <a:t>Large effects</a:t>
            </a:r>
            <a:endParaRPr b="1">
              <a:solidFill>
                <a:schemeClr val="dk1"/>
              </a:solidFill>
            </a:endParaRPr>
          </a:p>
          <a:p>
            <a:pPr indent="-342900" lvl="0" marL="457200" rtl="0" algn="l">
              <a:spcBef>
                <a:spcPts val="0"/>
              </a:spcBef>
              <a:spcAft>
                <a:spcPts val="0"/>
              </a:spcAft>
              <a:buSzPts val="1800"/>
              <a:buAutoNum type="arabicPeriod"/>
            </a:pPr>
            <a:r>
              <a:rPr lang="en"/>
              <a:t>Translational opportunities</a:t>
            </a:r>
            <a:endParaRPr/>
          </a:p>
        </p:txBody>
      </p:sp>
      <p:pic>
        <p:nvPicPr>
          <p:cNvPr id="202" name="Google Shape;202;p41"/>
          <p:cNvPicPr preferRelativeResize="0"/>
          <p:nvPr/>
        </p:nvPicPr>
        <p:blipFill>
          <a:blip r:embed="rId3">
            <a:alphaModFix/>
          </a:blip>
          <a:stretch>
            <a:fillRect/>
          </a:stretch>
        </p:blipFill>
        <p:spPr>
          <a:xfrm>
            <a:off x="4468356" y="1358800"/>
            <a:ext cx="4269243" cy="3416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Why study rare genetic variation?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8" name="Google Shape;208;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
              <a:t>Interpretability of results</a:t>
            </a:r>
            <a:endParaRPr/>
          </a:p>
          <a:p>
            <a:pPr indent="-342900" lvl="0" marL="457200" rtl="0" algn="l">
              <a:spcBef>
                <a:spcPts val="0"/>
              </a:spcBef>
              <a:spcAft>
                <a:spcPts val="0"/>
              </a:spcAft>
              <a:buSzPts val="1800"/>
              <a:buAutoNum type="arabicPeriod"/>
            </a:pPr>
            <a:r>
              <a:rPr lang="en"/>
              <a:t>Large effects</a:t>
            </a:r>
            <a:endParaRPr/>
          </a:p>
          <a:p>
            <a:pPr indent="-342900" lvl="0" marL="457200" rtl="0" algn="l">
              <a:spcBef>
                <a:spcPts val="0"/>
              </a:spcBef>
              <a:spcAft>
                <a:spcPts val="0"/>
              </a:spcAft>
              <a:buClr>
                <a:schemeClr val="dk1"/>
              </a:buClr>
              <a:buSzPts val="1800"/>
              <a:buAutoNum type="arabicPeriod"/>
            </a:pPr>
            <a:r>
              <a:rPr b="1" lang="en">
                <a:solidFill>
                  <a:schemeClr val="dk1"/>
                </a:solidFill>
              </a:rPr>
              <a:t>Translational opportunities</a:t>
            </a:r>
            <a:endParaRPr b="1">
              <a:solidFill>
                <a:schemeClr val="dk1"/>
              </a:solidFill>
            </a:endParaRPr>
          </a:p>
        </p:txBody>
      </p:sp>
      <p:pic>
        <p:nvPicPr>
          <p:cNvPr id="209" name="Google Shape;209;p42"/>
          <p:cNvPicPr preferRelativeResize="0"/>
          <p:nvPr/>
        </p:nvPicPr>
        <p:blipFill>
          <a:blip r:embed="rId3">
            <a:alphaModFix/>
          </a:blip>
          <a:stretch>
            <a:fillRect/>
          </a:stretch>
        </p:blipFill>
        <p:spPr>
          <a:xfrm>
            <a:off x="4474554" y="1358800"/>
            <a:ext cx="4256846"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study rare genetic variation?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215" name="Google Shape;215;p43"/>
          <p:cNvSpPr txBox="1"/>
          <p:nvPr>
            <p:ph idx="1" type="body"/>
          </p:nvPr>
        </p:nvSpPr>
        <p:spPr>
          <a:xfrm>
            <a:off x="311700" y="1152475"/>
            <a:ext cx="3342600" cy="10326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solidFill>
                  <a:schemeClr val="dk1"/>
                </a:solidFill>
              </a:rPr>
              <a:t>Variants with large effects on protein function are often rare, due to </a:t>
            </a:r>
            <a:r>
              <a:rPr b="1" lang="en">
                <a:solidFill>
                  <a:schemeClr val="dk1"/>
                </a:solidFill>
              </a:rPr>
              <a:t>negative selection.</a:t>
            </a:r>
            <a:endParaRPr b="1">
              <a:solidFill>
                <a:schemeClr val="dk1"/>
              </a:solidFill>
            </a:endParaRPr>
          </a:p>
        </p:txBody>
      </p:sp>
      <p:grpSp>
        <p:nvGrpSpPr>
          <p:cNvPr id="216" name="Google Shape;216;p43"/>
          <p:cNvGrpSpPr/>
          <p:nvPr/>
        </p:nvGrpSpPr>
        <p:grpSpPr>
          <a:xfrm>
            <a:off x="4218500" y="1978750"/>
            <a:ext cx="3342553" cy="3057926"/>
            <a:chOff x="3971598" y="1967012"/>
            <a:chExt cx="3812653" cy="3487996"/>
          </a:xfrm>
        </p:grpSpPr>
        <p:pic>
          <p:nvPicPr>
            <p:cNvPr id="217" name="Google Shape;217;p43"/>
            <p:cNvPicPr preferRelativeResize="0"/>
            <p:nvPr/>
          </p:nvPicPr>
          <p:blipFill rotWithShape="1">
            <a:blip r:embed="rId3">
              <a:alphaModFix/>
            </a:blip>
            <a:srcRect b="68958" l="46245" r="27414" t="0"/>
            <a:stretch/>
          </p:blipFill>
          <p:spPr>
            <a:xfrm>
              <a:off x="4028742" y="1967012"/>
              <a:ext cx="3697843" cy="2881089"/>
            </a:xfrm>
            <a:prstGeom prst="rect">
              <a:avLst/>
            </a:prstGeom>
            <a:noFill/>
            <a:ln>
              <a:noFill/>
            </a:ln>
          </p:spPr>
        </p:pic>
        <p:pic>
          <p:nvPicPr>
            <p:cNvPr id="218" name="Google Shape;218;p43"/>
            <p:cNvPicPr preferRelativeResize="0"/>
            <p:nvPr/>
          </p:nvPicPr>
          <p:blipFill rotWithShape="1">
            <a:blip r:embed="rId3">
              <a:alphaModFix/>
            </a:blip>
            <a:srcRect b="0" l="45838" r="27415" t="91727"/>
            <a:stretch/>
          </p:blipFill>
          <p:spPr>
            <a:xfrm>
              <a:off x="3971598" y="4687165"/>
              <a:ext cx="3754993" cy="767843"/>
            </a:xfrm>
            <a:prstGeom prst="rect">
              <a:avLst/>
            </a:prstGeom>
            <a:noFill/>
            <a:ln>
              <a:noFill/>
            </a:ln>
          </p:spPr>
        </p:pic>
        <p:sp>
          <p:nvSpPr>
            <p:cNvPr id="219" name="Google Shape;219;p43"/>
            <p:cNvSpPr/>
            <p:nvPr/>
          </p:nvSpPr>
          <p:spPr>
            <a:xfrm>
              <a:off x="4607325" y="4463719"/>
              <a:ext cx="209400" cy="30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 name="Google Shape;220;p43"/>
            <p:cNvSpPr/>
            <p:nvPr/>
          </p:nvSpPr>
          <p:spPr>
            <a:xfrm>
              <a:off x="7397251" y="4969368"/>
              <a:ext cx="387000" cy="384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sp>
        <p:nvSpPr>
          <p:cNvPr id="221" name="Google Shape;221;p43"/>
          <p:cNvSpPr txBox="1"/>
          <p:nvPr/>
        </p:nvSpPr>
        <p:spPr>
          <a:xfrm>
            <a:off x="893700" y="2869225"/>
            <a:ext cx="2422500" cy="6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Proportion of variants that are very rare</a:t>
            </a:r>
            <a:endParaRPr sz="1800">
              <a:solidFill>
                <a:schemeClr val="dk1"/>
              </a:solidFill>
            </a:endParaRPr>
          </a:p>
        </p:txBody>
      </p:sp>
      <p:sp>
        <p:nvSpPr>
          <p:cNvPr id="222" name="Google Shape;222;p43"/>
          <p:cNvSpPr txBox="1"/>
          <p:nvPr/>
        </p:nvSpPr>
        <p:spPr>
          <a:xfrm>
            <a:off x="7043825" y="952475"/>
            <a:ext cx="1940400" cy="66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Largest impact (loss-of-function)</a:t>
            </a:r>
            <a:endParaRPr sz="1800">
              <a:solidFill>
                <a:schemeClr val="dk1"/>
              </a:solidFill>
            </a:endParaRPr>
          </a:p>
        </p:txBody>
      </p:sp>
      <p:cxnSp>
        <p:nvCxnSpPr>
          <p:cNvPr id="223" name="Google Shape;223;p43"/>
          <p:cNvCxnSpPr>
            <a:stCxn id="221" idx="3"/>
          </p:cNvCxnSpPr>
          <p:nvPr/>
        </p:nvCxnSpPr>
        <p:spPr>
          <a:xfrm flipH="1" rot="10800000">
            <a:off x="3316200" y="3198625"/>
            <a:ext cx="752400" cy="3600"/>
          </a:xfrm>
          <a:prstGeom prst="straightConnector1">
            <a:avLst/>
          </a:prstGeom>
          <a:noFill/>
          <a:ln cap="flat" cmpd="sng" w="19050">
            <a:solidFill>
              <a:schemeClr val="dk1"/>
            </a:solidFill>
            <a:prstDash val="solid"/>
            <a:round/>
            <a:headEnd len="med" w="med" type="none"/>
            <a:tailEnd len="med" w="med" type="triangle"/>
          </a:ln>
        </p:spPr>
      </p:cxnSp>
      <p:cxnSp>
        <p:nvCxnSpPr>
          <p:cNvPr id="224" name="Google Shape;224;p43"/>
          <p:cNvCxnSpPr/>
          <p:nvPr/>
        </p:nvCxnSpPr>
        <p:spPr>
          <a:xfrm flipH="1">
            <a:off x="6996675" y="1732300"/>
            <a:ext cx="188100" cy="666600"/>
          </a:xfrm>
          <a:prstGeom prst="straightConnector1">
            <a:avLst/>
          </a:prstGeom>
          <a:noFill/>
          <a:ln cap="flat" cmpd="sng" w="19050">
            <a:solidFill>
              <a:schemeClr val="dk1"/>
            </a:solidFill>
            <a:prstDash val="solid"/>
            <a:round/>
            <a:headEnd len="med" w="med" type="none"/>
            <a:tailEnd len="med" w="med" type="triangle"/>
          </a:ln>
        </p:spPr>
      </p:cxnSp>
      <p:cxnSp>
        <p:nvCxnSpPr>
          <p:cNvPr id="225" name="Google Shape;225;p43"/>
          <p:cNvCxnSpPr/>
          <p:nvPr/>
        </p:nvCxnSpPr>
        <p:spPr>
          <a:xfrm flipH="1">
            <a:off x="7302550" y="1752125"/>
            <a:ext cx="11700" cy="529200"/>
          </a:xfrm>
          <a:prstGeom prst="straightConnector1">
            <a:avLst/>
          </a:prstGeom>
          <a:noFill/>
          <a:ln cap="flat" cmpd="sng" w="19050">
            <a:solidFill>
              <a:schemeClr val="dk1"/>
            </a:solidFill>
            <a:prstDash val="solid"/>
            <a:round/>
            <a:headEnd len="med" w="med" type="none"/>
            <a:tailEnd len="med" w="med" type="triangle"/>
          </a:ln>
        </p:spPr>
      </p:cxnSp>
      <p:sp>
        <p:nvSpPr>
          <p:cNvPr id="226" name="Google Shape;226;p43"/>
          <p:cNvSpPr txBox="1"/>
          <p:nvPr/>
        </p:nvSpPr>
        <p:spPr>
          <a:xfrm>
            <a:off x="76200" y="4494600"/>
            <a:ext cx="4218600" cy="5727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200">
                <a:solidFill>
                  <a:schemeClr val="dk1"/>
                </a:solidFill>
              </a:rPr>
              <a:t>Figure adapted from Karczewski et al. </a:t>
            </a:r>
            <a:r>
              <a:rPr i="1" lang="en" sz="1200">
                <a:solidFill>
                  <a:schemeClr val="dk1"/>
                </a:solidFill>
              </a:rPr>
              <a:t>Nature</a:t>
            </a:r>
            <a:r>
              <a:rPr lang="en" sz="1200">
                <a:solidFill>
                  <a:schemeClr val="dk1"/>
                </a:solidFill>
              </a:rPr>
              <a:t> 2020</a:t>
            </a:r>
            <a:endParaRPr sz="12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4"/>
          <p:cNvSpPr txBox="1"/>
          <p:nvPr>
            <p:ph type="title"/>
          </p:nvPr>
        </p:nvSpPr>
        <p:spPr>
          <a:xfrm>
            <a:off x="311700" y="445025"/>
            <a:ext cx="8520600" cy="128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Single-variant </a:t>
            </a:r>
            <a:r>
              <a:rPr lang="en"/>
              <a:t>association tests are </a:t>
            </a:r>
            <a:br>
              <a:rPr lang="en"/>
            </a:br>
            <a:r>
              <a:rPr lang="en"/>
              <a:t>underpowered for rare variants</a:t>
            </a:r>
            <a:endParaRPr/>
          </a:p>
        </p:txBody>
      </p:sp>
      <p:sp>
        <p:nvSpPr>
          <p:cNvPr id="232" name="Google Shape;232;p44"/>
          <p:cNvSpPr txBox="1"/>
          <p:nvPr>
            <p:ph idx="1" type="body"/>
          </p:nvPr>
        </p:nvSpPr>
        <p:spPr>
          <a:xfrm>
            <a:off x="311700" y="1955800"/>
            <a:ext cx="8520600" cy="2917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Sample size required to observe a variant with MAF = </a:t>
            </a:r>
            <a:r>
              <a:rPr i="1" lang="en"/>
              <a:t>p</a:t>
            </a:r>
            <a:r>
              <a:rPr lang="en"/>
              <a:t> with </a:t>
            </a:r>
            <a:br>
              <a:rPr lang="en"/>
            </a:br>
            <a:r>
              <a:rPr lang="en"/>
              <a:t>&gt; 99.9% chance is…</a:t>
            </a:r>
            <a:endParaRPr b="1"/>
          </a:p>
        </p:txBody>
      </p:sp>
      <p:graphicFrame>
        <p:nvGraphicFramePr>
          <p:cNvPr id="233" name="Google Shape;233;p44"/>
          <p:cNvGraphicFramePr/>
          <p:nvPr/>
        </p:nvGraphicFramePr>
        <p:xfrm>
          <a:off x="952500" y="2978150"/>
          <a:ext cx="3000000" cy="3000000"/>
        </p:xfrm>
        <a:graphic>
          <a:graphicData uri="http://schemas.openxmlformats.org/drawingml/2006/table">
            <a:tbl>
              <a:tblPr>
                <a:noFill/>
                <a:tableStyleId>{EAA5466D-BABE-4E21-ADCC-377F99D3A52A}</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b="1" lang="en" sz="1800"/>
                        <a:t>MAF</a:t>
                      </a:r>
                      <a:endParaRPr b="1"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lang="en" sz="1800"/>
                        <a:t>0.1</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lang="en" sz="1800"/>
                        <a:t>0.01</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lang="en" sz="1800"/>
                        <a:t>0.001</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595959"/>
                      </a:solidFill>
                      <a:prstDash val="solid"/>
                      <a:round/>
                      <a:headEnd len="sm" w="sm" type="none"/>
                      <a:tailEnd len="sm" w="sm" type="none"/>
                    </a:lnB>
                  </a:tcPr>
                </a:tc>
                <a:tc>
                  <a:txBody>
                    <a:bodyPr/>
                    <a:lstStyle/>
                    <a:p>
                      <a:pPr indent="0" lvl="0" marL="0" rtl="0" algn="l">
                        <a:spcBef>
                          <a:spcPts val="0"/>
                        </a:spcBef>
                        <a:spcAft>
                          <a:spcPts val="0"/>
                        </a:spcAft>
                        <a:buNone/>
                      </a:pPr>
                      <a:r>
                        <a:rPr lang="en" sz="1800"/>
                        <a:t>0.0001</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19050">
                      <a:solidFill>
                        <a:srgbClr val="595959"/>
                      </a:solidFill>
                      <a:prstDash val="solid"/>
                      <a:round/>
                      <a:headEnd len="sm" w="sm" type="none"/>
                      <a:tailEnd len="sm" w="sm" type="none"/>
                    </a:lnB>
                  </a:tcPr>
                </a:tc>
              </a:tr>
              <a:tr h="381000">
                <a:tc>
                  <a:txBody>
                    <a:bodyPr/>
                    <a:lstStyle/>
                    <a:p>
                      <a:pPr indent="0" lvl="0" marL="0" rtl="0" algn="l">
                        <a:spcBef>
                          <a:spcPts val="0"/>
                        </a:spcBef>
                        <a:spcAft>
                          <a:spcPts val="0"/>
                        </a:spcAft>
                        <a:buNone/>
                      </a:pPr>
                      <a:r>
                        <a:rPr b="1" i="1" lang="en" sz="1800"/>
                        <a:t>N</a:t>
                      </a:r>
                      <a:endParaRPr b="1" i="1"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59595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t>33</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59595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t>344</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59595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t>3,453</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59595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800"/>
                        <a:t>34,537</a:t>
                      </a:r>
                      <a:endParaRPr sz="18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19050">
                      <a:solidFill>
                        <a:srgbClr val="595959"/>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5"/>
          <p:cNvSpPr txBox="1"/>
          <p:nvPr/>
        </p:nvSpPr>
        <p:spPr>
          <a:xfrm>
            <a:off x="5188175" y="4570800"/>
            <a:ext cx="3955800" cy="572700"/>
          </a:xfrm>
          <a:prstGeom prst="rect">
            <a:avLst/>
          </a:prstGeom>
          <a:noFill/>
          <a:ln>
            <a:noFill/>
          </a:ln>
        </p:spPr>
        <p:txBody>
          <a:bodyPr anchorCtr="0" anchor="b" bIns="91425" lIns="91425" spcFirstLastPara="1" rIns="91425" wrap="square" tIns="91425">
            <a:noAutofit/>
          </a:bodyPr>
          <a:lstStyle/>
          <a:p>
            <a:pPr indent="0" lvl="0" marL="0" rtl="0" algn="r">
              <a:spcBef>
                <a:spcPts val="0"/>
              </a:spcBef>
              <a:spcAft>
                <a:spcPts val="0"/>
              </a:spcAft>
              <a:buNone/>
            </a:pPr>
            <a:r>
              <a:rPr lang="en" sz="1200">
                <a:solidFill>
                  <a:schemeClr val="dk1"/>
                </a:solidFill>
              </a:rPr>
              <a:t>Gudmondsson et al., 2021 “Variant interpretation using population databases: Lessons from gnomAD”</a:t>
            </a:r>
            <a:endParaRPr sz="1200">
              <a:solidFill>
                <a:schemeClr val="dk1"/>
              </a:solidFill>
            </a:endParaRPr>
          </a:p>
        </p:txBody>
      </p:sp>
      <p:sp>
        <p:nvSpPr>
          <p:cNvPr id="239" name="Google Shape;239;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study rare genetic variation?</a:t>
            </a:r>
            <a:endParaRPr/>
          </a:p>
        </p:txBody>
      </p:sp>
      <p:sp>
        <p:nvSpPr>
          <p:cNvPr id="240" name="Google Shape;240;p45"/>
          <p:cNvSpPr txBox="1"/>
          <p:nvPr>
            <p:ph idx="1" type="body"/>
          </p:nvPr>
        </p:nvSpPr>
        <p:spPr>
          <a:xfrm>
            <a:off x="311700" y="1152475"/>
            <a:ext cx="3498300" cy="376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Variants with large effects on protein function are often rare, due to </a:t>
            </a:r>
            <a:r>
              <a:rPr b="1" lang="en">
                <a:solidFill>
                  <a:schemeClr val="dk1"/>
                </a:solidFill>
              </a:rPr>
              <a:t>negative selection.</a:t>
            </a:r>
            <a:endParaRPr b="1">
              <a:solidFill>
                <a:schemeClr val="dk1"/>
              </a:solidFill>
            </a:endParaRPr>
          </a:p>
          <a:p>
            <a:pPr indent="0" lvl="0" marL="0" rtl="0" algn="l">
              <a:spcBef>
                <a:spcPts val="1200"/>
              </a:spcBef>
              <a:spcAft>
                <a:spcPts val="0"/>
              </a:spcAft>
              <a:buNone/>
            </a:pPr>
            <a:r>
              <a:rPr lang="en">
                <a:solidFill>
                  <a:schemeClr val="dk1"/>
                </a:solidFill>
              </a:rPr>
              <a:t>Collectively, rare variants are very common:</a:t>
            </a:r>
            <a:endParaRPr>
              <a:solidFill>
                <a:schemeClr val="dk1"/>
              </a:solidFill>
            </a:endParaRPr>
          </a:p>
          <a:p>
            <a:pPr indent="0" lvl="0" marL="457200" rtl="0" algn="l">
              <a:spcBef>
                <a:spcPts val="1200"/>
              </a:spcBef>
              <a:spcAft>
                <a:spcPts val="1200"/>
              </a:spcAft>
              <a:buNone/>
            </a:pPr>
            <a:r>
              <a:rPr lang="en">
                <a:solidFill>
                  <a:schemeClr val="dk1"/>
                </a:solidFill>
              </a:rPr>
              <a:t>~200 very rare (MAF&lt;0.1%) coding variants per person </a:t>
            </a:r>
            <a:endParaRPr sz="1200">
              <a:solidFill>
                <a:schemeClr val="dk1"/>
              </a:solidFill>
            </a:endParaRPr>
          </a:p>
        </p:txBody>
      </p:sp>
      <p:pic>
        <p:nvPicPr>
          <p:cNvPr id="241" name="Google Shape;241;p45"/>
          <p:cNvPicPr preferRelativeResize="0"/>
          <p:nvPr/>
        </p:nvPicPr>
        <p:blipFill rotWithShape="1">
          <a:blip r:embed="rId3">
            <a:alphaModFix/>
          </a:blip>
          <a:srcRect b="54744" l="52998" r="30429" t="0"/>
          <a:stretch/>
        </p:blipFill>
        <p:spPr>
          <a:xfrm>
            <a:off x="5188175" y="1152475"/>
            <a:ext cx="1853976" cy="2620775"/>
          </a:xfrm>
          <a:prstGeom prst="rect">
            <a:avLst/>
          </a:prstGeom>
          <a:noFill/>
          <a:ln>
            <a:noFill/>
          </a:ln>
        </p:spPr>
      </p:pic>
      <p:pic>
        <p:nvPicPr>
          <p:cNvPr id="242" name="Google Shape;242;p45"/>
          <p:cNvPicPr preferRelativeResize="0"/>
          <p:nvPr/>
        </p:nvPicPr>
        <p:blipFill rotWithShape="1">
          <a:blip r:embed="rId3">
            <a:alphaModFix/>
          </a:blip>
          <a:srcRect b="67766" l="85231" r="0" t="8239"/>
          <a:stretch/>
        </p:blipFill>
        <p:spPr>
          <a:xfrm>
            <a:off x="7042150" y="1837200"/>
            <a:ext cx="1966402" cy="1653751"/>
          </a:xfrm>
          <a:prstGeom prst="rect">
            <a:avLst/>
          </a:prstGeom>
          <a:noFill/>
          <a:ln>
            <a:noFill/>
          </a:ln>
        </p:spPr>
      </p:pic>
      <p:sp>
        <p:nvSpPr>
          <p:cNvPr id="243" name="Google Shape;243;p45"/>
          <p:cNvSpPr txBox="1"/>
          <p:nvPr/>
        </p:nvSpPr>
        <p:spPr>
          <a:xfrm>
            <a:off x="3873650" y="2263350"/>
            <a:ext cx="1488000" cy="49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Rare variants (MAF&lt;0.1%)</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