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7" r:id="rId3"/>
  </p:sldMasterIdLst>
  <p:notesMasterIdLst>
    <p:notesMasterId r:id="rId54"/>
  </p:notesMasterIdLst>
  <p:sldIdLst>
    <p:sldId id="359" r:id="rId4"/>
    <p:sldId id="259" r:id="rId5"/>
    <p:sldId id="260" r:id="rId6"/>
    <p:sldId id="261" r:id="rId7"/>
    <p:sldId id="263" r:id="rId8"/>
    <p:sldId id="311" r:id="rId9"/>
    <p:sldId id="366" r:id="rId10"/>
    <p:sldId id="265" r:id="rId11"/>
    <p:sldId id="266" r:id="rId12"/>
    <p:sldId id="267" r:id="rId13"/>
    <p:sldId id="268" r:id="rId14"/>
    <p:sldId id="272" r:id="rId15"/>
    <p:sldId id="273" r:id="rId16"/>
    <p:sldId id="271" r:id="rId17"/>
    <p:sldId id="362" r:id="rId18"/>
    <p:sldId id="367" r:id="rId19"/>
    <p:sldId id="368" r:id="rId20"/>
    <p:sldId id="363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51" r:id="rId36"/>
    <p:sldId id="364" r:id="rId37"/>
    <p:sldId id="365" r:id="rId38"/>
    <p:sldId id="360" r:id="rId39"/>
    <p:sldId id="369" r:id="rId40"/>
    <p:sldId id="370" r:id="rId41"/>
    <p:sldId id="352" r:id="rId42"/>
    <p:sldId id="341" r:id="rId43"/>
    <p:sldId id="342" r:id="rId44"/>
    <p:sldId id="343" r:id="rId45"/>
    <p:sldId id="344" r:id="rId46"/>
    <p:sldId id="345" r:id="rId47"/>
    <p:sldId id="354" r:id="rId48"/>
    <p:sldId id="355" r:id="rId49"/>
    <p:sldId id="347" r:id="rId50"/>
    <p:sldId id="356" r:id="rId51"/>
    <p:sldId id="357" r:id="rId52"/>
    <p:sldId id="35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  <a:srgbClr val="C0C0C0"/>
    <a:srgbClr val="FFFF00"/>
    <a:srgbClr val="F31A09"/>
    <a:srgbClr val="777777"/>
    <a:srgbClr val="2106C6"/>
    <a:srgbClr val="00CC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CE17C-7CF4-402A-B9EA-15583DE51A96}" v="2" dt="2025-03-07T14:15:08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3447" autoAdjust="0"/>
  </p:normalViewPr>
  <p:slideViewPr>
    <p:cSldViewPr>
      <p:cViewPr varScale="1">
        <p:scale>
          <a:sx n="60" d="100"/>
          <a:sy n="60" d="100"/>
        </p:scale>
        <p:origin x="1872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Evans" userId="8c4d41d8-722d-4c08-a9c1-45ef0b9548b1" providerId="ADAL" clId="{3E4CE17C-7CF4-402A-B9EA-15583DE51A96}"/>
    <pc:docChg chg="custSel addSld delSld modSld">
      <pc:chgData name="David Evans" userId="8c4d41d8-722d-4c08-a9c1-45ef0b9548b1" providerId="ADAL" clId="{3E4CE17C-7CF4-402A-B9EA-15583DE51A96}" dt="2025-03-07T14:15:14.171" v="26" actId="47"/>
      <pc:docMkLst>
        <pc:docMk/>
      </pc:docMkLst>
      <pc:sldChg chg="del">
        <pc:chgData name="David Evans" userId="8c4d41d8-722d-4c08-a9c1-45ef0b9548b1" providerId="ADAL" clId="{3E4CE17C-7CF4-402A-B9EA-15583DE51A96}" dt="2025-03-07T14:15:14.171" v="26" actId="47"/>
        <pc:sldMkLst>
          <pc:docMk/>
          <pc:sldMk cId="1850851982" sldId="361"/>
        </pc:sldMkLst>
      </pc:sldChg>
      <pc:sldChg chg="addSp modSp new mod">
        <pc:chgData name="David Evans" userId="8c4d41d8-722d-4c08-a9c1-45ef0b9548b1" providerId="ADAL" clId="{3E4CE17C-7CF4-402A-B9EA-15583DE51A96}" dt="2025-03-07T14:14:40.461" v="24" actId="20577"/>
        <pc:sldMkLst>
          <pc:docMk/>
          <pc:sldMk cId="943314467" sldId="369"/>
        </pc:sldMkLst>
        <pc:spChg chg="add mod">
          <ac:chgData name="David Evans" userId="8c4d41d8-722d-4c08-a9c1-45ef0b9548b1" providerId="ADAL" clId="{3E4CE17C-7CF4-402A-B9EA-15583DE51A96}" dt="2025-03-07T14:14:40.461" v="24" actId="20577"/>
          <ac:spMkLst>
            <pc:docMk/>
            <pc:sldMk cId="943314467" sldId="369"/>
            <ac:spMk id="2" creationId="{019E7A98-3F15-2658-74EA-6EB464D5B23A}"/>
          </ac:spMkLst>
        </pc:spChg>
      </pc:sldChg>
      <pc:sldChg chg="add">
        <pc:chgData name="David Evans" userId="8c4d41d8-722d-4c08-a9c1-45ef0b9548b1" providerId="ADAL" clId="{3E4CE17C-7CF4-402A-B9EA-15583DE51A96}" dt="2025-03-07T14:15:08.811" v="25"/>
        <pc:sldMkLst>
          <pc:docMk/>
          <pc:sldMk cId="1958661181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9BE68B-6D44-4701-9984-B628AAF9D4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D335-6DCD-4E12-9E87-76E37593964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898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C6FCC-CD4D-4D3C-9245-1178D640AA3F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B2671-5DC2-4DFE-87E0-D7447B7507EA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BAA66-2451-484C-A37E-5DF2D030D2F8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5640B-3728-4DB3-AD4D-9D2E4A4CD928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68B-6D44-4701-9984-B628AAF9D4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68B-6D44-4701-9984-B628AAF9D4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7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68B-6D44-4701-9984-B628AAF9D4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1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9C0AD-2E2A-49A4-8FF1-082FF2E13B94}" type="slidenum">
              <a:rPr lang="en-US"/>
              <a:pPr/>
              <a:t>18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69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3D10A-BE98-497B-8A04-583FDDA867A2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30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FCD3D-8EFF-D3A2-8941-096C240D6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8D7FB-17BF-7D4C-BECA-326831E75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84097-50AD-3A60-5170-4FD35CE0F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A2A6-506A-A917-8091-04D83898E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68B-6D44-4701-9984-B628AAF9D42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40444-95D4-4126-98CF-9BDA86F4CC44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B36A-E122-4132-B2AE-6BFA7D40180A}" type="slidenum">
              <a:rPr lang="en-US"/>
              <a:pPr/>
              <a:t>39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B36A-E122-4132-B2AE-6BFA7D40180A}" type="slidenum">
              <a:rPr lang="en-US"/>
              <a:pPr/>
              <a:t>45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F3DBA-A5A3-4772-B375-689065A5B1EF}" type="slidenum">
              <a:rPr lang="en-GB"/>
              <a:pPr/>
              <a:t>46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4713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1C535-3DCB-4313-9247-868305B7FFC6}" type="slidenum">
              <a:rPr lang="en-GB"/>
              <a:pPr/>
              <a:t>47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135"/>
            <a:ext cx="5028986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F6C6B-9164-489D-B13F-AD1AF777A810}" type="slidenum">
              <a:rPr lang="en-US"/>
              <a:pPr/>
              <a:t>3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7FAF0-B69B-4F61-9D26-71B83ADB843F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73FCE-5505-4F0F-A980-13536A782AA1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5D2F1-9B3D-4489-97C9-720D1D3B8B5C}" type="slidenum">
              <a:rPr lang="en-US"/>
              <a:pPr/>
              <a:t>6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F4335-E707-4EF1-94C2-B474905DDF4B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074DE-AEE4-44FF-8FE6-4596EE65A4D4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0189B-D284-429C-983A-131E8AADCEAF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FB53B-5655-4939-A3EC-18CD9720BB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7EF9-B001-4B40-B410-1A4332D2B4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E8E3-B32C-404D-9EF8-F3C5D8AB62E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1BDF59-3970-405C-BA0C-26AD963C20B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39D405-65F4-45F9-B153-E46E3AD63C9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09E19-7F0C-4AED-96CF-1A56E081D99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9144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7389171" y="5499894"/>
            <a:ext cx="1754829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494" y="1160745"/>
            <a:ext cx="8053685" cy="1296144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1474" y="2571295"/>
            <a:ext cx="80604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30"/>
              </a:lnSpc>
              <a:buNone/>
              <a:defRPr sz="20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5"/>
            <a:ext cx="2024829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494" y="207631"/>
            <a:ext cx="2403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21494" y="1143405"/>
            <a:ext cx="8053685" cy="1296144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21474" y="2553955"/>
            <a:ext cx="80604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30"/>
              </a:lnSpc>
              <a:buNone/>
              <a:defRPr sz="20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1916906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7434318" y="5571760"/>
            <a:ext cx="1709682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494" y="207631"/>
            <a:ext cx="2403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494" y="1143405"/>
            <a:ext cx="8046485" cy="1296144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1480" y="2553955"/>
            <a:ext cx="8053194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2430"/>
              </a:lnSpc>
              <a:buNone/>
              <a:defRPr sz="20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9143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8637" y="234887"/>
            <a:ext cx="2241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5724128" cy="10618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050" dirty="0">
                <a:solidFill>
                  <a:schemeClr val="bg1"/>
                </a:solidFill>
              </a:rPr>
            </a:br>
            <a:r>
              <a:rPr lang="en-AU" sz="105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05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05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05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050" dirty="0">
                <a:solidFill>
                  <a:schemeClr val="bg1"/>
                </a:solidFill>
              </a:rPr>
              <a:t>Change text </a:t>
            </a:r>
            <a:r>
              <a:rPr lang="en-US" sz="1050" dirty="0" err="1">
                <a:solidFill>
                  <a:schemeClr val="bg1"/>
                </a:solidFill>
              </a:rPr>
              <a:t>colour</a:t>
            </a:r>
            <a:r>
              <a:rPr lang="en-US" sz="1050" dirty="0">
                <a:solidFill>
                  <a:schemeClr val="bg1"/>
                </a:solidFill>
              </a:rPr>
              <a:t> as necessary to suit the image</a:t>
            </a:r>
            <a:endParaRPr lang="en-AU" sz="105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1916906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7434318" y="5571760"/>
            <a:ext cx="1709682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318351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2269" y="275999"/>
            <a:ext cx="2403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21495" y="1700812"/>
            <a:ext cx="8076510" cy="1224137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21495" y="3113745"/>
            <a:ext cx="807651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30"/>
              </a:lnSpc>
              <a:buNone/>
              <a:defRPr sz="20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1916906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7434318" y="5571760"/>
            <a:ext cx="1709682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39784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495" y="1700812"/>
            <a:ext cx="8076510" cy="1224137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1495" y="3113745"/>
            <a:ext cx="807651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30"/>
              </a:lnSpc>
              <a:buNone/>
              <a:defRPr sz="20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5724128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05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05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05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050" dirty="0" err="1">
                <a:solidFill>
                  <a:schemeClr val="bg1"/>
                </a:solidFill>
              </a:rPr>
              <a:t>colour</a:t>
            </a:r>
            <a:r>
              <a:rPr lang="en-US" sz="1050" dirty="0">
                <a:solidFill>
                  <a:schemeClr val="bg1"/>
                </a:solidFill>
              </a:rPr>
              <a:t> from the palette</a:t>
            </a:r>
            <a:endParaRPr lang="en-AU" sz="105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2269" y="275999"/>
            <a:ext cx="2403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54B7-D824-4FFB-AB97-2FE4BA0EABB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6894187" y="5584173"/>
            <a:ext cx="2249561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1700812"/>
            <a:ext cx="8076510" cy="1224137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495" y="3113745"/>
            <a:ext cx="807651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30"/>
              </a:lnSpc>
              <a:buNone/>
              <a:defRPr sz="2025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9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494" y="1700213"/>
            <a:ext cx="8101013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9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521494" y="151136"/>
            <a:ext cx="2538412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096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494" y="1700214"/>
            <a:ext cx="3914144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1800" dirty="0"/>
            </a:lvl5pPr>
            <a:lvl6pPr>
              <a:defRPr lang="en-AU" sz="1500" dirty="0"/>
            </a:lvl6pPr>
            <a:lvl7pPr>
              <a:defRPr lang="en-AU" dirty="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4" y="1700214"/>
            <a:ext cx="3915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3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494" y="2276873"/>
            <a:ext cx="8101013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9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4" y="1700808"/>
            <a:ext cx="8101013" cy="504825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1"/>
                </a:solidFill>
              </a:defRPr>
            </a:lvl1pPr>
            <a:lvl2pPr marL="459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495" y="2279553"/>
            <a:ext cx="3915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 sz="9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21495" y="2696389"/>
            <a:ext cx="3915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9633" y="2279553"/>
            <a:ext cx="3915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9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 sz="9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09633" y="2696389"/>
            <a:ext cx="3915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95" y="1699201"/>
            <a:ext cx="8079582" cy="504825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1"/>
                </a:solidFill>
              </a:defRPr>
            </a:lvl1pPr>
            <a:lvl2pPr marL="459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3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" y="1700212"/>
            <a:ext cx="8101013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21494" y="4149320"/>
            <a:ext cx="8101013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45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494" y="1700213"/>
            <a:ext cx="2538257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04955" y="1700213"/>
            <a:ext cx="2538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4448" y="1700213"/>
            <a:ext cx="2538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34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287" y="1700214"/>
            <a:ext cx="531722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21494" y="1698659"/>
            <a:ext cx="2538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56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5" y="1700214"/>
            <a:ext cx="5319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84507" y="1700214"/>
            <a:ext cx="2538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28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624881"/>
            <a:ext cx="9143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496" y="1052514"/>
            <a:ext cx="2538411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14313" indent="-214313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586" y="1340768"/>
            <a:ext cx="1944216" cy="876470"/>
          </a:xfr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48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D8ACC-6AF2-42C9-9E89-8F4C242E7CA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496" y="1700214"/>
            <a:ext cx="8101012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1495" y="5949320"/>
            <a:ext cx="8101011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49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5287" y="630979"/>
            <a:ext cx="5838713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495" y="2204864"/>
            <a:ext cx="2538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1052736"/>
            <a:ext cx="2538412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19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4832" y="619522"/>
            <a:ext cx="4572099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700214"/>
            <a:ext cx="3906441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45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1052736"/>
            <a:ext cx="3906440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3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5985" y="619866"/>
            <a:ext cx="304887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4" y="1700214"/>
            <a:ext cx="531741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45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1052736"/>
            <a:ext cx="5317418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1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7163" y="-3115"/>
            <a:ext cx="5836837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495" y="2204864"/>
            <a:ext cx="2538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21494" y="151136"/>
            <a:ext cx="1782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5724128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05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05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05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050" dirty="0" err="1">
                <a:solidFill>
                  <a:schemeClr val="bg1"/>
                </a:solidFill>
              </a:rPr>
              <a:t>colour</a:t>
            </a:r>
            <a:r>
              <a:rPr lang="en-US" sz="1050" dirty="0">
                <a:solidFill>
                  <a:schemeClr val="bg1"/>
                </a:solidFill>
              </a:rPr>
              <a:t> from the palette</a:t>
            </a:r>
            <a:endParaRPr lang="en-AU" sz="105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1052736"/>
            <a:ext cx="2538412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36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6708" y="-2778"/>
            <a:ext cx="4570224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1494" y="151136"/>
            <a:ext cx="1782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494" y="1700214"/>
            <a:ext cx="3906440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5724128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05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05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05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050" dirty="0" err="1">
                <a:solidFill>
                  <a:schemeClr val="bg1"/>
                </a:solidFill>
              </a:rPr>
              <a:t>colour</a:t>
            </a:r>
            <a:r>
              <a:rPr lang="en-US" sz="1050" dirty="0">
                <a:solidFill>
                  <a:schemeClr val="bg1"/>
                </a:solidFill>
              </a:rPr>
              <a:t> from the palette</a:t>
            </a:r>
            <a:endParaRPr lang="en-AU" sz="105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1052736"/>
            <a:ext cx="3906440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6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1"/>
            <a:ext cx="8028385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5724128" cy="4154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05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1639" y="-8784"/>
            <a:ext cx="3062362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521494" y="1700214"/>
            <a:ext cx="5317418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521495" y="1052736"/>
            <a:ext cx="5322093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521494" y="151136"/>
            <a:ext cx="1782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0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5287" y="630978"/>
            <a:ext cx="2916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495" y="2204864"/>
            <a:ext cx="2538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5287" y="3485752"/>
            <a:ext cx="2916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28000" y="630978"/>
            <a:ext cx="2916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8000" y="3485752"/>
            <a:ext cx="2916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1052736"/>
            <a:ext cx="2538412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8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1495" y="3447001"/>
            <a:ext cx="2538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7220" y="3447001"/>
            <a:ext cx="2538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4507" y="3446254"/>
            <a:ext cx="2538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494" y="1700213"/>
            <a:ext cx="2538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7220" y="1700213"/>
            <a:ext cx="2538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84507" y="1700213"/>
            <a:ext cx="2538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8790" y="1700808"/>
            <a:ext cx="1079923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1" y="2996953"/>
            <a:ext cx="2538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1" y="3271090"/>
            <a:ext cx="2538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32039" y="1700808"/>
            <a:ext cx="1079923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2999" y="2996953"/>
            <a:ext cx="2538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02999" y="3271090"/>
            <a:ext cx="2538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797369" y="1700907"/>
            <a:ext cx="1079923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8330" y="2997052"/>
            <a:ext cx="2538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68330" y="3271189"/>
            <a:ext cx="2538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268790" y="4077242"/>
            <a:ext cx="1079923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9751" y="5373387"/>
            <a:ext cx="2538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9751" y="5647524"/>
            <a:ext cx="2538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32039" y="4077242"/>
            <a:ext cx="1079923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2999" y="5373387"/>
            <a:ext cx="2538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02999" y="5647524"/>
            <a:ext cx="2538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97369" y="4077341"/>
            <a:ext cx="1079923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68330" y="5373486"/>
            <a:ext cx="2538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8330" y="5647623"/>
            <a:ext cx="2538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28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9D862-424B-4EE7-B655-1A067E5E88E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378" y="1917008"/>
            <a:ext cx="1188231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100" b="1" dirty="0">
                <a:solidFill>
                  <a:schemeClr val="bg1"/>
                </a:solidFill>
              </a:defRPr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495" y="3861049"/>
            <a:ext cx="1763997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495" y="4135186"/>
            <a:ext cx="1763997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49090" y="1917008"/>
            <a:ext cx="1188231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100" b="1" dirty="0">
                <a:solidFill>
                  <a:schemeClr val="bg1"/>
                </a:solidFill>
              </a:defRPr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61207" y="3861049"/>
            <a:ext cx="1763997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61207" y="4135186"/>
            <a:ext cx="1763997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4620" y="1917008"/>
            <a:ext cx="1188231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100" b="1" dirty="0">
                <a:solidFill>
                  <a:schemeClr val="bg1"/>
                </a:solidFill>
              </a:defRPr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6737" y="3861049"/>
            <a:ext cx="1763997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6737" y="4135186"/>
            <a:ext cx="1763997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36076" y="1917008"/>
            <a:ext cx="1188231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100" b="1" dirty="0">
                <a:solidFill>
                  <a:schemeClr val="bg1"/>
                </a:solidFill>
              </a:defRPr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8193" y="3861049"/>
            <a:ext cx="1763997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200" b="1" dirty="0">
                <a:solidFill>
                  <a:schemeClr val="accent1"/>
                </a:solidFill>
              </a:defRPr>
            </a:lvl1pPr>
            <a:lvl2pPr marL="128588" indent="-128588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35459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48193" y="4135186"/>
            <a:ext cx="1763997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200" dirty="0"/>
            </a:lvl1pPr>
            <a:lvl2pPr marL="128588" indent="-128588" algn="ctr">
              <a:lnSpc>
                <a:spcPct val="100000"/>
              </a:lnSpc>
              <a:spcAft>
                <a:spcPts val="2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dirty="0"/>
            </a:lvl2pPr>
            <a:lvl3pPr marL="270000" indent="-134541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3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2" y="1700214"/>
            <a:ext cx="4050505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95" y="1700214"/>
            <a:ext cx="3898356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45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39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2" y="1700213"/>
            <a:ext cx="4050505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100" y="1700212"/>
            <a:ext cx="3906835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9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2" y="1700214"/>
            <a:ext cx="4050504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100" y="1700214"/>
            <a:ext cx="3906835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4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2" y="1700213"/>
            <a:ext cx="4050505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100" y="1700213"/>
            <a:ext cx="3906835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4095" y="1700213"/>
            <a:ext cx="2538411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14313" indent="-214313" algn="l"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1496" y="1700213"/>
            <a:ext cx="2538411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14313" indent="-214313" algn="l"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0441" y="1692905"/>
            <a:ext cx="2538411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14313" indent="-214313" algn="l">
              <a:buClr>
                <a:schemeClr val="bg1"/>
              </a:buClr>
              <a:buFont typeface="Arial" panose="020B0604020202020204" pitchFamily="34" charset="0"/>
              <a:buChar char="•"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93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1100" y="3593713"/>
            <a:ext cx="3898900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6464" y="2024810"/>
            <a:ext cx="38988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16465" y="4602159"/>
            <a:ext cx="3898900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100" y="1700808"/>
            <a:ext cx="3898899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16465" y="1700809"/>
            <a:ext cx="3898900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15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72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14875" y="2677685"/>
            <a:ext cx="3914999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14875" y="4694142"/>
            <a:ext cx="3914997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14875" y="2279659"/>
            <a:ext cx="3916602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14875" y="4401144"/>
            <a:ext cx="3916602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9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1100" y="2279197"/>
            <a:ext cx="3887788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1100" y="4401144"/>
            <a:ext cx="3887788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1494" y="1700808"/>
            <a:ext cx="8101013" cy="504825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1"/>
                </a:solidFill>
              </a:defRPr>
            </a:lvl1pPr>
            <a:lvl2pPr marL="459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49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413" y="6524625"/>
            <a:ext cx="2538500" cy="241300"/>
          </a:xfrm>
        </p:spPr>
        <p:txBody>
          <a:bodyPr anchor="ctr">
            <a:normAutofit/>
          </a:bodyPr>
          <a:lstStyle>
            <a:lvl1pPr algn="ctr">
              <a:defRPr sz="7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9144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451" y="152896"/>
            <a:ext cx="908013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1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9143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7703455" y="152896"/>
            <a:ext cx="92801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5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562B-3D90-4EC1-8EE6-7375A2F165C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21100" y="1082189"/>
            <a:ext cx="8058004" cy="720081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21101" y="1876347"/>
            <a:ext cx="2440697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15632" y="2852940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815632" y="3125022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1916906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15632" y="3415095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5632" y="3687177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15632" y="3957494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7434318" y="5571760"/>
            <a:ext cx="1709682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494" y="207631"/>
            <a:ext cx="2403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DAD56-26A5-445E-899E-91F378A60EDF}"/>
              </a:ext>
            </a:extLst>
          </p:cNvPr>
          <p:cNvSpPr txBox="1"/>
          <p:nvPr userDrawn="1"/>
        </p:nvSpPr>
        <p:spPr>
          <a:xfrm>
            <a:off x="521100" y="4545136"/>
            <a:ext cx="1793758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488" dirty="0">
                <a:solidFill>
                  <a:schemeClr val="bg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15377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9144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35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01" y="1876347"/>
            <a:ext cx="2440697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632" y="2852940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632" y="3125022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632" y="3415095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32" y="3687177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632" y="3957494"/>
            <a:ext cx="2564072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125"/>
              </a:lnSpc>
              <a:spcAft>
                <a:spcPts val="0"/>
              </a:spcAft>
              <a:buNone/>
              <a:defRPr sz="71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0" y="1082189"/>
            <a:ext cx="3906835" cy="720081"/>
          </a:xfrm>
        </p:spPr>
        <p:txBody>
          <a:bodyPr anchor="b">
            <a:noAutofit/>
          </a:bodyPr>
          <a:lstStyle>
            <a:lvl1pPr>
              <a:lnSpc>
                <a:spcPts val="3780"/>
              </a:lnSpc>
              <a:defRPr sz="3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69341" y="923052"/>
            <a:ext cx="4576464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9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494" y="207631"/>
            <a:ext cx="2403000" cy="472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8D7F9E-C12F-47F1-B536-38EB7D688E56}"/>
              </a:ext>
            </a:extLst>
          </p:cNvPr>
          <p:cNvSpPr txBox="1"/>
          <p:nvPr userDrawn="1"/>
        </p:nvSpPr>
        <p:spPr>
          <a:xfrm>
            <a:off x="521100" y="4545136"/>
            <a:ext cx="1793758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488" dirty="0">
                <a:solidFill>
                  <a:schemeClr val="tx1"/>
                </a:solidFill>
              </a:rPr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7952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FEF51-D1C2-4959-A341-69FA2CE00CE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88C26-5CE1-49BC-B74E-9316552B438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AE972-9CCF-4F36-B7FB-3119191031B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E47E61-B50C-476D-ABEB-2A987A5BA458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494" y="1052736"/>
            <a:ext cx="8101013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495" y="6519172"/>
            <a:ext cx="252008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6426" y="6519172"/>
            <a:ext cx="216024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495" y="1700214"/>
            <a:ext cx="8101012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493" y="151134"/>
            <a:ext cx="2520082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25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1"/>
        </a:buClr>
        <a:buFont typeface="Arial" panose="020B0604020202020204" pitchFamily="34" charset="0"/>
        <a:buNone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35000" indent="-134541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1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134541" algn="l" defTabSz="685800" rtl="0" eaLnBrk="1" latinLnBrk="0" hangingPunct="1">
        <a:lnSpc>
          <a:spcPct val="110000"/>
        </a:lnSpc>
        <a:spcBef>
          <a:spcPts val="150"/>
        </a:spcBef>
        <a:spcAft>
          <a:spcPts val="150"/>
        </a:spcAft>
        <a:buClr>
          <a:schemeClr val="accent1"/>
        </a:buClr>
        <a:buFont typeface="Arial" panose="020B0604020202020204" pitchFamily="34" charset="0"/>
        <a:buChar char="­"/>
        <a:defRPr lang="en-US" sz="135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05000" indent="-134541" algn="l" defTabSz="685800" rtl="0" eaLnBrk="1" latinLnBrk="0" hangingPunct="1">
        <a:lnSpc>
          <a:spcPct val="110000"/>
        </a:lnSpc>
        <a:spcBef>
          <a:spcPts val="75"/>
        </a:spcBef>
        <a:spcAft>
          <a:spcPts val="75"/>
        </a:spcAft>
        <a:buFont typeface="Wingdings" panose="05000000000000000000" pitchFamily="2" charset="2"/>
        <a:buChar char=""/>
        <a:defRPr lang="en-US" sz="135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Font typeface="Arial" panose="020B0604020202020204" pitchFamily="34" charset="0"/>
        <a:buNone/>
        <a:defRPr lang="en-US" sz="18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spcBef>
          <a:spcPts val="450"/>
        </a:spcBef>
        <a:spcAft>
          <a:spcPts val="225"/>
        </a:spcAft>
        <a:buFont typeface="Arial" pitchFamily="34" charset="0"/>
        <a:buNone/>
        <a:defRPr lang="en-AU" sz="15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663">
          <p15:clr>
            <a:srgbClr val="F26B43"/>
          </p15:clr>
        </p15:guide>
        <p15:guide id="9" pos="3961">
          <p15:clr>
            <a:srgbClr val="F26B43"/>
          </p15:clr>
        </p15:guide>
        <p15:guide id="10" pos="3719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3" pos="7242">
          <p15:clr>
            <a:srgbClr val="F26B43"/>
          </p15:clr>
        </p15:guide>
        <p15:guide id="14" orient="horz" pos="981">
          <p15:clr>
            <a:srgbClr val="F26B43"/>
          </p15:clr>
        </p15:guide>
        <p15:guide id="15" pos="2772">
          <p15:clr>
            <a:srgbClr val="F26B43"/>
          </p15:clr>
        </p15:guide>
        <p15:guide id="16" pos="2570">
          <p15:clr>
            <a:srgbClr val="F26B43"/>
          </p15:clr>
        </p15:guide>
        <p15:guide id="17" pos="5110">
          <p15:clr>
            <a:srgbClr val="F26B43"/>
          </p15:clr>
        </p15:guide>
        <p15:guide id="18" pos="4908">
          <p15:clr>
            <a:srgbClr val="F26B43"/>
          </p15:clr>
        </p15:guide>
        <p15:guide id="19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zzz.bwh.harvard.edu/gpc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851581"/>
            <a:ext cx="6858000" cy="17907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5040"/>
              </a:lnSpc>
              <a:spcBef>
                <a:spcPct val="0"/>
              </a:spcBef>
              <a:buNone/>
              <a:defRPr sz="4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37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Power,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Sample Size and Replication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ts val="37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8501" y="3707011"/>
            <a:ext cx="6046998" cy="13144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 Evans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1,2,3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for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Molecular Bioscience, University of Queensland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University of Queensland Diamantina Institute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MRC Integrative Epidemiology Unit, University of Bristol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6202018"/>
            <a:ext cx="9144000" cy="655982"/>
            <a:chOff x="0" y="5983357"/>
            <a:chExt cx="12192000" cy="8746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4959" y="6058794"/>
              <a:ext cx="1943929" cy="7610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13" y="6073175"/>
              <a:ext cx="1872304" cy="72984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775" y="6059707"/>
              <a:ext cx="1660450" cy="7982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" y="6059707"/>
              <a:ext cx="4534695" cy="728933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0" y="5983357"/>
              <a:ext cx="12192000" cy="9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1F438A6-59FB-49E3-9139-4741AC8B2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004128"/>
            <a:ext cx="205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1695450"/>
            <a:ext cx="61039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213" y="1744663"/>
            <a:ext cx="59594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2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0" y="1755775"/>
            <a:ext cx="605313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Futura Bk BT" pitchFamily="34" charset="0"/>
              </a:rPr>
              <a:t>Where should I set the threshold to determine significance?</a:t>
            </a:r>
            <a:endParaRPr lang="en-US" sz="2000" u="sng" baseline="-25000">
              <a:latin typeface="Futura Bk BT" pitchFamily="34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922838" y="1244600"/>
            <a:ext cx="0" cy="240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429125" y="3306763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2106C6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854200" y="47259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Threshold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611563" y="47259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Power (1 – </a:t>
            </a:r>
            <a:r>
              <a:rPr lang="el-GR" i="1">
                <a:latin typeface="Futura Bk BT" pitchFamily="34" charset="0"/>
              </a:rPr>
              <a:t>β</a:t>
            </a:r>
            <a:r>
              <a:rPr lang="en-US">
                <a:latin typeface="Futura Bk BT" pitchFamily="34" charset="0"/>
              </a:rPr>
              <a:t>)</a:t>
            </a:r>
            <a:endParaRPr lang="el-GR">
              <a:latin typeface="Futura Bk BT" pitchFamily="34" charset="0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672138" y="47259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Type-1 error (</a:t>
            </a:r>
            <a:r>
              <a:rPr lang="el-GR" i="1">
                <a:latin typeface="Futura Bk BT" pitchFamily="34" charset="0"/>
              </a:rPr>
              <a:t>α</a:t>
            </a:r>
            <a:r>
              <a:rPr lang="en-US">
                <a:latin typeface="Futura Bk BT" pitchFamily="34" charset="0"/>
              </a:rPr>
              <a:t>)</a:t>
            </a:r>
            <a:endParaRPr lang="el-GR">
              <a:latin typeface="Futura Bk BT" pitchFamily="34" charset="0"/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1350963" y="5157788"/>
            <a:ext cx="684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10345" y="5303838"/>
            <a:ext cx="103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Futura Bk BT" pitchFamily="34" charset="0"/>
              </a:rPr>
              <a:t>Too low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779838" y="53022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Futura Bk BT" pitchFamily="34" charset="0"/>
              </a:rPr>
              <a:t>High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6011863" y="53022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Futura Bk BT" pitchFamily="34" charset="0"/>
              </a:rPr>
              <a:t>High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785918" y="5721350"/>
            <a:ext cx="1165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Futura Bk BT" pitchFamily="34" charset="0"/>
              </a:rPr>
              <a:t>Too high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779838" y="57197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Futura Bk BT" pitchFamily="34" charset="0"/>
              </a:rPr>
              <a:t>Low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011863" y="57197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Futura Bk BT" pitchFamily="34" charset="0"/>
              </a:rPr>
              <a:t>Low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3219450" y="1244600"/>
            <a:ext cx="416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173663" y="1328738"/>
            <a:ext cx="191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Futura Bk BT" pitchFamily="34" charset="0"/>
              </a:rPr>
              <a:t>I decide H</a:t>
            </a:r>
            <a:r>
              <a:rPr lang="en-US" sz="1600" baseline="-25000">
                <a:latin typeface="Futura Bk BT" pitchFamily="34" charset="0"/>
              </a:rPr>
              <a:t>1</a:t>
            </a:r>
            <a:r>
              <a:rPr lang="en-US" sz="1600">
                <a:latin typeface="Futura Bk BT" pitchFamily="34" charset="0"/>
              </a:rPr>
              <a:t> is true</a:t>
            </a:r>
            <a:endParaRPr lang="en-US" sz="1600" baseline="-25000">
              <a:latin typeface="Futura Bk BT" pitchFamily="34" charset="0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1989138" y="12446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425700" y="1338263"/>
            <a:ext cx="206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Futura Bk BT" pitchFamily="34" charset="0"/>
              </a:rPr>
              <a:t>I decide H</a:t>
            </a:r>
            <a:r>
              <a:rPr lang="en-US" sz="1600" baseline="-25000">
                <a:latin typeface="Futura Bk BT" pitchFamily="34" charset="0"/>
              </a:rPr>
              <a:t>0</a:t>
            </a:r>
            <a:r>
              <a:rPr lang="en-US" sz="1600">
                <a:latin typeface="Futura Bk BT" pitchFamily="34" charset="0"/>
              </a:rPr>
              <a:t> is true</a:t>
            </a:r>
            <a:endParaRPr lang="en-US" sz="1600" baseline="-25000">
              <a:latin typeface="Futura Bk BT" pitchFamily="34" charset="0"/>
            </a:endParaRPr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3949700" y="5241925"/>
            <a:ext cx="649288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6189663" y="5673725"/>
            <a:ext cx="649287" cy="504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76" grpId="0"/>
      <p:bldP spid="40977" grpId="0"/>
      <p:bldP spid="40985" grpId="0" animBg="1"/>
      <p:bldP spid="409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2135188"/>
            <a:ext cx="602456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45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0" y="2114550"/>
            <a:ext cx="61039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39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975" y="2070100"/>
            <a:ext cx="610711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40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5113" y="2044700"/>
            <a:ext cx="5959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Futura Bk BT" pitchFamily="34" charset="0"/>
              </a:rPr>
              <a:t>How do I maximise Power while minimising Type-1 error rate?</a:t>
            </a:r>
            <a:endParaRPr lang="en-US" sz="2000" u="sng" baseline="-25000">
              <a:latin typeface="Futura Bk BT" pitchFamily="34" charset="0"/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922838" y="1412875"/>
            <a:ext cx="0" cy="26574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429125" y="3732213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2106C6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3219450" y="1412875"/>
            <a:ext cx="416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173663" y="1585913"/>
            <a:ext cx="191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Futura Bk BT" pitchFamily="34" charset="0"/>
              </a:rPr>
              <a:t>I decide H</a:t>
            </a:r>
            <a:r>
              <a:rPr lang="en-US" sz="1600" baseline="-25000" dirty="0">
                <a:latin typeface="Futura Bk BT" pitchFamily="34" charset="0"/>
              </a:rPr>
              <a:t>1</a:t>
            </a:r>
            <a:r>
              <a:rPr lang="en-US" sz="1600" dirty="0">
                <a:latin typeface="Futura Bk BT" pitchFamily="34" charset="0"/>
              </a:rPr>
              <a:t> is true</a:t>
            </a:r>
            <a:endParaRPr lang="en-US" sz="1600" baseline="-25000" dirty="0">
              <a:latin typeface="Futura Bk BT" pitchFamily="34" charset="0"/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1989138" y="14128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2425700" y="1595438"/>
            <a:ext cx="206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Futura Bk BT" pitchFamily="34" charset="0"/>
              </a:rPr>
              <a:t>I decide H</a:t>
            </a:r>
            <a:r>
              <a:rPr lang="en-US" sz="1600" baseline="-25000" dirty="0">
                <a:latin typeface="Futura Bk BT" pitchFamily="34" charset="0"/>
              </a:rPr>
              <a:t>0</a:t>
            </a:r>
            <a:r>
              <a:rPr lang="en-US" sz="1600" dirty="0">
                <a:latin typeface="Futura Bk BT" pitchFamily="34" charset="0"/>
              </a:rPr>
              <a:t> is true</a:t>
            </a:r>
            <a:endParaRPr lang="en-US" sz="1600" baseline="-25000" dirty="0">
              <a:latin typeface="Futura Bk BT" pitchFamily="34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88125" y="231616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Futura Bk BT" pitchFamily="34" charset="0"/>
              </a:rPr>
              <a:t>Power (1 – </a:t>
            </a:r>
            <a:r>
              <a:rPr lang="el-GR" i="1" u="sng">
                <a:latin typeface="Futura Bk BT" pitchFamily="34" charset="0"/>
              </a:rPr>
              <a:t>β</a:t>
            </a:r>
            <a:r>
              <a:rPr lang="en-US" u="sng">
                <a:latin typeface="Futura Bk BT" pitchFamily="34" charset="0"/>
              </a:rPr>
              <a:t>)</a:t>
            </a:r>
            <a:endParaRPr lang="el-GR" u="sng">
              <a:latin typeface="Futura Bk BT" pitchFamily="34" charset="0"/>
            </a:endParaRP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>
            <a:off x="5580063" y="2649538"/>
            <a:ext cx="1000125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797550" y="486251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Type-1 error (</a:t>
            </a:r>
            <a:r>
              <a:rPr lang="el-GR" i="1">
                <a:latin typeface="Futura Bk BT" pitchFamily="34" charset="0"/>
              </a:rPr>
              <a:t>α</a:t>
            </a:r>
            <a:r>
              <a:rPr lang="en-US">
                <a:latin typeface="Futura Bk BT" pitchFamily="34" charset="0"/>
              </a:rPr>
              <a:t>)</a:t>
            </a:r>
            <a:endParaRPr lang="el-GR">
              <a:latin typeface="Futura Bk BT" pitchFamily="34" charset="0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05644" y="5410200"/>
            <a:ext cx="807695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2106C6"/>
                </a:solidFill>
                <a:latin typeface="Futura Bk BT" pitchFamily="34" charset="0"/>
              </a:rPr>
              <a:t>1. Set a high threshold for significance</a:t>
            </a:r>
            <a:r>
              <a:rPr lang="en-US" sz="1600" dirty="0">
                <a:solidFill>
                  <a:srgbClr val="2106C6"/>
                </a:solidFill>
                <a:latin typeface="Futura Bk BT" pitchFamily="34" charset="0"/>
              </a:rPr>
              <a:t> (i.e. results in low </a:t>
            </a:r>
            <a:r>
              <a:rPr lang="el-GR" sz="1600" i="1" dirty="0">
                <a:solidFill>
                  <a:srgbClr val="2106C6"/>
                </a:solidFill>
                <a:latin typeface="Futura Bk BT" pitchFamily="34" charset="0"/>
              </a:rPr>
              <a:t>α</a:t>
            </a:r>
            <a:r>
              <a:rPr lang="en-US" sz="1600" dirty="0">
                <a:solidFill>
                  <a:srgbClr val="2106C6"/>
                </a:solidFill>
                <a:latin typeface="Futura Bk BT" pitchFamily="34" charset="0"/>
              </a:rPr>
              <a:t> [e.g. 0.05-0.00002])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598488" y="5792788"/>
            <a:ext cx="7559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2106C6"/>
                </a:solidFill>
                <a:latin typeface="Futura Bk BT" pitchFamily="34" charset="0"/>
              </a:rPr>
              <a:t>2. Try to shift the distribution of the association test statistic when H</a:t>
            </a:r>
            <a:r>
              <a:rPr lang="en-US" sz="1600" b="1" baseline="-25000" dirty="0">
                <a:solidFill>
                  <a:srgbClr val="2106C6"/>
                </a:solidFill>
                <a:latin typeface="Futura Bk BT" pitchFamily="34" charset="0"/>
              </a:rPr>
              <a:t>1</a:t>
            </a:r>
            <a:r>
              <a:rPr lang="en-US" sz="1600" b="1" dirty="0">
                <a:solidFill>
                  <a:srgbClr val="2106C6"/>
                </a:solidFill>
                <a:latin typeface="Futura Bk BT" pitchFamily="34" charset="0"/>
              </a:rPr>
              <a:t> is true as far as possible from the distribution when H</a:t>
            </a:r>
            <a:r>
              <a:rPr lang="en-US" sz="1600" b="1" baseline="-25000" dirty="0">
                <a:solidFill>
                  <a:srgbClr val="2106C6"/>
                </a:solidFill>
                <a:latin typeface="Futura Bk BT" pitchFamily="34" charset="0"/>
              </a:rPr>
              <a:t>0</a:t>
            </a:r>
            <a:r>
              <a:rPr lang="en-US" sz="1600" b="1" dirty="0">
                <a:solidFill>
                  <a:srgbClr val="2106C6"/>
                </a:solidFill>
                <a:latin typeface="Futura Bk BT" pitchFamily="34" charset="0"/>
              </a:rPr>
              <a:t> is true. </a:t>
            </a:r>
            <a:endParaRPr lang="en-US" sz="1600" dirty="0">
              <a:solidFill>
                <a:srgbClr val="2106C6"/>
              </a:solidFill>
              <a:latin typeface="Futura Bk BT" pitchFamily="34" charset="0"/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 flipV="1">
            <a:off x="5076825" y="3998913"/>
            <a:ext cx="719138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26" grpId="0" animBg="1"/>
      <p:bldP spid="43027" grpId="0"/>
      <p:bldP spid="43028" grpId="0" animBg="1"/>
      <p:bldP spid="43029" grpId="0"/>
      <p:bldP spid="43034" grpId="0"/>
      <p:bldP spid="43036" grpId="0" animBg="1"/>
      <p:bldP spid="43037" grpId="0"/>
      <p:bldP spid="43041" grpId="0"/>
      <p:bldP spid="43042" grpId="0"/>
      <p:bldP spid="430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858963"/>
            <a:ext cx="605631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Non-centrality parameter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3957638" y="1628775"/>
            <a:ext cx="0" cy="2125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3478213" y="2781300"/>
            <a:ext cx="10080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Futura Bk BT" pitchFamily="34" charset="0"/>
              </a:rPr>
              <a:t>H</a:t>
            </a:r>
            <a:r>
              <a:rPr lang="en-US" sz="2400" b="1" baseline="-25000">
                <a:solidFill>
                  <a:srgbClr val="00FF00"/>
                </a:solidFill>
                <a:latin typeface="Futura Bk BT" pitchFamily="34" charset="0"/>
              </a:rPr>
              <a:t>0</a:t>
            </a: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6143625" y="1628775"/>
            <a:ext cx="0" cy="21256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5656263" y="2781300"/>
            <a:ext cx="10080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31A09"/>
                </a:solidFill>
                <a:latin typeface="Futura Bk BT" pitchFamily="34" charset="0"/>
              </a:rPr>
              <a:t>H</a:t>
            </a:r>
            <a:r>
              <a:rPr lang="en-US" sz="2400" b="1" baseline="-25000">
                <a:solidFill>
                  <a:srgbClr val="F31A09"/>
                </a:solidFill>
                <a:latin typeface="Futura Bk BT" pitchFamily="34" charset="0"/>
              </a:rPr>
              <a:t>1</a:t>
            </a:r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4010025" y="164465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4586288" y="126841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NCP</a:t>
            </a: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243013" y="5300663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Mean (</a:t>
            </a:r>
            <a:r>
              <a:rPr lang="el-GR" i="1">
                <a:latin typeface="Futura Bk BT" pitchFamily="34" charset="0"/>
              </a:rPr>
              <a:t>μ</a:t>
            </a:r>
            <a:r>
              <a:rPr lang="en-US">
                <a:latin typeface="Futura Bk BT" pitchFamily="34" charset="0"/>
              </a:rPr>
              <a:t>)</a:t>
            </a:r>
            <a:endParaRPr lang="el-GR" i="1">
              <a:latin typeface="Futura Bk BT" pitchFamily="34" charset="0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827088" y="571976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Variance (</a:t>
            </a:r>
            <a:r>
              <a:rPr lang="el-GR" i="1">
                <a:latin typeface="Futura Bk BT" pitchFamily="34" charset="0"/>
              </a:rPr>
              <a:t>σ</a:t>
            </a:r>
            <a:r>
              <a:rPr lang="en-US" i="1" baseline="30000">
                <a:latin typeface="Futura Bk BT" pitchFamily="34" charset="0"/>
              </a:rPr>
              <a:t>2</a:t>
            </a:r>
            <a:r>
              <a:rPr lang="en-US">
                <a:latin typeface="Futura Bk BT" pitchFamily="34" charset="0"/>
              </a:rPr>
              <a:t>)</a:t>
            </a:r>
            <a:endParaRPr lang="el-GR">
              <a:latin typeface="Futura Bk BT" pitchFamily="34" charset="0"/>
            </a:endParaRPr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974725" y="5157788"/>
            <a:ext cx="684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3201988" y="4746625"/>
            <a:ext cx="1411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Futura Bk BT" pitchFamily="34" charset="0"/>
              </a:rPr>
              <a:t>Central </a:t>
            </a:r>
            <a:r>
              <a:rPr lang="el-GR" b="1" i="1">
                <a:solidFill>
                  <a:srgbClr val="00CC00"/>
                </a:solidFill>
                <a:latin typeface="Futura Bk BT" pitchFamily="34" charset="0"/>
              </a:rPr>
              <a:t>Χ</a:t>
            </a:r>
            <a:r>
              <a:rPr lang="en-US" b="1" baseline="30000">
                <a:solidFill>
                  <a:srgbClr val="00CC00"/>
                </a:solidFill>
                <a:latin typeface="Futura Bk BT" pitchFamily="34" charset="0"/>
              </a:rPr>
              <a:t>2</a:t>
            </a:r>
            <a:endParaRPr lang="el-GR" b="1" baseline="30000">
              <a:solidFill>
                <a:srgbClr val="00CC00"/>
              </a:solidFill>
              <a:latin typeface="Futura Bk BT" pitchFamily="34" charset="0"/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3403600" y="53022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df</a:t>
            </a: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3446463" y="57197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2*(df)</a:t>
            </a: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5132388" y="4746625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Non-central </a:t>
            </a:r>
            <a:r>
              <a:rPr lang="el-GR" b="1" i="1">
                <a:solidFill>
                  <a:srgbClr val="F31A09"/>
                </a:solidFill>
                <a:latin typeface="Futura Bk BT" pitchFamily="34" charset="0"/>
              </a:rPr>
              <a:t>Χ</a:t>
            </a:r>
            <a:r>
              <a:rPr lang="en-US" b="1" baseline="30000">
                <a:solidFill>
                  <a:srgbClr val="F31A09"/>
                </a:solidFill>
                <a:latin typeface="Futura Bk BT" pitchFamily="34" charset="0"/>
              </a:rPr>
              <a:t>2</a:t>
            </a:r>
            <a:endParaRPr lang="en-US" b="1">
              <a:solidFill>
                <a:srgbClr val="F31A09"/>
              </a:solidFill>
              <a:latin typeface="Futura Bk BT" pitchFamily="34" charset="0"/>
            </a:endParaRP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5434013" y="53006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df + NCP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189538" y="57197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2*(df) + 4*NCP</a:t>
            </a:r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611188" y="6453188"/>
            <a:ext cx="8353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These distributions ARE NOT chi-sq with 1df!! Just for illustration… (Question- why do we use chi-sq?)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990600"/>
            <a:ext cx="605631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3875088" y="760413"/>
            <a:ext cx="0" cy="21256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395663" y="1912938"/>
            <a:ext cx="10080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FF00"/>
                </a:solidFill>
                <a:latin typeface="Futura Bk BT" pitchFamily="34" charset="0"/>
              </a:rPr>
              <a:t>H</a:t>
            </a:r>
            <a:r>
              <a:rPr lang="en-US" sz="2400" b="1" baseline="-25000">
                <a:solidFill>
                  <a:srgbClr val="00FF00"/>
                </a:solidFill>
                <a:latin typeface="Futura Bk BT" pitchFamily="34" charset="0"/>
              </a:rPr>
              <a:t>0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6061075" y="760413"/>
            <a:ext cx="0" cy="21256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573713" y="1912938"/>
            <a:ext cx="10080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31A09"/>
                </a:solidFill>
                <a:latin typeface="Futura Bk BT" pitchFamily="34" charset="0"/>
              </a:rPr>
              <a:t>H</a:t>
            </a:r>
            <a:r>
              <a:rPr lang="en-US" sz="2400" b="1" baseline="-25000">
                <a:solidFill>
                  <a:srgbClr val="F31A09"/>
                </a:solidFill>
                <a:latin typeface="Futura Bk BT" pitchFamily="34" charset="0"/>
              </a:rPr>
              <a:t>1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927475" y="776288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503738" y="4000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NCP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784225" y="3951288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2106C6"/>
                </a:solidFill>
                <a:latin typeface="Futura Bk BT" pitchFamily="34" charset="0"/>
              </a:rPr>
              <a:t>Small NCP</a:t>
            </a:r>
            <a:endParaRPr lang="en-US" sz="1600">
              <a:solidFill>
                <a:srgbClr val="2106C6"/>
              </a:solidFill>
              <a:latin typeface="Futura Bk BT" pitchFamily="34" charset="0"/>
            </a:endParaRP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2439988" y="41306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260725" y="3870325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2106C6"/>
                </a:solidFill>
                <a:latin typeface="Futura Bk BT" pitchFamily="34" charset="0"/>
              </a:rPr>
              <a:t>Big overlap between H</a:t>
            </a:r>
            <a:r>
              <a:rPr lang="en-US" sz="1600" baseline="-25000">
                <a:solidFill>
                  <a:srgbClr val="2106C6"/>
                </a:solidFill>
                <a:latin typeface="Futura Bk BT" pitchFamily="34" charset="0"/>
              </a:rPr>
              <a:t>0</a:t>
            </a:r>
            <a:r>
              <a:rPr lang="en-US" sz="1600">
                <a:solidFill>
                  <a:srgbClr val="2106C6"/>
                </a:solidFill>
                <a:latin typeface="Futura Bk BT" pitchFamily="34" charset="0"/>
              </a:rPr>
              <a:t> and H</a:t>
            </a:r>
            <a:r>
              <a:rPr lang="en-US" sz="1600" baseline="-25000">
                <a:solidFill>
                  <a:srgbClr val="2106C6"/>
                </a:solidFill>
                <a:latin typeface="Futura Bk BT" pitchFamily="34" charset="0"/>
              </a:rPr>
              <a:t>1</a:t>
            </a:r>
            <a:r>
              <a:rPr lang="en-US" sz="1600">
                <a:solidFill>
                  <a:srgbClr val="2106C6"/>
                </a:solidFill>
                <a:latin typeface="Futura Bk BT" pitchFamily="34" charset="0"/>
              </a:rPr>
              <a:t> distributions</a:t>
            </a:r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6040438" y="41306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7019925" y="3965575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2106C6"/>
                </a:solidFill>
                <a:latin typeface="Futura Bk BT" pitchFamily="34" charset="0"/>
              </a:rPr>
              <a:t>Lower power</a:t>
            </a:r>
            <a:endParaRPr lang="en-US" sz="1600">
              <a:solidFill>
                <a:srgbClr val="2106C6"/>
              </a:solidFill>
              <a:latin typeface="Futura Bk BT" pitchFamily="34" charset="0"/>
            </a:endParaRP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784225" y="4800600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2106C6"/>
                </a:solidFill>
                <a:latin typeface="Futura Bk BT" pitchFamily="34" charset="0"/>
              </a:rPr>
              <a:t>Large NCP</a:t>
            </a:r>
            <a:endParaRPr lang="en-US" sz="1600">
              <a:solidFill>
                <a:srgbClr val="2106C6"/>
              </a:solidFill>
              <a:latin typeface="Futura Bk BT" pitchFamily="34" charset="0"/>
            </a:endParaRPr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2439988" y="49799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3260725" y="4719638"/>
            <a:ext cx="266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2106C6"/>
                </a:solidFill>
                <a:latin typeface="Futura Bk BT" pitchFamily="34" charset="0"/>
              </a:rPr>
              <a:t>Small overlap between H</a:t>
            </a:r>
            <a:r>
              <a:rPr lang="en-US" sz="1600" baseline="-25000">
                <a:solidFill>
                  <a:srgbClr val="2106C6"/>
                </a:solidFill>
                <a:latin typeface="Futura Bk BT" pitchFamily="34" charset="0"/>
              </a:rPr>
              <a:t>0</a:t>
            </a:r>
            <a:r>
              <a:rPr lang="en-US" sz="1600">
                <a:solidFill>
                  <a:srgbClr val="2106C6"/>
                </a:solidFill>
                <a:latin typeface="Futura Bk BT" pitchFamily="34" charset="0"/>
              </a:rPr>
              <a:t> and H</a:t>
            </a:r>
            <a:r>
              <a:rPr lang="en-US" sz="1600" baseline="-25000">
                <a:solidFill>
                  <a:srgbClr val="2106C6"/>
                </a:solidFill>
                <a:latin typeface="Futura Bk BT" pitchFamily="34" charset="0"/>
              </a:rPr>
              <a:t>1</a:t>
            </a:r>
            <a:r>
              <a:rPr lang="en-US" sz="1600">
                <a:solidFill>
                  <a:srgbClr val="2106C6"/>
                </a:solidFill>
                <a:latin typeface="Futura Bk BT" pitchFamily="34" charset="0"/>
              </a:rPr>
              <a:t> distributions</a:t>
            </a: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6040438" y="49799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7019925" y="4814888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2106C6"/>
                </a:solidFill>
                <a:latin typeface="Futura Bk BT" pitchFamily="34" charset="0"/>
              </a:rPr>
              <a:t>Greater power</a:t>
            </a:r>
            <a:endParaRPr lang="en-US" sz="1600">
              <a:solidFill>
                <a:srgbClr val="2106C6"/>
              </a:solidFill>
              <a:latin typeface="Futura Bk BT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39763" y="5891213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dirty="0">
                <a:latin typeface="Futura Bk BT" pitchFamily="34" charset="0"/>
              </a:rPr>
              <a:t>Sample size does NOT scale linearly with Power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5400000">
            <a:off x="424656" y="600789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36646" y="6381328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dirty="0">
                <a:latin typeface="Futura Bk BT" pitchFamily="34" charset="0"/>
              </a:rPr>
              <a:t>But, sample size scales linearly with NCP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5400000">
            <a:off x="421539" y="649800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00113" y="1557338"/>
            <a:ext cx="61198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3. Estimate power for association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031875" y="2997200"/>
            <a:ext cx="6419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4" y="1484784"/>
            <a:ext cx="5959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Theoretical power estimation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88367" y="6085632"/>
            <a:ext cx="7777162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4.  </a:t>
            </a:r>
            <a:r>
              <a:rPr lang="en-GB" sz="2000" dirty="0">
                <a:latin typeface="Futura Bk BT" pitchFamily="34" charset="0"/>
              </a:rPr>
              <a:t>Calculate the area to the right of the threshold under H</a:t>
            </a:r>
            <a:r>
              <a:rPr lang="en-GB" sz="2000" baseline="-25000" dirty="0">
                <a:latin typeface="Futura Bk BT" pitchFamily="34" charset="0"/>
              </a:rPr>
              <a:t>1</a:t>
            </a:r>
            <a:endParaRPr lang="en-US" sz="2000" baseline="-25000" dirty="0">
              <a:latin typeface="Futura Bk BT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88367" y="4725144"/>
            <a:ext cx="777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1.  Set type 1 error rate (e.g.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= 0.05</a:t>
            </a:r>
            <a:r>
              <a:rPr lang="en-US" sz="2000" dirty="0">
                <a:latin typeface="Futura Bk BT" pitchFamily="34" charset="0"/>
              </a:rPr>
              <a:t>)	</a:t>
            </a: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86779" y="5169644"/>
            <a:ext cx="8589677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2.  Determine what critical value this corresponds to on the X axis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88366" y="5644307"/>
            <a:ext cx="9308170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3.  Work out the non-centrality parameter of the test (NCP = E(H</a:t>
            </a:r>
            <a:r>
              <a:rPr lang="en-US" sz="2000" baseline="-25000" dirty="0">
                <a:latin typeface="Futura Bk BT" pitchFamily="34" charset="0"/>
              </a:rPr>
              <a:t>1</a:t>
            </a:r>
            <a:r>
              <a:rPr lang="en-US" sz="2000" dirty="0">
                <a:latin typeface="Futura Bk BT" pitchFamily="34" charset="0"/>
              </a:rPr>
              <a:t>) – E(H</a:t>
            </a:r>
            <a:r>
              <a:rPr lang="en-US" sz="2000" baseline="-25000" dirty="0">
                <a:latin typeface="Futura Bk BT" pitchFamily="34" charset="0"/>
              </a:rPr>
              <a:t>0</a:t>
            </a:r>
            <a:r>
              <a:rPr lang="en-US" sz="2000" dirty="0">
                <a:latin typeface="Futura Bk BT" pitchFamily="34" charset="0"/>
              </a:rPr>
              <a:t>))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508248" y="1133927"/>
            <a:ext cx="206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Futura Bk BT" pitchFamily="34" charset="0"/>
              </a:rPr>
              <a:t>I decide H</a:t>
            </a:r>
            <a:r>
              <a:rPr lang="en-US" sz="1600" baseline="-25000" dirty="0">
                <a:latin typeface="Futura Bk BT" pitchFamily="34" charset="0"/>
              </a:rPr>
              <a:t>0</a:t>
            </a:r>
            <a:r>
              <a:rPr lang="en-US" sz="1600" dirty="0">
                <a:latin typeface="Futura Bk BT" pitchFamily="34" charset="0"/>
              </a:rPr>
              <a:t> is true</a:t>
            </a:r>
            <a:endParaRPr lang="en-US" sz="1600" baseline="-25000" dirty="0">
              <a:latin typeface="Futura Bk BT" pitchFamily="34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171616" y="1133927"/>
            <a:ext cx="191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Futura Bk BT" pitchFamily="34" charset="0"/>
              </a:rPr>
              <a:t>I decide H</a:t>
            </a:r>
            <a:r>
              <a:rPr lang="en-US" sz="1600" baseline="-25000" dirty="0">
                <a:latin typeface="Futura Bk BT" pitchFamily="34" charset="0"/>
              </a:rPr>
              <a:t>1</a:t>
            </a:r>
            <a:r>
              <a:rPr lang="en-US" sz="1600" dirty="0">
                <a:latin typeface="Futura Bk BT" pitchFamily="34" charset="0"/>
              </a:rPr>
              <a:t> is true</a:t>
            </a:r>
            <a:endParaRPr lang="en-US" sz="1600" baseline="-25000" dirty="0">
              <a:latin typeface="Futura Bk BT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550149" y="2054846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latin typeface="Futura Bk BT" pitchFamily="34" charset="0"/>
              </a:rPr>
              <a:t>Power (1 – </a:t>
            </a:r>
            <a:r>
              <a:rPr lang="el-GR" i="1" u="sng" dirty="0">
                <a:latin typeface="Futura Bk BT" pitchFamily="34" charset="0"/>
              </a:rPr>
              <a:t>β</a:t>
            </a:r>
            <a:r>
              <a:rPr lang="en-US" u="sng" dirty="0">
                <a:latin typeface="Futura Bk BT" pitchFamily="34" charset="0"/>
              </a:rPr>
              <a:t>)</a:t>
            </a:r>
            <a:endParaRPr lang="el-GR" u="sng" dirty="0">
              <a:latin typeface="Futura Bk BT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184469" y="4198752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Futura Bk BT" pitchFamily="34" charset="0"/>
              </a:rPr>
              <a:t>Type-1 error rate (</a:t>
            </a:r>
            <a:r>
              <a:rPr lang="el-GR" i="1" dirty="0">
                <a:latin typeface="Futura Bk BT" pitchFamily="34" charset="0"/>
              </a:rPr>
              <a:t>α</a:t>
            </a:r>
            <a:r>
              <a:rPr lang="en-US" dirty="0">
                <a:latin typeface="Futura Bk BT" pitchFamily="34" charset="0"/>
              </a:rPr>
              <a:t>)</a:t>
            </a:r>
            <a:endParaRPr lang="el-GR" dirty="0">
              <a:latin typeface="Futura Bk BT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076056" y="3432169"/>
            <a:ext cx="576064" cy="808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31259" y="2238202"/>
            <a:ext cx="1418890" cy="607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1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Trivial Example: OLS Linear Regression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12274" y="980728"/>
            <a:ext cx="140739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Under H</a:t>
            </a:r>
            <a:r>
              <a:rPr lang="en-AU" sz="2000" baseline="-25000" dirty="0">
                <a:latin typeface="Futura Bk BT" pitchFamily="34" charset="0"/>
              </a:rPr>
              <a:t>0</a:t>
            </a:r>
            <a:r>
              <a:rPr lang="en-AU" sz="2000" dirty="0">
                <a:latin typeface="Futura Bk BT" pitchFamily="34" charset="0"/>
              </a:rPr>
              <a:t>: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EA79F351-FE74-5365-8AF2-DCFE859D7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406859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b - 0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1180DE8-8750-F844-C73B-822BF5E6B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780454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442BA-CD07-8AD4-6D4E-E5CADD89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476185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____</a:t>
            </a:r>
            <a:endParaRPr lang="en-US" sz="2000" dirty="0">
              <a:latin typeface="Futura Bk BT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83213C-0BF5-5353-DB6F-4952AC5D8967}"/>
              </a:ext>
            </a:extLst>
          </p:cNvPr>
          <p:cNvCxnSpPr/>
          <p:nvPr/>
        </p:nvCxnSpPr>
        <p:spPr>
          <a:xfrm>
            <a:off x="2755605" y="188441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713F47-9EF2-A15A-CFA5-41E32536E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700" y="1582334"/>
            <a:ext cx="5155113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Z(0,1)                 (*in large samples)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B4B4BEB3-E9C5-888F-E6A9-C61F84095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500186"/>
            <a:ext cx="1096315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(b – 0)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FACD6C4C-34C0-0DAF-8F3C-7140CD5D6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517" y="2873781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B73478-1096-4A01-20FE-D43924138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56951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____</a:t>
            </a:r>
            <a:endParaRPr lang="en-US" sz="2000" dirty="0">
              <a:latin typeface="Futura Bk BT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BD71EF-DD9C-DCDE-7A28-0F78CC51EF67}"/>
              </a:ext>
            </a:extLst>
          </p:cNvPr>
          <p:cNvCxnSpPr/>
          <p:nvPr/>
        </p:nvCxnSpPr>
        <p:spPr>
          <a:xfrm>
            <a:off x="2795977" y="2995643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E0BA3D7-B06C-9E29-A273-B43BFA1A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072" y="2654330"/>
            <a:ext cx="5725928" cy="4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A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2000" dirty="0">
                <a:latin typeface="Futura Bk BT" pitchFamily="34" charset="0"/>
              </a:rPr>
              <a:t>                     Central chi-square distribution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5D172E74-FE6B-D9C2-E61B-9C51BB3C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46" y="3577809"/>
            <a:ext cx="140739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Under H</a:t>
            </a:r>
            <a:r>
              <a:rPr lang="en-AU" sz="2000" baseline="-25000" dirty="0">
                <a:latin typeface="Futura Bk BT" pitchFamily="34" charset="0"/>
              </a:rPr>
              <a:t>1</a:t>
            </a:r>
            <a:r>
              <a:rPr lang="en-AU" sz="2000" dirty="0">
                <a:latin typeface="Futura Bk BT" pitchFamily="34" charset="0"/>
              </a:rPr>
              <a:t>: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78C3488C-6320-F9E3-4061-11D0BF3B3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60" y="4003940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b - 0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B54F08AA-31C2-708E-3E0D-583C52DD0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076" y="4377535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482D14-08CE-5D7E-F7C6-33B506BA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4073266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___</a:t>
            </a:r>
            <a:endParaRPr lang="en-US" sz="2000" dirty="0">
              <a:latin typeface="Futura Bk BT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FCFFE8-A020-4843-D2A6-FC8A16BF6770}"/>
              </a:ext>
            </a:extLst>
          </p:cNvPr>
          <p:cNvCxnSpPr/>
          <p:nvPr/>
        </p:nvCxnSpPr>
        <p:spPr>
          <a:xfrm>
            <a:off x="2795977" y="4481493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47FE115-8746-0377-1B8A-6D4DF166F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072" y="4179415"/>
            <a:ext cx="1198495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Z(    ,1)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9738A50A-EF7C-B7B4-B1E9-EDD84409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60" y="5097267"/>
            <a:ext cx="1096315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(b – 0)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88DED9FB-DC12-A9D3-73A4-6D4780C1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889" y="547086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F15048-B097-2C58-7FB1-E5CB48CA3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076" y="5166593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____</a:t>
            </a:r>
            <a:endParaRPr lang="en-US" sz="2000" dirty="0">
              <a:latin typeface="Futura Bk BT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04207E-7A04-9505-2DFE-208F02DA40B0}"/>
              </a:ext>
            </a:extLst>
          </p:cNvPr>
          <p:cNvCxnSpPr/>
          <p:nvPr/>
        </p:nvCxnSpPr>
        <p:spPr>
          <a:xfrm>
            <a:off x="2851790" y="557482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DBB222C-2020-9FFA-A9CD-67B85CA3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885" y="5272742"/>
            <a:ext cx="5670115" cy="49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A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   </a:t>
            </a:r>
            <a:r>
              <a:rPr lang="en-AU" sz="2000" dirty="0">
                <a:latin typeface="Futura Bk BT"/>
                <a:cs typeface="Times New Roman" panose="02020603050405020304" pitchFamily="18" charset="0"/>
              </a:rPr>
              <a:t>    Non-central chi-square distribution   </a:t>
            </a:r>
            <a:endParaRPr lang="en-US" sz="2000" baseline="-25000" dirty="0">
              <a:latin typeface="Futura Bk BT"/>
              <a:cs typeface="Times New Roman" panose="02020603050405020304" pitchFamily="18" charset="0"/>
            </a:endParaRPr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9C83D03D-7FAC-DA75-F877-0F9394F63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277" y="4003940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6D377674-C376-5308-9B28-D16DA47C8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3905" y="4377535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009107-0D80-6A7B-D64F-B1AF0EE26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713" y="4073266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82E7ABDA-E5FF-4F76-DF94-8DF710D4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796" y="5499823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CC7A4A-EC01-DCFC-98CB-68C0E757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604" y="5195554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0E30923-06BB-7BBD-8D7B-177E82C0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313" y="5109043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E1A0570D-24E5-D333-43D4-84E4E767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10" y="1353499"/>
            <a:ext cx="1005216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</a:t>
            </a: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dirty="0">
                <a:latin typeface="Futura Bk BT" pitchFamily="34" charset="0"/>
              </a:rPr>
              <a:t> = 0)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447EAC1-C46F-1262-77E2-E90C44EE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10" y="3950580"/>
            <a:ext cx="1005216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</a:t>
            </a: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dirty="0">
                <a:latin typeface="Futura Bk BT" pitchFamily="34" charset="0"/>
              </a:rPr>
              <a:t> ≠ 0)</a:t>
            </a:r>
            <a:endParaRPr lang="en-US" sz="2000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2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Trivial Example: OLS Linear Regression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9738A50A-EF7C-B7B4-B1E9-EDD84409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94" y="1110246"/>
            <a:ext cx="1096315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(b – 0)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88DED9FB-DC12-A9D3-73A4-6D4780C1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3" y="1483841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F15048-B097-2C58-7FB1-E5CB48CA3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10" y="117957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____</a:t>
            </a:r>
            <a:endParaRPr lang="en-US" sz="2000" dirty="0">
              <a:latin typeface="Futura Bk BT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04207E-7A04-9505-2DFE-208F02DA40B0}"/>
              </a:ext>
            </a:extLst>
          </p:cNvPr>
          <p:cNvCxnSpPr/>
          <p:nvPr/>
        </p:nvCxnSpPr>
        <p:spPr>
          <a:xfrm>
            <a:off x="1187624" y="1587799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DBB222C-2020-9FFA-A9CD-67B85CA3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19" y="1285721"/>
            <a:ext cx="189020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A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82E7ABDA-E5FF-4F76-DF94-8DF710D46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630" y="151280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0CC7A4A-EC01-DCFC-98CB-68C0E757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438" y="1208533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0E30923-06BB-7BBD-8D7B-177E82C0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147" y="112202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B564C272-CFC2-C9B6-3DF9-3265EC51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5499256"/>
            <a:ext cx="7777162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4.  </a:t>
            </a:r>
            <a:r>
              <a:rPr lang="en-GB" sz="2000" dirty="0">
                <a:latin typeface="Futura Bk BT" pitchFamily="34" charset="0"/>
              </a:rPr>
              <a:t>Calculate the area to the right of the threshold under H</a:t>
            </a:r>
            <a:r>
              <a:rPr lang="en-GB" sz="2000" baseline="-25000" dirty="0">
                <a:latin typeface="Futura Bk BT" pitchFamily="34" charset="0"/>
              </a:rPr>
              <a:t>1</a:t>
            </a:r>
            <a:endParaRPr lang="en-US" sz="2000" baseline="-25000" dirty="0">
              <a:latin typeface="Futura Bk BT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03C760E-7E28-B11E-8BDD-9F9B765EA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94" y="2095776"/>
            <a:ext cx="777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1.  Set type 1 error rate (e.g.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= 0.05</a:t>
            </a:r>
            <a:r>
              <a:rPr lang="en-US" sz="2000" dirty="0">
                <a:latin typeface="Futura Bk BT" pitchFamily="34" charset="0"/>
              </a:rPr>
              <a:t>)	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5BFB03A1-54CC-45A5-D5FB-689901B1A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16" y="2587598"/>
            <a:ext cx="8589677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2.  Determine what critical value this corresponds to on the X axis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FF8DB425-01A1-1468-83EC-F39C9AD7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12" y="3703589"/>
            <a:ext cx="657702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3.  Work out the non-centrality parameter of the test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910ED5C-1F83-2A70-C006-AA12A387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194322"/>
            <a:ext cx="403027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qchisq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(p = 0.05,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1,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ncp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0,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lower.tail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FALSE,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log.p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FALSE)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E53E2-D882-1DC2-E388-40B99BCC5B10}"/>
              </a:ext>
            </a:extLst>
          </p:cNvPr>
          <p:cNvSpPr txBox="1"/>
          <p:nvPr/>
        </p:nvSpPr>
        <p:spPr>
          <a:xfrm>
            <a:off x="451048" y="3483908"/>
            <a:ext cx="4723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latin typeface="Arial Unicode MS"/>
              </a:rPr>
              <a:t>[1] 3.841459</a:t>
            </a: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B0B04C43-D9E6-E28E-75F5-4A1AD48A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3910576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1114E1-800A-1A04-EEAC-E141037A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56" y="3606307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34FA6E72-98DC-90AD-2781-C2DA2D10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765" y="3519796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14819911-EDC4-8582-B88C-34DF03CA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10" y="4342578"/>
            <a:ext cx="137081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dirty="0">
                <a:latin typeface="Futura Bk BT" pitchFamily="34" charset="0"/>
              </a:rPr>
              <a:t> = 0.1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4EC34A20-95B0-0322-60A9-B9A594F8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86" y="4838035"/>
            <a:ext cx="1694873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 ≈ 1/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√N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6E03AA-664E-091C-95BC-C17615BCB723}"/>
              </a:ext>
            </a:extLst>
          </p:cNvPr>
          <p:cNvSpPr txBox="1"/>
          <p:nvPr/>
        </p:nvSpPr>
        <p:spPr>
          <a:xfrm>
            <a:off x="467544" y="6162016"/>
            <a:ext cx="8550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 err="1">
                <a:latin typeface="Arial Unicode MS"/>
              </a:rPr>
              <a:t>pchisq</a:t>
            </a:r>
            <a:r>
              <a:rPr lang="en-AU" sz="1000" dirty="0">
                <a:latin typeface="Arial Unicode MS"/>
              </a:rPr>
              <a:t>(q=3.84, </a:t>
            </a:r>
            <a:r>
              <a:rPr lang="en-AU" sz="1000" dirty="0" err="1">
                <a:latin typeface="Arial Unicode MS"/>
              </a:rPr>
              <a:t>df</a:t>
            </a:r>
            <a:r>
              <a:rPr lang="en-AU" sz="1000" dirty="0">
                <a:latin typeface="Arial Unicode MS"/>
              </a:rPr>
              <a:t>=1, </a:t>
            </a:r>
            <a:r>
              <a:rPr lang="en-AU" sz="1000" dirty="0" err="1">
                <a:latin typeface="Arial Unicode MS"/>
              </a:rPr>
              <a:t>ncp</a:t>
            </a:r>
            <a:r>
              <a:rPr lang="en-AU" sz="1000" dirty="0">
                <a:latin typeface="Arial Unicode MS"/>
              </a:rPr>
              <a:t> = 0.1^2/(1/1000), </a:t>
            </a:r>
            <a:r>
              <a:rPr lang="en-AU" sz="1000" dirty="0" err="1">
                <a:latin typeface="Arial Unicode MS"/>
              </a:rPr>
              <a:t>lower.tail</a:t>
            </a:r>
            <a:r>
              <a:rPr lang="en-AU" sz="1000" dirty="0">
                <a:latin typeface="Arial Unicode MS"/>
              </a:rPr>
              <a:t> = FALSE, </a:t>
            </a:r>
            <a:r>
              <a:rPr lang="en-AU" sz="1000" dirty="0" err="1">
                <a:latin typeface="Arial Unicode MS"/>
              </a:rPr>
              <a:t>log.p</a:t>
            </a:r>
            <a:r>
              <a:rPr lang="en-AU" sz="1000" dirty="0">
                <a:latin typeface="Arial Unicode MS"/>
              </a:rPr>
              <a:t> = FALSE)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696A66-175D-78AA-A480-2E7777DE2B51}"/>
              </a:ext>
            </a:extLst>
          </p:cNvPr>
          <p:cNvSpPr txBox="1"/>
          <p:nvPr/>
        </p:nvSpPr>
        <p:spPr>
          <a:xfrm>
            <a:off x="467544" y="645089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latin typeface="Arial Unicode MS"/>
              </a:rPr>
              <a:t>[1] 0.8854512</a:t>
            </a:r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B51826EE-E1E0-D9D9-CB81-CDF27EF1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781" y="4837952"/>
            <a:ext cx="4581523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(Assume N = 1000)</a:t>
            </a:r>
            <a:endParaRPr lang="en-US" sz="2000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0825" y="196850"/>
            <a:ext cx="8701088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2106C6"/>
                </a:solidFill>
                <a:latin typeface="Futura Bk BT" pitchFamily="34" charset="0"/>
              </a:rPr>
              <a:t>Factors that influence </a:t>
            </a:r>
            <a:r>
              <a:rPr lang="en-AU" sz="2800" b="1" dirty="0">
                <a:solidFill>
                  <a:srgbClr val="00CC00"/>
                </a:solidFill>
                <a:latin typeface="Futura Bk BT" pitchFamily="34" charset="0"/>
              </a:rPr>
              <a:t>power </a:t>
            </a:r>
            <a:r>
              <a:rPr lang="en-AU" sz="2800" b="1" dirty="0">
                <a:solidFill>
                  <a:srgbClr val="2106C6"/>
                </a:solidFill>
                <a:latin typeface="Futura Bk BT" pitchFamily="34" charset="0"/>
              </a:rPr>
              <a:t>and </a:t>
            </a:r>
            <a:r>
              <a:rPr lang="en-AU" sz="2800" b="1" dirty="0">
                <a:solidFill>
                  <a:srgbClr val="FF0000"/>
                </a:solidFill>
                <a:latin typeface="Futura Bk BT" pitchFamily="34" charset="0"/>
              </a:rPr>
              <a:t>type-1 error</a:t>
            </a:r>
            <a:endParaRPr lang="en-AU" sz="2800" b="1" dirty="0">
              <a:solidFill>
                <a:srgbClr val="00CC00"/>
              </a:solidFill>
              <a:latin typeface="Futura Bk BT" pitchFamily="34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54038" y="4026550"/>
            <a:ext cx="1831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4. Ascertainment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9750" y="2108715"/>
            <a:ext cx="1850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1. Disease model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023938" y="2392877"/>
            <a:ext cx="2055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Futura Bk BT" pitchFamily="34" charset="0"/>
              </a:rPr>
              <a:t>Effect size, MAF, disease prevalence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528433" y="4600169"/>
            <a:ext cx="329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Futura Bk BT" pitchFamily="34" charset="0"/>
              </a:rPr>
              <a:t>5. Deviations in trait distribution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537958" y="5117694"/>
            <a:ext cx="2353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6. Measurement error*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536370" y="5649507"/>
            <a:ext cx="228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7. Genotyping errors*</a:t>
            </a: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555625" y="3001511"/>
            <a:ext cx="2701381" cy="3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2. Genome coverage (r^2)</a:t>
            </a: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539750" y="198913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5418140" y="1154113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u="sng">
                <a:solidFill>
                  <a:srgbClr val="00CC00"/>
                </a:solidFill>
                <a:latin typeface="Futura Bk BT" pitchFamily="34" charset="0"/>
              </a:rPr>
              <a:t>Association</a:t>
            </a:r>
            <a:endParaRPr lang="en-US" sz="2400">
              <a:solidFill>
                <a:srgbClr val="00CC00"/>
              </a:solidFill>
              <a:latin typeface="Futura Bk BT" pitchFamily="34" charset="0"/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4929190" y="1628775"/>
            <a:ext cx="11897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Futura Bk BT" pitchFamily="34" charset="0"/>
              </a:rPr>
              <a:t> Quantitative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6399215" y="1628775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Futura Bk BT" pitchFamily="34" charset="0"/>
              </a:rPr>
              <a:t> Case-control</a:t>
            </a: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539545" y="6149569"/>
            <a:ext cx="173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8. Missing data*</a:t>
            </a:r>
          </a:p>
        </p:txBody>
      </p:sp>
      <p:sp>
        <p:nvSpPr>
          <p:cNvPr id="73757" name="Text Box 29"/>
          <p:cNvSpPr txBox="1">
            <a:spLocks noChangeArrowheads="1"/>
          </p:cNvSpPr>
          <p:nvPr/>
        </p:nvSpPr>
        <p:spPr bwMode="auto">
          <a:xfrm>
            <a:off x="5241448" y="2797863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5241448" y="3314725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6792563" y="3311550"/>
            <a:ext cx="563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5241448" y="4489044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5241448" y="6016219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73778" name="Text Box 50"/>
          <p:cNvSpPr txBox="1">
            <a:spLocks noChangeArrowheads="1"/>
          </p:cNvSpPr>
          <p:nvPr/>
        </p:nvSpPr>
        <p:spPr bwMode="auto">
          <a:xfrm>
            <a:off x="6792563" y="6013044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6792563" y="4493812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564000" y="3505002"/>
            <a:ext cx="15888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Futura Bk BT" pitchFamily="34" charset="0"/>
              </a:rPr>
              <a:t>3. Sample size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5241448" y="2108118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6792563" y="2108118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792563" y="2797642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5241448" y="3792215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6792563" y="3789040"/>
            <a:ext cx="5635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5496878" y="4506309"/>
            <a:ext cx="56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F31A09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6792563" y="5019640"/>
            <a:ext cx="607743" cy="6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220615" y="5019641"/>
            <a:ext cx="607743" cy="6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7" name="Text Box 39"/>
          <p:cNvSpPr txBox="1">
            <a:spLocks noChangeArrowheads="1"/>
          </p:cNvSpPr>
          <p:nvPr/>
        </p:nvSpPr>
        <p:spPr bwMode="auto">
          <a:xfrm>
            <a:off x="6792562" y="5446844"/>
            <a:ext cx="607743" cy="6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5241448" y="5450260"/>
            <a:ext cx="607743" cy="6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defTabSz="828675" eaLnBrk="0" hangingPunct="0"/>
            <a:r>
              <a:rPr lang="en-US" sz="4000" dirty="0">
                <a:solidFill>
                  <a:srgbClr val="009900"/>
                </a:solidFill>
                <a:latin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138608" y="6554480"/>
            <a:ext cx="1721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Futura Bk BT" pitchFamily="34" charset="0"/>
              </a:rPr>
              <a:t> *Assume random</a:t>
            </a:r>
          </a:p>
        </p:txBody>
      </p:sp>
    </p:spTree>
    <p:extLst>
      <p:ext uri="{BB962C8B-B14F-4D97-AF65-F5344CB8AC3E}">
        <p14:creationId xmlns:p14="http://schemas.microsoft.com/office/powerpoint/2010/main" val="34448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Theoretical power estimation: Exercise                    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7650" y="1196752"/>
            <a:ext cx="930470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What case control sample size do we need to achieve 80% power for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genome-wide significance for an odds ratio of 1.2 in a multiplicative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model and an allele frequency of 20% when we directly type the locus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for a disease with 5% prevalence?</a:t>
            </a:r>
            <a:endParaRPr lang="en-AU" dirty="0">
              <a:solidFill>
                <a:srgbClr val="0000FF"/>
              </a:solidFill>
              <a:latin typeface="Futura Bk BT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46832" y="1337245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4625" y="142875"/>
            <a:ext cx="8208963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Outline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 pitchFamily="34" charset="0"/>
              </a:rPr>
              <a:t>1. Aims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27088" y="266541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</a:rPr>
              <a:t>2. Statistical power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27088" y="3154363"/>
            <a:ext cx="676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 pitchFamily="34" charset="0"/>
              </a:rPr>
              <a:t>3. Estimate the power of association analysis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403350" y="35258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Futura Bk BT" pitchFamily="34" charset="0"/>
              </a:rPr>
              <a:t>Analytically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403350" y="38925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Futura Bk BT" pitchFamily="34" charset="0"/>
              </a:rPr>
              <a:t>Empirically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7327" y="4365104"/>
            <a:ext cx="55451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 pitchFamily="34" charset="0"/>
              </a:rPr>
              <a:t>4.  Multiple Testing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 pitchFamily="34" charset="0"/>
              </a:rPr>
              <a:t>5. Replication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0034" y="1142984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http://zzz.bwh.harvard.edu/gpc/</a:t>
            </a:r>
            <a:r>
              <a:rPr lang="en-GB" dirty="0"/>
              <a:t>   (Note new location!)</a:t>
            </a:r>
          </a:p>
        </p:txBody>
      </p: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6715172" cy="503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1190620" y="3714752"/>
            <a:ext cx="26670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4786314" y="3458028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Click this link</a:t>
            </a: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H="1">
            <a:off x="3929058" y="3643314"/>
            <a:ext cx="7620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819400" y="3048000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Allele frequency at the risk locus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2819400" y="3171825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266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How common disease is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819400" y="3305175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74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This is the relative risk—not the odds ratio. The OR is approximately equivalent to the RR for small values of RR.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819400" y="3443288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7496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Risk of the AA genotype. Note that the model of risk is defined by the relationship between Aa and AA. We have a multiplicative model because 1.44 = 1.2*1.2.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819400" y="3657600"/>
            <a:ext cx="4572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902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LD statistic D’ which represents recombination patterns historically. D’ + allele frequency at the typed locus information yields r</a:t>
            </a:r>
            <a:r>
              <a:rPr lang="en-US" baseline="30000"/>
              <a:t>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2819400" y="4038600"/>
            <a:ext cx="762000" cy="133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Sample size for cases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819400" y="4148138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285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Ratio of Controls to Cases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819400" y="4767263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978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Genome-wide significance threshold</a:t>
            </a:r>
          </a:p>
          <a:p>
            <a:r>
              <a:rPr lang="en-US"/>
              <a:t>We’ll learn about this later in the session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819400" y="4905375"/>
            <a:ext cx="45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556125" y="2703513"/>
            <a:ext cx="397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Power level—what we’re interested in observing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46799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1. Aims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031875" y="2997200"/>
            <a:ext cx="51958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667000" y="51816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Click here to process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457200" y="5181600"/>
            <a:ext cx="6858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 flipH="1" flipV="1">
            <a:off x="1143000" y="5181600"/>
            <a:ext cx="1600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971800" y="419100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Scroll to the bottom for answer</a:t>
            </a: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523875" y="5162550"/>
            <a:ext cx="807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971800" y="4191000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Scroll to the bottom for answer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523875" y="5162550"/>
            <a:ext cx="80772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517525" y="6132513"/>
            <a:ext cx="570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6,362 case samples required: total sample size 12,724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Practical Exercise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7650" y="1106466"/>
            <a:ext cx="1211302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What power do we have to detect a locus with an odds ratio of 1.5 at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genome-wide significance assuming a multiplicative disease model, a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disease allele frequency of 5%, a disease prevalence of 0.5% and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rgbClr val="0000FF"/>
                </a:solidFill>
                <a:latin typeface="Futura Bk BT" pitchFamily="34" charset="0"/>
              </a:rPr>
              <a:t>3000 cases and controls?</a:t>
            </a:r>
            <a:endParaRPr lang="en-AU" dirty="0">
              <a:solidFill>
                <a:srgbClr val="0000FF"/>
              </a:solidFill>
              <a:latin typeface="Futura Bk BT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>
            <a:off x="46832" y="1246959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5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6"/>
            <a:ext cx="9136935" cy="68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0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Empirical power estimation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1619672" y="31409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532803" y="1799679"/>
            <a:ext cx="19672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1. Simulate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5208" y="2739452"/>
            <a:ext cx="51945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2. Test marker for association with phenotype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1188" y="3679225"/>
            <a:ext cx="38667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3. Evaluate significance against </a:t>
            </a:r>
            <a:r>
              <a:rPr lang="el-GR" b="1" dirty="0"/>
              <a:t>α</a:t>
            </a:r>
            <a:endParaRPr lang="en-A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62271" y="4618998"/>
            <a:ext cx="21082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4. Repeat N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4107" y="5558770"/>
            <a:ext cx="51235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5. Power = proportion of replicates with p &lt; </a:t>
            </a:r>
            <a:r>
              <a:rPr lang="el-GR" b="1" dirty="0"/>
              <a:t>α</a:t>
            </a:r>
            <a:endParaRPr lang="en-AU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24782" y="2169011"/>
            <a:ext cx="0" cy="5704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24782" y="3108784"/>
            <a:ext cx="0" cy="5704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24782" y="4048557"/>
            <a:ext cx="0" cy="5704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24782" y="4988330"/>
            <a:ext cx="0" cy="5704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9184" y="4802970"/>
            <a:ext cx="1663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99184" y="1947365"/>
            <a:ext cx="0" cy="2855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99184" y="1947364"/>
            <a:ext cx="173361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09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E7A98-3F15-2658-74EA-6EB464D5B23A}"/>
              </a:ext>
            </a:extLst>
          </p:cNvPr>
          <p:cNvSpPr txBox="1"/>
          <p:nvPr/>
        </p:nvSpPr>
        <p:spPr>
          <a:xfrm>
            <a:off x="179512" y="-31785"/>
            <a:ext cx="8488221" cy="685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AU" dirty="0"/>
              <a:t>rm(list=ls())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 err="1"/>
              <a:t>set.seed</a:t>
            </a:r>
            <a:r>
              <a:rPr lang="en-AU" dirty="0"/>
              <a:t>(12345) </a:t>
            </a:r>
            <a:r>
              <a:rPr lang="en-AU" dirty="0">
                <a:solidFill>
                  <a:schemeClr val="bg2"/>
                </a:solidFill>
              </a:rPr>
              <a:t>#Set seed to enable repeatability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p &lt;- 0.5 </a:t>
            </a:r>
            <a:r>
              <a:rPr lang="en-AU" dirty="0">
                <a:solidFill>
                  <a:schemeClr val="bg2"/>
                </a:solidFill>
              </a:rPr>
              <a:t>#(Decreaser) Allele frequency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q &lt;- 1 - p </a:t>
            </a:r>
            <a:r>
              <a:rPr lang="en-AU" dirty="0">
                <a:solidFill>
                  <a:schemeClr val="bg2"/>
                </a:solidFill>
              </a:rPr>
              <a:t>#Other allele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 err="1"/>
              <a:t>Nsample</a:t>
            </a:r>
            <a:r>
              <a:rPr lang="en-AU" dirty="0"/>
              <a:t> &lt;- 1000 </a:t>
            </a:r>
            <a:r>
              <a:rPr lang="en-AU" dirty="0">
                <a:solidFill>
                  <a:schemeClr val="bg2"/>
                </a:solidFill>
              </a:rPr>
              <a:t>#Set sample size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 err="1"/>
              <a:t>Nrep</a:t>
            </a:r>
            <a:r>
              <a:rPr lang="en-AU" dirty="0"/>
              <a:t> &lt;- 1000 </a:t>
            </a:r>
            <a:r>
              <a:rPr lang="en-AU" dirty="0">
                <a:solidFill>
                  <a:schemeClr val="bg2"/>
                </a:solidFill>
              </a:rPr>
              <a:t>#Set number of replications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 err="1"/>
              <a:t>Nsig</a:t>
            </a:r>
            <a:r>
              <a:rPr lang="en-AU" dirty="0"/>
              <a:t> &lt;- 0 </a:t>
            </a:r>
            <a:r>
              <a:rPr lang="en-AU" dirty="0">
                <a:solidFill>
                  <a:schemeClr val="bg2"/>
                </a:solidFill>
              </a:rPr>
              <a:t>#Count variable for number of significant replicates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threshold &lt;- 0.05 </a:t>
            </a:r>
            <a:r>
              <a:rPr lang="en-AU" dirty="0">
                <a:solidFill>
                  <a:schemeClr val="bg2"/>
                </a:solidFill>
              </a:rPr>
              <a:t>#Threshold for declaring significance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beta &lt;- 0.1 </a:t>
            </a:r>
            <a:r>
              <a:rPr lang="en-AU" dirty="0">
                <a:solidFill>
                  <a:schemeClr val="bg2"/>
                </a:solidFill>
              </a:rPr>
              <a:t>#Effect size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a &lt;- sqrt(1/(2*p*q)) </a:t>
            </a:r>
            <a:r>
              <a:rPr lang="en-AU" dirty="0">
                <a:solidFill>
                  <a:schemeClr val="bg2"/>
                </a:solidFill>
              </a:rPr>
              <a:t>#Additive value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 err="1"/>
              <a:t>residvar</a:t>
            </a:r>
            <a:r>
              <a:rPr lang="en-AU" dirty="0"/>
              <a:t> &lt;- 1 - beta^2 </a:t>
            </a:r>
            <a:r>
              <a:rPr lang="en-AU" dirty="0">
                <a:solidFill>
                  <a:schemeClr val="bg2"/>
                </a:solidFill>
              </a:rPr>
              <a:t>#Residual variance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for (i in seq(1,Nrep)) { </a:t>
            </a:r>
            <a:r>
              <a:rPr lang="en-AU" dirty="0">
                <a:solidFill>
                  <a:schemeClr val="bg2"/>
                </a:solidFill>
              </a:rPr>
              <a:t>#Loop over replicates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>
                <a:solidFill>
                  <a:schemeClr val="bg2"/>
                </a:solidFill>
              </a:rPr>
              <a:t>#Simulate genotypes assuming HWE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   x &lt;- sample(x=c(-a,0,a) ,size=</a:t>
            </a:r>
            <a:r>
              <a:rPr lang="en-AU" dirty="0" err="1"/>
              <a:t>Nsample</a:t>
            </a:r>
            <a:r>
              <a:rPr lang="en-AU" dirty="0"/>
              <a:t>, replace=TRUE, prob=c(p^2,2*p*q,q^2))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   y &lt;- beta*x + </a:t>
            </a:r>
            <a:r>
              <a:rPr lang="en-AU" dirty="0" err="1"/>
              <a:t>rnorm</a:t>
            </a:r>
            <a:r>
              <a:rPr lang="en-AU" dirty="0"/>
              <a:t>(n=</a:t>
            </a:r>
            <a:r>
              <a:rPr lang="en-AU" dirty="0" err="1"/>
              <a:t>Nsample</a:t>
            </a:r>
            <a:r>
              <a:rPr lang="en-AU" dirty="0"/>
              <a:t>, mean=0, </a:t>
            </a:r>
            <a:r>
              <a:rPr lang="en-AU" dirty="0" err="1"/>
              <a:t>sd</a:t>
            </a:r>
            <a:r>
              <a:rPr lang="en-AU" dirty="0"/>
              <a:t>=sqrt(</a:t>
            </a:r>
            <a:r>
              <a:rPr lang="en-AU" dirty="0" err="1"/>
              <a:t>residvar</a:t>
            </a:r>
            <a:r>
              <a:rPr lang="en-AU" dirty="0"/>
              <a:t>))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   if(summary(</a:t>
            </a:r>
            <a:r>
              <a:rPr lang="en-AU" dirty="0" err="1"/>
              <a:t>lm</a:t>
            </a:r>
            <a:r>
              <a:rPr lang="en-AU" dirty="0"/>
              <a:t>(</a:t>
            </a:r>
            <a:r>
              <a:rPr lang="en-AU" dirty="0" err="1"/>
              <a:t>y~x</a:t>
            </a:r>
            <a:r>
              <a:rPr lang="en-AU" dirty="0"/>
              <a:t>))$coefficients[2,4] &lt; threshold) {</a:t>
            </a:r>
            <a:r>
              <a:rPr lang="en-AU" dirty="0" err="1"/>
              <a:t>Nsig</a:t>
            </a:r>
            <a:r>
              <a:rPr lang="en-AU" dirty="0"/>
              <a:t>=Nsig+1}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 }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power = </a:t>
            </a:r>
            <a:r>
              <a:rPr lang="en-AU" dirty="0" err="1"/>
              <a:t>Nsig</a:t>
            </a:r>
            <a:r>
              <a:rPr lang="en-AU" dirty="0"/>
              <a:t>/</a:t>
            </a:r>
            <a:r>
              <a:rPr lang="en-AU" dirty="0" err="1"/>
              <a:t>Nrep</a:t>
            </a:r>
            <a:r>
              <a:rPr lang="en-AU" dirty="0"/>
              <a:t> </a:t>
            </a:r>
            <a:r>
              <a:rPr lang="en-AU" dirty="0">
                <a:solidFill>
                  <a:schemeClr val="bg2"/>
                </a:solidFill>
              </a:rPr>
              <a:t>#Power is proportion of significant replicates</a:t>
            </a:r>
          </a:p>
          <a:p>
            <a:pPr lvl="0">
              <a:spcBef>
                <a:spcPct val="30000"/>
              </a:spcBef>
              <a:defRPr/>
            </a:pPr>
            <a:r>
              <a:rPr lang="en-AU" dirty="0"/>
              <a:t>Power </a:t>
            </a:r>
            <a:r>
              <a:rPr lang="en-AU" dirty="0">
                <a:solidFill>
                  <a:schemeClr val="bg2"/>
                </a:solidFill>
              </a:rPr>
              <a:t>#0.885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3314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E70B-8168-95DC-0109-324A64BAE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CA16C995-F82B-5C01-D037-D5EDEEC20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Trivial Example: OLS Linear Regression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575BFC2-13C6-16AB-9B8F-F8E263FEB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7BCC37F1-3760-1631-CBF0-9FA1C543D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94" y="1110246"/>
            <a:ext cx="1096315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(b – 0)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4150CBF3-BDF6-5B56-B78A-B8C9FBE5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3" y="1483841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93BD51-5A0F-97D9-6492-868BE15D3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10" y="117957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____</a:t>
            </a:r>
            <a:endParaRPr lang="en-US" sz="2000" dirty="0">
              <a:latin typeface="Futura Bk BT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6D8C84-DC25-267A-2431-440F39259A50}"/>
              </a:ext>
            </a:extLst>
          </p:cNvPr>
          <p:cNvCxnSpPr/>
          <p:nvPr/>
        </p:nvCxnSpPr>
        <p:spPr>
          <a:xfrm>
            <a:off x="1187624" y="1587799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91F06C9-C2F4-C695-3367-FA7D04BA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19" y="1285721"/>
            <a:ext cx="189020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A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A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)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453E7DC1-D0B1-65D0-BAEC-52FF219DD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5630" y="151280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A90466-F3CE-5542-014C-C55F0FA67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438" y="1208533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699732F8-06B1-77CE-CD16-B0243F0D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147" y="1122022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5FAB2A26-68CF-713F-BB9C-09147521E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5499256"/>
            <a:ext cx="7777162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4.  </a:t>
            </a:r>
            <a:r>
              <a:rPr lang="en-GB" sz="2000" dirty="0">
                <a:latin typeface="Futura Bk BT" pitchFamily="34" charset="0"/>
              </a:rPr>
              <a:t>Calculate the area to the right of the threshold under H</a:t>
            </a:r>
            <a:r>
              <a:rPr lang="en-GB" sz="2000" baseline="-25000" dirty="0">
                <a:latin typeface="Futura Bk BT" pitchFamily="34" charset="0"/>
              </a:rPr>
              <a:t>1</a:t>
            </a:r>
            <a:endParaRPr lang="en-US" sz="2000" baseline="-25000" dirty="0">
              <a:latin typeface="Futura Bk BT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20E8E73-E505-8157-6FE8-CCE56B6F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94" y="2095776"/>
            <a:ext cx="77771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1.  Set type 1 error rate (e.g.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= 0.05</a:t>
            </a:r>
            <a:r>
              <a:rPr lang="en-US" sz="2000" dirty="0">
                <a:latin typeface="Futura Bk BT" pitchFamily="34" charset="0"/>
              </a:rPr>
              <a:t>)	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B955F469-4B3F-B135-6ECD-76A944CE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16" y="2587598"/>
            <a:ext cx="8589677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2.  Determine what critical value this corresponds to on the X axis</a:t>
            </a:r>
          </a:p>
        </p:txBody>
      </p:sp>
      <p:sp>
        <p:nvSpPr>
          <p:cNvPr id="11" name="Rectangle 37">
            <a:extLst>
              <a:ext uri="{FF2B5EF4-FFF2-40B4-BE49-F238E27FC236}">
                <a16:creationId xmlns:a16="http://schemas.microsoft.com/office/drawing/2014/main" id="{B17DF0E9-F473-0D41-C1FC-A997E63C3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12" y="3703589"/>
            <a:ext cx="657702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Futura Bk BT" pitchFamily="34" charset="0"/>
              </a:rPr>
              <a:t>3.  Work out the non-centrality parameter of the test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D5CDFD2-DF08-F9EE-C5A2-E01326B62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194322"/>
            <a:ext cx="403027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qchisq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(p = 0.05,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df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1,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ncp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0,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lower.tail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FALSE,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log.p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= FALSE)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C400A-80BD-12CC-CDDA-12F8435AAAF3}"/>
              </a:ext>
            </a:extLst>
          </p:cNvPr>
          <p:cNvSpPr txBox="1"/>
          <p:nvPr/>
        </p:nvSpPr>
        <p:spPr>
          <a:xfrm>
            <a:off x="451048" y="3483908"/>
            <a:ext cx="4723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latin typeface="Arial Unicode MS"/>
              </a:rPr>
              <a:t>[1] 3.841459</a:t>
            </a: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D1AB7C01-872C-9B2D-2A17-639EE6DD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3910576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E156A8-561D-0777-2E09-3D708774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056" y="3606307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__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83CE0775-A20A-6665-1931-4D95B73A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9765" y="3519796"/>
            <a:ext cx="79208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baseline="30000" dirty="0">
                <a:latin typeface="Futura Bk BT" pitchFamily="34" charset="0"/>
              </a:rPr>
              <a:t>2</a:t>
            </a:r>
            <a:endParaRPr lang="en-US" sz="2000" baseline="30000" dirty="0">
              <a:latin typeface="Futura Bk BT" pitchFamily="34" charset="0"/>
            </a:endParaRP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8EE0AC3C-35B6-67A9-EB34-87423390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10" y="4342578"/>
            <a:ext cx="1370818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Futura Bk BT" pitchFamily="34" charset="0"/>
              </a:rPr>
              <a:t>β</a:t>
            </a:r>
            <a:r>
              <a:rPr lang="en-AU" sz="2000" dirty="0">
                <a:latin typeface="Futura Bk BT" pitchFamily="34" charset="0"/>
              </a:rPr>
              <a:t> = 0.1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2847FA43-0988-1431-7E23-28498328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886" y="4838035"/>
            <a:ext cx="1694873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SE ≈ 1/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√N</a:t>
            </a:r>
            <a:endParaRPr lang="en-US" sz="2000" dirty="0">
              <a:latin typeface="Futura Bk B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8C117D7-5759-A6F0-464A-3250C55C6501}"/>
              </a:ext>
            </a:extLst>
          </p:cNvPr>
          <p:cNvSpPr txBox="1"/>
          <p:nvPr/>
        </p:nvSpPr>
        <p:spPr>
          <a:xfrm>
            <a:off x="467544" y="6162016"/>
            <a:ext cx="8550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 err="1">
                <a:latin typeface="Arial Unicode MS"/>
              </a:rPr>
              <a:t>pchisq</a:t>
            </a:r>
            <a:r>
              <a:rPr lang="en-AU" sz="1000" dirty="0">
                <a:latin typeface="Arial Unicode MS"/>
              </a:rPr>
              <a:t>(q=3.84, </a:t>
            </a:r>
            <a:r>
              <a:rPr lang="en-AU" sz="1000" dirty="0" err="1">
                <a:latin typeface="Arial Unicode MS"/>
              </a:rPr>
              <a:t>df</a:t>
            </a:r>
            <a:r>
              <a:rPr lang="en-AU" sz="1000" dirty="0">
                <a:latin typeface="Arial Unicode MS"/>
              </a:rPr>
              <a:t>=1, </a:t>
            </a:r>
            <a:r>
              <a:rPr lang="en-AU" sz="1000" dirty="0" err="1">
                <a:latin typeface="Arial Unicode MS"/>
              </a:rPr>
              <a:t>ncp</a:t>
            </a:r>
            <a:r>
              <a:rPr lang="en-AU" sz="1000" dirty="0">
                <a:latin typeface="Arial Unicode MS"/>
              </a:rPr>
              <a:t> = 0.1^2/(1/1000), </a:t>
            </a:r>
            <a:r>
              <a:rPr lang="en-AU" sz="1000" dirty="0" err="1">
                <a:latin typeface="Arial Unicode MS"/>
              </a:rPr>
              <a:t>lower.tail</a:t>
            </a:r>
            <a:r>
              <a:rPr lang="en-AU" sz="1000" dirty="0">
                <a:latin typeface="Arial Unicode MS"/>
              </a:rPr>
              <a:t> = FALSE, </a:t>
            </a:r>
            <a:r>
              <a:rPr lang="en-AU" sz="1000" dirty="0" err="1">
                <a:latin typeface="Arial Unicode MS"/>
              </a:rPr>
              <a:t>log.p</a:t>
            </a:r>
            <a:r>
              <a:rPr lang="en-AU" sz="1000" dirty="0">
                <a:latin typeface="Arial Unicode MS"/>
              </a:rPr>
              <a:t> = FALSE)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106535-A477-F74D-2B62-B449118B1F09}"/>
              </a:ext>
            </a:extLst>
          </p:cNvPr>
          <p:cNvSpPr txBox="1"/>
          <p:nvPr/>
        </p:nvSpPr>
        <p:spPr>
          <a:xfrm>
            <a:off x="467544" y="645089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latin typeface="Arial Unicode MS"/>
              </a:rPr>
              <a:t>[1] 0.8854512</a:t>
            </a:r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5D3B9427-897E-86AA-930D-422591813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781" y="4837952"/>
            <a:ext cx="4581523" cy="4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>
                <a:latin typeface="Futura Bk BT" pitchFamily="34" charset="0"/>
              </a:rPr>
              <a:t>(Assume N = 1000)</a:t>
            </a:r>
            <a:endParaRPr lang="en-US" sz="2000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61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4. Multiple Testing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031875" y="2997200"/>
            <a:ext cx="6419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4213" y="1052513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latin typeface="Futura Bk BT" pitchFamily="34" charset="0"/>
              </a:rPr>
              <a:t>1. Know what type-I error and power are</a:t>
            </a:r>
            <a:endParaRPr lang="en-AU" sz="2000">
              <a:latin typeface="Futura Bk BT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84213" y="19335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 dirty="0">
                <a:latin typeface="Futura Bk BT" pitchFamily="34" charset="0"/>
              </a:rPr>
              <a:t>2. Know that you can/should estimate the power of your association analyses</a:t>
            </a:r>
            <a:r>
              <a:rPr lang="en-AU" sz="2000" dirty="0">
                <a:latin typeface="Futura Bk BT" pitchFamily="34" charset="0"/>
              </a:rPr>
              <a:t> (analytically or empirically)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4213" y="4087813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 dirty="0">
                <a:latin typeface="Futura Bk BT" pitchFamily="34" charset="0"/>
              </a:rPr>
              <a:t>4. Be aware that there are many factors that increase type-I error and decrease power</a:t>
            </a:r>
            <a:endParaRPr lang="en-AU" sz="2000" dirty="0">
              <a:latin typeface="Futura Bk BT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84213" y="3068638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latin typeface="Futura Bk BT" pitchFamily="34" charset="0"/>
              </a:rPr>
              <a:t>3. Know that there a number of tools that you can use to estimate power</a:t>
            </a:r>
            <a:endParaRPr lang="en-AU" sz="2000">
              <a:latin typeface="Futura Bk BT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71938" y="5227655"/>
            <a:ext cx="7705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 dirty="0">
                <a:latin typeface="Futura Bk BT" pitchFamily="34" charset="0"/>
              </a:rPr>
              <a:t>5. Be able to understand strategy and criteria for replication</a:t>
            </a:r>
            <a:endParaRPr lang="en-AU" sz="2000" dirty="0">
              <a:latin typeface="Futura Bk BT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ffymetrix%20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0"/>
            <a:ext cx="2760663" cy="2901950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0" y="548640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3300"/>
                </a:solidFill>
                <a:cs typeface="Times New Roman" pitchFamily="18" charset="0"/>
              </a:rPr>
              <a:t>High throughput genotyping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Genome-wide Association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Genome-wide association is really bad</a:t>
            </a:r>
          </a:p>
          <a:p>
            <a:pPr lvl="1"/>
            <a:r>
              <a:rPr lang="en-US" sz="2400" dirty="0"/>
              <a:t>At 1 test per SNP for 500,000 SNPs</a:t>
            </a:r>
          </a:p>
          <a:p>
            <a:pPr lvl="1"/>
            <a:r>
              <a:rPr lang="en-US" sz="2400" dirty="0"/>
              <a:t>25,000 expected to be significant at p&lt;0.05, by chance alone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Other Multiple Testing Considerations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Genome-wide association is really bad</a:t>
            </a:r>
          </a:p>
          <a:p>
            <a:pPr lvl="1"/>
            <a:r>
              <a:rPr lang="en-US" sz="2400" dirty="0"/>
              <a:t>At 1 test per SNP for 500,000 SNPs</a:t>
            </a:r>
          </a:p>
          <a:p>
            <a:pPr lvl="1"/>
            <a:r>
              <a:rPr lang="en-US" sz="2400" dirty="0"/>
              <a:t>25,000 expected to be significant at p&lt;0.05, by chance alone</a:t>
            </a:r>
          </a:p>
          <a:p>
            <a:r>
              <a:rPr lang="en-US" sz="2800" dirty="0"/>
              <a:t>To make things worse</a:t>
            </a:r>
          </a:p>
          <a:p>
            <a:pPr lvl="1"/>
            <a:r>
              <a:rPr lang="en-US" sz="2400" dirty="0"/>
              <a:t>Dominance (additive/dominant/recessive)</a:t>
            </a:r>
          </a:p>
          <a:p>
            <a:pPr lvl="1"/>
            <a:r>
              <a:rPr lang="en-US" sz="2400" dirty="0"/>
              <a:t>Epistasis (multiple combinations of SNPs)</a:t>
            </a:r>
          </a:p>
          <a:p>
            <a:pPr lvl="1"/>
            <a:r>
              <a:rPr lang="en-US" sz="2400" dirty="0"/>
              <a:t>Multiple phenotype definitions</a:t>
            </a:r>
          </a:p>
          <a:p>
            <a:pPr lvl="1"/>
            <a:r>
              <a:rPr lang="en-US" sz="2400" dirty="0"/>
              <a:t>Subgroup analyses</a:t>
            </a:r>
          </a:p>
          <a:p>
            <a:pPr lvl="1"/>
            <a:r>
              <a:rPr lang="en-US" sz="2400" dirty="0"/>
              <a:t>Multiple analytic methods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Other Multiple Testing Considerations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testing 500,000 SNPs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5,000 expected to be significant at p&lt;0.01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500 expected to be significant at p&lt;0.001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……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0.05 expected to be significant at p&lt;0.0000001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Suggests setting significance level to  = 10</a:t>
            </a:r>
            <a:r>
              <a:rPr lang="en-US" sz="2400" baseline="30000" dirty="0">
                <a:sym typeface="Symbol" pitchFamily="18" charset="2"/>
              </a:rPr>
              <a:t>-7*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ym typeface="Symbol" pitchFamily="18" charset="2"/>
              </a:rPr>
              <a:t>Bonferroni</a:t>
            </a:r>
            <a:r>
              <a:rPr lang="en-US" sz="2400" dirty="0">
                <a:sym typeface="Symbol" pitchFamily="18" charset="2"/>
              </a:rPr>
              <a:t> correction for m tests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set significance level for p-values to  = 0.05 / 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(or adjust the p-values to m </a:t>
            </a:r>
            <a:r>
              <a:rPr lang="en-US" sz="2000" dirty="0">
                <a:cs typeface="Tahoma" pitchFamily="34" charset="0"/>
                <a:sym typeface="Symbol" pitchFamily="18" charset="2"/>
              </a:rPr>
              <a:t>× p, before applying the usual </a:t>
            </a:r>
            <a:r>
              <a:rPr lang="en-US" sz="2000" dirty="0">
                <a:sym typeface="Symbol" pitchFamily="18" charset="2"/>
              </a:rPr>
              <a:t></a:t>
            </a:r>
            <a:r>
              <a:rPr lang="en-US" sz="2000" dirty="0">
                <a:cs typeface="Tahoma" pitchFamily="34" charset="0"/>
                <a:sym typeface="Symbol" pitchFamily="18" charset="2"/>
              </a:rPr>
              <a:t> = 0.05 significance level)</a:t>
            </a:r>
          </a:p>
          <a:p>
            <a:pPr lvl="1">
              <a:lnSpc>
                <a:spcPct val="90000"/>
              </a:lnSpc>
            </a:pPr>
            <a:endParaRPr lang="en-US" sz="2000" dirty="0">
              <a:cs typeface="Tahoma" pitchFamily="34" charset="0"/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cs typeface="Tahoma" pitchFamily="34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ym typeface="Symbol" pitchFamily="18" charset="2"/>
              </a:rPr>
              <a:t>*See </a:t>
            </a:r>
            <a:r>
              <a:rPr lang="en-US" sz="1600" dirty="0" err="1">
                <a:sym typeface="Symbol" pitchFamily="18" charset="2"/>
              </a:rPr>
              <a:t>Risch</a:t>
            </a:r>
            <a:r>
              <a:rPr lang="en-US" sz="1600" dirty="0">
                <a:sym typeface="Symbol" pitchFamily="18" charset="2"/>
              </a:rPr>
              <a:t> and </a:t>
            </a:r>
            <a:r>
              <a:rPr lang="en-US" sz="1600" dirty="0" err="1">
                <a:sym typeface="Symbol" pitchFamily="18" charset="2"/>
              </a:rPr>
              <a:t>Merikangas</a:t>
            </a:r>
            <a:r>
              <a:rPr lang="en-US" sz="1600" dirty="0">
                <a:sym typeface="Symbol" pitchFamily="18" charset="2"/>
              </a:rPr>
              <a:t> 1999</a:t>
            </a:r>
            <a:endParaRPr lang="en-US" sz="1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 err="1">
                <a:solidFill>
                  <a:srgbClr val="0000FF"/>
                </a:solidFill>
                <a:latin typeface="Futura Bk BT" pitchFamily="34" charset="0"/>
              </a:rPr>
              <a:t>Bonferroni</a:t>
            </a: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 Correction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Multiple testing theory requires an estimate of the number of ‘independent tests’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Risch</a:t>
            </a:r>
            <a:r>
              <a:rPr lang="en-US" sz="2800" dirty="0"/>
              <a:t> and </a:t>
            </a:r>
            <a:r>
              <a:rPr lang="en-US" sz="2800" dirty="0" err="1"/>
              <a:t>Merikangas</a:t>
            </a:r>
            <a:r>
              <a:rPr lang="en-US" sz="2800" dirty="0"/>
              <a:t> 1996 estimated a threshold of 10</a:t>
            </a:r>
            <a:r>
              <a:rPr lang="en-US" sz="2800" baseline="30000" dirty="0"/>
              <a:t>-6</a:t>
            </a:r>
            <a:r>
              <a:rPr lang="en-US" sz="2800" dirty="0"/>
              <a:t> = (0.05/(5*10,000))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HapMap</a:t>
            </a:r>
            <a:r>
              <a:rPr lang="en-US" sz="2800" dirty="0"/>
              <a:t> 2005 estimate 10</a:t>
            </a:r>
            <a:r>
              <a:rPr lang="en-US" sz="2800" baseline="30000" dirty="0"/>
              <a:t>-8</a:t>
            </a:r>
            <a:r>
              <a:rPr lang="en-US" sz="2800" dirty="0"/>
              <a:t> based on encode deep sequencing in ENCODE regions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Dudbridge and </a:t>
            </a:r>
            <a:r>
              <a:rPr lang="en-US" sz="2800" dirty="0" err="1"/>
              <a:t>Gusnato</a:t>
            </a:r>
            <a:r>
              <a:rPr lang="en-US" sz="2800" dirty="0"/>
              <a:t>, and </a:t>
            </a:r>
            <a:r>
              <a:rPr lang="en-US" sz="2800" dirty="0" err="1"/>
              <a:t>Pe’er</a:t>
            </a:r>
            <a:r>
              <a:rPr lang="en-US" sz="2800" dirty="0"/>
              <a:t> et al. 2008 Genetic Epidemiology estimate based on ‘infinite density’ like Lander and </a:t>
            </a:r>
            <a:r>
              <a:rPr lang="en-US" sz="2800" dirty="0" err="1"/>
              <a:t>Kruglyak</a:t>
            </a:r>
            <a:r>
              <a:rPr lang="en-US" sz="2800" dirty="0"/>
              <a:t> 1995 generate 5x10</a:t>
            </a:r>
            <a:r>
              <a:rPr lang="en-US" sz="2800" baseline="30000" dirty="0"/>
              <a:t>-8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Genome-wide Significance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73437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5. Replication</a:t>
            </a:r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031875" y="2997200"/>
            <a:ext cx="6419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Replicating the genotype-phenotype association is the “gold standard” for “proving” an association is genuine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Most loci underlying complex diseases will not be of large effect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It is unlikely that a single study will unequivocally establish an association without the need for replication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Replication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 advTm="82457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dirty="0">
                <a:latin typeface="Garamond" pitchFamily="18" charset="0"/>
              </a:rPr>
              <a:t>   If the location of a variant and its phenotypic effect size are estimated from the same data sets, the effect size will be over-estimated, in many cases substantially. Statistical significance and the </a:t>
            </a:r>
            <a:r>
              <a:rPr lang="en-GB" sz="2800" i="1" dirty="0">
                <a:latin typeface="Garamond" pitchFamily="18" charset="0"/>
              </a:rPr>
              <a:t>estimated</a:t>
            </a:r>
            <a:r>
              <a:rPr lang="en-GB" sz="2800" dirty="0">
                <a:latin typeface="Garamond" pitchFamily="18" charset="0"/>
              </a:rPr>
              <a:t> magnitude of the parameter are highly correlated.</a:t>
            </a:r>
            <a:r>
              <a:rPr lang="en-GB" dirty="0">
                <a:latin typeface="Garamond" pitchFamily="18" charset="0"/>
              </a:rPr>
              <a:t> </a:t>
            </a:r>
          </a:p>
          <a:p>
            <a:pPr>
              <a:buFontTx/>
              <a:buNone/>
            </a:pPr>
            <a:endParaRPr lang="en-GB" dirty="0">
              <a:latin typeface="Garamond" pitchFamily="18" charset="0"/>
            </a:endParaRPr>
          </a:p>
          <a:p>
            <a:pPr>
              <a:buFontTx/>
              <a:buNone/>
            </a:pPr>
            <a:r>
              <a:rPr lang="en-GB" sz="2400" dirty="0">
                <a:latin typeface="Garamond" pitchFamily="18" charset="0"/>
              </a:rPr>
              <a:t>H </a:t>
            </a:r>
            <a:r>
              <a:rPr lang="en-GB" sz="2400" dirty="0" err="1">
                <a:latin typeface="Garamond" pitchFamily="18" charset="0"/>
              </a:rPr>
              <a:t>G</a:t>
            </a:r>
            <a:r>
              <a:rPr lang="en-GB" sz="2400" dirty="0" err="1">
                <a:latin typeface="Garamond" pitchFamily="18" charset="0"/>
                <a:cs typeface="Times New Roman" pitchFamily="18" charset="0"/>
              </a:rPr>
              <a:t>öring</a:t>
            </a:r>
            <a:r>
              <a:rPr lang="en-GB" sz="2400" dirty="0">
                <a:latin typeface="Garamond" pitchFamily="18" charset="0"/>
                <a:cs typeface="Times New Roman" pitchFamily="18" charset="0"/>
              </a:rPr>
              <a:t> et al. Am J Hum Genetics 2001;69:1357-69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Winner’s Curse</a:t>
            </a: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40" name="Text Box 12"/>
          <p:cNvSpPr txBox="1">
            <a:spLocks noChangeArrowheads="1"/>
          </p:cNvSpPr>
          <p:nvPr/>
        </p:nvSpPr>
        <p:spPr bwMode="auto">
          <a:xfrm>
            <a:off x="523875" y="1828800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studies should be of sufficient size to demonstrate the effect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1" name="Text Box 23"/>
          <p:cNvSpPr txBox="1">
            <a:spLocks noChangeArrowheads="1"/>
          </p:cNvSpPr>
          <p:nvPr/>
        </p:nvSpPr>
        <p:spPr bwMode="auto">
          <a:xfrm>
            <a:off x="533400" y="3032125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studies should conducted in independent datasets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2" name="Text Box 24"/>
          <p:cNvSpPr txBox="1">
            <a:spLocks noChangeArrowheads="1"/>
          </p:cNvSpPr>
          <p:nvPr/>
        </p:nvSpPr>
        <p:spPr bwMode="auto">
          <a:xfrm>
            <a:off x="533400" y="41751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should involve the same phenotype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533400" y="52419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Replication should be conducted in a similar population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867275" y="1828800"/>
            <a:ext cx="389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The same SNP should be tested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4953000" y="2743200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The replicated signal should be in the same direction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4953000" y="3870325"/>
            <a:ext cx="3895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Joint analysis should lead to a lower p value than the original report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4953000" y="5241925"/>
            <a:ext cx="389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 pitchFamily="34" charset="0"/>
                <a:cs typeface="Arial" charset="0"/>
              </a:rPr>
              <a:t>Well designed negative studies are valuable</a:t>
            </a:r>
            <a:endParaRPr lang="el-GR" sz="2000">
              <a:latin typeface="Futura Bk BT" pitchFamily="34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Guidelines for Replication</a:t>
            </a: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911523" cy="5012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12474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http://cnsgenomics.com/shiny/mRnd/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Mendelian randomization Power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04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4679950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2. Statistical power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031875" y="2997200"/>
            <a:ext cx="51958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12474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http://cnsgenomics.com/shiny/mRnd/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95191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Mendelian randomization Power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" y="1701827"/>
            <a:ext cx="9072602" cy="51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3379788" y="4308475"/>
            <a:ext cx="2284412" cy="1423988"/>
          </a:xfrm>
          <a:prstGeom prst="rect">
            <a:avLst/>
          </a:prstGeom>
          <a:solidFill>
            <a:srgbClr val="F31A0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3740150" y="5114925"/>
            <a:ext cx="1547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Type-1 error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879850" y="2363788"/>
            <a:ext cx="1325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Futura Bk BT" pitchFamily="34" charset="0"/>
              </a:rPr>
              <a:t>H</a:t>
            </a:r>
            <a:r>
              <a:rPr lang="en-US" b="1" baseline="-25000">
                <a:solidFill>
                  <a:srgbClr val="00CC00"/>
                </a:solidFill>
                <a:latin typeface="Futura Bk BT" pitchFamily="34" charset="0"/>
              </a:rPr>
              <a:t>0</a:t>
            </a:r>
            <a:r>
              <a:rPr lang="en-US" b="1">
                <a:solidFill>
                  <a:srgbClr val="00CC00"/>
                </a:solidFill>
                <a:latin typeface="Futura Bk BT" pitchFamily="34" charset="0"/>
              </a:rPr>
              <a:t> is true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900488" y="4379913"/>
            <a:ext cx="115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i="1">
                <a:latin typeface="Futura Bk BT" pitchFamily="34" charset="0"/>
                <a:cs typeface="Arial" charset="0"/>
              </a:rPr>
              <a:t>α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162050" y="1557338"/>
            <a:ext cx="6769100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>
            <a:off x="1162050" y="2925763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5668963" y="2205038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3379788" y="15573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1162050" y="4308475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3394075" y="2190750"/>
            <a:ext cx="453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4475163" y="1701800"/>
            <a:ext cx="239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In reality…</a:t>
            </a: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668963" y="2925763"/>
            <a:ext cx="2262187" cy="1381125"/>
          </a:xfrm>
          <a:prstGeom prst="rect">
            <a:avLst/>
          </a:prstGeom>
          <a:solidFill>
            <a:srgbClr val="F31A09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3379788" y="2925763"/>
            <a:ext cx="2284412" cy="1381125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5670550" y="4310063"/>
            <a:ext cx="2263775" cy="1423987"/>
          </a:xfrm>
          <a:prstGeom prst="rect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6022975" y="3703638"/>
            <a:ext cx="154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Type-2 error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6183313" y="2968625"/>
            <a:ext cx="115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i="1">
                <a:latin typeface="Futura Bk BT" pitchFamily="34" charset="0"/>
                <a:cs typeface="Arial" charset="0"/>
              </a:rPr>
              <a:t>β</a:t>
            </a:r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3681413" y="3230563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latin typeface="Futura Bk BT" pitchFamily="34" charset="0"/>
                <a:cs typeface="Arial" charset="0"/>
              </a:rPr>
              <a:t>1 - </a:t>
            </a:r>
            <a:r>
              <a:rPr lang="el-GR" sz="4000" i="1">
                <a:latin typeface="Futura Bk BT" pitchFamily="34" charset="0"/>
                <a:cs typeface="Arial" charset="0"/>
              </a:rPr>
              <a:t>α</a:t>
            </a:r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6065838" y="5100638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Power</a:t>
            </a: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5929313" y="4365625"/>
            <a:ext cx="1776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latin typeface="Futura Bk BT" pitchFamily="34" charset="0"/>
                <a:cs typeface="Arial" charset="0"/>
              </a:rPr>
              <a:t>1 - </a:t>
            </a:r>
            <a:r>
              <a:rPr lang="el-GR" sz="4000" i="1">
                <a:latin typeface="Futura Bk BT" pitchFamily="34" charset="0"/>
                <a:cs typeface="Arial" charset="0"/>
              </a:rPr>
              <a:t>β</a:t>
            </a: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539750" y="361950"/>
            <a:ext cx="648052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FF00"/>
                </a:solidFill>
                <a:latin typeface="Futura Bk BT" pitchFamily="34" charset="0"/>
              </a:rPr>
              <a:t>H</a:t>
            </a:r>
            <a:r>
              <a:rPr lang="en-US" b="1" baseline="-25000" dirty="0">
                <a:solidFill>
                  <a:srgbClr val="00FF00"/>
                </a:solidFill>
                <a:latin typeface="Futura Bk BT" pitchFamily="34" charset="0"/>
              </a:rPr>
              <a:t>0</a:t>
            </a:r>
            <a:r>
              <a:rPr lang="en-US" b="1" dirty="0">
                <a:solidFill>
                  <a:srgbClr val="00FF00"/>
                </a:solidFill>
                <a:latin typeface="Futura Bk BT" pitchFamily="34" charset="0"/>
              </a:rPr>
              <a:t>:</a:t>
            </a:r>
            <a:r>
              <a:rPr lang="en-US" b="1" dirty="0">
                <a:latin typeface="Futura Bk BT" pitchFamily="34" charset="0"/>
              </a:rPr>
              <a:t> </a:t>
            </a:r>
            <a:r>
              <a:rPr lang="en-US" sz="1600" dirty="0">
                <a:latin typeface="Futura Bk BT" pitchFamily="34" charset="0"/>
              </a:rPr>
              <a:t>There is </a:t>
            </a:r>
            <a:r>
              <a:rPr lang="en-US" sz="1600" u="sng" dirty="0">
                <a:latin typeface="Futura Bk BT" pitchFamily="34" charset="0"/>
              </a:rPr>
              <a:t>NO</a:t>
            </a:r>
            <a:r>
              <a:rPr lang="en-US" sz="1600" dirty="0">
                <a:latin typeface="Futura Bk BT" pitchFamily="34" charset="0"/>
              </a:rPr>
              <a:t> association between a marker and a trait</a:t>
            </a:r>
            <a:endParaRPr lang="en-US" sz="1600" b="1" dirty="0">
              <a:latin typeface="Futura Bk BT" pitchFamily="34" charset="0"/>
            </a:endParaRPr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539750" y="754063"/>
            <a:ext cx="5761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31A09"/>
                </a:solidFill>
                <a:latin typeface="Futura Bk BT" pitchFamily="34" charset="0"/>
              </a:rPr>
              <a:t>H</a:t>
            </a:r>
            <a:r>
              <a:rPr lang="en-US" b="1" baseline="-25000" dirty="0">
                <a:solidFill>
                  <a:srgbClr val="F31A09"/>
                </a:solidFill>
                <a:latin typeface="Futura Bk BT" pitchFamily="34" charset="0"/>
              </a:rPr>
              <a:t>1</a:t>
            </a:r>
            <a:r>
              <a:rPr lang="en-US" b="1" dirty="0">
                <a:solidFill>
                  <a:srgbClr val="F31A09"/>
                </a:solidFill>
                <a:latin typeface="Futura Bk BT" pitchFamily="34" charset="0"/>
              </a:rPr>
              <a:t>:</a:t>
            </a:r>
            <a:r>
              <a:rPr lang="en-US" b="1" dirty="0">
                <a:latin typeface="Futura Bk BT" pitchFamily="34" charset="0"/>
              </a:rPr>
              <a:t> </a:t>
            </a:r>
            <a:r>
              <a:rPr lang="en-US" sz="1600" dirty="0">
                <a:latin typeface="Futura Bk BT" pitchFamily="34" charset="0"/>
              </a:rPr>
              <a:t>There is association between a marker and a trait</a:t>
            </a:r>
            <a:endParaRPr lang="en-US" sz="1600" b="1" dirty="0">
              <a:latin typeface="Futura Bk BT" pitchFamily="34" charset="0"/>
            </a:endParaRPr>
          </a:p>
        </p:txBody>
      </p:sp>
      <p:sp>
        <p:nvSpPr>
          <p:cNvPr id="173082" name="Text Box 26"/>
          <p:cNvSpPr txBox="1">
            <a:spLocks noChangeArrowheads="1"/>
          </p:cNvSpPr>
          <p:nvPr/>
        </p:nvSpPr>
        <p:spPr bwMode="auto">
          <a:xfrm>
            <a:off x="6097588" y="237807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H</a:t>
            </a:r>
            <a:r>
              <a:rPr lang="en-US" b="1" baseline="-25000">
                <a:solidFill>
                  <a:srgbClr val="F31A09"/>
                </a:solidFill>
                <a:latin typeface="Futura Bk BT" pitchFamily="34" charset="0"/>
              </a:rPr>
              <a:t>1</a:t>
            </a: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 is true</a:t>
            </a: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1963738" y="3406775"/>
            <a:ext cx="1325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CC00"/>
                </a:solidFill>
                <a:latin typeface="Futura Bk BT" pitchFamily="34" charset="0"/>
              </a:rPr>
              <a:t>H</a:t>
            </a:r>
            <a:r>
              <a:rPr lang="en-US" b="1" baseline="-25000">
                <a:solidFill>
                  <a:srgbClr val="00CC00"/>
                </a:solidFill>
                <a:latin typeface="Futura Bk BT" pitchFamily="34" charset="0"/>
              </a:rPr>
              <a:t>0</a:t>
            </a:r>
            <a:r>
              <a:rPr lang="en-US" b="1">
                <a:solidFill>
                  <a:srgbClr val="00CC00"/>
                </a:solidFill>
                <a:latin typeface="Futura Bk BT" pitchFamily="34" charset="0"/>
              </a:rPr>
              <a:t> is true</a:t>
            </a:r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1993900" y="4791075"/>
            <a:ext cx="1325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H</a:t>
            </a:r>
            <a:r>
              <a:rPr lang="en-US" b="1" baseline="-25000">
                <a:solidFill>
                  <a:srgbClr val="F31A09"/>
                </a:solidFill>
                <a:latin typeface="Futura Bk BT" pitchFamily="34" charset="0"/>
              </a:rPr>
              <a:t>1</a:t>
            </a: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 is true</a:t>
            </a:r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>
            <a:off x="1835150" y="2924175"/>
            <a:ext cx="0" cy="280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 rot="16200000">
            <a:off x="307181" y="4009232"/>
            <a:ext cx="23907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Futura Bk BT" pitchFamily="34" charset="0"/>
              </a:rPr>
              <a:t>We decide…</a:t>
            </a:r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468313" y="6043613"/>
            <a:ext cx="835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2106C6"/>
                </a:solidFill>
                <a:latin typeface="Futura Bk BT" pitchFamily="34" charset="0"/>
              </a:rPr>
              <a:t>Power:</a:t>
            </a:r>
            <a:r>
              <a:rPr lang="en-US" dirty="0">
                <a:latin typeface="Futura Bk BT" pitchFamily="34" charset="0"/>
              </a:rPr>
              <a:t> probability of detecting association when H</a:t>
            </a:r>
            <a:r>
              <a:rPr lang="en-US" baseline="-25000" dirty="0">
                <a:latin typeface="Futura Bk BT" pitchFamily="34" charset="0"/>
              </a:rPr>
              <a:t>1</a:t>
            </a:r>
            <a:r>
              <a:rPr lang="en-US" dirty="0">
                <a:latin typeface="Futura Bk BT" pitchFamily="34" charset="0"/>
              </a:rPr>
              <a:t> is true.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2088" y="196850"/>
            <a:ext cx="8340725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0000FF"/>
                </a:solidFill>
                <a:latin typeface="Futura Bk BT" pitchFamily="34" charset="0"/>
              </a:rPr>
              <a:t>Definitions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7650" y="981075"/>
            <a:ext cx="8645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5213" y="1843792"/>
            <a:ext cx="82915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 dirty="0">
                <a:solidFill>
                  <a:srgbClr val="0000FF"/>
                </a:solidFill>
                <a:latin typeface="Futura Bk BT" pitchFamily="34" charset="0"/>
              </a:rPr>
              <a:t>Power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Futura Bk BT" pitchFamily="34" charset="0"/>
              </a:rPr>
              <a:t>The probability of detecting a given size effect in a population from a sample size N, using significance criterion alpha</a:t>
            </a:r>
            <a:endParaRPr lang="en-AU" sz="2000" dirty="0">
              <a:latin typeface="Futura Bk BT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284394" y="1998573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1597" y="3573016"/>
            <a:ext cx="82915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 dirty="0">
                <a:solidFill>
                  <a:srgbClr val="0000FF"/>
                </a:solidFill>
                <a:latin typeface="Futura Bk BT" pitchFamily="34" charset="0"/>
              </a:rPr>
              <a:t>Type I error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Futura Bk BT" pitchFamily="34" charset="0"/>
              </a:rPr>
              <a:t>The probability of incorrectly rejecting the null hypothesis of no association</a:t>
            </a:r>
            <a:endParaRPr lang="en-AU" sz="2000" dirty="0">
              <a:latin typeface="Futura Bk BT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260778" y="3727797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30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713" y="3151188"/>
            <a:ext cx="60531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31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838" y="3087688"/>
            <a:ext cx="60896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932" name="Picture 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6713" y="3173413"/>
            <a:ext cx="61039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05238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86100" y="47847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241800" y="47847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65601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51631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797175" y="47847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521075" y="46513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373438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959225" y="47894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228975" y="47847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78200" y="46513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097338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3949700" y="46545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656013" y="45196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660775" y="46545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3810000" y="4645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810000" y="4506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4092575" y="46545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3522663" y="45212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230563" y="46450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3660775" y="4391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3378200" y="43815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665538" y="4257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517900" y="4391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3373438" y="45069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3522663" y="4257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531336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4594225" y="47847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572611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5164138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5024438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444976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5029200" y="46513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488156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5467350" y="47894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4727575" y="47847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4886325" y="46513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5605463" y="47847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5457825" y="46545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5164138" y="45196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5168900" y="46545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5318125" y="4645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5318125" y="4506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5600700" y="46545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030788" y="45212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7" name="Text Box 53"/>
          <p:cNvSpPr txBox="1">
            <a:spLocks noChangeArrowheads="1"/>
          </p:cNvSpPr>
          <p:nvPr/>
        </p:nvSpPr>
        <p:spPr bwMode="auto">
          <a:xfrm>
            <a:off x="4738688" y="46450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5168900" y="4391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4886325" y="43815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5173663" y="4257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21" name="Text Box 57"/>
          <p:cNvSpPr txBox="1">
            <a:spLocks noChangeArrowheads="1"/>
          </p:cNvSpPr>
          <p:nvPr/>
        </p:nvSpPr>
        <p:spPr bwMode="auto">
          <a:xfrm>
            <a:off x="5026025" y="4391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22" name="Text Box 58"/>
          <p:cNvSpPr txBox="1">
            <a:spLocks noChangeArrowheads="1"/>
          </p:cNvSpPr>
          <p:nvPr/>
        </p:nvSpPr>
        <p:spPr bwMode="auto">
          <a:xfrm>
            <a:off x="4881563" y="45069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030788" y="42576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31A09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33" name="Text Box 69"/>
          <p:cNvSpPr txBox="1">
            <a:spLocks noChangeArrowheads="1"/>
          </p:cNvSpPr>
          <p:nvPr/>
        </p:nvSpPr>
        <p:spPr bwMode="auto">
          <a:xfrm>
            <a:off x="539750" y="569913"/>
            <a:ext cx="612048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FF00"/>
                </a:solidFill>
                <a:latin typeface="Futura Bk BT" pitchFamily="34" charset="0"/>
              </a:rPr>
              <a:t>H</a:t>
            </a:r>
            <a:r>
              <a:rPr lang="en-US" b="1" baseline="-25000" dirty="0">
                <a:solidFill>
                  <a:srgbClr val="00FF00"/>
                </a:solidFill>
                <a:latin typeface="Futura Bk BT" pitchFamily="34" charset="0"/>
              </a:rPr>
              <a:t>0</a:t>
            </a:r>
            <a:r>
              <a:rPr lang="en-US" b="1" dirty="0">
                <a:solidFill>
                  <a:srgbClr val="00FF00"/>
                </a:solidFill>
                <a:latin typeface="Futura Bk BT" pitchFamily="34" charset="0"/>
              </a:rPr>
              <a:t>:</a:t>
            </a:r>
            <a:r>
              <a:rPr lang="en-US" b="1" dirty="0">
                <a:latin typeface="Futura Bk BT" pitchFamily="34" charset="0"/>
              </a:rPr>
              <a:t> </a:t>
            </a:r>
            <a:r>
              <a:rPr lang="en-US" sz="1600" dirty="0">
                <a:latin typeface="Futura Bk BT" pitchFamily="34" charset="0"/>
              </a:rPr>
              <a:t>There is </a:t>
            </a:r>
            <a:r>
              <a:rPr lang="en-US" sz="1600" u="sng" dirty="0">
                <a:latin typeface="Futura Bk BT" pitchFamily="34" charset="0"/>
              </a:rPr>
              <a:t>NO</a:t>
            </a:r>
            <a:r>
              <a:rPr lang="en-US" sz="1600" dirty="0">
                <a:latin typeface="Futura Bk BT" pitchFamily="34" charset="0"/>
              </a:rPr>
              <a:t> association between a marker and a trait</a:t>
            </a:r>
            <a:endParaRPr lang="en-US" sz="1600" b="1" dirty="0">
              <a:latin typeface="Futura Bk BT" pitchFamily="34" charset="0"/>
            </a:endParaRPr>
          </a:p>
        </p:txBody>
      </p:sp>
      <p:sp>
        <p:nvSpPr>
          <p:cNvPr id="36934" name="Text Box 70"/>
          <p:cNvSpPr txBox="1">
            <a:spLocks noChangeArrowheads="1"/>
          </p:cNvSpPr>
          <p:nvPr/>
        </p:nvSpPr>
        <p:spPr bwMode="auto">
          <a:xfrm>
            <a:off x="539750" y="9620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31A09"/>
                </a:solidFill>
                <a:latin typeface="Futura Bk BT" pitchFamily="34" charset="0"/>
              </a:rPr>
              <a:t>H</a:t>
            </a:r>
            <a:r>
              <a:rPr lang="en-US" b="1" baseline="-25000" dirty="0">
                <a:solidFill>
                  <a:srgbClr val="F31A09"/>
                </a:solidFill>
                <a:latin typeface="Futura Bk BT" pitchFamily="34" charset="0"/>
              </a:rPr>
              <a:t>1</a:t>
            </a:r>
            <a:r>
              <a:rPr lang="en-US" b="1" dirty="0">
                <a:solidFill>
                  <a:srgbClr val="F31A09"/>
                </a:solidFill>
                <a:latin typeface="Futura Bk BT" pitchFamily="34" charset="0"/>
              </a:rPr>
              <a:t>:</a:t>
            </a:r>
            <a:r>
              <a:rPr lang="en-US" b="1" dirty="0">
                <a:latin typeface="Futura Bk BT" pitchFamily="34" charset="0"/>
              </a:rPr>
              <a:t> </a:t>
            </a:r>
            <a:r>
              <a:rPr lang="en-US" sz="1600" dirty="0">
                <a:latin typeface="Futura Bk BT" pitchFamily="34" charset="0"/>
              </a:rPr>
              <a:t>There is association between a marker and a trait</a:t>
            </a:r>
            <a:endParaRPr lang="en-US" sz="1600" b="1" dirty="0">
              <a:latin typeface="Futura Bk BT" pitchFamily="34" charset="0"/>
            </a:endParaRPr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>
            <a:off x="3346450" y="1700213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1654175" y="1843088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Futura Bk BT" pitchFamily="34" charset="0"/>
              </a:rPr>
              <a:t>Association test statistic has different distributions under H</a:t>
            </a:r>
            <a:r>
              <a:rPr lang="en-US" sz="2000" baseline="-25000" dirty="0">
                <a:latin typeface="Futura Bk BT" pitchFamily="34" charset="0"/>
              </a:rPr>
              <a:t>0</a:t>
            </a:r>
            <a:r>
              <a:rPr lang="en-US" sz="2000" dirty="0">
                <a:latin typeface="Futura Bk BT" pitchFamily="34" charset="0"/>
              </a:rPr>
              <a:t> and H</a:t>
            </a:r>
            <a:r>
              <a:rPr lang="en-US" sz="2000" baseline="-25000" dirty="0">
                <a:latin typeface="Futura Bk BT" pitchFamily="34" charset="0"/>
              </a:rPr>
              <a:t>1</a:t>
            </a:r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3376613" y="270827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942" name="Text Box 78"/>
          <p:cNvSpPr txBox="1">
            <a:spLocks noChangeArrowheads="1"/>
          </p:cNvSpPr>
          <p:nvPr/>
        </p:nvSpPr>
        <p:spPr bwMode="auto">
          <a:xfrm>
            <a:off x="5926138" y="47609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2106C6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6943" name="Text Box 79"/>
          <p:cNvSpPr txBox="1">
            <a:spLocks noChangeArrowheads="1"/>
          </p:cNvSpPr>
          <p:nvPr/>
        </p:nvSpPr>
        <p:spPr bwMode="auto">
          <a:xfrm>
            <a:off x="2700338" y="4768850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2106C6"/>
                </a:solidFill>
                <a:latin typeface="Futura Bk BT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1" grpId="1"/>
      <p:bldP spid="36872" grpId="0"/>
      <p:bldP spid="36872" grpId="1"/>
      <p:bldP spid="36873" grpId="0"/>
      <p:bldP spid="36873" grpId="1"/>
      <p:bldP spid="36874" grpId="0"/>
      <p:bldP spid="36874" grpId="1"/>
      <p:bldP spid="36875" grpId="0"/>
      <p:bldP spid="36875" grpId="1"/>
      <p:bldP spid="36876" grpId="0"/>
      <p:bldP spid="36876" grpId="1"/>
      <p:bldP spid="36876" grpId="2"/>
      <p:bldP spid="36877" grpId="0"/>
      <p:bldP spid="36877" grpId="1"/>
      <p:bldP spid="36878" grpId="0"/>
      <p:bldP spid="36878" grpId="1"/>
      <p:bldP spid="36879" grpId="0"/>
      <p:bldP spid="36879" grpId="1"/>
      <p:bldP spid="36880" grpId="0"/>
      <p:bldP spid="36880" grpId="1"/>
      <p:bldP spid="36881" grpId="0"/>
      <p:bldP spid="36881" grpId="1"/>
      <p:bldP spid="36882" grpId="0"/>
      <p:bldP spid="36882" grpId="1"/>
      <p:bldP spid="36884" grpId="0"/>
      <p:bldP spid="36884" grpId="1"/>
      <p:bldP spid="36885" grpId="0"/>
      <p:bldP spid="36885" grpId="1"/>
      <p:bldP spid="36886" grpId="0"/>
      <p:bldP spid="36886" grpId="1"/>
      <p:bldP spid="36887" grpId="0"/>
      <p:bldP spid="36887" grpId="1"/>
      <p:bldP spid="36888" grpId="0"/>
      <p:bldP spid="36888" grpId="1"/>
      <p:bldP spid="36889" grpId="0"/>
      <p:bldP spid="36889" grpId="1"/>
      <p:bldP spid="36890" grpId="0"/>
      <p:bldP spid="36890" grpId="1"/>
      <p:bldP spid="36891" grpId="0"/>
      <p:bldP spid="36891" grpId="1"/>
      <p:bldP spid="36892" grpId="0"/>
      <p:bldP spid="36892" grpId="1"/>
      <p:bldP spid="36893" grpId="0"/>
      <p:bldP spid="36893" grpId="1"/>
      <p:bldP spid="36894" grpId="0"/>
      <p:bldP spid="36894" grpId="1"/>
      <p:bldP spid="36895" grpId="0"/>
      <p:bldP spid="36895" grpId="1"/>
      <p:bldP spid="36896" grpId="0"/>
      <p:bldP spid="36896" grpId="1"/>
      <p:bldP spid="36897" grpId="0"/>
      <p:bldP spid="36897" grpId="1"/>
      <p:bldP spid="36898" grpId="0"/>
      <p:bldP spid="36898" grpId="1"/>
      <p:bldP spid="36899" grpId="0"/>
      <p:bldP spid="36899" grpId="1"/>
      <p:bldP spid="36900" grpId="0"/>
      <p:bldP spid="36900" grpId="1"/>
      <p:bldP spid="36901" grpId="0"/>
      <p:bldP spid="36901" grpId="1"/>
      <p:bldP spid="36902" grpId="0"/>
      <p:bldP spid="36902" grpId="1"/>
      <p:bldP spid="36903" grpId="0"/>
      <p:bldP spid="36903" grpId="1"/>
      <p:bldP spid="36904" grpId="0"/>
      <p:bldP spid="36904" grpId="1"/>
      <p:bldP spid="36905" grpId="0"/>
      <p:bldP spid="36905" grpId="1"/>
      <p:bldP spid="36906" grpId="0"/>
      <p:bldP spid="36906" grpId="1"/>
      <p:bldP spid="36907" grpId="0"/>
      <p:bldP spid="36907" grpId="1"/>
      <p:bldP spid="36908" grpId="0"/>
      <p:bldP spid="36908" grpId="1"/>
      <p:bldP spid="36909" grpId="0"/>
      <p:bldP spid="36909" grpId="1"/>
      <p:bldP spid="36910" grpId="0"/>
      <p:bldP spid="36910" grpId="1"/>
      <p:bldP spid="36911" grpId="0"/>
      <p:bldP spid="36911" grpId="1"/>
      <p:bldP spid="36912" grpId="0"/>
      <p:bldP spid="36912" grpId="1"/>
      <p:bldP spid="36913" grpId="0"/>
      <p:bldP spid="36913" grpId="1"/>
      <p:bldP spid="36914" grpId="0"/>
      <p:bldP spid="36914" grpId="1"/>
      <p:bldP spid="36915" grpId="0"/>
      <p:bldP spid="36915" grpId="1"/>
      <p:bldP spid="36916" grpId="0"/>
      <p:bldP spid="36916" grpId="1"/>
      <p:bldP spid="36917" grpId="0"/>
      <p:bldP spid="36917" grpId="1"/>
      <p:bldP spid="36918" grpId="0"/>
      <p:bldP spid="36918" grpId="1"/>
      <p:bldP spid="36919" grpId="0"/>
      <p:bldP spid="36919" grpId="1"/>
      <p:bldP spid="36920" grpId="0"/>
      <p:bldP spid="36920" grpId="1"/>
      <p:bldP spid="36921" grpId="0"/>
      <p:bldP spid="36921" grpId="1"/>
      <p:bldP spid="36922" grpId="0"/>
      <p:bldP spid="36922" grpId="1"/>
      <p:bldP spid="36923" grpId="0"/>
      <p:bldP spid="36923" grpId="1"/>
      <p:bldP spid="36935" grpId="0" animBg="1"/>
      <p:bldP spid="36936" grpId="0"/>
      <p:bldP spid="36937" grpId="0" animBg="1"/>
      <p:bldP spid="36942" grpId="0"/>
      <p:bldP spid="36942" grpId="1"/>
      <p:bldP spid="369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776413"/>
            <a:ext cx="5999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513" y="1757363"/>
            <a:ext cx="6056312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2250" y="1695450"/>
            <a:ext cx="61039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Futura Bk BT" pitchFamily="34" charset="0"/>
              </a:rPr>
              <a:t>Where should I set the threshold to determine significance?</a:t>
            </a:r>
            <a:endParaRPr lang="en-US" sz="2000" u="sng" baseline="-25000">
              <a:latin typeface="Futura Bk BT" pitchFamily="34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217863" y="1244600"/>
            <a:ext cx="0" cy="240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429125" y="3306763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2106C6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854200" y="47259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Threshold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611563" y="4725988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Power (1 – </a:t>
            </a:r>
            <a:r>
              <a:rPr lang="el-GR" i="1">
                <a:latin typeface="Futura Bk BT" pitchFamily="34" charset="0"/>
              </a:rPr>
              <a:t>β</a:t>
            </a:r>
            <a:r>
              <a:rPr lang="en-US">
                <a:latin typeface="Futura Bk BT" pitchFamily="34" charset="0"/>
              </a:rPr>
              <a:t>)</a:t>
            </a:r>
            <a:endParaRPr lang="el-GR">
              <a:latin typeface="Futura Bk BT" pitchFamily="34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672138" y="47259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Futura Bk BT" pitchFamily="34" charset="0"/>
              </a:rPr>
              <a:t>Type-1 error (</a:t>
            </a:r>
            <a:r>
              <a:rPr lang="el-GR" i="1">
                <a:latin typeface="Futura Bk BT" pitchFamily="34" charset="0"/>
              </a:rPr>
              <a:t>α</a:t>
            </a:r>
            <a:r>
              <a:rPr lang="en-US">
                <a:latin typeface="Futura Bk BT" pitchFamily="34" charset="0"/>
              </a:rPr>
              <a:t>)</a:t>
            </a:r>
            <a:endParaRPr lang="el-GR">
              <a:latin typeface="Futura Bk BT" pitchFamily="34" charset="0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350963" y="5157788"/>
            <a:ext cx="684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917700" y="53038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Futura Bk BT" pitchFamily="34" charset="0"/>
              </a:rPr>
              <a:t>Too low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779838" y="53022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Futura Bk BT" pitchFamily="34" charset="0"/>
              </a:rPr>
              <a:t>High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011863" y="53022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n>
                  <a:solidFill>
                    <a:schemeClr val="tx1"/>
                  </a:solidFill>
                </a:ln>
                <a:latin typeface="Futura Bk BT" pitchFamily="34" charset="0"/>
              </a:rPr>
              <a:t>High</a:t>
            </a: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3219450" y="1244600"/>
            <a:ext cx="416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779838" y="1244600"/>
            <a:ext cx="316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Futura Bk BT" pitchFamily="34" charset="0"/>
              </a:rPr>
              <a:t>I decide H</a:t>
            </a:r>
            <a:r>
              <a:rPr lang="en-US" sz="1600" baseline="-25000" dirty="0">
                <a:latin typeface="Futura Bk BT" pitchFamily="34" charset="0"/>
              </a:rPr>
              <a:t>1</a:t>
            </a:r>
            <a:r>
              <a:rPr lang="en-US" sz="1600" dirty="0">
                <a:latin typeface="Futura Bk BT" pitchFamily="34" charset="0"/>
              </a:rPr>
              <a:t> is true (Association)</a:t>
            </a:r>
            <a:endParaRPr lang="en-US" sz="1600" baseline="-25000" dirty="0">
              <a:latin typeface="Futura Bk BT" pitchFamily="34" charset="0"/>
            </a:endParaRP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1989138" y="12446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33575" y="12446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Futura Bk BT" pitchFamily="34" charset="0"/>
              </a:rPr>
              <a:t>I decide H</a:t>
            </a:r>
            <a:r>
              <a:rPr lang="en-US" sz="1600" baseline="-25000">
                <a:latin typeface="Futura Bk BT" pitchFamily="34" charset="0"/>
              </a:rPr>
              <a:t>0</a:t>
            </a:r>
            <a:r>
              <a:rPr lang="en-US" sz="1600">
                <a:latin typeface="Futura Bk BT" pitchFamily="34" charset="0"/>
              </a:rPr>
              <a:t> is true</a:t>
            </a:r>
            <a:endParaRPr lang="en-US" sz="1600" baseline="-25000">
              <a:latin typeface="Futura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 animBg="1"/>
      <p:bldP spid="38922" grpId="0"/>
      <p:bldP spid="38923" grpId="0"/>
      <p:bldP spid="38924" grpId="0"/>
      <p:bldP spid="38925" grpId="0" animBg="1"/>
      <p:bldP spid="38926" grpId="0"/>
      <p:bldP spid="38927" grpId="0"/>
      <p:bldP spid="38928" grpId="0"/>
      <p:bldP spid="38934" grpId="0" animBg="1"/>
      <p:bldP spid="38935" grpId="0"/>
      <p:bldP spid="38936" grpId="0" animBg="1"/>
      <p:bldP spid="389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81.6"/>
  <p:tag name="HST_ACTIVE_THIS_SESSION" val="NO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ean">
  <a:themeElements>
    <a:clrScheme name="clea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l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e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iversity of Queensland">
  <a:themeElements>
    <a:clrScheme name="UQ PPT">
      <a:dk1>
        <a:sysClr val="windowText" lastClr="000000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00A2C7"/>
      </a:hlink>
      <a:folHlink>
        <a:srgbClr val="00A2C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2172</Words>
  <Application>Microsoft Office PowerPoint</Application>
  <PresentationFormat>On-screen Show (4:3)</PresentationFormat>
  <Paragraphs>411</Paragraphs>
  <Slides>50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Arial Unicode MS</vt:lpstr>
      <vt:lpstr>Calibri</vt:lpstr>
      <vt:lpstr>Futura Bk BT</vt:lpstr>
      <vt:lpstr>Garamond</vt:lpstr>
      <vt:lpstr>Symbol</vt:lpstr>
      <vt:lpstr>Tahoma</vt:lpstr>
      <vt:lpstr>Times New Roman</vt:lpstr>
      <vt:lpstr>Wingdings</vt:lpstr>
      <vt:lpstr>1_Default Design</vt:lpstr>
      <vt:lpstr>clean</vt:lpstr>
      <vt:lpstr>University of Queensland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Manuel Allen Revez Ferreira</dc:creator>
  <cp:lastModifiedBy>David Evans</cp:lastModifiedBy>
  <cp:revision>170</cp:revision>
  <dcterms:created xsi:type="dcterms:W3CDTF">2006-09-11T10:15:28Z</dcterms:created>
  <dcterms:modified xsi:type="dcterms:W3CDTF">2025-03-07T14:15:18Z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2023-01-10T06:20:21Z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38785c5e-e4f1-46cb-8d74-5e93f1c55a66</vt:lpwstr>
  </property>
  <property fmtid="{D5CDD505-2E9C-101B-9397-08002B2CF9AE}" pid="8" name="MSIP_Label_0f488380-630a-4f55-a077-a19445e3f360_ContentBits">
    <vt:lpwstr>0</vt:lpwstr>
  </property>
</Properties>
</file>