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65" r:id="rId3"/>
    <p:sldId id="266" r:id="rId4"/>
    <p:sldId id="276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81698" autoAdjust="0"/>
  </p:normalViewPr>
  <p:slideViewPr>
    <p:cSldViewPr snapToGrid="0">
      <p:cViewPr varScale="1">
        <p:scale>
          <a:sx n="95" d="100"/>
          <a:sy n="95" d="100"/>
        </p:scale>
        <p:origin x="1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52FB7-5925-410B-9577-DB4D5AC4464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F8E27-419B-4C09-B5B9-914E3C6263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768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637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8F9D0-D2D6-0B41-F9E1-9A1B5F8BB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F726A4-ACC9-A25B-B2FE-CCF637F773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041297-1D68-FCA2-8E60-79E2D42C54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38E02-2202-F90E-A82F-5DFCA3CC94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040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7ACA7-5BEE-3AE3-F061-31862446D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B0AD3C-5EFC-A680-8E02-10F03E4216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79BE2F-D4FB-6468-BC2D-F565337509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C04E4-696C-C827-BE25-2888C3425F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6091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6536B-A792-2ABC-6E7A-A0EA542CF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CBFA3E-AEB0-E037-3BF5-8D81FD9697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B9F757-79FE-299D-7384-B5047F993D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2F573-1421-74E2-D38D-C024671D20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68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970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CCCFE-59D2-4465-8FF0-EA25ACDEC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00F5F8-8495-485C-B6C9-0D13CD82D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B8DA5-8DD0-4371-8505-36E6B2BD8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87B4A-6FEF-46B0-A530-96C2C6B8A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5FD0A-CB1D-48F0-BB57-B3996E35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356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FB1EC-A9EA-4CBE-ADDA-D1B7651EE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C72E6-DB77-422A-9979-91F66BFD6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3FB48-2D1C-49F3-88A8-7D9E61A6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07661-3EFE-4ED3-80F1-FD4C05C2C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E8E00-18CB-4E9A-B9DA-531B54B8E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784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F2E924-2322-4731-A7BC-2A18687F2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43EA4-8183-491C-A278-6BD064B6C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677D4-C17E-4E5B-87F9-A6281621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EB663-FA1F-4203-B988-E31AAF13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969C-13B8-45CA-B577-5B2DC936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562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6B56-E0FA-43B9-A69A-5CD7D1678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20354-F4B1-4222-81D3-E17260710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1AA3B-56C3-4169-8A24-8CD81522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1B99D-E906-410E-B7B4-87F89C53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E301A-8EE1-4F67-8432-989F85796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23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1B513-930D-4C88-98C8-B03FD7BAE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40C60-916B-49E1-8691-A7DA32C2E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840A3-4478-45A2-B4D4-1F5FD973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9AA6D-AB93-4725-8D91-F125702D7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DE31-05B2-4DA4-BCB8-C7B77FBC7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1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2AE4D-F2F4-4F2D-A940-AA2BBEE3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BB2C1-CE34-4490-B4E7-7BA962A58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34CDB-82D7-44EB-8CC3-744D9AF2F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3E9D6-327D-451A-A41E-538FD41BF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0DF15-E2F6-4988-9766-5CC33814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ED953-5242-42FF-8442-FDA90CDF7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406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9411-96C5-4490-9F9A-5EF608AD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11E3E-A0EB-40C6-8221-BF767C554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326F5-FEC5-426E-B0F4-5FDA04527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9A5B0-79B9-4BE5-9ED4-71795B083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E72662-7642-46C5-95E6-C0D1DB24E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DDC8AC-19B4-4E38-9FC7-A1F2B756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576B05-EB8D-448A-BBF5-9DDA0F05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073318-5888-4A7A-AD84-3EB1BBF9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377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77DED-08F9-41B4-8B86-39DFF867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4B247-AF55-4315-9735-0E1B12CC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63D717-7DCF-4B2A-95F4-362D0C013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1E264-35EE-4291-AB07-6A9C56CC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690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2D35B5-0300-4BF7-B343-202CC3BB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B6F0A-6DBC-4F4D-893C-B29131D9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A53EE-EAE5-4C9D-A4E3-95DE1E78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944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C11A1-8D83-4662-AA80-1AC482554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4B273-BA86-4621-B648-2B4ACDFC7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D249C-F63C-4D7E-92B8-CA3896D9C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F9373-B49A-43A0-A6A4-AF0A972E4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E9658-4779-4AF2-894B-948FCDF5F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5A906-89E5-4061-A2C6-1BA7F0D2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183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0398-17AB-4BA9-8B75-482C9E3D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CA5F2A-FDA5-4D17-BB40-BCA2D00C6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CF83D-5DA0-40B5-B644-499A8FF6E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90089-9A73-4D88-82EC-DD32C9B8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CF714-9F65-4B07-836C-9FA8A2CC6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2C8B8-27A0-4382-BD99-7204E2FF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856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40CC2-B970-4A9D-97D4-65651DCC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78068-EDFC-486F-B607-D7D0BD849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50F6-61E5-4F75-B8AE-D6B695AA5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41DC1-CF73-4879-83DA-EDE749926626}" type="datetimeFigureOut">
              <a:rPr lang="en-AU" smtClean="0"/>
              <a:t>27/2/2025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85990-2CE4-43B6-80C8-73B6FCA53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C8E6B-E478-4E38-BC8A-C4B609E50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258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shop.colorado.edu/rstudio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69E49-9187-D444-126E-D8CE32C27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5A27C2-0847-73D3-BBBD-61FB3C4B254A}"/>
              </a:ext>
            </a:extLst>
          </p:cNvPr>
          <p:cNvSpPr txBox="1"/>
          <p:nvPr/>
        </p:nvSpPr>
        <p:spPr>
          <a:xfrm>
            <a:off x="1419752" y="5096434"/>
            <a:ext cx="1723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rs3091244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10BC25-B17D-37DA-5B8F-2AECF4B56D39}"/>
              </a:ext>
            </a:extLst>
          </p:cNvPr>
          <p:cNvSpPr txBox="1"/>
          <p:nvPr/>
        </p:nvSpPr>
        <p:spPr>
          <a:xfrm>
            <a:off x="6508885" y="5096434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CRP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22B8B-0F6C-504E-516D-AEE7865D4203}"/>
              </a:ext>
            </a:extLst>
          </p:cNvPr>
          <p:cNvSpPr txBox="1"/>
          <p:nvPr/>
        </p:nvSpPr>
        <p:spPr>
          <a:xfrm>
            <a:off x="10586625" y="5096434"/>
            <a:ext cx="74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SBP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4FC0D4-616C-D23A-5F91-DAE396C6D63A}"/>
              </a:ext>
            </a:extLst>
          </p:cNvPr>
          <p:cNvSpPr txBox="1"/>
          <p:nvPr/>
        </p:nvSpPr>
        <p:spPr>
          <a:xfrm>
            <a:off x="7671867" y="1869587"/>
            <a:ext cx="2290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/>
              <a:t>Confounders</a:t>
            </a:r>
          </a:p>
          <a:p>
            <a:pPr algn="ctr"/>
            <a:r>
              <a:rPr lang="en-AU" sz="2800" b="1" dirty="0"/>
              <a:t>(Income, HDL)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F94ED5-EF5A-67BD-ABC8-4421419027BE}"/>
              </a:ext>
            </a:extLst>
          </p:cNvPr>
          <p:cNvCxnSpPr>
            <a:cxnSpLocks/>
          </p:cNvCxnSpPr>
          <p:nvPr/>
        </p:nvCxnSpPr>
        <p:spPr>
          <a:xfrm>
            <a:off x="3248061" y="5358044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55F6656-59FA-B587-0262-6E289A0669D3}"/>
              </a:ext>
            </a:extLst>
          </p:cNvPr>
          <p:cNvCxnSpPr>
            <a:cxnSpLocks/>
          </p:cNvCxnSpPr>
          <p:nvPr/>
        </p:nvCxnSpPr>
        <p:spPr>
          <a:xfrm>
            <a:off x="7410758" y="5358044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3FD0B7E-7301-15E6-5C75-7B33397F75C7}"/>
              </a:ext>
            </a:extLst>
          </p:cNvPr>
          <p:cNvCxnSpPr>
            <a:endCxn id="5" idx="0"/>
          </p:cNvCxnSpPr>
          <p:nvPr/>
        </p:nvCxnSpPr>
        <p:spPr>
          <a:xfrm flipH="1">
            <a:off x="6892965" y="2921852"/>
            <a:ext cx="1610955" cy="21745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AD6D06-C94E-C061-F149-F1888CCEABA3}"/>
              </a:ext>
            </a:extLst>
          </p:cNvPr>
          <p:cNvCxnSpPr>
            <a:cxnSpLocks/>
          </p:cNvCxnSpPr>
          <p:nvPr/>
        </p:nvCxnSpPr>
        <p:spPr>
          <a:xfrm>
            <a:off x="9026434" y="2921852"/>
            <a:ext cx="1541421" cy="2024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0AF3F00-1D3B-6C17-76C0-EB2BC80A5F70}"/>
              </a:ext>
            </a:extLst>
          </p:cNvPr>
          <p:cNvSpPr txBox="1"/>
          <p:nvPr/>
        </p:nvSpPr>
        <p:spPr>
          <a:xfrm>
            <a:off x="563813" y="2155109"/>
            <a:ext cx="25737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Observational</a:t>
            </a:r>
            <a:r>
              <a:rPr lang="en-AU" sz="1600" dirty="0"/>
              <a:t> </a:t>
            </a:r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CD2E64-80C8-837A-028C-51CEBBBB8EC9}"/>
              </a:ext>
            </a:extLst>
          </p:cNvPr>
          <p:cNvSpPr txBox="1"/>
          <p:nvPr/>
        </p:nvSpPr>
        <p:spPr>
          <a:xfrm rot="20029114">
            <a:off x="3813049" y="3039834"/>
            <a:ext cx="1502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SNP-INCOME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SNP-HDL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B5F771-D4AA-993F-C69E-D4C98B06F0FC}"/>
              </a:ext>
            </a:extLst>
          </p:cNvPr>
          <p:cNvSpPr txBox="1"/>
          <p:nvPr/>
        </p:nvSpPr>
        <p:spPr>
          <a:xfrm>
            <a:off x="8176497" y="5537571"/>
            <a:ext cx="1237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FF0000"/>
                </a:solidFill>
              </a:rPr>
              <a:t>β</a:t>
            </a:r>
            <a:r>
              <a:rPr lang="en-AU" sz="1600" baseline="-25000" dirty="0">
                <a:solidFill>
                  <a:srgbClr val="FF0000"/>
                </a:solidFill>
              </a:rPr>
              <a:t>CRP-SBP</a:t>
            </a:r>
            <a:r>
              <a:rPr lang="en-AU" sz="1600" dirty="0">
                <a:solidFill>
                  <a:srgbClr val="FF0000"/>
                </a:solidFill>
              </a:rPr>
              <a:t> = ???</a:t>
            </a:r>
            <a:endParaRPr lang="en-AU" sz="1600" baseline="30000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8EEFF4-D318-CC27-F27A-3E27F5597157}"/>
              </a:ext>
            </a:extLst>
          </p:cNvPr>
          <p:cNvSpPr txBox="1"/>
          <p:nvPr/>
        </p:nvSpPr>
        <p:spPr>
          <a:xfrm>
            <a:off x="3614650" y="5564191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SNP-CRP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6EAA478-06BA-0156-EC4F-60B4788BA351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281655" y="2369571"/>
            <a:ext cx="5366314" cy="2726863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6794B32-D072-4CE2-BA4D-1D43E4E312F5}"/>
              </a:ext>
            </a:extLst>
          </p:cNvPr>
          <p:cNvSpPr txBox="1"/>
          <p:nvPr/>
        </p:nvSpPr>
        <p:spPr>
          <a:xfrm>
            <a:off x="5004001" y="3251189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C634EFB-D3E2-38F5-FE35-F172A8CD7258}"/>
              </a:ext>
            </a:extLst>
          </p:cNvPr>
          <p:cNvSpPr txBox="1"/>
          <p:nvPr/>
        </p:nvSpPr>
        <p:spPr>
          <a:xfrm rot="18447003">
            <a:off x="6374510" y="3536872"/>
            <a:ext cx="1497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CRP-INCOME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CRP-HDL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FCF779-02EA-C89A-0B62-A95144C3240A}"/>
              </a:ext>
            </a:extLst>
          </p:cNvPr>
          <p:cNvSpPr txBox="1"/>
          <p:nvPr/>
        </p:nvSpPr>
        <p:spPr>
          <a:xfrm rot="3196461">
            <a:off x="9742863" y="3641835"/>
            <a:ext cx="1488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INCOME-SBP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HDL-SBP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45C723B-7774-85E2-33B6-62BEB2E1793A}"/>
              </a:ext>
            </a:extLst>
          </p:cNvPr>
          <p:cNvGrpSpPr/>
          <p:nvPr/>
        </p:nvGrpSpPr>
        <p:grpSpPr>
          <a:xfrm>
            <a:off x="2281654" y="5753676"/>
            <a:ext cx="8678631" cy="965571"/>
            <a:chOff x="2281654" y="5941934"/>
            <a:chExt cx="8678631" cy="96557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2A17C4-E7AA-128F-5F39-6B2A27AAEBC6}"/>
                </a:ext>
              </a:extLst>
            </p:cNvPr>
            <p:cNvSpPr txBox="1"/>
            <p:nvPr/>
          </p:nvSpPr>
          <p:spPr>
            <a:xfrm>
              <a:off x="5929707" y="6568951"/>
              <a:ext cx="12426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/>
                <a:t>β</a:t>
              </a:r>
              <a:r>
                <a:rPr lang="en-AU" sz="1600" baseline="-25000" dirty="0"/>
                <a:t>SNP-SBP</a:t>
              </a:r>
              <a:r>
                <a:rPr lang="en-AU" sz="1600" dirty="0"/>
                <a:t> = ???</a:t>
              </a:r>
              <a:endParaRPr lang="en-AU" sz="1600" baseline="30000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EE1ACF1-F4B3-3627-D5A3-1D595FA9B6CC}"/>
                </a:ext>
              </a:extLst>
            </p:cNvPr>
            <p:cNvCxnSpPr/>
            <p:nvPr/>
          </p:nvCxnSpPr>
          <p:spPr>
            <a:xfrm flipV="1">
              <a:off x="2281654" y="6310459"/>
              <a:ext cx="8678631" cy="60043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98D16C4E-3EE8-629D-38F2-DA85907D0DEC}"/>
                </a:ext>
              </a:extLst>
            </p:cNvPr>
            <p:cNvCxnSpPr/>
            <p:nvPr/>
          </p:nvCxnSpPr>
          <p:spPr>
            <a:xfrm flipV="1">
              <a:off x="2281654" y="5998858"/>
              <a:ext cx="0" cy="36852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641278D-0F6C-4CB7-B481-6B38A90FFB01}"/>
                </a:ext>
              </a:extLst>
            </p:cNvPr>
            <p:cNvCxnSpPr/>
            <p:nvPr/>
          </p:nvCxnSpPr>
          <p:spPr>
            <a:xfrm flipV="1">
              <a:off x="10951585" y="5941934"/>
              <a:ext cx="0" cy="36852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4422FD15-1BC1-D31B-A384-E8E3CDBC29AC}"/>
              </a:ext>
            </a:extLst>
          </p:cNvPr>
          <p:cNvSpPr txBox="1">
            <a:spLocks/>
          </p:cNvSpPr>
          <p:nvPr/>
        </p:nvSpPr>
        <p:spPr>
          <a:xfrm>
            <a:off x="838200" y="28738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dirty="0"/>
              <a:t>Mendelian randomization practical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D81B556-2A08-3EEF-45FE-F18D82283B84}"/>
              </a:ext>
            </a:extLst>
          </p:cNvPr>
          <p:cNvSpPr txBox="1">
            <a:spLocks/>
          </p:cNvSpPr>
          <p:nvPr/>
        </p:nvSpPr>
        <p:spPr>
          <a:xfrm>
            <a:off x="389965" y="1251147"/>
            <a:ext cx="11618258" cy="4715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000" dirty="0"/>
              <a:t>Does having higher serum C-reactive protein (CRP) causally increase systolic blood pressure (SBP)? </a:t>
            </a:r>
          </a:p>
        </p:txBody>
      </p:sp>
    </p:spTree>
    <p:extLst>
      <p:ext uri="{BB962C8B-B14F-4D97-AF65-F5344CB8AC3E}">
        <p14:creationId xmlns:p14="http://schemas.microsoft.com/office/powerpoint/2010/main" val="53982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9" grpId="0"/>
      <p:bldP spid="28" grpId="0"/>
      <p:bldP spid="29" grpId="0"/>
      <p:bldP spid="30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B1458-51FB-1BCB-08AA-7804133E9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D20214-C445-5A0A-AA00-2DB1811314F2}"/>
              </a:ext>
            </a:extLst>
          </p:cNvPr>
          <p:cNvSpPr txBox="1"/>
          <p:nvPr/>
        </p:nvSpPr>
        <p:spPr>
          <a:xfrm>
            <a:off x="1188720" y="1280160"/>
            <a:ext cx="100061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AU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Workshop computing environment – </a:t>
            </a:r>
            <a:r>
              <a:rPr lang="en-AU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Rstudio</a:t>
            </a:r>
            <a:r>
              <a:rPr lang="en-AU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: </a:t>
            </a:r>
            <a:r>
              <a:rPr lang="en-AU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https://workshop.colorado.edu/rstudio/ </a:t>
            </a:r>
            <a:endParaRPr lang="en-AU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AU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Login with your username and password</a:t>
            </a:r>
          </a:p>
          <a:p>
            <a:endParaRPr lang="en-AU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Navigate to  </a:t>
            </a:r>
            <a:r>
              <a:rPr lang="en-AU" dirty="0">
                <a:solidFill>
                  <a:srgbClr val="0000FF"/>
                </a:solidFill>
                <a:effectLst/>
              </a:rPr>
              <a:t>~/practicals/5.1.MendelianRandomization_DaveEvans/final</a:t>
            </a:r>
            <a:endParaRPr lang="en-AU" dirty="0">
              <a:solidFill>
                <a:srgbClr val="000000"/>
              </a:solidFill>
              <a:effectLst/>
            </a:endParaRPr>
          </a:p>
          <a:p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directory using the point and click windows style directory in the lower right-hand half of the R studio server (under the files tab).  </a:t>
            </a:r>
            <a:endParaRPr lang="en-US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AU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Now load the list of commands you will run for the practical. </a:t>
            </a:r>
          </a:p>
          <a:p>
            <a:r>
              <a:rPr lang="en-AU" dirty="0">
                <a:ea typeface="MS Mincho" panose="02020609040205080304" pitchFamily="49" charset="-128"/>
                <a:cs typeface="Times New Roman" panose="02020603050405020304" pitchFamily="18" charset="0"/>
              </a:rPr>
              <a:t>Click on the “</a:t>
            </a:r>
            <a:r>
              <a:rPr lang="en-AU" dirty="0" err="1">
                <a:solidFill>
                  <a:srgbClr val="0000FF"/>
                </a:solidFill>
              </a:rPr>
              <a:t>Commands.R</a:t>
            </a:r>
            <a:r>
              <a:rPr lang="en-AU" dirty="0">
                <a:ea typeface="MS Mincho" panose="02020609040205080304" pitchFamily="49" charset="-128"/>
                <a:cs typeface="Times New Roman" panose="02020603050405020304" pitchFamily="18" charset="0"/>
              </a:rPr>
              <a:t>”  f</a:t>
            </a:r>
            <a:r>
              <a:rPr lang="en-AU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ile and the file will load up in the </a:t>
            </a:r>
          </a:p>
          <a:p>
            <a:r>
              <a:rPr lang="en-AU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 Console (Top left)</a:t>
            </a:r>
          </a:p>
          <a:p>
            <a:endParaRPr lang="en-AU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96C06B-C6E5-B039-DD9D-906DC7D83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196"/>
            <a:ext cx="10515600" cy="867475"/>
          </a:xfrm>
        </p:spPr>
        <p:txBody>
          <a:bodyPr/>
          <a:lstStyle/>
          <a:p>
            <a:pPr algn="ctr"/>
            <a:r>
              <a:rPr lang="en-AU" dirty="0"/>
              <a:t>Mendelian randomization practical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9449B57-3D35-AD9A-ABA0-9A48773AF146}"/>
              </a:ext>
            </a:extLst>
          </p:cNvPr>
          <p:cNvGrpSpPr/>
          <p:nvPr/>
        </p:nvGrpSpPr>
        <p:grpSpPr>
          <a:xfrm>
            <a:off x="8034195" y="5256163"/>
            <a:ext cx="3410050" cy="1353641"/>
            <a:chOff x="8246115" y="5280224"/>
            <a:chExt cx="3410050" cy="135364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A12321F-BE23-6A40-F4C0-525AE1AC6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29055"/>
            <a:stretch/>
          </p:blipFill>
          <p:spPr>
            <a:xfrm>
              <a:off x="8246115" y="5280224"/>
              <a:ext cx="3410050" cy="135364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12" name="Arrow: Up 18">
              <a:extLst>
                <a:ext uri="{FF2B5EF4-FFF2-40B4-BE49-F238E27FC236}">
                  <a16:creationId xmlns:a16="http://schemas.microsoft.com/office/drawing/2014/main" id="{1D4A4414-DD84-562E-1D77-88A6D917748E}"/>
                </a:ext>
              </a:extLst>
            </p:cNvPr>
            <p:cNvSpPr/>
            <p:nvPr/>
          </p:nvSpPr>
          <p:spPr>
            <a:xfrm>
              <a:off x="9222853" y="5791786"/>
              <a:ext cx="346553" cy="402516"/>
            </a:xfrm>
            <a:prstGeom prst="upArrow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E427B9A-74F7-9173-13BA-E4D503CA0FBA}"/>
              </a:ext>
            </a:extLst>
          </p:cNvPr>
          <p:cNvGrpSpPr/>
          <p:nvPr/>
        </p:nvGrpSpPr>
        <p:grpSpPr>
          <a:xfrm>
            <a:off x="1553896" y="3775169"/>
            <a:ext cx="8699452" cy="1172264"/>
            <a:chOff x="1475519" y="3922254"/>
            <a:chExt cx="8699452" cy="117226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D0687BC-735A-54DA-1209-E2C0407EAD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r="38096"/>
            <a:stretch/>
          </p:blipFill>
          <p:spPr>
            <a:xfrm>
              <a:off x="4400354" y="3959697"/>
              <a:ext cx="2746971" cy="113482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742C448-772E-F580-12BE-55D9C2906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 r="38390" b="16928"/>
            <a:stretch/>
          </p:blipFill>
          <p:spPr>
            <a:xfrm>
              <a:off x="1475519" y="3922254"/>
              <a:ext cx="2587353" cy="1151372"/>
            </a:xfrm>
            <a:prstGeom prst="rect">
              <a:avLst/>
            </a:prstGeom>
          </p:spPr>
        </p:pic>
        <p:sp>
          <p:nvSpPr>
            <p:cNvPr id="7" name="Arrow: Up 10">
              <a:extLst>
                <a:ext uri="{FF2B5EF4-FFF2-40B4-BE49-F238E27FC236}">
                  <a16:creationId xmlns:a16="http://schemas.microsoft.com/office/drawing/2014/main" id="{A044EE10-98E0-2E89-E7FC-65893CA7CA42}"/>
                </a:ext>
              </a:extLst>
            </p:cNvPr>
            <p:cNvSpPr/>
            <p:nvPr/>
          </p:nvSpPr>
          <p:spPr>
            <a:xfrm rot="16200000">
              <a:off x="2417518" y="4609813"/>
              <a:ext cx="346553" cy="402516"/>
            </a:xfrm>
            <a:prstGeom prst="upArrow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" name="Arrow: Up 13">
              <a:extLst>
                <a:ext uri="{FF2B5EF4-FFF2-40B4-BE49-F238E27FC236}">
                  <a16:creationId xmlns:a16="http://schemas.microsoft.com/office/drawing/2014/main" id="{CE97C92D-B373-3985-2574-F7B78393E67C}"/>
                </a:ext>
              </a:extLst>
            </p:cNvPr>
            <p:cNvSpPr/>
            <p:nvPr/>
          </p:nvSpPr>
          <p:spPr>
            <a:xfrm rot="16200000">
              <a:off x="6804824" y="4657514"/>
              <a:ext cx="346553" cy="402516"/>
            </a:xfrm>
            <a:prstGeom prst="upArrow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D151BB6-4E88-319F-B1C4-1756AC785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 r="42137" b="10831"/>
            <a:stretch/>
          </p:blipFill>
          <p:spPr>
            <a:xfrm>
              <a:off x="7587618" y="3987219"/>
              <a:ext cx="2587353" cy="1086832"/>
            </a:xfrm>
            <a:prstGeom prst="rect">
              <a:avLst/>
            </a:prstGeom>
          </p:spPr>
        </p:pic>
        <p:sp>
          <p:nvSpPr>
            <p:cNvPr id="17" name="Arrow: Up 13">
              <a:extLst>
                <a:ext uri="{FF2B5EF4-FFF2-40B4-BE49-F238E27FC236}">
                  <a16:creationId xmlns:a16="http://schemas.microsoft.com/office/drawing/2014/main" id="{2B766095-E1F5-C150-62F4-4CC1C4371B86}"/>
                </a:ext>
              </a:extLst>
            </p:cNvPr>
            <p:cNvSpPr/>
            <p:nvPr/>
          </p:nvSpPr>
          <p:spPr>
            <a:xfrm rot="16200000">
              <a:off x="8708018" y="4680690"/>
              <a:ext cx="346553" cy="402516"/>
            </a:xfrm>
            <a:prstGeom prst="upArrow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300336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F09CB-E006-81CC-2FB9-74C75E550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CBC79-3649-90EE-4679-71EFFCFD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3737"/>
            <a:ext cx="10515600" cy="867475"/>
          </a:xfrm>
        </p:spPr>
        <p:txBody>
          <a:bodyPr/>
          <a:lstStyle/>
          <a:p>
            <a:pPr algn="ctr"/>
            <a:r>
              <a:rPr lang="en-AU" dirty="0"/>
              <a:t>Mendelian randomization practical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1FF48F-AAD6-0E2F-1067-AA1552105165}"/>
              </a:ext>
            </a:extLst>
          </p:cNvPr>
          <p:cNvSpPr txBox="1"/>
          <p:nvPr/>
        </p:nvSpPr>
        <p:spPr>
          <a:xfrm>
            <a:off x="731520" y="867475"/>
            <a:ext cx="1042102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Open the Qualtrics for this session. </a:t>
            </a: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 your reference, the 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Questions and answers are also provided in the finder window (bottom right-hand side) as word documents that you can download onto your local pc. </a:t>
            </a:r>
            <a:endParaRPr lang="en-US" sz="2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65215A6-03E0-E07F-0F38-0201EADEA171}"/>
              </a:ext>
            </a:extLst>
          </p:cNvPr>
          <p:cNvGrpSpPr/>
          <p:nvPr/>
        </p:nvGrpSpPr>
        <p:grpSpPr>
          <a:xfrm>
            <a:off x="1039457" y="2626500"/>
            <a:ext cx="9067064" cy="1190929"/>
            <a:chOff x="948017" y="2547352"/>
            <a:chExt cx="9067064" cy="119092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2DD3082-B77C-0CB9-975B-DE8210946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8017" y="2547352"/>
              <a:ext cx="8865805" cy="1190929"/>
            </a:xfrm>
            <a:prstGeom prst="rect">
              <a:avLst/>
            </a:prstGeom>
          </p:spPr>
        </p:pic>
        <p:sp>
          <p:nvSpPr>
            <p:cNvPr id="13" name="Arrow: Up 10">
              <a:extLst>
                <a:ext uri="{FF2B5EF4-FFF2-40B4-BE49-F238E27FC236}">
                  <a16:creationId xmlns:a16="http://schemas.microsoft.com/office/drawing/2014/main" id="{1895D10B-755B-42E6-6AC9-21C96311EEF7}"/>
                </a:ext>
              </a:extLst>
            </p:cNvPr>
            <p:cNvSpPr/>
            <p:nvPr/>
          </p:nvSpPr>
          <p:spPr>
            <a:xfrm rot="16200000">
              <a:off x="9640546" y="3176160"/>
              <a:ext cx="346553" cy="402516"/>
            </a:xfrm>
            <a:prstGeom prst="upArrow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240675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58CF9-C907-DB1E-F0A2-1623947D4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F247CC-7E4C-2637-104E-51E3DD67178F}"/>
              </a:ext>
            </a:extLst>
          </p:cNvPr>
          <p:cNvSpPr txBox="1"/>
          <p:nvPr/>
        </p:nvSpPr>
        <p:spPr>
          <a:xfrm>
            <a:off x="1419752" y="5096434"/>
            <a:ext cx="1723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rs3091244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C6F15C-E78A-5567-5FA2-69C37A4FEA2D}"/>
              </a:ext>
            </a:extLst>
          </p:cNvPr>
          <p:cNvSpPr txBox="1"/>
          <p:nvPr/>
        </p:nvSpPr>
        <p:spPr>
          <a:xfrm>
            <a:off x="6508885" y="5096434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CRP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7C0C4C-0116-AD55-80BA-538067825FBC}"/>
              </a:ext>
            </a:extLst>
          </p:cNvPr>
          <p:cNvSpPr txBox="1"/>
          <p:nvPr/>
        </p:nvSpPr>
        <p:spPr>
          <a:xfrm>
            <a:off x="10586625" y="5096434"/>
            <a:ext cx="74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SBP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8D639A-5451-9A85-573A-E08B4CE4EA14}"/>
              </a:ext>
            </a:extLst>
          </p:cNvPr>
          <p:cNvSpPr txBox="1"/>
          <p:nvPr/>
        </p:nvSpPr>
        <p:spPr>
          <a:xfrm>
            <a:off x="7671867" y="1869587"/>
            <a:ext cx="2290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/>
              <a:t>Confounders</a:t>
            </a:r>
          </a:p>
          <a:p>
            <a:pPr algn="ctr"/>
            <a:r>
              <a:rPr lang="en-AU" sz="2800" b="1" dirty="0"/>
              <a:t>(Income, HDL)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8B45E7C-F19D-21C6-013E-F8AA202E8403}"/>
              </a:ext>
            </a:extLst>
          </p:cNvPr>
          <p:cNvCxnSpPr>
            <a:cxnSpLocks/>
          </p:cNvCxnSpPr>
          <p:nvPr/>
        </p:nvCxnSpPr>
        <p:spPr>
          <a:xfrm>
            <a:off x="3248061" y="5358044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222EDC5-8004-25BB-7078-619DD53E61C5}"/>
              </a:ext>
            </a:extLst>
          </p:cNvPr>
          <p:cNvCxnSpPr>
            <a:cxnSpLocks/>
          </p:cNvCxnSpPr>
          <p:nvPr/>
        </p:nvCxnSpPr>
        <p:spPr>
          <a:xfrm>
            <a:off x="7410758" y="5358044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15EFE7-2B97-23A8-C337-F4A4E7D308B9}"/>
              </a:ext>
            </a:extLst>
          </p:cNvPr>
          <p:cNvCxnSpPr>
            <a:endCxn id="5" idx="0"/>
          </p:cNvCxnSpPr>
          <p:nvPr/>
        </p:nvCxnSpPr>
        <p:spPr>
          <a:xfrm flipH="1">
            <a:off x="6892965" y="2921852"/>
            <a:ext cx="1610955" cy="21745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FA69B98-872B-83FF-C8A6-63EAD8C54AEB}"/>
              </a:ext>
            </a:extLst>
          </p:cNvPr>
          <p:cNvCxnSpPr>
            <a:cxnSpLocks/>
          </p:cNvCxnSpPr>
          <p:nvPr/>
        </p:nvCxnSpPr>
        <p:spPr>
          <a:xfrm>
            <a:off x="9026434" y="2921852"/>
            <a:ext cx="1541421" cy="2024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F59704F-9C3E-70E8-5554-841111A805A4}"/>
              </a:ext>
            </a:extLst>
          </p:cNvPr>
          <p:cNvSpPr txBox="1"/>
          <p:nvPr/>
        </p:nvSpPr>
        <p:spPr>
          <a:xfrm>
            <a:off x="563813" y="2155109"/>
            <a:ext cx="25737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Observational</a:t>
            </a:r>
            <a:r>
              <a:rPr lang="en-AU" sz="1600" dirty="0"/>
              <a:t> </a:t>
            </a:r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08CDB1-BC28-8CFA-FB8D-7A112F00491C}"/>
              </a:ext>
            </a:extLst>
          </p:cNvPr>
          <p:cNvSpPr txBox="1"/>
          <p:nvPr/>
        </p:nvSpPr>
        <p:spPr>
          <a:xfrm rot="20029114">
            <a:off x="3813049" y="3039834"/>
            <a:ext cx="1502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SNP-INCOME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SNP-HDL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DEC4A1-6688-30C5-43C6-A32F95438861}"/>
              </a:ext>
            </a:extLst>
          </p:cNvPr>
          <p:cNvSpPr txBox="1"/>
          <p:nvPr/>
        </p:nvSpPr>
        <p:spPr>
          <a:xfrm>
            <a:off x="8176497" y="5537571"/>
            <a:ext cx="1237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FF0000"/>
                </a:solidFill>
              </a:rPr>
              <a:t>β</a:t>
            </a:r>
            <a:r>
              <a:rPr lang="en-AU" sz="1600" baseline="-25000" dirty="0">
                <a:solidFill>
                  <a:srgbClr val="FF0000"/>
                </a:solidFill>
              </a:rPr>
              <a:t>CRP-SBP</a:t>
            </a:r>
            <a:r>
              <a:rPr lang="en-AU" sz="1600" dirty="0">
                <a:solidFill>
                  <a:srgbClr val="FF0000"/>
                </a:solidFill>
              </a:rPr>
              <a:t> = ???</a:t>
            </a:r>
            <a:endParaRPr lang="en-AU" sz="1600" baseline="30000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5B71E9-8E0F-1C67-BC8E-808D6300928B}"/>
              </a:ext>
            </a:extLst>
          </p:cNvPr>
          <p:cNvSpPr txBox="1"/>
          <p:nvPr/>
        </p:nvSpPr>
        <p:spPr>
          <a:xfrm>
            <a:off x="3614650" y="5564191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SNP-CRP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BA6DC0C-0AC3-BCA3-33D6-F4B5B5B1A3F5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281655" y="2369571"/>
            <a:ext cx="5366314" cy="2726863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B8F35BE-76CD-7A52-714E-720844B0C005}"/>
              </a:ext>
            </a:extLst>
          </p:cNvPr>
          <p:cNvSpPr txBox="1"/>
          <p:nvPr/>
        </p:nvSpPr>
        <p:spPr>
          <a:xfrm>
            <a:off x="5004001" y="3251189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140D63-9DE8-723B-A3DB-795CF817DCE3}"/>
              </a:ext>
            </a:extLst>
          </p:cNvPr>
          <p:cNvSpPr txBox="1"/>
          <p:nvPr/>
        </p:nvSpPr>
        <p:spPr>
          <a:xfrm rot="18447003">
            <a:off x="6374510" y="3536872"/>
            <a:ext cx="1497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CRP-INCOME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CRP-HDL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067A54-D3DD-773B-A98C-C517DB850E77}"/>
              </a:ext>
            </a:extLst>
          </p:cNvPr>
          <p:cNvSpPr txBox="1"/>
          <p:nvPr/>
        </p:nvSpPr>
        <p:spPr>
          <a:xfrm rot="3196461">
            <a:off x="9742863" y="3641835"/>
            <a:ext cx="1488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INCOME-SBP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HDL-SBP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7B6BA0-B888-E259-89D9-CE3A73F8DF3A}"/>
              </a:ext>
            </a:extLst>
          </p:cNvPr>
          <p:cNvGrpSpPr/>
          <p:nvPr/>
        </p:nvGrpSpPr>
        <p:grpSpPr>
          <a:xfrm>
            <a:off x="2281654" y="5753676"/>
            <a:ext cx="8678631" cy="965571"/>
            <a:chOff x="2281654" y="5941934"/>
            <a:chExt cx="8678631" cy="96557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24EDFF1-CF54-5C6A-60A7-DBCA50D1333D}"/>
                </a:ext>
              </a:extLst>
            </p:cNvPr>
            <p:cNvSpPr txBox="1"/>
            <p:nvPr/>
          </p:nvSpPr>
          <p:spPr>
            <a:xfrm>
              <a:off x="5929707" y="6568951"/>
              <a:ext cx="12426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/>
                <a:t>β</a:t>
              </a:r>
              <a:r>
                <a:rPr lang="en-AU" sz="1600" baseline="-25000" dirty="0"/>
                <a:t>SNP-SBP</a:t>
              </a:r>
              <a:r>
                <a:rPr lang="en-AU" sz="1600" dirty="0"/>
                <a:t> = ???</a:t>
              </a:r>
              <a:endParaRPr lang="en-AU" sz="1600" baseline="30000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1EA67BD-E026-618A-714D-4D0BFCA351D1}"/>
                </a:ext>
              </a:extLst>
            </p:cNvPr>
            <p:cNvCxnSpPr/>
            <p:nvPr/>
          </p:nvCxnSpPr>
          <p:spPr>
            <a:xfrm flipV="1">
              <a:off x="2281654" y="6310459"/>
              <a:ext cx="8678631" cy="60043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080A7A5-CF8D-AD07-01A2-38DE1B806F73}"/>
                </a:ext>
              </a:extLst>
            </p:cNvPr>
            <p:cNvCxnSpPr/>
            <p:nvPr/>
          </p:nvCxnSpPr>
          <p:spPr>
            <a:xfrm flipV="1">
              <a:off x="2281654" y="5998858"/>
              <a:ext cx="0" cy="36852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84276C8E-F698-DCC2-C42F-0F431563C125}"/>
                </a:ext>
              </a:extLst>
            </p:cNvPr>
            <p:cNvCxnSpPr/>
            <p:nvPr/>
          </p:nvCxnSpPr>
          <p:spPr>
            <a:xfrm flipV="1">
              <a:off x="10951585" y="5941934"/>
              <a:ext cx="0" cy="36852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C30C767D-A0BD-7274-1721-4FFB353656E7}"/>
              </a:ext>
            </a:extLst>
          </p:cNvPr>
          <p:cNvSpPr txBox="1">
            <a:spLocks/>
          </p:cNvSpPr>
          <p:nvPr/>
        </p:nvSpPr>
        <p:spPr>
          <a:xfrm>
            <a:off x="838200" y="28738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dirty="0"/>
              <a:t>Mendelian randomization practical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568317-40BB-2204-A7AA-65A808301213}"/>
              </a:ext>
            </a:extLst>
          </p:cNvPr>
          <p:cNvSpPr txBox="1">
            <a:spLocks/>
          </p:cNvSpPr>
          <p:nvPr/>
        </p:nvSpPr>
        <p:spPr>
          <a:xfrm>
            <a:off x="389965" y="1251147"/>
            <a:ext cx="11618258" cy="4715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000" dirty="0"/>
              <a:t>Does having higher serum C-reactive protein (CRP) causally increase systolic blood pressure (SBP)? </a:t>
            </a:r>
          </a:p>
        </p:txBody>
      </p:sp>
    </p:spTree>
    <p:extLst>
      <p:ext uri="{BB962C8B-B14F-4D97-AF65-F5344CB8AC3E}">
        <p14:creationId xmlns:p14="http://schemas.microsoft.com/office/powerpoint/2010/main" val="235693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6E1591-9A41-4999-954D-B31F1D6DEA4A}"/>
              </a:ext>
            </a:extLst>
          </p:cNvPr>
          <p:cNvSpPr txBox="1"/>
          <p:nvPr/>
        </p:nvSpPr>
        <p:spPr>
          <a:xfrm>
            <a:off x="1419752" y="4787153"/>
            <a:ext cx="1723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rs3091244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905038-C9DF-4C55-961B-52B6B131E3FA}"/>
              </a:ext>
            </a:extLst>
          </p:cNvPr>
          <p:cNvSpPr txBox="1"/>
          <p:nvPr/>
        </p:nvSpPr>
        <p:spPr>
          <a:xfrm>
            <a:off x="6508885" y="4787153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CRP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CAEEE5-253A-46D7-A33E-166B16F937AE}"/>
              </a:ext>
            </a:extLst>
          </p:cNvPr>
          <p:cNvSpPr txBox="1"/>
          <p:nvPr/>
        </p:nvSpPr>
        <p:spPr>
          <a:xfrm>
            <a:off x="10586625" y="4787153"/>
            <a:ext cx="74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SBP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CC7B4-7B75-4655-B877-9385D68E8A8C}"/>
              </a:ext>
            </a:extLst>
          </p:cNvPr>
          <p:cNvSpPr txBox="1"/>
          <p:nvPr/>
        </p:nvSpPr>
        <p:spPr>
          <a:xfrm>
            <a:off x="7671867" y="1560306"/>
            <a:ext cx="2290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/>
              <a:t>Confounders</a:t>
            </a:r>
          </a:p>
          <a:p>
            <a:pPr algn="ctr"/>
            <a:r>
              <a:rPr lang="en-AU" sz="2800" b="1" dirty="0"/>
              <a:t>(Income, HDL)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8B34189-0E98-4D82-959E-240D4E224D4D}"/>
              </a:ext>
            </a:extLst>
          </p:cNvPr>
          <p:cNvCxnSpPr>
            <a:cxnSpLocks/>
          </p:cNvCxnSpPr>
          <p:nvPr/>
        </p:nvCxnSpPr>
        <p:spPr>
          <a:xfrm>
            <a:off x="3248061" y="5048763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CC32E8-3623-4DC0-BEE0-AD51DFB01678}"/>
              </a:ext>
            </a:extLst>
          </p:cNvPr>
          <p:cNvCxnSpPr>
            <a:cxnSpLocks/>
          </p:cNvCxnSpPr>
          <p:nvPr/>
        </p:nvCxnSpPr>
        <p:spPr>
          <a:xfrm>
            <a:off x="7410758" y="5048763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85074F-C63F-44DA-82A4-FED4CEC5AF12}"/>
              </a:ext>
            </a:extLst>
          </p:cNvPr>
          <p:cNvCxnSpPr>
            <a:endCxn id="5" idx="0"/>
          </p:cNvCxnSpPr>
          <p:nvPr/>
        </p:nvCxnSpPr>
        <p:spPr>
          <a:xfrm flipH="1">
            <a:off x="6892965" y="2612571"/>
            <a:ext cx="1610955" cy="21745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9D51326-64A5-4642-808E-F494B154F896}"/>
              </a:ext>
            </a:extLst>
          </p:cNvPr>
          <p:cNvCxnSpPr>
            <a:cxnSpLocks/>
          </p:cNvCxnSpPr>
          <p:nvPr/>
        </p:nvCxnSpPr>
        <p:spPr>
          <a:xfrm>
            <a:off x="9026434" y="2612571"/>
            <a:ext cx="1541421" cy="2024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9C0EB4B-2079-4441-AC2C-94ED0EF7F76A}"/>
              </a:ext>
            </a:extLst>
          </p:cNvPr>
          <p:cNvSpPr txBox="1"/>
          <p:nvPr/>
        </p:nvSpPr>
        <p:spPr>
          <a:xfrm>
            <a:off x="581251" y="527582"/>
            <a:ext cx="495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Observational</a:t>
            </a:r>
            <a:r>
              <a:rPr lang="en-AU" sz="1600" dirty="0"/>
              <a:t> </a:t>
            </a:r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19.1 mmHg/CRP Unit; P &lt; 2x10</a:t>
            </a:r>
            <a:r>
              <a:rPr lang="en-AU" sz="1600" baseline="30000" dirty="0"/>
              <a:t>-16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BCFB6E-0B24-4ADF-BEAC-1CD5B67BC3B0}"/>
              </a:ext>
            </a:extLst>
          </p:cNvPr>
          <p:cNvSpPr txBox="1"/>
          <p:nvPr/>
        </p:nvSpPr>
        <p:spPr>
          <a:xfrm>
            <a:off x="5929707" y="6259670"/>
            <a:ext cx="2151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SNP-SBP</a:t>
            </a:r>
            <a:r>
              <a:rPr lang="en-AU" sz="1600" dirty="0"/>
              <a:t> = -0.10; P = 0.47</a:t>
            </a:r>
            <a:endParaRPr lang="en-AU" sz="1600" baseline="30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D80CA1-EEB8-4E41-B092-DC7F8A981CFD}"/>
              </a:ext>
            </a:extLst>
          </p:cNvPr>
          <p:cNvSpPr txBox="1"/>
          <p:nvPr/>
        </p:nvSpPr>
        <p:spPr>
          <a:xfrm rot="20029114">
            <a:off x="3337759" y="2730553"/>
            <a:ext cx="24533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SNP-INCOME</a:t>
            </a:r>
            <a:r>
              <a:rPr lang="en-AU" sz="1600" dirty="0"/>
              <a:t> = 0.0014; P = 0.9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SNP-HDL</a:t>
            </a:r>
            <a:r>
              <a:rPr lang="en-AU" sz="1600" dirty="0"/>
              <a:t> = 0.0025; P = 0.07</a:t>
            </a:r>
            <a:endParaRPr lang="en-AU" sz="1600" baseline="30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9F42A9-0545-48A4-AD51-F61ADCF97867}"/>
              </a:ext>
            </a:extLst>
          </p:cNvPr>
          <p:cNvSpPr txBox="1"/>
          <p:nvPr/>
        </p:nvSpPr>
        <p:spPr>
          <a:xfrm>
            <a:off x="7274070" y="5254910"/>
            <a:ext cx="3349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-2.4 mmHg/CRP Unit; P = 0.5</a:t>
            </a:r>
            <a:endParaRPr lang="en-AU" sz="1600" baseline="30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958F49-13A9-4977-A3A6-57810CEA1D72}"/>
              </a:ext>
            </a:extLst>
          </p:cNvPr>
          <p:cNvSpPr txBox="1"/>
          <p:nvPr/>
        </p:nvSpPr>
        <p:spPr>
          <a:xfrm>
            <a:off x="3614650" y="5254910"/>
            <a:ext cx="2315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SNP-CRP</a:t>
            </a:r>
            <a:r>
              <a:rPr lang="en-AU" sz="1600" dirty="0"/>
              <a:t> = 0.04; P &lt; 2x10</a:t>
            </a:r>
            <a:r>
              <a:rPr lang="en-AU" sz="1600" baseline="30000" dirty="0"/>
              <a:t>-16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79B7D8D-E8D7-43DB-A3BE-C119D26FFAC2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281655" y="2060290"/>
            <a:ext cx="5366314" cy="2726863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D9EB257-C38F-4027-B98D-884724B960FF}"/>
              </a:ext>
            </a:extLst>
          </p:cNvPr>
          <p:cNvSpPr txBox="1"/>
          <p:nvPr/>
        </p:nvSpPr>
        <p:spPr>
          <a:xfrm>
            <a:off x="5004001" y="2941908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00E248-1908-4F67-9BC1-A9626D7757B6}"/>
              </a:ext>
            </a:extLst>
          </p:cNvPr>
          <p:cNvSpPr txBox="1"/>
          <p:nvPr/>
        </p:nvSpPr>
        <p:spPr>
          <a:xfrm rot="18447003">
            <a:off x="5766171" y="3227591"/>
            <a:ext cx="2714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CRP-INCOME</a:t>
            </a:r>
            <a:r>
              <a:rPr lang="en-AU" sz="1600" dirty="0"/>
              <a:t> = -0.06; P &lt; 2x10</a:t>
            </a:r>
            <a:r>
              <a:rPr lang="en-AU" sz="1600" baseline="30000" dirty="0"/>
              <a:t>-16</a:t>
            </a:r>
          </a:p>
          <a:p>
            <a:r>
              <a:rPr lang="el-GR" sz="1600" dirty="0"/>
              <a:t>β</a:t>
            </a:r>
            <a:r>
              <a:rPr lang="en-AU" sz="1600" baseline="-25000" dirty="0"/>
              <a:t>CRP-HDL</a:t>
            </a:r>
            <a:r>
              <a:rPr lang="en-AU" sz="1600" dirty="0"/>
              <a:t> = -0.57; P &lt; 2x10</a:t>
            </a:r>
            <a:r>
              <a:rPr lang="en-AU" sz="1600" baseline="30000" dirty="0"/>
              <a:t>-16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6FCA4D-8409-4261-8AF0-E898AC4A87D8}"/>
              </a:ext>
            </a:extLst>
          </p:cNvPr>
          <p:cNvSpPr txBox="1"/>
          <p:nvPr/>
        </p:nvSpPr>
        <p:spPr>
          <a:xfrm rot="3196461">
            <a:off x="9180209" y="3332554"/>
            <a:ext cx="2613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INCOME-SBP</a:t>
            </a:r>
            <a:r>
              <a:rPr lang="en-AU" sz="1600" dirty="0"/>
              <a:t> = -0.93; P &lt; 2x10</a:t>
            </a:r>
            <a:r>
              <a:rPr lang="en-AU" sz="1600" baseline="30000" dirty="0"/>
              <a:t>-16</a:t>
            </a:r>
          </a:p>
          <a:p>
            <a:r>
              <a:rPr lang="el-GR" sz="1600" dirty="0"/>
              <a:t>β</a:t>
            </a:r>
            <a:r>
              <a:rPr lang="en-AU" sz="1600" baseline="-25000" dirty="0"/>
              <a:t>HDL-SBP</a:t>
            </a:r>
            <a:r>
              <a:rPr lang="en-AU" sz="1600" dirty="0"/>
              <a:t> = -28.4; P &lt; 2x10</a:t>
            </a:r>
            <a:r>
              <a:rPr lang="en-AU" sz="1600" baseline="30000" dirty="0"/>
              <a:t>-16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CC08FA3-1847-4303-A882-AD196480EF85}"/>
              </a:ext>
            </a:extLst>
          </p:cNvPr>
          <p:cNvCxnSpPr/>
          <p:nvPr/>
        </p:nvCxnSpPr>
        <p:spPr>
          <a:xfrm flipV="1">
            <a:off x="2281654" y="6001178"/>
            <a:ext cx="8678631" cy="6004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7000E2-CF52-4379-B96D-EAEB59738F25}"/>
              </a:ext>
            </a:extLst>
          </p:cNvPr>
          <p:cNvCxnSpPr/>
          <p:nvPr/>
        </p:nvCxnSpPr>
        <p:spPr>
          <a:xfrm flipV="1">
            <a:off x="2281654" y="5689577"/>
            <a:ext cx="0" cy="36852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414D989-61EA-434E-8242-DC3E6059E4B1}"/>
              </a:ext>
            </a:extLst>
          </p:cNvPr>
          <p:cNvCxnSpPr/>
          <p:nvPr/>
        </p:nvCxnSpPr>
        <p:spPr>
          <a:xfrm flipV="1">
            <a:off x="10951585" y="5632653"/>
            <a:ext cx="0" cy="36852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339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392</Words>
  <Application>Microsoft Macintosh PowerPoint</Application>
  <PresentationFormat>Widescreen</PresentationFormat>
  <Paragraphs>88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MS Mincho</vt:lpstr>
      <vt:lpstr>Arial</vt:lpstr>
      <vt:lpstr>Calibri</vt:lpstr>
      <vt:lpstr>Calibri Light</vt:lpstr>
      <vt:lpstr>Office Theme</vt:lpstr>
      <vt:lpstr>PowerPoint Presentation</vt:lpstr>
      <vt:lpstr>Mendelian randomization practical</vt:lpstr>
      <vt:lpstr>Mendelian randomization practical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Evans</dc:creator>
  <cp:lastModifiedBy>Alesha Hatton</cp:lastModifiedBy>
  <cp:revision>44</cp:revision>
  <dcterms:created xsi:type="dcterms:W3CDTF">2021-05-19T02:46:13Z</dcterms:created>
  <dcterms:modified xsi:type="dcterms:W3CDTF">2025-02-27T03:54:12Z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2023-02-15T02:23:25Z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46555e31-4a17-4772-a079-b12afee3a4f0</vt:lpwstr>
  </property>
  <property fmtid="{D5CDD505-2E9C-101B-9397-08002B2CF9AE}" pid="8" name="MSIP_Label_0f488380-630a-4f55-a077-a19445e3f360_ContentBits">
    <vt:lpwstr>0</vt:lpwstr>
  </property>
</Properties>
</file>