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5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5" r:id="rId19"/>
    <p:sldId id="274" r:id="rId20"/>
    <p:sldId id="276" r:id="rId21"/>
    <p:sldId id="277" r:id="rId22"/>
    <p:sldId id="278" r:id="rId23"/>
    <p:sldId id="298" r:id="rId24"/>
    <p:sldId id="296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99" r:id="rId33"/>
    <p:sldId id="285" r:id="rId34"/>
    <p:sldId id="289" r:id="rId35"/>
    <p:sldId id="290" r:id="rId36"/>
    <p:sldId id="291" r:id="rId37"/>
    <p:sldId id="293" r:id="rId38"/>
    <p:sldId id="297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F5E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136" d="100"/>
          <a:sy n="136" d="100"/>
        </p:scale>
        <p:origin x="86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>
          <a:extLst>
            <a:ext uri="{FF2B5EF4-FFF2-40B4-BE49-F238E27FC236}">
              <a16:creationId xmlns:a16="http://schemas.microsoft.com/office/drawing/2014/main" id="{0F34B9F3-1606-A388-DD2D-CFB79F170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9af81fb11_0_366:notes">
            <a:extLst>
              <a:ext uri="{FF2B5EF4-FFF2-40B4-BE49-F238E27FC236}">
                <a16:creationId xmlns:a16="http://schemas.microsoft.com/office/drawing/2014/main" id="{EECED064-2319-262D-22DE-7B846B3545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d9af81fb11_0_366:notes">
            <a:extLst>
              <a:ext uri="{FF2B5EF4-FFF2-40B4-BE49-F238E27FC236}">
                <a16:creationId xmlns:a16="http://schemas.microsoft.com/office/drawing/2014/main" id="{35CF8907-8642-37EB-E360-5AC4928583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09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d9af81fb11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d9af81fb11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9af81fb11_0_5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9af81fb11_0_5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9af81fb1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d9af81fb1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afa3140a6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afa3140a60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9af81fb11_0_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d9af81fb11_0_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d9af81fb11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d9af81fb11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d9af81fb1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d9af81fb11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9af81fb11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d9af81fb11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9af81fb11_0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d9af81fb11_0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9af81fb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9af81fb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d9af81fb1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d9af81fb1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d9af81fb11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d9af81fb11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9af81fb11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d9af81fb11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>
          <a:extLst>
            <a:ext uri="{FF2B5EF4-FFF2-40B4-BE49-F238E27FC236}">
              <a16:creationId xmlns:a16="http://schemas.microsoft.com/office/drawing/2014/main" id="{1CCF5A98-D1C9-31A4-D788-77ADCABA9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d9af81fb11_0_569:notes">
            <a:extLst>
              <a:ext uri="{FF2B5EF4-FFF2-40B4-BE49-F238E27FC236}">
                <a16:creationId xmlns:a16="http://schemas.microsoft.com/office/drawing/2014/main" id="{8018659A-7848-7FDF-844C-322A7D26B4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d9af81fb11_0_569:notes">
            <a:extLst>
              <a:ext uri="{FF2B5EF4-FFF2-40B4-BE49-F238E27FC236}">
                <a16:creationId xmlns:a16="http://schemas.microsoft.com/office/drawing/2014/main" id="{286FEF59-2623-1441-CD1F-AF64733CAC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149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d9af81fb11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2d9af81fb11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d9af81fb11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2d9af81fb11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d9af81fb11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d9af81fb11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d9af81fb11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2d9af81fb11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d9af81fb11_0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d9af81fb11_0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d9af81fb11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d9af81fb11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9af81fb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9af81fb1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d9af81fb11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d9af81fb11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>
          <a:extLst>
            <a:ext uri="{FF2B5EF4-FFF2-40B4-BE49-F238E27FC236}">
              <a16:creationId xmlns:a16="http://schemas.microsoft.com/office/drawing/2014/main" id="{8841FDA5-7A64-50FB-EA33-203A15689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2d9af81fb11_0_681:notes">
            <a:extLst>
              <a:ext uri="{FF2B5EF4-FFF2-40B4-BE49-F238E27FC236}">
                <a16:creationId xmlns:a16="http://schemas.microsoft.com/office/drawing/2014/main" id="{3B423AB4-B10D-C276-97E5-22A25DB168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2d9af81fb11_0_681:notes">
            <a:extLst>
              <a:ext uri="{FF2B5EF4-FFF2-40B4-BE49-F238E27FC236}">
                <a16:creationId xmlns:a16="http://schemas.microsoft.com/office/drawing/2014/main" id="{A46CEFB4-796C-2BF3-34B8-C28E581942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8021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d9af81fb11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d9af81fb11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d9af81fb11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2d9af81fb11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d9af81fb11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2d9af81fb11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d9af81fb11_0_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2d9af81fb11_0_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d9af81fb11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2d9af81fb11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d9af81fb1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d9af81fb1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9af81fb11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9af81fb11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fa3140a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afa3140a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d9af81fb11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d9af81fb11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9af81fb1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d9af81fb1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d9af81fb11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d9af81fb11_0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0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ngen.gitbook.io/documentation/methods/finemapping" TargetMode="External"/><Relationship Id="rId7" Type="http://schemas.openxmlformats.org/officeDocument/2006/relationships/hyperlink" Target="https://github.com/mkanai/finemapping-pipelin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FINNGEN/finemapping-pipeline" TargetMode="External"/><Relationship Id="rId5" Type="http://schemas.openxmlformats.org/officeDocument/2006/relationships/hyperlink" Target="https://www.nature.com/articles/s41586-022-04434-5#Sec33" TargetMode="External"/><Relationship Id="rId4" Type="http://schemas.openxmlformats.org/officeDocument/2006/relationships/hyperlink" Target="https://www.finucanelab.org/data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an.ukbb.broadinstitute.org/blog/2020/10/29/ld-release/index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texportal.org/hom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qimr.az1.qualtrics.com/jfe/form/SV_5bifqSVk0lrbCd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678587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Fine-mapping and colocalization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4DEE9B-6BDE-8B7B-A9E7-CDDB27C6AED5}"/>
              </a:ext>
            </a:extLst>
          </p:cNvPr>
          <p:cNvSpPr txBox="1"/>
          <p:nvPr/>
        </p:nvSpPr>
        <p:spPr>
          <a:xfrm>
            <a:off x="2403836" y="3024527"/>
            <a:ext cx="4553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dirty="0">
                <a:solidFill>
                  <a:srgbClr val="595959"/>
                </a:solidFill>
              </a:rPr>
              <a:t>Ran Cui, Ph.D.</a:t>
            </a:r>
            <a:endParaRPr lang="en-US" sz="1600" dirty="0">
              <a:solidFill>
                <a:srgbClr val="595959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 b="0" dirty="0">
                <a:solidFill>
                  <a:srgbClr val="595959"/>
                </a:solidFill>
              </a:rPr>
              <a:t>Neale lab and Daly lab at Broad Institute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 b="0" dirty="0">
                <a:solidFill>
                  <a:srgbClr val="595959"/>
                </a:solidFill>
              </a:rPr>
              <a:t>Analytic and Translational Genetics Unit, MGH</a:t>
            </a:r>
            <a:endParaRPr lang="en-US" sz="1600" dirty="0">
              <a:solidFill>
                <a:srgbClr val="595959"/>
              </a:solidFill>
            </a:endParaRPr>
          </a:p>
        </p:txBody>
      </p:sp>
      <p:pic>
        <p:nvPicPr>
          <p:cNvPr id="3" name="Google Shape;135;p25">
            <a:extLst>
              <a:ext uri="{FF2B5EF4-FFF2-40B4-BE49-F238E27FC236}">
                <a16:creationId xmlns:a16="http://schemas.microsoft.com/office/drawing/2014/main" id="{E494E30B-96DF-68F8-DA7E-7C7FA9AA50B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1303" y="4282098"/>
            <a:ext cx="1865864" cy="497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6;p25">
            <a:extLst>
              <a:ext uri="{FF2B5EF4-FFF2-40B4-BE49-F238E27FC236}">
                <a16:creationId xmlns:a16="http://schemas.microsoft.com/office/drawing/2014/main" id="{F534A377-2129-AF68-367F-B886B0C111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6259" y="4148864"/>
            <a:ext cx="622169" cy="738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>
          <a:extLst>
            <a:ext uri="{FF2B5EF4-FFF2-40B4-BE49-F238E27FC236}">
              <a16:creationId xmlns:a16="http://schemas.microsoft.com/office/drawing/2014/main" id="{1DAF233C-EE92-A309-443D-10DB827EB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>
            <a:extLst>
              <a:ext uri="{FF2B5EF4-FFF2-40B4-BE49-F238E27FC236}">
                <a16:creationId xmlns:a16="http://schemas.microsoft.com/office/drawing/2014/main" id="{C23396F1-27C7-52E1-1C90-3AFA5DD7AB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Multiple independent signals</a:t>
            </a:r>
            <a:endParaRPr dirty="0"/>
          </a:p>
        </p:txBody>
      </p:sp>
      <p:sp>
        <p:nvSpPr>
          <p:cNvPr id="148" name="Google Shape;148;p21">
            <a:extLst>
              <a:ext uri="{FF2B5EF4-FFF2-40B4-BE49-F238E27FC236}">
                <a16:creationId xmlns:a16="http://schemas.microsoft.com/office/drawing/2014/main" id="{988125B2-C04D-A8C4-D962-7B5F0D7F9148}"/>
              </a:ext>
            </a:extLst>
          </p:cNvPr>
          <p:cNvSpPr txBox="1"/>
          <p:nvPr/>
        </p:nvSpPr>
        <p:spPr>
          <a:xfrm>
            <a:off x="7239000" y="4893275"/>
            <a:ext cx="19278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Trubetskoy et al. 2022 Nature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50" name="Google Shape;150;p21">
            <a:extLst>
              <a:ext uri="{FF2B5EF4-FFF2-40B4-BE49-F238E27FC236}">
                <a16:creationId xmlns:a16="http://schemas.microsoft.com/office/drawing/2014/main" id="{6599793B-5250-D089-4211-6A3E0D138BD0}"/>
              </a:ext>
            </a:extLst>
          </p:cNvPr>
          <p:cNvSpPr txBox="1"/>
          <p:nvPr/>
        </p:nvSpPr>
        <p:spPr>
          <a:xfrm>
            <a:off x="7191625" y="977225"/>
            <a:ext cx="1746600" cy="1502024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</a:rPr>
              <a:t>PIPs:</a:t>
            </a:r>
            <a:endParaRPr sz="1200" b="1" dirty="0">
              <a:solidFill>
                <a:schemeClr val="dk2"/>
              </a:solidFill>
            </a:endParaRPr>
          </a:p>
          <a:p>
            <a:pPr lvl="0"/>
            <a:r>
              <a:rPr lang="en-US" sz="1200" dirty="0">
                <a:solidFill>
                  <a:schemeClr val="dk2"/>
                </a:solidFill>
              </a:rPr>
              <a:t>(a) rs12498839: 0.33</a:t>
            </a:r>
          </a:p>
          <a:p>
            <a:pPr lvl="0"/>
            <a:r>
              <a:rPr lang="en-US" sz="1200" dirty="0">
                <a:solidFill>
                  <a:schemeClr val="dk2"/>
                </a:solidFill>
              </a:rPr>
              <a:t>(b) rs62334820: 0.134</a:t>
            </a:r>
          </a:p>
          <a:p>
            <a:r>
              <a:rPr lang="en-US" sz="1200" dirty="0">
                <a:solidFill>
                  <a:schemeClr val="dk2"/>
                </a:solidFill>
              </a:rPr>
              <a:t>(c) rs13142920: 0.75</a:t>
            </a:r>
          </a:p>
          <a:p>
            <a:pPr lvl="0"/>
            <a:endParaRPr sz="12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</a:rPr>
              <a:t>Corresponding gene:</a:t>
            </a:r>
            <a:r>
              <a:rPr lang="en" sz="1200" dirty="0">
                <a:solidFill>
                  <a:schemeClr val="dk2"/>
                </a:solidFill>
              </a:rPr>
              <a:t> GPM6A</a:t>
            </a:r>
            <a:endParaRPr sz="1200" dirty="0">
              <a:solidFill>
                <a:schemeClr val="dk2"/>
              </a:solidFill>
            </a:endParaRPr>
          </a:p>
        </p:txBody>
      </p:sp>
      <p:pic>
        <p:nvPicPr>
          <p:cNvPr id="3" name="Picture 2" descr="A graph with numbers and dots&#10;&#10;AI-generated content may be incorrect.">
            <a:extLst>
              <a:ext uri="{FF2B5EF4-FFF2-40B4-BE49-F238E27FC236}">
                <a16:creationId xmlns:a16="http://schemas.microsoft.com/office/drawing/2014/main" id="{75F3E52F-6675-5FF8-6EA5-D13EFBD5A9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890"/>
          <a:stretch/>
        </p:blipFill>
        <p:spPr>
          <a:xfrm>
            <a:off x="382779" y="865308"/>
            <a:ext cx="6300825" cy="422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more complicated case</a:t>
            </a:r>
            <a:endParaRPr/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 b="1555"/>
          <a:stretch/>
        </p:blipFill>
        <p:spPr>
          <a:xfrm>
            <a:off x="311700" y="865300"/>
            <a:ext cx="6019277" cy="406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 txBox="1"/>
          <p:nvPr/>
        </p:nvSpPr>
        <p:spPr>
          <a:xfrm>
            <a:off x="7216200" y="4902600"/>
            <a:ext cx="19278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Trubetskoy et al. 2022 Nature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7010450" y="977225"/>
            <a:ext cx="1927800" cy="13212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</a:rPr>
              <a:t>Credible sets spanning:</a:t>
            </a:r>
            <a:endParaRPr sz="1200" b="1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MAU2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GATAD2A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TSSK6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YJEFN3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CILP2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59" name="Google Shape;159;p22"/>
          <p:cNvSpPr/>
          <p:nvPr/>
        </p:nvSpPr>
        <p:spPr>
          <a:xfrm>
            <a:off x="3076825" y="3429000"/>
            <a:ext cx="472800" cy="166800"/>
          </a:xfrm>
          <a:prstGeom prst="ellipse">
            <a:avLst/>
          </a:prstGeom>
          <a:noFill/>
          <a:ln w="9525" cap="flat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2"/>
          <p:cNvSpPr/>
          <p:nvPr/>
        </p:nvSpPr>
        <p:spPr>
          <a:xfrm>
            <a:off x="3610225" y="3789400"/>
            <a:ext cx="472800" cy="166800"/>
          </a:xfrm>
          <a:prstGeom prst="ellipse">
            <a:avLst/>
          </a:prstGeom>
          <a:noFill/>
          <a:ln w="9525" cap="flat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3826450" y="3429000"/>
            <a:ext cx="472800" cy="166800"/>
          </a:xfrm>
          <a:prstGeom prst="ellipse">
            <a:avLst/>
          </a:prstGeom>
          <a:noFill/>
          <a:ln w="9525" cap="flat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3756450" y="4149800"/>
            <a:ext cx="472800" cy="166800"/>
          </a:xfrm>
          <a:prstGeom prst="ellipse">
            <a:avLst/>
          </a:prstGeom>
          <a:noFill/>
          <a:ln w="9525" cap="flat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/>
          <p:nvPr/>
        </p:nvSpPr>
        <p:spPr>
          <a:xfrm>
            <a:off x="2203600" y="4149800"/>
            <a:ext cx="472800" cy="166800"/>
          </a:xfrm>
          <a:prstGeom prst="ellipse">
            <a:avLst/>
          </a:prstGeom>
          <a:noFill/>
          <a:ln w="9525" cap="flat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>
            <a:spLocks noGrp="1"/>
          </p:cNvSpPr>
          <p:nvPr>
            <p:ph type="ctrTitle"/>
          </p:nvPr>
        </p:nvSpPr>
        <p:spPr>
          <a:xfrm>
            <a:off x="311708" y="12779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that influence fine-mapping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/>
        </p:nvSpPr>
        <p:spPr>
          <a:xfrm>
            <a:off x="221500" y="1027613"/>
            <a:ext cx="32589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Linkage Disequilibrium (LD)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Sample size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 rotWithShape="1">
          <a:blip r:embed="rId3">
            <a:alphaModFix/>
          </a:blip>
          <a:srcRect r="48696" b="50982"/>
          <a:stretch/>
        </p:blipFill>
        <p:spPr>
          <a:xfrm>
            <a:off x="3563749" y="1027625"/>
            <a:ext cx="3855145" cy="322386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0" y="4898925"/>
            <a:ext cx="21885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Schaid et al. 2018 Nat. Rev. Genet.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that influence fine-mapping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311700" y="3064250"/>
            <a:ext cx="2990700" cy="14406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4"/>
          <p:cNvSpPr txBox="1"/>
          <p:nvPr/>
        </p:nvSpPr>
        <p:spPr>
          <a:xfrm>
            <a:off x="311700" y="3064200"/>
            <a:ext cx="2897100" cy="1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Simulation settings: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Single causal SNP;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All SNPs are correlated with correlation 𝜌;</a:t>
            </a:r>
            <a:endParaRPr dirty="0"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dirty="0">
                <a:solidFill>
                  <a:schemeClr val="dk2"/>
                </a:solidFill>
              </a:rPr>
              <a:t>Region contains 5 - 40 SNPs.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/>
        </p:nvSpPr>
        <p:spPr>
          <a:xfrm>
            <a:off x="221500" y="1027613"/>
            <a:ext cx="3258900" cy="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Linkage Disequilibrium (LD)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Sample size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SNP density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3750" y="1027628"/>
            <a:ext cx="4444498" cy="388794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/>
          <p:nvPr/>
        </p:nvSpPr>
        <p:spPr>
          <a:xfrm>
            <a:off x="228400" y="1879613"/>
            <a:ext cx="3245100" cy="7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Number of causal variants 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Effect sizes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Missing causal variants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0" y="4898925"/>
            <a:ext cx="21885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chemeClr val="dk2"/>
                </a:solidFill>
              </a:rPr>
              <a:t>Schaid</a:t>
            </a:r>
            <a:r>
              <a:rPr lang="en" sz="1000" dirty="0">
                <a:solidFill>
                  <a:schemeClr val="dk2"/>
                </a:solidFill>
              </a:rPr>
              <a:t> et al. 2018 Nat. Rev. Genet.</a:t>
            </a:r>
            <a:endParaRPr sz="1000" dirty="0">
              <a:solidFill>
                <a:schemeClr val="dk2"/>
              </a:solidFill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Factors that influence fine-mapping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311700" y="3064250"/>
            <a:ext cx="2990700" cy="1440600"/>
          </a:xfrm>
          <a:prstGeom prst="roundRect">
            <a:avLst>
              <a:gd name="adj" fmla="val 16667"/>
            </a:avLst>
          </a:prstGeom>
          <a:solidFill>
            <a:srgbClr val="FCE5CD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5"/>
          <p:cNvSpPr txBox="1"/>
          <p:nvPr/>
        </p:nvSpPr>
        <p:spPr>
          <a:xfrm>
            <a:off x="311700" y="3064200"/>
            <a:ext cx="2897100" cy="1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Simulation settings: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Single causal SNP;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All SNPs are correlated with correlation 𝜌;</a:t>
            </a:r>
            <a:endParaRPr>
              <a:solidFill>
                <a:schemeClr val="dk2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>
                <a:solidFill>
                  <a:schemeClr val="dk2"/>
                </a:solidFill>
              </a:rPr>
              <a:t>Region contains 5 - 40 SNPs.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8CC48E-B14D-775D-D9F1-CB880DEA3A9F}"/>
              </a:ext>
            </a:extLst>
          </p:cNvPr>
          <p:cNvSpPr txBox="1"/>
          <p:nvPr/>
        </p:nvSpPr>
        <p:spPr>
          <a:xfrm>
            <a:off x="3480400" y="2571750"/>
            <a:ext cx="505085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You will explore some of these factors and their effects on fine-mapping PIPs in the </a:t>
            </a:r>
            <a:r>
              <a:rPr lang="en-US" sz="1800" dirty="0" err="1"/>
              <a:t>practicals</a:t>
            </a:r>
            <a:r>
              <a:rPr lang="en-US" sz="1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ctrTitle"/>
          </p:nvPr>
        </p:nvSpPr>
        <p:spPr>
          <a:xfrm>
            <a:off x="311700" y="1843225"/>
            <a:ext cx="8520600" cy="11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methods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"/>
          <p:cNvSpPr/>
          <p:nvPr/>
        </p:nvSpPr>
        <p:spPr>
          <a:xfrm>
            <a:off x="1047750" y="1149875"/>
            <a:ext cx="7336500" cy="9486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8"/>
          <p:cNvSpPr txBox="1"/>
          <p:nvPr/>
        </p:nvSpPr>
        <p:spPr>
          <a:xfrm>
            <a:off x="1047750" y="2164550"/>
            <a:ext cx="73365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2"/>
                </a:solidFill>
              </a:rPr>
              <a:t>In this case, Bayes factors are roughly monotonic transformations of z scores. Highest PIP is almost always given to the most significant variant.</a:t>
            </a:r>
            <a:endParaRPr sz="1700" dirty="0">
              <a:solidFill>
                <a:schemeClr val="dk2"/>
              </a:solidFill>
            </a:endParaRPr>
          </a:p>
        </p:txBody>
      </p:sp>
      <p:pic>
        <p:nvPicPr>
          <p:cNvPr id="215" name="Google Shape;215;p28"/>
          <p:cNvPicPr preferRelativeResize="0"/>
          <p:nvPr/>
        </p:nvPicPr>
        <p:blipFill rotWithShape="1">
          <a:blip r:embed="rId3">
            <a:alphaModFix/>
          </a:blip>
          <a:srcRect r="49300"/>
          <a:stretch/>
        </p:blipFill>
        <p:spPr>
          <a:xfrm>
            <a:off x="1966600" y="2868725"/>
            <a:ext cx="2372427" cy="19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8"/>
          <p:cNvPicPr preferRelativeResize="0"/>
          <p:nvPr/>
        </p:nvPicPr>
        <p:blipFill rotWithShape="1">
          <a:blip r:embed="rId3">
            <a:alphaModFix/>
          </a:blip>
          <a:srcRect l="50881"/>
          <a:stretch/>
        </p:blipFill>
        <p:spPr>
          <a:xfrm>
            <a:off x="5139100" y="2868725"/>
            <a:ext cx="2298362" cy="195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8" descr="{&quot;code&quot;:&quot;$$BF_{i}=\\frac{p\\left(\\giventhat{\\text{Data}}{\\text{SNP}\\,i\\,\\;\\text{is}\\;\\text{causal}}\\right)}{p\\left(\\giventhat{\\text{Data}}{\\text{no}\\;\\text{SNP}\\;\\text{is}\\;\\text{causal}}\\right)}$$&quot;,&quot;backgroundColor&quot;:&quot;#FFFFFF&quot;,&quot;id&quot;:&quot;21&quot;,&quot;aid&quot;:null,&quot;font&quot;:{&quot;size&quot;:12,&quot;color&quot;:&quot;#000000&quot;,&quot;family&quot;:&quot;Arial&quot;},&quot;type&quot;:&quot;$$&quot;,&quot;ts&quot;:1697680151493,&quot;cs&quot;:&quot;MtJacF1Ocw5fak1DdUbRjw==&quot;,&quot;size&quot;:{&quot;width&quot;:274,&quot;height&quot;:45.5}}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950" y="1350963"/>
            <a:ext cx="2915250" cy="4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8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(Approximate) Bayes Factor method: ABF</a:t>
            </a:r>
            <a:endParaRPr/>
          </a:p>
        </p:txBody>
      </p:sp>
      <p:pic>
        <p:nvPicPr>
          <p:cNvPr id="219" name="Google Shape;219;p28" title="[89,89,89,&quot;https://www.codecogs.com/eqnedit.php?latex=PIP_i%20%3A%3D%20Pr(%5Cgamma_i%3D1%20%7C%20y%2C%20X)%20%3D%20%5Cfrac%7BBF_i%7D%7B%5Csum_k%20BF_k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9307" y="1455462"/>
            <a:ext cx="3775395" cy="3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6;p25">
            <a:extLst>
              <a:ext uri="{FF2B5EF4-FFF2-40B4-BE49-F238E27FC236}">
                <a16:creationId xmlns:a16="http://schemas.microsoft.com/office/drawing/2014/main" id="{FAFC30B6-ABDA-9C20-DC68-C18233294061}"/>
              </a:ext>
            </a:extLst>
          </p:cNvPr>
          <p:cNvSpPr txBox="1"/>
          <p:nvPr/>
        </p:nvSpPr>
        <p:spPr>
          <a:xfrm>
            <a:off x="0" y="4898925"/>
            <a:ext cx="1838227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2"/>
                </a:solidFill>
              </a:rPr>
              <a:t>Maller</a:t>
            </a:r>
            <a:r>
              <a:rPr lang="en-US" sz="1000" dirty="0">
                <a:solidFill>
                  <a:schemeClr val="dk2"/>
                </a:solidFill>
              </a:rPr>
              <a:t> et al. 2012 </a:t>
            </a:r>
            <a:r>
              <a:rPr lang="en-US" sz="1000" dirty="0" err="1">
                <a:solidFill>
                  <a:schemeClr val="dk2"/>
                </a:solidFill>
              </a:rPr>
              <a:t>NatGenet</a:t>
            </a:r>
            <a:r>
              <a:rPr lang="en-US" sz="1000" dirty="0">
                <a:solidFill>
                  <a:schemeClr val="dk2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/>
          <p:nvPr/>
        </p:nvSpPr>
        <p:spPr>
          <a:xfrm>
            <a:off x="6304950" y="945081"/>
            <a:ext cx="2650800" cy="9216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700" b="1" dirty="0">
                <a:solidFill>
                  <a:srgbClr val="595959"/>
                </a:solidFill>
              </a:rPr>
              <a:t>Sum of single effects</a:t>
            </a:r>
            <a:r>
              <a:rPr lang="en-US" sz="1700" dirty="0">
                <a:solidFill>
                  <a:srgbClr val="595959"/>
                </a:solidFill>
              </a:rPr>
              <a:t>:</a:t>
            </a:r>
          </a:p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en-US" sz="1700" dirty="0">
                <a:solidFill>
                  <a:srgbClr val="595959"/>
                </a:solidFill>
              </a:rPr>
              <a:t>SuSiE</a:t>
            </a:r>
          </a:p>
        </p:txBody>
      </p:sp>
      <p:sp>
        <p:nvSpPr>
          <p:cNvPr id="225" name="Google Shape;225;p29"/>
          <p:cNvSpPr/>
          <p:nvPr/>
        </p:nvSpPr>
        <p:spPr>
          <a:xfrm>
            <a:off x="3200400" y="945081"/>
            <a:ext cx="2708700" cy="1551253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700" b="1" dirty="0">
                <a:solidFill>
                  <a:srgbClr val="595959"/>
                </a:solidFill>
              </a:rPr>
              <a:t>Direct modeling of casual configurations</a:t>
            </a:r>
            <a:r>
              <a:rPr lang="en-US" sz="1700" dirty="0">
                <a:solidFill>
                  <a:srgbClr val="595959"/>
                </a:solidFill>
              </a:rPr>
              <a:t>:</a:t>
            </a:r>
          </a:p>
          <a:p>
            <a:pPr lvl="0" algn="ctr">
              <a:spcBef>
                <a:spcPts val="1200"/>
              </a:spcBef>
            </a:pPr>
            <a:r>
              <a:rPr lang="en-US" sz="1700" dirty="0">
                <a:solidFill>
                  <a:srgbClr val="595959"/>
                </a:solidFill>
              </a:rPr>
              <a:t>CAVIAR, CAVIARBF,</a:t>
            </a:r>
          </a:p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en-US" sz="1700" dirty="0">
                <a:solidFill>
                  <a:srgbClr val="595959"/>
                </a:solidFill>
              </a:rPr>
              <a:t>FINEMAP, DAP-G</a:t>
            </a:r>
            <a:endParaRPr lang="en-US" sz="1700" baseline="30000" dirty="0">
              <a:solidFill>
                <a:srgbClr val="595959"/>
              </a:solidFill>
            </a:endParaRPr>
          </a:p>
        </p:txBody>
      </p:sp>
      <p:sp>
        <p:nvSpPr>
          <p:cNvPr id="226" name="Google Shape;226;p29"/>
          <p:cNvSpPr/>
          <p:nvPr/>
        </p:nvSpPr>
        <p:spPr>
          <a:xfrm>
            <a:off x="334875" y="945081"/>
            <a:ext cx="2499000" cy="9216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700" b="1" dirty="0">
                <a:solidFill>
                  <a:srgbClr val="595959"/>
                </a:solidFill>
              </a:rPr>
              <a:t>Conditional analysis</a:t>
            </a:r>
            <a:r>
              <a:rPr lang="en-US" sz="1700" dirty="0">
                <a:solidFill>
                  <a:srgbClr val="595959"/>
                </a:solidFill>
              </a:rPr>
              <a:t>:</a:t>
            </a:r>
          </a:p>
          <a:p>
            <a:pPr lvl="0" algn="ctr">
              <a:spcBef>
                <a:spcPts val="1200"/>
              </a:spcBef>
              <a:spcAft>
                <a:spcPts val="1200"/>
              </a:spcAft>
            </a:pPr>
            <a:r>
              <a:rPr lang="en-US" sz="1700" dirty="0">
                <a:solidFill>
                  <a:srgbClr val="595959"/>
                </a:solidFill>
              </a:rPr>
              <a:t>COJO+ABF</a:t>
            </a:r>
            <a:endParaRPr lang="en-US" sz="1700" baseline="30000" dirty="0">
              <a:solidFill>
                <a:srgbClr val="595959"/>
              </a:solidFill>
            </a:endParaRPr>
          </a:p>
        </p:txBody>
      </p:sp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Generalizing to multiple causal SNPs</a:t>
            </a:r>
            <a:endParaRPr dirty="0"/>
          </a:p>
        </p:txBody>
      </p:sp>
      <p:pic>
        <p:nvPicPr>
          <p:cNvPr id="231" name="Google Shape;231;p29"/>
          <p:cNvPicPr preferRelativeResize="0"/>
          <p:nvPr/>
        </p:nvPicPr>
        <p:blipFill rotWithShape="1">
          <a:blip r:embed="rId3">
            <a:alphaModFix/>
          </a:blip>
          <a:srcRect l="50480" t="4141"/>
          <a:stretch/>
        </p:blipFill>
        <p:spPr>
          <a:xfrm>
            <a:off x="393825" y="1992656"/>
            <a:ext cx="2074524" cy="29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 txBox="1"/>
          <p:nvPr/>
        </p:nvSpPr>
        <p:spPr>
          <a:xfrm>
            <a:off x="311688" y="3447931"/>
            <a:ext cx="2074500" cy="28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</a:rPr>
              <a:t>Condition out the lead SNP</a:t>
            </a:r>
            <a:endParaRPr sz="1200" dirty="0">
              <a:solidFill>
                <a:schemeClr val="dk2"/>
              </a:solidFill>
            </a:endParaRPr>
          </a:p>
        </p:txBody>
      </p:sp>
      <p:sp>
        <p:nvSpPr>
          <p:cNvPr id="233" name="Google Shape;233;p29"/>
          <p:cNvSpPr/>
          <p:nvPr/>
        </p:nvSpPr>
        <p:spPr>
          <a:xfrm>
            <a:off x="320850" y="1962631"/>
            <a:ext cx="217800" cy="190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9"/>
          <p:cNvSpPr txBox="1"/>
          <p:nvPr/>
        </p:nvSpPr>
        <p:spPr>
          <a:xfrm>
            <a:off x="3434000" y="2866881"/>
            <a:ext cx="21816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Causal configuration      :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236" name="Google Shape;236;p29" title="[89,89,89,&quot;https://www.codecogs.com/eqnedit.php?latex=%5Cgamma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2225" y="2936856"/>
            <a:ext cx="154112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9"/>
          <p:cNvSpPr txBox="1"/>
          <p:nvPr/>
        </p:nvSpPr>
        <p:spPr>
          <a:xfrm>
            <a:off x="3434000" y="3552681"/>
            <a:ext cx="2181600" cy="4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Compute: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38" name="Google Shape;238;p29" title="[89,89,89,&quot;https://www.codecogs.com/eqnedit.php?latex=p(%5Cgamma%20%7C%20y%2C%20X)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2600" y="3910231"/>
            <a:ext cx="1363488" cy="3440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BFC4D11-04E8-AE06-8214-2F443D45D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404163"/>
              </p:ext>
            </p:extLst>
          </p:nvPr>
        </p:nvGraphicFramePr>
        <p:xfrm>
          <a:off x="6544840" y="2304928"/>
          <a:ext cx="2286000" cy="22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353266730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4344051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11833419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630996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13196605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5224133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6960405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7136820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93158667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324357068"/>
                    </a:ext>
                  </a:extLst>
                </a:gridCol>
              </a:tblGrid>
              <a:tr h="15546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45720" marR="45720" anchor="ctr">
                    <a:solidFill>
                      <a:srgbClr val="F5EB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600532080"/>
                  </a:ext>
                </a:extLst>
              </a:tr>
            </a:tbl>
          </a:graphicData>
        </a:graphic>
      </p:graphicFrame>
      <p:sp>
        <p:nvSpPr>
          <p:cNvPr id="3" name="Google Shape;235;p29">
            <a:extLst>
              <a:ext uri="{FF2B5EF4-FFF2-40B4-BE49-F238E27FC236}">
                <a16:creationId xmlns:a16="http://schemas.microsoft.com/office/drawing/2014/main" id="{6FA6E6BD-D186-1436-F878-B4997FE65A9C}"/>
              </a:ext>
            </a:extLst>
          </p:cNvPr>
          <p:cNvSpPr txBox="1"/>
          <p:nvPr/>
        </p:nvSpPr>
        <p:spPr>
          <a:xfrm>
            <a:off x="6319316" y="1935481"/>
            <a:ext cx="2511524" cy="26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2"/>
                </a:solidFill>
              </a:rPr>
              <a:t>S</a:t>
            </a:r>
            <a:r>
              <a:rPr lang="en" sz="1200" dirty="0">
                <a:solidFill>
                  <a:schemeClr val="dk2"/>
                </a:solidFill>
              </a:rPr>
              <a:t>ingle effect causal configurations</a:t>
            </a:r>
            <a:endParaRPr sz="1200" dirty="0">
              <a:solidFill>
                <a:schemeClr val="dk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10A2F3-E1F5-14E6-ACCE-4BC499154C44}"/>
                  </a:ext>
                </a:extLst>
              </p:cNvPr>
              <p:cNvSpPr txBox="1"/>
              <p:nvPr/>
            </p:nvSpPr>
            <p:spPr>
              <a:xfrm>
                <a:off x="6700794" y="4483118"/>
                <a:ext cx="197815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59595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000" b="0" i="1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0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595959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000" b="0" i="0" smtClean="0">
                          <a:solidFill>
                            <a:srgbClr val="595959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595959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10A2F3-E1F5-14E6-ACCE-4BC499154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794" y="4483118"/>
                <a:ext cx="1978153" cy="307777"/>
              </a:xfrm>
              <a:prstGeom prst="rect">
                <a:avLst/>
              </a:prstGeom>
              <a:blipFill>
                <a:blip r:embed="rId6"/>
                <a:stretch>
                  <a:fillRect l="-4459" t="-3846" r="-6369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FA79AF7-FD3D-05D5-ACAD-47103BEBEE61}"/>
              </a:ext>
            </a:extLst>
          </p:cNvPr>
          <p:cNvSpPr txBox="1"/>
          <p:nvPr/>
        </p:nvSpPr>
        <p:spPr>
          <a:xfrm rot="5400000">
            <a:off x="7562006" y="2994355"/>
            <a:ext cx="386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…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6537C0-A891-140E-A23C-EDBED8B70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3092"/>
              </p:ext>
            </p:extLst>
          </p:nvPr>
        </p:nvGraphicFramePr>
        <p:xfrm>
          <a:off x="6546408" y="2674148"/>
          <a:ext cx="2286000" cy="22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353266730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4344051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11833419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630996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13196605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5224133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6960405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7136820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93158667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324357068"/>
                    </a:ext>
                  </a:extLst>
                </a:gridCol>
              </a:tblGrid>
              <a:tr h="15546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45720" marR="45720" anchor="ctr">
                    <a:solidFill>
                      <a:srgbClr val="F5EB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6005320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2A85183-7D7A-9829-D9AF-4B12071C9446}"/>
              </a:ext>
            </a:extLst>
          </p:cNvPr>
          <p:cNvSpPr txBox="1"/>
          <p:nvPr/>
        </p:nvSpPr>
        <p:spPr>
          <a:xfrm>
            <a:off x="6120583" y="2648492"/>
            <a:ext cx="47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𝛾</a:t>
            </a:r>
            <a:r>
              <a:rPr lang="en-US" sz="1200" baseline="-25000" dirty="0"/>
              <a:t>2</a:t>
            </a:r>
            <a:r>
              <a:rPr lang="en-US" sz="1200" dirty="0"/>
              <a:t> :</a:t>
            </a:r>
            <a:r>
              <a:rPr lang="en-US" sz="1200" baseline="-25000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019F9-9508-3443-4F07-782059D8D217}"/>
              </a:ext>
            </a:extLst>
          </p:cNvPr>
          <p:cNvSpPr txBox="1"/>
          <p:nvPr/>
        </p:nvSpPr>
        <p:spPr>
          <a:xfrm>
            <a:off x="6112724" y="2301271"/>
            <a:ext cx="47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𝛾</a:t>
            </a:r>
            <a:r>
              <a:rPr lang="en-US" sz="1200" baseline="-25000" dirty="0"/>
              <a:t>1</a:t>
            </a:r>
            <a:r>
              <a:rPr lang="en-US" sz="1200" dirty="0"/>
              <a:t> :</a:t>
            </a:r>
            <a:r>
              <a:rPr lang="en-US" sz="1200" baseline="-25000" dirty="0"/>
              <a:t>  </a:t>
            </a:r>
          </a:p>
        </p:txBody>
      </p:sp>
      <p:sp>
        <p:nvSpPr>
          <p:cNvPr id="10" name="Google Shape;235;p29">
            <a:extLst>
              <a:ext uri="{FF2B5EF4-FFF2-40B4-BE49-F238E27FC236}">
                <a16:creationId xmlns:a16="http://schemas.microsoft.com/office/drawing/2014/main" id="{47448692-9BCC-7504-D972-BC7C5FBFA196}"/>
              </a:ext>
            </a:extLst>
          </p:cNvPr>
          <p:cNvSpPr txBox="1"/>
          <p:nvPr/>
        </p:nvSpPr>
        <p:spPr>
          <a:xfrm>
            <a:off x="6330091" y="3734431"/>
            <a:ext cx="2511524" cy="61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95959"/>
                </a:solidFill>
              </a:rPr>
              <a:t>Using Iterative Bayesian Stepwise Selection (IBSS) to compute posterior distributions:</a:t>
            </a:r>
            <a:endParaRPr sz="1200" dirty="0">
              <a:solidFill>
                <a:srgbClr val="595959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2DAE788-B936-3E23-70F1-98D6EF4C0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52652"/>
              </p:ext>
            </p:extLst>
          </p:nvPr>
        </p:nvGraphicFramePr>
        <p:xfrm>
          <a:off x="6547976" y="3354451"/>
          <a:ext cx="2286000" cy="22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353266730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4344051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11833419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630996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13196605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5224133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6960405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7136820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93158667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324357068"/>
                    </a:ext>
                  </a:extLst>
                </a:gridCol>
              </a:tblGrid>
              <a:tr h="15546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45720" marR="45720" anchor="ctr">
                    <a:solidFill>
                      <a:srgbClr val="F5EB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18288" marR="18288" marT="18288" marB="18288" anchor="ctr"/>
                </a:tc>
                <a:extLst>
                  <a:ext uri="{0D108BD9-81ED-4DB2-BD59-A6C34878D82A}">
                    <a16:rowId xmlns:a16="http://schemas.microsoft.com/office/drawing/2014/main" val="6005320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C2B66E1-9CB6-98CA-80BB-82C828278E53}"/>
              </a:ext>
            </a:extLst>
          </p:cNvPr>
          <p:cNvSpPr txBox="1"/>
          <p:nvPr/>
        </p:nvSpPr>
        <p:spPr>
          <a:xfrm>
            <a:off x="6122151" y="3328795"/>
            <a:ext cx="47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𝛾</a:t>
            </a:r>
            <a:r>
              <a:rPr lang="en-US" sz="1200" baseline="-25000" dirty="0"/>
              <a:t>L</a:t>
            </a:r>
            <a:r>
              <a:rPr lang="en-US" sz="1200" dirty="0"/>
              <a:t> :</a:t>
            </a:r>
            <a:r>
              <a:rPr lang="en-US" sz="1200" baseline="-25000" dirty="0"/>
              <a:t>  </a:t>
            </a:r>
          </a:p>
        </p:txBody>
      </p:sp>
      <p:sp>
        <p:nvSpPr>
          <p:cNvPr id="15" name="Google Shape;186;p25">
            <a:extLst>
              <a:ext uri="{FF2B5EF4-FFF2-40B4-BE49-F238E27FC236}">
                <a16:creationId xmlns:a16="http://schemas.microsoft.com/office/drawing/2014/main" id="{E3EB638F-638E-893A-C802-0308C305F5ED}"/>
              </a:ext>
            </a:extLst>
          </p:cNvPr>
          <p:cNvSpPr txBox="1"/>
          <p:nvPr/>
        </p:nvSpPr>
        <p:spPr>
          <a:xfrm>
            <a:off x="0" y="4898925"/>
            <a:ext cx="2188500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2"/>
                </a:solidFill>
              </a:rPr>
              <a:t>Spain et al. 2015 Hum Mol Genet.</a:t>
            </a:r>
          </a:p>
        </p:txBody>
      </p:sp>
      <p:sp>
        <p:nvSpPr>
          <p:cNvPr id="16" name="Google Shape;186;p25">
            <a:extLst>
              <a:ext uri="{FF2B5EF4-FFF2-40B4-BE49-F238E27FC236}">
                <a16:creationId xmlns:a16="http://schemas.microsoft.com/office/drawing/2014/main" id="{36DC3F26-7957-667C-49F8-28C742E41593}"/>
              </a:ext>
            </a:extLst>
          </p:cNvPr>
          <p:cNvSpPr txBox="1"/>
          <p:nvPr/>
        </p:nvSpPr>
        <p:spPr>
          <a:xfrm>
            <a:off x="3464744" y="4892917"/>
            <a:ext cx="2188501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2"/>
                </a:solidFill>
              </a:rPr>
              <a:t>Benner et al. 2016 Bioinformatics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FD8874C-6ED7-AA20-77E8-80AAA58341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255887"/>
              </p:ext>
            </p:extLst>
          </p:nvPr>
        </p:nvGraphicFramePr>
        <p:xfrm>
          <a:off x="3388357" y="3232717"/>
          <a:ext cx="2286000" cy="22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3532667306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4344051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111833419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3630996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13196605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522413303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69604055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3571368207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931586678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324357068"/>
                    </a:ext>
                  </a:extLst>
                </a:gridCol>
              </a:tblGrid>
              <a:tr h="155463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45720" marR="45720" anchor="ctr">
                    <a:solidFill>
                      <a:srgbClr val="F5EB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45720" marR="45720" anchor="ctr">
                    <a:solidFill>
                      <a:srgbClr val="F5EB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1</a:t>
                      </a:r>
                    </a:p>
                  </a:txBody>
                  <a:tcPr marL="45720" marR="45720" anchor="ctr">
                    <a:solidFill>
                      <a:srgbClr val="F5EB5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0</a:t>
                      </a:r>
                    </a:p>
                  </a:txBody>
                  <a:tcPr marL="18288" marR="18288" marT="18288" marB="18288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0532080"/>
                  </a:ext>
                </a:extLst>
              </a:tr>
            </a:tbl>
          </a:graphicData>
        </a:graphic>
      </p:graphicFrame>
      <p:sp>
        <p:nvSpPr>
          <p:cNvPr id="4" name="Google Shape;186;p25">
            <a:extLst>
              <a:ext uri="{FF2B5EF4-FFF2-40B4-BE49-F238E27FC236}">
                <a16:creationId xmlns:a16="http://schemas.microsoft.com/office/drawing/2014/main" id="{C188EE0C-3348-5076-E0ED-69F9D3D63EF8}"/>
              </a:ext>
            </a:extLst>
          </p:cNvPr>
          <p:cNvSpPr txBox="1"/>
          <p:nvPr/>
        </p:nvSpPr>
        <p:spPr>
          <a:xfrm>
            <a:off x="6675653" y="4886017"/>
            <a:ext cx="2188501" cy="2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2"/>
                </a:solidFill>
              </a:rPr>
              <a:t>Wang et al. 2020 JRSS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32" grpId="0" animBg="1"/>
      <p:bldP spid="233" grpId="0" animBg="1"/>
      <p:bldP spid="235" grpId="0"/>
      <p:bldP spid="237" grpId="0"/>
      <p:bldP spid="3" grpId="0"/>
      <p:bldP spid="5" grpId="0"/>
      <p:bldP spid="6" grpId="0"/>
      <p:bldP spid="8" grpId="0"/>
      <p:bldP spid="9" grpId="0"/>
      <p:bldP spid="10" grpId="0"/>
      <p:bldP spid="12" grpId="0"/>
      <p:bldP spid="15" grpId="0"/>
      <p:bldP spid="1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/>
          <p:nvPr/>
        </p:nvSpPr>
        <p:spPr>
          <a:xfrm>
            <a:off x="304800" y="1025124"/>
            <a:ext cx="7693800" cy="13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 dirty="0">
                <a:solidFill>
                  <a:schemeClr val="dk2"/>
                </a:solidFill>
              </a:rPr>
              <a:t>Aims to capture one causal SNP in each credible set of minimal size and report as many credible sets as the data supports (SuSiE).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" sz="1800" dirty="0">
                <a:solidFill>
                  <a:schemeClr val="dk2"/>
                </a:solidFill>
              </a:rPr>
              <a:t>Aims to find the smallest set of SNPs that contain all the causal SNPs. (ABF, CAVIAR, FINEMAP etc.)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258" name="Google Shape;2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7300" y="2645625"/>
            <a:ext cx="3083852" cy="179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0747" y="2645625"/>
            <a:ext cx="3083852" cy="179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2"/>
          <p:cNvSpPr txBox="1"/>
          <p:nvPr/>
        </p:nvSpPr>
        <p:spPr>
          <a:xfrm>
            <a:off x="1461300" y="4576475"/>
            <a:ext cx="62193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The two definitions coincide when assuming single causal variant per locus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1" name="Google Shape;261;p32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ways to define credible sets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>
            <a:spLocks noGrp="1"/>
          </p:cNvSpPr>
          <p:nvPr>
            <p:ph type="ctrTitle"/>
          </p:nvPr>
        </p:nvSpPr>
        <p:spPr>
          <a:xfrm>
            <a:off x="311700" y="1843225"/>
            <a:ext cx="8520600" cy="11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Benchmarking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 context: Variant to Function model (V2F)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Fine-mapping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The goal of fine-mapping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Factors that influence fine-mapping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Overview of methods and benchmarking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Multi-cohort fine-mapping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Resources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Colocalization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The goal of colocalization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Methods and outputs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How well does it work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Resources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Benchmarking fine-mapping: in simulations</a:t>
            </a:r>
            <a:endParaRPr dirty="0"/>
          </a:p>
        </p:txBody>
      </p:sp>
      <p:sp>
        <p:nvSpPr>
          <p:cNvPr id="267" name="Google Shape;267;p33"/>
          <p:cNvSpPr/>
          <p:nvPr/>
        </p:nvSpPr>
        <p:spPr>
          <a:xfrm>
            <a:off x="4369177" y="3287168"/>
            <a:ext cx="1373700" cy="1239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3"/>
          <p:cNvSpPr/>
          <p:nvPr/>
        </p:nvSpPr>
        <p:spPr>
          <a:xfrm>
            <a:off x="2618050" y="1924926"/>
            <a:ext cx="1373700" cy="1239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3"/>
          <p:cNvSpPr/>
          <p:nvPr/>
        </p:nvSpPr>
        <p:spPr>
          <a:xfrm>
            <a:off x="216450" y="2269190"/>
            <a:ext cx="1649100" cy="14955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3"/>
          <p:cNvSpPr txBox="1"/>
          <p:nvPr/>
        </p:nvSpPr>
        <p:spPr>
          <a:xfrm>
            <a:off x="304800" y="961701"/>
            <a:ext cx="84480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Two main metrics:</a:t>
            </a:r>
            <a:endParaRPr dirty="0"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 dirty="0">
                <a:solidFill>
                  <a:srgbClr val="595959"/>
                </a:solidFill>
              </a:rPr>
              <a:t>Calibration</a:t>
            </a:r>
            <a:r>
              <a:rPr lang="en" dirty="0">
                <a:solidFill>
                  <a:srgbClr val="595959"/>
                </a:solidFill>
              </a:rPr>
              <a:t>: Of variants with </a:t>
            </a:r>
            <a:r>
              <a:rPr lang="en" dirty="0" err="1">
                <a:solidFill>
                  <a:srgbClr val="595959"/>
                </a:solidFill>
              </a:rPr>
              <a:t>PIP≅x</a:t>
            </a:r>
            <a:r>
              <a:rPr lang="en" dirty="0">
                <a:solidFill>
                  <a:srgbClr val="595959"/>
                </a:solidFill>
              </a:rPr>
              <a:t>%, are x% truly causal?</a:t>
            </a:r>
            <a:endParaRPr dirty="0"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 b="1" dirty="0">
                <a:solidFill>
                  <a:srgbClr val="B7B7B7"/>
                </a:solidFill>
              </a:rPr>
              <a:t>Recall</a:t>
            </a:r>
            <a:r>
              <a:rPr lang="en" dirty="0">
                <a:solidFill>
                  <a:srgbClr val="B7B7B7"/>
                </a:solidFill>
              </a:rPr>
              <a:t>: What proportion of all causal variants are captured by the x% variants with highest PIP?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271" name="Google Shape;271;p33"/>
          <p:cNvSpPr/>
          <p:nvPr/>
        </p:nvSpPr>
        <p:spPr>
          <a:xfrm>
            <a:off x="558812" y="3035178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72" name="Google Shape;272;p33"/>
          <p:cNvSpPr/>
          <p:nvPr/>
        </p:nvSpPr>
        <p:spPr>
          <a:xfrm>
            <a:off x="989696" y="2883773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73" name="Google Shape;273;p33"/>
          <p:cNvSpPr/>
          <p:nvPr/>
        </p:nvSpPr>
        <p:spPr>
          <a:xfrm>
            <a:off x="800290" y="3186590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74" name="Google Shape;274;p33"/>
          <p:cNvSpPr/>
          <p:nvPr/>
        </p:nvSpPr>
        <p:spPr>
          <a:xfrm>
            <a:off x="1230533" y="3135668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75" name="Google Shape;275;p33"/>
          <p:cNvSpPr/>
          <p:nvPr/>
        </p:nvSpPr>
        <p:spPr>
          <a:xfrm>
            <a:off x="704681" y="3451559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76" name="Google Shape;276;p33"/>
          <p:cNvSpPr/>
          <p:nvPr/>
        </p:nvSpPr>
        <p:spPr>
          <a:xfrm>
            <a:off x="1135555" y="3451559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77" name="Google Shape;277;p33"/>
          <p:cNvSpPr/>
          <p:nvPr/>
        </p:nvSpPr>
        <p:spPr>
          <a:xfrm>
            <a:off x="1407446" y="2703645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78" name="Google Shape;278;p33"/>
          <p:cNvSpPr/>
          <p:nvPr/>
        </p:nvSpPr>
        <p:spPr>
          <a:xfrm>
            <a:off x="704681" y="2713780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79" name="Google Shape;279;p33"/>
          <p:cNvSpPr/>
          <p:nvPr/>
        </p:nvSpPr>
        <p:spPr>
          <a:xfrm>
            <a:off x="1135555" y="2658219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80" name="Google Shape;280;p33"/>
          <p:cNvSpPr/>
          <p:nvPr/>
        </p:nvSpPr>
        <p:spPr>
          <a:xfrm>
            <a:off x="1472900" y="3224442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81" name="Google Shape;281;p33"/>
          <p:cNvSpPr txBox="1"/>
          <p:nvPr/>
        </p:nvSpPr>
        <p:spPr>
          <a:xfrm>
            <a:off x="464951" y="2332201"/>
            <a:ext cx="9114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PIP≧0.9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282" name="Google Shape;282;p33"/>
          <p:cNvSpPr/>
          <p:nvPr/>
        </p:nvSpPr>
        <p:spPr>
          <a:xfrm rot="-1096373">
            <a:off x="1923185" y="2645108"/>
            <a:ext cx="637233" cy="2555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05B75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3"/>
          <p:cNvSpPr/>
          <p:nvPr/>
        </p:nvSpPr>
        <p:spPr>
          <a:xfrm rot="1551051">
            <a:off x="1872308" y="3504335"/>
            <a:ext cx="635048" cy="25669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05B75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3"/>
          <p:cNvSpPr txBox="1"/>
          <p:nvPr/>
        </p:nvSpPr>
        <p:spPr>
          <a:xfrm rot="-1096044">
            <a:off x="1708813" y="2404382"/>
            <a:ext cx="940813" cy="28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Expected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285" name="Google Shape;285;p33"/>
          <p:cNvSpPr txBox="1"/>
          <p:nvPr/>
        </p:nvSpPr>
        <p:spPr>
          <a:xfrm rot="1553931">
            <a:off x="1948790" y="3299283"/>
            <a:ext cx="634639" cy="28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Truth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286" name="Google Shape;286;p33"/>
          <p:cNvSpPr/>
          <p:nvPr/>
        </p:nvSpPr>
        <p:spPr>
          <a:xfrm>
            <a:off x="2805075" y="2390304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87" name="Google Shape;287;p33"/>
          <p:cNvSpPr/>
          <p:nvPr/>
        </p:nvSpPr>
        <p:spPr>
          <a:xfrm>
            <a:off x="3235959" y="2238899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3046554" y="2541716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3476797" y="2490794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90" name="Google Shape;290;p33"/>
          <p:cNvSpPr/>
          <p:nvPr/>
        </p:nvSpPr>
        <p:spPr>
          <a:xfrm>
            <a:off x="2950944" y="2806685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91" name="Google Shape;291;p33"/>
          <p:cNvSpPr/>
          <p:nvPr/>
        </p:nvSpPr>
        <p:spPr>
          <a:xfrm>
            <a:off x="3381818" y="2806685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92" name="Google Shape;292;p33"/>
          <p:cNvSpPr/>
          <p:nvPr/>
        </p:nvSpPr>
        <p:spPr>
          <a:xfrm>
            <a:off x="3622665" y="2172329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3140865" y="2084395"/>
            <a:ext cx="156000" cy="1677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94" name="Google Shape;294;p33"/>
          <p:cNvSpPr/>
          <p:nvPr/>
        </p:nvSpPr>
        <p:spPr>
          <a:xfrm>
            <a:off x="3436640" y="2040545"/>
            <a:ext cx="156000" cy="1677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95" name="Google Shape;295;p33"/>
          <p:cNvSpPr/>
          <p:nvPr/>
        </p:nvSpPr>
        <p:spPr>
          <a:xfrm>
            <a:off x="3688119" y="2693127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96" name="Google Shape;296;p33"/>
          <p:cNvSpPr/>
          <p:nvPr/>
        </p:nvSpPr>
        <p:spPr>
          <a:xfrm>
            <a:off x="4552205" y="3795839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97" name="Google Shape;297;p33"/>
          <p:cNvSpPr/>
          <p:nvPr/>
        </p:nvSpPr>
        <p:spPr>
          <a:xfrm>
            <a:off x="4983089" y="3644434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98" name="Google Shape;298;p33"/>
          <p:cNvSpPr/>
          <p:nvPr/>
        </p:nvSpPr>
        <p:spPr>
          <a:xfrm>
            <a:off x="4793683" y="3947250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299" name="Google Shape;299;p33"/>
          <p:cNvSpPr/>
          <p:nvPr/>
        </p:nvSpPr>
        <p:spPr>
          <a:xfrm>
            <a:off x="5223926" y="3896328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00" name="Google Shape;300;p33"/>
          <p:cNvSpPr/>
          <p:nvPr/>
        </p:nvSpPr>
        <p:spPr>
          <a:xfrm>
            <a:off x="4698074" y="4212220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01" name="Google Shape;301;p33"/>
          <p:cNvSpPr/>
          <p:nvPr/>
        </p:nvSpPr>
        <p:spPr>
          <a:xfrm>
            <a:off x="5128948" y="4212220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02" name="Google Shape;302;p33"/>
          <p:cNvSpPr/>
          <p:nvPr/>
        </p:nvSpPr>
        <p:spPr>
          <a:xfrm>
            <a:off x="5369795" y="3577864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03" name="Google Shape;303;p33"/>
          <p:cNvSpPr/>
          <p:nvPr/>
        </p:nvSpPr>
        <p:spPr>
          <a:xfrm>
            <a:off x="4698074" y="3474440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04" name="Google Shape;304;p33"/>
          <p:cNvSpPr/>
          <p:nvPr/>
        </p:nvSpPr>
        <p:spPr>
          <a:xfrm>
            <a:off x="5128948" y="3418880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05" name="Google Shape;305;p33"/>
          <p:cNvSpPr/>
          <p:nvPr/>
        </p:nvSpPr>
        <p:spPr>
          <a:xfrm>
            <a:off x="5435249" y="4098661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06" name="Google Shape;306;p33"/>
          <p:cNvSpPr txBox="1"/>
          <p:nvPr/>
        </p:nvSpPr>
        <p:spPr>
          <a:xfrm>
            <a:off x="3072384" y="1956468"/>
            <a:ext cx="2586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7" name="Google Shape;307;p33"/>
          <p:cNvSpPr txBox="1"/>
          <p:nvPr/>
        </p:nvSpPr>
        <p:spPr>
          <a:xfrm>
            <a:off x="4626330" y="3355584"/>
            <a:ext cx="241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8" name="Google Shape;308;p33"/>
          <p:cNvSpPr txBox="1"/>
          <p:nvPr/>
        </p:nvSpPr>
        <p:spPr>
          <a:xfrm>
            <a:off x="4908486" y="3520176"/>
            <a:ext cx="241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9" name="Google Shape;309;p33"/>
          <p:cNvSpPr txBox="1"/>
          <p:nvPr/>
        </p:nvSpPr>
        <p:spPr>
          <a:xfrm>
            <a:off x="4720382" y="3821928"/>
            <a:ext cx="241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0" name="Google Shape;310;p33"/>
          <p:cNvSpPr txBox="1"/>
          <p:nvPr/>
        </p:nvSpPr>
        <p:spPr>
          <a:xfrm>
            <a:off x="5293467" y="3456168"/>
            <a:ext cx="241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1" name="Google Shape;311;p33"/>
          <p:cNvSpPr txBox="1"/>
          <p:nvPr/>
        </p:nvSpPr>
        <p:spPr>
          <a:xfrm>
            <a:off x="5055723" y="4096248"/>
            <a:ext cx="241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2" name="Google Shape;312;p33"/>
          <p:cNvSpPr txBox="1"/>
          <p:nvPr/>
        </p:nvSpPr>
        <p:spPr>
          <a:xfrm>
            <a:off x="4386834" y="4575632"/>
            <a:ext cx="13737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Mis-calibrated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313" name="Google Shape;313;p33"/>
          <p:cNvSpPr/>
          <p:nvPr/>
        </p:nvSpPr>
        <p:spPr>
          <a:xfrm>
            <a:off x="2631035" y="3288118"/>
            <a:ext cx="1373700" cy="1239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3"/>
          <p:cNvSpPr/>
          <p:nvPr/>
        </p:nvSpPr>
        <p:spPr>
          <a:xfrm>
            <a:off x="4360750" y="1961326"/>
            <a:ext cx="1373700" cy="12399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3"/>
          <p:cNvSpPr/>
          <p:nvPr/>
        </p:nvSpPr>
        <p:spPr>
          <a:xfrm>
            <a:off x="4547775" y="2426704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16" name="Google Shape;316;p33"/>
          <p:cNvSpPr/>
          <p:nvPr/>
        </p:nvSpPr>
        <p:spPr>
          <a:xfrm>
            <a:off x="4978659" y="2275299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17" name="Google Shape;317;p33"/>
          <p:cNvSpPr/>
          <p:nvPr/>
        </p:nvSpPr>
        <p:spPr>
          <a:xfrm>
            <a:off x="4789254" y="2578116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18" name="Google Shape;318;p33"/>
          <p:cNvSpPr/>
          <p:nvPr/>
        </p:nvSpPr>
        <p:spPr>
          <a:xfrm>
            <a:off x="5219497" y="2527194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19" name="Google Shape;319;p33"/>
          <p:cNvSpPr/>
          <p:nvPr/>
        </p:nvSpPr>
        <p:spPr>
          <a:xfrm>
            <a:off x="4693644" y="2843085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20" name="Google Shape;320;p33"/>
          <p:cNvSpPr/>
          <p:nvPr/>
        </p:nvSpPr>
        <p:spPr>
          <a:xfrm>
            <a:off x="5124518" y="2843085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21" name="Google Shape;321;p33"/>
          <p:cNvSpPr/>
          <p:nvPr/>
        </p:nvSpPr>
        <p:spPr>
          <a:xfrm>
            <a:off x="5365365" y="2208729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22" name="Google Shape;322;p33"/>
          <p:cNvSpPr/>
          <p:nvPr/>
        </p:nvSpPr>
        <p:spPr>
          <a:xfrm>
            <a:off x="4883565" y="2120795"/>
            <a:ext cx="156000" cy="1677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23" name="Google Shape;323;p33"/>
          <p:cNvSpPr/>
          <p:nvPr/>
        </p:nvSpPr>
        <p:spPr>
          <a:xfrm>
            <a:off x="5179340" y="2076945"/>
            <a:ext cx="156000" cy="1677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24" name="Google Shape;324;p33"/>
          <p:cNvSpPr/>
          <p:nvPr/>
        </p:nvSpPr>
        <p:spPr>
          <a:xfrm>
            <a:off x="5430819" y="2729527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25" name="Google Shape;325;p33"/>
          <p:cNvSpPr/>
          <p:nvPr/>
        </p:nvSpPr>
        <p:spPr>
          <a:xfrm>
            <a:off x="2814063" y="3796789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26" name="Google Shape;326;p33"/>
          <p:cNvSpPr/>
          <p:nvPr/>
        </p:nvSpPr>
        <p:spPr>
          <a:xfrm>
            <a:off x="3244947" y="3645384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27" name="Google Shape;327;p33"/>
          <p:cNvSpPr/>
          <p:nvPr/>
        </p:nvSpPr>
        <p:spPr>
          <a:xfrm>
            <a:off x="3055541" y="3948200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28" name="Google Shape;328;p33"/>
          <p:cNvSpPr/>
          <p:nvPr/>
        </p:nvSpPr>
        <p:spPr>
          <a:xfrm>
            <a:off x="3485784" y="3897278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29" name="Google Shape;329;p33"/>
          <p:cNvSpPr/>
          <p:nvPr/>
        </p:nvSpPr>
        <p:spPr>
          <a:xfrm>
            <a:off x="2959932" y="4213170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30" name="Google Shape;330;p33"/>
          <p:cNvSpPr/>
          <p:nvPr/>
        </p:nvSpPr>
        <p:spPr>
          <a:xfrm>
            <a:off x="3390806" y="4213170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31" name="Google Shape;331;p33"/>
          <p:cNvSpPr/>
          <p:nvPr/>
        </p:nvSpPr>
        <p:spPr>
          <a:xfrm>
            <a:off x="3631653" y="3578814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32" name="Google Shape;332;p33"/>
          <p:cNvSpPr/>
          <p:nvPr/>
        </p:nvSpPr>
        <p:spPr>
          <a:xfrm>
            <a:off x="2959932" y="3475390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33" name="Google Shape;333;p33"/>
          <p:cNvSpPr/>
          <p:nvPr/>
        </p:nvSpPr>
        <p:spPr>
          <a:xfrm>
            <a:off x="3390806" y="3419830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34" name="Google Shape;334;p33"/>
          <p:cNvSpPr/>
          <p:nvPr/>
        </p:nvSpPr>
        <p:spPr>
          <a:xfrm>
            <a:off x="3697107" y="4099611"/>
            <a:ext cx="145800" cy="151500"/>
          </a:xfrm>
          <a:prstGeom prst="ellipse">
            <a:avLst/>
          </a:prstGeom>
          <a:solidFill>
            <a:srgbClr val="6F8F56"/>
          </a:solidFill>
          <a:ln w="9525" cap="flat" cmpd="sng">
            <a:solidFill>
              <a:srgbClr val="6F8F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35" name="Google Shape;335;p33"/>
          <p:cNvSpPr txBox="1"/>
          <p:nvPr/>
        </p:nvSpPr>
        <p:spPr>
          <a:xfrm>
            <a:off x="4815084" y="1992868"/>
            <a:ext cx="258600" cy="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6" name="Google Shape;336;p33"/>
          <p:cNvSpPr txBox="1"/>
          <p:nvPr/>
        </p:nvSpPr>
        <p:spPr>
          <a:xfrm>
            <a:off x="3170344" y="3521302"/>
            <a:ext cx="241800" cy="2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7" name="Google Shape;337;p33"/>
          <p:cNvSpPr txBox="1"/>
          <p:nvPr/>
        </p:nvSpPr>
        <p:spPr>
          <a:xfrm>
            <a:off x="2780334" y="4568150"/>
            <a:ext cx="1101300" cy="3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Calibrated</a:t>
            </a:r>
            <a:endParaRPr dirty="0">
              <a:solidFill>
                <a:srgbClr val="595959"/>
              </a:solidFill>
            </a:endParaRPr>
          </a:p>
        </p:txBody>
      </p:sp>
      <p:pic>
        <p:nvPicPr>
          <p:cNvPr id="338" name="Google Shape;338;p33"/>
          <p:cNvPicPr preferRelativeResize="0"/>
          <p:nvPr/>
        </p:nvPicPr>
        <p:blipFill rotWithShape="1">
          <a:blip r:embed="rId3">
            <a:alphaModFix/>
          </a:blip>
          <a:srcRect l="3966" b="50840"/>
          <a:stretch/>
        </p:blipFill>
        <p:spPr>
          <a:xfrm>
            <a:off x="6664975" y="2194676"/>
            <a:ext cx="1786725" cy="2033489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3"/>
          <p:cNvSpPr txBox="1"/>
          <p:nvPr/>
        </p:nvSpPr>
        <p:spPr>
          <a:xfrm>
            <a:off x="6970500" y="4849175"/>
            <a:ext cx="21738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rgbClr val="595959"/>
                </a:solidFill>
              </a:rPr>
              <a:t>Ulirsch</a:t>
            </a:r>
            <a:r>
              <a:rPr lang="en" sz="1000" dirty="0">
                <a:solidFill>
                  <a:srgbClr val="595959"/>
                </a:solidFill>
              </a:rPr>
              <a:t> and Kanai et al., in review</a:t>
            </a:r>
            <a:endParaRPr sz="1000" dirty="0">
              <a:solidFill>
                <a:srgbClr val="595959"/>
              </a:solidFill>
            </a:endParaRPr>
          </a:p>
        </p:txBody>
      </p:sp>
      <p:pic>
        <p:nvPicPr>
          <p:cNvPr id="340" name="Google Shape;3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3450" y="2194676"/>
            <a:ext cx="561525" cy="173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 animBg="1"/>
      <p:bldP spid="268" grpId="0" animBg="1"/>
      <p:bldP spid="269" grpId="0" animBg="1"/>
      <p:bldP spid="270" grpId="0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/>
      <p:bldP spid="282" grpId="0" animBg="1"/>
      <p:bldP spid="283" grpId="0" animBg="1"/>
      <p:bldP spid="284" grpId="0"/>
      <p:bldP spid="285" grpId="0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/>
      <p:bldP spid="307" grpId="0"/>
      <p:bldP spid="308" grpId="0"/>
      <p:bldP spid="309" grpId="0"/>
      <p:bldP spid="310" grpId="0"/>
      <p:bldP spid="311" grpId="0"/>
      <p:bldP spid="312" grpId="0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/>
      <p:bldP spid="336" grpId="0"/>
      <p:bldP spid="337" grpId="0"/>
      <p:bldP spid="3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"/>
          <p:cNvSpPr txBox="1"/>
          <p:nvPr/>
        </p:nvSpPr>
        <p:spPr>
          <a:xfrm>
            <a:off x="304800" y="961701"/>
            <a:ext cx="8448000" cy="8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Two main metrics:</a:t>
            </a:r>
            <a:endParaRPr dirty="0">
              <a:solidFill>
                <a:srgbClr val="595959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Char char="●"/>
            </a:pPr>
            <a:r>
              <a:rPr lang="en" b="1" dirty="0">
                <a:solidFill>
                  <a:srgbClr val="B7B7B7"/>
                </a:solidFill>
              </a:rPr>
              <a:t>Calibration</a:t>
            </a:r>
            <a:r>
              <a:rPr lang="en" dirty="0">
                <a:solidFill>
                  <a:srgbClr val="B7B7B7"/>
                </a:solidFill>
              </a:rPr>
              <a:t>: Of variants with PIP=x%, are x% truly causal?</a:t>
            </a:r>
            <a:endParaRPr dirty="0">
              <a:solidFill>
                <a:srgbClr val="B7B7B7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 dirty="0">
                <a:solidFill>
                  <a:srgbClr val="595959"/>
                </a:solidFill>
              </a:rPr>
              <a:t>Recall</a:t>
            </a:r>
            <a:r>
              <a:rPr lang="en" dirty="0">
                <a:solidFill>
                  <a:srgbClr val="595959"/>
                </a:solidFill>
              </a:rPr>
              <a:t>: What proportion of all causal variants are captured by the x% variants with highest PIP?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348" name="Google Shape;348;p34"/>
          <p:cNvSpPr txBox="1"/>
          <p:nvPr/>
        </p:nvSpPr>
        <p:spPr>
          <a:xfrm>
            <a:off x="1125475" y="2074826"/>
            <a:ext cx="16830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All causal variants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349" name="Google Shape;349;p34"/>
          <p:cNvSpPr/>
          <p:nvPr/>
        </p:nvSpPr>
        <p:spPr>
          <a:xfrm>
            <a:off x="2697364" y="2715523"/>
            <a:ext cx="156000" cy="167700"/>
          </a:xfrm>
          <a:prstGeom prst="ellipse">
            <a:avLst/>
          </a:prstGeom>
          <a:solidFill>
            <a:srgbClr val="A51C2E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50" name="Google Shape;350;p34"/>
          <p:cNvSpPr/>
          <p:nvPr/>
        </p:nvSpPr>
        <p:spPr>
          <a:xfrm>
            <a:off x="2060889" y="2547823"/>
            <a:ext cx="156000" cy="167700"/>
          </a:xfrm>
          <a:prstGeom prst="ellipse">
            <a:avLst/>
          </a:prstGeom>
          <a:solidFill>
            <a:srgbClr val="A51C2E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51" name="Google Shape;351;p34"/>
          <p:cNvSpPr/>
          <p:nvPr/>
        </p:nvSpPr>
        <p:spPr>
          <a:xfrm>
            <a:off x="1724064" y="3393598"/>
            <a:ext cx="156000" cy="167700"/>
          </a:xfrm>
          <a:prstGeom prst="ellipse">
            <a:avLst/>
          </a:prstGeom>
          <a:solidFill>
            <a:srgbClr val="A51C2E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52" name="Google Shape;352;p34"/>
          <p:cNvSpPr/>
          <p:nvPr/>
        </p:nvSpPr>
        <p:spPr>
          <a:xfrm>
            <a:off x="1724064" y="3005023"/>
            <a:ext cx="156000" cy="167700"/>
          </a:xfrm>
          <a:prstGeom prst="ellipse">
            <a:avLst/>
          </a:prstGeom>
          <a:solidFill>
            <a:srgbClr val="A51C2E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53" name="Google Shape;353;p34"/>
          <p:cNvSpPr/>
          <p:nvPr/>
        </p:nvSpPr>
        <p:spPr>
          <a:xfrm>
            <a:off x="2527064" y="3667223"/>
            <a:ext cx="156000" cy="167700"/>
          </a:xfrm>
          <a:prstGeom prst="ellipse">
            <a:avLst/>
          </a:prstGeom>
          <a:solidFill>
            <a:srgbClr val="A51C2E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54" name="Google Shape;354;p34"/>
          <p:cNvSpPr/>
          <p:nvPr/>
        </p:nvSpPr>
        <p:spPr>
          <a:xfrm>
            <a:off x="1125464" y="2636073"/>
            <a:ext cx="156000" cy="167700"/>
          </a:xfrm>
          <a:prstGeom prst="ellipse">
            <a:avLst/>
          </a:prstGeom>
          <a:solidFill>
            <a:srgbClr val="A51C2E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55" name="Google Shape;355;p34"/>
          <p:cNvSpPr/>
          <p:nvPr/>
        </p:nvSpPr>
        <p:spPr>
          <a:xfrm>
            <a:off x="1281464" y="3667223"/>
            <a:ext cx="156000" cy="167700"/>
          </a:xfrm>
          <a:prstGeom prst="ellipse">
            <a:avLst/>
          </a:prstGeom>
          <a:solidFill>
            <a:srgbClr val="A51C2E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56" name="Google Shape;356;p34"/>
          <p:cNvSpPr/>
          <p:nvPr/>
        </p:nvSpPr>
        <p:spPr>
          <a:xfrm>
            <a:off x="2371064" y="3250423"/>
            <a:ext cx="156000" cy="167700"/>
          </a:xfrm>
          <a:prstGeom prst="ellipse">
            <a:avLst/>
          </a:prstGeom>
          <a:solidFill>
            <a:srgbClr val="A51C2E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57" name="Google Shape;357;p34"/>
          <p:cNvSpPr/>
          <p:nvPr/>
        </p:nvSpPr>
        <p:spPr>
          <a:xfrm>
            <a:off x="3033014" y="3082723"/>
            <a:ext cx="156000" cy="167700"/>
          </a:xfrm>
          <a:prstGeom prst="ellipse">
            <a:avLst/>
          </a:prstGeom>
          <a:solidFill>
            <a:srgbClr val="A51C2E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58" name="Google Shape;358;p34"/>
          <p:cNvSpPr/>
          <p:nvPr/>
        </p:nvSpPr>
        <p:spPr>
          <a:xfrm>
            <a:off x="969464" y="3172723"/>
            <a:ext cx="156000" cy="167700"/>
          </a:xfrm>
          <a:prstGeom prst="ellipse">
            <a:avLst/>
          </a:prstGeom>
          <a:solidFill>
            <a:srgbClr val="A51C2E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359" name="Google Shape;359;p34"/>
          <p:cNvSpPr/>
          <p:nvPr/>
        </p:nvSpPr>
        <p:spPr>
          <a:xfrm>
            <a:off x="2182065" y="2595909"/>
            <a:ext cx="1159100" cy="1311025"/>
          </a:xfrm>
          <a:custGeom>
            <a:avLst/>
            <a:gdLst/>
            <a:ahLst/>
            <a:cxnLst/>
            <a:rect l="l" t="t" r="r" b="b"/>
            <a:pathLst>
              <a:path w="46364" h="52441" extrusionOk="0">
                <a:moveTo>
                  <a:pt x="17480" y="2087"/>
                </a:moveTo>
                <a:cubicBezTo>
                  <a:pt x="13261" y="2087"/>
                  <a:pt x="7793" y="3052"/>
                  <a:pt x="5700" y="6715"/>
                </a:cubicBezTo>
                <a:cubicBezTo>
                  <a:pt x="21" y="16653"/>
                  <a:pt x="-1286" y="29691"/>
                  <a:pt x="1492" y="40795"/>
                </a:cubicBezTo>
                <a:cubicBezTo>
                  <a:pt x="3456" y="48646"/>
                  <a:pt x="14938" y="53300"/>
                  <a:pt x="22950" y="52155"/>
                </a:cubicBezTo>
                <a:cubicBezTo>
                  <a:pt x="37880" y="50021"/>
                  <a:pt x="49326" y="27658"/>
                  <a:pt x="45670" y="13026"/>
                </a:cubicBezTo>
                <a:cubicBezTo>
                  <a:pt x="43119" y="2818"/>
                  <a:pt x="25634" y="-3031"/>
                  <a:pt x="16218" y="1666"/>
                </a:cubicBezTo>
              </a:path>
            </a:pathLst>
          </a:custGeom>
          <a:noFill/>
          <a:ln w="9525" cap="flat" cmpd="sng">
            <a:solidFill>
              <a:srgbClr val="305B75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0" name="Google Shape;360;p34"/>
          <p:cNvSpPr txBox="1"/>
          <p:nvPr/>
        </p:nvSpPr>
        <p:spPr>
          <a:xfrm>
            <a:off x="2377150" y="4194276"/>
            <a:ext cx="15462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05B75"/>
                </a:solidFill>
              </a:rPr>
              <a:t>Top 1% variants</a:t>
            </a:r>
            <a:endParaRPr>
              <a:solidFill>
                <a:srgbClr val="305B75"/>
              </a:solidFill>
            </a:endParaRPr>
          </a:p>
        </p:txBody>
      </p:sp>
      <p:cxnSp>
        <p:nvCxnSpPr>
          <p:cNvPr id="361" name="Google Shape;361;p34"/>
          <p:cNvCxnSpPr>
            <a:stCxn id="360" idx="0"/>
          </p:cNvCxnSpPr>
          <p:nvPr/>
        </p:nvCxnSpPr>
        <p:spPr>
          <a:xfrm rot="10800000">
            <a:off x="3029350" y="3836676"/>
            <a:ext cx="120900" cy="357600"/>
          </a:xfrm>
          <a:prstGeom prst="straightConnector1">
            <a:avLst/>
          </a:prstGeom>
          <a:noFill/>
          <a:ln w="19050" cap="flat" cmpd="sng">
            <a:solidFill>
              <a:srgbClr val="305B75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2" name="Google Shape;362;p34"/>
          <p:cNvSpPr/>
          <p:nvPr/>
        </p:nvSpPr>
        <p:spPr>
          <a:xfrm>
            <a:off x="2242848" y="3197114"/>
            <a:ext cx="565622" cy="662258"/>
          </a:xfrm>
          <a:custGeom>
            <a:avLst/>
            <a:gdLst/>
            <a:ahLst/>
            <a:cxnLst/>
            <a:rect l="l" t="t" r="r" b="b"/>
            <a:pathLst>
              <a:path w="74645" h="59569" extrusionOk="0">
                <a:moveTo>
                  <a:pt x="42703" y="1297"/>
                </a:moveTo>
                <a:cubicBezTo>
                  <a:pt x="29560" y="-3088"/>
                  <a:pt x="11124" y="4563"/>
                  <a:pt x="3995" y="16443"/>
                </a:cubicBezTo>
                <a:cubicBezTo>
                  <a:pt x="-2016" y="26460"/>
                  <a:pt x="-1319" y="43104"/>
                  <a:pt x="6941" y="51364"/>
                </a:cubicBezTo>
                <a:cubicBezTo>
                  <a:pt x="13099" y="57522"/>
                  <a:pt x="23646" y="56387"/>
                  <a:pt x="32185" y="58096"/>
                </a:cubicBezTo>
                <a:cubicBezTo>
                  <a:pt x="44729" y="60606"/>
                  <a:pt x="63050" y="60652"/>
                  <a:pt x="69630" y="49681"/>
                </a:cubicBezTo>
                <a:cubicBezTo>
                  <a:pt x="75474" y="39939"/>
                  <a:pt x="76868" y="24690"/>
                  <a:pt x="70051" y="15602"/>
                </a:cubicBezTo>
                <a:cubicBezTo>
                  <a:pt x="63841" y="7323"/>
                  <a:pt x="52631" y="1717"/>
                  <a:pt x="42282" y="1717"/>
                </a:cubicBezTo>
              </a:path>
            </a:pathLst>
          </a:custGeom>
          <a:noFill/>
          <a:ln w="9525" cap="flat" cmpd="sng">
            <a:solidFill>
              <a:srgbClr val="F7B44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3" name="Google Shape;363;p34"/>
          <p:cNvSpPr txBox="1"/>
          <p:nvPr/>
        </p:nvSpPr>
        <p:spPr>
          <a:xfrm>
            <a:off x="599550" y="4173251"/>
            <a:ext cx="18618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B446"/>
                </a:solidFill>
              </a:rPr>
              <a:t>Top 0.01% variants</a:t>
            </a:r>
            <a:endParaRPr>
              <a:solidFill>
                <a:srgbClr val="F7B446"/>
              </a:solidFill>
            </a:endParaRPr>
          </a:p>
        </p:txBody>
      </p:sp>
      <p:cxnSp>
        <p:nvCxnSpPr>
          <p:cNvPr id="364" name="Google Shape;364;p34"/>
          <p:cNvCxnSpPr>
            <a:stCxn id="363" idx="0"/>
          </p:cNvCxnSpPr>
          <p:nvPr/>
        </p:nvCxnSpPr>
        <p:spPr>
          <a:xfrm rot="10800000" flipH="1">
            <a:off x="1530450" y="3752351"/>
            <a:ext cx="720600" cy="420900"/>
          </a:xfrm>
          <a:prstGeom prst="straightConnector1">
            <a:avLst/>
          </a:prstGeom>
          <a:noFill/>
          <a:ln w="9525" cap="flat" cmpd="sng">
            <a:solidFill>
              <a:srgbClr val="F7B446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65" name="Google Shape;365;p34"/>
          <p:cNvPicPr preferRelativeResize="0"/>
          <p:nvPr/>
        </p:nvPicPr>
        <p:blipFill rotWithShape="1">
          <a:blip r:embed="rId3">
            <a:alphaModFix/>
          </a:blip>
          <a:srcRect t="50000"/>
          <a:stretch/>
        </p:blipFill>
        <p:spPr>
          <a:xfrm>
            <a:off x="5107100" y="1970689"/>
            <a:ext cx="23134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5231" y="1970701"/>
            <a:ext cx="601869" cy="20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/>
          <p:cNvPicPr preferRelativeResize="0"/>
          <p:nvPr/>
        </p:nvPicPr>
        <p:blipFill rotWithShape="1">
          <a:blip r:embed="rId3">
            <a:alphaModFix/>
          </a:blip>
          <a:srcRect l="7291" r="41212" b="74477"/>
          <a:stretch/>
        </p:blipFill>
        <p:spPr>
          <a:xfrm>
            <a:off x="7533700" y="2638701"/>
            <a:ext cx="958100" cy="105575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4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Benchmarking fine-mapping: in simulations</a:t>
            </a:r>
            <a:endParaRPr dirty="0"/>
          </a:p>
        </p:txBody>
      </p:sp>
      <p:sp>
        <p:nvSpPr>
          <p:cNvPr id="2" name="Google Shape;339;p33">
            <a:extLst>
              <a:ext uri="{FF2B5EF4-FFF2-40B4-BE49-F238E27FC236}">
                <a16:creationId xmlns:a16="http://schemas.microsoft.com/office/drawing/2014/main" id="{8FEF966E-4838-CFEA-CAEC-8855AB22B078}"/>
              </a:ext>
            </a:extLst>
          </p:cNvPr>
          <p:cNvSpPr txBox="1"/>
          <p:nvPr/>
        </p:nvSpPr>
        <p:spPr>
          <a:xfrm>
            <a:off x="6970500" y="4849175"/>
            <a:ext cx="21738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solidFill>
                  <a:srgbClr val="595959"/>
                </a:solidFill>
              </a:rPr>
              <a:t>Ulirsch</a:t>
            </a:r>
            <a:r>
              <a:rPr lang="en" sz="1000" dirty="0">
                <a:solidFill>
                  <a:srgbClr val="595959"/>
                </a:solidFill>
              </a:rPr>
              <a:t> and Kanai et al., in review</a:t>
            </a:r>
            <a:endParaRPr sz="1000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5"/>
          <p:cNvSpPr/>
          <p:nvPr/>
        </p:nvSpPr>
        <p:spPr>
          <a:xfrm>
            <a:off x="977638" y="1162689"/>
            <a:ext cx="7080000" cy="16641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5"/>
          <p:cNvSpPr txBox="1"/>
          <p:nvPr/>
        </p:nvSpPr>
        <p:spPr>
          <a:xfrm>
            <a:off x="1177149" y="1110589"/>
            <a:ext cx="1899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Fine-mapping with subset of individuals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377" name="Google Shape;377;p35"/>
          <p:cNvSpPr/>
          <p:nvPr/>
        </p:nvSpPr>
        <p:spPr>
          <a:xfrm>
            <a:off x="3917888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5"/>
          <p:cNvSpPr txBox="1"/>
          <p:nvPr/>
        </p:nvSpPr>
        <p:spPr>
          <a:xfrm>
            <a:off x="3553188" y="1130589"/>
            <a:ext cx="851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Low PIP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379" name="Google Shape;379;p35"/>
          <p:cNvSpPr txBox="1"/>
          <p:nvPr/>
        </p:nvSpPr>
        <p:spPr>
          <a:xfrm>
            <a:off x="7072863" y="1130589"/>
            <a:ext cx="1091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High PIP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380" name="Google Shape;380;p35"/>
          <p:cNvSpPr/>
          <p:nvPr/>
        </p:nvSpPr>
        <p:spPr>
          <a:xfrm>
            <a:off x="4030088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5"/>
          <p:cNvSpPr/>
          <p:nvPr/>
        </p:nvSpPr>
        <p:spPr>
          <a:xfrm>
            <a:off x="409176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5"/>
          <p:cNvSpPr/>
          <p:nvPr/>
        </p:nvSpPr>
        <p:spPr>
          <a:xfrm>
            <a:off x="397956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5"/>
          <p:cNvSpPr/>
          <p:nvPr/>
        </p:nvSpPr>
        <p:spPr>
          <a:xfrm>
            <a:off x="4142288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5"/>
          <p:cNvSpPr/>
          <p:nvPr/>
        </p:nvSpPr>
        <p:spPr>
          <a:xfrm>
            <a:off x="420396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35"/>
          <p:cNvSpPr/>
          <p:nvPr/>
        </p:nvSpPr>
        <p:spPr>
          <a:xfrm>
            <a:off x="4265638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5"/>
          <p:cNvSpPr/>
          <p:nvPr/>
        </p:nvSpPr>
        <p:spPr>
          <a:xfrm>
            <a:off x="4501188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5"/>
          <p:cNvSpPr/>
          <p:nvPr/>
        </p:nvSpPr>
        <p:spPr>
          <a:xfrm>
            <a:off x="4695525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5"/>
          <p:cNvSpPr/>
          <p:nvPr/>
        </p:nvSpPr>
        <p:spPr>
          <a:xfrm>
            <a:off x="479841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5"/>
          <p:cNvSpPr/>
          <p:nvPr/>
        </p:nvSpPr>
        <p:spPr>
          <a:xfrm>
            <a:off x="5095638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5"/>
          <p:cNvSpPr/>
          <p:nvPr/>
        </p:nvSpPr>
        <p:spPr>
          <a:xfrm>
            <a:off x="5125438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5"/>
          <p:cNvSpPr/>
          <p:nvPr/>
        </p:nvSpPr>
        <p:spPr>
          <a:xfrm>
            <a:off x="518711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5"/>
          <p:cNvSpPr/>
          <p:nvPr/>
        </p:nvSpPr>
        <p:spPr>
          <a:xfrm>
            <a:off x="5304738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5"/>
          <p:cNvSpPr/>
          <p:nvPr/>
        </p:nvSpPr>
        <p:spPr>
          <a:xfrm>
            <a:off x="5697875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5"/>
          <p:cNvSpPr/>
          <p:nvPr/>
        </p:nvSpPr>
        <p:spPr>
          <a:xfrm>
            <a:off x="5913938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35"/>
          <p:cNvSpPr/>
          <p:nvPr/>
        </p:nvSpPr>
        <p:spPr>
          <a:xfrm>
            <a:off x="6129988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5"/>
          <p:cNvSpPr/>
          <p:nvPr/>
        </p:nvSpPr>
        <p:spPr>
          <a:xfrm>
            <a:off x="620866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35"/>
          <p:cNvSpPr/>
          <p:nvPr/>
        </p:nvSpPr>
        <p:spPr>
          <a:xfrm>
            <a:off x="655161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5"/>
          <p:cNvSpPr/>
          <p:nvPr/>
        </p:nvSpPr>
        <p:spPr>
          <a:xfrm>
            <a:off x="664076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5"/>
          <p:cNvSpPr/>
          <p:nvPr/>
        </p:nvSpPr>
        <p:spPr>
          <a:xfrm>
            <a:off x="678236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5"/>
          <p:cNvSpPr/>
          <p:nvPr/>
        </p:nvSpPr>
        <p:spPr>
          <a:xfrm>
            <a:off x="689456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5"/>
          <p:cNvSpPr/>
          <p:nvPr/>
        </p:nvSpPr>
        <p:spPr>
          <a:xfrm>
            <a:off x="713166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5"/>
          <p:cNvSpPr/>
          <p:nvPr/>
        </p:nvSpPr>
        <p:spPr>
          <a:xfrm>
            <a:off x="701311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5"/>
          <p:cNvSpPr/>
          <p:nvPr/>
        </p:nvSpPr>
        <p:spPr>
          <a:xfrm>
            <a:off x="724386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5"/>
          <p:cNvSpPr/>
          <p:nvPr/>
        </p:nvSpPr>
        <p:spPr>
          <a:xfrm>
            <a:off x="736876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5"/>
          <p:cNvSpPr/>
          <p:nvPr/>
        </p:nvSpPr>
        <p:spPr>
          <a:xfrm>
            <a:off x="5609338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5"/>
          <p:cNvSpPr/>
          <p:nvPr/>
        </p:nvSpPr>
        <p:spPr>
          <a:xfrm>
            <a:off x="738546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35"/>
          <p:cNvSpPr/>
          <p:nvPr/>
        </p:nvSpPr>
        <p:spPr>
          <a:xfrm>
            <a:off x="747461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35"/>
          <p:cNvSpPr/>
          <p:nvPr/>
        </p:nvSpPr>
        <p:spPr>
          <a:xfrm>
            <a:off x="7527063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35"/>
          <p:cNvSpPr/>
          <p:nvPr/>
        </p:nvSpPr>
        <p:spPr>
          <a:xfrm>
            <a:off x="7303138" y="1442524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35"/>
          <p:cNvSpPr/>
          <p:nvPr/>
        </p:nvSpPr>
        <p:spPr>
          <a:xfrm>
            <a:off x="3867363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35"/>
          <p:cNvSpPr/>
          <p:nvPr/>
        </p:nvSpPr>
        <p:spPr>
          <a:xfrm>
            <a:off x="3917888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5"/>
          <p:cNvSpPr/>
          <p:nvPr/>
        </p:nvSpPr>
        <p:spPr>
          <a:xfrm>
            <a:off x="3922638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35"/>
          <p:cNvSpPr/>
          <p:nvPr/>
        </p:nvSpPr>
        <p:spPr>
          <a:xfrm>
            <a:off x="4030088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35"/>
          <p:cNvSpPr/>
          <p:nvPr/>
        </p:nvSpPr>
        <p:spPr>
          <a:xfrm>
            <a:off x="3979563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5"/>
          <p:cNvSpPr/>
          <p:nvPr/>
        </p:nvSpPr>
        <p:spPr>
          <a:xfrm>
            <a:off x="2028875" y="1747864"/>
            <a:ext cx="168300" cy="4617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05B75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800"/>
              </a:solidFill>
            </a:endParaRPr>
          </a:p>
        </p:txBody>
      </p:sp>
      <p:sp>
        <p:nvSpPr>
          <p:cNvPr id="416" name="Google Shape;416;p35"/>
          <p:cNvSpPr txBox="1"/>
          <p:nvPr/>
        </p:nvSpPr>
        <p:spPr>
          <a:xfrm>
            <a:off x="1204350" y="2271889"/>
            <a:ext cx="1899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Fine-mapping with full set of individuals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417" name="Google Shape;417;p35"/>
          <p:cNvSpPr/>
          <p:nvPr/>
        </p:nvSpPr>
        <p:spPr>
          <a:xfrm>
            <a:off x="4108438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35"/>
          <p:cNvSpPr/>
          <p:nvPr/>
        </p:nvSpPr>
        <p:spPr>
          <a:xfrm>
            <a:off x="4237313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35"/>
          <p:cNvSpPr/>
          <p:nvPr/>
        </p:nvSpPr>
        <p:spPr>
          <a:xfrm>
            <a:off x="4192813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35"/>
          <p:cNvSpPr/>
          <p:nvPr/>
        </p:nvSpPr>
        <p:spPr>
          <a:xfrm>
            <a:off x="4142288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35"/>
          <p:cNvSpPr/>
          <p:nvPr/>
        </p:nvSpPr>
        <p:spPr>
          <a:xfrm>
            <a:off x="4366188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"/>
          <p:cNvSpPr/>
          <p:nvPr/>
        </p:nvSpPr>
        <p:spPr>
          <a:xfrm>
            <a:off x="4495063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5"/>
          <p:cNvSpPr/>
          <p:nvPr/>
        </p:nvSpPr>
        <p:spPr>
          <a:xfrm>
            <a:off x="7573413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35"/>
          <p:cNvSpPr/>
          <p:nvPr/>
        </p:nvSpPr>
        <p:spPr>
          <a:xfrm>
            <a:off x="7474613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35"/>
          <p:cNvSpPr/>
          <p:nvPr/>
        </p:nvSpPr>
        <p:spPr>
          <a:xfrm>
            <a:off x="7527063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5"/>
          <p:cNvSpPr/>
          <p:nvPr/>
        </p:nvSpPr>
        <p:spPr>
          <a:xfrm>
            <a:off x="7385463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5"/>
          <p:cNvSpPr/>
          <p:nvPr/>
        </p:nvSpPr>
        <p:spPr>
          <a:xfrm>
            <a:off x="7303138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35"/>
          <p:cNvSpPr/>
          <p:nvPr/>
        </p:nvSpPr>
        <p:spPr>
          <a:xfrm>
            <a:off x="7243863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35"/>
          <p:cNvSpPr/>
          <p:nvPr/>
        </p:nvSpPr>
        <p:spPr>
          <a:xfrm>
            <a:off x="6960663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35"/>
          <p:cNvSpPr/>
          <p:nvPr/>
        </p:nvSpPr>
        <p:spPr>
          <a:xfrm>
            <a:off x="7438275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35"/>
          <p:cNvSpPr/>
          <p:nvPr/>
        </p:nvSpPr>
        <p:spPr>
          <a:xfrm>
            <a:off x="7021163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5"/>
          <p:cNvSpPr/>
          <p:nvPr/>
        </p:nvSpPr>
        <p:spPr>
          <a:xfrm>
            <a:off x="6604063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35"/>
          <p:cNvSpPr/>
          <p:nvPr/>
        </p:nvSpPr>
        <p:spPr>
          <a:xfrm>
            <a:off x="4967388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35"/>
          <p:cNvSpPr/>
          <p:nvPr/>
        </p:nvSpPr>
        <p:spPr>
          <a:xfrm>
            <a:off x="5067488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35"/>
          <p:cNvSpPr/>
          <p:nvPr/>
        </p:nvSpPr>
        <p:spPr>
          <a:xfrm>
            <a:off x="5785725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5"/>
          <p:cNvSpPr/>
          <p:nvPr/>
        </p:nvSpPr>
        <p:spPr>
          <a:xfrm>
            <a:off x="6373200" y="2444106"/>
            <a:ext cx="112200" cy="97500"/>
          </a:xfrm>
          <a:prstGeom prst="ellipse">
            <a:avLst/>
          </a:prstGeom>
          <a:solidFill>
            <a:srgbClr val="B3A77D"/>
          </a:solidFill>
          <a:ln w="9525" cap="flat" cmpd="sng">
            <a:solidFill>
              <a:srgbClr val="695D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7" name="Google Shape;437;p35"/>
          <p:cNvCxnSpPr/>
          <p:nvPr/>
        </p:nvCxnSpPr>
        <p:spPr>
          <a:xfrm flipH="1">
            <a:off x="4852388" y="1705249"/>
            <a:ext cx="542400" cy="511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8" name="Google Shape;438;p35"/>
          <p:cNvCxnSpPr/>
          <p:nvPr/>
        </p:nvCxnSpPr>
        <p:spPr>
          <a:xfrm>
            <a:off x="6242188" y="1651240"/>
            <a:ext cx="561600" cy="543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39" name="Google Shape;439;p35"/>
          <p:cNvCxnSpPr/>
          <p:nvPr/>
        </p:nvCxnSpPr>
        <p:spPr>
          <a:xfrm flipH="1">
            <a:off x="4072688" y="1629024"/>
            <a:ext cx="27000" cy="664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0" name="Google Shape;440;p35"/>
          <p:cNvCxnSpPr/>
          <p:nvPr/>
        </p:nvCxnSpPr>
        <p:spPr>
          <a:xfrm>
            <a:off x="7473088" y="1581954"/>
            <a:ext cx="42600" cy="635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41" name="Google Shape;441;p35"/>
          <p:cNvCxnSpPr/>
          <p:nvPr/>
        </p:nvCxnSpPr>
        <p:spPr>
          <a:xfrm flipH="1">
            <a:off x="4161088" y="1615875"/>
            <a:ext cx="3008400" cy="7524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42" name="Google Shape;442;p35"/>
          <p:cNvSpPr txBox="1"/>
          <p:nvPr/>
        </p:nvSpPr>
        <p:spPr>
          <a:xfrm>
            <a:off x="5578638" y="1761203"/>
            <a:ext cx="4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00"/>
                </a:solidFill>
              </a:rPr>
              <a:t>?</a:t>
            </a:r>
            <a:endParaRPr sz="1800" b="1">
              <a:solidFill>
                <a:srgbClr val="000000"/>
              </a:solidFill>
            </a:endParaRPr>
          </a:p>
        </p:txBody>
      </p:sp>
      <p:sp>
        <p:nvSpPr>
          <p:cNvPr id="443" name="Google Shape;443;p35"/>
          <p:cNvSpPr txBox="1"/>
          <p:nvPr/>
        </p:nvSpPr>
        <p:spPr>
          <a:xfrm>
            <a:off x="994957" y="3067425"/>
            <a:ext cx="3628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95959"/>
                </a:solidFill>
              </a:rPr>
              <a:t>Replication failure</a:t>
            </a:r>
            <a:r>
              <a:rPr lang="en" dirty="0">
                <a:solidFill>
                  <a:srgbClr val="595959"/>
                </a:solidFill>
              </a:rPr>
              <a:t>: when a variant’s PIP drops from high (&gt;0.9) to low (&lt;0.1) </a:t>
            </a:r>
            <a:endParaRPr dirty="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95959"/>
                </a:solidFill>
              </a:rPr>
              <a:t>when sample size increases.  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444" name="Google Shape;444;p35"/>
          <p:cNvSpPr txBox="1"/>
          <p:nvPr/>
        </p:nvSpPr>
        <p:spPr>
          <a:xfrm>
            <a:off x="994957" y="4031326"/>
            <a:ext cx="3628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595959"/>
                </a:solidFill>
              </a:rPr>
              <a:t>RFR (Replication Failure Rate)</a:t>
            </a:r>
            <a:r>
              <a:rPr lang="en" dirty="0">
                <a:solidFill>
                  <a:srgbClr val="595959"/>
                </a:solidFill>
              </a:rPr>
              <a:t>: the proportion of replication failures.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445" name="Google Shape;445;p35"/>
          <p:cNvSpPr txBox="1"/>
          <p:nvPr/>
        </p:nvSpPr>
        <p:spPr>
          <a:xfrm>
            <a:off x="7473025" y="4911375"/>
            <a:ext cx="1703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595959"/>
                </a:solidFill>
              </a:rPr>
              <a:t>Cui et al. 2023 </a:t>
            </a:r>
            <a:r>
              <a:rPr lang="en" sz="1000" dirty="0" err="1">
                <a:solidFill>
                  <a:srgbClr val="595959"/>
                </a:solidFill>
              </a:rPr>
              <a:t>NatGenet</a:t>
            </a:r>
            <a:r>
              <a:rPr lang="en" sz="1000" dirty="0">
                <a:solidFill>
                  <a:srgbClr val="595959"/>
                </a:solidFill>
              </a:rPr>
              <a:t>.</a:t>
            </a:r>
            <a:endParaRPr sz="1000" dirty="0">
              <a:solidFill>
                <a:srgbClr val="595959"/>
              </a:solidFill>
            </a:endParaRPr>
          </a:p>
        </p:txBody>
      </p:sp>
      <p:pic>
        <p:nvPicPr>
          <p:cNvPr id="446" name="Google Shape;446;p35"/>
          <p:cNvPicPr preferRelativeResize="0"/>
          <p:nvPr/>
        </p:nvPicPr>
        <p:blipFill rotWithShape="1">
          <a:blip r:embed="rId3">
            <a:alphaModFix/>
          </a:blip>
          <a:srcRect t="4359" r="56299" b="49410"/>
          <a:stretch/>
        </p:blipFill>
        <p:spPr>
          <a:xfrm>
            <a:off x="5612050" y="2954301"/>
            <a:ext cx="2545848" cy="1944974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5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Benchmarking fine-mapping: in real data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" grpId="0" animBg="1"/>
      <p:bldP spid="376" grpId="0"/>
      <p:bldP spid="377" grpId="0" animBg="1"/>
      <p:bldP spid="378" grpId="0"/>
      <p:bldP spid="379" grpId="0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42" grpId="0"/>
      <p:bldP spid="443" grpId="0"/>
      <p:bldP spid="444" grpId="0"/>
      <p:bldP spid="4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>
          <a:extLst>
            <a:ext uri="{FF2B5EF4-FFF2-40B4-BE49-F238E27FC236}">
              <a16:creationId xmlns:a16="http://schemas.microsoft.com/office/drawing/2014/main" id="{FCFEBE56-768E-FEE6-B3DD-A478841C5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>
            <a:extLst>
              <a:ext uri="{FF2B5EF4-FFF2-40B4-BE49-F238E27FC236}">
                <a16:creationId xmlns:a16="http://schemas.microsoft.com/office/drawing/2014/main" id="{D4D34D89-4222-EA5E-2BC8-983D4B4F0DC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1700" y="1843225"/>
            <a:ext cx="8520600" cy="11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Multi-cohort fine-mapping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4789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47;p35">
            <a:extLst>
              <a:ext uri="{FF2B5EF4-FFF2-40B4-BE49-F238E27FC236}">
                <a16:creationId xmlns:a16="http://schemas.microsoft.com/office/drawing/2014/main" id="{1117CCEE-1A3E-591F-0A83-46BA7A91A1FB}"/>
              </a:ext>
            </a:extLst>
          </p:cNvPr>
          <p:cNvSpPr txBox="1">
            <a:spLocks/>
          </p:cNvSpPr>
          <p:nvPr/>
        </p:nvSpPr>
        <p:spPr>
          <a:xfrm>
            <a:off x="311700" y="29260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Multi-cohort fine-mapping</a:t>
            </a:r>
          </a:p>
        </p:txBody>
      </p:sp>
      <p:sp>
        <p:nvSpPr>
          <p:cNvPr id="15" name="Google Shape;132;p19">
            <a:extLst>
              <a:ext uri="{FF2B5EF4-FFF2-40B4-BE49-F238E27FC236}">
                <a16:creationId xmlns:a16="http://schemas.microsoft.com/office/drawing/2014/main" id="{71DB6BC6-08CB-87E3-7FC6-A4F1A40EF354}"/>
              </a:ext>
            </a:extLst>
          </p:cNvPr>
          <p:cNvSpPr txBox="1"/>
          <p:nvPr/>
        </p:nvSpPr>
        <p:spPr>
          <a:xfrm>
            <a:off x="499060" y="1673700"/>
            <a:ext cx="800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Cohort 1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16" name="Google Shape;133;p19">
            <a:extLst>
              <a:ext uri="{FF2B5EF4-FFF2-40B4-BE49-F238E27FC236}">
                <a16:creationId xmlns:a16="http://schemas.microsoft.com/office/drawing/2014/main" id="{F69A768F-C46C-A1DD-C9CD-5D2475FE327A}"/>
              </a:ext>
            </a:extLst>
          </p:cNvPr>
          <p:cNvSpPr txBox="1"/>
          <p:nvPr/>
        </p:nvSpPr>
        <p:spPr>
          <a:xfrm>
            <a:off x="1748885" y="1672200"/>
            <a:ext cx="8322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Cohort 2</a:t>
            </a:r>
            <a:endParaRPr sz="1200">
              <a:solidFill>
                <a:srgbClr val="595959"/>
              </a:solidFill>
            </a:endParaRPr>
          </a:p>
        </p:txBody>
      </p:sp>
      <p:cxnSp>
        <p:nvCxnSpPr>
          <p:cNvPr id="17" name="Google Shape;134;p19">
            <a:extLst>
              <a:ext uri="{FF2B5EF4-FFF2-40B4-BE49-F238E27FC236}">
                <a16:creationId xmlns:a16="http://schemas.microsoft.com/office/drawing/2014/main" id="{713BF78E-BC82-9DA1-878D-8CB8FB1498AC}"/>
              </a:ext>
            </a:extLst>
          </p:cNvPr>
          <p:cNvCxnSpPr/>
          <p:nvPr/>
        </p:nvCxnSpPr>
        <p:spPr>
          <a:xfrm flipH="1">
            <a:off x="974260" y="2056850"/>
            <a:ext cx="2400" cy="3657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135;p19">
            <a:extLst>
              <a:ext uri="{FF2B5EF4-FFF2-40B4-BE49-F238E27FC236}">
                <a16:creationId xmlns:a16="http://schemas.microsoft.com/office/drawing/2014/main" id="{8EDB6AE6-D5D5-37B6-5FD4-BBFCE004C43C}"/>
              </a:ext>
            </a:extLst>
          </p:cNvPr>
          <p:cNvCxnSpPr/>
          <p:nvPr/>
        </p:nvCxnSpPr>
        <p:spPr>
          <a:xfrm flipH="1">
            <a:off x="2163785" y="2057400"/>
            <a:ext cx="2400" cy="3657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Google Shape;136;p19">
            <a:extLst>
              <a:ext uri="{FF2B5EF4-FFF2-40B4-BE49-F238E27FC236}">
                <a16:creationId xmlns:a16="http://schemas.microsoft.com/office/drawing/2014/main" id="{754D51A0-9ED7-7B69-CE25-810E936091A4}"/>
              </a:ext>
            </a:extLst>
          </p:cNvPr>
          <p:cNvSpPr txBox="1"/>
          <p:nvPr/>
        </p:nvSpPr>
        <p:spPr>
          <a:xfrm>
            <a:off x="217035" y="2422550"/>
            <a:ext cx="1347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GWAS 1 &amp; LD 1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20" name="Google Shape;137;p19">
            <a:extLst>
              <a:ext uri="{FF2B5EF4-FFF2-40B4-BE49-F238E27FC236}">
                <a16:creationId xmlns:a16="http://schemas.microsoft.com/office/drawing/2014/main" id="{845DC5D7-5C9B-30F4-3A7C-06B0C160CA50}"/>
              </a:ext>
            </a:extLst>
          </p:cNvPr>
          <p:cNvSpPr txBox="1"/>
          <p:nvPr/>
        </p:nvSpPr>
        <p:spPr>
          <a:xfrm>
            <a:off x="1570685" y="2422550"/>
            <a:ext cx="1347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GWAS 2 &amp; LD 2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21" name="Google Shape;138;p19">
            <a:extLst>
              <a:ext uri="{FF2B5EF4-FFF2-40B4-BE49-F238E27FC236}">
                <a16:creationId xmlns:a16="http://schemas.microsoft.com/office/drawing/2014/main" id="{E54B2970-E77E-681E-2E89-F723A9345BCF}"/>
              </a:ext>
            </a:extLst>
          </p:cNvPr>
          <p:cNvSpPr txBox="1"/>
          <p:nvPr/>
        </p:nvSpPr>
        <p:spPr>
          <a:xfrm>
            <a:off x="947960" y="3156823"/>
            <a:ext cx="10806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Meta GWAS</a:t>
            </a:r>
            <a:endParaRPr sz="1200">
              <a:solidFill>
                <a:srgbClr val="59595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Average LD</a:t>
            </a:r>
            <a:endParaRPr sz="1200">
              <a:solidFill>
                <a:srgbClr val="595959"/>
              </a:solidFill>
            </a:endParaRPr>
          </a:p>
        </p:txBody>
      </p:sp>
      <p:cxnSp>
        <p:nvCxnSpPr>
          <p:cNvPr id="22" name="Google Shape;139;p19">
            <a:extLst>
              <a:ext uri="{FF2B5EF4-FFF2-40B4-BE49-F238E27FC236}">
                <a16:creationId xmlns:a16="http://schemas.microsoft.com/office/drawing/2014/main" id="{C98BF4FB-A949-92FA-E879-CFFEBD5B524B}"/>
              </a:ext>
            </a:extLst>
          </p:cNvPr>
          <p:cNvCxnSpPr/>
          <p:nvPr/>
        </p:nvCxnSpPr>
        <p:spPr>
          <a:xfrm flipH="1">
            <a:off x="1485260" y="3644325"/>
            <a:ext cx="6000" cy="3657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Google Shape;140;p19">
            <a:extLst>
              <a:ext uri="{FF2B5EF4-FFF2-40B4-BE49-F238E27FC236}">
                <a16:creationId xmlns:a16="http://schemas.microsoft.com/office/drawing/2014/main" id="{6ECECC3B-649B-D355-388B-9233ED7BCF09}"/>
              </a:ext>
            </a:extLst>
          </p:cNvPr>
          <p:cNvSpPr txBox="1"/>
          <p:nvPr/>
        </p:nvSpPr>
        <p:spPr>
          <a:xfrm>
            <a:off x="452060" y="4012900"/>
            <a:ext cx="20724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Fine-map as single cohort</a:t>
            </a:r>
            <a:endParaRPr sz="1200">
              <a:solidFill>
                <a:srgbClr val="595959"/>
              </a:solidFill>
            </a:endParaRPr>
          </a:p>
        </p:txBody>
      </p:sp>
      <p:cxnSp>
        <p:nvCxnSpPr>
          <p:cNvPr id="24" name="Google Shape;141;p19">
            <a:extLst>
              <a:ext uri="{FF2B5EF4-FFF2-40B4-BE49-F238E27FC236}">
                <a16:creationId xmlns:a16="http://schemas.microsoft.com/office/drawing/2014/main" id="{DB1155E3-8E10-E6BF-7D78-690E459A4651}"/>
              </a:ext>
            </a:extLst>
          </p:cNvPr>
          <p:cNvCxnSpPr>
            <a:stCxn id="20" idx="2"/>
            <a:endCxn id="21" idx="0"/>
          </p:cNvCxnSpPr>
          <p:nvPr/>
        </p:nvCxnSpPr>
        <p:spPr>
          <a:xfrm flipH="1">
            <a:off x="1488335" y="2788250"/>
            <a:ext cx="756000" cy="368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" name="Google Shape;142;p19">
            <a:extLst>
              <a:ext uri="{FF2B5EF4-FFF2-40B4-BE49-F238E27FC236}">
                <a16:creationId xmlns:a16="http://schemas.microsoft.com/office/drawing/2014/main" id="{A9A8D40A-3B59-D394-374F-5B5CB427FB47}"/>
              </a:ext>
            </a:extLst>
          </p:cNvPr>
          <p:cNvCxnSpPr>
            <a:stCxn id="19" idx="2"/>
            <a:endCxn id="21" idx="0"/>
          </p:cNvCxnSpPr>
          <p:nvPr/>
        </p:nvCxnSpPr>
        <p:spPr>
          <a:xfrm>
            <a:off x="890685" y="2788250"/>
            <a:ext cx="597600" cy="368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143;p19">
            <a:extLst>
              <a:ext uri="{FF2B5EF4-FFF2-40B4-BE49-F238E27FC236}">
                <a16:creationId xmlns:a16="http://schemas.microsoft.com/office/drawing/2014/main" id="{4C9DA533-77AA-FAE9-5E88-E60C3C1F419C}"/>
              </a:ext>
            </a:extLst>
          </p:cNvPr>
          <p:cNvCxnSpPr/>
          <p:nvPr/>
        </p:nvCxnSpPr>
        <p:spPr>
          <a:xfrm flipH="1">
            <a:off x="1485260" y="4330125"/>
            <a:ext cx="6000" cy="3657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Google Shape;144;p19">
            <a:extLst>
              <a:ext uri="{FF2B5EF4-FFF2-40B4-BE49-F238E27FC236}">
                <a16:creationId xmlns:a16="http://schemas.microsoft.com/office/drawing/2014/main" id="{A8854D3F-CCA4-3CC8-91D3-13F71AD2F19D}"/>
              </a:ext>
            </a:extLst>
          </p:cNvPr>
          <p:cNvSpPr txBox="1"/>
          <p:nvPr/>
        </p:nvSpPr>
        <p:spPr>
          <a:xfrm>
            <a:off x="947960" y="4695825"/>
            <a:ext cx="10806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Post-hoc QC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28" name="Google Shape;145;p19">
            <a:extLst>
              <a:ext uri="{FF2B5EF4-FFF2-40B4-BE49-F238E27FC236}">
                <a16:creationId xmlns:a16="http://schemas.microsoft.com/office/drawing/2014/main" id="{DBD9250F-C059-5234-3372-DB2C16D58571}"/>
              </a:ext>
            </a:extLst>
          </p:cNvPr>
          <p:cNvSpPr txBox="1"/>
          <p:nvPr/>
        </p:nvSpPr>
        <p:spPr>
          <a:xfrm>
            <a:off x="131585" y="1092713"/>
            <a:ext cx="2825700" cy="368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</a:rPr>
              <a:t>The meta-analysis approach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29" name="Google Shape;146;p19">
            <a:extLst>
              <a:ext uri="{FF2B5EF4-FFF2-40B4-BE49-F238E27FC236}">
                <a16:creationId xmlns:a16="http://schemas.microsoft.com/office/drawing/2014/main" id="{04098BA6-0B56-923E-201A-BC32237E0851}"/>
              </a:ext>
            </a:extLst>
          </p:cNvPr>
          <p:cNvSpPr txBox="1"/>
          <p:nvPr/>
        </p:nvSpPr>
        <p:spPr>
          <a:xfrm>
            <a:off x="3558285" y="1673700"/>
            <a:ext cx="800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Cohort 1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30" name="Google Shape;147;p19">
            <a:extLst>
              <a:ext uri="{FF2B5EF4-FFF2-40B4-BE49-F238E27FC236}">
                <a16:creationId xmlns:a16="http://schemas.microsoft.com/office/drawing/2014/main" id="{26C27C89-86FD-09E6-C911-1551715BD9A0}"/>
              </a:ext>
            </a:extLst>
          </p:cNvPr>
          <p:cNvSpPr txBox="1"/>
          <p:nvPr/>
        </p:nvSpPr>
        <p:spPr>
          <a:xfrm>
            <a:off x="4834035" y="1673700"/>
            <a:ext cx="832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Cohort 2</a:t>
            </a:r>
            <a:endParaRPr sz="1200">
              <a:solidFill>
                <a:srgbClr val="595959"/>
              </a:solidFill>
            </a:endParaRPr>
          </a:p>
        </p:txBody>
      </p:sp>
      <p:cxnSp>
        <p:nvCxnSpPr>
          <p:cNvPr id="31" name="Google Shape;148;p19">
            <a:extLst>
              <a:ext uri="{FF2B5EF4-FFF2-40B4-BE49-F238E27FC236}">
                <a16:creationId xmlns:a16="http://schemas.microsoft.com/office/drawing/2014/main" id="{E348A38D-6D70-81DD-124D-373E38675904}"/>
              </a:ext>
            </a:extLst>
          </p:cNvPr>
          <p:cNvCxnSpPr/>
          <p:nvPr/>
        </p:nvCxnSpPr>
        <p:spPr>
          <a:xfrm flipH="1">
            <a:off x="3976935" y="2049300"/>
            <a:ext cx="2400" cy="3657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" name="Google Shape;149;p19">
            <a:extLst>
              <a:ext uri="{FF2B5EF4-FFF2-40B4-BE49-F238E27FC236}">
                <a16:creationId xmlns:a16="http://schemas.microsoft.com/office/drawing/2014/main" id="{237D3143-F17D-2B28-306A-0A66F995BB11}"/>
              </a:ext>
            </a:extLst>
          </p:cNvPr>
          <p:cNvCxnSpPr/>
          <p:nvPr/>
        </p:nvCxnSpPr>
        <p:spPr>
          <a:xfrm flipH="1">
            <a:off x="5320735" y="2049300"/>
            <a:ext cx="2400" cy="3657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3" name="Google Shape;150;p19">
            <a:extLst>
              <a:ext uri="{FF2B5EF4-FFF2-40B4-BE49-F238E27FC236}">
                <a16:creationId xmlns:a16="http://schemas.microsoft.com/office/drawing/2014/main" id="{59AD4464-11DF-F77F-D90C-0A9DEF8C86E3}"/>
              </a:ext>
            </a:extLst>
          </p:cNvPr>
          <p:cNvSpPr txBox="1"/>
          <p:nvPr/>
        </p:nvSpPr>
        <p:spPr>
          <a:xfrm>
            <a:off x="3316510" y="2432450"/>
            <a:ext cx="1347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GWAS 1 &amp; LD 1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34" name="Google Shape;151;p19">
            <a:extLst>
              <a:ext uri="{FF2B5EF4-FFF2-40B4-BE49-F238E27FC236}">
                <a16:creationId xmlns:a16="http://schemas.microsoft.com/office/drawing/2014/main" id="{A95D3CEC-2570-A384-07D0-8D10C0DE6838}"/>
              </a:ext>
            </a:extLst>
          </p:cNvPr>
          <p:cNvSpPr txBox="1"/>
          <p:nvPr/>
        </p:nvSpPr>
        <p:spPr>
          <a:xfrm>
            <a:off x="4683435" y="2432450"/>
            <a:ext cx="1347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GWAS 2 &amp; LD 2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35" name="Google Shape;152;p19">
            <a:extLst>
              <a:ext uri="{FF2B5EF4-FFF2-40B4-BE49-F238E27FC236}">
                <a16:creationId xmlns:a16="http://schemas.microsoft.com/office/drawing/2014/main" id="{D5D0176E-1222-05CF-2D5F-38C1199D9509}"/>
              </a:ext>
            </a:extLst>
          </p:cNvPr>
          <p:cNvSpPr txBox="1"/>
          <p:nvPr/>
        </p:nvSpPr>
        <p:spPr>
          <a:xfrm>
            <a:off x="3966735" y="3333525"/>
            <a:ext cx="1386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Jointly fine-map</a:t>
            </a:r>
            <a:endParaRPr sz="1200">
              <a:solidFill>
                <a:srgbClr val="595959"/>
              </a:solidFill>
            </a:endParaRPr>
          </a:p>
        </p:txBody>
      </p:sp>
      <p:cxnSp>
        <p:nvCxnSpPr>
          <p:cNvPr id="36" name="Google Shape;153;p19">
            <a:extLst>
              <a:ext uri="{FF2B5EF4-FFF2-40B4-BE49-F238E27FC236}">
                <a16:creationId xmlns:a16="http://schemas.microsoft.com/office/drawing/2014/main" id="{B01F973A-4EFE-7878-D763-4AA665045259}"/>
              </a:ext>
            </a:extLst>
          </p:cNvPr>
          <p:cNvCxnSpPr>
            <a:stCxn id="34" idx="2"/>
            <a:endCxn id="35" idx="0"/>
          </p:cNvCxnSpPr>
          <p:nvPr/>
        </p:nvCxnSpPr>
        <p:spPr>
          <a:xfrm flipH="1">
            <a:off x="4660185" y="2798150"/>
            <a:ext cx="696900" cy="5355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7" name="Google Shape;154;p19">
            <a:extLst>
              <a:ext uri="{FF2B5EF4-FFF2-40B4-BE49-F238E27FC236}">
                <a16:creationId xmlns:a16="http://schemas.microsoft.com/office/drawing/2014/main" id="{50BEDB14-5DC8-38A7-4FA9-CD26563CA3EB}"/>
              </a:ext>
            </a:extLst>
          </p:cNvPr>
          <p:cNvCxnSpPr>
            <a:stCxn id="33" idx="2"/>
            <a:endCxn id="35" idx="0"/>
          </p:cNvCxnSpPr>
          <p:nvPr/>
        </p:nvCxnSpPr>
        <p:spPr>
          <a:xfrm>
            <a:off x="3990160" y="2798150"/>
            <a:ext cx="669900" cy="5355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8" name="Google Shape;155;p19">
            <a:extLst>
              <a:ext uri="{FF2B5EF4-FFF2-40B4-BE49-F238E27FC236}">
                <a16:creationId xmlns:a16="http://schemas.microsoft.com/office/drawing/2014/main" id="{70994249-F94D-F51C-D296-8284F1D809EA}"/>
              </a:ext>
            </a:extLst>
          </p:cNvPr>
          <p:cNvSpPr txBox="1"/>
          <p:nvPr/>
        </p:nvSpPr>
        <p:spPr>
          <a:xfrm>
            <a:off x="3179585" y="1092713"/>
            <a:ext cx="2825700" cy="368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</a:rPr>
              <a:t>The joint modeling approach</a:t>
            </a:r>
            <a:endParaRPr sz="1600" dirty="0">
              <a:solidFill>
                <a:schemeClr val="dk2"/>
              </a:solidFill>
            </a:endParaRPr>
          </a:p>
        </p:txBody>
      </p:sp>
      <p:sp>
        <p:nvSpPr>
          <p:cNvPr id="39" name="Google Shape;156;p19">
            <a:extLst>
              <a:ext uri="{FF2B5EF4-FFF2-40B4-BE49-F238E27FC236}">
                <a16:creationId xmlns:a16="http://schemas.microsoft.com/office/drawing/2014/main" id="{793C6780-D931-DC5E-B343-6EED03C7D0D5}"/>
              </a:ext>
            </a:extLst>
          </p:cNvPr>
          <p:cNvSpPr txBox="1"/>
          <p:nvPr/>
        </p:nvSpPr>
        <p:spPr>
          <a:xfrm>
            <a:off x="6446010" y="1673352"/>
            <a:ext cx="800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Cohort 1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40" name="Google Shape;157;p19">
            <a:extLst>
              <a:ext uri="{FF2B5EF4-FFF2-40B4-BE49-F238E27FC236}">
                <a16:creationId xmlns:a16="http://schemas.microsoft.com/office/drawing/2014/main" id="{3F5DF372-102D-66CA-D897-84106398E979}"/>
              </a:ext>
            </a:extLst>
          </p:cNvPr>
          <p:cNvSpPr txBox="1"/>
          <p:nvPr/>
        </p:nvSpPr>
        <p:spPr>
          <a:xfrm>
            <a:off x="7950360" y="1673352"/>
            <a:ext cx="8004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Cohort 2</a:t>
            </a:r>
            <a:endParaRPr sz="1200">
              <a:solidFill>
                <a:srgbClr val="595959"/>
              </a:solidFill>
            </a:endParaRPr>
          </a:p>
        </p:txBody>
      </p:sp>
      <p:cxnSp>
        <p:nvCxnSpPr>
          <p:cNvPr id="41" name="Google Shape;158;p19">
            <a:extLst>
              <a:ext uri="{FF2B5EF4-FFF2-40B4-BE49-F238E27FC236}">
                <a16:creationId xmlns:a16="http://schemas.microsoft.com/office/drawing/2014/main" id="{ADAD52AD-8A08-5519-82A7-A6864521ADA1}"/>
              </a:ext>
            </a:extLst>
          </p:cNvPr>
          <p:cNvCxnSpPr/>
          <p:nvPr/>
        </p:nvCxnSpPr>
        <p:spPr>
          <a:xfrm flipH="1">
            <a:off x="6864660" y="2048952"/>
            <a:ext cx="2400" cy="3657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" name="Google Shape;159;p19">
            <a:extLst>
              <a:ext uri="{FF2B5EF4-FFF2-40B4-BE49-F238E27FC236}">
                <a16:creationId xmlns:a16="http://schemas.microsoft.com/office/drawing/2014/main" id="{6706531B-7729-1960-D26B-86E6A6BB947D}"/>
              </a:ext>
            </a:extLst>
          </p:cNvPr>
          <p:cNvCxnSpPr/>
          <p:nvPr/>
        </p:nvCxnSpPr>
        <p:spPr>
          <a:xfrm flipH="1">
            <a:off x="8360860" y="2048952"/>
            <a:ext cx="2400" cy="3657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3" name="Google Shape;160;p19">
            <a:extLst>
              <a:ext uri="{FF2B5EF4-FFF2-40B4-BE49-F238E27FC236}">
                <a16:creationId xmlns:a16="http://schemas.microsoft.com/office/drawing/2014/main" id="{54749968-0DE9-16F9-AC4D-3D606B2FEDC4}"/>
              </a:ext>
            </a:extLst>
          </p:cNvPr>
          <p:cNvSpPr txBox="1"/>
          <p:nvPr/>
        </p:nvSpPr>
        <p:spPr>
          <a:xfrm>
            <a:off x="6192198" y="2429952"/>
            <a:ext cx="1347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GWAS 1 &amp; LD 1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44" name="Google Shape;161;p19">
            <a:extLst>
              <a:ext uri="{FF2B5EF4-FFF2-40B4-BE49-F238E27FC236}">
                <a16:creationId xmlns:a16="http://schemas.microsoft.com/office/drawing/2014/main" id="{69428092-3909-518D-60D0-37BFCCF27D97}"/>
              </a:ext>
            </a:extLst>
          </p:cNvPr>
          <p:cNvSpPr txBox="1"/>
          <p:nvPr/>
        </p:nvSpPr>
        <p:spPr>
          <a:xfrm>
            <a:off x="7672110" y="2429952"/>
            <a:ext cx="1347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GWAS 2 &amp; LD 2</a:t>
            </a:r>
            <a:endParaRPr sz="1200">
              <a:solidFill>
                <a:srgbClr val="595959"/>
              </a:solidFill>
            </a:endParaRPr>
          </a:p>
        </p:txBody>
      </p:sp>
      <p:cxnSp>
        <p:nvCxnSpPr>
          <p:cNvPr id="45" name="Google Shape;162;p19">
            <a:extLst>
              <a:ext uri="{FF2B5EF4-FFF2-40B4-BE49-F238E27FC236}">
                <a16:creationId xmlns:a16="http://schemas.microsoft.com/office/drawing/2014/main" id="{ED2EBFAF-B899-4D97-6350-959F62D9BE0A}"/>
              </a:ext>
            </a:extLst>
          </p:cNvPr>
          <p:cNvCxnSpPr/>
          <p:nvPr/>
        </p:nvCxnSpPr>
        <p:spPr>
          <a:xfrm flipH="1">
            <a:off x="6864660" y="2810952"/>
            <a:ext cx="2400" cy="3657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" name="Google Shape;163;p19">
            <a:extLst>
              <a:ext uri="{FF2B5EF4-FFF2-40B4-BE49-F238E27FC236}">
                <a16:creationId xmlns:a16="http://schemas.microsoft.com/office/drawing/2014/main" id="{3F42AE6D-9400-91E7-2E5C-C3560D90D4F8}"/>
              </a:ext>
            </a:extLst>
          </p:cNvPr>
          <p:cNvCxnSpPr/>
          <p:nvPr/>
        </p:nvCxnSpPr>
        <p:spPr>
          <a:xfrm flipH="1">
            <a:off x="8360860" y="2810952"/>
            <a:ext cx="2400" cy="365700"/>
          </a:xfrm>
          <a:prstGeom prst="straightConnector1">
            <a:avLst/>
          </a:prstGeom>
          <a:noFill/>
          <a:ln w="19050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7" name="Google Shape;164;p19">
            <a:extLst>
              <a:ext uri="{FF2B5EF4-FFF2-40B4-BE49-F238E27FC236}">
                <a16:creationId xmlns:a16="http://schemas.microsoft.com/office/drawing/2014/main" id="{8BD662AF-9AA8-CE7C-8C7D-633684817BF3}"/>
              </a:ext>
            </a:extLst>
          </p:cNvPr>
          <p:cNvSpPr txBox="1"/>
          <p:nvPr/>
        </p:nvSpPr>
        <p:spPr>
          <a:xfrm>
            <a:off x="6297510" y="3233200"/>
            <a:ext cx="113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Fine-mapping result 1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48" name="Google Shape;165;p19">
            <a:extLst>
              <a:ext uri="{FF2B5EF4-FFF2-40B4-BE49-F238E27FC236}">
                <a16:creationId xmlns:a16="http://schemas.microsoft.com/office/drawing/2014/main" id="{23E114F3-196C-EE3A-057E-7550DF800C3B}"/>
              </a:ext>
            </a:extLst>
          </p:cNvPr>
          <p:cNvSpPr txBox="1"/>
          <p:nvPr/>
        </p:nvSpPr>
        <p:spPr>
          <a:xfrm>
            <a:off x="7777410" y="3254238"/>
            <a:ext cx="1136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Fine-mapping result 2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49" name="Google Shape;166;p19">
            <a:extLst>
              <a:ext uri="{FF2B5EF4-FFF2-40B4-BE49-F238E27FC236}">
                <a16:creationId xmlns:a16="http://schemas.microsoft.com/office/drawing/2014/main" id="{1060C15F-2396-FB0A-A5AE-1F84440B9F0F}"/>
              </a:ext>
            </a:extLst>
          </p:cNvPr>
          <p:cNvSpPr txBox="1"/>
          <p:nvPr/>
        </p:nvSpPr>
        <p:spPr>
          <a:xfrm>
            <a:off x="6796285" y="4285525"/>
            <a:ext cx="17187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95959"/>
                </a:solidFill>
              </a:rPr>
              <a:t>Combine results</a:t>
            </a:r>
            <a:endParaRPr sz="1200">
              <a:solidFill>
                <a:srgbClr val="595959"/>
              </a:solidFill>
            </a:endParaRPr>
          </a:p>
        </p:txBody>
      </p:sp>
      <p:cxnSp>
        <p:nvCxnSpPr>
          <p:cNvPr id="50" name="Google Shape;167;p19">
            <a:extLst>
              <a:ext uri="{FF2B5EF4-FFF2-40B4-BE49-F238E27FC236}">
                <a16:creationId xmlns:a16="http://schemas.microsoft.com/office/drawing/2014/main" id="{53BBB0E9-26B0-68C3-40D7-D9FE2401A8DE}"/>
              </a:ext>
            </a:extLst>
          </p:cNvPr>
          <p:cNvCxnSpPr>
            <a:stCxn id="47" idx="2"/>
            <a:endCxn id="49" idx="0"/>
          </p:cNvCxnSpPr>
          <p:nvPr/>
        </p:nvCxnSpPr>
        <p:spPr>
          <a:xfrm>
            <a:off x="6865860" y="3805900"/>
            <a:ext cx="789900" cy="479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1" name="Google Shape;168;p19">
            <a:extLst>
              <a:ext uri="{FF2B5EF4-FFF2-40B4-BE49-F238E27FC236}">
                <a16:creationId xmlns:a16="http://schemas.microsoft.com/office/drawing/2014/main" id="{CC53DB74-FB7A-D74A-3B14-8A3F8046169B}"/>
              </a:ext>
            </a:extLst>
          </p:cNvPr>
          <p:cNvCxnSpPr>
            <a:stCxn id="48" idx="2"/>
            <a:endCxn id="49" idx="0"/>
          </p:cNvCxnSpPr>
          <p:nvPr/>
        </p:nvCxnSpPr>
        <p:spPr>
          <a:xfrm flipH="1">
            <a:off x="7655760" y="3826938"/>
            <a:ext cx="690000" cy="4587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2" name="Google Shape;169;p19">
            <a:extLst>
              <a:ext uri="{FF2B5EF4-FFF2-40B4-BE49-F238E27FC236}">
                <a16:creationId xmlns:a16="http://schemas.microsoft.com/office/drawing/2014/main" id="{3C5092E3-A4CD-8737-2861-3E7974D0E0DE}"/>
              </a:ext>
            </a:extLst>
          </p:cNvPr>
          <p:cNvSpPr txBox="1"/>
          <p:nvPr/>
        </p:nvSpPr>
        <p:spPr>
          <a:xfrm>
            <a:off x="6227585" y="1092713"/>
            <a:ext cx="2749500" cy="368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</a:rPr>
              <a:t>The combining approach</a:t>
            </a:r>
            <a:endParaRPr sz="1600" dirty="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5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6"/>
          <p:cNvSpPr txBox="1">
            <a:spLocks noGrp="1"/>
          </p:cNvSpPr>
          <p:nvPr>
            <p:ph type="ctrTitle"/>
          </p:nvPr>
        </p:nvSpPr>
        <p:spPr>
          <a:xfrm>
            <a:off x="311700" y="1843225"/>
            <a:ext cx="8520600" cy="11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7"/>
          <p:cNvSpPr txBox="1">
            <a:spLocks noGrp="1"/>
          </p:cNvSpPr>
          <p:nvPr>
            <p:ph type="body" idx="1"/>
          </p:nvPr>
        </p:nvSpPr>
        <p:spPr>
          <a:xfrm>
            <a:off x="311700" y="865300"/>
            <a:ext cx="8520600" cy="41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Published fine-mapping results by large studies:</a:t>
            </a: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 err="1"/>
              <a:t>FinnGen</a:t>
            </a:r>
            <a:r>
              <a:rPr lang="en" dirty="0"/>
              <a:t>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https://finngen.gitbook.io/documentation/methods/finemapping</a:t>
            </a:r>
            <a:r>
              <a:rPr lang="en" dirty="0"/>
              <a:t> 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UK Biobank: 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https://www.finucanelab.org/data</a:t>
            </a:r>
            <a:r>
              <a:rPr lang="en" dirty="0"/>
              <a:t> 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PGC Schizophrenia study: 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Supplementary Table 11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LD resources:</a:t>
            </a: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 err="1"/>
              <a:t>PolyFun</a:t>
            </a:r>
            <a:r>
              <a:rPr lang="en" dirty="0"/>
              <a:t> published UK Biobank LD matrices.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Pan-UKBB published multi ancestry LD matrices.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Fine-mapping pipelines:</a:t>
            </a: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 err="1"/>
              <a:t>FinnGen</a:t>
            </a:r>
            <a:r>
              <a:rPr lang="en" dirty="0"/>
              <a:t> pipeline: </a:t>
            </a:r>
            <a:r>
              <a:rPr lang="en" u="sng" dirty="0">
                <a:solidFill>
                  <a:schemeClr val="hlink"/>
                </a:solidFill>
                <a:hlinkClick r:id="rId6"/>
              </a:rPr>
              <a:t>https://github.com/FINNGEN/finemapping-pipeline</a:t>
            </a:r>
            <a:r>
              <a:rPr lang="en" dirty="0"/>
              <a:t> </a:t>
            </a:r>
            <a:endParaRPr dirty="0"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UK Biobank pipeline: </a:t>
            </a:r>
            <a:r>
              <a:rPr lang="en" u="sng" dirty="0">
                <a:solidFill>
                  <a:schemeClr val="hlink"/>
                </a:solidFill>
                <a:hlinkClick r:id="rId7"/>
              </a:rPr>
              <a:t>https://github.com/mkanai/finemapping-pipeline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Derivations:</a:t>
            </a:r>
            <a:endParaRPr dirty="0"/>
          </a:p>
          <a:p>
            <a:pPr marL="457200" lvl="0" indent="-325755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 dirty="0"/>
              <a:t>ABF paper, CAVIARBF paper, </a:t>
            </a:r>
            <a:r>
              <a:rPr lang="en" dirty="0" err="1"/>
              <a:t>Schaid</a:t>
            </a:r>
            <a:r>
              <a:rPr lang="en" dirty="0"/>
              <a:t> et al. </a:t>
            </a:r>
            <a:r>
              <a:rPr lang="en" dirty="0" err="1"/>
              <a:t>NatRev</a:t>
            </a:r>
            <a:r>
              <a:rPr lang="en" dirty="0"/>
              <a:t>.</a:t>
            </a:r>
            <a:endParaRPr dirty="0"/>
          </a:p>
        </p:txBody>
      </p:sp>
      <p:sp>
        <p:nvSpPr>
          <p:cNvPr id="460" name="Google Shape;460;p37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Fine-mapping resources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Beware of reference LD, follow </a:t>
            </a:r>
            <a:r>
              <a:rPr lang="en" dirty="0" err="1"/>
              <a:t>Weissbrod</a:t>
            </a:r>
            <a:r>
              <a:rPr lang="en" dirty="0"/>
              <a:t> et al. 2020 NG guidelines.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Meta-analysis fine-mapping is tricky, see Kanai et al. 2022 Cell Genomics.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Don’t forget to use covariate-adjusted LD when the cohort has more complex population structure, e.g. admixture. See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Pan-UKBB LD documents</a:t>
            </a:r>
            <a:r>
              <a:rPr lang="en" dirty="0"/>
              <a:t>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Keep in mind that model misspecifications and missing causal variants exist in real data applications. Use caution when interpreting fine-mapping results.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Run different methods if you can.</a:t>
            </a:r>
            <a:endParaRPr dirty="0"/>
          </a:p>
        </p:txBody>
      </p:sp>
      <p:sp>
        <p:nvSpPr>
          <p:cNvPr id="466" name="Google Shape;466;p38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 caution when applying fine-mapping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2: Colocalization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0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goal of colocalization</a:t>
            </a:r>
            <a:endParaRPr/>
          </a:p>
        </p:txBody>
      </p:sp>
      <p:sp>
        <p:nvSpPr>
          <p:cNvPr id="477" name="Google Shape;477;p40"/>
          <p:cNvSpPr txBox="1">
            <a:spLocks noGrp="1"/>
          </p:cNvSpPr>
          <p:nvPr>
            <p:ph type="body" idx="1"/>
          </p:nvPr>
        </p:nvSpPr>
        <p:spPr>
          <a:xfrm>
            <a:off x="311700" y="870270"/>
            <a:ext cx="8520600" cy="4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High-level goal: Prioritize gene and cell type targets for functional follow-ups.</a:t>
            </a:r>
            <a:endParaRPr dirty="0"/>
          </a:p>
        </p:txBody>
      </p:sp>
      <p:sp>
        <p:nvSpPr>
          <p:cNvPr id="478" name="Google Shape;478;p40"/>
          <p:cNvSpPr txBox="1"/>
          <p:nvPr/>
        </p:nvSpPr>
        <p:spPr>
          <a:xfrm>
            <a:off x="0" y="4893300"/>
            <a:ext cx="25269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Modified from Baca et al. 2022 NatGenet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480" name="Google Shape;480;p40"/>
          <p:cNvPicPr preferRelativeResize="0"/>
          <p:nvPr/>
        </p:nvPicPr>
        <p:blipFill rotWithShape="1">
          <a:blip r:embed="rId3">
            <a:alphaModFix/>
          </a:blip>
          <a:srcRect l="51665" t="4430" r="12663" b="64676"/>
          <a:stretch/>
        </p:blipFill>
        <p:spPr>
          <a:xfrm>
            <a:off x="1712425" y="2558800"/>
            <a:ext cx="2900750" cy="16767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1" name="Google Shape;481;p40"/>
          <p:cNvCxnSpPr/>
          <p:nvPr/>
        </p:nvCxnSpPr>
        <p:spPr>
          <a:xfrm>
            <a:off x="906150" y="4020312"/>
            <a:ext cx="0" cy="552900"/>
          </a:xfrm>
          <a:prstGeom prst="straightConnector1">
            <a:avLst/>
          </a:prstGeom>
          <a:noFill/>
          <a:ln w="9525" cap="flat" cmpd="sng">
            <a:solidFill>
              <a:srgbClr val="F7B44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82" name="Google Shape;482;p40"/>
          <p:cNvCxnSpPr/>
          <p:nvPr/>
        </p:nvCxnSpPr>
        <p:spPr>
          <a:xfrm rot="10800000" flipH="1">
            <a:off x="906200" y="4551449"/>
            <a:ext cx="3345600" cy="8100"/>
          </a:xfrm>
          <a:prstGeom prst="straightConnector1">
            <a:avLst/>
          </a:prstGeom>
          <a:noFill/>
          <a:ln w="9525" cap="flat" cmpd="sng">
            <a:solidFill>
              <a:srgbClr val="F7B44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83" name="Google Shape;483;p40"/>
          <p:cNvCxnSpPr/>
          <p:nvPr/>
        </p:nvCxnSpPr>
        <p:spPr>
          <a:xfrm rot="10800000">
            <a:off x="4242475" y="4255000"/>
            <a:ext cx="0" cy="296400"/>
          </a:xfrm>
          <a:prstGeom prst="straightConnector1">
            <a:avLst/>
          </a:prstGeom>
          <a:noFill/>
          <a:ln w="9525" cap="flat" cmpd="sng">
            <a:solidFill>
              <a:srgbClr val="F7B44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484" name="Google Shape;484;p40"/>
          <p:cNvCxnSpPr/>
          <p:nvPr/>
        </p:nvCxnSpPr>
        <p:spPr>
          <a:xfrm flipH="1">
            <a:off x="2505450" y="4096512"/>
            <a:ext cx="900" cy="466200"/>
          </a:xfrm>
          <a:prstGeom prst="straightConnector1">
            <a:avLst/>
          </a:prstGeom>
          <a:noFill/>
          <a:ln w="9525" cap="flat" cmpd="sng">
            <a:solidFill>
              <a:srgbClr val="F7B446"/>
            </a:solidFill>
            <a:prstDash val="dash"/>
            <a:round/>
            <a:headEnd type="stealth" w="med" len="med"/>
            <a:tailEnd type="none" w="med" len="med"/>
          </a:ln>
        </p:spPr>
      </p:cxnSp>
      <p:sp>
        <p:nvSpPr>
          <p:cNvPr id="485" name="Google Shape;485;p40"/>
          <p:cNvSpPr txBox="1"/>
          <p:nvPr/>
        </p:nvSpPr>
        <p:spPr>
          <a:xfrm>
            <a:off x="4288925" y="3638550"/>
            <a:ext cx="16083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GWAS: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variant effect on trait</a:t>
            </a:r>
            <a:endParaRPr sz="12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486" name="Google Shape;486;p40"/>
          <p:cNvSpPr txBox="1"/>
          <p:nvPr/>
        </p:nvSpPr>
        <p:spPr>
          <a:xfrm>
            <a:off x="906150" y="4053150"/>
            <a:ext cx="16866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eQTL: variant effect on gene expression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487" name="Google Shape;487;p40"/>
          <p:cNvSpPr txBox="1">
            <a:spLocks noGrp="1"/>
          </p:cNvSpPr>
          <p:nvPr>
            <p:ph type="body" idx="1"/>
          </p:nvPr>
        </p:nvSpPr>
        <p:spPr>
          <a:xfrm>
            <a:off x="311700" y="1741216"/>
            <a:ext cx="5805000" cy="7652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Specific goal: To test if two associations at a locus share the </a:t>
            </a:r>
            <a:r>
              <a:rPr lang="en" u="sng" dirty="0"/>
              <a:t>same causal variant</a:t>
            </a:r>
            <a:r>
              <a:rPr lang="en" dirty="0"/>
              <a:t>.</a:t>
            </a:r>
            <a:endParaRPr dirty="0"/>
          </a:p>
        </p:txBody>
      </p:sp>
      <p:pic>
        <p:nvPicPr>
          <p:cNvPr id="488" name="Google Shape;488;p40"/>
          <p:cNvPicPr preferRelativeResize="0"/>
          <p:nvPr/>
        </p:nvPicPr>
        <p:blipFill rotWithShape="1">
          <a:blip r:embed="rId4">
            <a:alphaModFix/>
          </a:blip>
          <a:srcRect l="50687"/>
          <a:stretch/>
        </p:blipFill>
        <p:spPr>
          <a:xfrm>
            <a:off x="6300550" y="2001800"/>
            <a:ext cx="2843448" cy="2891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0"/>
          <p:cNvSpPr txBox="1"/>
          <p:nvPr/>
        </p:nvSpPr>
        <p:spPr>
          <a:xfrm>
            <a:off x="7457200" y="4893300"/>
            <a:ext cx="16866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Hakim et al. 2025 Genes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490" name="Google Shape;490;p40"/>
          <p:cNvSpPr txBox="1"/>
          <p:nvPr/>
        </p:nvSpPr>
        <p:spPr>
          <a:xfrm>
            <a:off x="7849625" y="1627599"/>
            <a:ext cx="1158300" cy="65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</a:rPr>
              <a:t>CETP locus in adipose tissue</a:t>
            </a:r>
            <a:endParaRPr sz="1200" dirty="0">
              <a:solidFill>
                <a:schemeClr val="dk2"/>
              </a:solidFill>
            </a:endParaRPr>
          </a:p>
        </p:txBody>
      </p:sp>
      <p:sp>
        <p:nvSpPr>
          <p:cNvPr id="491" name="Google Shape;491;p40"/>
          <p:cNvSpPr txBox="1"/>
          <p:nvPr/>
        </p:nvSpPr>
        <p:spPr>
          <a:xfrm>
            <a:off x="8313000" y="3304000"/>
            <a:ext cx="7713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LDL-C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492" name="Google Shape;492;p40"/>
          <p:cNvSpPr/>
          <p:nvPr/>
        </p:nvSpPr>
        <p:spPr>
          <a:xfrm>
            <a:off x="1001486" y="1284953"/>
            <a:ext cx="92114" cy="55294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0"/>
          <p:cNvSpPr txBox="1"/>
          <p:nvPr/>
        </p:nvSpPr>
        <p:spPr>
          <a:xfrm>
            <a:off x="1169800" y="1391625"/>
            <a:ext cx="2252100" cy="296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Some assumptions are made here.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494" name="Google Shape;494;p40"/>
          <p:cNvPicPr preferRelativeResize="0"/>
          <p:nvPr/>
        </p:nvPicPr>
        <p:blipFill rotWithShape="1">
          <a:blip r:embed="rId3">
            <a:alphaModFix/>
          </a:blip>
          <a:srcRect l="74430" t="13013" r="21181" b="80797"/>
          <a:stretch/>
        </p:blipFill>
        <p:spPr>
          <a:xfrm>
            <a:off x="1369525" y="3044952"/>
            <a:ext cx="356875" cy="33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19BDE36-4143-1829-8D72-77642851EF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9798" r="82076" b="69132"/>
          <a:stretch/>
        </p:blipFill>
        <p:spPr bwMode="auto">
          <a:xfrm>
            <a:off x="406936" y="2608013"/>
            <a:ext cx="998427" cy="133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0" build="p"/>
      <p:bldP spid="478" grpId="0"/>
      <p:bldP spid="485" grpId="0"/>
      <p:bldP spid="486" grpId="0"/>
      <p:bldP spid="487" grpId="0" build="p"/>
      <p:bldP spid="489" grpId="0"/>
      <p:bldP spid="490" grpId="0"/>
      <p:bldP spid="491" grpId="0"/>
      <p:bldP spid="492" grpId="0" animBg="1"/>
      <p:bldP spid="4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32391"/>
          <a:stretch/>
        </p:blipFill>
        <p:spPr>
          <a:xfrm>
            <a:off x="2375949" y="200825"/>
            <a:ext cx="5303074" cy="4485126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92607"/>
            <a:ext cx="8520600" cy="10082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Variant to Function </a:t>
            </a:r>
            <a:br>
              <a:rPr lang="en" dirty="0"/>
            </a:br>
            <a:r>
              <a:rPr lang="en" dirty="0"/>
              <a:t>(V2F)</a:t>
            </a:r>
            <a:endParaRPr dirty="0"/>
          </a:p>
        </p:txBody>
      </p:sp>
      <p:sp>
        <p:nvSpPr>
          <p:cNvPr id="68" name="Google Shape;68;p15"/>
          <p:cNvSpPr txBox="1"/>
          <p:nvPr/>
        </p:nvSpPr>
        <p:spPr>
          <a:xfrm>
            <a:off x="3597174" y="4622450"/>
            <a:ext cx="14736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Mechanisms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69" name="Google Shape;69;p15"/>
          <p:cNvCxnSpPr/>
          <p:nvPr/>
        </p:nvCxnSpPr>
        <p:spPr>
          <a:xfrm>
            <a:off x="5070774" y="4893200"/>
            <a:ext cx="616800" cy="4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0" name="Google Shape;70;p15"/>
          <p:cNvSpPr txBox="1"/>
          <p:nvPr/>
        </p:nvSpPr>
        <p:spPr>
          <a:xfrm>
            <a:off x="5806974" y="4624550"/>
            <a:ext cx="16320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Therapeutics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3987449" y="3642150"/>
            <a:ext cx="1260300" cy="3429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 txBox="1"/>
          <p:nvPr/>
        </p:nvSpPr>
        <p:spPr>
          <a:xfrm>
            <a:off x="4155324" y="3642150"/>
            <a:ext cx="9669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</a:rPr>
              <a:t>Colocalization</a:t>
            </a:r>
            <a:endParaRPr sz="900" b="1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3301649" y="1051350"/>
            <a:ext cx="1260300" cy="342900"/>
          </a:xfrm>
          <a:prstGeom prst="ellipse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0" y="4850893"/>
            <a:ext cx="2375949" cy="292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Nandakumar et al. Trends Genet. 2021</a:t>
            </a:r>
            <a:endParaRPr sz="10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1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Colocalization is closely related to fine-mapping</a:t>
            </a:r>
            <a:endParaRPr/>
          </a:p>
        </p:txBody>
      </p:sp>
      <p:pic>
        <p:nvPicPr>
          <p:cNvPr id="500" name="Google Shape;500;p41" title="[89,89,89,&quot;https://www.codecogs.com/eqnedit.php?latex=%20Pr(%5Cgamma_i%20%3D%201%2C%20d_i%20%3D%201%20%7C%20y%2CX%2C%20y_%7BeQTL%7D%2C%20X_%7BeQTL%7D)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500" y="1293425"/>
            <a:ext cx="7167299" cy="4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1"/>
          <p:cNvSpPr txBox="1"/>
          <p:nvPr/>
        </p:nvSpPr>
        <p:spPr>
          <a:xfrm>
            <a:off x="404900" y="1990750"/>
            <a:ext cx="17997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SNP </a:t>
            </a:r>
            <a:r>
              <a:rPr lang="en" sz="1800" dirty="0" err="1">
                <a:solidFill>
                  <a:schemeClr val="dk2"/>
                </a:solidFill>
              </a:rPr>
              <a:t>i</a:t>
            </a:r>
            <a:r>
              <a:rPr lang="en" sz="1800" dirty="0">
                <a:solidFill>
                  <a:schemeClr val="dk2"/>
                </a:solidFill>
              </a:rPr>
              <a:t> is causal for trait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502" name="Google Shape;502;p41"/>
          <p:cNvSpPr txBox="1"/>
          <p:nvPr/>
        </p:nvSpPr>
        <p:spPr>
          <a:xfrm>
            <a:off x="2008950" y="2391750"/>
            <a:ext cx="19002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2"/>
                </a:solidFill>
              </a:rPr>
              <a:t>SNP </a:t>
            </a:r>
            <a:r>
              <a:rPr lang="en" sz="1800" dirty="0" err="1">
                <a:solidFill>
                  <a:schemeClr val="dk2"/>
                </a:solidFill>
              </a:rPr>
              <a:t>i</a:t>
            </a:r>
            <a:r>
              <a:rPr lang="en" sz="1800" dirty="0">
                <a:solidFill>
                  <a:schemeClr val="dk2"/>
                </a:solidFill>
              </a:rPr>
              <a:t> is causal for expression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503" name="Google Shape;503;p41"/>
          <p:cNvSpPr txBox="1"/>
          <p:nvPr/>
        </p:nvSpPr>
        <p:spPr>
          <a:xfrm>
            <a:off x="4116950" y="1990750"/>
            <a:ext cx="19002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Data from GWAS analysis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504" name="Google Shape;504;p41"/>
          <p:cNvSpPr txBox="1"/>
          <p:nvPr/>
        </p:nvSpPr>
        <p:spPr>
          <a:xfrm>
            <a:off x="6541300" y="2391750"/>
            <a:ext cx="19002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Data from eQTL analysis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505" name="Google Shape;505;p41"/>
          <p:cNvCxnSpPr/>
          <p:nvPr/>
        </p:nvCxnSpPr>
        <p:spPr>
          <a:xfrm flipH="1">
            <a:off x="1518425" y="1826475"/>
            <a:ext cx="462000" cy="244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6" name="Google Shape;506;p41"/>
          <p:cNvCxnSpPr/>
          <p:nvPr/>
        </p:nvCxnSpPr>
        <p:spPr>
          <a:xfrm flipH="1">
            <a:off x="3205575" y="1788300"/>
            <a:ext cx="168600" cy="551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7" name="Google Shape;507;p41"/>
          <p:cNvCxnSpPr/>
          <p:nvPr/>
        </p:nvCxnSpPr>
        <p:spPr>
          <a:xfrm>
            <a:off x="4746325" y="1765825"/>
            <a:ext cx="22500" cy="2925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8" name="Google Shape;508;p41"/>
          <p:cNvCxnSpPr/>
          <p:nvPr/>
        </p:nvCxnSpPr>
        <p:spPr>
          <a:xfrm>
            <a:off x="6489650" y="1844550"/>
            <a:ext cx="562500" cy="506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09" name="Google Shape;509;p41"/>
          <p:cNvSpPr txBox="1"/>
          <p:nvPr/>
        </p:nvSpPr>
        <p:spPr>
          <a:xfrm>
            <a:off x="4341425" y="3655350"/>
            <a:ext cx="899700" cy="4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pic>
        <p:nvPicPr>
          <p:cNvPr id="510" name="Google Shape;510;p41" title="[89,89,89,&quot;https://www.codecogs.com/eqnedit.php?latex=Pr(%5Cgamma_i%20%3D1%20%7C%20y%2CX)%5C%20%20%5C%26%20%5C%20%20Pr(d_i%20%3D%201%20%7C%20y_%7BeQTL%7D%2C%20X_%7BeQTL%7D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500" y="3720125"/>
            <a:ext cx="6811849" cy="37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/>
      <p:bldP spid="502" grpId="0"/>
      <p:bldP spid="503" grpId="0"/>
      <p:bldP spid="50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3"/>
          <p:cNvSpPr txBox="1">
            <a:spLocks noGrp="1"/>
          </p:cNvSpPr>
          <p:nvPr>
            <p:ph type="ctrTitle"/>
          </p:nvPr>
        </p:nvSpPr>
        <p:spPr>
          <a:xfrm>
            <a:off x="311700" y="129133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Colocalization methods and outputs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>
          <a:extLst>
            <a:ext uri="{FF2B5EF4-FFF2-40B4-BE49-F238E27FC236}">
              <a16:creationId xmlns:a16="http://schemas.microsoft.com/office/drawing/2014/main" id="{34AC6B03-2C2E-52BD-CDBC-970973FE0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16;p42">
            <a:extLst>
              <a:ext uri="{FF2B5EF4-FFF2-40B4-BE49-F238E27FC236}">
                <a16:creationId xmlns:a16="http://schemas.microsoft.com/office/drawing/2014/main" id="{15D6BAC9-37FE-3AB9-8FA4-DAA09AEBEF68}"/>
              </a:ext>
            </a:extLst>
          </p:cNvPr>
          <p:cNvSpPr txBox="1">
            <a:spLocks/>
          </p:cNvSpPr>
          <p:nvPr/>
        </p:nvSpPr>
        <p:spPr>
          <a:xfrm>
            <a:off x="311700" y="292608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dirty="0" err="1"/>
              <a:t>coloc</a:t>
            </a:r>
            <a:r>
              <a:rPr lang="en-US" dirty="0"/>
              <a:t> outputs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A7437A-7B25-A05D-D2F2-70239FEF1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936648"/>
            <a:ext cx="4109471" cy="420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515;p42">
                <a:extLst>
                  <a:ext uri="{FF2B5EF4-FFF2-40B4-BE49-F238E27FC236}">
                    <a16:creationId xmlns:a16="http://schemas.microsoft.com/office/drawing/2014/main" id="{C81D1483-B33A-6D45-E652-4F2E419636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936648"/>
                <a:ext cx="4383464" cy="3632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114300" indent="0" algn="l">
                  <a:lnSpc>
                    <a:spcPct val="150000"/>
                  </a:lnSpc>
                  <a:buSzPts val="1800"/>
                </a:pPr>
                <a:r>
                  <a:rPr lang="en-US" sz="1400" dirty="0"/>
                  <a:t>c</a:t>
                </a:r>
                <a:r>
                  <a:rPr lang="en-US" sz="1400" dirty="0" err="1"/>
                  <a:t>oloc</a:t>
                </a:r>
                <a:r>
                  <a:rPr lang="en-US" sz="1400" dirty="0"/>
                  <a:t> considers 5 hypotheses:</a:t>
                </a:r>
              </a:p>
              <a:p>
                <a:pPr marL="400050" indent="-285750" algn="l">
                  <a:lnSpc>
                    <a:spcPct val="150000"/>
                  </a:lnSpc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H</a:t>
                </a:r>
                <a:r>
                  <a:rPr lang="en-US" sz="1400" baseline="-25000" dirty="0"/>
                  <a:t>0</a:t>
                </a:r>
                <a:r>
                  <a:rPr lang="en-US" sz="1400" dirty="0"/>
                  <a:t>: No association with either trait.</a:t>
                </a:r>
                <a:endParaRPr lang="en-US" sz="1400" baseline="-25000" dirty="0"/>
              </a:p>
              <a:p>
                <a:pPr marL="400050" indent="-285750" algn="l">
                  <a:lnSpc>
                    <a:spcPct val="150000"/>
                  </a:lnSpc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H</a:t>
                </a:r>
                <a:r>
                  <a:rPr lang="en-US" sz="1400" baseline="-25000" dirty="0"/>
                  <a:t>1</a:t>
                </a:r>
                <a:r>
                  <a:rPr lang="en-US" sz="1400" dirty="0"/>
                  <a:t>: Association with trait 1, none for trait 2.</a:t>
                </a:r>
              </a:p>
              <a:p>
                <a:pPr marL="400050" indent="-285750" algn="l">
                  <a:lnSpc>
                    <a:spcPct val="150000"/>
                  </a:lnSpc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H</a:t>
                </a:r>
                <a:r>
                  <a:rPr lang="en-US" sz="1400" baseline="-25000" dirty="0"/>
                  <a:t>2</a:t>
                </a:r>
                <a:r>
                  <a:rPr lang="en-US" sz="1400" dirty="0"/>
                  <a:t>: Association with trait 2, none for trait 1.</a:t>
                </a:r>
              </a:p>
              <a:p>
                <a:pPr marL="400050" indent="-285750" algn="l">
                  <a:lnSpc>
                    <a:spcPct val="150000"/>
                  </a:lnSpc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H</a:t>
                </a:r>
                <a:r>
                  <a:rPr lang="en-US" sz="1400" baseline="-25000" dirty="0"/>
                  <a:t>3</a:t>
                </a:r>
                <a:r>
                  <a:rPr lang="en-US" sz="1400" dirty="0"/>
                  <a:t>: Different SNPs associated with trait 1 and 2.</a:t>
                </a:r>
              </a:p>
              <a:p>
                <a:pPr marL="400050" indent="-285750" algn="l">
                  <a:lnSpc>
                    <a:spcPct val="150000"/>
                  </a:lnSpc>
                  <a:buSzPts val="18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H</a:t>
                </a:r>
                <a:r>
                  <a:rPr lang="en-US" sz="1400" baseline="-25000" dirty="0"/>
                  <a:t>4</a:t>
                </a:r>
                <a:r>
                  <a:rPr lang="en-US" sz="1400" dirty="0"/>
                  <a:t>: Same SNP associated with trait 1 and 2.</a:t>
                </a:r>
              </a:p>
              <a:p>
                <a:pPr marL="114300" indent="0" algn="l">
                  <a:lnSpc>
                    <a:spcPct val="150000"/>
                  </a:lnSpc>
                  <a:buSzPts val="1800"/>
                </a:pPr>
                <a:r>
                  <a:rPr lang="en-US" sz="1400" dirty="0" err="1"/>
                  <a:t>coloc</a:t>
                </a:r>
                <a:r>
                  <a:rPr lang="en-US" sz="1400" dirty="0"/>
                  <a:t> outputs posterior probabilities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400" dirty="0"/>
                  <a:t>:</a:t>
                </a:r>
              </a:p>
              <a:p>
                <a:pPr marL="114300" indent="0" algn="l">
                  <a:lnSpc>
                    <a:spcPct val="150000"/>
                  </a:lnSpc>
                  <a:buSzPts val="1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𝐷𝑎𝑡𝑎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𝐷𝑎𝑡𝑎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), ⋯,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𝐷𝑎𝑡𝑎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Google Shape;515;p42">
                <a:extLst>
                  <a:ext uri="{FF2B5EF4-FFF2-40B4-BE49-F238E27FC236}">
                    <a16:creationId xmlns:a16="http://schemas.microsoft.com/office/drawing/2014/main" id="{C81D1483-B33A-6D45-E652-4F2E41963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936648"/>
                <a:ext cx="4383464" cy="36322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533;p44">
            <a:extLst>
              <a:ext uri="{FF2B5EF4-FFF2-40B4-BE49-F238E27FC236}">
                <a16:creationId xmlns:a16="http://schemas.microsoft.com/office/drawing/2014/main" id="{08167611-3E4E-94BD-D850-052CF75D900F}"/>
              </a:ext>
            </a:extLst>
          </p:cNvPr>
          <p:cNvSpPr txBox="1"/>
          <p:nvPr/>
        </p:nvSpPr>
        <p:spPr>
          <a:xfrm>
            <a:off x="6523348" y="4893300"/>
            <a:ext cx="2620652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chemeClr val="dk2"/>
                </a:solidFill>
              </a:rPr>
              <a:t>Giambartolomei</a:t>
            </a:r>
            <a:r>
              <a:rPr lang="en-US" sz="1000" dirty="0">
                <a:solidFill>
                  <a:schemeClr val="dk2"/>
                </a:solidFill>
              </a:rPr>
              <a:t> et al. 2014 PLOS Genetics</a:t>
            </a:r>
          </a:p>
        </p:txBody>
      </p:sp>
    </p:spTree>
    <p:extLst>
      <p:ext uri="{BB962C8B-B14F-4D97-AF65-F5344CB8AC3E}">
        <p14:creationId xmlns:p14="http://schemas.microsoft.com/office/powerpoint/2010/main" val="2718462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err="1"/>
              <a:t>coloc</a:t>
            </a:r>
            <a:r>
              <a:rPr lang="en" dirty="0"/>
              <a:t> 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 err="1"/>
              <a:t>coloc.abf</a:t>
            </a:r>
            <a:r>
              <a:rPr lang="en" dirty="0"/>
              <a:t>: </a:t>
            </a:r>
            <a:r>
              <a:rPr lang="en" dirty="0" err="1"/>
              <a:t>Giambartolomei</a:t>
            </a:r>
            <a:r>
              <a:rPr lang="en" dirty="0"/>
              <a:t> et al. 2013 </a:t>
            </a:r>
            <a:r>
              <a:rPr lang="en" dirty="0" err="1"/>
              <a:t>PLoS</a:t>
            </a:r>
            <a:r>
              <a:rPr lang="en" dirty="0"/>
              <a:t> Genet.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 err="1"/>
              <a:t>coloc.susie</a:t>
            </a:r>
            <a:r>
              <a:rPr lang="en" dirty="0"/>
              <a:t>: Wallace et al. 2021 </a:t>
            </a:r>
            <a:r>
              <a:rPr lang="en" dirty="0" err="1"/>
              <a:t>PLoS</a:t>
            </a:r>
            <a:r>
              <a:rPr lang="en" dirty="0"/>
              <a:t> Genet.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err="1"/>
              <a:t>eCAVIAR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 err="1"/>
              <a:t>Hormozdiari</a:t>
            </a:r>
            <a:r>
              <a:rPr lang="en" dirty="0"/>
              <a:t> et al. 2016 AJHG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 err="1"/>
              <a:t>enloc</a:t>
            </a:r>
            <a:r>
              <a:rPr lang="en" dirty="0"/>
              <a:t>/</a:t>
            </a:r>
            <a:r>
              <a:rPr lang="en" dirty="0" err="1"/>
              <a:t>fastENLOC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Wen et al. 2017 </a:t>
            </a:r>
            <a:r>
              <a:rPr lang="en" dirty="0" err="1"/>
              <a:t>PLoS</a:t>
            </a:r>
            <a:r>
              <a:rPr lang="en" dirty="0"/>
              <a:t> Genet.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 err="1"/>
              <a:t>Pividori</a:t>
            </a:r>
            <a:r>
              <a:rPr lang="en" dirty="0"/>
              <a:t> et al. 2020 Sci. Adv.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 err="1"/>
              <a:t>Hukku</a:t>
            </a:r>
            <a:r>
              <a:rPr lang="en" dirty="0"/>
              <a:t> et al. 2022 AJHG</a:t>
            </a:r>
            <a:endParaRPr dirty="0"/>
          </a:p>
        </p:txBody>
      </p:sp>
      <p:sp>
        <p:nvSpPr>
          <p:cNvPr id="516" name="Google Shape;516;p42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Colocalization methods and their outputs</a:t>
            </a:r>
            <a:endParaRPr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47DF5AD-7057-C3D7-DB0E-F34DAD951C1B}"/>
              </a:ext>
            </a:extLst>
          </p:cNvPr>
          <p:cNvSpPr/>
          <p:nvPr/>
        </p:nvSpPr>
        <p:spPr>
          <a:xfrm>
            <a:off x="5693790" y="1677971"/>
            <a:ext cx="452486" cy="1602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D6DD9F-F1EB-89EF-FA60-211B6717BF1A}"/>
              </a:ext>
            </a:extLst>
          </p:cNvPr>
          <p:cNvSpPr txBox="1"/>
          <p:nvPr/>
        </p:nvSpPr>
        <p:spPr>
          <a:xfrm>
            <a:off x="6381946" y="1496489"/>
            <a:ext cx="1979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Posterior probabilities of 5 hypotheses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C36E97C-66E0-E7EE-36A6-E316A6112C02}"/>
              </a:ext>
            </a:extLst>
          </p:cNvPr>
          <p:cNvSpPr/>
          <p:nvPr/>
        </p:nvSpPr>
        <p:spPr>
          <a:xfrm>
            <a:off x="5693790" y="2283595"/>
            <a:ext cx="452486" cy="1602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26B81-9E63-A738-99C6-9B395A7BCE7A}"/>
              </a:ext>
            </a:extLst>
          </p:cNvPr>
          <p:cNvSpPr txBox="1"/>
          <p:nvPr/>
        </p:nvSpPr>
        <p:spPr>
          <a:xfrm>
            <a:off x="6381946" y="2209834"/>
            <a:ext cx="1979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CLPP for each variant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0C70648-39AA-46A0-B325-674E2B2B1697}"/>
              </a:ext>
            </a:extLst>
          </p:cNvPr>
          <p:cNvSpPr/>
          <p:nvPr/>
        </p:nvSpPr>
        <p:spPr>
          <a:xfrm>
            <a:off x="5693790" y="2889219"/>
            <a:ext cx="452486" cy="160256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CCE1D-8737-87A4-9225-34A942AE98DC}"/>
              </a:ext>
            </a:extLst>
          </p:cNvPr>
          <p:cNvSpPr txBox="1"/>
          <p:nvPr/>
        </p:nvSpPr>
        <p:spPr>
          <a:xfrm>
            <a:off x="6381946" y="2816015"/>
            <a:ext cx="1979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95959"/>
                </a:solidFill>
              </a:rPr>
              <a:t>SNP and regional level colocalization probabilities (SCP and RCP)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46"/>
          <p:cNvSpPr txBox="1">
            <a:spLocks noGrp="1"/>
          </p:cNvSpPr>
          <p:nvPr>
            <p:ph type="ctrTitle"/>
          </p:nvPr>
        </p:nvSpPr>
        <p:spPr>
          <a:xfrm>
            <a:off x="311708" y="14118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well does colocalization work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47"/>
          <p:cNvPicPr preferRelativeResize="0"/>
          <p:nvPr/>
        </p:nvPicPr>
        <p:blipFill rotWithShape="1">
          <a:blip r:embed="rId3">
            <a:alphaModFix/>
          </a:blip>
          <a:srcRect l="37406" t="6808" b="3368"/>
          <a:stretch/>
        </p:blipFill>
        <p:spPr>
          <a:xfrm>
            <a:off x="4780174" y="706067"/>
            <a:ext cx="4257851" cy="43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47"/>
          <p:cNvPicPr preferRelativeResize="0"/>
          <p:nvPr/>
        </p:nvPicPr>
        <p:blipFill rotWithShape="1">
          <a:blip r:embed="rId3">
            <a:alphaModFix/>
          </a:blip>
          <a:srcRect t="11209" r="92587" b="16608"/>
          <a:stretch/>
        </p:blipFill>
        <p:spPr>
          <a:xfrm>
            <a:off x="4316799" y="946041"/>
            <a:ext cx="500449" cy="3466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47"/>
          <p:cNvSpPr txBox="1"/>
          <p:nvPr/>
        </p:nvSpPr>
        <p:spPr>
          <a:xfrm>
            <a:off x="7519200" y="4893300"/>
            <a:ext cx="16248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</a:rPr>
              <a:t>Connally et al. 2023 </a:t>
            </a:r>
            <a:r>
              <a:rPr lang="en" sz="1000" dirty="0" err="1">
                <a:solidFill>
                  <a:schemeClr val="dk2"/>
                </a:solidFill>
              </a:rPr>
              <a:t>eLife</a:t>
            </a:r>
            <a:endParaRPr sz="1000" dirty="0">
              <a:solidFill>
                <a:schemeClr val="dk2"/>
              </a:solidFill>
            </a:endParaRPr>
          </a:p>
        </p:txBody>
      </p:sp>
      <p:sp>
        <p:nvSpPr>
          <p:cNvPr id="569" name="Google Shape;569;p47"/>
          <p:cNvSpPr txBox="1">
            <a:spLocks noGrp="1"/>
          </p:cNvSpPr>
          <p:nvPr>
            <p:ph type="title" idx="4294967295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doesn’t work as well as we had hoped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5B4A4C-DCDA-5C12-F78A-420BB24A5A43}"/>
              </a:ext>
            </a:extLst>
          </p:cNvPr>
          <p:cNvSpPr txBox="1"/>
          <p:nvPr/>
        </p:nvSpPr>
        <p:spPr>
          <a:xfrm>
            <a:off x="452487" y="1140643"/>
            <a:ext cx="32051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595959"/>
                </a:solidFill>
              </a:rPr>
              <a:t>We have reasons to believe that most trait associations should be </a:t>
            </a:r>
            <a:r>
              <a:rPr lang="en-US" sz="1600" dirty="0" err="1">
                <a:solidFill>
                  <a:srgbClr val="595959"/>
                </a:solidFill>
              </a:rPr>
              <a:t>eQTLs</a:t>
            </a:r>
            <a:r>
              <a:rPr lang="en-US" sz="1600" dirty="0">
                <a:solidFill>
                  <a:srgbClr val="595959"/>
                </a:solidFill>
              </a:rPr>
              <a:t>.</a:t>
            </a:r>
          </a:p>
          <a:p>
            <a:endParaRPr lang="en-US" sz="1600" dirty="0">
              <a:solidFill>
                <a:srgbClr val="595959"/>
              </a:solidFill>
            </a:endParaRPr>
          </a:p>
          <a:p>
            <a:r>
              <a:rPr lang="en-US" sz="1600" dirty="0">
                <a:solidFill>
                  <a:srgbClr val="595959"/>
                </a:solidFill>
              </a:rPr>
              <a:t>However, only 5-40% of trait associations colocalize with </a:t>
            </a:r>
            <a:r>
              <a:rPr lang="en-US" sz="1600" dirty="0" err="1">
                <a:solidFill>
                  <a:srgbClr val="595959"/>
                </a:solidFill>
              </a:rPr>
              <a:t>eQTLs</a:t>
            </a:r>
            <a:r>
              <a:rPr lang="en-US" sz="1600" dirty="0">
                <a:solidFill>
                  <a:srgbClr val="595959"/>
                </a:solidFill>
              </a:rPr>
              <a:t> using various methods.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48"/>
          <p:cNvSpPr txBox="1">
            <a:spLocks noGrp="1"/>
          </p:cNvSpPr>
          <p:nvPr>
            <p:ph type="title" idx="4294967295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Some possible explanations</a:t>
            </a:r>
            <a:endParaRPr dirty="0"/>
          </a:p>
        </p:txBody>
      </p:sp>
      <p:sp>
        <p:nvSpPr>
          <p:cNvPr id="575" name="Google Shape;575;p48"/>
          <p:cNvSpPr txBox="1">
            <a:spLocks noGrp="1"/>
          </p:cNvSpPr>
          <p:nvPr>
            <p:ph type="body" idx="4294967295"/>
          </p:nvPr>
        </p:nvSpPr>
        <p:spPr>
          <a:xfrm>
            <a:off x="311700" y="1075050"/>
            <a:ext cx="8520600" cy="3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Power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Cell type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Cell context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Other molecular phenotypes (</a:t>
            </a:r>
            <a:r>
              <a:rPr lang="en" dirty="0" err="1"/>
              <a:t>sQTL</a:t>
            </a:r>
            <a:r>
              <a:rPr lang="en" dirty="0"/>
              <a:t>, </a:t>
            </a:r>
            <a:r>
              <a:rPr lang="en" dirty="0" err="1"/>
              <a:t>pQTL</a:t>
            </a:r>
            <a:r>
              <a:rPr lang="en" dirty="0"/>
              <a:t> etc.)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Gene by environment interaction (</a:t>
            </a:r>
            <a:r>
              <a:rPr lang="en" dirty="0" err="1"/>
              <a:t>GxE</a:t>
            </a:r>
            <a:r>
              <a:rPr lang="en" dirty="0"/>
              <a:t>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Development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Fine-mapping inaccuracies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Re-examine assumptions (</a:t>
            </a:r>
            <a:r>
              <a:rPr lang="en-US" dirty="0" err="1"/>
              <a:t>Mostafavi</a:t>
            </a:r>
            <a:r>
              <a:rPr lang="en-US" dirty="0"/>
              <a:t> et al. 2023 </a:t>
            </a:r>
            <a:r>
              <a:rPr lang="en-US" dirty="0" err="1"/>
              <a:t>NatGenet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0"/>
          <p:cNvSpPr txBox="1">
            <a:spLocks noGrp="1"/>
          </p:cNvSpPr>
          <p:nvPr>
            <p:ph type="title" idx="4294967295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595" name="Google Shape;595;p50"/>
          <p:cNvSpPr txBox="1">
            <a:spLocks noGrp="1"/>
          </p:cNvSpPr>
          <p:nvPr>
            <p:ph type="body" idx="4294967295"/>
          </p:nvPr>
        </p:nvSpPr>
        <p:spPr>
          <a:xfrm>
            <a:off x="311700" y="865300"/>
            <a:ext cx="8520600" cy="41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Published fine-mapping results by large studies:</a:t>
            </a:r>
            <a:endParaRPr dirty="0"/>
          </a:p>
          <a:p>
            <a:pPr>
              <a:spcBef>
                <a:spcPts val="1200"/>
              </a:spcBef>
            </a:pPr>
            <a:r>
              <a:rPr lang="en-US" dirty="0">
                <a:hlinkClick r:id="rId3"/>
              </a:rPr>
              <a:t>https://gtexportal.org/home</a:t>
            </a:r>
            <a:endParaRPr lang="en" dirty="0"/>
          </a:p>
          <a:p>
            <a:pPr>
              <a:spcBef>
                <a:spcPts val="1200"/>
              </a:spcBef>
            </a:pPr>
            <a:r>
              <a:rPr lang="en" dirty="0" err="1"/>
              <a:t>GTEx</a:t>
            </a:r>
            <a:r>
              <a:rPr lang="en" dirty="0"/>
              <a:t> fine-mapping results</a:t>
            </a:r>
          </a:p>
          <a:p>
            <a:pPr>
              <a:spcBef>
                <a:spcPts val="1200"/>
              </a:spcBef>
            </a:pPr>
            <a:r>
              <a:rPr lang="en" dirty="0" err="1"/>
              <a:t>twas_hub.org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Visualization tool: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 err="1"/>
              <a:t>Locuscomparer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Derivations:</a:t>
            </a: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dirty="0" err="1"/>
              <a:t>coloc</a:t>
            </a:r>
            <a:r>
              <a:rPr lang="en" dirty="0"/>
              <a:t> paper, </a:t>
            </a:r>
            <a:r>
              <a:rPr lang="en" dirty="0" err="1"/>
              <a:t>eCAVIAR</a:t>
            </a:r>
            <a:r>
              <a:rPr lang="en" dirty="0"/>
              <a:t> paper, </a:t>
            </a:r>
            <a:r>
              <a:rPr lang="en" dirty="0" err="1"/>
              <a:t>enloc</a:t>
            </a:r>
            <a:r>
              <a:rPr lang="en" dirty="0"/>
              <a:t> paper, TWAS paper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EFA80-173D-E5AD-80C7-12A5B152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Qualtrics link:</a:t>
            </a:r>
            <a:br>
              <a:rPr lang="en-US" b="0" i="0" dirty="0">
                <a:solidFill>
                  <a:srgbClr val="32363A"/>
                </a:solidFill>
                <a:effectLst/>
                <a:latin typeface="72"/>
              </a:rPr>
            </a:br>
            <a:r>
              <a:rPr lang="en-US" b="0" i="0" dirty="0">
                <a:solidFill>
                  <a:srgbClr val="32363A"/>
                </a:solidFill>
                <a:effectLst/>
                <a:latin typeface="72"/>
                <a:hlinkClick r:id="rId2"/>
              </a:rPr>
              <a:t>https://qimr.az1.qualtrics.com/</a:t>
            </a:r>
            <a:r>
              <a:rPr lang="en-US" b="0" i="0" dirty="0" err="1">
                <a:solidFill>
                  <a:srgbClr val="32363A"/>
                </a:solidFill>
                <a:effectLst/>
                <a:latin typeface="72"/>
                <a:hlinkClick r:id="rId2"/>
              </a:rPr>
              <a:t>jfe</a:t>
            </a:r>
            <a:r>
              <a:rPr lang="en-US" b="0" i="0">
                <a:solidFill>
                  <a:srgbClr val="32363A"/>
                </a:solidFill>
                <a:effectLst/>
                <a:latin typeface="72"/>
                <a:hlinkClick r:id="rId2"/>
              </a:rPr>
              <a:t>/form/SV_5bifqSVk0lrbCd0</a:t>
            </a:r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9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Fine-mapping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ctrTitle"/>
          </p:nvPr>
        </p:nvSpPr>
        <p:spPr>
          <a:xfrm>
            <a:off x="311708" y="1201775"/>
            <a:ext cx="8520600" cy="17488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goal of fine-mapping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25" y="1106798"/>
            <a:ext cx="6907749" cy="26884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>
            <a:spLocks noGrp="1"/>
          </p:cNvSpPr>
          <p:nvPr>
            <p:ph type="title" idx="4294967295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GWAS aims to detect association</a:t>
            </a: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3639075" y="1984300"/>
            <a:ext cx="296400" cy="282600"/>
          </a:xfrm>
          <a:prstGeom prst="ellipse">
            <a:avLst/>
          </a:prstGeom>
          <a:noFill/>
          <a:ln w="19050" cap="flat" cmpd="sng">
            <a:solidFill>
              <a:srgbClr val="A51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571750"/>
            <a:ext cx="3243576" cy="19571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3" name="Google Shape;93;p18"/>
          <p:cNvSpPr txBox="1"/>
          <p:nvPr/>
        </p:nvSpPr>
        <p:spPr>
          <a:xfrm>
            <a:off x="5137496" y="2696704"/>
            <a:ext cx="8301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One locus</a:t>
            </a:r>
            <a:endParaRPr b="1"/>
          </a:p>
        </p:txBody>
      </p:sp>
      <p:cxnSp>
        <p:nvCxnSpPr>
          <p:cNvPr id="94" name="Google Shape;94;p18"/>
          <p:cNvCxnSpPr>
            <a:stCxn id="91" idx="4"/>
          </p:cNvCxnSpPr>
          <p:nvPr/>
        </p:nvCxnSpPr>
        <p:spPr>
          <a:xfrm>
            <a:off x="3787275" y="2266900"/>
            <a:ext cx="661200" cy="1782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18"/>
          <p:cNvCxnSpPr>
            <a:stCxn id="91" idx="6"/>
          </p:cNvCxnSpPr>
          <p:nvPr/>
        </p:nvCxnSpPr>
        <p:spPr>
          <a:xfrm>
            <a:off x="3935475" y="2125600"/>
            <a:ext cx="1903200" cy="293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18"/>
          <p:cNvSpPr/>
          <p:nvPr/>
        </p:nvSpPr>
        <p:spPr>
          <a:xfrm>
            <a:off x="871150" y="1167725"/>
            <a:ext cx="120300" cy="2289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/>
          <p:nvPr/>
        </p:nvSpPr>
        <p:spPr>
          <a:xfrm>
            <a:off x="4855075" y="2633472"/>
            <a:ext cx="120300" cy="1862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263550" y="4606375"/>
            <a:ext cx="8674200" cy="5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Association is not necessarily causation (cause: influence target trait in a nontrivial way)</a:t>
            </a:r>
            <a:endParaRPr sz="1700">
              <a:solidFill>
                <a:schemeClr val="dk2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D03F8F7-C2FB-8E4E-0134-E08B3C6A8097}"/>
              </a:ext>
            </a:extLst>
          </p:cNvPr>
          <p:cNvCxnSpPr>
            <a:cxnSpLocks/>
          </p:cNvCxnSpPr>
          <p:nvPr/>
        </p:nvCxnSpPr>
        <p:spPr>
          <a:xfrm>
            <a:off x="4975375" y="3581400"/>
            <a:ext cx="22962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Fine-mapping aims to nominate causal variants</a:t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900" y="2285000"/>
            <a:ext cx="4584199" cy="275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2870150" y="1721450"/>
            <a:ext cx="3993900" cy="159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5134100" y="1738700"/>
            <a:ext cx="114600" cy="125100"/>
          </a:xfrm>
          <a:prstGeom prst="ellipse">
            <a:avLst/>
          </a:prstGeom>
          <a:solidFill>
            <a:srgbClr val="A51C2E"/>
          </a:solidFill>
          <a:ln w="9525" cap="flat" cmpd="sng">
            <a:solidFill>
              <a:srgbClr val="A51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4138875" y="1738700"/>
            <a:ext cx="114600" cy="125100"/>
          </a:xfrm>
          <a:prstGeom prst="ellipse">
            <a:avLst/>
          </a:prstGeom>
          <a:solidFill>
            <a:srgbClr val="305B75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4137825" y="1512800"/>
            <a:ext cx="114600" cy="15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05B75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3453825" y="1137350"/>
            <a:ext cx="13089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Causal SNP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5133050" y="1521425"/>
            <a:ext cx="114600" cy="15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51C2E"/>
          </a:solidFill>
          <a:ln w="9525" cap="flat" cmpd="sng">
            <a:solidFill>
              <a:srgbClr val="A51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 txBox="1"/>
          <p:nvPr/>
        </p:nvSpPr>
        <p:spPr>
          <a:xfrm>
            <a:off x="4762725" y="1154600"/>
            <a:ext cx="13089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Causal SNP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9"/>
          <p:cNvSpPr txBox="1"/>
          <p:nvPr/>
        </p:nvSpPr>
        <p:spPr>
          <a:xfrm rot="-5400000">
            <a:off x="1253175" y="1516850"/>
            <a:ext cx="13197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Causal SNPs (unobserved)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3" name="Google Shape;113;p19"/>
          <p:cNvSpPr txBox="1"/>
          <p:nvPr/>
        </p:nvSpPr>
        <p:spPr>
          <a:xfrm rot="-5400000">
            <a:off x="1253175" y="3379725"/>
            <a:ext cx="1319700" cy="5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GWAS</a:t>
            </a:r>
            <a:endParaRPr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(observed)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7428350" y="1658850"/>
            <a:ext cx="813900" cy="2253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6E9EAF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8242250" y="2535300"/>
            <a:ext cx="709200" cy="5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LD,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noise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p19"/>
          <p:cNvSpPr/>
          <p:nvPr/>
        </p:nvSpPr>
        <p:spPr>
          <a:xfrm rot="10800000">
            <a:off x="670700" y="1658850"/>
            <a:ext cx="813900" cy="22536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6E9EAF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219075" y="2665650"/>
            <a:ext cx="1700700" cy="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Fine-mapping goal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3079125" y="2461100"/>
            <a:ext cx="1173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One locus</a:t>
            </a:r>
            <a:endParaRPr b="1"/>
          </a:p>
        </p:txBody>
      </p:sp>
      <p:sp>
        <p:nvSpPr>
          <p:cNvPr id="119" name="Google Shape;119;p19"/>
          <p:cNvSpPr txBox="1"/>
          <p:nvPr/>
        </p:nvSpPr>
        <p:spPr>
          <a:xfrm>
            <a:off x="6970500" y="4849175"/>
            <a:ext cx="21738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Ulirsch and Kanai et al., in review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/>
          <p:nvPr/>
        </p:nvSpPr>
        <p:spPr>
          <a:xfrm>
            <a:off x="6234785" y="2363025"/>
            <a:ext cx="2499300" cy="25662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050" y="3169144"/>
            <a:ext cx="2790598" cy="1737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7038" y="1531825"/>
            <a:ext cx="2790602" cy="167906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1762038" y="1372225"/>
            <a:ext cx="2385600" cy="159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/>
          <p:cNvSpPr/>
          <p:nvPr/>
        </p:nvSpPr>
        <p:spPr>
          <a:xfrm>
            <a:off x="3199913" y="1389888"/>
            <a:ext cx="114600" cy="125100"/>
          </a:xfrm>
          <a:prstGeom prst="ellipse">
            <a:avLst/>
          </a:prstGeom>
          <a:solidFill>
            <a:srgbClr val="A51C2E"/>
          </a:solidFill>
          <a:ln w="9525" cap="flat" cmpd="sng">
            <a:solidFill>
              <a:srgbClr val="A51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129" name="Google Shape;129;p20"/>
          <p:cNvSpPr/>
          <p:nvPr/>
        </p:nvSpPr>
        <p:spPr>
          <a:xfrm>
            <a:off x="2400463" y="1389475"/>
            <a:ext cx="114600" cy="125100"/>
          </a:xfrm>
          <a:prstGeom prst="ellipse">
            <a:avLst/>
          </a:prstGeom>
          <a:solidFill>
            <a:srgbClr val="305B75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5394"/>
              </a:solidFill>
            </a:endParaRPr>
          </a:p>
        </p:txBody>
      </p:sp>
      <p:sp>
        <p:nvSpPr>
          <p:cNvPr id="130" name="Google Shape;130;p20"/>
          <p:cNvSpPr/>
          <p:nvPr/>
        </p:nvSpPr>
        <p:spPr>
          <a:xfrm>
            <a:off x="2400463" y="1172200"/>
            <a:ext cx="114600" cy="15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305B75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1750488" y="891925"/>
            <a:ext cx="13089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Causal SNP 1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3199913" y="1163575"/>
            <a:ext cx="114600" cy="15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A51C2E"/>
          </a:solidFill>
          <a:ln w="9525" cap="flat" cmpd="sng">
            <a:solidFill>
              <a:srgbClr val="A51C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2863613" y="891925"/>
            <a:ext cx="13089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</a:rPr>
              <a:t>Causal SNP 2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4349400" y="2811300"/>
            <a:ext cx="774600" cy="15108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6E9EAF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5267250" y="1712325"/>
            <a:ext cx="7746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Goal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0" y="4852500"/>
            <a:ext cx="2173800" cy="2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Ulirsch and Kanai et al., in review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37" name="Google Shape;137;p20"/>
          <p:cNvSpPr/>
          <p:nvPr/>
        </p:nvSpPr>
        <p:spPr>
          <a:xfrm rot="10800000">
            <a:off x="4349400" y="1289025"/>
            <a:ext cx="774600" cy="12687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6E9EAF"/>
          </a:solidFill>
          <a:ln w="9525" cap="flat" cmpd="sng">
            <a:solidFill>
              <a:srgbClr val="305B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Fine-mapping outputs PIP and credible sets</a:t>
            </a:r>
            <a:endParaRPr/>
          </a:p>
        </p:txBody>
      </p:sp>
      <p:sp>
        <p:nvSpPr>
          <p:cNvPr id="139" name="Google Shape;139;p20"/>
          <p:cNvSpPr txBox="1"/>
          <p:nvPr/>
        </p:nvSpPr>
        <p:spPr>
          <a:xfrm>
            <a:off x="6348610" y="2704274"/>
            <a:ext cx="2307300" cy="124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Posterior Inclusion Probability (PIP)</a:t>
            </a:r>
            <a:r>
              <a:rPr lang="en" dirty="0">
                <a:solidFill>
                  <a:schemeClr val="dk2"/>
                </a:solidFill>
              </a:rPr>
              <a:t> is the probability that a SNPs is causal given the observed data.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6348485" y="3944950"/>
            <a:ext cx="2307300" cy="8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2"/>
                </a:solidFill>
              </a:rPr>
              <a:t>Credible sets</a:t>
            </a:r>
            <a:r>
              <a:rPr lang="en" dirty="0">
                <a:solidFill>
                  <a:schemeClr val="dk2"/>
                </a:solidFill>
              </a:rPr>
              <a:t> capture the uncertainty of the identity of causal SNP due to LD.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41" name="Google Shape;141;p20"/>
          <p:cNvSpPr/>
          <p:nvPr/>
        </p:nvSpPr>
        <p:spPr>
          <a:xfrm>
            <a:off x="6330785" y="2363025"/>
            <a:ext cx="2307300" cy="29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</a:rPr>
              <a:t>Outputs</a:t>
            </a:r>
            <a:endParaRPr sz="1800" b="1">
              <a:solidFill>
                <a:schemeClr val="dk2"/>
              </a:solidFill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5133901" y="3287875"/>
            <a:ext cx="1041300" cy="4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Outputs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311700" y="292608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simpler case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7239000" y="4893275"/>
            <a:ext cx="19278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Trubetskoy et al. 2022 Nature</a:t>
            </a:r>
            <a:endParaRPr sz="1000">
              <a:solidFill>
                <a:schemeClr val="dk2"/>
              </a:solidFill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01" y="803675"/>
            <a:ext cx="6467277" cy="43325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1"/>
          <p:cNvSpPr txBox="1"/>
          <p:nvPr/>
        </p:nvSpPr>
        <p:spPr>
          <a:xfrm>
            <a:off x="7191625" y="977225"/>
            <a:ext cx="1746600" cy="1278900"/>
          </a:xfrm>
          <a:prstGeom prst="rect">
            <a:avLst/>
          </a:prstGeom>
          <a:noFill/>
          <a:ln w="19050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</a:rPr>
              <a:t>PIPs:</a:t>
            </a:r>
            <a:endParaRPr sz="1200" b="1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</a:rPr>
              <a:t>rs6943762: 0.591</a:t>
            </a:r>
            <a:endParaRPr sz="12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</a:rPr>
              <a:t>rs35274762: 0.362</a:t>
            </a:r>
            <a:endParaRPr sz="12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2"/>
                </a:solidFill>
              </a:rPr>
              <a:t>Corresponding gene:</a:t>
            </a:r>
            <a:r>
              <a:rPr lang="en" sz="1200" dirty="0">
                <a:solidFill>
                  <a:schemeClr val="dk2"/>
                </a:solidFill>
              </a:rPr>
              <a:t> GRM3</a:t>
            </a:r>
            <a:endParaRPr sz="1200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</TotalTime>
  <Words>1537</Words>
  <Application>Microsoft Macintosh PowerPoint</Application>
  <PresentationFormat>On-screen Show (16:9)</PresentationFormat>
  <Paragraphs>309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72</vt:lpstr>
      <vt:lpstr>Arial</vt:lpstr>
      <vt:lpstr>Cambria Math</vt:lpstr>
      <vt:lpstr>Simple Light</vt:lpstr>
      <vt:lpstr>Fine-mapping and colocalization</vt:lpstr>
      <vt:lpstr>Outline</vt:lpstr>
      <vt:lpstr>Variant to Function  (V2F)</vt:lpstr>
      <vt:lpstr>Part 1: Fine-mapping</vt:lpstr>
      <vt:lpstr>The goal of fine-mapping</vt:lpstr>
      <vt:lpstr>GWAS aims to detect association</vt:lpstr>
      <vt:lpstr>Fine-mapping aims to nominate causal variants</vt:lpstr>
      <vt:lpstr>Fine-mapping outputs PIP and credible sets</vt:lpstr>
      <vt:lpstr>A simpler case</vt:lpstr>
      <vt:lpstr>Multiple independent signals</vt:lpstr>
      <vt:lpstr>A more complicated case</vt:lpstr>
      <vt:lpstr>Factors that influence fine-mapping</vt:lpstr>
      <vt:lpstr>Factors that influence fine-mapping  </vt:lpstr>
      <vt:lpstr>Factors that influence fine-mapping  </vt:lpstr>
      <vt:lpstr>Overview of methods</vt:lpstr>
      <vt:lpstr>(Approximate) Bayes Factor method: ABF</vt:lpstr>
      <vt:lpstr>Generalizing to multiple causal SNPs</vt:lpstr>
      <vt:lpstr>Two ways to define credible sets</vt:lpstr>
      <vt:lpstr>Benchmarking</vt:lpstr>
      <vt:lpstr>Benchmarking fine-mapping: in simulations</vt:lpstr>
      <vt:lpstr>Benchmarking fine-mapping: in simulations</vt:lpstr>
      <vt:lpstr>Benchmarking fine-mapping: in real data</vt:lpstr>
      <vt:lpstr>Multi-cohort fine-mapping</vt:lpstr>
      <vt:lpstr>PowerPoint Presentation</vt:lpstr>
      <vt:lpstr>Resources</vt:lpstr>
      <vt:lpstr>Fine-mapping resources</vt:lpstr>
      <vt:lpstr>Use caution when applying fine-mapping</vt:lpstr>
      <vt:lpstr>Part 2: Colocalization</vt:lpstr>
      <vt:lpstr>The goal of colocalization</vt:lpstr>
      <vt:lpstr>Colocalization is closely related to fine-mapping</vt:lpstr>
      <vt:lpstr>Colocalization methods and outputs</vt:lpstr>
      <vt:lpstr>PowerPoint Presentation</vt:lpstr>
      <vt:lpstr>Colocalization methods and their outputs</vt:lpstr>
      <vt:lpstr>How well does colocalization work</vt:lpstr>
      <vt:lpstr>It doesn’t work as well as we had hoped</vt:lpstr>
      <vt:lpstr>Some possible explanations</vt:lpstr>
      <vt:lpstr>Resources</vt:lpstr>
      <vt:lpstr>Qualtrics link: https://qimr.az1.qualtrics.com/jfe/form/SV_5bifqSVk0lrbCd0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Ran Cui</cp:lastModifiedBy>
  <cp:revision>34</cp:revision>
  <dcterms:modified xsi:type="dcterms:W3CDTF">2025-03-06T21:11:34Z</dcterms:modified>
</cp:coreProperties>
</file>