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4"/>
  </p:notesMasterIdLst>
  <p:sldIdLst>
    <p:sldId id="257" r:id="rId3"/>
    <p:sldId id="1047" r:id="rId4"/>
    <p:sldId id="1048" r:id="rId5"/>
    <p:sldId id="1045" r:id="rId6"/>
    <p:sldId id="829" r:id="rId7"/>
    <p:sldId id="944" r:id="rId8"/>
    <p:sldId id="819" r:id="rId9"/>
    <p:sldId id="831" r:id="rId10"/>
    <p:sldId id="821" r:id="rId11"/>
    <p:sldId id="762" r:id="rId12"/>
    <p:sldId id="768" r:id="rId13"/>
    <p:sldId id="844" r:id="rId14"/>
    <p:sldId id="845" r:id="rId15"/>
    <p:sldId id="953" r:id="rId16"/>
    <p:sldId id="900" r:id="rId17"/>
    <p:sldId id="330" r:id="rId18"/>
    <p:sldId id="782" r:id="rId19"/>
    <p:sldId id="1049" r:id="rId20"/>
    <p:sldId id="1050" r:id="rId21"/>
    <p:sldId id="767" r:id="rId22"/>
    <p:sldId id="834" r:id="rId23"/>
    <p:sldId id="835" r:id="rId24"/>
    <p:sldId id="836" r:id="rId25"/>
    <p:sldId id="777" r:id="rId26"/>
    <p:sldId id="842" r:id="rId27"/>
    <p:sldId id="843" r:id="rId28"/>
    <p:sldId id="833" r:id="rId29"/>
    <p:sldId id="956" r:id="rId30"/>
    <p:sldId id="850" r:id="rId31"/>
    <p:sldId id="1051" r:id="rId32"/>
    <p:sldId id="359" r:id="rId33"/>
    <p:sldId id="373" r:id="rId34"/>
    <p:sldId id="374" r:id="rId35"/>
    <p:sldId id="363" r:id="rId36"/>
    <p:sldId id="364" r:id="rId37"/>
    <p:sldId id="365" r:id="rId38"/>
    <p:sldId id="367" r:id="rId39"/>
    <p:sldId id="368" r:id="rId40"/>
    <p:sldId id="369" r:id="rId41"/>
    <p:sldId id="370" r:id="rId42"/>
    <p:sldId id="37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/>
    <p:restoredTop sz="95872"/>
  </p:normalViewPr>
  <p:slideViewPr>
    <p:cSldViewPr snapToGrid="0">
      <p:cViewPr varScale="1">
        <p:scale>
          <a:sx n="108" d="100"/>
          <a:sy n="108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ED800-219C-D74A-9BCA-59D65D008EC5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77FF-6908-A743-A425-34E2453EF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8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72280-FE7B-4383-8905-876B6A4A1F6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5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3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21002-7695-E440-BFA8-45901F693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8FF09-0BEC-3C45-9225-B0B945210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448E6-3018-D44D-BAF4-9B852338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69C7D-4E2F-AF43-87D8-FF457DBA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93CD-018A-474F-B194-B493E09F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1B33-0512-7A42-8B06-0022C0BE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B7FDF-1FE6-F949-AC04-2597802D1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047"/>
            <a:ext cx="10515600" cy="47919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0FB75-BCD0-0446-85DE-25EF8F89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8276-8F4B-6043-BF34-2CB5E4C6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AB61C-E2DE-FB46-831A-E31E4C9D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9A7892-25D1-504F-BE88-907906F2ED2A}"/>
              </a:ext>
            </a:extLst>
          </p:cNvPr>
          <p:cNvCxnSpPr/>
          <p:nvPr userDrawn="1"/>
        </p:nvCxnSpPr>
        <p:spPr>
          <a:xfrm>
            <a:off x="0" y="125057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6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55F8-E4FD-4747-A994-962C0F9A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EE34A-8B34-5143-9DA7-0D3B56DC5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DC7A6-E9F8-724E-8EBE-E9506882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00DDA-1DF8-4C40-BDCD-3EAB8D48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49F3-0087-9348-90C6-AD6AB6D3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7B56-7510-A441-8641-146A4CDC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1909-346E-2344-9323-5C1545002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9751B-2E79-6A42-B932-E791F3EF3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333A7-6699-2E43-90B4-A7964924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4E42B-48DA-CD40-B78C-E0033671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F37AE-84D0-004B-AA88-57B50B10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2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BC97-6B32-F14D-A43D-71FAA8C22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19C54-BB7C-1243-8B96-2715CEBF8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BE1DD-E6B5-4748-91FC-764CF0DB4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257D8-8932-334B-812B-7044888BA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329EF-33D1-1C40-B8CA-25F0F5697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ACDEA-9AA1-B74A-98F4-BF904DB6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30B91-9D04-B444-98BB-8A28D598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2FDF6-1453-BF4D-A01C-1F7BF827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1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7C84-5EAC-8B40-B2B4-66AFA318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47A0E-10DA-5843-86F0-37881275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DDAE7-475E-5F45-9DE5-E9353DB7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15845-A7DC-E44D-9CAA-AA7F9D29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00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8794E-1803-A64D-B552-46D4DC8F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282D0-89B2-DD46-B169-F9B302EF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76D1C-BD4F-E843-9E98-E08088F9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F46D-0F03-9A40-84BF-7C790613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E4BF-E1DC-294D-BAC8-EEB4128A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7C376-AD73-4E45-9DA3-8E3BB55A9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D6127-B586-3F4E-A67A-9531A60B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60DFA-4ADF-E74E-9AF3-50219BA4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DECB3-36C2-7841-BAF3-AB40A1D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2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172074" cy="842121"/>
          </a:xfrm>
          <a:prstGeom prst="rect">
            <a:avLst/>
          </a:prstGeom>
        </p:spPr>
        <p:txBody>
          <a:bodyPr/>
          <a:lstStyle>
            <a:lvl1pPr algn="ctr">
              <a:defRPr sz="3733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5D9CB3-3230-4C48-9994-58E867CAC270}"/>
              </a:ext>
            </a:extLst>
          </p:cNvPr>
          <p:cNvCxnSpPr>
            <a:cxnSpLocks/>
          </p:cNvCxnSpPr>
          <p:nvPr userDrawn="1"/>
        </p:nvCxnSpPr>
        <p:spPr>
          <a:xfrm>
            <a:off x="-23903" y="1216026"/>
            <a:ext cx="12203953" cy="13445"/>
          </a:xfrm>
          <a:prstGeom prst="line">
            <a:avLst/>
          </a:prstGeom>
          <a:ln w="158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8526431-A93D-CA49-8CB5-39F2F3AE7C3E}"/>
              </a:ext>
            </a:extLst>
          </p:cNvPr>
          <p:cNvSpPr txBox="1"/>
          <p:nvPr userDrawn="1"/>
        </p:nvSpPr>
        <p:spPr>
          <a:xfrm>
            <a:off x="9512175" y="6421926"/>
            <a:ext cx="1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3116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9994-5651-DE47-8F08-AB22CA41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1F191-D727-F143-8CF7-5755E98BD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E3EC2-CC5F-6D43-8C80-A4A71BCD9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1DC01-229A-9E45-9B23-0755A94F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474E6-D6F6-3F41-BC79-CE38442C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B5018-22E1-B745-AAD6-0C18E9E9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5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1958-36A1-A948-A460-D9894D68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65EFC-A4F1-B04B-96C7-8FC787FA2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DFEE-660A-7644-BE49-EBFE2D7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02E1D-6BD8-B046-AC09-A1FCB55F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3B648-266E-7744-9A9A-4A2265FC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7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7021C-DB11-6E42-ACAE-2B03323EC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EFAF3-E344-B94B-9C93-E30BDCF64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26FCA-E242-6248-A33A-ECB4411E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F95-CF16-D94C-A0A5-924B98F156F0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9F663-B622-E14C-B976-F73F8497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A7CB4-CAEB-9645-85D2-4A53665D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0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9906-297F-464E-B308-FBF7EABB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97EFCD1-9B95-1840-BCFC-82A2F0D4948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BFDFA-EC6B-834E-B3D9-CE577141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CA169-6B4B-3A42-B013-199CBF1E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6362-C588-5843-87D8-159723B3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BB69-20F2-0642-90B0-FA69ACFD9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20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5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1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7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4DE575-43BD-ED4F-8E22-D0B3078C7BB5}"/>
              </a:ext>
            </a:extLst>
          </p:cNvPr>
          <p:cNvCxnSpPr>
            <a:cxnSpLocks/>
          </p:cNvCxnSpPr>
          <p:nvPr userDrawn="1"/>
        </p:nvCxnSpPr>
        <p:spPr>
          <a:xfrm>
            <a:off x="-23903" y="1216026"/>
            <a:ext cx="12203953" cy="13445"/>
          </a:xfrm>
          <a:prstGeom prst="line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1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99EBD-CC97-364A-9282-8A3ADFB10A8F}"/>
              </a:ext>
            </a:extLst>
          </p:cNvPr>
          <p:cNvCxnSpPr>
            <a:cxnSpLocks/>
          </p:cNvCxnSpPr>
          <p:nvPr userDrawn="1"/>
        </p:nvCxnSpPr>
        <p:spPr>
          <a:xfrm>
            <a:off x="-23903" y="1216026"/>
            <a:ext cx="12203953" cy="13445"/>
          </a:xfrm>
          <a:prstGeom prst="line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6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1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C26A-51A9-AF4D-AA79-E120103445B0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3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C26A-51A9-AF4D-AA79-E120103445B0}" type="datetimeFigureOut">
              <a:rPr lang="en-US" smtClean="0"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D91FFE-8654-CD48-BC2E-ED265174DD26}"/>
              </a:ext>
            </a:extLst>
          </p:cNvPr>
          <p:cNvCxnSpPr>
            <a:cxnSpLocks/>
          </p:cNvCxnSpPr>
          <p:nvPr userDrawn="1"/>
        </p:nvCxnSpPr>
        <p:spPr>
          <a:xfrm>
            <a:off x="-23903" y="1216026"/>
            <a:ext cx="12203953" cy="13445"/>
          </a:xfrm>
          <a:prstGeom prst="line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9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5E0AB-D9CD-A043-A023-F5E6D2A4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E63FB-BFB6-C449-A114-EE947E125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48D7A-26F3-D94D-AF8B-2D6B7828B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CF95-CF16-D94C-A0A5-924B98F156F0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B70E0-B7CE-DE4C-975E-844FDAFD2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813E9-9634-5D41-8D4C-58CC0D031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E3E0-92A5-4B48-9C80-C41DE86CF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5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003911.g006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1fmzhgE3lI?si=2EWKQ7Y9U77uemH2" TargetMode="External"/><Relationship Id="rId2" Type="http://schemas.openxmlformats.org/officeDocument/2006/relationships/hyperlink" Target="https://doi.org/10.1038/s41588-023-01443-6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doi.org/10.1038/s41588-025-02084-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vuamsterdam.eu.qualtrics.com/jfe/form/SV_3f5d2iC6AvneNr8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ctglab.nl/software/magma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63798-BBAA-F842-B042-206FE42F3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Pathway analysis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4C46599-5B1D-1351-F0D8-F5FE5A1C4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9811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Douglas Wightman</a:t>
            </a:r>
          </a:p>
          <a:p>
            <a:r>
              <a:rPr lang="en-US" i="1" dirty="0">
                <a:solidFill>
                  <a:schemeClr val="tx2"/>
                </a:solidFill>
              </a:rPr>
              <a:t>And thanks to Christiaan de Leeuw and Danielle </a:t>
            </a:r>
            <a:r>
              <a:rPr lang="en-US" i="1" dirty="0" err="1">
                <a:solidFill>
                  <a:schemeClr val="tx2"/>
                </a:solidFill>
              </a:rPr>
              <a:t>Posthuma</a:t>
            </a:r>
            <a:endParaRPr lang="en-US" i="1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CTG lab – VU Amsterdam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3C1C387-307D-6C45-99FC-C31D35DAF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42" y="6320784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25CD075-53A6-EE40-98B8-730D49497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001" y="6245721"/>
            <a:ext cx="13430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C3E454-EFC2-7E44-A5FE-83C140A99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456" y="5598296"/>
            <a:ext cx="834344" cy="1179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A8F56-E0B0-194D-84BA-211B6F7F5CB4}"/>
              </a:ext>
            </a:extLst>
          </p:cNvPr>
          <p:cNvSpPr txBox="1"/>
          <p:nvPr/>
        </p:nvSpPr>
        <p:spPr>
          <a:xfrm>
            <a:off x="5204178" y="6444952"/>
            <a:ext cx="1388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BRAINSCAPES</a:t>
            </a:r>
          </a:p>
        </p:txBody>
      </p:sp>
    </p:spTree>
    <p:extLst>
      <p:ext uri="{BB962C8B-B14F-4D97-AF65-F5344CB8AC3E}">
        <p14:creationId xmlns:p14="http://schemas.microsoft.com/office/powerpoint/2010/main" val="22037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7"/>
    </mc:Choice>
    <mc:Fallback xmlns="">
      <p:transition spd="slow" advTm="426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B19F198-3A0D-D645-AF9A-6D77C7C9D58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978568" y="1501693"/>
            <a:ext cx="10234864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Unit of analysis is a 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set</a:t>
            </a:r>
            <a:r>
              <a:rPr lang="en-US" altLang="en-US" sz="3200" dirty="0">
                <a:ea typeface="ＭＳ Ｐゴシック" panose="020B0600070205080204" pitchFamily="34" charset="-128"/>
              </a:rPr>
              <a:t> of functionally related genes</a:t>
            </a:r>
            <a:endParaRPr lang="en-US" altLang="en-US" sz="3200" u="sng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Pro’s:</a:t>
            </a:r>
          </a:p>
          <a:p>
            <a:pPr marL="400050" lvl="1" indent="0"/>
            <a:r>
              <a:rPr lang="en-US" altLang="en-US" sz="3200" dirty="0">
                <a:ea typeface="ＭＳ Ｐゴシック" panose="020B0600070205080204" pitchFamily="34" charset="-128"/>
              </a:rPr>
              <a:t> Genes below significance threshold can converge on the same gene-set </a:t>
            </a:r>
          </a:p>
          <a:p>
            <a:pPr marL="400050" lvl="1" indent="0"/>
            <a:r>
              <a:rPr lang="en-US" altLang="en-US" sz="3200" dirty="0">
                <a:ea typeface="ＭＳ Ｐゴシック" panose="020B0600070205080204" pitchFamily="34" charset="-128"/>
              </a:rPr>
              <a:t> Provides biological insight</a:t>
            </a:r>
          </a:p>
          <a:p>
            <a:pPr marL="0" indent="0">
              <a:buNone/>
              <a:defRPr/>
            </a:pPr>
            <a:r>
              <a:rPr lang="en-US" sz="3200" dirty="0"/>
              <a:t>Cons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Crucial to select reliable sets of genes!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9AECAA-7696-B247-B1CA-FF80E8DF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Gene-set analysis</a:t>
            </a:r>
          </a:p>
        </p:txBody>
      </p:sp>
    </p:spTree>
    <p:extLst>
      <p:ext uri="{BB962C8B-B14F-4D97-AF65-F5344CB8AC3E}">
        <p14:creationId xmlns:p14="http://schemas.microsoft.com/office/powerpoint/2010/main" val="229053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0">
            <a:extLst>
              <a:ext uri="{FF2B5EF4-FFF2-40B4-BE49-F238E27FC236}">
                <a16:creationId xmlns:a16="http://schemas.microsoft.com/office/drawing/2014/main" id="{DBD3E41E-EF95-A747-8F56-96F281FC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556" y="1421482"/>
            <a:ext cx="997818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Gene-sets can be based on e.g.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protein-protein interaction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co-expression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transcription regulatory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biological pathway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Functional 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A87460FB-2D59-484D-ABAE-363EFD5C6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4766595"/>
            <a:ext cx="8229600" cy="165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44FE5B-108A-D74B-96BF-47E4E62E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gene-sets</a:t>
            </a:r>
          </a:p>
        </p:txBody>
      </p:sp>
    </p:spTree>
    <p:extLst>
      <p:ext uri="{BB962C8B-B14F-4D97-AF65-F5344CB8AC3E}">
        <p14:creationId xmlns:p14="http://schemas.microsoft.com/office/powerpoint/2010/main" val="180547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26B2C1E9-B538-E043-80A2-74BCC4C9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002" y="1369661"/>
            <a:ext cx="6002503" cy="548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>
            <a:extLst>
              <a:ext uri="{FF2B5EF4-FFF2-40B4-BE49-F238E27FC236}">
                <a16:creationId xmlns:a16="http://schemas.microsoft.com/office/drawing/2014/main" id="{035B0B0B-46C4-8945-B158-5E949611A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79" y="1926723"/>
            <a:ext cx="2592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Using Y2H or Immunoprecipitations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98E3A3-5FE0-4749-A7A3-36D4229A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interaction networks</a:t>
            </a:r>
          </a:p>
        </p:txBody>
      </p:sp>
    </p:spTree>
    <p:extLst>
      <p:ext uri="{BB962C8B-B14F-4D97-AF65-F5344CB8AC3E}">
        <p14:creationId xmlns:p14="http://schemas.microsoft.com/office/powerpoint/2010/main" val="2684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>
            <a:extLst>
              <a:ext uri="{FF2B5EF4-FFF2-40B4-BE49-F238E27FC236}">
                <a16:creationId xmlns:a16="http://schemas.microsoft.com/office/drawing/2014/main" id="{8874246B-7EB6-DE43-96C6-9F6F9BC3C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394955"/>
            <a:ext cx="9144000" cy="54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5">
            <a:extLst>
              <a:ext uri="{FF2B5EF4-FFF2-40B4-BE49-F238E27FC236}">
                <a16:creationId xmlns:a16="http://schemas.microsoft.com/office/drawing/2014/main" id="{A97D87FE-CB2A-9A42-AD0C-903FD436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6316663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3" tooltip="Press Ctrl/Cmd + C to copy"/>
              </a:rPr>
              <a:t>https://doi.org/10.1371/journal.pone.0003911.g006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anose="020B0602030504020204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CEB7D3-EC26-374A-8B9D-25D02368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Co-expression networks</a:t>
            </a:r>
          </a:p>
        </p:txBody>
      </p:sp>
    </p:spTree>
    <p:extLst>
      <p:ext uri="{BB962C8B-B14F-4D97-AF65-F5344CB8AC3E}">
        <p14:creationId xmlns:p14="http://schemas.microsoft.com/office/powerpoint/2010/main" val="331095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E329-3514-F645-84B6-BB46AF2E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 function - SYNGO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D9AFA891-018B-A846-B660-D9ACA61D33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8854" y="1421621"/>
            <a:ext cx="6152431" cy="5290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043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05D1C-6897-2F4A-AA90-AB0EA245E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8" y="1870131"/>
            <a:ext cx="10560049" cy="4487126"/>
          </a:xfrm>
        </p:spPr>
        <p:txBody>
          <a:bodyPr/>
          <a:lstStyle/>
          <a:p>
            <a:pPr>
              <a:defRPr/>
            </a:pPr>
            <a:r>
              <a:rPr lang="en-US" dirty="0"/>
              <a:t>GWAS-based gene P values can be combined with single cell expression values to imply cell types in complex traits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Basically it tests whether there is an association between the association strength of genes with a trait and their expression levels in specific cell types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i="1" dirty="0"/>
              <a:t>FUMA includes cell type enrichment analyses based on GWAS results</a:t>
            </a:r>
          </a:p>
          <a:p>
            <a:pPr marL="0" indent="0" algn="r">
              <a:buNone/>
              <a:defRPr/>
            </a:pPr>
            <a:r>
              <a:rPr lang="en-US" altLang="en-US" sz="1800" i="1" dirty="0">
                <a:latin typeface="Arial" panose="020B0604020202020204" pitchFamily="34" charset="0"/>
                <a:ea typeface="Beirut" pitchFamily="2" charset="-78"/>
                <a:cs typeface="Arial" panose="020B0604020202020204" pitchFamily="34" charset="0"/>
              </a:rPr>
              <a:t>(Watanabe, </a:t>
            </a:r>
            <a:r>
              <a:rPr lang="en-US" altLang="en-US" sz="1800" i="1" dirty="0" err="1">
                <a:latin typeface="Arial" panose="020B0604020202020204" pitchFamily="34" charset="0"/>
                <a:ea typeface="Beirut" pitchFamily="2" charset="-78"/>
                <a:cs typeface="Arial" panose="020B0604020202020204" pitchFamily="34" charset="0"/>
              </a:rPr>
              <a:t>Mirkov</a:t>
            </a:r>
            <a:r>
              <a:rPr lang="en-US" altLang="en-US" sz="1800" i="1" dirty="0">
                <a:latin typeface="Arial" panose="020B0604020202020204" pitchFamily="34" charset="0"/>
                <a:ea typeface="Beirut" pitchFamily="2" charset="-78"/>
                <a:cs typeface="Arial" panose="020B0604020202020204" pitchFamily="34" charset="0"/>
              </a:rPr>
              <a:t>, de Leeuw, Heuvel, Posthuma  Nat Comm, 2019)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F57FCC-B121-EC40-916F-BC906F18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cell types based on GWAS results</a:t>
            </a:r>
          </a:p>
        </p:txBody>
      </p:sp>
    </p:spTree>
    <p:extLst>
      <p:ext uri="{BB962C8B-B14F-4D97-AF65-F5344CB8AC3E}">
        <p14:creationId xmlns:p14="http://schemas.microsoft.com/office/powerpoint/2010/main" val="377705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2821" y="97995"/>
            <a:ext cx="801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Cell type specificity analysis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AD8E0A4-5F77-254B-9A8D-CA1E84EEAD47}"/>
              </a:ext>
            </a:extLst>
          </p:cNvPr>
          <p:cNvSpPr/>
          <p:nvPr/>
        </p:nvSpPr>
        <p:spPr>
          <a:xfrm>
            <a:off x="4094799" y="632727"/>
            <a:ext cx="1328774" cy="88084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GWAS summary statistics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ECB7FCE-0ED0-C046-970B-7111ED3A1638}"/>
              </a:ext>
            </a:extLst>
          </p:cNvPr>
          <p:cNvSpPr/>
          <p:nvPr/>
        </p:nvSpPr>
        <p:spPr>
          <a:xfrm>
            <a:off x="2529191" y="632728"/>
            <a:ext cx="1328774" cy="88084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scRNA-seq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dataset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8B7D250-3CAC-5E40-BBB3-E6DD7BFC5099}"/>
              </a:ext>
            </a:extLst>
          </p:cNvPr>
          <p:cNvSpPr/>
          <p:nvPr/>
        </p:nvSpPr>
        <p:spPr>
          <a:xfrm>
            <a:off x="5670916" y="632727"/>
            <a:ext cx="1328774" cy="88084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MAGMA regression model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941983-233B-C042-9BA8-11B3C926CB8F}"/>
              </a:ext>
            </a:extLst>
          </p:cNvPr>
          <p:cNvSpPr/>
          <p:nvPr/>
        </p:nvSpPr>
        <p:spPr>
          <a:xfrm>
            <a:off x="7524775" y="670610"/>
            <a:ext cx="2195892" cy="805076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Association of specific cell type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CE496C-9F17-D846-996F-FA5FF374AFA5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6999691" y="1073149"/>
            <a:ext cx="525085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1EF242E-E501-8B42-8F50-CC05321D7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57" y="1709085"/>
            <a:ext cx="8540045" cy="460461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1AB0711-11CB-B74F-9D22-07731DA5DB46}"/>
              </a:ext>
            </a:extLst>
          </p:cNvPr>
          <p:cNvSpPr txBox="1"/>
          <p:nvPr/>
        </p:nvSpPr>
        <p:spPr>
          <a:xfrm>
            <a:off x="3826436" y="888482"/>
            <a:ext cx="35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67889F-44C6-F743-83B2-1B8B46357F60}"/>
              </a:ext>
            </a:extLst>
          </p:cNvPr>
          <p:cNvSpPr txBox="1"/>
          <p:nvPr/>
        </p:nvSpPr>
        <p:spPr>
          <a:xfrm>
            <a:off x="5402553" y="888482"/>
            <a:ext cx="35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16CDEC-B7DE-FE4D-91B4-ED6CCC8006E1}"/>
              </a:ext>
            </a:extLst>
          </p:cNvPr>
          <p:cNvSpPr txBox="1"/>
          <p:nvPr/>
        </p:nvSpPr>
        <p:spPr>
          <a:xfrm>
            <a:off x="3941706" y="6129033"/>
            <a:ext cx="503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 datasets from 34 studies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241638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6461194-2E3A-B846-8113-ED70B438F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7572" y="1314340"/>
            <a:ext cx="1257300" cy="660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FEFD43-EBBF-A944-9961-112F7EDA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statistical analysis of gene-sets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ACB544-25DD-5141-B28C-990DE344EBD6}"/>
              </a:ext>
            </a:extLst>
          </p:cNvPr>
          <p:cNvSpPr txBox="1">
            <a:spLocks/>
          </p:cNvSpPr>
          <p:nvPr/>
        </p:nvSpPr>
        <p:spPr>
          <a:xfrm>
            <a:off x="498122" y="1621631"/>
            <a:ext cx="11195756" cy="477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GSEA – Gene set enrichment analysis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user supplies a ranked set of genes from their analysis (e.g. ranked by P-value or effect size)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 a random walk algorithm assesses the deviation from a null enrichment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01948-4240-4B40-B74F-04980CDE90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6" y="3012725"/>
            <a:ext cx="6129867" cy="32277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F8216F-E73A-D942-A65F-E8610CFF7F82}"/>
              </a:ext>
            </a:extLst>
          </p:cNvPr>
          <p:cNvSpPr/>
          <p:nvPr/>
        </p:nvSpPr>
        <p:spPr>
          <a:xfrm>
            <a:off x="1156652" y="6295102"/>
            <a:ext cx="418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doi.org</a:t>
            </a:r>
            <a:r>
              <a:rPr lang="en-GB" dirty="0"/>
              <a:t>/10.1073/pnas.0506580102</a:t>
            </a:r>
          </a:p>
        </p:txBody>
      </p:sp>
    </p:spTree>
    <p:extLst>
      <p:ext uri="{BB962C8B-B14F-4D97-AF65-F5344CB8AC3E}">
        <p14:creationId xmlns:p14="http://schemas.microsoft.com/office/powerpoint/2010/main" val="260919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EFD43-EBBF-A944-9961-112F7EDA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statistical analysis of gene-sets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ACB544-25DD-5141-B28C-990DE344EBD6}"/>
              </a:ext>
            </a:extLst>
          </p:cNvPr>
          <p:cNvSpPr txBox="1">
            <a:spLocks/>
          </p:cNvSpPr>
          <p:nvPr/>
        </p:nvSpPr>
        <p:spPr>
          <a:xfrm>
            <a:off x="351367" y="1632919"/>
            <a:ext cx="8386233" cy="407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LD Score regression – partitioned heritability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 whether the heritability of a set of genes within an annotation (e.g. highly expressed genes in a specific cell type) is significantly different from 0 after conditioning on the baseline model</a:t>
            </a: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/>
              <a:t>Baseline model includes 53 functional categories:</a:t>
            </a:r>
          </a:p>
          <a:p>
            <a:pPr lvl="3"/>
            <a:r>
              <a:rPr lang="en-US" dirty="0"/>
              <a:t>Includes regions expected to have more heritability (coding, UTR, promoter regions, histone marks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ADEBD4-1FD6-584D-913D-F387E9EC05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16" y="1383837"/>
            <a:ext cx="3658278" cy="50274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DA4995-0B43-BC4E-ADC8-2AF28D8C6C48}"/>
              </a:ext>
            </a:extLst>
          </p:cNvPr>
          <p:cNvSpPr/>
          <p:nvPr/>
        </p:nvSpPr>
        <p:spPr>
          <a:xfrm>
            <a:off x="7574634" y="6488668"/>
            <a:ext cx="433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-apple-system"/>
              </a:rPr>
              <a:t>https://</a:t>
            </a:r>
            <a:r>
              <a:rPr lang="en-US" dirty="0" err="1">
                <a:solidFill>
                  <a:srgbClr val="222222"/>
                </a:solidFill>
                <a:latin typeface="-apple-system"/>
              </a:rPr>
              <a:t>doi.org</a:t>
            </a:r>
            <a:r>
              <a:rPr lang="en-US" dirty="0">
                <a:solidFill>
                  <a:srgbClr val="222222"/>
                </a:solidFill>
                <a:latin typeface="-apple-system"/>
              </a:rPr>
              <a:t>/10.1038/s41588-018-0081-4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530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EFD43-EBBF-A944-9961-112F7EDA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statistical analysis of gene-sets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ACB544-25DD-5141-B28C-990DE344EBD6}"/>
              </a:ext>
            </a:extLst>
          </p:cNvPr>
          <p:cNvSpPr txBox="1">
            <a:spLocks/>
          </p:cNvSpPr>
          <p:nvPr/>
        </p:nvSpPr>
        <p:spPr>
          <a:xfrm>
            <a:off x="351367" y="1632920"/>
            <a:ext cx="7900811" cy="4801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MAGMA –  competitive gene set analysis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Regression based model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First, SNP P-values are used to estimate a gene Z-score for association with a trait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 the vector of gene Z-scores is the outcome variable in a regression model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predictors are either</a:t>
            </a:r>
          </a:p>
          <a:p>
            <a:pPr lvl="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vector of membership for all genes in gene-set where included=1 and excluded=0</a:t>
            </a:r>
          </a:p>
          <a:p>
            <a:pPr lvl="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Or some quantitative gene-property (expression)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regression framework is flexible so allows for conditional analyses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Approach accounts for LD between SNPs and genes, gene size, and number of SNPs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Compares enrichment of association signal in genes within a gene-set against genes not in the gene-set</a:t>
            </a:r>
          </a:p>
          <a:p>
            <a:pPr lvl="3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Prevent inflation for traits with wide spread of signal</a:t>
            </a: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BC609A15-5CCA-9546-8830-5E253A7E7B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528" y="1504504"/>
            <a:ext cx="3566515" cy="4525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3C1010-7EAF-D944-9F9E-FAC46DA9C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9"/>
          <a:stretch/>
        </p:blipFill>
        <p:spPr>
          <a:xfrm>
            <a:off x="7495822" y="5885894"/>
            <a:ext cx="4696178" cy="9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C9D7-3FBB-9BBE-504B-DE9AC262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C21A-E793-5389-5A49-1A4A73D6C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pathway analysis in a GWAS context?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Why is it useful?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Different pathways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type of pathway analyses are there?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MAGMA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GSEA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LDSC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Self-contained vs competitive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Conditional gene-set analysis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Applications of gene-set analysis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57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78C2BC27-4DB9-9C4A-B1F0-5858AAF539A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70088" y="1495426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Self-contained vs. competitive tests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Different statistical algorithms test different alternative hypotheses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Different statistical algorithms have different </a:t>
            </a:r>
            <a:r>
              <a:rPr lang="en-GB" altLang="en-US" sz="3200" dirty="0">
                <a:ea typeface="ＭＳ Ｐゴシック" panose="020B0600070205080204" pitchFamily="34" charset="-128"/>
              </a:rPr>
              <a:t>sensitivity to LD, </a:t>
            </a:r>
            <a:r>
              <a:rPr lang="en-GB" altLang="en-US" sz="3200" dirty="0" err="1">
                <a:ea typeface="ＭＳ Ｐゴシック" panose="020B0600070205080204" pitchFamily="34" charset="-128"/>
              </a:rPr>
              <a:t>ngenes</a:t>
            </a:r>
            <a:r>
              <a:rPr lang="en-GB" altLang="en-US" sz="3200" dirty="0">
                <a:ea typeface="ＭＳ Ｐゴシック" panose="020B0600070205080204" pitchFamily="34" charset="-128"/>
              </a:rPr>
              <a:t>, </a:t>
            </a:r>
            <a:r>
              <a:rPr lang="en-GB" altLang="en-US" sz="3200" dirty="0" err="1">
                <a:ea typeface="ＭＳ Ｐゴシック" panose="020B0600070205080204" pitchFamily="34" charset="-128"/>
              </a:rPr>
              <a:t>nSNPs</a:t>
            </a:r>
            <a:r>
              <a:rPr lang="en-GB" altLang="en-US" sz="3200" dirty="0">
                <a:ea typeface="ＭＳ Ｐゴシック" panose="020B0600070205080204" pitchFamily="34" charset="-128"/>
              </a:rPr>
              <a:t>, background h</a:t>
            </a:r>
            <a:r>
              <a:rPr lang="en-GB" altLang="en-US" sz="3200" baseline="30000" dirty="0">
                <a:ea typeface="ＭＳ Ｐゴシック" panose="020B0600070205080204" pitchFamily="34" charset="-128"/>
              </a:rPr>
              <a:t>2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7C1F0D-44A0-974F-8FC0-DD369BB0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issues in gene-set analyses</a:t>
            </a:r>
          </a:p>
        </p:txBody>
      </p:sp>
    </p:spTree>
    <p:extLst>
      <p:ext uri="{BB962C8B-B14F-4D97-AF65-F5344CB8AC3E}">
        <p14:creationId xmlns:p14="http://schemas.microsoft.com/office/powerpoint/2010/main" val="133497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">
            <a:extLst>
              <a:ext uri="{FF2B5EF4-FFF2-40B4-BE49-F238E27FC236}">
                <a16:creationId xmlns:a16="http://schemas.microsoft.com/office/drawing/2014/main" id="{581EB4E6-E35C-6E4B-A391-A2B1D415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268413"/>
            <a:ext cx="8135937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Null hypothesis: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Self-contained: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H0: The genes in the gene-set are not associated with the trait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Competitive: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H0: The genes in the gene-set are not more strongly associated with the trait than the genes not in the gene-set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12BE00-CDBA-9D43-ADC2-04869371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Self-contained vs. competitive tests</a:t>
            </a:r>
          </a:p>
        </p:txBody>
      </p:sp>
    </p:spTree>
    <p:extLst>
      <p:ext uri="{BB962C8B-B14F-4D97-AF65-F5344CB8AC3E}">
        <p14:creationId xmlns:p14="http://schemas.microsoft.com/office/powerpoint/2010/main" val="1104486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AE4EAEBD-2738-E640-A726-59F8F8855A2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1" y="1412876"/>
            <a:ext cx="1088857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Polygenic traits influenced by thousands of SNPs in hundreds of genes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Very likely that many combinations (i.e. gene-sets) of causal genes are significantly related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Competitive tests define which combinations are biologically most interpretable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8B75F2-1BFD-3E4E-A418-275FDD0D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competitive tests</a:t>
            </a:r>
          </a:p>
        </p:txBody>
      </p:sp>
    </p:spTree>
    <p:extLst>
      <p:ext uri="{BB962C8B-B14F-4D97-AF65-F5344CB8AC3E}">
        <p14:creationId xmlns:p14="http://schemas.microsoft.com/office/powerpoint/2010/main" val="2918461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>
            <a:extLst>
              <a:ext uri="{FF2B5EF4-FFF2-40B4-BE49-F238E27FC236}">
                <a16:creationId xmlns:a16="http://schemas.microsoft.com/office/drawing/2014/main" id="{FA5E2222-C842-B94F-90BE-4F0B938099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8214" y="1620045"/>
            <a:ext cx="8450262" cy="2489200"/>
            <a:chOff x="683568" y="1412776"/>
            <a:chExt cx="7152886" cy="2106904"/>
          </a:xfrm>
        </p:grpSpPr>
        <p:pic>
          <p:nvPicPr>
            <p:cNvPr id="34824" name="Picture 3">
              <a:extLst>
                <a:ext uri="{FF2B5EF4-FFF2-40B4-BE49-F238E27FC236}">
                  <a16:creationId xmlns:a16="http://schemas.microsoft.com/office/drawing/2014/main" id="{FD4A2968-0131-EC41-BF67-4DCA8C968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412776"/>
              <a:ext cx="3828760" cy="191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4">
              <a:extLst>
                <a:ext uri="{FF2B5EF4-FFF2-40B4-BE49-F238E27FC236}">
                  <a16:creationId xmlns:a16="http://schemas.microsoft.com/office/drawing/2014/main" id="{DDABF137-71E1-0A4C-9D27-61714B4E2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331040"/>
              <a:ext cx="7152886" cy="18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TextBox 6">
            <a:extLst>
              <a:ext uri="{FF2B5EF4-FFF2-40B4-BE49-F238E27FC236}">
                <a16:creationId xmlns:a16="http://schemas.microsoft.com/office/drawing/2014/main" id="{AF607495-05CA-5C46-AFE1-557C215D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4" y="4641850"/>
            <a:ext cx="785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 self-contained methods, rates increase with heritability, whereas they are constant for competitive methods. </a:t>
            </a:r>
          </a:p>
        </p:txBody>
      </p:sp>
      <p:sp>
        <p:nvSpPr>
          <p:cNvPr id="34820" name="TextBox 4">
            <a:extLst>
              <a:ext uri="{FF2B5EF4-FFF2-40B4-BE49-F238E27FC236}">
                <a16:creationId xmlns:a16="http://schemas.microsoft.com/office/drawing/2014/main" id="{3B8D525D-AFC8-854B-85B8-33CEC8D42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9" y="6065839"/>
            <a:ext cx="4275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Leeuw, Neale, Heskes, Posthuma. Nat Rev Genet, 2016</a:t>
            </a:r>
          </a:p>
        </p:txBody>
      </p:sp>
      <p:grpSp>
        <p:nvGrpSpPr>
          <p:cNvPr id="34821" name="Group 5">
            <a:extLst>
              <a:ext uri="{FF2B5EF4-FFF2-40B4-BE49-F238E27FC236}">
                <a16:creationId xmlns:a16="http://schemas.microsoft.com/office/drawing/2014/main" id="{B1061A40-19D5-8C4F-BCE3-B72A74C8F6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2862366" y="1620045"/>
            <a:ext cx="8535988" cy="2489200"/>
            <a:chOff x="683568" y="1412776"/>
            <a:chExt cx="7224893" cy="2106904"/>
          </a:xfrm>
        </p:grpSpPr>
        <p:pic>
          <p:nvPicPr>
            <p:cNvPr id="34822" name="Picture 3">
              <a:extLst>
                <a:ext uri="{FF2B5EF4-FFF2-40B4-BE49-F238E27FC236}">
                  <a16:creationId xmlns:a16="http://schemas.microsoft.com/office/drawing/2014/main" id="{B2AA8B2A-6187-2E44-8F2A-DDDD7B647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858" y="1412776"/>
              <a:ext cx="3429603" cy="191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4">
              <a:extLst>
                <a:ext uri="{FF2B5EF4-FFF2-40B4-BE49-F238E27FC236}">
                  <a16:creationId xmlns:a16="http://schemas.microsoft.com/office/drawing/2014/main" id="{C62B6C77-5A91-0847-83F9-C30648B20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331040"/>
              <a:ext cx="7152886" cy="18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CFFC591-48B3-6544-B4ED-588BF36C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Polygenicity and number of significant gene-sets in self-contained versus competitive testing</a:t>
            </a:r>
          </a:p>
        </p:txBody>
      </p:sp>
    </p:spTree>
    <p:extLst>
      <p:ext uri="{BB962C8B-B14F-4D97-AF65-F5344CB8AC3E}">
        <p14:creationId xmlns:p14="http://schemas.microsoft.com/office/powerpoint/2010/main" val="36249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884EC7-7D15-F24E-A568-DD3ADE9A1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36306"/>
              </p:ext>
            </p:extLst>
          </p:nvPr>
        </p:nvGraphicFramePr>
        <p:xfrm>
          <a:off x="2378957" y="2999846"/>
          <a:ext cx="6985000" cy="319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553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charset="0"/>
                        </a:rPr>
                        <a:t>Strategy</a:t>
                      </a:r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charset="0"/>
                        </a:rPr>
                        <a:t>Alternative hypothesis</a:t>
                      </a:r>
                    </a:p>
                  </a:txBody>
                  <a:tcPr marL="91439" marR="91439"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641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charset="0"/>
                        </a:rPr>
                        <a:t>Minimal P-value</a:t>
                      </a:r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charset="0"/>
                        </a:rPr>
                        <a:t>At least one SNP in the gene</a:t>
                      </a:r>
                      <a:r>
                        <a:rPr lang="en-US" sz="1800" b="0" i="0" baseline="0" dirty="0">
                          <a:latin typeface="Arial" charset="0"/>
                        </a:rPr>
                        <a:t> or gene-set is associated with the trait</a:t>
                      </a:r>
                      <a:endParaRPr lang="en-US" sz="1800" b="0" i="0" dirty="0">
                        <a:latin typeface="Arial" charset="0"/>
                      </a:endParaRPr>
                    </a:p>
                  </a:txBody>
                  <a:tcPr marL="91439" marR="91439"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856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charset="0"/>
                        </a:rPr>
                        <a:t>Combined P-value</a:t>
                      </a:r>
                    </a:p>
                  </a:txBody>
                  <a:tcPr marL="91439" marR="91439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Arial" charset="0"/>
                        </a:rPr>
                        <a:t>The combined pattern of individual</a:t>
                      </a:r>
                      <a:r>
                        <a:rPr lang="en-US" sz="1800" b="0" i="0" baseline="0" dirty="0">
                          <a:latin typeface="Arial" charset="0"/>
                        </a:rPr>
                        <a:t> P-values provides evidence for association with the trait</a:t>
                      </a:r>
                      <a:endParaRPr lang="en-US" sz="1800" b="0" i="0" dirty="0">
                        <a:latin typeface="Arial" charset="0"/>
                      </a:endParaRPr>
                    </a:p>
                  </a:txBody>
                  <a:tcPr marL="91439" marR="91439" marT="45693" marB="456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25818CD-9F15-FB4C-84AA-9FE034A8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statistical algorithms test different alternative hypotheses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D9CEAC-1F06-D843-86E2-771C57A82F79}"/>
              </a:ext>
            </a:extLst>
          </p:cNvPr>
          <p:cNvSpPr txBox="1"/>
          <p:nvPr/>
        </p:nvSpPr>
        <p:spPr>
          <a:xfrm>
            <a:off x="2378957" y="1922628"/>
            <a:ext cx="707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How to estimate gene association from SNP associations?</a:t>
            </a:r>
          </a:p>
        </p:txBody>
      </p:sp>
    </p:spTree>
    <p:extLst>
      <p:ext uri="{BB962C8B-B14F-4D97-AF65-F5344CB8AC3E}">
        <p14:creationId xmlns:p14="http://schemas.microsoft.com/office/powerpoint/2010/main" val="2214173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D2060693-61E4-7746-93AB-7A2509BDC5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900" y="1563689"/>
            <a:ext cx="66802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>
            <a:extLst>
              <a:ext uri="{FF2B5EF4-FFF2-40B4-BE49-F238E27FC236}">
                <a16:creationId xmlns:a16="http://schemas.microsoft.com/office/drawing/2014/main" id="{10621E83-DBFC-AB42-8A1B-158A0D0C5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6021388"/>
            <a:ext cx="4273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Leeuw, Neale, Heskes, Posthuma. Nat Rev Genet, 2016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28F381-5294-9D45-9045-61A26DFD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tools are differentially affected by gene size</a:t>
            </a:r>
          </a:p>
        </p:txBody>
      </p:sp>
    </p:spTree>
    <p:extLst>
      <p:ext uri="{BB962C8B-B14F-4D97-AF65-F5344CB8AC3E}">
        <p14:creationId xmlns:p14="http://schemas.microsoft.com/office/powerpoint/2010/main" val="1620478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>
            <a:extLst>
              <a:ext uri="{FF2B5EF4-FFF2-40B4-BE49-F238E27FC236}">
                <a16:creationId xmlns:a16="http://schemas.microsoft.com/office/drawing/2014/main" id="{B296A874-CFEF-E04A-A9B4-8CFEE9CF92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76" y="1774826"/>
            <a:ext cx="7204075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Box 4">
            <a:extLst>
              <a:ext uri="{FF2B5EF4-FFF2-40B4-BE49-F238E27FC236}">
                <a16:creationId xmlns:a16="http://schemas.microsoft.com/office/drawing/2014/main" id="{DC6FD1C1-DAC6-8346-8FE2-5A8839CB2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6015038"/>
            <a:ext cx="4273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Leeuw, Neale, Heskes, Posthuma. Nat Rev Genet, 2016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1486C-83E0-024E-93D9-242A115F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tools are differentially affected by LD between genes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07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3BC8DB0C-8416-544E-AC94-25E49AE6D2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938" y="1670051"/>
            <a:ext cx="90106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4">
            <a:extLst>
              <a:ext uri="{FF2B5EF4-FFF2-40B4-BE49-F238E27FC236}">
                <a16:creationId xmlns:a16="http://schemas.microsoft.com/office/drawing/2014/main" id="{ED37DEAB-D395-B044-AFD8-E67459710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6530976"/>
            <a:ext cx="4273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 Leeuw, Neale, Heskes, Posthuma. Nat Rev Genet, 2016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81FF37-FB20-9A4B-ABDB-A23D1929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tools are differentially affected by the number of genes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77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115E1-AF1D-0446-B67B-E19D3935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764632"/>
            <a:ext cx="10700084" cy="454409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3200" dirty="0"/>
              <a:t>GSA tests for accumulation of genetic association in the set, which may be because: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3200" b="1" dirty="0"/>
              <a:t>Direct effect:</a:t>
            </a:r>
            <a:r>
              <a:rPr lang="en-GB" sz="3200" dirty="0"/>
              <a:t> the set (or biological function) itself is involved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3200" b="1" dirty="0"/>
              <a:t>Confounding:</a:t>
            </a:r>
            <a:r>
              <a:rPr lang="en-GB" sz="3200" dirty="0"/>
              <a:t> the set itself is not involved, but many genes in the set overlap with genes in another set that is involved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C42929-1B42-0D47-B7CB-2C4D6258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interpretation in gene-set analyses</a:t>
            </a:r>
          </a:p>
        </p:txBody>
      </p:sp>
    </p:spTree>
    <p:extLst>
      <p:ext uri="{BB962C8B-B14F-4D97-AF65-F5344CB8AC3E}">
        <p14:creationId xmlns:p14="http://schemas.microsoft.com/office/powerpoint/2010/main" val="3132600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F9135E-78A8-8747-99AF-4511CCEB588D}"/>
              </a:ext>
            </a:extLst>
          </p:cNvPr>
          <p:cNvGrpSpPr/>
          <p:nvPr/>
        </p:nvGrpSpPr>
        <p:grpSpPr>
          <a:xfrm>
            <a:off x="891126" y="321363"/>
            <a:ext cx="9825000" cy="5951100"/>
            <a:chOff x="891126" y="321363"/>
            <a:chExt cx="9825000" cy="5951100"/>
          </a:xfrm>
        </p:grpSpPr>
        <p:pic>
          <p:nvPicPr>
            <p:cNvPr id="20482" name="Afbeelding 4">
              <a:extLst>
                <a:ext uri="{FF2B5EF4-FFF2-40B4-BE49-F238E27FC236}">
                  <a16:creationId xmlns:a16="http://schemas.microsoft.com/office/drawing/2014/main" id="{3F5B467B-B644-3E47-8AEE-05BCD3D24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>
              <a:fillRect/>
            </a:stretch>
          </p:blipFill>
          <p:spPr bwMode="auto">
            <a:xfrm>
              <a:off x="891126" y="321363"/>
              <a:ext cx="9825000" cy="59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A205996-5673-9C4C-8E80-0D9C6EB4D510}"/>
                </a:ext>
              </a:extLst>
            </p:cNvPr>
            <p:cNvSpPr txBox="1"/>
            <p:nvPr/>
          </p:nvSpPr>
          <p:spPr>
            <a:xfrm>
              <a:off x="5226110" y="898358"/>
              <a:ext cx="1094479" cy="2245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46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C9D7-3FBB-9BBE-504B-DE9AC262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C21A-E793-5389-5A49-1A4A73D6C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" y="1633713"/>
            <a:ext cx="11195756" cy="477837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Pathway analysis (in our context) is a way to identify pathways relevant to our data using: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pre-defined set of genes based on some functional/biological grouping (e.g. genes in the citric acid cycle)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set of genes identified in our data (e.g. significant genes from a GWAS)</a:t>
            </a:r>
          </a:p>
          <a:p>
            <a:pPr marL="914377" lvl="2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Often this is called gene-set enrichment analysis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you define a set of genes from your data and identify the probability of overlap between your set and a pre-defined set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a disproportionally large portion of your genes in your set (e.g. genes significant in a diabetes GWAS) were also present in a gene-set defined by genes involved in insulin production.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Then there is evidence for insulin production being relevant to diabetes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85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476C-9F90-5740-B76D-3E7F0A8B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 of gene-set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9498-D748-CA49-8B06-E332911D9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 prediction tools</a:t>
            </a:r>
          </a:p>
          <a:p>
            <a:pPr lvl="1"/>
            <a:r>
              <a:rPr lang="en-GB" dirty="0" err="1"/>
              <a:t>PoPS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https://doi.org/10.1038/s41588-023-01443-6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PIGEAN </a:t>
            </a:r>
            <a:r>
              <a:rPr lang="en-GB" dirty="0">
                <a:hlinkClick r:id="rId3"/>
              </a:rPr>
              <a:t>https://youtu.be/b1fmzhgE3lI?si=2EWKQ7Y9U77uemH2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FLAMES </a:t>
            </a:r>
            <a:r>
              <a:rPr lang="en-US" dirty="0">
                <a:hlinkClick r:id="rId4"/>
              </a:rPr>
              <a:t>https://doi.org/10.1038/s41588-025-02084-7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9A778-30D4-6647-9392-66B5248CC2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767" y="3200400"/>
            <a:ext cx="1943292" cy="3403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B199F8-3E19-C345-9B2B-13BDDCA6973D}"/>
              </a:ext>
            </a:extLst>
          </p:cNvPr>
          <p:cNvSpPr/>
          <p:nvPr/>
        </p:nvSpPr>
        <p:spPr>
          <a:xfrm>
            <a:off x="6415301" y="6604000"/>
            <a:ext cx="3518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200" dirty="0">
                <a:hlinkClick r:id="rId2"/>
              </a:rPr>
              <a:t>https://doi.org/10.1038/s41588-023-01443-6</a:t>
            </a:r>
            <a:r>
              <a:rPr lang="en-GB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1F776-58A2-C041-B981-FF18C2EEEF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311" y="3175000"/>
            <a:ext cx="3640529" cy="3429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877612-7EBF-6945-BDA5-E6FDD5F32798}"/>
              </a:ext>
            </a:extLst>
          </p:cNvPr>
          <p:cNvSpPr/>
          <p:nvPr/>
        </p:nvSpPr>
        <p:spPr>
          <a:xfrm>
            <a:off x="1509181" y="6581001"/>
            <a:ext cx="3035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doi.org</a:t>
            </a:r>
            <a:r>
              <a:rPr lang="en-US" sz="1200" dirty="0"/>
              <a:t>/10.1038/s41588-025-02084-7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78504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105" y="1549660"/>
            <a:ext cx="3566515" cy="4525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4F6D1-4C4A-90DF-C96A-977634862A98}"/>
              </a:ext>
            </a:extLst>
          </p:cNvPr>
          <p:cNvSpPr txBox="1"/>
          <p:nvPr/>
        </p:nvSpPr>
        <p:spPr>
          <a:xfrm>
            <a:off x="6522581" y="1250576"/>
            <a:ext cx="367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Developed and maintained by </a:t>
            </a:r>
          </a:p>
          <a:p>
            <a:r>
              <a:rPr lang="en-US" sz="2000" b="1" dirty="0"/>
              <a:t>Christiaan de Leeuw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D55B35-1861-6449-BFB1-314858373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941" y="2263261"/>
            <a:ext cx="2964208" cy="26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54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752600"/>
            <a:ext cx="7620000" cy="55648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noProof="0" dirty="0"/>
              <a:t>Annotate SNPs to genes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/>
              <a:t>Perform gene analysis (with 10 PCs as covariates)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/>
              <a:t>Perform gene-set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Perform tissue expression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/>
              <a:t>Perform joint gene-set / tissue expression analysis</a:t>
            </a:r>
          </a:p>
          <a:p>
            <a:pPr marL="0" indent="0">
              <a:buNone/>
            </a:pPr>
            <a:endParaRPr lang="en-US" noProof="0" dirty="0"/>
          </a:p>
          <a:p>
            <a:pPr marL="4333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30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5000" y="1293168"/>
            <a:ext cx="7620000" cy="55648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noProof="0" dirty="0"/>
              <a:t>Annotate SNPs to genes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noProof="0" dirty="0"/>
              <a:t>Perform gene analysis (with 10 PCs as covariates)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noProof="0" dirty="0"/>
              <a:t>Perform gene-set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Perform tissue expression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noProof="0" dirty="0"/>
              <a:t>Perform joint gene-set / tissue expression analysis</a:t>
            </a:r>
          </a:p>
          <a:p>
            <a:pPr marL="0" indent="0">
              <a:buNone/>
            </a:pPr>
            <a:endParaRPr lang="en-US" sz="2600" noProof="0" dirty="0"/>
          </a:p>
          <a:p>
            <a:pPr marL="0" indent="0">
              <a:buNone/>
            </a:pPr>
            <a:r>
              <a:rPr lang="en-US" noProof="0" dirty="0"/>
              <a:t>Data</a:t>
            </a:r>
          </a:p>
          <a:p>
            <a:pPr lvl="1"/>
            <a:r>
              <a:rPr lang="en-US" noProof="0" dirty="0"/>
              <a:t>Simulated GWAS data and phenotype; 400K SNPs, N = 2,500</a:t>
            </a:r>
          </a:p>
          <a:p>
            <a:pPr lvl="1"/>
            <a:r>
              <a:rPr lang="en-US" noProof="0" dirty="0"/>
              <a:t>1011 </a:t>
            </a:r>
            <a:r>
              <a:rPr lang="en-US" noProof="0" dirty="0" err="1"/>
              <a:t>Reactome</a:t>
            </a:r>
            <a:r>
              <a:rPr lang="en-US" noProof="0" dirty="0"/>
              <a:t> gene sets</a:t>
            </a:r>
          </a:p>
          <a:p>
            <a:pPr lvl="1"/>
            <a:r>
              <a:rPr lang="en-US" noProof="0" dirty="0"/>
              <a:t>Tissue-specific expression data for 11 tissues</a:t>
            </a:r>
          </a:p>
          <a:p>
            <a:pPr lvl="2"/>
            <a:r>
              <a:rPr lang="en-US" noProof="0" dirty="0"/>
              <a:t>Simulated, but based on real expression data</a:t>
            </a:r>
          </a:p>
          <a:p>
            <a:pPr marL="4333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98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1669472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/>
              <a:t>Open terminal window </a:t>
            </a:r>
          </a:p>
          <a:p>
            <a:r>
              <a:rPr lang="en-US" dirty="0"/>
              <a:t>Navigate to the practical location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cd ~/</a:t>
            </a:r>
            <a:r>
              <a:rPr lang="en-US" dirty="0" err="1">
                <a:solidFill>
                  <a:schemeClr val="accent1"/>
                </a:solidFill>
              </a:rPr>
              <a:t>practicals</a:t>
            </a:r>
            <a:r>
              <a:rPr lang="en-US" dirty="0">
                <a:solidFill>
                  <a:schemeClr val="accent1"/>
                </a:solidFill>
              </a:rPr>
              <a:t>/4.1.PathwayAnalysis_DougWightman/final/</a:t>
            </a:r>
          </a:p>
          <a:p>
            <a:pPr lvl="1"/>
            <a:endParaRPr lang="en-US" b="0" dirty="0">
              <a:solidFill>
                <a:schemeClr val="accent1"/>
              </a:solidFill>
            </a:endParaRPr>
          </a:p>
          <a:p>
            <a:r>
              <a:rPr lang="en-US" dirty="0"/>
              <a:t>Questions/instructions are here </a:t>
            </a:r>
            <a:r>
              <a:rPr lang="en-US" dirty="0">
                <a:hlinkClick r:id="rId2"/>
              </a:rPr>
              <a:t>https://vuamsterdam.eu.qualtrics.com/jfe/form/SV_3f5d2iC6AvneNr8</a:t>
            </a:r>
            <a:r>
              <a:rPr lang="en-US" dirty="0"/>
              <a:t> </a:t>
            </a:r>
          </a:p>
          <a:p>
            <a:r>
              <a:rPr lang="en-US" dirty="0"/>
              <a:t>Instructions are also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instructions.txt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file</a:t>
            </a:r>
          </a:p>
          <a:p>
            <a:endParaRPr lang="en-US" dirty="0"/>
          </a:p>
          <a:p>
            <a:r>
              <a:rPr lang="en-US" dirty="0"/>
              <a:t>Remember to set the path for the data variable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DATA=/</a:t>
            </a:r>
            <a:r>
              <a:rPr lang="en-US" dirty="0" err="1">
                <a:solidFill>
                  <a:schemeClr val="accent1"/>
                </a:solidFill>
              </a:rPr>
              <a:t>usr</a:t>
            </a:r>
            <a:r>
              <a:rPr lang="en-US" dirty="0">
                <a:solidFill>
                  <a:schemeClr val="accent1"/>
                </a:solidFill>
              </a:rPr>
              <a:t>/local/data/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80343-0714-4A45-BA7C-F389A5FA9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004" y="2789159"/>
            <a:ext cx="2385483" cy="23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28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 - key points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422" y="1752600"/>
            <a:ext cx="11221156" cy="5105400"/>
          </a:xfrm>
        </p:spPr>
        <p:txBody>
          <a:bodyPr>
            <a:normAutofit/>
          </a:bodyPr>
          <a:lstStyle/>
          <a:p>
            <a:r>
              <a:rPr lang="en-US" noProof="0" dirty="0"/>
              <a:t>Step 1: annotation</a:t>
            </a:r>
          </a:p>
          <a:p>
            <a:pPr lvl="1"/>
            <a:r>
              <a:rPr lang="en-US" dirty="0"/>
              <a:t>Out of 19,427 protein-coding genes in the gene location file, only 13,772 had any SNPs annotated to them</a:t>
            </a:r>
          </a:p>
          <a:p>
            <a:pPr lvl="2"/>
            <a:r>
              <a:rPr lang="en-US" dirty="0"/>
              <a:t>Restricts any conclusions to the annotated genes, we cannot be sure whether the same relations hold in the other genes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Step 2: gene analysis</a:t>
            </a:r>
          </a:p>
          <a:p>
            <a:pPr lvl="1"/>
            <a:r>
              <a:rPr lang="en-US" noProof="0" dirty="0"/>
              <a:t>Two genes are genome-wide significant </a:t>
            </a:r>
          </a:p>
          <a:p>
            <a:pPr lvl="2"/>
            <a:r>
              <a:rPr lang="en-US" dirty="0"/>
              <a:t>T</a:t>
            </a:r>
            <a:r>
              <a:rPr lang="en-US" noProof="0" dirty="0" err="1"/>
              <a:t>hresh</a:t>
            </a:r>
            <a:r>
              <a:rPr lang="en-US" dirty="0"/>
              <a:t>old</a:t>
            </a:r>
            <a:r>
              <a:rPr lang="en-US" noProof="0" dirty="0"/>
              <a:t> = 0.05/13,772 = 3.63e-6</a:t>
            </a:r>
          </a:p>
          <a:p>
            <a:pPr lvl="1"/>
            <a:r>
              <a:rPr lang="en-US" noProof="0" dirty="0"/>
              <a:t>Only 6.22% of genes have a p-value below 0.05</a:t>
            </a:r>
          </a:p>
          <a:p>
            <a:pPr lvl="2"/>
            <a:r>
              <a:rPr lang="en-US" noProof="0" dirty="0"/>
              <a:t>Would expect 5% by chance, so only modest genetic signal in data</a:t>
            </a:r>
          </a:p>
        </p:txBody>
      </p:sp>
    </p:spTree>
    <p:extLst>
      <p:ext uri="{BB962C8B-B14F-4D97-AF65-F5344CB8AC3E}">
        <p14:creationId xmlns:p14="http://schemas.microsoft.com/office/powerpoint/2010/main" val="2353609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 - key points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7689" y="1752600"/>
            <a:ext cx="11153422" cy="5105400"/>
          </a:xfrm>
        </p:spPr>
        <p:txBody>
          <a:bodyPr>
            <a:normAutofit/>
          </a:bodyPr>
          <a:lstStyle/>
          <a:p>
            <a:r>
              <a:rPr lang="en-US" noProof="0" dirty="0"/>
              <a:t>Step 3a: basic competitive gene-set analysis</a:t>
            </a:r>
          </a:p>
          <a:p>
            <a:pPr lvl="1"/>
            <a:r>
              <a:rPr lang="en-US" dirty="0"/>
              <a:t>Out of 1013, there are 10 significant gene sets</a:t>
            </a:r>
          </a:p>
          <a:p>
            <a:pPr lvl="2"/>
            <a:r>
              <a:rPr lang="en-US" dirty="0"/>
              <a:t>Suggests that the underlying properties (known pathway, cell function, biological process, etc.) may play a role in the phenotype</a:t>
            </a:r>
          </a:p>
          <a:p>
            <a:pPr lvl="2"/>
            <a:r>
              <a:rPr lang="en-US" dirty="0"/>
              <a:t>Looking at the names, probably overlap between these gene sets</a:t>
            </a:r>
          </a:p>
          <a:p>
            <a:pPr lvl="3"/>
            <a:r>
              <a:rPr lang="en-US" dirty="0"/>
              <a:t>Use conditional gene-set analysis to improve specificity</a:t>
            </a:r>
          </a:p>
          <a:p>
            <a:pPr lvl="3"/>
            <a:endParaRPr lang="en-US" dirty="0"/>
          </a:p>
          <a:p>
            <a:pPr lvl="1"/>
            <a:r>
              <a:rPr lang="en-US" noProof="0" dirty="0"/>
              <a:t>For first significant gene-set (SIGNALING_BY_NOTCH1_T)</a:t>
            </a:r>
          </a:p>
          <a:p>
            <a:pPr lvl="2"/>
            <a:r>
              <a:rPr lang="en-US" noProof="0" dirty="0"/>
              <a:t>Lowest gene p-value is 0.00035, so not genome-wide significant</a:t>
            </a:r>
          </a:p>
          <a:p>
            <a:pPr lvl="2"/>
            <a:r>
              <a:rPr lang="en-US" noProof="0" dirty="0"/>
              <a:t>But: 28.3% of genes have a p-value below 0.05</a:t>
            </a:r>
          </a:p>
          <a:p>
            <a:pPr lvl="3"/>
            <a:r>
              <a:rPr lang="en-US" noProof="0" dirty="0"/>
              <a:t>Much h</a:t>
            </a:r>
            <a:r>
              <a:rPr lang="en-US" dirty="0" err="1"/>
              <a:t>igher</a:t>
            </a:r>
            <a:r>
              <a:rPr lang="en-US" dirty="0"/>
              <a:t> than the 6.22% genome-wide</a:t>
            </a:r>
          </a:p>
          <a:p>
            <a:pPr lvl="2"/>
            <a:r>
              <a:rPr lang="en-US" noProof="0" dirty="0"/>
              <a:t>Gene-set association is driven by larger number of modestly associated genes</a:t>
            </a:r>
          </a:p>
        </p:txBody>
      </p:sp>
    </p:spTree>
    <p:extLst>
      <p:ext uri="{BB962C8B-B14F-4D97-AF65-F5344CB8AC3E}">
        <p14:creationId xmlns:p14="http://schemas.microsoft.com/office/powerpoint/2010/main" val="220160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 - key points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Step 3b: conditional competitive gene-set analysis</a:t>
            </a:r>
          </a:p>
          <a:p>
            <a:pPr lvl="1"/>
            <a:r>
              <a:rPr lang="en-US" noProof="0" dirty="0"/>
              <a:t>6 out of 9 gene-sets are no longer significant after conditioning on the Critical Pathway gene-set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847529" y="2996952"/>
          <a:ext cx="8494407" cy="3564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Calibri" panose="020F0502020204030204" pitchFamily="34" charset="0"/>
                        </a:rPr>
                        <a:t>Set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latin typeface="Calibri" panose="020F0502020204030204" pitchFamily="34" charset="0"/>
                        </a:rPr>
                        <a:t>P (step  3a)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>
                          <a:latin typeface="Calibri" panose="020F0502020204030204" pitchFamily="34" charset="0"/>
                        </a:rPr>
                        <a:t>P (step 3b)</a:t>
                      </a:r>
                      <a:endParaRPr lang="en-US" sz="15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Signaling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b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Notch1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1.08e-6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9.32e-7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Constitutive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Signaling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b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Notch1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HD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+ Pest Domain Mutants</a:t>
                      </a:r>
                      <a:endParaRPr lang="en-US" sz="14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1.02e-5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9.02e-6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Elastic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Fibre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6.71e-7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0.135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Activation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o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t</a:t>
                      </a:r>
                      <a:r>
                        <a:rPr lang="en-US" sz="1400" b="1">
                          <a:latin typeface="Calibri" panose="020F0502020204030204" pitchFamily="34" charset="0"/>
                        </a:rPr>
                        <a:t>he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Phototransduction Cascade</a:t>
                      </a:r>
                      <a:endParaRPr lang="en-US" sz="14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8.20e-6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0.052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Phototransduction Cascade</a:t>
                      </a:r>
                      <a:endParaRPr lang="en-US" sz="14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4.27e-9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0.143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Notch1 Intracellular Domain Regulates Transcription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3.65e-5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3.27e-5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Inactivation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Recovery And Regulation of the Phototransduction Cascade</a:t>
                      </a:r>
                      <a:endParaRPr lang="en-US" sz="14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1.18e-9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0.058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Molecules Associated with</a:t>
                      </a:r>
                      <a:r>
                        <a:rPr lang="en-US" sz="1400" b="1" baseline="0">
                          <a:latin typeface="Calibri" panose="020F0502020204030204" pitchFamily="34" charset="0"/>
                        </a:rPr>
                        <a:t> Elastic Fibres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4.86e-5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0.857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</a:rPr>
                        <a:t>Another Critical Pathway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3.05e-12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latin typeface="Calibri" panose="020F0502020204030204" pitchFamily="34" charset="0"/>
                        </a:rPr>
                        <a:t>0.153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59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nl-NL"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Critical Pathway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3.17e-12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313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 - key points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2178" y="1752601"/>
            <a:ext cx="10721622" cy="4373563"/>
          </a:xfrm>
        </p:spPr>
        <p:txBody>
          <a:bodyPr>
            <a:normAutofit/>
          </a:bodyPr>
          <a:lstStyle/>
          <a:p>
            <a:r>
              <a:rPr lang="en-US" dirty="0"/>
              <a:t>Step 3b: conditional competitive gene-set analysis</a:t>
            </a:r>
          </a:p>
          <a:p>
            <a:pPr lvl="1"/>
            <a:r>
              <a:rPr lang="en-US" dirty="0"/>
              <a:t>6 out of 9 gene-sets are no longer significant after conditioning on the Critical Pathway gene-set</a:t>
            </a:r>
          </a:p>
          <a:p>
            <a:pPr lvl="1"/>
            <a:r>
              <a:rPr lang="en-US" dirty="0"/>
              <a:t>Conversely, for 5 of these 6 sets, Critical Pathway remains significant when conditioning on that set, suggesting that</a:t>
            </a:r>
          </a:p>
          <a:p>
            <a:pPr lvl="2"/>
            <a:r>
              <a:rPr lang="en-US" dirty="0"/>
              <a:t>Of these sets, the Critical Pathway set is most likely to be the true ‘causal’ gene set</a:t>
            </a:r>
          </a:p>
          <a:p>
            <a:pPr lvl="2"/>
            <a:r>
              <a:rPr lang="en-US" dirty="0"/>
              <a:t>The originally observed associations of the 5 sets that are no longer significant are driven entirely by their overlapping with this causal set</a:t>
            </a:r>
          </a:p>
          <a:p>
            <a:pPr lvl="1"/>
            <a:r>
              <a:rPr lang="en-US" noProof="0" dirty="0"/>
              <a:t>For Another Critical Pathway, both it and Critical Pathway no longer significant</a:t>
            </a:r>
          </a:p>
          <a:p>
            <a:pPr lvl="2"/>
            <a:r>
              <a:rPr lang="en-US" dirty="0"/>
              <a:t>Likely a single underlying signal, but too much overlap to determine which of the two sets is more likely the relevant one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0972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 - key points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111" y="1752600"/>
            <a:ext cx="11255022" cy="5105400"/>
          </a:xfrm>
        </p:spPr>
        <p:txBody>
          <a:bodyPr>
            <a:normAutofit/>
          </a:bodyPr>
          <a:lstStyle/>
          <a:p>
            <a:r>
              <a:rPr lang="en-US" noProof="0" dirty="0"/>
              <a:t>Step 4a: basic tissue expression analysis</a:t>
            </a:r>
          </a:p>
          <a:p>
            <a:pPr lvl="1"/>
            <a:r>
              <a:rPr lang="en-US" dirty="0"/>
              <a:t>All the tissue expression levels are significant, as is the mean expression level across tissues</a:t>
            </a:r>
          </a:p>
          <a:p>
            <a:pPr lvl="2"/>
            <a:r>
              <a:rPr lang="en-US" dirty="0"/>
              <a:t>In all likelihood, the associations per tissue are driven by the more general relation between gene expression and genetic association; not very informative</a:t>
            </a:r>
          </a:p>
          <a:p>
            <a:pPr lvl="1"/>
            <a:endParaRPr lang="en-US" dirty="0"/>
          </a:p>
          <a:p>
            <a:r>
              <a:rPr lang="en-US" dirty="0"/>
              <a:t>Step 4b: conditional tissue expression analysis</a:t>
            </a:r>
          </a:p>
          <a:p>
            <a:pPr lvl="1"/>
            <a:r>
              <a:rPr lang="en-US" dirty="0"/>
              <a:t>Only the brain-specific expression level remains significant after conditioning on average gene expression level</a:t>
            </a:r>
          </a:p>
          <a:p>
            <a:pPr lvl="2"/>
            <a:r>
              <a:rPr lang="en-US" dirty="0"/>
              <a:t>More strongly (specifically) brain-expressed genes also tend to be more strongly associated with our phenotype; suggests that brain expression plays a role in (the genetics of) our phenotype</a:t>
            </a:r>
          </a:p>
        </p:txBody>
      </p:sp>
    </p:spTree>
    <p:extLst>
      <p:ext uri="{BB962C8B-B14F-4D97-AF65-F5344CB8AC3E}">
        <p14:creationId xmlns:p14="http://schemas.microsoft.com/office/powerpoint/2010/main" val="33144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A95D-7EFF-1670-171C-9ADF00ED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perform gene-set enrichment?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01D6-74C9-A096-8600-6278A4589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2025C-D1D3-E123-BE09-B65440695655}"/>
              </a:ext>
            </a:extLst>
          </p:cNvPr>
          <p:cNvSpPr txBox="1"/>
          <p:nvPr/>
        </p:nvSpPr>
        <p:spPr>
          <a:xfrm>
            <a:off x="848591" y="1487424"/>
            <a:ext cx="107563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Many traits are </a:t>
            </a:r>
            <a:r>
              <a:rPr lang="en-US" sz="2800" b="1" i="1" dirty="0"/>
              <a:t>polygenic </a:t>
            </a:r>
            <a:r>
              <a:rPr lang="en-US" sz="2800" i="1" dirty="0"/>
              <a:t>(many variants contribute to the trait)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1085850" indent="-1076325">
              <a:buNone/>
            </a:pPr>
            <a:endParaRPr lang="en-US" sz="2800" dirty="0">
              <a:solidFill>
                <a:schemeClr val="accent3"/>
              </a:solidFill>
            </a:endParaRPr>
          </a:p>
          <a:p>
            <a:pPr marL="1085850" indent="-1076325">
              <a:buNone/>
            </a:pP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53E65-1A99-B745-B5D2-42AAD1AE4022}"/>
              </a:ext>
            </a:extLst>
          </p:cNvPr>
          <p:cNvSpPr txBox="1"/>
          <p:nvPr/>
        </p:nvSpPr>
        <p:spPr>
          <a:xfrm>
            <a:off x="963792" y="2178953"/>
            <a:ext cx="10515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n-US" sz="2800" dirty="0"/>
              <a:t>These variants can be aggregated together to highlight higher order biological processes</a:t>
            </a:r>
          </a:p>
          <a:p>
            <a:pPr marL="9525"/>
            <a:endParaRPr lang="en-US" sz="2800" dirty="0"/>
          </a:p>
          <a:p>
            <a:pPr marL="9525"/>
            <a:r>
              <a:rPr lang="en-US" sz="2800" dirty="0"/>
              <a:t>This may allow for easier translation to functional experiments where pathways can be targeted rather than specific variants</a:t>
            </a:r>
          </a:p>
          <a:p>
            <a:pPr marL="9525"/>
            <a:endParaRPr lang="en-US" sz="2800" dirty="0"/>
          </a:p>
          <a:p>
            <a:pPr marL="9525"/>
            <a:r>
              <a:rPr lang="en-US" sz="2800" dirty="0"/>
              <a:t>	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38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-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1752600"/>
            <a:ext cx="11356622" cy="5105400"/>
          </a:xfrm>
        </p:spPr>
        <p:txBody>
          <a:bodyPr>
            <a:normAutofit/>
          </a:bodyPr>
          <a:lstStyle/>
          <a:p>
            <a:r>
              <a:rPr lang="en-US" dirty="0"/>
              <a:t>Step 5: joint gene set and gene expression analysis</a:t>
            </a:r>
          </a:p>
          <a:p>
            <a:pPr lvl="1"/>
            <a:r>
              <a:rPr lang="en-US" dirty="0"/>
              <a:t>The p-values remain effectively the same when conditioning on the average gene expression level, as well as when additionally conditioning brain-specific expression level</a:t>
            </a:r>
          </a:p>
          <a:p>
            <a:pPr lvl="1"/>
            <a:r>
              <a:rPr lang="en-US" dirty="0"/>
              <a:t>This suggests that the gene-set associations are not driven merely by gene expression effects (at least of the tissues we tested), which helps strengthen our interpretation of the gene-set associations</a:t>
            </a:r>
          </a:p>
          <a:p>
            <a:pPr lvl="1"/>
            <a:endParaRPr lang="en-US" dirty="0"/>
          </a:p>
          <a:p>
            <a:pPr marL="4333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93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-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91264" cy="5105400"/>
          </a:xfrm>
        </p:spPr>
        <p:txBody>
          <a:bodyPr>
            <a:normAutofit/>
          </a:bodyPr>
          <a:lstStyle/>
          <a:p>
            <a:r>
              <a:rPr lang="en-US" dirty="0"/>
              <a:t>Full answer output: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/home/</a:t>
            </a:r>
            <a:r>
              <a:rPr lang="en-US" sz="20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douglasw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/Boulder2025/output/*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Any further questions?</a:t>
            </a:r>
          </a:p>
          <a:p>
            <a:pPr lvl="1"/>
            <a:r>
              <a:rPr lang="en-US" dirty="0"/>
              <a:t>MAGMA program, manual and auxiliary files can be found on the MAGMA site: </a:t>
            </a:r>
            <a:r>
              <a:rPr lang="en-US" u="sng" dirty="0">
                <a:hlinkClick r:id="rId2"/>
              </a:rPr>
              <a:t>http://ctg</a:t>
            </a:r>
            <a:r>
              <a:rPr lang="en-GB" u="sng" dirty="0">
                <a:hlinkClick r:id="rId2"/>
              </a:rPr>
              <a:t>lab.nl/software/magma</a:t>
            </a:r>
            <a:endParaRPr lang="en-GB" u="sng" dirty="0"/>
          </a:p>
          <a:p>
            <a:pPr lvl="1"/>
            <a:r>
              <a:rPr lang="en-GB" dirty="0"/>
              <a:t>Contact for questions, suggestions, etc. at </a:t>
            </a:r>
            <a:r>
              <a:rPr lang="en-GB" dirty="0" err="1"/>
              <a:t>d.p.wightman@vu.nl</a:t>
            </a:r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7806A8-AA73-934B-B0DC-C1FC7BE8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574714"/>
            <a:ext cx="3816350" cy="863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 SNP analysis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69BE7C-7126-0B43-881E-FDA75616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517815"/>
            <a:ext cx="3816350" cy="865187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Gene-based analysis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F7184C-AC4B-624A-9E51-AC30668C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535526"/>
            <a:ext cx="3816350" cy="86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Gene-set analysis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302353-A977-ED46-9798-96297814ECD3}"/>
              </a:ext>
            </a:extLst>
          </p:cNvPr>
          <p:cNvCxnSpPr>
            <a:cxnSpLocks noChangeShapeType="1"/>
            <a:endCxn id="13319" idx="0"/>
          </p:cNvCxnSpPr>
          <p:nvPr/>
        </p:nvCxnSpPr>
        <p:spPr bwMode="auto">
          <a:xfrm>
            <a:off x="4259263" y="2438314"/>
            <a:ext cx="0" cy="1079500"/>
          </a:xfrm>
          <a:prstGeom prst="straightConnector1">
            <a:avLst/>
          </a:prstGeom>
          <a:noFill/>
          <a:ln w="25400">
            <a:solidFill>
              <a:srgbClr val="17375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CB1387-1DE2-304E-BF5D-D7EDCF927724}"/>
              </a:ext>
            </a:extLst>
          </p:cNvPr>
          <p:cNvCxnSpPr>
            <a:cxnSpLocks noChangeShapeType="1"/>
            <a:stCxn id="13319" idx="2"/>
          </p:cNvCxnSpPr>
          <p:nvPr/>
        </p:nvCxnSpPr>
        <p:spPr bwMode="auto">
          <a:xfrm>
            <a:off x="4259263" y="4383002"/>
            <a:ext cx="0" cy="1152525"/>
          </a:xfrm>
          <a:prstGeom prst="straightConnector1">
            <a:avLst/>
          </a:prstGeom>
          <a:noFill/>
          <a:ln w="25400">
            <a:solidFill>
              <a:srgbClr val="17375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Box 15">
            <a:extLst>
              <a:ext uri="{FF2B5EF4-FFF2-40B4-BE49-F238E27FC236}">
                <a16:creationId xmlns:a16="http://schemas.microsoft.com/office/drawing/2014/main" id="{9045A6EF-AB25-7141-A177-DE290BDC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1646152"/>
            <a:ext cx="3671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 GWAS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 single SNPs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24E3DBC7-BBC1-C84D-91EB-CEAB2C064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3374940"/>
            <a:ext cx="3527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SNP-set or gene-based analysis with gene as unit of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 whole genome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603B9F9B-13E7-E648-BB35-E0460D54C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5102139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Gene-set analysis with sets of genes as unit of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 targeted gene-sets/pathways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 all known gene-sets/pathways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2562B-2D84-4541-ACC4-04E713AE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for functional clustering of SNP associations</a:t>
            </a:r>
          </a:p>
        </p:txBody>
      </p:sp>
    </p:spTree>
    <p:extLst>
      <p:ext uri="{BB962C8B-B14F-4D97-AF65-F5344CB8AC3E}">
        <p14:creationId xmlns:p14="http://schemas.microsoft.com/office/powerpoint/2010/main" val="31134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7806A8-AA73-934B-B0DC-C1FC7BE8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574714"/>
            <a:ext cx="3816350" cy="863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 SNP analysis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69BE7C-7126-0B43-881E-FDA75616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517815"/>
            <a:ext cx="3816350" cy="865187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Gene-based analysis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F7184C-AC4B-624A-9E51-AC30668C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535526"/>
            <a:ext cx="3816350" cy="86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Gene-set analysis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302353-A977-ED46-9798-96297814EC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59263" y="2438314"/>
            <a:ext cx="0" cy="1079500"/>
          </a:xfrm>
          <a:prstGeom prst="straightConnector1">
            <a:avLst/>
          </a:prstGeom>
          <a:noFill/>
          <a:ln w="25400">
            <a:solidFill>
              <a:srgbClr val="17375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CB1387-1DE2-304E-BF5D-D7EDCF9277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59263" y="4383002"/>
            <a:ext cx="0" cy="1152525"/>
          </a:xfrm>
          <a:prstGeom prst="straightConnector1">
            <a:avLst/>
          </a:prstGeom>
          <a:noFill/>
          <a:ln w="25400">
            <a:solidFill>
              <a:srgbClr val="17375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AB2562B-2D84-4541-ACC4-04E713AE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for functional clustering of SNP associations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9CD140-A82D-F845-A389-A52B377B2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556498"/>
            <a:ext cx="3816350" cy="86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Gene-property analysis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B24BFF-5383-304D-95FC-F0FECB9EEE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59264" y="4415086"/>
            <a:ext cx="4249737" cy="1141413"/>
          </a:xfrm>
          <a:prstGeom prst="straightConnector1">
            <a:avLst/>
          </a:prstGeom>
          <a:noFill/>
          <a:ln w="25400">
            <a:solidFill>
              <a:srgbClr val="17375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7">
            <a:extLst>
              <a:ext uri="{FF2B5EF4-FFF2-40B4-BE49-F238E27FC236}">
                <a16:creationId xmlns:a16="http://schemas.microsoft.com/office/drawing/2014/main" id="{465CD0D4-8A4F-094C-922F-65A892B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6" y="3549898"/>
            <a:ext cx="31289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Using quantitative characteristics of genes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e.g. expression levels or probability of being a member of a gene-set</a:t>
            </a:r>
          </a:p>
        </p:txBody>
      </p:sp>
    </p:spTree>
    <p:extLst>
      <p:ext uri="{BB962C8B-B14F-4D97-AF65-F5344CB8AC3E}">
        <p14:creationId xmlns:p14="http://schemas.microsoft.com/office/powerpoint/2010/main" val="13849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F5A597B9-76E9-4C45-87F6-B8CACE470BE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98357" y="1678240"/>
            <a:ext cx="10315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Instead of testing single SNPs and annotating GWAS-significant ones to genes, we test for the joint association effect of all SNPs in a gene, taking into account LD (correlation between SNPs)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No single SNP needs to reach genome-wide significance, yet if multiple SNPs in the same gene have a lower P-value than expected under the null, the gene-based test can result in low 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A08795-41AA-6E43-85E5-31703E35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Gene-based analysis</a:t>
            </a:r>
          </a:p>
        </p:txBody>
      </p:sp>
    </p:spTree>
    <p:extLst>
      <p:ext uri="{BB962C8B-B14F-4D97-AF65-F5344CB8AC3E}">
        <p14:creationId xmlns:p14="http://schemas.microsoft.com/office/powerpoint/2010/main" val="235293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>
            <a:extLst>
              <a:ext uri="{FF2B5EF4-FFF2-40B4-BE49-F238E27FC236}">
                <a16:creationId xmlns:a16="http://schemas.microsoft.com/office/drawing/2014/main" id="{76873BF3-C550-EF44-8807-1B0846C188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650" y="74614"/>
            <a:ext cx="745013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5">
            <a:extLst>
              <a:ext uri="{FF2B5EF4-FFF2-40B4-BE49-F238E27FC236}">
                <a16:creationId xmlns:a16="http://schemas.microsoft.com/office/drawing/2014/main" id="{C61D02E0-1EBF-5340-8A41-EF9486EED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404814"/>
            <a:ext cx="3313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SNP Manhattan plot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DD621F-FF91-9D49-83CC-58B39A523511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3289301"/>
            <a:ext cx="7450138" cy="3216275"/>
            <a:chOff x="755576" y="3289506"/>
            <a:chExt cx="7449820" cy="3215640"/>
          </a:xfrm>
        </p:grpSpPr>
        <p:pic>
          <p:nvPicPr>
            <p:cNvPr id="16393" name="Picture 4">
              <a:extLst>
                <a:ext uri="{FF2B5EF4-FFF2-40B4-BE49-F238E27FC236}">
                  <a16:creationId xmlns:a16="http://schemas.microsoft.com/office/drawing/2014/main" id="{D300A5B5-7873-9B4D-A354-D0413460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289506"/>
              <a:ext cx="7449820" cy="321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Box 6">
              <a:extLst>
                <a:ext uri="{FF2B5EF4-FFF2-40B4-BE49-F238E27FC236}">
                  <a16:creationId xmlns:a16="http://schemas.microsoft.com/office/drawing/2014/main" id="{A57F59BB-152C-D543-8B40-8BDEA5DE7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848" y="3314648"/>
              <a:ext cx="33123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Gene Manhattan plot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678001-49F0-E244-9426-6B044AB824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1814" y="3500439"/>
            <a:ext cx="287337" cy="288925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047F5-174C-1F4B-803A-AE730365D3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739" y="3814764"/>
            <a:ext cx="288925" cy="287337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2F5A85-F10B-8B4F-86CE-8A6EA2C532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19826" y="3632201"/>
            <a:ext cx="288925" cy="288925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5FEDD8-2EF0-2945-8BAB-2CAE66DB0D1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75051" y="477838"/>
            <a:ext cx="288925" cy="2794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AEF422-E839-4D43-9FE8-D429827A09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08439" y="1393825"/>
            <a:ext cx="358775" cy="287338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063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CF608464-4708-8B45-8371-276025561C1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98358" y="1469524"/>
            <a:ext cx="10058400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Unit of analysis is the </a:t>
            </a:r>
            <a:r>
              <a:rPr lang="en-US" altLang="en-US" sz="3200" u="sng" dirty="0">
                <a:ea typeface="ＭＳ Ｐゴシック" panose="020B0600070205080204" pitchFamily="34" charset="-128"/>
              </a:rPr>
              <a:t>gene</a:t>
            </a:r>
          </a:p>
          <a:p>
            <a:pPr marL="0" indent="0"/>
            <a:r>
              <a:rPr lang="en-US" altLang="en-US" sz="3200" dirty="0">
                <a:ea typeface="ＭＳ Ｐゴシック" panose="020B0600070205080204" pitchFamily="34" charset="-128"/>
              </a:rPr>
              <a:t>Pro’s: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reduce multiple testing (from 2.5M SNPs to 23k genes)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Immediate gene-level interpretation</a:t>
            </a:r>
          </a:p>
          <a:p>
            <a:pPr marL="0" indent="0"/>
            <a:r>
              <a:rPr lang="en-US" altLang="en-US" sz="3200" dirty="0">
                <a:ea typeface="ＭＳ Ｐゴシック" panose="020B0600070205080204" pitchFamily="34" charset="-128"/>
              </a:rPr>
              <a:t>Cons: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disregards regulatory (often non-genic) information when based on location-based annotation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Still a lot of tests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1CE56C-8CC8-DA49-87A7-E3CF36A1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Gene-based analysis</a:t>
            </a:r>
          </a:p>
        </p:txBody>
      </p:sp>
    </p:spTree>
    <p:extLst>
      <p:ext uri="{BB962C8B-B14F-4D97-AF65-F5344CB8AC3E}">
        <p14:creationId xmlns:p14="http://schemas.microsoft.com/office/powerpoint/2010/main" val="368632869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2156</Words>
  <Application>Microsoft Macintosh PowerPoint</Application>
  <PresentationFormat>Widescreen</PresentationFormat>
  <Paragraphs>295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ＭＳ Ｐゴシック</vt:lpstr>
      <vt:lpstr>-apple-system</vt:lpstr>
      <vt:lpstr>Arial</vt:lpstr>
      <vt:lpstr>Beirut</vt:lpstr>
      <vt:lpstr>Calibri</vt:lpstr>
      <vt:lpstr>Calibri Light</vt:lpstr>
      <vt:lpstr>Courier New</vt:lpstr>
      <vt:lpstr>Lucida Sans</vt:lpstr>
      <vt:lpstr>2_Office Theme</vt:lpstr>
      <vt:lpstr>Office Theme</vt:lpstr>
      <vt:lpstr>Pathway analysis  </vt:lpstr>
      <vt:lpstr>Outline</vt:lpstr>
      <vt:lpstr>Pathway analysis</vt:lpstr>
      <vt:lpstr>Why perform gene-set enrichment?</vt:lpstr>
      <vt:lpstr>Testing for functional clustering of SNP associations</vt:lpstr>
      <vt:lpstr>Testing for functional clustering of SNP associations</vt:lpstr>
      <vt:lpstr>Gene-based analysis</vt:lpstr>
      <vt:lpstr>PowerPoint Presentation</vt:lpstr>
      <vt:lpstr>Gene-based analysis</vt:lpstr>
      <vt:lpstr>Gene-set analysis</vt:lpstr>
      <vt:lpstr>Choosing gene-sets</vt:lpstr>
      <vt:lpstr>Protein interaction networks</vt:lpstr>
      <vt:lpstr>Co-expression networks</vt:lpstr>
      <vt:lpstr>Based on function - SYNGO</vt:lpstr>
      <vt:lpstr>Selecting cell types based on GWAS results</vt:lpstr>
      <vt:lpstr>PowerPoint Presentation</vt:lpstr>
      <vt:lpstr>Tools for statistical analysis of gene-sets</vt:lpstr>
      <vt:lpstr>Tools for statistical analysis of gene-sets</vt:lpstr>
      <vt:lpstr>Tools for statistical analysis of gene-sets</vt:lpstr>
      <vt:lpstr>Statistical issues in gene-set analyses</vt:lpstr>
      <vt:lpstr>Self-contained vs. competitive tests</vt:lpstr>
      <vt:lpstr>Why use competitive tests</vt:lpstr>
      <vt:lpstr>Polygenicity and number of significant gene-sets in self-contained versus competitive testing</vt:lpstr>
      <vt:lpstr>Different statistical algorithms test different alternative hypotheses</vt:lpstr>
      <vt:lpstr>Different tools are differentially affected by gene size</vt:lpstr>
      <vt:lpstr>Different tools are differentially affected by LD between genes </vt:lpstr>
      <vt:lpstr>Different tools are differentially affected by the number of genes </vt:lpstr>
      <vt:lpstr>Issues of interpretation in gene-set analyses</vt:lpstr>
      <vt:lpstr>PowerPoint Presentation</vt:lpstr>
      <vt:lpstr>Applications of gene-set analysis</vt:lpstr>
      <vt:lpstr>Practical</vt:lpstr>
      <vt:lpstr>Practical</vt:lpstr>
      <vt:lpstr>Practical</vt:lpstr>
      <vt:lpstr>Practical</vt:lpstr>
      <vt:lpstr>Practical - key points</vt:lpstr>
      <vt:lpstr>Practical - key points</vt:lpstr>
      <vt:lpstr>Practical - key points</vt:lpstr>
      <vt:lpstr>Practical - key points</vt:lpstr>
      <vt:lpstr>Practical - key points</vt:lpstr>
      <vt:lpstr>Practical - key points</vt:lpstr>
      <vt:lpstr>Practical - 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Annotating GWAS results  </dc:title>
  <dc:creator>Posthuma, D. (D)</dc:creator>
  <cp:lastModifiedBy>Microsoft Office User</cp:lastModifiedBy>
  <cp:revision>66</cp:revision>
  <dcterms:created xsi:type="dcterms:W3CDTF">2023-03-07T16:39:01Z</dcterms:created>
  <dcterms:modified xsi:type="dcterms:W3CDTF">2025-03-05T16:23:52Z</dcterms:modified>
</cp:coreProperties>
</file>