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380" r:id="rId3"/>
    <p:sldId id="280" r:id="rId4"/>
    <p:sldId id="332" r:id="rId5"/>
    <p:sldId id="369" r:id="rId6"/>
    <p:sldId id="370" r:id="rId7"/>
    <p:sldId id="308" r:id="rId8"/>
    <p:sldId id="270" r:id="rId9"/>
    <p:sldId id="271" r:id="rId10"/>
    <p:sldId id="258" r:id="rId11"/>
    <p:sldId id="309" r:id="rId12"/>
    <p:sldId id="314" r:id="rId13"/>
    <p:sldId id="310" r:id="rId14"/>
    <p:sldId id="330" r:id="rId15"/>
    <p:sldId id="312" r:id="rId16"/>
    <p:sldId id="378" r:id="rId17"/>
    <p:sldId id="313" r:id="rId18"/>
    <p:sldId id="315" r:id="rId19"/>
    <p:sldId id="316" r:id="rId20"/>
    <p:sldId id="317" r:id="rId21"/>
    <p:sldId id="293" r:id="rId22"/>
    <p:sldId id="318" r:id="rId23"/>
    <p:sldId id="375" r:id="rId24"/>
    <p:sldId id="373" r:id="rId25"/>
    <p:sldId id="374" r:id="rId26"/>
    <p:sldId id="376" r:id="rId27"/>
    <p:sldId id="321" r:id="rId28"/>
    <p:sldId id="306" r:id="rId29"/>
    <p:sldId id="326" r:id="rId30"/>
    <p:sldId id="274" r:id="rId31"/>
    <p:sldId id="277" r:id="rId32"/>
    <p:sldId id="333" r:id="rId33"/>
    <p:sldId id="327" r:id="rId34"/>
    <p:sldId id="322" r:id="rId35"/>
    <p:sldId id="371" r:id="rId36"/>
    <p:sldId id="323" r:id="rId37"/>
    <p:sldId id="348" r:id="rId38"/>
    <p:sldId id="346" r:id="rId39"/>
    <p:sldId id="377" r:id="rId40"/>
    <p:sldId id="325" r:id="rId41"/>
    <p:sldId id="379" r:id="rId42"/>
    <p:sldId id="372"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4683" autoAdjust="0"/>
  </p:normalViewPr>
  <p:slideViewPr>
    <p:cSldViewPr snapToGrid="0">
      <p:cViewPr varScale="1">
        <p:scale>
          <a:sx n="84" d="100"/>
          <a:sy n="84" d="100"/>
        </p:scale>
        <p:origin x="50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7T11:51:43.025"/>
    </inkml:context>
    <inkml:brush xml:id="br0">
      <inkml:brushProperty name="width" value="0.1" units="cm"/>
      <inkml:brushProperty name="height" value="0.1" units="cm"/>
      <inkml:brushProperty name="color" value="#AE198D"/>
      <inkml:brushProperty name="inkEffects" value="galaxy"/>
      <inkml:brushProperty name="anchorX" value="-11413.88965"/>
      <inkml:brushProperty name="anchorY" value="-2424.91089"/>
      <inkml:brushProperty name="scaleFactor" value="0.5"/>
    </inkml:brush>
  </inkml:definitions>
  <inkml:trace contextRef="#ctx0" brushRef="#br0">12078 1 24575,'0'0'0,"-21"19"0,-38 14 0,-22-2 0,-1-5 0,6-6 0,12-7 0,13-5 0,10-5 0,9-2 0,2-4 0,3-1 0,0 0 0,0-1 0,-2 0 0,-3 1 0,1 1 0,-1 1 0,-2 1 0,-1 1 0,-1 0 0,-1 0 0,0 0 0,2 0 0,2 1 0,4 1 0,1 0 0,2 3 0,-2 0 0,-2-1 0,-2 2 0,-2-1 0,-1-2 0,-2 0 0,-1-1 0,1-1 0,-1-1 0,0 0 0,-2 0 0,-2 2 0,-3 0 0,-3 1 0,2 1 0,2 0 0,1 0 0,3-2 0,1 0 0,1-1 0,1 0 0,-3 1 0,-2 0 0,0 1 0,-2 1 0,0 0 0,0 2 0,0 1 0,2 2 0,2 0 0,3-2 0,4-3 0,2-1 0,4-1 0,1-1 0,1-1 0,1-1 0,-3 1 0,1 0 0,-4-1 0,-1 3 0,-3 1 0,-2-1 0,0 2 0,-2 3 0,1 1 0,-1 0 0,0-1 0,1-3 0,2-1 0,2 1 0,3 0 0,3-1 0,0-1 0,2-1 0,1-1 0,-1 1 0,-2-1 0,-2 0 0,-3 0 0,-2 2 0,-2 0 0,-4 0 0,-2 3 0,-4-1 0,-1 2 0,-2 1 0,1 0 0,3-1 0,5-2 0,2-2 0,1 0 0,1 1 0,1 2 0,-6 3 0,-6 1 0,-5 2 0,-4 0 0,-4 2 0,-1 0 0,1-1 0,4 1 0,5 0 0,3 0 0,-1-1 0,-3 1 0,-3-1 0,-5 1 0,-5-4 0,-4 1 0,-3-2 0,3-3 0,7 1 0,4-2 0,4 2 0,1 1 0,-2 2 0,-1 1 0,-2 1 0,-2 1 0,-3 1 0,1-1 0,2-1 0,3-1 0,5 0 0,5-2 0,1-3 0,-2-1 0,-2 1 0,-5 1 0,-4 2 0,-6 2 0,-4-2 0,2 1 0,3-2 0,6-1 0,7-3 0,6 2 0,3-1 0,1-2 0,-1 0 0,-5 0 0,-1-2 0,-2 1 0,-3-1 0,-1-1 0,1 1 0,3 0 0,3 0 0,6 0 0,3 0 0,2 0 0,0 0 0,1 0 0,-1 0 0,0 2 0,-3 1 0,-6 2 0,-2 0 0,-2 1 0,-2 2 0,0 2 0,0-2 0,3-1 0,2-2 0,3-2 0,3-2 0,1 0 0,2-1 0,0-1 0,-5 1 0,-5 0 0,-5-1 0,-4 1 0,-3 0 0,0 0 0,3 0 0,6 0 0,4 0 0,3 0 0,4 0 0,1 0 0,1 0 0,1 0 0,-3 0 0,-5 0 0,-5 0 0,-3 0 0,-1 0 0,0 0 0,3 0 0,3 0 0,4-3 0,5 1 0,1-1 0,2 1 0,0-2 0,0 1 0,-1 0 0,-2 0 0,-4 2 0,-3 0 0,-2 1 0,-1 0 0,-2 0 0,0 2 0,2 1 0,3-1 0,5 0 0,4 0 0,5-1 0,1-1 0,-2 0 0,0 0 0,-2 0 0,-1 0 0,-1 0 0,-1 0 0,0 0 0,-1 0 0,-2 0 0,-2 0 0,-1 0 0,1 0 0,1 0 0,4 0 0,3 0 0,4 0 0,2 0 0,-1 0 0,-1 0 0,-2 0 0,-2 0 0,1 0 0,-1 0 0,0 0 0,-2 0 0,0 0 0,-1 0 0,0 0 0,0 0 0,2 0 0,0 0 0,2 0 0,3 0 0,2 0 0,4 0 0,3 3 0,4 2 0,2 2 0,2 3 0,-2 1 0,-2 2 0,-5 2 0,-7 3 0,-9 7 0,-11 8 0,-9 6 0,-8 7 0,-6 6 0,3 6 0,3 2 0,7 0 0,7 0 0,4 1 0,1 0 0,0 3 0,1 0 0,1 1 0,2-1 0,1 0 0,5-3 0,4-1 0,3-1 0,2 1 0,2 3 0,2 3 0,2 3 0,3 2 0,2 0 0,3-2 0,0-2 0,4-1 0,3-5 0,3-1 0,2 3 0,1 1 0,1 4 0,1 0 0,-1 2 0,1-2 0,-1 0 0,0 0 0,1 1 0,-1 2 0,0 1 0,0 4 0,0 3 0,0 0 0,0 0 0,0-3 0,0-1 0,0-2 0,-3 1 0,-2 2 0,-3 2 0,1 3 0,1 0 0,1-3 0,2-1 0,2-3 0,0 1 0,1-1 0,0-1 0,-3 1 0,1-2 0,0-3 0,0-3 0,0-4 0,1-3 0,1-2 0,0 0 0,0-1 0,0 0 0,0 2 0,0 1 0,0-2 0,0-1 0,0 0 0,0-3 0,0-2 0,0-1 0,0-1 0,0-1 0,0 4 0,0-1 0,0 4 0,0 1 0,0 0 0,0-1 0,0-4 0,0-1 0,0-1 0,0-1 0,0 0 0,0 3 0,0 6 0,0 4 0,0 6 0,0 3 0,0 3 0,0 1 0,0 2 0,0-1 0,0 1 0,0 1 0,-2 4 0,-1-2 0,1 1 0,0-5 0,1-3 0,0-1 0,0-3 0,1 0 0,0 2 0,0 0 0,0 0 0,0-2 0,0-2 0,0-1 0,0-2 0,1 0 0,-1 1 0,0 3 0,0 2 0,0 3 0,0 0 0,0 0 0,0 0 0,0 0 0,0 1 0,0 0 0,0 1 0,0 0 0,0 0 0,2 3 0,0-2 0,1-3 0,-1-3 0,-1-2 0,0-1 0,-1 0 0,1 1 0,-1-1 0,-1-1 0,1-3 0,0-3 0,0-4 0,0-2 0,0-2 0,0-1 0,3 2 0,-1 2 0,4 4 0,-2 4 0,3 0 0,-1 2 0,1-3 0,1-3 0,2-2 0,-2-3 0,1-2 0,1-1 0,-2 0 0,0-1 0,-1-2 0,0-3 0,0 0 0,-3 1 0,-1 1 0,1-2 0,0-1 0,-2-2 0,0-1 0,2 1 0,-1 2 0,2 2 0,0 1 0,-1 5 0,1 3 0,-1 3 0,0 2 0,1 0 0,0-2 0,1-2 0,-2 1 0,3-2 0,1 1 0,-1 2 0,-2 1 0,2 2 0,0 1 0,2 1 0,2 0 0,0-2 0,1-3 0,0-2 0,1-3 0,0 0 0,-1-3 0,1-2 0,0 0 0,-1 0 0,1 0 0,-1 0 0,0-1 0,1 1 0,-1-3 0,1-2 0,-3-1 0,0-2 0,0-1 0,-3-3 0,2-3 0,0 0 0,0-2 0,2-2 0,1-1 0,0 2 0,0-2 0,0 1 0,1-2 0,0 0 0,-1 0 0,1-1 0,-1 0 0,1-1 0,-1 1 0,1 0 0,-1-1 0,1 1 0,-1-3 0,1 1 0,-1-4 0,0 2 0,1-3 0,-1-2 0,1 2 0,-1-1 0,0-2 0,1 0 0,-1-1 0,1-1 0,-1-1 0,1 1 0,-1-1 0,1 0 0,-1 1 0,0-1 0,1 0 0,-1 0 0,1 1 0,-1-1 0,1 1 0,-1-1 0,1 0 0,-1 1 0,0-1 0,1 1 0,2-1 0,2 0 0,3 1 0,3-1 0,0 1 0,2-1 0,3 0 0,2 1 0,3-1 0,2 1 0,1-1 0,1 1 0,1-1 0,0-2 0,0-2 0,0-4 0,-3-1 0,-3-2 0,-2 0 0,-2-2 0,-2 1 0,1-1 0,3 1 0,2 0 0,2-1 0,2 1 0,3 0 0,1 0 0,0 0 0,0 3 0,-1-1 0,0 0 0,-1 0 0,0 0 0,-4-1 0,-2-1 0,-2 0 0,-2 0 0,-2 0 0,-1 0 0,-1 0 0,3 0 0,2 0 0,3 0 0,3 0 0,1 3 0,1-1 0,0 3 0,1 0 0,0-1 0,0-1 0,-1-1 0,-2-1 0,-2-1 0,-3 0 0,-3 0 0,-1 0 0,0 0 0,-2 0 0,0 0 0,1 0 0,2-1 0,3 1 0,2 0 0,5 0 0,3 0 0,5 0 0,5 0 0,-1 0 0,1 0 0,-2 0 0,-3 0 0,-3 0 0,-2 0 0,-1 0 0,-2 0 0,3 0 0,2 0 0,2 0 0,3 0 0,3 0 0,2 0 0,1 0 0,-1 0 0,-3 0 0,-3 0 0,-3 0 0,-2 0 0,-5 0 0,-1 0 0,-3 0 0,0 0 0,1 0 0,3 0 0,4 0 0,3 0 0,4 0 0,1 0 0,-1 0 0,-2 0 0,-2 0 0,-2 0 0,-2 0 0,-1 0 0,-3 0 0,-3 0 0,-3 0 0,-2 0 0,2 0 0,1 0 0,2 0 0,2 0 0,1 0 0,4 0 0,4 0 0,-1 0 0,1 0 0,-2 0 0,-1 0 0,-1 0 0,-1 0 0,0 0 0,-1 0 0,1 0 0,-2 0 0,1 0 0,3 0 0,5 3 0,5 2 0,4 1 0,5 1 0,1-1 0,0-1 0,-5-2 0,-4 0 0,-5-2 0,-2-1 0,1 0 0,5 0 0,7 0 0,5 0 0,4-1 0,0 1 0,1 0 0,-4 3 0,-4-1 0,-2 1 0,-1-1 0,2 0 0,5-1 0,4-1 0,2 1 0,4-1 0,-2-1 0,-3 1 0,-8 0 0,-4 0 0,-5 0 0,-1-3 0,-1 1 0,4-1 0,6 1 0,2 0 0,2 1 0,2 1 0,-4 0 0,-5 0 0,-5 0 0,-5 0 0,-4 0 0,-1 0 0,2 0 0,1 0 0,2-2 0,4-1 0,1 1 0,1 0 0,-3-2 0,-3-2 0,-2 0 0,-3 1 0,-2 1 0,-1-1 0,-3-1 0,-4-2 0,1 1 0,0 1 0,1-1 0,2-1 0,3 2 0,3 1 0,4 1 0,0 2 0,-2 1 0,-1 0 0,-1 2 0,-2-4 0,0 1 0,-2-1 0,-2 1 0,-3-2 0,-3-1 0,-1-1 0,-2 1 0,1-1 0,3 1 0,1 1 0,3 1 0,2-1 0,3 1 0,4 0 0,2 1 0,3 1 0,-2-2 0,-1 0 0,-2-2 0,-3-3 0,-3 2 0,-4-2 0,-4 1 0,1 0 0,1-2 0,1 2 0,2-1 0,2-1 0,0-1 0,1-1 0,1-3 0,-1-3 0,1-3 0,0-5 0,-1-1 0,1-2 0,-3 1 0,-3 0 0,-5 1 0,-4-2 0,-5-3 0,-5-1 0,-4-3 0,-5-1 0,-2-1 0,-1 0 0,-5-1 0,1 1 0,-3-1 0,-2 1 0,-2-1 0,-1 3 0,-1 0 0,0 1 0,-1-1 0,0-1 0,1 0 0,-1-1 0,-2 0 0,0 0 0,0 0 0,0-1 0,1 3 0,1 1 0,0 1 0,0 3 0,1 2 0,-1-1 0,1 1 0,0 1 0,-1-2 0,1 0 0,-1-1 0,3 0 0,1-1 0,1-2 0,3-1 0,-1-2 0,2 0 0,-2-1 0,-1 0 0,-2-1 0,-1 1 0,1-1 0,2 1 0,2 2 0,2 2 0,2 4 0,0-1 0,-1 1 0,-3-1 0,0 1 0,-2-2 0,-1-2 0,-2 0 0,-1-3 0,-1 0 0,2-1 0,2 0 0,3-1 0,2 1 0,1-1 0,2 1 0,0 0 0,-2 2 0,0 0 0,0 3 0,1 2 0,-3 0 0,1-2 0,-1-1 0,2 1 0,0-2 0,1 0 0,1-1 0,0-1 0,0 0 0,0-1 0,0 0 0,0-1 0,0 4 0,1-1 0,-1 2 0,0 3 0,0 2 0,0 1 0,0 2 0,0 2 0,0 1 0,0 0 0,0 0 0,2-1 0,3 0 0,3-1 0,2-1 0,1 0 0,1 0 0,1 1 0,-1-2 0,1 1 0,0 1 0,0-1 0,0 0 0,-1 3 0,1-1 0,-1 3 0,1 3 0,-1-1 0,1 1 0,-1 1 0,0 2 0,3 0 0,0 1 0,0 1 0,2 2 0,2 3 0,2 2 0,2 2 0,1 2 0,1 1 0,-1 0 0,2 1 0,-1-1 0,0 1 0,-2-3 0,-1 0 0,1-1 0,0 2 0,0-3 0,1 0 0,3 1 0,3 0 0,5 2 0,4 0 0,8 0 0,2 1 0,5 0 0,1 0 0,-3 1 0,-4-1 0,-3 0 0,-3-3 0,-2 1 0,0-1 0,2 1 0,3 0 0,1 1 0,2 1 0,1-1 0,0 1 0,1 0 0,-2 1 0,-3-1 0,-2 0 0,-3 0 0,-1 0 0,-1 0 0,-1 0 0,-1 0 0,4 0 0,2 0 0,2 0 0,5 0 0,2 0 0,4 0 0,-1 0 0,-2-2 0,-4-1 0,-3-2 0,-3 1 0,-3 0 0,-1 0 0,-1 2 0,0-1 0,2 0 0,3 0 0,2 2 0,3-1 0,1-1 0,-1 0 0,-2 0 0,-3-1 0,-1-1 0,-2 0 0,-3-3 0,-4-1 0,-3 1 0,-1-1 0,-3-1 0,0 0 0,-1-2 0,1 1 0,-1-2 0,3 1 0,0 0 0,0-1 0,0 1 0,-1-1 0,0 1 0,0-3 0,-1-3 0,-3-2 0,-2-2 0,0-1 0,-3-4 0,0-1 0,-3-2 0,0 0 0,-1-2 0,-1 1 0,0 2 0,1 0 0,-1 2 0,0-1 0,-2-2 0,-3-3 0,-2-1 0,-5-2 0,-3 0 0,-5-2 0,-2-2 0,-1-2 0,-2-3 0,0 0 0,-1 1 0,1 2 0,-2 2 0,-1 4 0,1 0 0,0 4 0,-1 2 0,0 2 0,0 2 0,2 0 0,0 2 0,0 0 0,2-1 0,-1 1 0,1-1 0,-1 1 0,1-1 0,0 0 0,0 0 0,-1 3 0,1 0 0,-1 2 0,1 2 0,0 3 0,-3-2 0,0 1 0,-3-1 0,1 0 0,-2-1 0,-2 0 0,2 1 0,-2 2 0,0 0 0,0 2 0,0 0 0,2 1 0,-1 0 0,-1-1 0,-1 1 0,2 0 0,-2 0 0,0-1 0,0 1 0,1 2 0,2 3 0,-1-1 0,2 3 0,0 1 0,0-1 0,2-1 0,1-2 0,-2 1 0,1 1 0,-1-1 0,0-1 0,-2 2 0,-4 0 0,-4 0 0,-4-1 0,-3 1 0,-4 1 0,-4 1 0,-4 2 0,-1 1 0,-3 0 0,0 1 0,2 1 0,3-1 0,2 0 0,2 0 0,2 0 0,-3 1 0,-6-1 0,-4 0 0,-4 0 0,-6 0 0,-1 0 0,0 0 0,3 2 0,6 1 0,2-1 0,0 3 0,-2 2 0,-4 1 0,-5 2 0,-5 1 0,-3 2 0,0-3 0,4-3 0,5-1 0,1-3 0,1-2 0,1-1 0,-4 0 0,-2 0 0,-4-1 0,0 1 0,4 0 0,3-3 0,7-2 0,5 0 0,6-2 0,6-2 0,3-1 0,0-1 0,1-1 0,0 0 0,-2-1 0,2-2 0,3-2 0,2-1 0,1-2 0,4-1 0,4-2 0,3 0 0,5 1 0,4-1 0,3 1 0,3-1 0,1-1 0,2-2 0,0-4 0,-1 0 0,3 1 0,0 0 0,0 5 0,-1 2 0,0 4 0,-1 3 0,-1 1 0,0 2 0,0 0 0,0 0 0,0 0 0,0 1 0,0-2 0,0 1 0,0 0 0,0 0 0,0-1 0,0 1 0,0-1 0,0-1 0,0-1 0,0 0 0,0-2 0,0 0 0,0-1 0,0-2 0,0 1 0,0-2 0,2 0 0,3-2 0,0-1 0,3 0 0,-2 0 0,1-1 0,2 0 0,-2 0 0,2 0 0,0 0 0,-2 0 0,-1 0 0,-2 3 0,-1 0 0,-2 2 0,-1 2 0,3 0 0,-1-1 0,0 0 0,3 0 0,1-2 0,0-1 0,-1-4 0,-1-3 0,-2-1 0,-1-1 0,0-1 0,-1 0 0,0 1 0,2-1 0,1 1 0,-1 1 0,0 2 0,0 2 0,-1 0 0,2 1 0,0 0 0,-1 1 0,1-1 0,0 3 0,1 2 0,-2 1 0,3-1 0,2-1 0,1-4 0,2-1 0,1-3 0,2-3 0,-1-2 0,1-1 0,0-2 0,-1 0 0,1-1 0,0 0 0,-1-2 0,3 0 0,0 0 0,0 3 0,0 3 0,-1 3 0,-1 1 0,0 1 0,0-1 0,-1 1 0,1-2 0,-1-1 0,0-2 0,1-1 0,-3-1 0,-3-4 0,0 0 0,1 0 0,1 1 0,-1 0 0,0 0 0,1 1 0,1 3 0,1 1 0,1-1 0,0 2 0,0 0 0,1 0 0,-1-2 0,1 0 0,-1-2 0,1 1 0,0-1 0,-1 0 0,1-1 0,-1-2 0,0 0 0,1 3 0,-1 3 0,1 2 0,-1 4 0,0 1 0,1 2 0,-1-2 0,3-2 0,0-1 0,0-1 0,0 0 0,1-1 0,0 2 0,0-2 0,-2 1 0,3 0 0,-1 0 0,2-1 0,2-1 0,1-1 0,2-1 0,1 1 0,1 2 0,0 2 0,-3 2 0,1 2 0,-3 1 0,-2 0 0,0 0 0,-1 1 0,-1 0 0,-1-1 0,-2-1 0,0-4 0,2-3 0,0-1 0,0-2 0,-1-1 0,0-1 0,0 0 0,-2 3 0,1 0 0,-1 2 0,1 3 0,-1 2 0,0 1 0,1 2 0,-3 0 0,-1 1 0,1-1 0,-2 1 0,1 0 0,-1-1 0,2 0 0,1 1 0,0-1 0,1 0 0,1 0 0,-1 0 0,3 0 0,3 1 0,0-1 0,1 0 0,2 0 0,2 0 0,1 1 0,0-1 0,1 0 0,0 0 0,0 0 0,1 0 0,1 1 0,1-1 0,-1 0 0,0 0 0,0 1 0,-1 1 0,-1 1 0,0 0 0,0-1 0,0-3 0,-1 0 0,4-1 0,1 0 0,4 1 0,2 0 0,1 1 0,1-3 0,0-2 0,1-2 0,0 0 0,0-2 0,-1 3 0,-2-2 0,-2 2 0,-3-2 0,-3 3 0,-1 1 0,-1 1 0,0 2 0,-1-2 0,0-2 0,3-3 0,1-1 0,1-2 0,1 0 0,1-2 0,0 1 0,-2-1 0,-1 3 0,-1 2 0,-3 3 0,-4 2 0,-3 2 0,-1 2 0,-3-1 0,-1 1 0,0-1 0,0 1 0,0 0 0,0-3 0,-3-3 0,-2-3 0,-2-1 0,-5-4 0,-4-4 0,-3-1 0,-2-2 0,-1 1 0,3 2 0,1 3 0,3 4 0,-2 2 0,2 2 0,-2 3 0,0-2 0,-1-1 0,1-1 0,-2-3 0,-1 0 0,-1-2 0,-2 0 0,-1 0 0,0-1 0,-1 1 0,1-1 0,-1 1 0,0 0 0,1-1 0,-3 1 0,-3 0 0,0-1 0,1 4 0,1 2 0,2 2 0,0 5 0,1 4 0,-3 1 0,-1 0 0,0 2 0,-3-1 0,-1-2 0,-1 0 0,-1 0 0,-2 3 0,0 1 0,-2 1 0,-3 3 0,-3 0 0,-2-2 0,-1 0 0,1 1 0,2 0 0,3 0 0,2 3 0,-1 3 0,1 3 0,1 2 0,-2 2 0,-2 1 0,-2 0 0,-2 0 0,-6 1 0,-6-1 0,-6 1 0,-4-1 0,-5 0 0,-3 0 0,2 0 0,0 0 0,1 0 0,0 0 0,0 0 0,-3 0 0,-2 0 0,-17 5 0,-80 23 0,11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27T11:54:31.79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238 324,'0'0,"0"0,0 0,0 0,0 0,0 0,0 0,7 0,240 1,267-2,-483-1,58-10,28-15,52-9,213 4,150 16,156 17,-639-2,0-2,89-17,-96 13,83-1,-55 4,43-2,147-13,-141 0,25-2,-35 15,93-9,150-17,-137 17,13 2,-126 8,423 0,-320 6,32 7,-130-4,-32-2,-70-2,0 1,0-1,0 1,0 1,0-1,-1 1,1-1,0 1,-1 1,1-1,6 5,0 2,0 1,16 18,0 0,1-4,-19-17,16 16,-22-19,0-1,-1 0,0 1,1-1,-1 1,0 0,-1 0,1-1,1 6,14 93,-3-13,55 187,-34-103,-7 2,7 246,-33-363,3 89,-2-107,15 66,-13-82,3 10,1 0,17 44,-19-65,11 17,-1 0,-16-28,1-1,-1 1,0 0,0-1,1 1,-1-1,1 1,-1-1,1 0,0 1,-1-1,1 0,0 0,0 0,0 0,0-1,0 1,0 0,0-1,2 1,5 0,-1-1,1 0,15-1,1-1,569 2,-588 0,0 0,0-1,0 0,0 0,0-1,0 0,-1 0,1 0,0 0,-1-1,8-5,4-1,-1 1,1 1,1 0,-1 1,1 1,28-4,114-4,-66 8,-22-2,128-6,-107 13,99-3,-131 0,69-14,-60 5,1 4,78 1,-54 7,197-6,207 1,-308 6,-134-1,0 2,-1 3,76 17,-85-12,0-1,0-2,60 0,-77-7,27 0,-51 1,0 0,0 0,0 0,0 1,0 0,-1 0,8 4,0 1,-6-4,0 1,-1 0,12 8,-16-10,0 0,-1 0,1 0,0 0,-1 1,1-1,-1 0,0 1,1-1,-1 1,0-1,-1 1,1 0,0 4,1 11,-1 1,-3 28,1-4,1-10,0-4,0 0,-7 41,3-40,1-1,4 57,0-33,10 247,-10-280,1 4,1 1,1-1,13 46,20 50,23 75,17-6,-67-170,1-1,0-1,1 1,1-2,22 23,-11-16,2-1,46 31,-47-35,-13-9,17 9,-25-16,1 1,0-1,0 0,1-1,-1 1,0-1,7 1,44-1,-41-1,1 0,-1 1,17 3,39 8,82 4,101-13,-146-4,101 14,-1-1,1291-12,-1454-2,51-10,-63 8,38-7,71-19,-102 19,-1-2,0-2,46-24,-67 28,-1 0,0-1,-1-1,0-1,-1 0,21-25,68-106,-91 125,1-2,1 0,30-34,120-116,32-10,-165 155,1 3,64-36,-79 50,2 1,-1 1,1 1,35-8,34 0,-38 7,75-21,-51 10,1 0,-53 12,-1 2,1 1,41-3,71 7,-76 1,9-1,460 0,-450-4,146-27,28 2,-90 14,-112 9,218-19,-84 22,61-3,-106 1,217 18,-106 0,-232-13,0 1,0 1,-1 1,30 8,-18-2,52 25,-41-15,-8-5,-1 1,0 2,30 22,45 49,-92-74,0 1,-1 0,0 1,18 32,-1 5,56 111,31 173,-49-130,3-12,78 243,-25 36,-97-340,11 181,-30 139,-44 52,-33-64,-22 183,52-198,14 138,25-482,-14 371,-17-205,-3 45,-34 276,46-441,5-35,-9 137,13-94,5-75,6-39,-8 45,4-11,1-5,2-32,2-12,0 0,-1-1,1 1,-2 0,1-1,-1 0,-7 14,-12 15,-29 45,43-71,0 2,-1-1,0 1,-13 10,-24 22,29-27,-1 0,-1-1,-33 22,42-32,-5 3,-1 0,0-1,0 0,0-1,-22 5,-8 1,-52 21,-8 3,-220 55,272-76,0 2,-70 35,94-39,-1-2,0-1,0-1,-1-2,0-1,-57 4,-559 2,476-25,2-1,-182 12,187 2,-18 11,4 14,-133 11,117-34,16 0,-214 3,172-5,-59 12,48-1,8 0,-70 1,-204 10,213-7,-1-17,109-1,-1068 2,1051-6,27 0,-525 5,352 1,38 7,23 0,-662-8,602-16,100-3,-116-17,310 29,-230-37,137 29,-118-12,-2 13,232 14,-313-18,9 0,300 19,-175-11,1-1,-373 11,284 2,-669-1,717 19,49-2,-206-14,217-4,-446 1,594-1,-1-1,0-2,0-2,1-1,0-2,-44-16,-251-84,291 98,0-1,-53-26,73 28,1-1,0-1,1-1,0-1,1 0,-17-19,-9-16,-66-97,69 87,-58-64,45 68,-41-48,81 86,1-1,1-1,0 0,-12-27,-60-172,83 215,-91-296,18-6,64 261,-59-333,26 125,19 133,-29-187,-31-222,32 249,-46-261,39 8,58 518,-37-415,-34-296,-3-45,56 547,-15-228,16-269,13 361,-7-17,-2-144,7 127,1-70,6-532,0 989,0 2,0 1,0 0,0-1,1 1,0-6,2 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27T11:55:02.65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73DA3C-2E90-410A-8867-B9E9FF066F66}" type="datetimeFigureOut">
              <a:rPr lang="en-US" smtClean="0"/>
              <a:t>3/4/2025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4BFC53-690D-4CD6-8123-F4664C1ECA90}" type="slidenum">
              <a:rPr lang="en-US" smtClean="0"/>
              <a:t>‹#›</a:t>
            </a:fld>
            <a:endParaRPr lang="en-US"/>
          </a:p>
        </p:txBody>
      </p:sp>
    </p:spTree>
    <p:extLst>
      <p:ext uri="{BB962C8B-B14F-4D97-AF65-F5344CB8AC3E}">
        <p14:creationId xmlns:p14="http://schemas.microsoft.com/office/powerpoint/2010/main" val="4135735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554BFC53-690D-4CD6-8123-F4664C1ECA90}" type="slidenum">
              <a:rPr lang="en-US" smtClean="0"/>
              <a:t>2</a:t>
            </a:fld>
            <a:endParaRPr lang="en-US"/>
          </a:p>
        </p:txBody>
      </p:sp>
    </p:spTree>
    <p:extLst>
      <p:ext uri="{BB962C8B-B14F-4D97-AF65-F5344CB8AC3E}">
        <p14:creationId xmlns:p14="http://schemas.microsoft.com/office/powerpoint/2010/main" val="2662500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554BFC53-690D-4CD6-8123-F4664C1ECA90}" type="slidenum">
              <a:rPr lang="en-US" smtClean="0"/>
              <a:t>20</a:t>
            </a:fld>
            <a:endParaRPr lang="en-US"/>
          </a:p>
        </p:txBody>
      </p:sp>
    </p:spTree>
    <p:extLst>
      <p:ext uri="{BB962C8B-B14F-4D97-AF65-F5344CB8AC3E}">
        <p14:creationId xmlns:p14="http://schemas.microsoft.com/office/powerpoint/2010/main" val="3017034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a:solidFill>
                  <a:schemeClr val="accent5">
                    <a:lumMod val="75000"/>
                  </a:schemeClr>
                </a:solidFill>
              </a:rPr>
              <a:t>LDpred2 – Implemented in </a:t>
            </a:r>
            <a:r>
              <a:rPr lang="en-US" sz="1200" dirty="0" err="1">
                <a:solidFill>
                  <a:schemeClr val="accent5">
                    <a:lumMod val="75000"/>
                  </a:schemeClr>
                </a:solidFill>
              </a:rPr>
              <a:t>bigsnpR</a:t>
            </a:r>
            <a:endParaRPr lang="en-US" sz="1200" dirty="0">
              <a:solidFill>
                <a:schemeClr val="accent5">
                  <a:lumMod val="75000"/>
                </a:schemeClr>
              </a:solidFill>
            </a:endParaRPr>
          </a:p>
          <a:p>
            <a:pPr marL="914400" lvl="1" indent="-457200">
              <a:buFont typeface="Courier New" panose="02070309020205020404" pitchFamily="49" charset="0"/>
              <a:buChar char="o"/>
            </a:pPr>
            <a:r>
              <a:rPr lang="en-US" sz="1200" dirty="0"/>
              <a:t>Gibbs sampler to estimate joint SNP effects (replacing clumping)</a:t>
            </a:r>
          </a:p>
          <a:p>
            <a:pPr marL="914400" lvl="1" indent="-457200">
              <a:buFont typeface="Courier New" panose="02070309020205020404" pitchFamily="49" charset="0"/>
              <a:buChar char="o"/>
            </a:pPr>
            <a:r>
              <a:rPr lang="en-US" dirty="0"/>
              <a:t>Models long range LD such as that found near the HLA region</a:t>
            </a:r>
            <a:endParaRPr lang="en-US" sz="1200" dirty="0"/>
          </a:p>
          <a:p>
            <a:pPr marL="457200" indent="-457200">
              <a:buFont typeface="Arial" panose="020B0604020202020204" pitchFamily="34" charset="0"/>
              <a:buChar char="•"/>
            </a:pPr>
            <a:r>
              <a:rPr lang="en-US" sz="1200" dirty="0" err="1">
                <a:solidFill>
                  <a:schemeClr val="accent5">
                    <a:lumMod val="75000"/>
                  </a:schemeClr>
                </a:solidFill>
              </a:rPr>
              <a:t>SBayesR</a:t>
            </a:r>
            <a:r>
              <a:rPr lang="en-US" sz="1200" dirty="0">
                <a:solidFill>
                  <a:schemeClr val="accent5">
                    <a:lumMod val="75000"/>
                  </a:schemeClr>
                </a:solidFill>
              </a:rPr>
              <a:t> – Implemented in GCTB</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Combines a likelihood connecting the joint effects with GWAS summary statistics and a finite mixture of normal distribution priors for marker effects.</a:t>
            </a:r>
            <a:endParaRPr lang="en-US" sz="1200" dirty="0">
              <a:solidFill>
                <a:schemeClr val="accent5">
                  <a:lumMod val="75000"/>
                </a:schemeClr>
              </a:solidFill>
            </a:endParaRPr>
          </a:p>
          <a:p>
            <a:pPr marL="914400" lvl="1" indent="-457200">
              <a:buFont typeface="Courier New" panose="02070309020205020404" pitchFamily="49" charset="0"/>
              <a:buChar char="o"/>
            </a:pPr>
            <a:r>
              <a:rPr lang="en-US" sz="1200" dirty="0"/>
              <a:t>Estimates joint SNP effects using Bayesian multiple regression</a:t>
            </a:r>
          </a:p>
          <a:p>
            <a:pPr marL="914400" lvl="1" indent="-457200">
              <a:buFont typeface="Courier New" panose="02070309020205020404" pitchFamily="49" charset="0"/>
              <a:buChar char="o"/>
            </a:pPr>
            <a:r>
              <a:rPr lang="en-US" dirty="0"/>
              <a:t>Typically uses four normal distributions with mean zero and variances </a:t>
            </a:r>
          </a:p>
          <a:p>
            <a:pPr marL="914400" lvl="1" indent="-457200">
              <a:buFont typeface="Courier New" panose="02070309020205020404" pitchFamily="49" charset="0"/>
              <a:buChar char="o"/>
            </a:pPr>
            <a:r>
              <a:rPr lang="en-US" dirty="0"/>
              <a:t>Then performs a Markov chain Monte Carlo Gibbs sampling for the model parameters</a:t>
            </a:r>
            <a:endParaRPr lang="en-US" sz="1200" dirty="0"/>
          </a:p>
          <a:p>
            <a:pPr marL="457200" indent="-457200">
              <a:buFont typeface="Arial" panose="020B0604020202020204" pitchFamily="34" charset="0"/>
              <a:buChar char="•"/>
            </a:pPr>
            <a:r>
              <a:rPr lang="en-US" sz="1200" dirty="0" err="1"/>
              <a:t>Lassosum</a:t>
            </a:r>
            <a:r>
              <a:rPr lang="en-US" sz="1200" dirty="0"/>
              <a:t> (and lassosum2) – Implemented in </a:t>
            </a:r>
            <a:r>
              <a:rPr lang="en-US" sz="1200" dirty="0" err="1"/>
              <a:t>bigsnpR</a:t>
            </a:r>
            <a:endParaRPr lang="en-US" sz="1200" dirty="0"/>
          </a:p>
          <a:p>
            <a:pPr marL="914400" lvl="1" indent="-457200">
              <a:buFont typeface="Courier New" panose="02070309020205020404" pitchFamily="49" charset="0"/>
              <a:buChar char="o"/>
            </a:pPr>
            <a:r>
              <a:rPr lang="en-US" sz="1200" dirty="0"/>
              <a:t>Penalized (LASSO) regression </a:t>
            </a:r>
            <a:r>
              <a:rPr lang="en-US" sz="1100" dirty="0"/>
              <a:t>(complementary to LDpred2 for MHC)</a:t>
            </a:r>
          </a:p>
          <a:p>
            <a:pPr marL="457200" indent="-457200">
              <a:buFont typeface="Arial" panose="020B0604020202020204" pitchFamily="34" charset="0"/>
              <a:buChar char="•"/>
            </a:pPr>
            <a:r>
              <a:rPr lang="en-US" sz="1200" dirty="0"/>
              <a:t>PRS-CS </a:t>
            </a:r>
          </a:p>
          <a:p>
            <a:pPr marL="914400" lvl="1" indent="-457200">
              <a:buFont typeface="Courier New" panose="02070309020205020404" pitchFamily="49" charset="0"/>
              <a:buChar char="o"/>
            </a:pPr>
            <a:r>
              <a:rPr lang="en-US" sz="1200" dirty="0"/>
              <a:t>Joint SNP effects </a:t>
            </a:r>
            <a:r>
              <a:rPr lang="en-US" sz="1100" dirty="0"/>
              <a:t>using Bayesian regression with continuous shrinkage priors</a:t>
            </a:r>
          </a:p>
          <a:p>
            <a:pPr marL="457200" indent="-457200">
              <a:buFont typeface="Arial" panose="020B0604020202020204" pitchFamily="34" charset="0"/>
              <a:buChar char="•"/>
            </a:pPr>
            <a:r>
              <a:rPr lang="en-US" sz="1200" dirty="0" err="1"/>
              <a:t>JAMPred</a:t>
            </a:r>
            <a:endParaRPr lang="en-US" sz="1200" dirty="0"/>
          </a:p>
          <a:p>
            <a:pPr marL="914400" lvl="1" indent="-457200">
              <a:buFont typeface="Courier New" panose="02070309020205020404" pitchFamily="49" charset="0"/>
              <a:buChar char="o"/>
            </a:pPr>
            <a:r>
              <a:rPr lang="en-US" sz="1200" dirty="0"/>
              <a:t>Two step Bayesian regression framework</a:t>
            </a:r>
          </a:p>
          <a:p>
            <a:pPr marL="457200" lvl="1" indent="0">
              <a:buFont typeface="Courier New" panose="02070309020205020404" pitchFamily="49" charset="0"/>
              <a:buNone/>
            </a:pPr>
            <a:endParaRPr lang="en-US" sz="1200" dirty="0"/>
          </a:p>
          <a:p>
            <a:pPr marL="457200" lvl="1" indent="0">
              <a:buFont typeface="Courier New" panose="02070309020205020404" pitchFamily="49" charset="0"/>
              <a:buNone/>
            </a:pPr>
            <a:endParaRPr lang="en-US" sz="1200" dirty="0"/>
          </a:p>
          <a:p>
            <a:pPr marL="457200" lvl="1" indent="0">
              <a:buFont typeface="Courier New" panose="02070309020205020404" pitchFamily="49" charset="0"/>
              <a:buNone/>
            </a:pPr>
            <a:endParaRPr lang="en-US" sz="1200" dirty="0"/>
          </a:p>
        </p:txBody>
      </p:sp>
      <p:sp>
        <p:nvSpPr>
          <p:cNvPr id="4" name="Slide Number Placeholder 3"/>
          <p:cNvSpPr>
            <a:spLocks noGrp="1"/>
          </p:cNvSpPr>
          <p:nvPr>
            <p:ph type="sldNum" sz="quarter" idx="5"/>
          </p:nvPr>
        </p:nvSpPr>
        <p:spPr/>
        <p:txBody>
          <a:bodyPr/>
          <a:lstStyle/>
          <a:p>
            <a:fld id="{554BFC53-690D-4CD6-8123-F4664C1ECA90}" type="slidenum">
              <a:rPr lang="en-US" smtClean="0"/>
              <a:t>22</a:t>
            </a:fld>
            <a:endParaRPr lang="en-US"/>
          </a:p>
        </p:txBody>
      </p:sp>
    </p:spTree>
    <p:extLst>
      <p:ext uri="{BB962C8B-B14F-4D97-AF65-F5344CB8AC3E}">
        <p14:creationId xmlns:p14="http://schemas.microsoft.com/office/powerpoint/2010/main" val="2717493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554BFC53-690D-4CD6-8123-F4664C1ECA90}" type="slidenum">
              <a:rPr lang="en-US" smtClean="0"/>
              <a:t>26</a:t>
            </a:fld>
            <a:endParaRPr lang="en-US"/>
          </a:p>
        </p:txBody>
      </p:sp>
    </p:spTree>
    <p:extLst>
      <p:ext uri="{BB962C8B-B14F-4D97-AF65-F5344CB8AC3E}">
        <p14:creationId xmlns:p14="http://schemas.microsoft.com/office/powerpoint/2010/main" val="3142168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554BFC53-690D-4CD6-8123-F4664C1ECA90}" type="slidenum">
              <a:rPr lang="en-US" smtClean="0"/>
              <a:t>27</a:t>
            </a:fld>
            <a:endParaRPr lang="en-US"/>
          </a:p>
        </p:txBody>
      </p:sp>
    </p:spTree>
    <p:extLst>
      <p:ext uri="{BB962C8B-B14F-4D97-AF65-F5344CB8AC3E}">
        <p14:creationId xmlns:p14="http://schemas.microsoft.com/office/powerpoint/2010/main" val="911059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554BFC53-690D-4CD6-8123-F4664C1ECA90}" type="slidenum">
              <a:rPr lang="en-US" smtClean="0"/>
              <a:t>28</a:t>
            </a:fld>
            <a:endParaRPr lang="en-US"/>
          </a:p>
        </p:txBody>
      </p:sp>
    </p:spTree>
    <p:extLst>
      <p:ext uri="{BB962C8B-B14F-4D97-AF65-F5344CB8AC3E}">
        <p14:creationId xmlns:p14="http://schemas.microsoft.com/office/powerpoint/2010/main" val="3185246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554BFC53-690D-4CD6-8123-F4664C1ECA90}" type="slidenum">
              <a:rPr lang="en-US" smtClean="0"/>
              <a:t>30</a:t>
            </a:fld>
            <a:endParaRPr lang="en-US"/>
          </a:p>
        </p:txBody>
      </p:sp>
    </p:spTree>
    <p:extLst>
      <p:ext uri="{BB962C8B-B14F-4D97-AF65-F5344CB8AC3E}">
        <p14:creationId xmlns:p14="http://schemas.microsoft.com/office/powerpoint/2010/main" val="1650756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554BFC53-690D-4CD6-8123-F4664C1ECA90}" type="slidenum">
              <a:rPr lang="en-US" smtClean="0"/>
              <a:t>35</a:t>
            </a:fld>
            <a:endParaRPr lang="en-US"/>
          </a:p>
        </p:txBody>
      </p:sp>
    </p:spTree>
    <p:extLst>
      <p:ext uri="{BB962C8B-B14F-4D97-AF65-F5344CB8AC3E}">
        <p14:creationId xmlns:p14="http://schemas.microsoft.com/office/powerpoint/2010/main" val="3648776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554BFC53-690D-4CD6-8123-F4664C1ECA90}" type="slidenum">
              <a:rPr lang="en-US" smtClean="0"/>
              <a:t>36</a:t>
            </a:fld>
            <a:endParaRPr lang="en-US"/>
          </a:p>
        </p:txBody>
      </p:sp>
    </p:spTree>
    <p:extLst>
      <p:ext uri="{BB962C8B-B14F-4D97-AF65-F5344CB8AC3E}">
        <p14:creationId xmlns:p14="http://schemas.microsoft.com/office/powerpoint/2010/main" val="2688520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554BFC53-690D-4CD6-8123-F4664C1ECA90}" type="slidenum">
              <a:rPr lang="en-US" smtClean="0"/>
              <a:t>38</a:t>
            </a:fld>
            <a:endParaRPr lang="en-US"/>
          </a:p>
        </p:txBody>
      </p:sp>
    </p:spTree>
    <p:extLst>
      <p:ext uri="{BB962C8B-B14F-4D97-AF65-F5344CB8AC3E}">
        <p14:creationId xmlns:p14="http://schemas.microsoft.com/office/powerpoint/2010/main" val="857480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554BFC53-690D-4CD6-8123-F4664C1ECA90}" type="slidenum">
              <a:rPr lang="en-US" smtClean="0"/>
              <a:t>39</a:t>
            </a:fld>
            <a:endParaRPr lang="en-US"/>
          </a:p>
        </p:txBody>
      </p:sp>
    </p:spTree>
    <p:extLst>
      <p:ext uri="{BB962C8B-B14F-4D97-AF65-F5344CB8AC3E}">
        <p14:creationId xmlns:p14="http://schemas.microsoft.com/office/powerpoint/2010/main" val="4043323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554BFC53-690D-4CD6-8123-F4664C1ECA90}" type="slidenum">
              <a:rPr lang="en-US" smtClean="0"/>
              <a:t>5</a:t>
            </a:fld>
            <a:endParaRPr lang="en-US"/>
          </a:p>
        </p:txBody>
      </p:sp>
    </p:spTree>
    <p:extLst>
      <p:ext uri="{BB962C8B-B14F-4D97-AF65-F5344CB8AC3E}">
        <p14:creationId xmlns:p14="http://schemas.microsoft.com/office/powerpoint/2010/main" val="3027109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554BFC53-690D-4CD6-8123-F4664C1ECA90}" type="slidenum">
              <a:rPr lang="en-US" smtClean="0"/>
              <a:t>41</a:t>
            </a:fld>
            <a:endParaRPr lang="en-US"/>
          </a:p>
        </p:txBody>
      </p:sp>
    </p:spTree>
    <p:extLst>
      <p:ext uri="{BB962C8B-B14F-4D97-AF65-F5344CB8AC3E}">
        <p14:creationId xmlns:p14="http://schemas.microsoft.com/office/powerpoint/2010/main" val="1124300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554BFC53-690D-4CD6-8123-F4664C1ECA90}" type="slidenum">
              <a:rPr lang="en-US" smtClean="0"/>
              <a:t>42</a:t>
            </a:fld>
            <a:endParaRPr lang="en-US"/>
          </a:p>
        </p:txBody>
      </p:sp>
    </p:spTree>
    <p:extLst>
      <p:ext uri="{BB962C8B-B14F-4D97-AF65-F5344CB8AC3E}">
        <p14:creationId xmlns:p14="http://schemas.microsoft.com/office/powerpoint/2010/main" val="2163591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554BFC53-690D-4CD6-8123-F4664C1ECA90}" type="slidenum">
              <a:rPr lang="en-US" smtClean="0"/>
              <a:t>6</a:t>
            </a:fld>
            <a:endParaRPr lang="en-US"/>
          </a:p>
        </p:txBody>
      </p:sp>
    </p:spTree>
    <p:extLst>
      <p:ext uri="{BB962C8B-B14F-4D97-AF65-F5344CB8AC3E}">
        <p14:creationId xmlns:p14="http://schemas.microsoft.com/office/powerpoint/2010/main" val="2839726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4BFC53-690D-4CD6-8123-F4664C1ECA90}" type="slidenum">
              <a:rPr lang="en-US" smtClean="0"/>
              <a:t>8</a:t>
            </a:fld>
            <a:endParaRPr lang="en-US"/>
          </a:p>
        </p:txBody>
      </p:sp>
    </p:spTree>
    <p:extLst>
      <p:ext uri="{BB962C8B-B14F-4D97-AF65-F5344CB8AC3E}">
        <p14:creationId xmlns:p14="http://schemas.microsoft.com/office/powerpoint/2010/main" val="4250772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4BFC53-690D-4CD6-8123-F4664C1ECA90}" type="slidenum">
              <a:rPr lang="en-US" smtClean="0"/>
              <a:t>9</a:t>
            </a:fld>
            <a:endParaRPr lang="en-US"/>
          </a:p>
        </p:txBody>
      </p:sp>
    </p:spTree>
    <p:extLst>
      <p:ext uri="{BB962C8B-B14F-4D97-AF65-F5344CB8AC3E}">
        <p14:creationId xmlns:p14="http://schemas.microsoft.com/office/powerpoint/2010/main" val="183997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554BFC53-690D-4CD6-8123-F4664C1ECA90}" type="slidenum">
              <a:rPr lang="en-US" smtClean="0"/>
              <a:t>13</a:t>
            </a:fld>
            <a:endParaRPr lang="en-US"/>
          </a:p>
        </p:txBody>
      </p:sp>
    </p:spTree>
    <p:extLst>
      <p:ext uri="{BB962C8B-B14F-4D97-AF65-F5344CB8AC3E}">
        <p14:creationId xmlns:p14="http://schemas.microsoft.com/office/powerpoint/2010/main" val="2667433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554BFC53-690D-4CD6-8123-F4664C1ECA90}" type="slidenum">
              <a:rPr lang="en-US" smtClean="0"/>
              <a:t>15</a:t>
            </a:fld>
            <a:endParaRPr lang="en-US"/>
          </a:p>
        </p:txBody>
      </p:sp>
    </p:spTree>
    <p:extLst>
      <p:ext uri="{BB962C8B-B14F-4D97-AF65-F5344CB8AC3E}">
        <p14:creationId xmlns:p14="http://schemas.microsoft.com/office/powerpoint/2010/main" val="2764227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B888E-AD62-E13B-73BE-B078611BB5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94951D-B322-57D1-01E5-AC53B0D37C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F136B8-7588-C99A-7DE6-3F23D8CC5179}"/>
              </a:ext>
            </a:extLst>
          </p:cNvPr>
          <p:cNvSpPr>
            <a:spLocks noGrp="1"/>
          </p:cNvSpPr>
          <p:nvPr>
            <p:ph type="body" idx="1"/>
          </p:nvPr>
        </p:nvSpPr>
        <p:spPr/>
        <p:txBody>
          <a:bodyPr/>
          <a:lstStyle/>
          <a:p>
            <a:endParaRPr lang="en-NL" dirty="0"/>
          </a:p>
        </p:txBody>
      </p:sp>
      <p:sp>
        <p:nvSpPr>
          <p:cNvPr id="4" name="Slide Number Placeholder 3">
            <a:extLst>
              <a:ext uri="{FF2B5EF4-FFF2-40B4-BE49-F238E27FC236}">
                <a16:creationId xmlns:a16="http://schemas.microsoft.com/office/drawing/2014/main" id="{CD3E22DB-477B-45AD-527E-760CC961EEA2}"/>
              </a:ext>
            </a:extLst>
          </p:cNvPr>
          <p:cNvSpPr>
            <a:spLocks noGrp="1"/>
          </p:cNvSpPr>
          <p:nvPr>
            <p:ph type="sldNum" sz="quarter" idx="5"/>
          </p:nvPr>
        </p:nvSpPr>
        <p:spPr/>
        <p:txBody>
          <a:bodyPr/>
          <a:lstStyle/>
          <a:p>
            <a:fld id="{554BFC53-690D-4CD6-8123-F4664C1ECA90}" type="slidenum">
              <a:rPr lang="en-US" smtClean="0"/>
              <a:t>16</a:t>
            </a:fld>
            <a:endParaRPr lang="en-US"/>
          </a:p>
        </p:txBody>
      </p:sp>
    </p:spTree>
    <p:extLst>
      <p:ext uri="{BB962C8B-B14F-4D97-AF65-F5344CB8AC3E}">
        <p14:creationId xmlns:p14="http://schemas.microsoft.com/office/powerpoint/2010/main" val="937213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554BFC53-690D-4CD6-8123-F4664C1ECA90}" type="slidenum">
              <a:rPr lang="en-US" smtClean="0"/>
              <a:t>19</a:t>
            </a:fld>
            <a:endParaRPr lang="en-US"/>
          </a:p>
        </p:txBody>
      </p:sp>
    </p:spTree>
    <p:extLst>
      <p:ext uri="{BB962C8B-B14F-4D97-AF65-F5344CB8AC3E}">
        <p14:creationId xmlns:p14="http://schemas.microsoft.com/office/powerpoint/2010/main" val="291254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866C88-3257-483B-8C3F-EC73C92C2671}"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26F07-8835-4637-981D-404508A23AEB}" type="slidenum">
              <a:rPr lang="en-US" smtClean="0"/>
              <a:t>‹#›</a:t>
            </a:fld>
            <a:endParaRPr lang="en-US"/>
          </a:p>
        </p:txBody>
      </p:sp>
    </p:spTree>
    <p:extLst>
      <p:ext uri="{BB962C8B-B14F-4D97-AF65-F5344CB8AC3E}">
        <p14:creationId xmlns:p14="http://schemas.microsoft.com/office/powerpoint/2010/main" val="1942652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866C88-3257-483B-8C3F-EC73C92C2671}"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26F07-8835-4637-981D-404508A23AEB}" type="slidenum">
              <a:rPr lang="en-US" smtClean="0"/>
              <a:t>‹#›</a:t>
            </a:fld>
            <a:endParaRPr lang="en-US"/>
          </a:p>
        </p:txBody>
      </p:sp>
    </p:spTree>
    <p:extLst>
      <p:ext uri="{BB962C8B-B14F-4D97-AF65-F5344CB8AC3E}">
        <p14:creationId xmlns:p14="http://schemas.microsoft.com/office/powerpoint/2010/main" val="3036433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866C88-3257-483B-8C3F-EC73C92C2671}"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26F07-8835-4637-981D-404508A23AEB}" type="slidenum">
              <a:rPr lang="en-US" smtClean="0"/>
              <a:t>‹#›</a:t>
            </a:fld>
            <a:endParaRPr lang="en-US"/>
          </a:p>
        </p:txBody>
      </p:sp>
    </p:spTree>
    <p:extLst>
      <p:ext uri="{BB962C8B-B14F-4D97-AF65-F5344CB8AC3E}">
        <p14:creationId xmlns:p14="http://schemas.microsoft.com/office/powerpoint/2010/main" val="432579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866C88-3257-483B-8C3F-EC73C92C2671}"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26F07-8835-4637-981D-404508A23AEB}" type="slidenum">
              <a:rPr lang="en-US" smtClean="0"/>
              <a:t>‹#›</a:t>
            </a:fld>
            <a:endParaRPr lang="en-US"/>
          </a:p>
        </p:txBody>
      </p:sp>
    </p:spTree>
    <p:extLst>
      <p:ext uri="{BB962C8B-B14F-4D97-AF65-F5344CB8AC3E}">
        <p14:creationId xmlns:p14="http://schemas.microsoft.com/office/powerpoint/2010/main" val="3556305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866C88-3257-483B-8C3F-EC73C92C2671}"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26F07-8835-4637-981D-404508A23AEB}" type="slidenum">
              <a:rPr lang="en-US" smtClean="0"/>
              <a:t>‹#›</a:t>
            </a:fld>
            <a:endParaRPr lang="en-US"/>
          </a:p>
        </p:txBody>
      </p:sp>
    </p:spTree>
    <p:extLst>
      <p:ext uri="{BB962C8B-B14F-4D97-AF65-F5344CB8AC3E}">
        <p14:creationId xmlns:p14="http://schemas.microsoft.com/office/powerpoint/2010/main" val="3038040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866C88-3257-483B-8C3F-EC73C92C2671}"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E26F07-8835-4637-981D-404508A23AEB}" type="slidenum">
              <a:rPr lang="en-US" smtClean="0"/>
              <a:t>‹#›</a:t>
            </a:fld>
            <a:endParaRPr lang="en-US"/>
          </a:p>
        </p:txBody>
      </p:sp>
    </p:spTree>
    <p:extLst>
      <p:ext uri="{BB962C8B-B14F-4D97-AF65-F5344CB8AC3E}">
        <p14:creationId xmlns:p14="http://schemas.microsoft.com/office/powerpoint/2010/main" val="2523062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866C88-3257-483B-8C3F-EC73C92C2671}" type="datetimeFigureOut">
              <a:rPr lang="en-US" smtClean="0"/>
              <a:t>3/4/2025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E26F07-8835-4637-981D-404508A23AEB}" type="slidenum">
              <a:rPr lang="en-US" smtClean="0"/>
              <a:t>‹#›</a:t>
            </a:fld>
            <a:endParaRPr lang="en-US"/>
          </a:p>
        </p:txBody>
      </p:sp>
    </p:spTree>
    <p:extLst>
      <p:ext uri="{BB962C8B-B14F-4D97-AF65-F5344CB8AC3E}">
        <p14:creationId xmlns:p14="http://schemas.microsoft.com/office/powerpoint/2010/main" val="2554894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866C88-3257-483B-8C3F-EC73C92C2671}" type="datetimeFigureOut">
              <a:rPr lang="en-US" smtClean="0"/>
              <a:t>3/4/2025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E26F07-8835-4637-981D-404508A23AEB}" type="slidenum">
              <a:rPr lang="en-US" smtClean="0"/>
              <a:t>‹#›</a:t>
            </a:fld>
            <a:endParaRPr lang="en-US"/>
          </a:p>
        </p:txBody>
      </p:sp>
    </p:spTree>
    <p:extLst>
      <p:ext uri="{BB962C8B-B14F-4D97-AF65-F5344CB8AC3E}">
        <p14:creationId xmlns:p14="http://schemas.microsoft.com/office/powerpoint/2010/main" val="937873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866C88-3257-483B-8C3F-EC73C92C2671}" type="datetimeFigureOut">
              <a:rPr lang="en-US" smtClean="0"/>
              <a:t>3/4/2025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E26F07-8835-4637-981D-404508A23AEB}" type="slidenum">
              <a:rPr lang="en-US" smtClean="0"/>
              <a:t>‹#›</a:t>
            </a:fld>
            <a:endParaRPr lang="en-US"/>
          </a:p>
        </p:txBody>
      </p:sp>
    </p:spTree>
    <p:extLst>
      <p:ext uri="{BB962C8B-B14F-4D97-AF65-F5344CB8AC3E}">
        <p14:creationId xmlns:p14="http://schemas.microsoft.com/office/powerpoint/2010/main" val="399062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866C88-3257-483B-8C3F-EC73C92C2671}"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E26F07-8835-4637-981D-404508A23AEB}" type="slidenum">
              <a:rPr lang="en-US" smtClean="0"/>
              <a:t>‹#›</a:t>
            </a:fld>
            <a:endParaRPr lang="en-US"/>
          </a:p>
        </p:txBody>
      </p:sp>
    </p:spTree>
    <p:extLst>
      <p:ext uri="{BB962C8B-B14F-4D97-AF65-F5344CB8AC3E}">
        <p14:creationId xmlns:p14="http://schemas.microsoft.com/office/powerpoint/2010/main" val="1706301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866C88-3257-483B-8C3F-EC73C92C2671}"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E26F07-8835-4637-981D-404508A23AEB}" type="slidenum">
              <a:rPr lang="en-US" smtClean="0"/>
              <a:t>‹#›</a:t>
            </a:fld>
            <a:endParaRPr lang="en-US"/>
          </a:p>
        </p:txBody>
      </p:sp>
    </p:spTree>
    <p:extLst>
      <p:ext uri="{BB962C8B-B14F-4D97-AF65-F5344CB8AC3E}">
        <p14:creationId xmlns:p14="http://schemas.microsoft.com/office/powerpoint/2010/main" val="3327215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866C88-3257-483B-8C3F-EC73C92C2671}" type="datetimeFigureOut">
              <a:rPr lang="en-US" smtClean="0"/>
              <a:t>3/4/2025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E26F07-8835-4637-981D-404508A23AEB}" type="slidenum">
              <a:rPr lang="en-US" smtClean="0"/>
              <a:t>‹#›</a:t>
            </a:fld>
            <a:endParaRPr lang="en-US"/>
          </a:p>
        </p:txBody>
      </p:sp>
    </p:spTree>
    <p:extLst>
      <p:ext uri="{BB962C8B-B14F-4D97-AF65-F5344CB8AC3E}">
        <p14:creationId xmlns:p14="http://schemas.microsoft.com/office/powerpoint/2010/main" val="3902385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Adrian.Campos@qimrberghofer.edu.au"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00.png"/><Relationship Id="rId7" Type="http://schemas.openxmlformats.org/officeDocument/2006/relationships/image" Target="../media/image130.png"/><Relationship Id="rId2" Type="http://schemas.openxmlformats.org/officeDocument/2006/relationships/image" Target="../media/image90.png"/><Relationship Id="rId1" Type="http://schemas.openxmlformats.org/officeDocument/2006/relationships/slideLayout" Target="../slideLayouts/slideLayout6.xml"/><Relationship Id="rId6" Type="http://schemas.openxmlformats.org/officeDocument/2006/relationships/image" Target="../media/image120.png"/><Relationship Id="rId5" Type="http://schemas.openxmlformats.org/officeDocument/2006/relationships/image" Target="../media/image121.png"/><Relationship Id="rId4" Type="http://schemas.openxmlformats.org/officeDocument/2006/relationships/image" Target="../media/image1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0.png"/><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webp"/></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0.png"/><Relationship Id="rId7" Type="http://schemas.openxmlformats.org/officeDocument/2006/relationships/image" Target="../media/image34.png"/><Relationship Id="rId2" Type="http://schemas.openxmlformats.org/officeDocument/2006/relationships/image" Target="../media/image27.emf"/><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18" Type="http://schemas.openxmlformats.org/officeDocument/2006/relationships/image" Target="../media/image69.png"/><Relationship Id="rId26" Type="http://schemas.openxmlformats.org/officeDocument/2006/relationships/image" Target="../media/image77.png"/><Relationship Id="rId3" Type="http://schemas.openxmlformats.org/officeDocument/2006/relationships/image" Target="../media/image49.png"/><Relationship Id="rId21" Type="http://schemas.openxmlformats.org/officeDocument/2006/relationships/image" Target="../media/image72.png"/><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5" Type="http://schemas.openxmlformats.org/officeDocument/2006/relationships/customXml" Target="../ink/ink1.xml"/><Relationship Id="rId2" Type="http://schemas.openxmlformats.org/officeDocument/2006/relationships/notesSlide" Target="../notesSlides/notesSlide19.xml"/><Relationship Id="rId16" Type="http://schemas.openxmlformats.org/officeDocument/2006/relationships/image" Target="../media/image67.png"/><Relationship Id="rId20" Type="http://schemas.openxmlformats.org/officeDocument/2006/relationships/image" Target="../media/image71.png"/><Relationship Id="rId29" Type="http://schemas.openxmlformats.org/officeDocument/2006/relationships/customXml" Target="../ink/ink3.xml"/><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2.png"/><Relationship Id="rId24" Type="http://schemas.openxmlformats.org/officeDocument/2006/relationships/image" Target="../media/image75.png"/><Relationship Id="rId5" Type="http://schemas.openxmlformats.org/officeDocument/2006/relationships/image" Target="../media/image56.png"/><Relationship Id="rId15" Type="http://schemas.openxmlformats.org/officeDocument/2006/relationships/image" Target="../media/image66.png"/><Relationship Id="rId23" Type="http://schemas.openxmlformats.org/officeDocument/2006/relationships/image" Target="../media/image74.png"/><Relationship Id="rId28" Type="http://schemas.openxmlformats.org/officeDocument/2006/relationships/image" Target="../media/image78.png"/><Relationship Id="rId10" Type="http://schemas.openxmlformats.org/officeDocument/2006/relationships/image" Target="../media/image61.png"/><Relationship Id="rId19" Type="http://schemas.openxmlformats.org/officeDocument/2006/relationships/image" Target="../media/image70.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 Id="rId22" Type="http://schemas.openxmlformats.org/officeDocument/2006/relationships/image" Target="../media/image73.png"/><Relationship Id="rId27" Type="http://schemas.openxmlformats.org/officeDocument/2006/relationships/customXml" Target="../ink/ink2.xml"/><Relationship Id="rId30" Type="http://schemas.openxmlformats.org/officeDocument/2006/relationships/image" Target="../media/image7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ebp"/><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77966"/>
            <a:ext cx="9144000" cy="2387600"/>
          </a:xfrm>
        </p:spPr>
        <p:txBody>
          <a:bodyPr/>
          <a:lstStyle/>
          <a:p>
            <a:r>
              <a:rPr lang="en-US" dirty="0"/>
              <a:t>Polygenic Prediction</a:t>
            </a:r>
          </a:p>
        </p:txBody>
      </p:sp>
      <p:sp>
        <p:nvSpPr>
          <p:cNvPr id="3" name="Subtitle 2"/>
          <p:cNvSpPr>
            <a:spLocks noGrp="1"/>
          </p:cNvSpPr>
          <p:nvPr>
            <p:ph type="subTitle" idx="1"/>
          </p:nvPr>
        </p:nvSpPr>
        <p:spPr>
          <a:xfrm>
            <a:off x="1524000" y="3235329"/>
            <a:ext cx="9144000" cy="2883822"/>
          </a:xfrm>
        </p:spPr>
        <p:txBody>
          <a:bodyPr>
            <a:normAutofit/>
          </a:bodyPr>
          <a:lstStyle/>
          <a:p>
            <a:r>
              <a:rPr lang="en-US" dirty="0"/>
              <a:t>Aysu Okbay</a:t>
            </a:r>
          </a:p>
          <a:p>
            <a:r>
              <a:rPr lang="en-US" dirty="0"/>
              <a:t>Amsterdam UMC</a:t>
            </a:r>
          </a:p>
          <a:p>
            <a:r>
              <a:rPr lang="en-US" dirty="0">
                <a:hlinkClick r:id="rId2"/>
              </a:rPr>
              <a:t>a.okbay@amsterdamumc.nl</a:t>
            </a:r>
            <a:r>
              <a:rPr lang="en-US" dirty="0"/>
              <a:t>  </a:t>
            </a:r>
          </a:p>
          <a:p>
            <a:endParaRPr lang="en-US" dirty="0"/>
          </a:p>
          <a:p>
            <a:endParaRPr lang="en-US" dirty="0"/>
          </a:p>
        </p:txBody>
      </p:sp>
      <p:pic>
        <p:nvPicPr>
          <p:cNvPr id="6" name="Picture 5">
            <a:extLst>
              <a:ext uri="{FF2B5EF4-FFF2-40B4-BE49-F238E27FC236}">
                <a16:creationId xmlns:a16="http://schemas.microsoft.com/office/drawing/2014/main" id="{506708E6-9C66-2B16-CA12-F7ACFF3DFAB6}"/>
              </a:ext>
            </a:extLst>
          </p:cNvPr>
          <p:cNvPicPr>
            <a:picLocks noChangeAspect="1"/>
          </p:cNvPicPr>
          <p:nvPr/>
        </p:nvPicPr>
        <p:blipFill>
          <a:blip r:embed="rId3"/>
          <a:stretch>
            <a:fillRect/>
          </a:stretch>
        </p:blipFill>
        <p:spPr>
          <a:xfrm>
            <a:off x="5012937" y="4677240"/>
            <a:ext cx="1699961" cy="1900695"/>
          </a:xfrm>
          <a:prstGeom prst="rect">
            <a:avLst/>
          </a:prstGeom>
        </p:spPr>
      </p:pic>
      <p:pic>
        <p:nvPicPr>
          <p:cNvPr id="8" name="Picture 7">
            <a:extLst>
              <a:ext uri="{FF2B5EF4-FFF2-40B4-BE49-F238E27FC236}">
                <a16:creationId xmlns:a16="http://schemas.microsoft.com/office/drawing/2014/main" id="{B92FD6D7-EF6E-4E09-149A-1B68C09DD59E}"/>
              </a:ext>
            </a:extLst>
          </p:cNvPr>
          <p:cNvPicPr>
            <a:picLocks noChangeAspect="1"/>
          </p:cNvPicPr>
          <p:nvPr/>
        </p:nvPicPr>
        <p:blipFill>
          <a:blip r:embed="rId4"/>
          <a:stretch>
            <a:fillRect/>
          </a:stretch>
        </p:blipFill>
        <p:spPr>
          <a:xfrm>
            <a:off x="136357" y="3884465"/>
            <a:ext cx="4021076" cy="2855699"/>
          </a:xfrm>
          <a:prstGeom prst="rect">
            <a:avLst/>
          </a:prstGeom>
        </p:spPr>
      </p:pic>
      <p:pic>
        <p:nvPicPr>
          <p:cNvPr id="9" name="Picture 8">
            <a:extLst>
              <a:ext uri="{FF2B5EF4-FFF2-40B4-BE49-F238E27FC236}">
                <a16:creationId xmlns:a16="http://schemas.microsoft.com/office/drawing/2014/main" id="{193FB3BA-BFEC-A518-0EC9-D462E3E3C424}"/>
              </a:ext>
            </a:extLst>
          </p:cNvPr>
          <p:cNvPicPr>
            <a:picLocks noChangeAspect="1"/>
          </p:cNvPicPr>
          <p:nvPr/>
        </p:nvPicPr>
        <p:blipFill>
          <a:blip r:embed="rId5"/>
          <a:stretch>
            <a:fillRect/>
          </a:stretch>
        </p:blipFill>
        <p:spPr>
          <a:xfrm>
            <a:off x="7406720" y="4939199"/>
            <a:ext cx="4648923" cy="1446930"/>
          </a:xfrm>
          <a:prstGeom prst="rect">
            <a:avLst/>
          </a:prstGeom>
        </p:spPr>
      </p:pic>
    </p:spTree>
    <p:extLst>
      <p:ext uri="{BB962C8B-B14F-4D97-AF65-F5344CB8AC3E}">
        <p14:creationId xmlns:p14="http://schemas.microsoft.com/office/powerpoint/2010/main" val="4240202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1C0A55BA-B247-4386-92E3-AB190F03E3F8}"/>
                  </a:ext>
                </a:extLst>
              </p:cNvPr>
              <p:cNvSpPr/>
              <p:nvPr/>
            </p:nvSpPr>
            <p:spPr>
              <a:xfrm>
                <a:off x="646043" y="2001779"/>
                <a:ext cx="10690651" cy="3404009"/>
              </a:xfrm>
              <a:prstGeom prst="rect">
                <a:avLst/>
              </a:prstGeom>
            </p:spPr>
            <p:txBody>
              <a:bodyPr wrap="square">
                <a:spAutoFit/>
              </a:bodyPr>
              <a:lstStyle/>
              <a:p>
                <a:pPr marL="342900" indent="-342900">
                  <a:spcAft>
                    <a:spcPts val="600"/>
                  </a:spcAft>
                  <a:buFont typeface="Arial" panose="020B0604020202020204" pitchFamily="34" charset="0"/>
                  <a:buChar char="•"/>
                </a:pPr>
                <a:r>
                  <a:rPr lang="en-US" sz="2400" dirty="0">
                    <a:solidFill>
                      <a:schemeClr val="tx1"/>
                    </a:solidFill>
                  </a:rPr>
                  <a:t>An index that linearly aggregates the estimated effects of individual SNPs on the trait of interest.</a:t>
                </a:r>
              </a:p>
              <a:p>
                <a:pPr marL="342900" indent="-342900">
                  <a:spcAft>
                    <a:spcPts val="600"/>
                  </a:spcAft>
                  <a:buFont typeface="Arial" panose="020B0604020202020204" pitchFamily="34" charset="0"/>
                  <a:buChar char="•"/>
                </a:pPr>
                <a:r>
                  <a:rPr lang="en-US" sz="2400" dirty="0">
                    <a:solidFill>
                      <a:schemeClr val="tx1"/>
                    </a:solidFill>
                  </a:rPr>
                  <a:t>Can be considered a measure of an individual's </a:t>
                </a:r>
                <a:r>
                  <a:rPr lang="en-US" sz="2400" b="1" dirty="0">
                    <a:solidFill>
                      <a:schemeClr val="tx1"/>
                    </a:solidFill>
                  </a:rPr>
                  <a:t>genetic propensity</a:t>
                </a:r>
                <a:r>
                  <a:rPr lang="en-US" sz="2400" dirty="0">
                    <a:solidFill>
                      <a:schemeClr val="tx1"/>
                    </a:solidFill>
                  </a:rPr>
                  <a:t> towards a trait.</a:t>
                </a:r>
              </a:p>
              <a:p>
                <a:pPr marL="342900" indent="-342900">
                  <a:spcAft>
                    <a:spcPts val="600"/>
                  </a:spcAft>
                  <a:buFont typeface="Arial" panose="020B0604020202020204" pitchFamily="34" charset="0"/>
                  <a:buChar char="•"/>
                </a:pPr>
                <a:r>
                  <a:rPr lang="en-US" sz="2400" dirty="0">
                    <a:solidFill>
                      <a:schemeClr val="tx1"/>
                    </a:solidFill>
                  </a:rPr>
                  <a:t>Defined as a </a:t>
                </a:r>
                <a:r>
                  <a:rPr lang="en-US" sz="2400" b="1" dirty="0">
                    <a:solidFill>
                      <a:schemeClr val="tx1"/>
                    </a:solidFill>
                  </a:rPr>
                  <a:t>weighted sum of a persons genotypes at </a:t>
                </a:r>
                <a14:m>
                  <m:oMath xmlns:m="http://schemas.openxmlformats.org/officeDocument/2006/math">
                    <m:r>
                      <a:rPr lang="en-US" sz="2400" b="1" i="1" dirty="0" smtClean="0">
                        <a:solidFill>
                          <a:schemeClr val="tx1"/>
                        </a:solidFill>
                        <a:latin typeface="Cambria Math" panose="02040503050406030204" pitchFamily="18" charset="0"/>
                      </a:rPr>
                      <m:t>𝑲</m:t>
                    </m:r>
                  </m:oMath>
                </a14:m>
                <a:r>
                  <a:rPr lang="en-US" sz="2400" b="1" dirty="0">
                    <a:solidFill>
                      <a:schemeClr val="tx1"/>
                    </a:solidFill>
                  </a:rPr>
                  <a:t> loci</a:t>
                </a:r>
                <a:r>
                  <a:rPr lang="en-US" sz="2400" dirty="0">
                    <a:solidFill>
                      <a:schemeClr val="tx1"/>
                    </a:solidFill>
                  </a:rPr>
                  <a:t>.</a:t>
                </a:r>
              </a:p>
              <a:p>
                <a:pPr marL="342900" indent="-342900">
                  <a:spcAft>
                    <a:spcPts val="600"/>
                  </a:spcAft>
                  <a:buFont typeface="Arial" panose="020B0604020202020204" pitchFamily="34" charset="0"/>
                  <a:buChar char="•"/>
                </a:pPr>
                <a:r>
                  <a:rPr lang="en-US" sz="2400" dirty="0">
                    <a:solidFill>
                      <a:schemeClr val="tx1"/>
                    </a:solidFill>
                  </a:rPr>
                  <a:t>Start with additive model using measured SNPs:</a:t>
                </a:r>
              </a:p>
              <a:p>
                <a:pPr>
                  <a:spcAft>
                    <a:spcPts val="600"/>
                  </a:spcAft>
                </a:pPr>
                <a14:m>
                  <m:oMathPara xmlns:m="http://schemas.openxmlformats.org/officeDocument/2006/math">
                    <m:oMathParaPr>
                      <m:jc m:val="centerGroup"/>
                    </m:oMathParaPr>
                    <m:oMath xmlns:m="http://schemas.openxmlformats.org/officeDocument/2006/math">
                      <m:sSub>
                        <m:sSubPr>
                          <m:ctrlPr>
                            <a:rPr lang="en-US" sz="2400" b="0" i="1" u="none" strike="noStrike" baseline="0" smtClean="0">
                              <a:solidFill>
                                <a:schemeClr val="tx1"/>
                              </a:solidFill>
                              <a:latin typeface="Cambria Math" panose="02040503050406030204" pitchFamily="18" charset="0"/>
                            </a:rPr>
                          </m:ctrlPr>
                        </m:sSubPr>
                        <m:e>
                          <m:r>
                            <a:rPr lang="en-US" sz="2400" b="0" i="1" u="none" strike="noStrike" baseline="0" smtClean="0">
                              <a:solidFill>
                                <a:schemeClr val="tx1"/>
                              </a:solidFill>
                              <a:latin typeface="Cambria Math" panose="02040503050406030204" pitchFamily="18" charset="0"/>
                            </a:rPr>
                            <m:t>𝑦</m:t>
                          </m:r>
                        </m:e>
                        <m:sub>
                          <m:r>
                            <a:rPr lang="en-US" sz="2400" b="0" i="1" u="none" strike="noStrike" baseline="0" smtClean="0">
                              <a:solidFill>
                                <a:schemeClr val="tx1"/>
                              </a:solidFill>
                              <a:latin typeface="Cambria Math" panose="02040503050406030204" pitchFamily="18" charset="0"/>
                            </a:rPr>
                            <m:t>𝑖</m:t>
                          </m:r>
                        </m:sub>
                      </m:sSub>
                      <m:r>
                        <a:rPr lang="en-US" sz="2400" b="0" i="1" u="none" strike="noStrike" baseline="0" smtClean="0">
                          <a:solidFill>
                            <a:schemeClr val="tx1"/>
                          </a:solidFill>
                          <a:latin typeface="Cambria Math" panose="02040503050406030204" pitchFamily="18" charset="0"/>
                        </a:rPr>
                        <m:t>=</m:t>
                      </m:r>
                      <m:sSub>
                        <m:sSubPr>
                          <m:ctrlPr>
                            <a:rPr lang="en-US" sz="2400" b="0" i="1" u="none" strike="noStrike" baseline="0" smtClean="0">
                              <a:solidFill>
                                <a:schemeClr val="tx1"/>
                              </a:solidFill>
                              <a:latin typeface="Cambria Math" panose="02040503050406030204" pitchFamily="18" charset="0"/>
                            </a:rPr>
                          </m:ctrlPr>
                        </m:sSubPr>
                        <m:e>
                          <m:r>
                            <a:rPr lang="en-US" sz="2400" b="0" i="1" u="none" strike="noStrike" baseline="0" smtClean="0">
                              <a:solidFill>
                                <a:schemeClr val="tx1"/>
                              </a:solidFill>
                              <a:latin typeface="Cambria Math" panose="02040503050406030204" pitchFamily="18" charset="0"/>
                            </a:rPr>
                            <m:t>𝐴</m:t>
                          </m:r>
                        </m:e>
                        <m:sub>
                          <m:r>
                            <a:rPr lang="en-US" sz="2400" b="0" i="1" u="none" strike="noStrike" baseline="0" smtClean="0">
                              <a:solidFill>
                                <a:schemeClr val="tx1"/>
                              </a:solidFill>
                              <a:latin typeface="Cambria Math" panose="02040503050406030204" pitchFamily="18" charset="0"/>
                            </a:rPr>
                            <m:t>𝑆𝑁𝑃</m:t>
                          </m:r>
                          <m:r>
                            <a:rPr lang="en-US" sz="2400" b="0" i="1" u="none" strike="noStrike" baseline="0" smtClean="0">
                              <a:solidFill>
                                <a:schemeClr val="tx1"/>
                              </a:solidFill>
                              <a:latin typeface="Cambria Math" panose="02040503050406030204" pitchFamily="18" charset="0"/>
                            </a:rPr>
                            <m:t>,</m:t>
                          </m:r>
                          <m:r>
                            <a:rPr lang="en-US" sz="2400" b="0" i="1" u="none" strike="noStrike" baseline="0" smtClean="0">
                              <a:solidFill>
                                <a:schemeClr val="tx1"/>
                              </a:solidFill>
                              <a:latin typeface="Cambria Math" panose="02040503050406030204" pitchFamily="18" charset="0"/>
                            </a:rPr>
                            <m:t>𝑖</m:t>
                          </m:r>
                        </m:sub>
                      </m:sSub>
                      <m:d>
                        <m:dPr>
                          <m:ctrlPr>
                            <a:rPr lang="en-US" sz="2400" b="0" i="1" u="none" strike="noStrike" baseline="0" smtClean="0">
                              <a:solidFill>
                                <a:schemeClr val="tx1"/>
                              </a:solidFill>
                              <a:latin typeface="Cambria Math" panose="02040503050406030204" pitchFamily="18" charset="0"/>
                            </a:rPr>
                          </m:ctrlPr>
                        </m:dPr>
                        <m:e>
                          <m:sSub>
                            <m:sSubPr>
                              <m:ctrlPr>
                                <a:rPr lang="en-US" sz="2400" b="0" i="1" u="none" strike="noStrike" baseline="0" smtClean="0">
                                  <a:solidFill>
                                    <a:schemeClr val="tx1"/>
                                  </a:solidFill>
                                  <a:latin typeface="Cambria Math" panose="02040503050406030204" pitchFamily="18" charset="0"/>
                                </a:rPr>
                              </m:ctrlPr>
                            </m:sSubPr>
                            <m:e>
                              <m:r>
                                <a:rPr lang="en-US" sz="2400" b="0" i="1" u="none" strike="noStrike" baseline="0" smtClean="0">
                                  <a:solidFill>
                                    <a:schemeClr val="tx1"/>
                                  </a:solidFill>
                                  <a:latin typeface="Cambria Math" panose="02040503050406030204" pitchFamily="18" charset="0"/>
                                </a:rPr>
                                <m:t>𝑥</m:t>
                              </m:r>
                            </m:e>
                            <m:sub>
                              <m:r>
                                <a:rPr lang="en-US" sz="2400" b="0" i="1" u="none" strike="noStrike" baseline="0" smtClean="0">
                                  <a:solidFill>
                                    <a:schemeClr val="tx1"/>
                                  </a:solidFill>
                                  <a:latin typeface="Cambria Math" panose="02040503050406030204" pitchFamily="18" charset="0"/>
                                </a:rPr>
                                <m:t>𝑖</m:t>
                              </m:r>
                            </m:sub>
                          </m:sSub>
                        </m:e>
                      </m:d>
                      <m:r>
                        <a:rPr lang="en-US" sz="2400" b="0" i="1" u="none" strike="noStrike" baseline="0" smtClean="0">
                          <a:solidFill>
                            <a:schemeClr val="tx1"/>
                          </a:solidFill>
                          <a:latin typeface="Cambria Math" panose="02040503050406030204" pitchFamily="18" charset="0"/>
                        </a:rPr>
                        <m:t>+</m:t>
                      </m:r>
                      <m:sSub>
                        <m:sSubPr>
                          <m:ctrlPr>
                            <a:rPr lang="en-US" sz="2400" b="0" i="1" u="none" strike="noStrike" baseline="0" smtClean="0">
                              <a:solidFill>
                                <a:schemeClr val="tx1"/>
                              </a:solidFill>
                              <a:latin typeface="Cambria Math" panose="02040503050406030204" pitchFamily="18" charset="0"/>
                            </a:rPr>
                          </m:ctrlPr>
                        </m:sSubPr>
                        <m:e>
                          <m:r>
                            <a:rPr lang="en-US" sz="2400" b="0" i="1" u="none" strike="noStrike" baseline="0" smtClean="0">
                              <a:solidFill>
                                <a:schemeClr val="tx1"/>
                              </a:solidFill>
                              <a:latin typeface="Cambria Math" panose="02040503050406030204" pitchFamily="18" charset="0"/>
                            </a:rPr>
                            <m:t>𝜖</m:t>
                          </m:r>
                        </m:e>
                        <m:sub>
                          <m:r>
                            <a:rPr lang="en-US" sz="2400" b="0" i="1" u="none" strike="noStrike" baseline="0" smtClean="0">
                              <a:solidFill>
                                <a:schemeClr val="tx1"/>
                              </a:solidFill>
                              <a:latin typeface="Cambria Math" panose="02040503050406030204" pitchFamily="18" charset="0"/>
                            </a:rPr>
                            <m:t>𝑖</m:t>
                          </m:r>
                          <m:r>
                            <a:rPr lang="en-US" sz="2400" b="0" i="1" u="none" strike="noStrike" baseline="0" smtClean="0">
                              <a:solidFill>
                                <a:schemeClr val="tx1"/>
                              </a:solidFill>
                              <a:latin typeface="Cambria Math" panose="02040503050406030204" pitchFamily="18" charset="0"/>
                            </a:rPr>
                            <m:t>,</m:t>
                          </m:r>
                          <m:r>
                            <a:rPr lang="en-US" sz="2400" b="0" i="1" u="none" strike="noStrike" baseline="0" smtClean="0">
                              <a:solidFill>
                                <a:schemeClr val="tx1"/>
                              </a:solidFill>
                              <a:latin typeface="Cambria Math" panose="02040503050406030204" pitchFamily="18" charset="0"/>
                            </a:rPr>
                            <m:t>𝑆𝑁𝑃</m:t>
                          </m:r>
                        </m:sub>
                      </m:sSub>
                      <m:r>
                        <a:rPr lang="en-US" sz="2400" b="0" i="1" u="none" strike="noStrike" baseline="0" smtClean="0">
                          <a:solidFill>
                            <a:schemeClr val="tx1"/>
                          </a:solidFill>
                          <a:latin typeface="Cambria Math" panose="02040503050406030204" pitchFamily="18" charset="0"/>
                        </a:rPr>
                        <m:t>=</m:t>
                      </m:r>
                      <m:nary>
                        <m:naryPr>
                          <m:chr m:val="∑"/>
                          <m:ctrlPr>
                            <a:rPr lang="en-US" sz="2400" b="0" i="1" u="none" strike="noStrike" baseline="0" smtClean="0">
                              <a:solidFill>
                                <a:schemeClr val="tx1"/>
                              </a:solidFill>
                              <a:latin typeface="Cambria Math" panose="02040503050406030204" pitchFamily="18" charset="0"/>
                            </a:rPr>
                          </m:ctrlPr>
                        </m:naryPr>
                        <m:sub>
                          <m:r>
                            <m:rPr>
                              <m:brk m:alnAt="23"/>
                            </m:rPr>
                            <a:rPr lang="en-US" sz="2400" b="0" i="1" u="none" strike="noStrike" baseline="0" smtClean="0">
                              <a:solidFill>
                                <a:schemeClr val="tx1"/>
                              </a:solidFill>
                              <a:latin typeface="Cambria Math" panose="02040503050406030204" pitchFamily="18" charset="0"/>
                            </a:rPr>
                            <m:t>𝑗</m:t>
                          </m:r>
                          <m:r>
                            <a:rPr lang="en-US" sz="2400" b="0" i="1" u="none" strike="noStrike" baseline="0" smtClean="0">
                              <a:solidFill>
                                <a:schemeClr val="tx1"/>
                              </a:solidFill>
                              <a:latin typeface="Cambria Math" panose="02040503050406030204" pitchFamily="18" charset="0"/>
                            </a:rPr>
                            <m:t>=1</m:t>
                          </m:r>
                        </m:sub>
                        <m:sup>
                          <m:r>
                            <a:rPr lang="en-US" sz="2400" b="0" i="1" u="none" strike="noStrike" baseline="0" smtClean="0">
                              <a:solidFill>
                                <a:schemeClr val="tx1"/>
                              </a:solidFill>
                              <a:latin typeface="Cambria Math" panose="02040503050406030204" pitchFamily="18" charset="0"/>
                            </a:rPr>
                            <m:t>𝐾</m:t>
                          </m:r>
                        </m:sup>
                        <m:e>
                          <m:sSub>
                            <m:sSubPr>
                              <m:ctrlPr>
                                <a:rPr lang="en-US" sz="2400" b="0" i="1" u="none" strike="noStrike" baseline="0" smtClean="0">
                                  <a:solidFill>
                                    <a:schemeClr val="tx1"/>
                                  </a:solidFill>
                                  <a:latin typeface="Cambria Math" panose="02040503050406030204" pitchFamily="18" charset="0"/>
                                </a:rPr>
                              </m:ctrlPr>
                            </m:sSubPr>
                            <m:e>
                              <m:r>
                                <a:rPr lang="en-US" sz="2400" b="0" i="1" u="none" strike="noStrike" baseline="0" smtClean="0">
                                  <a:solidFill>
                                    <a:schemeClr val="tx1"/>
                                  </a:solidFill>
                                  <a:latin typeface="Cambria Math" panose="02040503050406030204" pitchFamily="18" charset="0"/>
                                </a:rPr>
                                <m:t>𝛽</m:t>
                              </m:r>
                            </m:e>
                            <m:sub>
                              <m:r>
                                <a:rPr lang="en-US" sz="2400" b="0" i="1" u="none" strike="noStrike" baseline="0" smtClean="0">
                                  <a:solidFill>
                                    <a:schemeClr val="tx1"/>
                                  </a:solidFill>
                                  <a:latin typeface="Cambria Math" panose="02040503050406030204" pitchFamily="18" charset="0"/>
                                </a:rPr>
                                <m:t>𝑗</m:t>
                              </m:r>
                            </m:sub>
                          </m:sSub>
                          <m:sSub>
                            <m:sSubPr>
                              <m:ctrlPr>
                                <a:rPr lang="en-US" sz="2400" b="0" i="1" u="none" strike="noStrike" baseline="0" smtClean="0">
                                  <a:solidFill>
                                    <a:schemeClr val="tx1"/>
                                  </a:solidFill>
                                  <a:latin typeface="Cambria Math" panose="02040503050406030204" pitchFamily="18" charset="0"/>
                                </a:rPr>
                              </m:ctrlPr>
                            </m:sSubPr>
                            <m:e>
                              <m:r>
                                <a:rPr lang="en-US" sz="2400" b="0" i="1" u="none" strike="noStrike" baseline="0" smtClean="0">
                                  <a:solidFill>
                                    <a:schemeClr val="tx1"/>
                                  </a:solidFill>
                                  <a:latin typeface="Cambria Math" panose="02040503050406030204" pitchFamily="18" charset="0"/>
                                </a:rPr>
                                <m:t>𝑥</m:t>
                              </m:r>
                            </m:e>
                            <m:sub>
                              <m:r>
                                <a:rPr lang="en-US" sz="2400" b="0" i="1" u="none" strike="noStrike" baseline="0" smtClean="0">
                                  <a:solidFill>
                                    <a:schemeClr val="tx1"/>
                                  </a:solidFill>
                                  <a:latin typeface="Cambria Math" panose="02040503050406030204" pitchFamily="18" charset="0"/>
                                </a:rPr>
                                <m:t>𝑖𝑗</m:t>
                              </m:r>
                            </m:sub>
                          </m:sSub>
                        </m:e>
                      </m:nary>
                      <m:r>
                        <a:rPr lang="en-US" sz="2400" b="0" i="1" u="none" strike="noStrike" baseline="0" smtClean="0">
                          <a:solidFill>
                            <a:schemeClr val="tx1"/>
                          </a:solidFill>
                          <a:latin typeface="Cambria Math" panose="02040503050406030204" pitchFamily="18" charset="0"/>
                        </a:rPr>
                        <m:t>+</m:t>
                      </m:r>
                      <m:sSub>
                        <m:sSubPr>
                          <m:ctrlPr>
                            <a:rPr lang="en-US" sz="2400" b="0" i="1" u="none" strike="noStrike" baseline="0" smtClean="0">
                              <a:solidFill>
                                <a:schemeClr val="tx1"/>
                              </a:solidFill>
                              <a:latin typeface="Cambria Math" panose="02040503050406030204" pitchFamily="18" charset="0"/>
                            </a:rPr>
                          </m:ctrlPr>
                        </m:sSubPr>
                        <m:e>
                          <m:r>
                            <a:rPr lang="en-US" sz="2400" b="0" i="1" u="none" strike="noStrike" baseline="0" smtClean="0">
                              <a:solidFill>
                                <a:schemeClr val="tx1"/>
                              </a:solidFill>
                              <a:latin typeface="Cambria Math" panose="02040503050406030204" pitchFamily="18" charset="0"/>
                            </a:rPr>
                            <m:t>𝜖</m:t>
                          </m:r>
                        </m:e>
                        <m:sub>
                          <m:r>
                            <a:rPr lang="en-US" sz="2400" b="0" i="1" u="none" strike="noStrike" baseline="0" smtClean="0">
                              <a:solidFill>
                                <a:schemeClr val="tx1"/>
                              </a:solidFill>
                              <a:latin typeface="Cambria Math" panose="02040503050406030204" pitchFamily="18" charset="0"/>
                            </a:rPr>
                            <m:t>𝑖</m:t>
                          </m:r>
                          <m:r>
                            <a:rPr lang="en-US" sz="2400" b="0" i="1" u="none" strike="noStrike" baseline="0" smtClean="0">
                              <a:solidFill>
                                <a:schemeClr val="tx1"/>
                              </a:solidFill>
                              <a:latin typeface="Cambria Math" panose="02040503050406030204" pitchFamily="18" charset="0"/>
                            </a:rPr>
                            <m:t>,</m:t>
                          </m:r>
                          <m:r>
                            <a:rPr lang="en-US" sz="2400" b="0" i="1" u="none" strike="noStrike" baseline="0" smtClean="0">
                              <a:solidFill>
                                <a:schemeClr val="tx1"/>
                              </a:solidFill>
                              <a:latin typeface="Cambria Math" panose="02040503050406030204" pitchFamily="18" charset="0"/>
                            </a:rPr>
                            <m:t>𝑆𝑁𝑃</m:t>
                          </m:r>
                        </m:sub>
                      </m:sSub>
                    </m:oMath>
                  </m:oMathPara>
                </a14:m>
                <a:endParaRPr lang="en-US" sz="2400" dirty="0">
                  <a:solidFill>
                    <a:schemeClr val="tx1"/>
                  </a:solidFill>
                </a:endParaRPr>
              </a:p>
            </p:txBody>
          </p:sp>
        </mc:Choice>
        <mc:Fallback xmlns="">
          <p:sp>
            <p:nvSpPr>
              <p:cNvPr id="3" name="Rectangle 2">
                <a:extLst>
                  <a:ext uri="{FF2B5EF4-FFF2-40B4-BE49-F238E27FC236}">
                    <a16:creationId xmlns:a16="http://schemas.microsoft.com/office/drawing/2014/main" id="{1C0A55BA-B247-4386-92E3-AB190F03E3F8}"/>
                  </a:ext>
                </a:extLst>
              </p:cNvPr>
              <p:cNvSpPr>
                <a:spLocks noRot="1" noChangeAspect="1" noMove="1" noResize="1" noEditPoints="1" noAdjustHandles="1" noChangeArrowheads="1" noChangeShapeType="1" noTextEdit="1"/>
              </p:cNvSpPr>
              <p:nvPr/>
            </p:nvSpPr>
            <p:spPr>
              <a:xfrm>
                <a:off x="646043" y="2001779"/>
                <a:ext cx="10690651" cy="3404009"/>
              </a:xfrm>
              <a:prstGeom prst="rect">
                <a:avLst/>
              </a:prstGeom>
              <a:blipFill>
                <a:blip r:embed="rId2"/>
                <a:stretch>
                  <a:fillRect l="-798" t="-1431" r="-741"/>
                </a:stretch>
              </a:blipFill>
            </p:spPr>
            <p:txBody>
              <a:bodyPr/>
              <a:lstStyle/>
              <a:p>
                <a:r>
                  <a:rPr lang="en-NL">
                    <a:noFill/>
                  </a:rPr>
                  <a:t> </a:t>
                </a:r>
              </a:p>
            </p:txBody>
          </p:sp>
        </mc:Fallback>
      </mc:AlternateContent>
      <p:sp>
        <p:nvSpPr>
          <p:cNvPr id="12" name="Oval 11">
            <a:extLst>
              <a:ext uri="{FF2B5EF4-FFF2-40B4-BE49-F238E27FC236}">
                <a16:creationId xmlns:a16="http://schemas.microsoft.com/office/drawing/2014/main" id="{92AB1171-D175-4285-8C31-405D77681C04}"/>
              </a:ext>
            </a:extLst>
          </p:cNvPr>
          <p:cNvSpPr/>
          <p:nvPr/>
        </p:nvSpPr>
        <p:spPr>
          <a:xfrm>
            <a:off x="3787566" y="4433907"/>
            <a:ext cx="1375541" cy="5912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14" name="Straight Arrow Connector 13">
            <a:extLst>
              <a:ext uri="{FF2B5EF4-FFF2-40B4-BE49-F238E27FC236}">
                <a16:creationId xmlns:a16="http://schemas.microsoft.com/office/drawing/2014/main" id="{D4FD8187-A6E5-4555-B5F5-C7E7BDA239A2}"/>
              </a:ext>
            </a:extLst>
          </p:cNvPr>
          <p:cNvCxnSpPr/>
          <p:nvPr/>
        </p:nvCxnSpPr>
        <p:spPr>
          <a:xfrm>
            <a:off x="4466510" y="5025114"/>
            <a:ext cx="0" cy="299545"/>
          </a:xfrm>
          <a:prstGeom prst="straightConnector1">
            <a:avLst/>
          </a:prstGeom>
          <a:ln>
            <a:solidFill>
              <a:schemeClr val="accent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A15A6D6F-CDD2-4B90-BA61-0E16EA464545}"/>
              </a:ext>
            </a:extLst>
          </p:cNvPr>
          <p:cNvSpPr txBox="1"/>
          <p:nvPr/>
        </p:nvSpPr>
        <p:spPr>
          <a:xfrm>
            <a:off x="3476098" y="5370895"/>
            <a:ext cx="1998476" cy="369332"/>
          </a:xfrm>
          <a:prstGeom prst="rect">
            <a:avLst/>
          </a:prstGeom>
          <a:noFill/>
        </p:spPr>
        <p:txBody>
          <a:bodyPr wrap="square" rtlCol="0">
            <a:spAutoFit/>
          </a:bodyPr>
          <a:lstStyle/>
          <a:p>
            <a:r>
              <a:rPr lang="en-US" dirty="0"/>
              <a:t>additive SNP factor</a:t>
            </a:r>
            <a:endParaRPr lang="en-NL" dirty="0"/>
          </a:p>
        </p:txBody>
      </p:sp>
      <p:sp>
        <p:nvSpPr>
          <p:cNvPr id="2" name="Title 1">
            <a:extLst>
              <a:ext uri="{FF2B5EF4-FFF2-40B4-BE49-F238E27FC236}">
                <a16:creationId xmlns:a16="http://schemas.microsoft.com/office/drawing/2014/main" id="{388A4467-7ECC-DDA0-64E8-18D647D10617}"/>
              </a:ext>
            </a:extLst>
          </p:cNvPr>
          <p:cNvSpPr>
            <a:spLocks noGrp="1"/>
          </p:cNvSpPr>
          <p:nvPr>
            <p:ph type="title"/>
          </p:nvPr>
        </p:nvSpPr>
        <p:spPr>
          <a:xfrm>
            <a:off x="838200" y="365125"/>
            <a:ext cx="10515600" cy="1325563"/>
          </a:xfrm>
        </p:spPr>
        <p:txBody>
          <a:bodyPr/>
          <a:lstStyle/>
          <a:p>
            <a:r>
              <a:rPr lang="en-US" dirty="0"/>
              <a:t>What is a polygenic index?</a:t>
            </a:r>
          </a:p>
        </p:txBody>
      </p:sp>
    </p:spTree>
    <p:extLst>
      <p:ext uri="{BB962C8B-B14F-4D97-AF65-F5344CB8AC3E}">
        <p14:creationId xmlns:p14="http://schemas.microsoft.com/office/powerpoint/2010/main" val="187424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4E798F7-2780-0927-85E6-EA67DA33A393}"/>
                  </a:ext>
                </a:extLst>
              </p:cNvPr>
              <p:cNvSpPr txBox="1"/>
              <p:nvPr/>
            </p:nvSpPr>
            <p:spPr>
              <a:xfrm>
                <a:off x="2434942" y="4730943"/>
                <a:ext cx="8915094" cy="530145"/>
              </a:xfrm>
              <a:prstGeom prst="rect">
                <a:avLst/>
              </a:prstGeom>
              <a:noFill/>
            </p:spPr>
            <p:txBody>
              <a:bodyPr wrap="square">
                <a:spAutoFit/>
              </a:bodyPr>
              <a:lstStyle/>
              <a:p>
                <a14:m>
                  <m:oMath xmlns:m="http://schemas.openxmlformats.org/officeDocument/2006/math">
                    <m:r>
                      <a:rPr lang="en-US" sz="2400" b="0" i="1" dirty="0" smtClean="0">
                        <a:latin typeface="Cambria Math" panose="02040503050406030204" pitchFamily="18" charset="0"/>
                      </a:rPr>
                      <m:t>⇒ </m:t>
                    </m:r>
                    <m:sSub>
                      <m:sSubPr>
                        <m:ctrlPr>
                          <a:rPr lang="en-US" sz="2400" i="1" smtClean="0">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𝐴</m:t>
                            </m:r>
                          </m:e>
                        </m:acc>
                      </m:e>
                      <m:sub>
                        <m:r>
                          <a:rPr lang="en-US" sz="2400" i="1">
                            <a:latin typeface="Cambria Math" panose="02040503050406030204" pitchFamily="18" charset="0"/>
                          </a:rPr>
                          <m:t>𝑆𝑁𝑃</m:t>
                        </m:r>
                        <m:r>
                          <a:rPr lang="en-US" sz="2400" i="1">
                            <a:latin typeface="Cambria Math" panose="02040503050406030204" pitchFamily="18" charset="0"/>
                          </a:rPr>
                          <m:t>,</m:t>
                        </m:r>
                        <m:r>
                          <a:rPr lang="en-US" sz="2400" i="1">
                            <a:latin typeface="Cambria Math" panose="02040503050406030204" pitchFamily="18" charset="0"/>
                          </a:rPr>
                          <m:t>𝑖</m:t>
                        </m:r>
                      </m:sub>
                    </m:sSub>
                    <m:r>
                      <a:rPr lang="en-US" sz="2400" b="0" i="1" smtClean="0">
                        <a:latin typeface="Cambria Math" panose="02040503050406030204" pitchFamily="18" charset="0"/>
                      </a:rPr>
                      <m:t>=</m:t>
                    </m:r>
                    <m:nary>
                      <m:naryPr>
                        <m:chr m:val="∑"/>
                        <m:ctrlPr>
                          <a:rPr lang="en-US" sz="2400" i="1" smtClean="0">
                            <a:latin typeface="Cambria Math" panose="02040503050406030204" pitchFamily="18" charset="0"/>
                          </a:rPr>
                        </m:ctrlPr>
                      </m:naryPr>
                      <m:sub>
                        <m:r>
                          <m:rPr>
                            <m:brk m:alnAt="23"/>
                          </m:rPr>
                          <a:rPr lang="en-US" sz="2400" i="1">
                            <a:latin typeface="Cambria Math" panose="02040503050406030204" pitchFamily="18" charset="0"/>
                          </a:rPr>
                          <m:t>𝑗</m:t>
                        </m:r>
                        <m:r>
                          <a:rPr lang="en-US" sz="2400" i="1">
                            <a:latin typeface="Cambria Math" panose="02040503050406030204" pitchFamily="18" charset="0"/>
                          </a:rPr>
                          <m:t>=1</m:t>
                        </m:r>
                      </m:sub>
                      <m:sup>
                        <m:r>
                          <a:rPr lang="en-US" sz="2400" i="1">
                            <a:latin typeface="Cambria Math" panose="02040503050406030204" pitchFamily="18" charset="0"/>
                          </a:rPr>
                          <m:t>𝐾</m:t>
                        </m:r>
                      </m:sup>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𝛽</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𝑢</m:t>
                                </m:r>
                              </m:e>
                              <m:sub>
                                <m:r>
                                  <a:rPr lang="en-US" sz="2400" b="0" i="1" smtClean="0">
                                    <a:latin typeface="Cambria Math" panose="02040503050406030204" pitchFamily="18" charset="0"/>
                                  </a:rPr>
                                  <m:t>𝑗</m:t>
                                </m:r>
                              </m:sub>
                            </m:sSub>
                          </m:e>
                        </m:d>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𝑖𝑗</m:t>
                            </m:r>
                          </m:sub>
                        </m:sSub>
                      </m:e>
                    </m:nary>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𝑆𝑁𝑃</m:t>
                        </m:r>
                        <m:r>
                          <a:rPr lang="en-US" sz="2400" b="0" i="1" smtClean="0">
                            <a:latin typeface="Cambria Math" panose="02040503050406030204" pitchFamily="18" charset="0"/>
                          </a:rPr>
                          <m:t>,</m:t>
                        </m:r>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𝑖</m:t>
                        </m:r>
                      </m:sub>
                    </m:sSub>
                  </m:oMath>
                </a14:m>
                <a:r>
                  <a:rPr lang="en-US" sz="2400" dirty="0"/>
                  <a:t>  where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𝑈</m:t>
                        </m:r>
                      </m:e>
                      <m:sub>
                        <m:r>
                          <a:rPr lang="en-US" sz="2400" i="1">
                            <a:latin typeface="Cambria Math" panose="02040503050406030204" pitchFamily="18" charset="0"/>
                          </a:rPr>
                          <m:t>𝑖</m:t>
                        </m:r>
                      </m:sub>
                    </m:sSub>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𝑗</m:t>
                        </m:r>
                        <m:r>
                          <a:rPr lang="en-US" sz="2400" i="1">
                            <a:latin typeface="Cambria Math" panose="02040503050406030204" pitchFamily="18" charset="0"/>
                          </a:rPr>
                          <m:t>=1</m:t>
                        </m:r>
                      </m:sub>
                      <m:sup>
                        <m:r>
                          <a:rPr lang="en-US" sz="2400" i="1">
                            <a:latin typeface="Cambria Math" panose="02040503050406030204" pitchFamily="18" charset="0"/>
                          </a:rPr>
                          <m:t>𝐾</m:t>
                        </m:r>
                      </m:sup>
                      <m:e>
                        <m:sSub>
                          <m:sSubPr>
                            <m:ctrlPr>
                              <a:rPr lang="en-US" sz="2400" i="1">
                                <a:latin typeface="Cambria Math" panose="02040503050406030204" pitchFamily="18" charset="0"/>
                              </a:rPr>
                            </m:ctrlPr>
                          </m:sSubPr>
                          <m:e>
                            <m:r>
                              <a:rPr lang="en-US" sz="2400" i="1">
                                <a:latin typeface="Cambria Math" panose="02040503050406030204" pitchFamily="18" charset="0"/>
                              </a:rPr>
                              <m:t>𝑢</m:t>
                            </m:r>
                          </m:e>
                          <m:sub>
                            <m:r>
                              <a:rPr lang="en-US" sz="2400" i="1">
                                <a:latin typeface="Cambria Math" panose="02040503050406030204" pitchFamily="18" charset="0"/>
                              </a:rPr>
                              <m:t>𝑗</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𝑖𝑗</m:t>
                            </m:r>
                          </m:sub>
                        </m:sSub>
                      </m:e>
                    </m:nary>
                  </m:oMath>
                </a14:m>
                <a:endParaRPr lang="en-NL" sz="2400" dirty="0"/>
              </a:p>
            </p:txBody>
          </p:sp>
        </mc:Choice>
        <mc:Fallback xmlns="">
          <p:sp>
            <p:nvSpPr>
              <p:cNvPr id="6" name="TextBox 5">
                <a:extLst>
                  <a:ext uri="{FF2B5EF4-FFF2-40B4-BE49-F238E27FC236}">
                    <a16:creationId xmlns:a16="http://schemas.microsoft.com/office/drawing/2014/main" id="{C4E798F7-2780-0927-85E6-EA67DA33A393}"/>
                  </a:ext>
                </a:extLst>
              </p:cNvPr>
              <p:cNvSpPr txBox="1">
                <a:spLocks noRot="1" noChangeAspect="1" noMove="1" noResize="1" noEditPoints="1" noAdjustHandles="1" noChangeArrowheads="1" noChangeShapeType="1" noTextEdit="1"/>
              </p:cNvSpPr>
              <p:nvPr/>
            </p:nvSpPr>
            <p:spPr>
              <a:xfrm>
                <a:off x="2434942" y="4730943"/>
                <a:ext cx="8915094" cy="530145"/>
              </a:xfrm>
              <a:prstGeom prst="rect">
                <a:avLst/>
              </a:prstGeom>
              <a:blipFill>
                <a:blip r:embed="rId2"/>
                <a:stretch>
                  <a:fillRect t="-3448" b="-18391"/>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1C0A55BA-B247-4386-92E3-AB190F03E3F8}"/>
                  </a:ext>
                </a:extLst>
              </p:cNvPr>
              <p:cNvSpPr/>
              <p:nvPr/>
            </p:nvSpPr>
            <p:spPr>
              <a:xfrm>
                <a:off x="646044" y="2001779"/>
                <a:ext cx="3429000" cy="1695849"/>
              </a:xfrm>
              <a:prstGeom prst="rect">
                <a:avLst/>
              </a:prstGeom>
              <a:ln w="19050">
                <a:noFill/>
              </a:ln>
            </p:spPr>
            <p:txBody>
              <a:bodyPr wrap="square">
                <a:spAutoFit/>
              </a:bodyPr>
              <a:lstStyle/>
              <a:p>
                <a:pPr>
                  <a:spcAft>
                    <a:spcPts val="600"/>
                  </a:spcAft>
                </a:pPr>
                <a:r>
                  <a:rPr lang="en-US" sz="2400" b="0" u="none" strike="noStrike" baseline="0" dirty="0">
                    <a:solidFill>
                      <a:schemeClr val="tx1"/>
                    </a:solidFill>
                    <a:latin typeface="Calibri" panose="020F0502020204030204" pitchFamily="34" charset="0"/>
                    <a:ea typeface="Calibri" panose="020F0502020204030204" pitchFamily="34" charset="0"/>
                    <a:cs typeface="Calibri" panose="020F0502020204030204" pitchFamily="34" charset="0"/>
                  </a:rPr>
                  <a:t>Additive SNP factor</a:t>
                </a:r>
                <a:r>
                  <a:rPr lang="en-US" sz="2400" b="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 </a:t>
                </a:r>
                <a:endParaRPr lang="en-US" sz="2400" b="0" u="none" strike="noStrike" baseline="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spcAft>
                    <a:spcPts val="600"/>
                  </a:spcAft>
                </a:pPr>
                <a14:m>
                  <m:oMathPara xmlns:m="http://schemas.openxmlformats.org/officeDocument/2006/math">
                    <m:oMathParaPr>
                      <m:jc m:val="centerGroup"/>
                    </m:oMathParaPr>
                    <m:oMath xmlns:m="http://schemas.openxmlformats.org/officeDocument/2006/math">
                      <m:sSub>
                        <m:sSubPr>
                          <m:ctrlPr>
                            <a:rPr lang="en-US" sz="2400" b="0" i="1" u="none" strike="noStrike" baseline="0" smtClean="0">
                              <a:solidFill>
                                <a:schemeClr val="tx1"/>
                              </a:solidFill>
                              <a:latin typeface="Cambria Math" panose="02040503050406030204" pitchFamily="18" charset="0"/>
                            </a:rPr>
                          </m:ctrlPr>
                        </m:sSubPr>
                        <m:e>
                          <m:r>
                            <a:rPr lang="en-US" sz="2400" b="0" i="1" u="none" strike="noStrike" baseline="0" smtClean="0">
                              <a:solidFill>
                                <a:schemeClr val="tx1"/>
                              </a:solidFill>
                              <a:latin typeface="Cambria Math" panose="02040503050406030204" pitchFamily="18" charset="0"/>
                            </a:rPr>
                            <m:t>𝐴</m:t>
                          </m:r>
                        </m:e>
                        <m:sub>
                          <m:r>
                            <a:rPr lang="en-US" sz="2400" b="0" i="1" u="none" strike="noStrike" baseline="0" smtClean="0">
                              <a:solidFill>
                                <a:schemeClr val="tx1"/>
                              </a:solidFill>
                              <a:latin typeface="Cambria Math" panose="02040503050406030204" pitchFamily="18" charset="0"/>
                            </a:rPr>
                            <m:t>𝑆𝑁𝑃</m:t>
                          </m:r>
                          <m:r>
                            <a:rPr lang="en-US" sz="2400" b="0" i="1" u="none" strike="noStrike" baseline="0" smtClean="0">
                              <a:solidFill>
                                <a:schemeClr val="tx1"/>
                              </a:solidFill>
                              <a:latin typeface="Cambria Math" panose="02040503050406030204" pitchFamily="18" charset="0"/>
                            </a:rPr>
                            <m:t>,</m:t>
                          </m:r>
                          <m:r>
                            <a:rPr lang="en-US" sz="2400" b="0" i="1" u="none" strike="noStrike" baseline="0" smtClean="0">
                              <a:solidFill>
                                <a:schemeClr val="tx1"/>
                              </a:solidFill>
                              <a:latin typeface="Cambria Math" panose="02040503050406030204" pitchFamily="18" charset="0"/>
                            </a:rPr>
                            <m:t>𝑖</m:t>
                          </m:r>
                        </m:sub>
                      </m:sSub>
                      <m:d>
                        <m:dPr>
                          <m:ctrlPr>
                            <a:rPr lang="en-US" sz="2400" b="0" i="1" u="none" strike="noStrike" baseline="0" smtClean="0">
                              <a:solidFill>
                                <a:schemeClr val="tx1"/>
                              </a:solidFill>
                              <a:latin typeface="Cambria Math" panose="02040503050406030204" pitchFamily="18" charset="0"/>
                            </a:rPr>
                          </m:ctrlPr>
                        </m:dPr>
                        <m:e>
                          <m:sSub>
                            <m:sSubPr>
                              <m:ctrlPr>
                                <a:rPr lang="en-US" sz="2400" b="0" i="1" u="none" strike="noStrike" baseline="0" smtClean="0">
                                  <a:solidFill>
                                    <a:schemeClr val="tx1"/>
                                  </a:solidFill>
                                  <a:latin typeface="Cambria Math" panose="02040503050406030204" pitchFamily="18" charset="0"/>
                                </a:rPr>
                              </m:ctrlPr>
                            </m:sSubPr>
                            <m:e>
                              <m:r>
                                <a:rPr lang="en-US" sz="2400" b="0" i="1" u="none" strike="noStrike" baseline="0" smtClean="0">
                                  <a:solidFill>
                                    <a:schemeClr val="tx1"/>
                                  </a:solidFill>
                                  <a:latin typeface="Cambria Math" panose="02040503050406030204" pitchFamily="18" charset="0"/>
                                </a:rPr>
                                <m:t>𝑥</m:t>
                              </m:r>
                            </m:e>
                            <m:sub>
                              <m:r>
                                <a:rPr lang="en-US" sz="2400" b="0" i="1" u="none" strike="noStrike" baseline="0" smtClean="0">
                                  <a:solidFill>
                                    <a:schemeClr val="tx1"/>
                                  </a:solidFill>
                                  <a:latin typeface="Cambria Math" panose="02040503050406030204" pitchFamily="18" charset="0"/>
                                </a:rPr>
                                <m:t>𝑖</m:t>
                              </m:r>
                            </m:sub>
                          </m:sSub>
                        </m:e>
                      </m:d>
                      <m:r>
                        <a:rPr lang="en-US" sz="2400" i="1">
                          <a:latin typeface="Cambria Math" panose="02040503050406030204" pitchFamily="18" charset="0"/>
                          <a:ea typeface="Cambria Math" panose="02040503050406030204" pitchFamily="18" charset="0"/>
                        </a:rPr>
                        <m:t>≡</m:t>
                      </m:r>
                      <m:nary>
                        <m:naryPr>
                          <m:chr m:val="∑"/>
                          <m:ctrlPr>
                            <a:rPr lang="en-US" sz="2400" b="0" i="1" u="none" strike="noStrike" baseline="0" smtClean="0">
                              <a:solidFill>
                                <a:schemeClr val="tx1"/>
                              </a:solidFill>
                              <a:latin typeface="Cambria Math" panose="02040503050406030204" pitchFamily="18" charset="0"/>
                            </a:rPr>
                          </m:ctrlPr>
                        </m:naryPr>
                        <m:sub>
                          <m:r>
                            <m:rPr>
                              <m:brk m:alnAt="23"/>
                            </m:rPr>
                            <a:rPr lang="en-US" sz="2400" b="0" i="1" u="none" strike="noStrike" baseline="0" smtClean="0">
                              <a:solidFill>
                                <a:schemeClr val="tx1"/>
                              </a:solidFill>
                              <a:latin typeface="Cambria Math" panose="02040503050406030204" pitchFamily="18" charset="0"/>
                            </a:rPr>
                            <m:t>𝑗</m:t>
                          </m:r>
                          <m:r>
                            <a:rPr lang="en-US" sz="2400" b="0" i="1" u="none" strike="noStrike" baseline="0" smtClean="0">
                              <a:solidFill>
                                <a:schemeClr val="tx1"/>
                              </a:solidFill>
                              <a:latin typeface="Cambria Math" panose="02040503050406030204" pitchFamily="18" charset="0"/>
                            </a:rPr>
                            <m:t>=1</m:t>
                          </m:r>
                        </m:sub>
                        <m:sup>
                          <m:r>
                            <a:rPr lang="en-US" sz="2400" b="0" i="1" u="none" strike="noStrike" baseline="0" smtClean="0">
                              <a:solidFill>
                                <a:schemeClr val="tx1"/>
                              </a:solidFill>
                              <a:latin typeface="Cambria Math" panose="02040503050406030204" pitchFamily="18" charset="0"/>
                            </a:rPr>
                            <m:t>𝐾</m:t>
                          </m:r>
                        </m:sup>
                        <m:e>
                          <m:sSub>
                            <m:sSubPr>
                              <m:ctrlPr>
                                <a:rPr lang="en-US" sz="2400" b="0" i="1" u="none" strike="noStrike" baseline="0" smtClean="0">
                                  <a:solidFill>
                                    <a:schemeClr val="tx1"/>
                                  </a:solidFill>
                                  <a:latin typeface="Cambria Math" panose="02040503050406030204" pitchFamily="18" charset="0"/>
                                </a:rPr>
                              </m:ctrlPr>
                            </m:sSubPr>
                            <m:e>
                              <m:r>
                                <a:rPr lang="en-US" sz="2400" b="0" i="1" u="none" strike="noStrike" baseline="0" smtClean="0">
                                  <a:solidFill>
                                    <a:schemeClr val="tx1"/>
                                  </a:solidFill>
                                  <a:latin typeface="Cambria Math" panose="02040503050406030204" pitchFamily="18" charset="0"/>
                                </a:rPr>
                                <m:t>𝛽</m:t>
                              </m:r>
                            </m:e>
                            <m:sub>
                              <m:r>
                                <a:rPr lang="en-US" sz="2400" b="0" i="1" u="none" strike="noStrike" baseline="0" smtClean="0">
                                  <a:solidFill>
                                    <a:schemeClr val="tx1"/>
                                  </a:solidFill>
                                  <a:latin typeface="Cambria Math" panose="02040503050406030204" pitchFamily="18" charset="0"/>
                                </a:rPr>
                                <m:t>𝑗</m:t>
                              </m:r>
                            </m:sub>
                          </m:sSub>
                          <m:sSub>
                            <m:sSubPr>
                              <m:ctrlPr>
                                <a:rPr lang="en-US" sz="2400" b="0" i="1" u="none" strike="noStrike" baseline="0" smtClean="0">
                                  <a:solidFill>
                                    <a:schemeClr val="tx1"/>
                                  </a:solidFill>
                                  <a:latin typeface="Cambria Math" panose="02040503050406030204" pitchFamily="18" charset="0"/>
                                </a:rPr>
                              </m:ctrlPr>
                            </m:sSubPr>
                            <m:e>
                              <m:r>
                                <a:rPr lang="en-US" sz="2400" b="0" i="1" u="none" strike="noStrike" baseline="0" smtClean="0">
                                  <a:solidFill>
                                    <a:schemeClr val="tx1"/>
                                  </a:solidFill>
                                  <a:latin typeface="Cambria Math" panose="02040503050406030204" pitchFamily="18" charset="0"/>
                                </a:rPr>
                                <m:t>𝑥</m:t>
                              </m:r>
                            </m:e>
                            <m:sub>
                              <m:r>
                                <a:rPr lang="en-US" sz="2400" b="0" i="1" u="none" strike="noStrike" baseline="0" smtClean="0">
                                  <a:solidFill>
                                    <a:schemeClr val="tx1"/>
                                  </a:solidFill>
                                  <a:latin typeface="Cambria Math" panose="02040503050406030204" pitchFamily="18" charset="0"/>
                                </a:rPr>
                                <m:t>𝑖𝑗</m:t>
                              </m:r>
                            </m:sub>
                          </m:sSub>
                        </m:e>
                      </m:nary>
                    </m:oMath>
                  </m:oMathPara>
                </a14:m>
                <a:endParaRPr lang="en-US" sz="2400" dirty="0">
                  <a:solidFill>
                    <a:schemeClr val="tx1"/>
                  </a:solidFill>
                </a:endParaRPr>
              </a:p>
            </p:txBody>
          </p:sp>
        </mc:Choice>
        <mc:Fallback xmlns="">
          <p:sp>
            <p:nvSpPr>
              <p:cNvPr id="3" name="Rectangle 2">
                <a:extLst>
                  <a:ext uri="{FF2B5EF4-FFF2-40B4-BE49-F238E27FC236}">
                    <a16:creationId xmlns:a16="http://schemas.microsoft.com/office/drawing/2014/main" id="{1C0A55BA-B247-4386-92E3-AB190F03E3F8}"/>
                  </a:ext>
                </a:extLst>
              </p:cNvPr>
              <p:cNvSpPr>
                <a:spLocks noRot="1" noChangeAspect="1" noMove="1" noResize="1" noEditPoints="1" noAdjustHandles="1" noChangeArrowheads="1" noChangeShapeType="1" noTextEdit="1"/>
              </p:cNvSpPr>
              <p:nvPr/>
            </p:nvSpPr>
            <p:spPr>
              <a:xfrm>
                <a:off x="646044" y="2001779"/>
                <a:ext cx="3429000" cy="1695849"/>
              </a:xfrm>
              <a:prstGeom prst="rect">
                <a:avLst/>
              </a:prstGeom>
              <a:blipFill>
                <a:blip r:embed="rId3"/>
                <a:stretch>
                  <a:fillRect l="-2847" t="-2867"/>
                </a:stretch>
              </a:blipFill>
              <a:ln w="19050">
                <a:noFill/>
              </a:ln>
            </p:spPr>
            <p:txBody>
              <a:bodyPr/>
              <a:lstStyle/>
              <a:p>
                <a:r>
                  <a:rPr lang="en-NL">
                    <a:noFill/>
                  </a:rPr>
                  <a:t> </a:t>
                </a:r>
              </a:p>
            </p:txBody>
          </p:sp>
        </mc:Fallback>
      </mc:AlternateContent>
      <p:sp>
        <p:nvSpPr>
          <p:cNvPr id="12" name="Oval 11">
            <a:extLst>
              <a:ext uri="{FF2B5EF4-FFF2-40B4-BE49-F238E27FC236}">
                <a16:creationId xmlns:a16="http://schemas.microsoft.com/office/drawing/2014/main" id="{92AB1171-D175-4285-8C31-405D77681C04}"/>
              </a:ext>
            </a:extLst>
          </p:cNvPr>
          <p:cNvSpPr/>
          <p:nvPr/>
        </p:nvSpPr>
        <p:spPr>
          <a:xfrm>
            <a:off x="2992436" y="2820853"/>
            <a:ext cx="431594" cy="4379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5" name="TextBox 14">
            <a:extLst>
              <a:ext uri="{FF2B5EF4-FFF2-40B4-BE49-F238E27FC236}">
                <a16:creationId xmlns:a16="http://schemas.microsoft.com/office/drawing/2014/main" id="{A15A6D6F-CDD2-4B90-BA61-0E16EA464545}"/>
              </a:ext>
            </a:extLst>
          </p:cNvPr>
          <p:cNvSpPr txBox="1"/>
          <p:nvPr/>
        </p:nvSpPr>
        <p:spPr>
          <a:xfrm>
            <a:off x="2251212" y="3788484"/>
            <a:ext cx="2151821" cy="646331"/>
          </a:xfrm>
          <a:prstGeom prst="rect">
            <a:avLst/>
          </a:prstGeom>
          <a:noFill/>
        </p:spPr>
        <p:txBody>
          <a:bodyPr wrap="square" rtlCol="0">
            <a:spAutoFit/>
          </a:bodyPr>
          <a:lstStyle/>
          <a:p>
            <a:r>
              <a:rPr lang="en-US" dirty="0"/>
              <a:t>True effect size of SNP </a:t>
            </a:r>
            <a:r>
              <a:rPr lang="en-US" i="1" dirty="0"/>
              <a:t>j</a:t>
            </a:r>
            <a:endParaRPr lang="en-NL" i="1" dirty="0"/>
          </a:p>
        </p:txBody>
      </p:sp>
      <p:sp>
        <p:nvSpPr>
          <p:cNvPr id="2" name="Title 1">
            <a:extLst>
              <a:ext uri="{FF2B5EF4-FFF2-40B4-BE49-F238E27FC236}">
                <a16:creationId xmlns:a16="http://schemas.microsoft.com/office/drawing/2014/main" id="{388A4467-7ECC-DDA0-64E8-18D647D10617}"/>
              </a:ext>
            </a:extLst>
          </p:cNvPr>
          <p:cNvSpPr>
            <a:spLocks noGrp="1"/>
          </p:cNvSpPr>
          <p:nvPr>
            <p:ph type="title"/>
          </p:nvPr>
        </p:nvSpPr>
        <p:spPr>
          <a:xfrm>
            <a:off x="838200" y="365125"/>
            <a:ext cx="10515600" cy="1325563"/>
          </a:xfrm>
        </p:spPr>
        <p:txBody>
          <a:bodyPr/>
          <a:lstStyle/>
          <a:p>
            <a:r>
              <a:rPr lang="en-US" dirty="0"/>
              <a:t>What is a polygenic index?</a:t>
            </a:r>
          </a:p>
        </p:txBody>
      </p:sp>
      <p:cxnSp>
        <p:nvCxnSpPr>
          <p:cNvPr id="5" name="Straight Arrow Connector 4">
            <a:extLst>
              <a:ext uri="{FF2B5EF4-FFF2-40B4-BE49-F238E27FC236}">
                <a16:creationId xmlns:a16="http://schemas.microsoft.com/office/drawing/2014/main" id="{568ED280-DF52-7792-5498-1B942A0E2BE7}"/>
              </a:ext>
            </a:extLst>
          </p:cNvPr>
          <p:cNvCxnSpPr>
            <a:cxnSpLocks/>
          </p:cNvCxnSpPr>
          <p:nvPr/>
        </p:nvCxnSpPr>
        <p:spPr>
          <a:xfrm>
            <a:off x="3240535" y="3258793"/>
            <a:ext cx="0" cy="607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FC7E7E8-94E5-4AA6-5CA1-5220DE0D7D95}"/>
                  </a:ext>
                </a:extLst>
              </p:cNvPr>
              <p:cNvSpPr txBox="1"/>
              <p:nvPr/>
            </p:nvSpPr>
            <p:spPr>
              <a:xfrm>
                <a:off x="5364689" y="2001779"/>
                <a:ext cx="3651382" cy="1541961"/>
              </a:xfrm>
              <a:prstGeom prst="rect">
                <a:avLst/>
              </a:prstGeom>
              <a:noFill/>
            </p:spPr>
            <p:txBody>
              <a:bodyPr wrap="square">
                <a:spAutoFit/>
              </a:bodyPr>
              <a:lstStyle/>
              <a:p>
                <a:r>
                  <a:rPr lang="en-US" sz="2400" b="0" u="none" strike="noStrike" baseline="0" dirty="0">
                    <a:latin typeface="Calibri" panose="020F0502020204030204" pitchFamily="34" charset="0"/>
                    <a:ea typeface="Calibri" panose="020F0502020204030204" pitchFamily="34" charset="0"/>
                    <a:cs typeface="Calibri" panose="020F0502020204030204" pitchFamily="34" charset="0"/>
                  </a:rPr>
                  <a:t>PGI:</a:t>
                </a:r>
              </a:p>
              <a:p>
                <a:pPr/>
                <a14:m>
                  <m:oMathPara xmlns:m="http://schemas.openxmlformats.org/officeDocument/2006/math">
                    <m:oMathParaPr>
                      <m:jc m:val="centerGroup"/>
                    </m:oMathParaPr>
                    <m:oMath xmlns:m="http://schemas.openxmlformats.org/officeDocument/2006/math">
                      <m:sSub>
                        <m:sSubPr>
                          <m:ctrlPr>
                            <a:rPr lang="en-US" sz="2400" b="0" i="1" u="none" strike="noStrike" baseline="0" smtClean="0">
                              <a:latin typeface="Cambria Math" panose="02040503050406030204" pitchFamily="18" charset="0"/>
                            </a:rPr>
                          </m:ctrlPr>
                        </m:sSubPr>
                        <m:e>
                          <m:acc>
                            <m:accPr>
                              <m:chr m:val="̂"/>
                              <m:ctrlPr>
                                <a:rPr lang="en-US" sz="2400" b="0" i="1" u="none" strike="noStrike" baseline="0" smtClean="0">
                                  <a:latin typeface="Cambria Math" panose="02040503050406030204" pitchFamily="18" charset="0"/>
                                </a:rPr>
                              </m:ctrlPr>
                            </m:accPr>
                            <m:e>
                              <m:r>
                                <a:rPr lang="en-US" sz="2400" b="0" i="1" u="none" strike="noStrike" baseline="0" smtClean="0">
                                  <a:latin typeface="Cambria Math" panose="02040503050406030204" pitchFamily="18" charset="0"/>
                                </a:rPr>
                                <m:t>𝐴</m:t>
                              </m:r>
                            </m:e>
                          </m:acc>
                        </m:e>
                        <m:sub>
                          <m:r>
                            <a:rPr lang="en-US" sz="2400" b="0" i="1" u="none" strike="noStrike" baseline="0" smtClean="0">
                              <a:latin typeface="Cambria Math" panose="02040503050406030204" pitchFamily="18" charset="0"/>
                            </a:rPr>
                            <m:t>𝑆𝑁𝑃</m:t>
                          </m:r>
                          <m:r>
                            <a:rPr lang="en-US" sz="2400" b="0" i="1" u="none" strike="noStrike" baseline="0" smtClean="0">
                              <a:latin typeface="Cambria Math" panose="02040503050406030204" pitchFamily="18" charset="0"/>
                            </a:rPr>
                            <m:t>,</m:t>
                          </m:r>
                          <m:r>
                            <a:rPr lang="en-US" sz="2400" b="0" i="1" u="none" strike="noStrike" baseline="0" smtClean="0">
                              <a:latin typeface="Cambria Math" panose="02040503050406030204" pitchFamily="18" charset="0"/>
                            </a:rPr>
                            <m:t>𝑖</m:t>
                          </m:r>
                        </m:sub>
                      </m:sSub>
                      <m:d>
                        <m:dPr>
                          <m:ctrlPr>
                            <a:rPr lang="en-US" sz="2400" b="0" i="1" u="none" strike="noStrike" baseline="0" smtClean="0">
                              <a:latin typeface="Cambria Math" panose="02040503050406030204" pitchFamily="18" charset="0"/>
                            </a:rPr>
                          </m:ctrlPr>
                        </m:dPr>
                        <m:e>
                          <m:sSub>
                            <m:sSubPr>
                              <m:ctrlPr>
                                <a:rPr lang="en-US" sz="2400" b="0" i="1" u="none" strike="noStrike" baseline="0" smtClean="0">
                                  <a:latin typeface="Cambria Math" panose="02040503050406030204" pitchFamily="18" charset="0"/>
                                </a:rPr>
                              </m:ctrlPr>
                            </m:sSubPr>
                            <m:e>
                              <m:r>
                                <a:rPr lang="en-US" sz="2400" b="0" i="1" u="none" strike="noStrike" baseline="0" smtClean="0">
                                  <a:latin typeface="Cambria Math" panose="02040503050406030204" pitchFamily="18" charset="0"/>
                                </a:rPr>
                                <m:t>𝑥</m:t>
                              </m:r>
                            </m:e>
                            <m:sub>
                              <m:r>
                                <a:rPr lang="en-US" sz="2400" b="0" i="1" u="none" strike="noStrike" baseline="0" smtClean="0">
                                  <a:latin typeface="Cambria Math" panose="02040503050406030204" pitchFamily="18" charset="0"/>
                                </a:rPr>
                                <m:t>𝑖</m:t>
                              </m:r>
                            </m:sub>
                          </m:sSub>
                        </m:e>
                      </m:d>
                      <m:r>
                        <a:rPr lang="en-US" sz="2400" i="1">
                          <a:latin typeface="Cambria Math" panose="02040503050406030204" pitchFamily="18" charset="0"/>
                          <a:ea typeface="Cambria Math" panose="02040503050406030204" pitchFamily="18" charset="0"/>
                        </a:rPr>
                        <m:t>≡</m:t>
                      </m:r>
                      <m:nary>
                        <m:naryPr>
                          <m:chr m:val="∑"/>
                          <m:ctrlPr>
                            <a:rPr lang="en-US" sz="2400" b="0" i="1" u="none" strike="noStrike" baseline="0" smtClean="0">
                              <a:latin typeface="Cambria Math" panose="02040503050406030204" pitchFamily="18" charset="0"/>
                            </a:rPr>
                          </m:ctrlPr>
                        </m:naryPr>
                        <m:sub>
                          <m:r>
                            <m:rPr>
                              <m:brk m:alnAt="23"/>
                            </m:rPr>
                            <a:rPr lang="en-US" sz="2400" b="0" i="1" u="none" strike="noStrike" baseline="0" smtClean="0">
                              <a:latin typeface="Cambria Math" panose="02040503050406030204" pitchFamily="18" charset="0"/>
                            </a:rPr>
                            <m:t>𝑗</m:t>
                          </m:r>
                          <m:r>
                            <a:rPr lang="en-US" sz="2400" b="0" i="1" u="none" strike="noStrike" baseline="0" smtClean="0">
                              <a:latin typeface="Cambria Math" panose="02040503050406030204" pitchFamily="18" charset="0"/>
                            </a:rPr>
                            <m:t>=1</m:t>
                          </m:r>
                        </m:sub>
                        <m:sup>
                          <m:r>
                            <a:rPr lang="en-US" sz="2400" b="0" i="1" u="none" strike="noStrike" baseline="0" smtClean="0">
                              <a:latin typeface="Cambria Math" panose="02040503050406030204" pitchFamily="18" charset="0"/>
                            </a:rPr>
                            <m:t>𝐾</m:t>
                          </m:r>
                        </m:sup>
                        <m:e>
                          <m:acc>
                            <m:accPr>
                              <m:chr m:val="̂"/>
                              <m:ctrlPr>
                                <a:rPr lang="en-US" sz="2400" b="0" i="1" u="none" strike="noStrike" baseline="0" smtClean="0">
                                  <a:latin typeface="Cambria Math" panose="02040503050406030204" pitchFamily="18" charset="0"/>
                                </a:rPr>
                              </m:ctrlPr>
                            </m:accPr>
                            <m:e>
                              <m:sSub>
                                <m:sSubPr>
                                  <m:ctrlPr>
                                    <a:rPr lang="en-US" sz="2400" b="0" i="1" u="none" strike="noStrike" baseline="0" smtClean="0">
                                      <a:latin typeface="Cambria Math" panose="02040503050406030204" pitchFamily="18" charset="0"/>
                                    </a:rPr>
                                  </m:ctrlPr>
                                </m:sSubPr>
                                <m:e>
                                  <m:r>
                                    <a:rPr lang="en-US" sz="2400" b="0" i="1" u="none" strike="noStrike" baseline="0" smtClean="0">
                                      <a:latin typeface="Cambria Math" panose="02040503050406030204" pitchFamily="18" charset="0"/>
                                    </a:rPr>
                                    <m:t>𝛽</m:t>
                                  </m:r>
                                </m:e>
                                <m:sub>
                                  <m:r>
                                    <a:rPr lang="en-US" sz="2400" b="0" i="1" u="none" strike="noStrike" baseline="0" smtClean="0">
                                      <a:latin typeface="Cambria Math" panose="02040503050406030204" pitchFamily="18" charset="0"/>
                                    </a:rPr>
                                    <m:t>𝑗</m:t>
                                  </m:r>
                                </m:sub>
                              </m:sSub>
                            </m:e>
                          </m:acc>
                          <m:sSub>
                            <m:sSubPr>
                              <m:ctrlPr>
                                <a:rPr lang="en-US" sz="2400" b="0" i="1" u="none" strike="noStrike" baseline="0" smtClean="0">
                                  <a:latin typeface="Cambria Math" panose="02040503050406030204" pitchFamily="18" charset="0"/>
                                </a:rPr>
                              </m:ctrlPr>
                            </m:sSubPr>
                            <m:e>
                              <m:r>
                                <a:rPr lang="en-US" sz="2400" b="0" i="1" u="none" strike="noStrike" baseline="0" smtClean="0">
                                  <a:latin typeface="Cambria Math" panose="02040503050406030204" pitchFamily="18" charset="0"/>
                                </a:rPr>
                                <m:t>𝑥</m:t>
                              </m:r>
                            </m:e>
                            <m:sub>
                              <m:r>
                                <a:rPr lang="en-US" sz="2400" b="0" i="1" u="none" strike="noStrike" baseline="0" smtClean="0">
                                  <a:latin typeface="Cambria Math" panose="02040503050406030204" pitchFamily="18" charset="0"/>
                                </a:rPr>
                                <m:t>𝑖𝑗</m:t>
                              </m:r>
                            </m:sub>
                          </m:sSub>
                        </m:e>
                      </m:nary>
                    </m:oMath>
                  </m:oMathPara>
                </a14:m>
                <a:endParaRPr lang="en-NL" sz="2400" dirty="0"/>
              </a:p>
            </p:txBody>
          </p:sp>
        </mc:Choice>
        <mc:Fallback xmlns="">
          <p:sp>
            <p:nvSpPr>
              <p:cNvPr id="8" name="TextBox 7">
                <a:extLst>
                  <a:ext uri="{FF2B5EF4-FFF2-40B4-BE49-F238E27FC236}">
                    <a16:creationId xmlns:a16="http://schemas.microsoft.com/office/drawing/2014/main" id="{3FC7E7E8-94E5-4AA6-5CA1-5220DE0D7D95}"/>
                  </a:ext>
                </a:extLst>
              </p:cNvPr>
              <p:cNvSpPr txBox="1">
                <a:spLocks noRot="1" noChangeAspect="1" noMove="1" noResize="1" noEditPoints="1" noAdjustHandles="1" noChangeArrowheads="1" noChangeShapeType="1" noTextEdit="1"/>
              </p:cNvSpPr>
              <p:nvPr/>
            </p:nvSpPr>
            <p:spPr>
              <a:xfrm>
                <a:off x="5364689" y="2001779"/>
                <a:ext cx="3651382" cy="1541961"/>
              </a:xfrm>
              <a:prstGeom prst="rect">
                <a:avLst/>
              </a:prstGeom>
              <a:blipFill>
                <a:blip r:embed="rId4"/>
                <a:stretch>
                  <a:fillRect l="-2504" t="-3162"/>
                </a:stretch>
              </a:blipFill>
            </p:spPr>
            <p:txBody>
              <a:bodyPr/>
              <a:lstStyle/>
              <a:p>
                <a:r>
                  <a:rPr lang="en-NL">
                    <a:noFill/>
                  </a:rPr>
                  <a:t> </a:t>
                </a:r>
              </a:p>
            </p:txBody>
          </p:sp>
        </mc:Fallback>
      </mc:AlternateContent>
      <p:sp>
        <p:nvSpPr>
          <p:cNvPr id="9" name="Oval 8">
            <a:extLst>
              <a:ext uri="{FF2B5EF4-FFF2-40B4-BE49-F238E27FC236}">
                <a16:creationId xmlns:a16="http://schemas.microsoft.com/office/drawing/2014/main" id="{9234120E-E21F-AF99-965B-C47BAEC96704}"/>
              </a:ext>
            </a:extLst>
          </p:cNvPr>
          <p:cNvSpPr/>
          <p:nvPr/>
        </p:nvSpPr>
        <p:spPr>
          <a:xfrm>
            <a:off x="7841075" y="2729744"/>
            <a:ext cx="431594" cy="4379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10" name="Straight Arrow Connector 9">
            <a:extLst>
              <a:ext uri="{FF2B5EF4-FFF2-40B4-BE49-F238E27FC236}">
                <a16:creationId xmlns:a16="http://schemas.microsoft.com/office/drawing/2014/main" id="{A42978AF-F644-A28C-4DC1-F96E733AC444}"/>
              </a:ext>
            </a:extLst>
          </p:cNvPr>
          <p:cNvCxnSpPr>
            <a:cxnSpLocks/>
            <a:endCxn id="11" idx="0"/>
          </p:cNvCxnSpPr>
          <p:nvPr/>
        </p:nvCxnSpPr>
        <p:spPr>
          <a:xfrm>
            <a:off x="8090381" y="3164154"/>
            <a:ext cx="0" cy="625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347281F-49D4-CCE0-30E4-C167F3223E3D}"/>
              </a:ext>
            </a:extLst>
          </p:cNvPr>
          <p:cNvSpPr txBox="1"/>
          <p:nvPr/>
        </p:nvSpPr>
        <p:spPr>
          <a:xfrm>
            <a:off x="6824349" y="3789942"/>
            <a:ext cx="2532064" cy="646331"/>
          </a:xfrm>
          <a:prstGeom prst="rect">
            <a:avLst/>
          </a:prstGeom>
          <a:noFill/>
        </p:spPr>
        <p:txBody>
          <a:bodyPr wrap="square" rtlCol="0">
            <a:spAutoFit/>
          </a:bodyPr>
          <a:lstStyle/>
          <a:p>
            <a:r>
              <a:rPr lang="en-US" dirty="0"/>
              <a:t>Estimated effect size of SNP </a:t>
            </a:r>
            <a:r>
              <a:rPr lang="en-US" i="1" dirty="0"/>
              <a:t>j</a:t>
            </a:r>
            <a:endParaRPr lang="en-NL" i="1" dirty="0"/>
          </a:p>
        </p:txBody>
      </p:sp>
      <p:sp>
        <p:nvSpPr>
          <p:cNvPr id="16" name="Arrow: Right 15">
            <a:extLst>
              <a:ext uri="{FF2B5EF4-FFF2-40B4-BE49-F238E27FC236}">
                <a16:creationId xmlns:a16="http://schemas.microsoft.com/office/drawing/2014/main" id="{EA6F3C69-E70C-2C81-D444-02B750C3B744}"/>
              </a:ext>
            </a:extLst>
          </p:cNvPr>
          <p:cNvSpPr/>
          <p:nvPr/>
        </p:nvSpPr>
        <p:spPr>
          <a:xfrm>
            <a:off x="4204252" y="2729744"/>
            <a:ext cx="889552" cy="2867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7" name="Rectangle: Rounded Corners 16">
            <a:extLst>
              <a:ext uri="{FF2B5EF4-FFF2-40B4-BE49-F238E27FC236}">
                <a16:creationId xmlns:a16="http://schemas.microsoft.com/office/drawing/2014/main" id="{AF8F3763-0A5A-9969-77FB-1760BABAFBC5}"/>
              </a:ext>
            </a:extLst>
          </p:cNvPr>
          <p:cNvSpPr/>
          <p:nvPr/>
        </p:nvSpPr>
        <p:spPr>
          <a:xfrm>
            <a:off x="576470" y="1863587"/>
            <a:ext cx="3525148" cy="1830258"/>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NL"/>
          </a:p>
        </p:txBody>
      </p:sp>
      <p:sp>
        <p:nvSpPr>
          <p:cNvPr id="18" name="Rectangle: Rounded Corners 17">
            <a:extLst>
              <a:ext uri="{FF2B5EF4-FFF2-40B4-BE49-F238E27FC236}">
                <a16:creationId xmlns:a16="http://schemas.microsoft.com/office/drawing/2014/main" id="{3198BDF3-5228-E622-3194-013C6176F4C2}"/>
              </a:ext>
            </a:extLst>
          </p:cNvPr>
          <p:cNvSpPr/>
          <p:nvPr/>
        </p:nvSpPr>
        <p:spPr>
          <a:xfrm>
            <a:off x="5364689" y="1863587"/>
            <a:ext cx="3991724" cy="1829392"/>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NL"/>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5099AC3-423C-73E0-636B-ED332F8AC87D}"/>
                  </a:ext>
                </a:extLst>
              </p:cNvPr>
              <p:cNvSpPr txBox="1"/>
              <p:nvPr/>
            </p:nvSpPr>
            <p:spPr>
              <a:xfrm>
                <a:off x="705679" y="4733411"/>
                <a:ext cx="1888932" cy="53206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400" i="1" dirty="0" smtClean="0">
                              <a:latin typeface="Cambria Math" panose="02040503050406030204" pitchFamily="18" charset="0"/>
                            </a:rPr>
                          </m:ctrlPr>
                        </m:accPr>
                        <m:e>
                          <m:sSub>
                            <m:sSubPr>
                              <m:ctrlPr>
                                <a:rPr lang="en-US" sz="2400" i="1" dirty="0">
                                  <a:latin typeface="Cambria Math" panose="02040503050406030204" pitchFamily="18" charset="0"/>
                                </a:rPr>
                              </m:ctrlPr>
                            </m:sSubPr>
                            <m:e>
                              <m:r>
                                <a:rPr lang="en-US" sz="2400" i="1" dirty="0">
                                  <a:latin typeface="Cambria Math" panose="02040503050406030204" pitchFamily="18" charset="0"/>
                                </a:rPr>
                                <m:t>𝛽</m:t>
                              </m:r>
                            </m:e>
                            <m:sub>
                              <m:r>
                                <a:rPr lang="en-US" sz="2400" i="1" dirty="0">
                                  <a:latin typeface="Cambria Math" panose="02040503050406030204" pitchFamily="18" charset="0"/>
                                </a:rPr>
                                <m:t>𝑗</m:t>
                              </m:r>
                            </m:sub>
                          </m:sSub>
                        </m:e>
                      </m:acc>
                      <m:r>
                        <a:rPr lang="en-US" sz="2400" b="1"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𝛽</m:t>
                          </m:r>
                        </m:e>
                        <m:sub>
                          <m:r>
                            <a:rPr lang="en-US" sz="2400" i="1" dirty="0">
                              <a:latin typeface="Cambria Math" panose="02040503050406030204" pitchFamily="18" charset="0"/>
                            </a:rPr>
                            <m:t>𝑗</m:t>
                          </m:r>
                        </m:sub>
                      </m:sSub>
                      <m:r>
                        <a:rPr lang="en-US" sz="2400" b="1" i="1" dirty="0" err="1">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err="1">
                              <a:latin typeface="Cambria Math" panose="02040503050406030204" pitchFamily="18" charset="0"/>
                            </a:rPr>
                            <m:t>𝑢</m:t>
                          </m:r>
                        </m:e>
                        <m:sub>
                          <m:r>
                            <a:rPr lang="en-US" sz="2400" i="1" dirty="0">
                              <a:latin typeface="Cambria Math" panose="02040503050406030204" pitchFamily="18" charset="0"/>
                            </a:rPr>
                            <m:t>𝑗</m:t>
                          </m:r>
                        </m:sub>
                      </m:sSub>
                    </m:oMath>
                  </m:oMathPara>
                </a14:m>
                <a:endParaRPr lang="en-NL" sz="2400" dirty="0"/>
              </a:p>
            </p:txBody>
          </p:sp>
        </mc:Choice>
        <mc:Fallback xmlns="">
          <p:sp>
            <p:nvSpPr>
              <p:cNvPr id="21" name="TextBox 20">
                <a:extLst>
                  <a:ext uri="{FF2B5EF4-FFF2-40B4-BE49-F238E27FC236}">
                    <a16:creationId xmlns:a16="http://schemas.microsoft.com/office/drawing/2014/main" id="{D5099AC3-423C-73E0-636B-ED332F8AC87D}"/>
                  </a:ext>
                </a:extLst>
              </p:cNvPr>
              <p:cNvSpPr txBox="1">
                <a:spLocks noRot="1" noChangeAspect="1" noMove="1" noResize="1" noEditPoints="1" noAdjustHandles="1" noChangeArrowheads="1" noChangeShapeType="1" noTextEdit="1"/>
              </p:cNvSpPr>
              <p:nvPr/>
            </p:nvSpPr>
            <p:spPr>
              <a:xfrm>
                <a:off x="705679" y="4733411"/>
                <a:ext cx="1888932" cy="532069"/>
              </a:xfrm>
              <a:prstGeom prst="rect">
                <a:avLst/>
              </a:prstGeom>
              <a:blipFill>
                <a:blip r:embed="rId5"/>
                <a:stretch>
                  <a:fillRect/>
                </a:stretch>
              </a:blipFill>
            </p:spPr>
            <p:txBody>
              <a:bodyPr/>
              <a:lstStyle/>
              <a:p>
                <a:r>
                  <a:rPr lang="en-NL">
                    <a:noFill/>
                  </a:rPr>
                  <a:t> </a:t>
                </a:r>
              </a:p>
            </p:txBody>
          </p:sp>
        </mc:Fallback>
      </mc:AlternateContent>
      <p:sp>
        <p:nvSpPr>
          <p:cNvPr id="26" name="Oval 25">
            <a:extLst>
              <a:ext uri="{FF2B5EF4-FFF2-40B4-BE49-F238E27FC236}">
                <a16:creationId xmlns:a16="http://schemas.microsoft.com/office/drawing/2014/main" id="{CC6A0CB1-999C-AD85-2DE7-8C262BAD025D}"/>
              </a:ext>
            </a:extLst>
          </p:cNvPr>
          <p:cNvSpPr/>
          <p:nvPr/>
        </p:nvSpPr>
        <p:spPr>
          <a:xfrm>
            <a:off x="2035415" y="4780475"/>
            <a:ext cx="431594" cy="43794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27" name="Straight Arrow Connector 26">
            <a:extLst>
              <a:ext uri="{FF2B5EF4-FFF2-40B4-BE49-F238E27FC236}">
                <a16:creationId xmlns:a16="http://schemas.microsoft.com/office/drawing/2014/main" id="{8C865C37-BC9C-DB8D-A3CC-2522D56019AA}"/>
              </a:ext>
            </a:extLst>
          </p:cNvPr>
          <p:cNvCxnSpPr>
            <a:cxnSpLocks/>
          </p:cNvCxnSpPr>
          <p:nvPr/>
        </p:nvCxnSpPr>
        <p:spPr>
          <a:xfrm>
            <a:off x="2244964" y="5218415"/>
            <a:ext cx="6248" cy="327620"/>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8BE813A-F8D3-0615-C71C-46DF4B0C33F9}"/>
                  </a:ext>
                </a:extLst>
              </p:cNvPr>
              <p:cNvSpPr txBox="1"/>
              <p:nvPr/>
            </p:nvSpPr>
            <p:spPr>
              <a:xfrm>
                <a:off x="773631" y="5504116"/>
                <a:ext cx="3130826" cy="732573"/>
              </a:xfrm>
              <a:prstGeom prst="rect">
                <a:avLst/>
              </a:prstGeom>
              <a:noFill/>
            </p:spPr>
            <p:txBody>
              <a:bodyPr wrap="square" rtlCol="0">
                <a:spAutoFit/>
              </a:bodyPr>
              <a:lstStyle/>
              <a:p>
                <a:r>
                  <a:rPr lang="en-US" sz="2000" dirty="0"/>
                  <a:t>If </a:t>
                </a:r>
                <a14:m>
                  <m:oMath xmlns:m="http://schemas.openxmlformats.org/officeDocument/2006/math">
                    <m:r>
                      <a:rPr lang="en-US" sz="2000" i="1" dirty="0" smtClean="0">
                        <a:latin typeface="Cambria Math" panose="02040503050406030204" pitchFamily="18" charset="0"/>
                      </a:rPr>
                      <m:t>𝑢</m:t>
                    </m:r>
                  </m:oMath>
                </a14:m>
                <a:r>
                  <a:rPr lang="en-US" sz="2000" dirty="0"/>
                  <a:t> is mean-zero estimation error uncorrelated with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𝛽</m:t>
                        </m:r>
                      </m:e>
                      <m:sub>
                        <m:r>
                          <a:rPr lang="en-US" sz="2000" i="1" dirty="0">
                            <a:latin typeface="Cambria Math" panose="02040503050406030204" pitchFamily="18" charset="0"/>
                          </a:rPr>
                          <m:t>𝑗</m:t>
                        </m:r>
                      </m:sub>
                    </m:sSub>
                  </m:oMath>
                </a14:m>
                <a:r>
                  <a:rPr lang="en-US" sz="2000" dirty="0"/>
                  <a:t> </a:t>
                </a:r>
                <a:endParaRPr lang="en-NL" sz="2000" dirty="0"/>
              </a:p>
            </p:txBody>
          </p:sp>
        </mc:Choice>
        <mc:Fallback xmlns="">
          <p:sp>
            <p:nvSpPr>
              <p:cNvPr id="29" name="TextBox 28">
                <a:extLst>
                  <a:ext uri="{FF2B5EF4-FFF2-40B4-BE49-F238E27FC236}">
                    <a16:creationId xmlns:a16="http://schemas.microsoft.com/office/drawing/2014/main" id="{D8BE813A-F8D3-0615-C71C-46DF4B0C33F9}"/>
                  </a:ext>
                </a:extLst>
              </p:cNvPr>
              <p:cNvSpPr txBox="1">
                <a:spLocks noRot="1" noChangeAspect="1" noMove="1" noResize="1" noEditPoints="1" noAdjustHandles="1" noChangeArrowheads="1" noChangeShapeType="1" noTextEdit="1"/>
              </p:cNvSpPr>
              <p:nvPr/>
            </p:nvSpPr>
            <p:spPr>
              <a:xfrm>
                <a:off x="773631" y="5504116"/>
                <a:ext cx="3130826" cy="732573"/>
              </a:xfrm>
              <a:prstGeom prst="rect">
                <a:avLst/>
              </a:prstGeom>
              <a:blipFill>
                <a:blip r:embed="rId6"/>
                <a:stretch>
                  <a:fillRect l="-2144" t="-5000" r="-1949" b="-11667"/>
                </a:stretch>
              </a:blipFill>
            </p:spPr>
            <p:txBody>
              <a:bodyPr/>
              <a:lstStyle/>
              <a:p>
                <a:r>
                  <a:rPr lang="en-NL">
                    <a:noFill/>
                  </a:rPr>
                  <a:t> </a:t>
                </a:r>
              </a:p>
            </p:txBody>
          </p:sp>
        </mc:Fallback>
      </mc:AlternateContent>
      <p:sp>
        <p:nvSpPr>
          <p:cNvPr id="30" name="Oval 29">
            <a:extLst>
              <a:ext uri="{FF2B5EF4-FFF2-40B4-BE49-F238E27FC236}">
                <a16:creationId xmlns:a16="http://schemas.microsoft.com/office/drawing/2014/main" id="{884434B2-4FE4-64A9-1DFC-043EE623CF19}"/>
              </a:ext>
            </a:extLst>
          </p:cNvPr>
          <p:cNvSpPr/>
          <p:nvPr/>
        </p:nvSpPr>
        <p:spPr>
          <a:xfrm>
            <a:off x="7649728" y="4780476"/>
            <a:ext cx="505329" cy="43794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31" name="Straight Arrow Connector 30">
            <a:extLst>
              <a:ext uri="{FF2B5EF4-FFF2-40B4-BE49-F238E27FC236}">
                <a16:creationId xmlns:a16="http://schemas.microsoft.com/office/drawing/2014/main" id="{EAA087C5-3569-FAC2-1F72-168CF5375437}"/>
              </a:ext>
            </a:extLst>
          </p:cNvPr>
          <p:cNvCxnSpPr>
            <a:cxnSpLocks/>
          </p:cNvCxnSpPr>
          <p:nvPr/>
        </p:nvCxnSpPr>
        <p:spPr>
          <a:xfrm flipH="1">
            <a:off x="6619461" y="5155634"/>
            <a:ext cx="1117657" cy="31642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1465178-3629-2135-E6D5-92FED5566124}"/>
                  </a:ext>
                </a:extLst>
              </p:cNvPr>
              <p:cNvSpPr txBox="1"/>
              <p:nvPr/>
            </p:nvSpPr>
            <p:spPr>
              <a:xfrm>
                <a:off x="5029244" y="5546035"/>
                <a:ext cx="2331307" cy="707886"/>
              </a:xfrm>
              <a:prstGeom prst="rect">
                <a:avLst/>
              </a:prstGeom>
              <a:noFill/>
            </p:spPr>
            <p:txBody>
              <a:bodyPr wrap="square" rtlCol="0">
                <a:spAutoFit/>
              </a:bodyPr>
              <a:lstStyle/>
              <a:p>
                <a14:m>
                  <m:oMath xmlns:m="http://schemas.openxmlformats.org/officeDocument/2006/math">
                    <m:r>
                      <a:rPr lang="en-US" sz="2000" b="0" i="1" smtClean="0">
                        <a:latin typeface="Cambria Math" panose="02040503050406030204" pitchFamily="18" charset="0"/>
                      </a:rPr>
                      <m:t>𝑈</m:t>
                    </m:r>
                  </m:oMath>
                </a14:m>
                <a:r>
                  <a:rPr lang="en-US" sz="2000" dirty="0"/>
                  <a:t> is mean-zero measurement error  </a:t>
                </a:r>
                <a:endParaRPr lang="en-NL" sz="2000" dirty="0"/>
              </a:p>
            </p:txBody>
          </p:sp>
        </mc:Choice>
        <mc:Fallback xmlns="">
          <p:sp>
            <p:nvSpPr>
              <p:cNvPr id="33" name="TextBox 32">
                <a:extLst>
                  <a:ext uri="{FF2B5EF4-FFF2-40B4-BE49-F238E27FC236}">
                    <a16:creationId xmlns:a16="http://schemas.microsoft.com/office/drawing/2014/main" id="{41465178-3629-2135-E6D5-92FED5566124}"/>
                  </a:ext>
                </a:extLst>
              </p:cNvPr>
              <p:cNvSpPr txBox="1">
                <a:spLocks noRot="1" noChangeAspect="1" noMove="1" noResize="1" noEditPoints="1" noAdjustHandles="1" noChangeArrowheads="1" noChangeShapeType="1" noTextEdit="1"/>
              </p:cNvSpPr>
              <p:nvPr/>
            </p:nvSpPr>
            <p:spPr>
              <a:xfrm>
                <a:off x="5029244" y="5546035"/>
                <a:ext cx="2331307" cy="707886"/>
              </a:xfrm>
              <a:prstGeom prst="rect">
                <a:avLst/>
              </a:prstGeom>
              <a:blipFill>
                <a:blip r:embed="rId7"/>
                <a:stretch>
                  <a:fillRect l="-2618" t="-5172" b="-14655"/>
                </a:stretch>
              </a:blipFill>
            </p:spPr>
            <p:txBody>
              <a:bodyPr/>
              <a:lstStyle/>
              <a:p>
                <a:r>
                  <a:rPr lang="en-NL">
                    <a:noFill/>
                  </a:rPr>
                  <a:t> </a:t>
                </a:r>
              </a:p>
            </p:txBody>
          </p:sp>
        </mc:Fallback>
      </mc:AlternateContent>
      <p:sp>
        <p:nvSpPr>
          <p:cNvPr id="39" name="Arrow: Right 38">
            <a:extLst>
              <a:ext uri="{FF2B5EF4-FFF2-40B4-BE49-F238E27FC236}">
                <a16:creationId xmlns:a16="http://schemas.microsoft.com/office/drawing/2014/main" id="{0932B6F6-4881-5F64-0C47-99D6C0E0407E}"/>
              </a:ext>
            </a:extLst>
          </p:cNvPr>
          <p:cNvSpPr/>
          <p:nvPr/>
        </p:nvSpPr>
        <p:spPr>
          <a:xfrm>
            <a:off x="7389793" y="5732355"/>
            <a:ext cx="794182" cy="2591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C0EE13BD-23AC-A9DD-85CC-3DA29B9D810F}"/>
                  </a:ext>
                </a:extLst>
              </p:cNvPr>
              <p:cNvSpPr txBox="1"/>
              <p:nvPr/>
            </p:nvSpPr>
            <p:spPr>
              <a:xfrm>
                <a:off x="8582951" y="5607336"/>
                <a:ext cx="2045894" cy="509178"/>
              </a:xfrm>
              <a:prstGeom prst="rect">
                <a:avLst/>
              </a:prstGeom>
              <a:ln w="19050"/>
            </p:spPr>
            <p:style>
              <a:lnRef idx="2">
                <a:schemeClr val="accent6"/>
              </a:lnRef>
              <a:fillRef idx="1">
                <a:schemeClr val="lt1"/>
              </a:fillRef>
              <a:effectRef idx="0">
                <a:schemeClr val="accent6"/>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𝐸</m:t>
                      </m:r>
                      <m:d>
                        <m:dPr>
                          <m:ctrlPr>
                            <a:rPr lang="en-US" sz="2400" b="0" i="1" smtClean="0">
                              <a:latin typeface="Cambria Math" panose="02040503050406030204" pitchFamily="18" charset="0"/>
                            </a:rPr>
                          </m:ctrlPr>
                        </m:dPr>
                        <m:e>
                          <m:sSub>
                            <m:sSubPr>
                              <m:ctrlPr>
                                <a:rPr lang="en-US" sz="2400" i="1" smtClean="0">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𝐴</m:t>
                                  </m:r>
                                </m:e>
                              </m:acc>
                            </m:e>
                            <m:sub>
                              <m:r>
                                <a:rPr lang="en-US" sz="2400" i="1">
                                  <a:latin typeface="Cambria Math" panose="02040503050406030204" pitchFamily="18" charset="0"/>
                                </a:rPr>
                                <m:t>𝑖</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𝑖</m:t>
                              </m:r>
                            </m:sub>
                          </m:sSub>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𝑖</m:t>
                          </m:r>
                        </m:sub>
                      </m:sSub>
                    </m:oMath>
                  </m:oMathPara>
                </a14:m>
                <a:endParaRPr lang="en-US" sz="2400" dirty="0"/>
              </a:p>
            </p:txBody>
          </p:sp>
        </mc:Choice>
        <mc:Fallback xmlns="">
          <p:sp>
            <p:nvSpPr>
              <p:cNvPr id="41" name="TextBox 40">
                <a:extLst>
                  <a:ext uri="{FF2B5EF4-FFF2-40B4-BE49-F238E27FC236}">
                    <a16:creationId xmlns:a16="http://schemas.microsoft.com/office/drawing/2014/main" id="{C0EE13BD-23AC-A9DD-85CC-3DA29B9D810F}"/>
                  </a:ext>
                </a:extLst>
              </p:cNvPr>
              <p:cNvSpPr txBox="1">
                <a:spLocks noRot="1" noChangeAspect="1" noMove="1" noResize="1" noEditPoints="1" noAdjustHandles="1" noChangeArrowheads="1" noChangeShapeType="1" noTextEdit="1"/>
              </p:cNvSpPr>
              <p:nvPr/>
            </p:nvSpPr>
            <p:spPr>
              <a:xfrm>
                <a:off x="8582951" y="5607336"/>
                <a:ext cx="2045894" cy="509178"/>
              </a:xfrm>
              <a:prstGeom prst="rect">
                <a:avLst/>
              </a:prstGeom>
              <a:blipFill>
                <a:blip r:embed="rId8"/>
                <a:stretch>
                  <a:fillRect/>
                </a:stretch>
              </a:blipFill>
              <a:ln w="19050"/>
            </p:spPr>
            <p:txBody>
              <a:bodyPr/>
              <a:lstStyle/>
              <a:p>
                <a:r>
                  <a:rPr lang="en-NL">
                    <a:noFill/>
                  </a:rPr>
                  <a:t> </a:t>
                </a:r>
              </a:p>
            </p:txBody>
          </p:sp>
        </mc:Fallback>
      </mc:AlternateContent>
      <p:sp>
        <p:nvSpPr>
          <p:cNvPr id="42" name="Arrow: Right 41">
            <a:extLst>
              <a:ext uri="{FF2B5EF4-FFF2-40B4-BE49-F238E27FC236}">
                <a16:creationId xmlns:a16="http://schemas.microsoft.com/office/drawing/2014/main" id="{17496520-303A-02D0-89F6-D0014DCBD82F}"/>
              </a:ext>
            </a:extLst>
          </p:cNvPr>
          <p:cNvSpPr/>
          <p:nvPr/>
        </p:nvSpPr>
        <p:spPr>
          <a:xfrm>
            <a:off x="3976331" y="5759997"/>
            <a:ext cx="761318" cy="23149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224538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5" grpId="0"/>
      <p:bldP spid="8" grpId="0"/>
      <p:bldP spid="9" grpId="0" animBg="1"/>
      <p:bldP spid="11" grpId="0"/>
      <p:bldP spid="16" grpId="0" animBg="1"/>
      <p:bldP spid="18" grpId="0" animBg="1"/>
      <p:bldP spid="21" grpId="0"/>
      <p:bldP spid="26" grpId="0" animBg="1"/>
      <p:bldP spid="29" grpId="0"/>
      <p:bldP spid="30" grpId="0" animBg="1"/>
      <p:bldP spid="33" grpId="0"/>
      <p:bldP spid="39" grpId="0" animBg="1"/>
      <p:bldP spid="41" grpId="0" animBg="1"/>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sz="2800" dirty="0">
                <a:solidFill>
                  <a:schemeClr val="tx1"/>
                </a:solidFill>
              </a:rPr>
              <a:t>A literal history of PGIs</a:t>
            </a:r>
            <a:endParaRPr lang="en-US" sz="2800" dirty="0"/>
          </a:p>
          <a:p>
            <a:r>
              <a:rPr lang="en-US" sz="2800" dirty="0"/>
              <a:t>What is a polygenic index?</a:t>
            </a:r>
          </a:p>
          <a:p>
            <a:r>
              <a:rPr lang="en-US" sz="2800" dirty="0"/>
              <a:t>Predictive power of polygenic indices</a:t>
            </a:r>
          </a:p>
          <a:p>
            <a:r>
              <a:rPr lang="en-US" sz="2800" dirty="0">
                <a:solidFill>
                  <a:schemeClr val="bg2">
                    <a:lumMod val="90000"/>
                  </a:schemeClr>
                </a:solidFill>
              </a:rPr>
              <a:t>Constructing polygenic indices</a:t>
            </a:r>
          </a:p>
          <a:p>
            <a:r>
              <a:rPr lang="en-US" sz="2800" dirty="0">
                <a:solidFill>
                  <a:schemeClr val="bg2">
                    <a:lumMod val="90000"/>
                  </a:schemeClr>
                </a:solidFill>
              </a:rPr>
              <a:t>Applications</a:t>
            </a:r>
          </a:p>
          <a:p>
            <a:r>
              <a:rPr lang="en-US" sz="2800" dirty="0">
                <a:solidFill>
                  <a:schemeClr val="bg2">
                    <a:lumMod val="90000"/>
                  </a:schemeClr>
                </a:solidFill>
              </a:rPr>
              <a:t>Limitations &amp; pitfalls</a:t>
            </a:r>
          </a:p>
          <a:p>
            <a:pPr marL="0" indent="0">
              <a:buNone/>
            </a:pPr>
            <a:endParaRPr lang="en-US" dirty="0"/>
          </a:p>
          <a:p>
            <a:endParaRPr lang="en-US" dirty="0"/>
          </a:p>
        </p:txBody>
      </p:sp>
    </p:spTree>
    <p:extLst>
      <p:ext uri="{BB962C8B-B14F-4D97-AF65-F5344CB8AC3E}">
        <p14:creationId xmlns:p14="http://schemas.microsoft.com/office/powerpoint/2010/main" val="4183841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CF453-91EC-4706-B40F-12DC65C5EB5B}"/>
              </a:ext>
            </a:extLst>
          </p:cNvPr>
          <p:cNvSpPr>
            <a:spLocks noGrp="1"/>
          </p:cNvSpPr>
          <p:nvPr>
            <p:ph type="title"/>
          </p:nvPr>
        </p:nvSpPr>
        <p:spPr/>
        <p:txBody>
          <a:bodyPr/>
          <a:lstStyle/>
          <a:p>
            <a:r>
              <a:rPr lang="en-US" dirty="0"/>
              <a:t>Predictive power of a polygenic index</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2E9CBC5-71A2-4FDB-AE1B-C2F060C83813}"/>
                  </a:ext>
                </a:extLst>
              </p:cNvPr>
              <p:cNvSpPr txBox="1"/>
              <p:nvPr/>
            </p:nvSpPr>
            <p:spPr>
              <a:xfrm>
                <a:off x="911772" y="1821969"/>
                <a:ext cx="5230611" cy="3652731"/>
              </a:xfrm>
              <a:prstGeom prst="rect">
                <a:avLst/>
              </a:prstGeom>
              <a:noFill/>
            </p:spPr>
            <p:txBody>
              <a:bodyPr wrap="square" rtlCol="0">
                <a:spAutoFit/>
              </a:bodyPr>
              <a:lstStyle/>
              <a:p>
                <a:pPr>
                  <a:spcAft>
                    <a:spcPts val="1200"/>
                  </a:spcAft>
                </a:pPr>
                <a:r>
                  <a:rPr lang="en-US" sz="2000" dirty="0"/>
                  <a:t>If we regress </a:t>
                </a:r>
                <a14:m>
                  <m:oMath xmlns:m="http://schemas.openxmlformats.org/officeDocument/2006/math">
                    <m:r>
                      <a:rPr lang="en-US" sz="2000" b="0" i="1" smtClean="0">
                        <a:latin typeface="Cambria Math" panose="02040503050406030204" pitchFamily="18" charset="0"/>
                      </a:rPr>
                      <m:t>𝑦</m:t>
                    </m:r>
                  </m:oMath>
                </a14:m>
                <a:r>
                  <a:rPr lang="en-US" sz="2000" dirty="0"/>
                  <a:t> on </a:t>
                </a:r>
                <a14:m>
                  <m:oMath xmlns:m="http://schemas.openxmlformats.org/officeDocument/2006/math">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𝐴</m:t>
                            </m:r>
                          </m:e>
                        </m:acc>
                      </m:e>
                      <m:sub>
                        <m:r>
                          <a:rPr lang="en-US" sz="2000" i="1">
                            <a:latin typeface="Cambria Math" panose="02040503050406030204" pitchFamily="18" charset="0"/>
                          </a:rPr>
                          <m:t>𝑆𝑁𝑃</m:t>
                        </m:r>
                      </m:sub>
                    </m:sSub>
                  </m:oMath>
                </a14:m>
                <a:r>
                  <a:rPr lang="en-US" sz="2000" dirty="0"/>
                  <a:t> we get an OLS coefficient of</a:t>
                </a:r>
              </a:p>
              <a:p>
                <a:pPr>
                  <a:spcAft>
                    <a:spcPts val="1200"/>
                  </a:spcAft>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𝑏</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𝐶𝑜𝑣</m:t>
                          </m:r>
                          <m:d>
                            <m:dPr>
                              <m:ctrlPr>
                                <a:rPr lang="en-US" sz="2000" b="0" i="1" smtClean="0">
                                  <a:latin typeface="Cambria Math" panose="02040503050406030204" pitchFamily="18" charset="0"/>
                                </a:rPr>
                              </m:ctrlPr>
                            </m:dPr>
                            <m:e>
                              <m:sSub>
                                <m:sSubPr>
                                  <m:ctrlPr>
                                    <a:rPr lang="en-US" sz="2000" i="1" smtClean="0">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𝐴</m:t>
                                      </m:r>
                                    </m:e>
                                  </m:acc>
                                </m:e>
                                <m:sub>
                                  <m:r>
                                    <a:rPr lang="en-US" sz="2000" i="1">
                                      <a:latin typeface="Cambria Math" panose="02040503050406030204" pitchFamily="18" charset="0"/>
                                    </a:rPr>
                                    <m:t>𝑆𝑁𝑃</m:t>
                                  </m:r>
                                </m:sub>
                              </m:sSub>
                              <m:r>
                                <a:rPr lang="en-US" sz="2000" b="0" i="0" smtClean="0">
                                  <a:latin typeface="Cambria Math" panose="02040503050406030204" pitchFamily="18" charset="0"/>
                                </a:rPr>
                                <m:t>,</m:t>
                              </m:r>
                              <m:r>
                                <a:rPr lang="en-US" sz="2000" b="0" i="1" smtClean="0">
                                  <a:latin typeface="Cambria Math" panose="02040503050406030204" pitchFamily="18" charset="0"/>
                                </a:rPr>
                                <m:t>𝑦</m:t>
                              </m:r>
                            </m:e>
                          </m:d>
                        </m:num>
                        <m:den>
                          <m:r>
                            <a:rPr lang="en-US" sz="2000" b="0" i="1" smtClean="0">
                              <a:latin typeface="Cambria Math" panose="02040503050406030204" pitchFamily="18" charset="0"/>
                            </a:rPr>
                            <m:t>𝑉𝑎𝑟</m:t>
                          </m:r>
                          <m:r>
                            <a:rPr lang="en-US" sz="2000" b="0" i="1" smtClean="0">
                              <a:latin typeface="Cambria Math" panose="02040503050406030204" pitchFamily="18" charset="0"/>
                            </a:rPr>
                            <m:t>(</m:t>
                          </m:r>
                          <m:sSub>
                            <m:sSubPr>
                              <m:ctrlPr>
                                <a:rPr lang="en-US" sz="2000" i="1" smtClean="0">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𝐴</m:t>
                                  </m:r>
                                </m:e>
                              </m:acc>
                            </m:e>
                            <m:sub>
                              <m:r>
                                <a:rPr lang="en-US" sz="2000" i="1">
                                  <a:latin typeface="Cambria Math" panose="02040503050406030204" pitchFamily="18" charset="0"/>
                                </a:rPr>
                                <m:t>𝑆𝑁𝑃</m:t>
                              </m:r>
                            </m:sub>
                          </m:sSub>
                          <m:r>
                            <a:rPr lang="en-US" sz="2000" b="0" i="1" smtClean="0">
                              <a:latin typeface="Cambria Math" panose="02040503050406030204" pitchFamily="18" charset="0"/>
                            </a:rPr>
                            <m:t>)</m:t>
                          </m:r>
                        </m:den>
                      </m:f>
                    </m:oMath>
                  </m:oMathPara>
                </a14:m>
                <a:endParaRPr lang="en-US" sz="2000" b="0" i="1" dirty="0">
                  <a:latin typeface="Cambria Math" panose="02040503050406030204" pitchFamily="18" charset="0"/>
                </a:endParaRPr>
              </a:p>
              <a:p>
                <a:pPr>
                  <a:spcAft>
                    <a:spcPts val="1200"/>
                  </a:spcAft>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𝐶𝑜𝑣</m:t>
                          </m:r>
                          <m:d>
                            <m:dPr>
                              <m:ctrlPr>
                                <a:rPr lang="en-US" sz="2000" b="0"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i="1">
                                      <a:latin typeface="Cambria Math" panose="02040503050406030204" pitchFamily="18" charset="0"/>
                                    </a:rPr>
                                    <m:t>𝑆𝑁𝑃</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𝑈</m:t>
                                  </m:r>
                                </m:e>
                                <m:sub>
                                  <m:r>
                                    <a:rPr lang="en-US" sz="2000" b="0" i="1" smtClean="0">
                                      <a:latin typeface="Cambria Math" panose="02040503050406030204" pitchFamily="18" charset="0"/>
                                    </a:rPr>
                                    <m:t>𝑖</m:t>
                                  </m:r>
                                </m:sub>
                              </m:sSub>
                              <m:r>
                                <a:rPr lang="en-US" sz="2000" b="0" i="0" smtClean="0">
                                  <a:latin typeface="Cambria Math" panose="02040503050406030204" pitchFamily="18" charset="0"/>
                                </a:rPr>
                                <m:t>,</m:t>
                              </m:r>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i="1">
                                      <a:latin typeface="Cambria Math" panose="02040503050406030204" pitchFamily="18" charset="0"/>
                                    </a:rPr>
                                    <m:t>𝑆𝑁𝑃</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𝜖</m:t>
                                  </m:r>
                                </m:e>
                                <m:sub>
                                  <m:r>
                                    <a:rPr lang="en-US" sz="2000" b="0" i="1" smtClean="0">
                                      <a:latin typeface="Cambria Math" panose="02040503050406030204" pitchFamily="18" charset="0"/>
                                    </a:rPr>
                                    <m:t>𝑆𝑁𝑃</m:t>
                                  </m:r>
                                </m:sub>
                              </m:sSub>
                            </m:e>
                          </m:d>
                        </m:num>
                        <m:den>
                          <m:r>
                            <a:rPr lang="en-US" sz="2000" b="0" i="1" smtClean="0">
                              <a:latin typeface="Cambria Math" panose="02040503050406030204" pitchFamily="18" charset="0"/>
                            </a:rPr>
                            <m:t>𝑉𝑎𝑟</m:t>
                          </m:r>
                          <m:d>
                            <m:dPr>
                              <m:ctrlPr>
                                <a:rPr lang="en-US" sz="2000" b="0"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i="1">
                                      <a:latin typeface="Cambria Math" panose="02040503050406030204" pitchFamily="18" charset="0"/>
                                    </a:rPr>
                                    <m:t>𝑆𝑁𝑃</m:t>
                                  </m:r>
                                </m:sub>
                              </m:sSub>
                              <m:r>
                                <a:rPr lang="en-US" sz="2000" b="0" i="1" smtClean="0">
                                  <a:latin typeface="Cambria Math" panose="02040503050406030204" pitchFamily="18" charset="0"/>
                                </a:rPr>
                                <m:t>+</m:t>
                              </m:r>
                              <m:r>
                                <a:rPr lang="en-US" sz="2000" b="0" i="1" smtClean="0">
                                  <a:latin typeface="Cambria Math" panose="02040503050406030204" pitchFamily="18" charset="0"/>
                                </a:rPr>
                                <m:t>𝑈</m:t>
                              </m:r>
                            </m:e>
                          </m:d>
                        </m:den>
                      </m:f>
                    </m:oMath>
                  </m:oMathPara>
                </a14:m>
                <a:endParaRPr lang="en-US" sz="2000" b="0" i="1" dirty="0">
                  <a:latin typeface="Cambria Math" panose="02040503050406030204" pitchFamily="18" charset="0"/>
                </a:endParaRPr>
              </a:p>
              <a:p>
                <a:pPr>
                  <a:spcAft>
                    <a:spcPts val="1200"/>
                  </a:spcAft>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f>
                        <m:fPr>
                          <m:ctrlPr>
                            <a:rPr lang="en-US" sz="2000" b="0" i="1" smtClean="0">
                              <a:solidFill>
                                <a:schemeClr val="accent1"/>
                              </a:solidFill>
                              <a:latin typeface="Cambria Math" panose="02040503050406030204" pitchFamily="18" charset="0"/>
                            </a:rPr>
                          </m:ctrlPr>
                        </m:fPr>
                        <m:num>
                          <m:r>
                            <a:rPr lang="en-US" sz="2000" b="0" i="1" smtClean="0">
                              <a:solidFill>
                                <a:schemeClr val="accent1"/>
                              </a:solidFill>
                              <a:latin typeface="Cambria Math" panose="02040503050406030204" pitchFamily="18" charset="0"/>
                            </a:rPr>
                            <m:t>𝑉𝑎𝑟</m:t>
                          </m:r>
                          <m:d>
                            <m:dPr>
                              <m:ctrlPr>
                                <a:rPr lang="en-US" sz="2000" b="0" i="1" smtClean="0">
                                  <a:solidFill>
                                    <a:schemeClr val="accent1"/>
                                  </a:solidFill>
                                  <a:latin typeface="Cambria Math" panose="02040503050406030204" pitchFamily="18" charset="0"/>
                                </a:rPr>
                              </m:ctrlPr>
                            </m:dPr>
                            <m:e>
                              <m:sSub>
                                <m:sSubPr>
                                  <m:ctrlPr>
                                    <a:rPr lang="en-US" sz="2000" i="1" smtClean="0">
                                      <a:solidFill>
                                        <a:schemeClr val="accent1"/>
                                      </a:solidFill>
                                      <a:latin typeface="Cambria Math" panose="02040503050406030204" pitchFamily="18" charset="0"/>
                                    </a:rPr>
                                  </m:ctrlPr>
                                </m:sSubPr>
                                <m:e>
                                  <m:r>
                                    <a:rPr lang="en-US" sz="2000" b="0" i="1" smtClean="0">
                                      <a:solidFill>
                                        <a:schemeClr val="accent1"/>
                                      </a:solidFill>
                                      <a:latin typeface="Cambria Math" panose="02040503050406030204" pitchFamily="18" charset="0"/>
                                    </a:rPr>
                                    <m:t>𝐴</m:t>
                                  </m:r>
                                </m:e>
                                <m:sub>
                                  <m:r>
                                    <a:rPr lang="en-US" sz="2000" i="1">
                                      <a:solidFill>
                                        <a:schemeClr val="accent1"/>
                                      </a:solidFill>
                                      <a:latin typeface="Cambria Math" panose="02040503050406030204" pitchFamily="18" charset="0"/>
                                    </a:rPr>
                                    <m:t>𝑆𝑁𝑃</m:t>
                                  </m:r>
                                </m:sub>
                              </m:sSub>
                            </m:e>
                          </m:d>
                        </m:num>
                        <m:den>
                          <m:r>
                            <a:rPr lang="en-US" sz="2000" b="0" i="1" smtClean="0">
                              <a:solidFill>
                                <a:schemeClr val="accent1"/>
                              </a:solidFill>
                              <a:latin typeface="Cambria Math" panose="02040503050406030204" pitchFamily="18" charset="0"/>
                            </a:rPr>
                            <m:t>𝑉𝑎𝑟</m:t>
                          </m:r>
                          <m:d>
                            <m:dPr>
                              <m:ctrlPr>
                                <a:rPr lang="en-US" sz="2000" b="0" i="1" smtClean="0">
                                  <a:solidFill>
                                    <a:schemeClr val="accent1"/>
                                  </a:solidFill>
                                  <a:latin typeface="Cambria Math" panose="02040503050406030204" pitchFamily="18" charset="0"/>
                                </a:rPr>
                              </m:ctrlPr>
                            </m:dPr>
                            <m:e>
                              <m:sSub>
                                <m:sSubPr>
                                  <m:ctrlPr>
                                    <a:rPr lang="en-US" sz="2000" b="0" i="1" smtClean="0">
                                      <a:solidFill>
                                        <a:schemeClr val="accent1"/>
                                      </a:solidFill>
                                      <a:latin typeface="Cambria Math" panose="02040503050406030204" pitchFamily="18" charset="0"/>
                                    </a:rPr>
                                  </m:ctrlPr>
                                </m:sSubPr>
                                <m:e>
                                  <m:r>
                                    <a:rPr lang="en-US" sz="2000" b="0" i="1" smtClean="0">
                                      <a:solidFill>
                                        <a:schemeClr val="accent1"/>
                                      </a:solidFill>
                                      <a:latin typeface="Cambria Math" panose="02040503050406030204" pitchFamily="18" charset="0"/>
                                    </a:rPr>
                                    <m:t>𝐴</m:t>
                                  </m:r>
                                </m:e>
                                <m:sub>
                                  <m:r>
                                    <a:rPr lang="en-US" sz="2000" b="0" i="1" smtClean="0">
                                      <a:solidFill>
                                        <a:schemeClr val="accent1"/>
                                      </a:solidFill>
                                      <a:latin typeface="Cambria Math" panose="02040503050406030204" pitchFamily="18" charset="0"/>
                                    </a:rPr>
                                    <m:t>𝑆𝑁𝑃</m:t>
                                  </m:r>
                                </m:sub>
                              </m:sSub>
                            </m:e>
                          </m:d>
                          <m:r>
                            <a:rPr lang="en-US" sz="2000" b="0" i="1" smtClean="0">
                              <a:solidFill>
                                <a:schemeClr val="accent1"/>
                              </a:solidFill>
                              <a:latin typeface="Cambria Math" panose="02040503050406030204" pitchFamily="18" charset="0"/>
                            </a:rPr>
                            <m:t>+</m:t>
                          </m:r>
                          <m:r>
                            <a:rPr lang="en-US" sz="2000" b="0" i="1" smtClean="0">
                              <a:solidFill>
                                <a:schemeClr val="accent1"/>
                              </a:solidFill>
                              <a:latin typeface="Cambria Math" panose="02040503050406030204" pitchFamily="18" charset="0"/>
                            </a:rPr>
                            <m:t>𝑉𝑎𝑟</m:t>
                          </m:r>
                          <m:r>
                            <a:rPr lang="en-US" sz="2000" b="0" i="1" smtClean="0">
                              <a:solidFill>
                                <a:schemeClr val="accent1"/>
                              </a:solidFill>
                              <a:latin typeface="Cambria Math" panose="02040503050406030204" pitchFamily="18" charset="0"/>
                            </a:rPr>
                            <m:t>(</m:t>
                          </m:r>
                          <m:r>
                            <a:rPr lang="en-US" sz="2000" b="0" i="1" smtClean="0">
                              <a:solidFill>
                                <a:schemeClr val="accent1"/>
                              </a:solidFill>
                              <a:latin typeface="Cambria Math" panose="02040503050406030204" pitchFamily="18" charset="0"/>
                            </a:rPr>
                            <m:t>𝑈</m:t>
                          </m:r>
                          <m:r>
                            <a:rPr lang="en-US" sz="2000" b="0" i="1" smtClean="0">
                              <a:solidFill>
                                <a:schemeClr val="accent1"/>
                              </a:solidFill>
                              <a:latin typeface="Cambria Math" panose="02040503050406030204" pitchFamily="18" charset="0"/>
                            </a:rPr>
                            <m:t>)</m:t>
                          </m:r>
                        </m:den>
                      </m:f>
                    </m:oMath>
                  </m:oMathPara>
                </a14:m>
                <a:endParaRPr lang="en-US" sz="2000" b="0" i="1" dirty="0">
                  <a:latin typeface="Cambria Math" panose="02040503050406030204" pitchFamily="18" charset="0"/>
                </a:endParaRPr>
              </a:p>
              <a:p>
                <a14:m>
                  <m:oMath xmlns:m="http://schemas.openxmlformats.org/officeDocument/2006/math">
                    <m:r>
                      <a:rPr lang="en-US" sz="2000" b="0" i="1" smtClean="0">
                        <a:latin typeface="Cambria Math" panose="02040503050406030204" pitchFamily="18" charset="0"/>
                      </a:rPr>
                      <m:t> </m:t>
                    </m:r>
                  </m:oMath>
                </a14:m>
                <a:r>
                  <a:rPr lang="en-US" sz="2000" dirty="0"/>
                  <a:t> </a:t>
                </a:r>
              </a:p>
            </p:txBody>
          </p:sp>
        </mc:Choice>
        <mc:Fallback xmlns="">
          <p:sp>
            <p:nvSpPr>
              <p:cNvPr id="3" name="TextBox 2">
                <a:extLst>
                  <a:ext uri="{FF2B5EF4-FFF2-40B4-BE49-F238E27FC236}">
                    <a16:creationId xmlns:a16="http://schemas.microsoft.com/office/drawing/2014/main" id="{E2E9CBC5-71A2-4FDB-AE1B-C2F060C83813}"/>
                  </a:ext>
                </a:extLst>
              </p:cNvPr>
              <p:cNvSpPr txBox="1">
                <a:spLocks noRot="1" noChangeAspect="1" noMove="1" noResize="1" noEditPoints="1" noAdjustHandles="1" noChangeArrowheads="1" noChangeShapeType="1" noTextEdit="1"/>
              </p:cNvSpPr>
              <p:nvPr/>
            </p:nvSpPr>
            <p:spPr>
              <a:xfrm>
                <a:off x="911772" y="1821969"/>
                <a:ext cx="5230611" cy="3652731"/>
              </a:xfrm>
              <a:prstGeom prst="rect">
                <a:avLst/>
              </a:prstGeom>
              <a:blipFill>
                <a:blip r:embed="rId3"/>
                <a:stretch>
                  <a:fillRect l="-1282" t="-668"/>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9853EF5-DF5B-4611-8DB0-F9C1B2F592CA}"/>
                  </a:ext>
                </a:extLst>
              </p:cNvPr>
              <p:cNvSpPr txBox="1"/>
              <p:nvPr/>
            </p:nvSpPr>
            <p:spPr>
              <a:xfrm>
                <a:off x="0" y="5317963"/>
                <a:ext cx="3081130" cy="1540037"/>
              </a:xfrm>
              <a:prstGeom prst="rect">
                <a:avLst/>
              </a:prstGeom>
              <a:solidFill>
                <a:schemeClr val="tx2">
                  <a:lumMod val="25000"/>
                  <a:lumOff val="75000"/>
                </a:schemeClr>
              </a:solidFill>
            </p:spPr>
            <p:txBody>
              <a:bodyPr wrap="square" rtlCol="0">
                <a:spAutoFit/>
              </a:bodyPr>
              <a:lstStyle/>
              <a:p>
                <a:r>
                  <a:rPr lang="en-US" u="sng" dirty="0"/>
                  <a:t>OLS:</a:t>
                </a:r>
                <a:endParaRPr lang="en-US" dirty="0"/>
              </a:p>
              <a:p>
                <a:pPr>
                  <a:spcAft>
                    <a:spcPts val="1200"/>
                  </a:spcAft>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𝑖</m:t>
                          </m:r>
                        </m:sub>
                      </m:sSub>
                    </m:oMath>
                  </m:oMathPara>
                </a14:m>
                <a:endParaRPr lang="en-US" dirty="0"/>
              </a:p>
              <a:p>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𝐶𝑜𝑣</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num>
                      <m:den>
                        <m:r>
                          <a:rPr lang="en-US" b="0" i="1" smtClean="0">
                            <a:latin typeface="Cambria Math" panose="02040503050406030204" pitchFamily="18" charset="0"/>
                          </a:rPr>
                          <m:t>𝑉𝑎𝑟</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den>
                    </m:f>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2</m:t>
                        </m:r>
                      </m:sup>
                    </m:sSup>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𝑏</m:t>
                            </m:r>
                          </m:e>
                          <m:sup>
                            <m:r>
                              <a:rPr lang="en-US" i="1">
                                <a:latin typeface="Cambria Math" panose="02040503050406030204" pitchFamily="18" charset="0"/>
                              </a:rPr>
                              <m:t>2</m:t>
                            </m:r>
                          </m:sup>
                        </m:sSup>
                        <m:r>
                          <a:rPr lang="en-US" i="1">
                            <a:latin typeface="Cambria Math" panose="02040503050406030204" pitchFamily="18" charset="0"/>
                          </a:rPr>
                          <m:t>𝑉𝑎𝑟</m:t>
                        </m:r>
                        <m:d>
                          <m:dPr>
                            <m:ctrlPr>
                              <a:rPr lang="en-US" i="1">
                                <a:latin typeface="Cambria Math" panose="02040503050406030204" pitchFamily="18" charset="0"/>
                              </a:rPr>
                            </m:ctrlPr>
                          </m:dPr>
                          <m:e>
                            <m:r>
                              <a:rPr lang="en-US" i="1">
                                <a:latin typeface="Cambria Math" panose="02040503050406030204" pitchFamily="18" charset="0"/>
                              </a:rPr>
                              <m:t>𝑥</m:t>
                            </m:r>
                          </m:e>
                        </m:d>
                      </m:num>
                      <m:den>
                        <m:r>
                          <a:rPr lang="en-US" i="1">
                            <a:latin typeface="Cambria Math" panose="02040503050406030204" pitchFamily="18" charset="0"/>
                          </a:rPr>
                          <m:t>𝑉𝑎𝑟</m:t>
                        </m:r>
                        <m:d>
                          <m:dPr>
                            <m:ctrlPr>
                              <a:rPr lang="en-US" i="1">
                                <a:latin typeface="Cambria Math" panose="02040503050406030204" pitchFamily="18" charset="0"/>
                              </a:rPr>
                            </m:ctrlPr>
                          </m:dPr>
                          <m:e>
                            <m:r>
                              <a:rPr lang="en-US" i="1">
                                <a:latin typeface="Cambria Math" panose="02040503050406030204" pitchFamily="18" charset="0"/>
                              </a:rPr>
                              <m:t>𝑦</m:t>
                            </m:r>
                          </m:e>
                        </m:d>
                      </m:den>
                    </m:f>
                  </m:oMath>
                </a14:m>
                <a:endParaRPr lang="en-US" dirty="0"/>
              </a:p>
              <a:p>
                <a:endParaRPr lang="en-US" dirty="0"/>
              </a:p>
            </p:txBody>
          </p:sp>
        </mc:Choice>
        <mc:Fallback xmlns="">
          <p:sp>
            <p:nvSpPr>
              <p:cNvPr id="4" name="TextBox 3">
                <a:extLst>
                  <a:ext uri="{FF2B5EF4-FFF2-40B4-BE49-F238E27FC236}">
                    <a16:creationId xmlns:a16="http://schemas.microsoft.com/office/drawing/2014/main" id="{89853EF5-DF5B-4611-8DB0-F9C1B2F592CA}"/>
                  </a:ext>
                </a:extLst>
              </p:cNvPr>
              <p:cNvSpPr txBox="1">
                <a:spLocks noRot="1" noChangeAspect="1" noMove="1" noResize="1" noEditPoints="1" noAdjustHandles="1" noChangeArrowheads="1" noChangeShapeType="1" noTextEdit="1"/>
              </p:cNvSpPr>
              <p:nvPr/>
            </p:nvSpPr>
            <p:spPr>
              <a:xfrm>
                <a:off x="0" y="5317963"/>
                <a:ext cx="3081130" cy="1540037"/>
              </a:xfrm>
              <a:prstGeom prst="rect">
                <a:avLst/>
              </a:prstGeom>
              <a:blipFill>
                <a:blip r:embed="rId4"/>
                <a:stretch>
                  <a:fillRect l="-1584" t="-1976"/>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34CC23F-EAEE-5D14-43AD-3ECC7BF0FD11}"/>
                  </a:ext>
                </a:extLst>
              </p:cNvPr>
              <p:cNvSpPr txBox="1"/>
              <p:nvPr/>
            </p:nvSpPr>
            <p:spPr>
              <a:xfrm>
                <a:off x="6572527" y="1821969"/>
                <a:ext cx="4405241" cy="3612464"/>
              </a:xfrm>
              <a:prstGeom prst="rect">
                <a:avLst/>
              </a:prstGeom>
              <a:noFill/>
            </p:spPr>
            <p:txBody>
              <a:bodyPr wrap="square" rtlCol="0">
                <a:spAutoFit/>
              </a:bodyPr>
              <a:lstStyle/>
              <a:p>
                <a:pPr>
                  <a:spcAft>
                    <a:spcPts val="1200"/>
                  </a:spcAft>
                </a:pPr>
                <a:r>
                  <a:rPr lang="en-US" sz="2000" dirty="0"/>
                  <a:t>And the expected predictive power is:</a:t>
                </a:r>
              </a:p>
              <a:p>
                <a:pPr algn="ctr">
                  <a:spcAft>
                    <a:spcPts val="1200"/>
                  </a:spcAft>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2</m:t>
                              </m:r>
                            </m:sup>
                          </m:sSup>
                          <m:r>
                            <a:rPr lang="en-US" b="0" i="1" smtClean="0">
                              <a:latin typeface="Cambria Math" panose="02040503050406030204" pitchFamily="18" charset="0"/>
                            </a:rPr>
                            <m:t>𝑉𝑎𝑟</m:t>
                          </m:r>
                          <m:d>
                            <m:dPr>
                              <m:ctrlPr>
                                <a:rPr lang="en-US" b="0" i="1" smtClean="0">
                                  <a:latin typeface="Cambria Math" panose="02040503050406030204" pitchFamily="18" charset="0"/>
                                </a:rPr>
                              </m:ctrlPr>
                            </m:dPr>
                            <m:e>
                              <m:sSub>
                                <m:sSubPr>
                                  <m:ctrlPr>
                                    <a:rPr lang="en-US"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𝐴</m:t>
                                      </m:r>
                                    </m:e>
                                  </m:acc>
                                </m:e>
                                <m:sub>
                                  <m:r>
                                    <a:rPr lang="en-US" i="1">
                                      <a:latin typeface="Cambria Math" panose="02040503050406030204" pitchFamily="18" charset="0"/>
                                    </a:rPr>
                                    <m:t>𝑆𝑁𝑃</m:t>
                                  </m:r>
                                </m:sub>
                              </m:sSub>
                            </m:e>
                          </m:d>
                        </m:num>
                        <m:den>
                          <m:r>
                            <a:rPr lang="en-US" b="0" i="1" smtClean="0">
                              <a:latin typeface="Cambria Math" panose="02040503050406030204" pitchFamily="18" charset="0"/>
                            </a:rPr>
                            <m:t>𝑉𝑎𝑟</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den>
                      </m:f>
                    </m:oMath>
                  </m:oMathPara>
                </a14:m>
                <a:endParaRPr lang="en-US" b="0" i="1" dirty="0">
                  <a:latin typeface="Cambria Math" panose="02040503050406030204" pitchFamily="18" charset="0"/>
                </a:endParaRPr>
              </a:p>
              <a:p>
                <a:pPr algn="ctr">
                  <a:spcAft>
                    <a:spcPts val="1200"/>
                  </a:spcAft>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i="1">
                                      <a:solidFill>
                                        <a:schemeClr val="accent1"/>
                                      </a:solidFill>
                                      <a:latin typeface="Cambria Math" panose="02040503050406030204" pitchFamily="18" charset="0"/>
                                    </a:rPr>
                                  </m:ctrlPr>
                                </m:fPr>
                                <m:num>
                                  <m:r>
                                    <a:rPr lang="en-US" i="1">
                                      <a:solidFill>
                                        <a:schemeClr val="accent1"/>
                                      </a:solidFill>
                                      <a:latin typeface="Cambria Math" panose="02040503050406030204" pitchFamily="18" charset="0"/>
                                    </a:rPr>
                                    <m:t>𝑉𝑎𝑟</m:t>
                                  </m:r>
                                  <m:d>
                                    <m:dPr>
                                      <m:ctrlPr>
                                        <a:rPr lang="en-US" i="1">
                                          <a:solidFill>
                                            <a:schemeClr val="accent1"/>
                                          </a:solidFill>
                                          <a:latin typeface="Cambria Math" panose="02040503050406030204" pitchFamily="18" charset="0"/>
                                        </a:rPr>
                                      </m:ctrlPr>
                                    </m:dPr>
                                    <m:e>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𝐴</m:t>
                                          </m:r>
                                        </m:e>
                                        <m:sub>
                                          <m:r>
                                            <a:rPr lang="en-US" i="1">
                                              <a:solidFill>
                                                <a:schemeClr val="accent1"/>
                                              </a:solidFill>
                                              <a:latin typeface="Cambria Math" panose="02040503050406030204" pitchFamily="18" charset="0"/>
                                            </a:rPr>
                                            <m:t>𝑆𝑁𝑃</m:t>
                                          </m:r>
                                        </m:sub>
                                      </m:sSub>
                                    </m:e>
                                  </m:d>
                                </m:num>
                                <m:den>
                                  <m:r>
                                    <a:rPr lang="en-US" i="1">
                                      <a:solidFill>
                                        <a:schemeClr val="accent1"/>
                                      </a:solidFill>
                                      <a:latin typeface="Cambria Math" panose="02040503050406030204" pitchFamily="18" charset="0"/>
                                    </a:rPr>
                                    <m:t>𝑉𝑎𝑟</m:t>
                                  </m:r>
                                  <m:d>
                                    <m:dPr>
                                      <m:ctrlPr>
                                        <a:rPr lang="en-US" i="1">
                                          <a:solidFill>
                                            <a:schemeClr val="accent1"/>
                                          </a:solidFill>
                                          <a:latin typeface="Cambria Math" panose="02040503050406030204" pitchFamily="18" charset="0"/>
                                        </a:rPr>
                                      </m:ctrlPr>
                                    </m:dPr>
                                    <m:e>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𝐴</m:t>
                                          </m:r>
                                        </m:e>
                                        <m:sub>
                                          <m:r>
                                            <a:rPr lang="en-US" i="1">
                                              <a:solidFill>
                                                <a:schemeClr val="accent1"/>
                                              </a:solidFill>
                                              <a:latin typeface="Cambria Math" panose="02040503050406030204" pitchFamily="18" charset="0"/>
                                            </a:rPr>
                                            <m:t>𝑆𝑁𝑃</m:t>
                                          </m:r>
                                        </m:sub>
                                      </m:sSub>
                                    </m:e>
                                  </m:d>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𝑉𝑎𝑟</m:t>
                                  </m:r>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𝑈</m:t>
                                  </m:r>
                                  <m:r>
                                    <a:rPr lang="en-US" i="1">
                                      <a:solidFill>
                                        <a:schemeClr val="accent1"/>
                                      </a:solidFill>
                                      <a:latin typeface="Cambria Math" panose="02040503050406030204" pitchFamily="18" charset="0"/>
                                    </a:rPr>
                                    <m:t>)</m:t>
                                  </m:r>
                                </m:den>
                              </m:f>
                            </m:e>
                          </m:d>
                        </m:e>
                        <m:sup>
                          <m:r>
                            <a:rPr lang="en-US" b="0" i="1" smtClean="0">
                              <a:latin typeface="Cambria Math" panose="02040503050406030204" pitchFamily="18" charset="0"/>
                            </a:rPr>
                            <m:t>2</m:t>
                          </m:r>
                        </m:sup>
                      </m:sSup>
                      <m:f>
                        <m:fPr>
                          <m:ctrlPr>
                            <a:rPr lang="en-US" i="1">
                              <a:latin typeface="Cambria Math" panose="02040503050406030204" pitchFamily="18" charset="0"/>
                            </a:rPr>
                          </m:ctrlPr>
                        </m:fPr>
                        <m:num>
                          <m:r>
                            <a:rPr lang="en-US" i="1">
                              <a:latin typeface="Cambria Math" panose="02040503050406030204" pitchFamily="18" charset="0"/>
                            </a:rPr>
                            <m:t>𝑉𝑎𝑟</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𝐴</m:t>
                                      </m:r>
                                    </m:e>
                                  </m:acc>
                                </m:e>
                                <m:sub>
                                  <m:r>
                                    <a:rPr lang="en-US" i="1">
                                      <a:latin typeface="Cambria Math" panose="02040503050406030204" pitchFamily="18" charset="0"/>
                                    </a:rPr>
                                    <m:t>𝑆𝑁𝑃</m:t>
                                  </m:r>
                                </m:sub>
                              </m:sSub>
                            </m:e>
                          </m:d>
                        </m:num>
                        <m:den>
                          <m:r>
                            <a:rPr lang="en-US" i="1">
                              <a:latin typeface="Cambria Math" panose="02040503050406030204" pitchFamily="18" charset="0"/>
                            </a:rPr>
                            <m:t>𝑉𝑎𝑟</m:t>
                          </m:r>
                          <m:r>
                            <a:rPr lang="en-US" i="1">
                              <a:latin typeface="Cambria Math" panose="02040503050406030204" pitchFamily="18" charset="0"/>
                            </a:rPr>
                            <m:t>(</m:t>
                          </m:r>
                          <m:r>
                            <a:rPr lang="en-US" b="0" i="1" smtClean="0">
                              <a:latin typeface="Cambria Math" panose="02040503050406030204" pitchFamily="18" charset="0"/>
                            </a:rPr>
                            <m:t>𝑦</m:t>
                          </m:r>
                          <m:r>
                            <a:rPr lang="en-US" i="1">
                              <a:latin typeface="Cambria Math" panose="02040503050406030204" pitchFamily="18" charset="0"/>
                            </a:rPr>
                            <m:t>)</m:t>
                          </m:r>
                        </m:den>
                      </m:f>
                    </m:oMath>
                  </m:oMathPara>
                </a14:m>
                <a:endParaRPr lang="en-US" i="1" dirty="0">
                  <a:latin typeface="Cambria Math" panose="02040503050406030204" pitchFamily="18" charset="0"/>
                </a:endParaRPr>
              </a:p>
              <a:p>
                <a:pPr algn="ctr">
                  <a:spcAft>
                    <a:spcPts val="1200"/>
                  </a:spcAft>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oMath>
                  </m:oMathPara>
                </a14:m>
                <a:endParaRPr lang="en-US" b="0" i="1" dirty="0">
                  <a:latin typeface="Cambria Math" panose="02040503050406030204" pitchFamily="18" charset="0"/>
                </a:endParaRPr>
              </a:p>
              <a:p>
                <a:pPr algn="ctr">
                  <a:spcAft>
                    <a:spcPts val="1200"/>
                  </a:spcAft>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sSubSup>
                                <m:sSubSupPr>
                                  <m:ctrlPr>
                                    <a:rPr lang="en-US"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𝑆𝑁𝑃</m:t>
                                  </m:r>
                                </m:sub>
                                <m:sup>
                                  <m:r>
                                    <a:rPr lang="en-US" i="1">
                                      <a:latin typeface="Cambria Math" panose="02040503050406030204" pitchFamily="18" charset="0"/>
                                    </a:rPr>
                                    <m:t>2</m:t>
                                  </m:r>
                                </m:sup>
                              </m:sSubSup>
                            </m:e>
                            <m:sup>
                              <m:r>
                                <a:rPr lang="en-US" i="1">
                                  <a:latin typeface="Cambria Math" panose="02040503050406030204" pitchFamily="18" charset="0"/>
                                </a:rPr>
                                <m:t>2</m:t>
                              </m:r>
                            </m:sup>
                          </m:sSup>
                        </m:num>
                        <m:den>
                          <m:sSubSup>
                            <m:sSubSupPr>
                              <m:ctrlPr>
                                <a:rPr lang="en-US"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𝑆𝑁𝑃</m:t>
                              </m:r>
                            </m:sub>
                            <m:sup>
                              <m:r>
                                <a:rPr lang="en-US" i="1">
                                  <a:latin typeface="Cambria Math" panose="02040503050406030204" pitchFamily="18" charset="0"/>
                                </a:rPr>
                                <m:t>2</m:t>
                              </m:r>
                            </m:sup>
                          </m:sSubSup>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𝑒</m:t>
                                  </m:r>
                                </m:sub>
                              </m:sSub>
                            </m:num>
                            <m:den>
                              <m:r>
                                <a:rPr lang="en-US" i="1">
                                  <a:latin typeface="Cambria Math" panose="02040503050406030204" pitchFamily="18" charset="0"/>
                                </a:rPr>
                                <m:t>𝑁</m:t>
                              </m:r>
                            </m:den>
                          </m:f>
                        </m:den>
                      </m:f>
                    </m:oMath>
                  </m:oMathPara>
                </a14:m>
                <a:endParaRPr lang="en-US" b="0" i="1" dirty="0">
                  <a:latin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D34CC23F-EAEE-5D14-43AD-3ECC7BF0FD11}"/>
                  </a:ext>
                </a:extLst>
              </p:cNvPr>
              <p:cNvSpPr txBox="1">
                <a:spLocks noRot="1" noChangeAspect="1" noMove="1" noResize="1" noEditPoints="1" noAdjustHandles="1" noChangeArrowheads="1" noChangeShapeType="1" noTextEdit="1"/>
              </p:cNvSpPr>
              <p:nvPr/>
            </p:nvSpPr>
            <p:spPr>
              <a:xfrm>
                <a:off x="6572527" y="1821969"/>
                <a:ext cx="4405241" cy="3612464"/>
              </a:xfrm>
              <a:prstGeom prst="rect">
                <a:avLst/>
              </a:prstGeom>
              <a:blipFill>
                <a:blip r:embed="rId5"/>
                <a:stretch>
                  <a:fillRect l="-1383" t="-1014"/>
                </a:stretch>
              </a:blipFill>
            </p:spPr>
            <p:txBody>
              <a:bodyPr/>
              <a:lstStyle/>
              <a:p>
                <a:r>
                  <a:rPr lang="en-NL">
                    <a:noFill/>
                  </a:rPr>
                  <a:t> </a:t>
                </a:r>
              </a:p>
            </p:txBody>
          </p:sp>
        </mc:Fallback>
      </mc:AlternateContent>
      <p:sp>
        <p:nvSpPr>
          <p:cNvPr id="7" name="Rectangle: Rounded Corners 6">
            <a:extLst>
              <a:ext uri="{FF2B5EF4-FFF2-40B4-BE49-F238E27FC236}">
                <a16:creationId xmlns:a16="http://schemas.microsoft.com/office/drawing/2014/main" id="{820D631F-A0FC-B683-D1B6-46D03439D86A}"/>
              </a:ext>
            </a:extLst>
          </p:cNvPr>
          <p:cNvSpPr/>
          <p:nvPr/>
        </p:nvSpPr>
        <p:spPr>
          <a:xfrm>
            <a:off x="2469874" y="4283765"/>
            <a:ext cx="2479813" cy="757199"/>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NL"/>
          </a:p>
        </p:txBody>
      </p:sp>
      <p:sp>
        <p:nvSpPr>
          <p:cNvPr id="10" name="Rectangle: Rounded Corners 9">
            <a:extLst>
              <a:ext uri="{FF2B5EF4-FFF2-40B4-BE49-F238E27FC236}">
                <a16:creationId xmlns:a16="http://schemas.microsoft.com/office/drawing/2014/main" id="{7FA1511D-608D-3554-9CFF-EBD3C2B153AC}"/>
              </a:ext>
            </a:extLst>
          </p:cNvPr>
          <p:cNvSpPr/>
          <p:nvPr/>
        </p:nvSpPr>
        <p:spPr>
          <a:xfrm>
            <a:off x="8363778" y="4283765"/>
            <a:ext cx="1143000" cy="964096"/>
          </a:xfrm>
          <a:prstGeom prst="roundRect">
            <a:avLst/>
          </a:prstGeom>
          <a:noFill/>
          <a:ln w="190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NL"/>
          </a:p>
        </p:txBody>
      </p:sp>
      <p:cxnSp>
        <p:nvCxnSpPr>
          <p:cNvPr id="12" name="Straight Arrow Connector 11">
            <a:extLst>
              <a:ext uri="{FF2B5EF4-FFF2-40B4-BE49-F238E27FC236}">
                <a16:creationId xmlns:a16="http://schemas.microsoft.com/office/drawing/2014/main" id="{B678D2BE-1020-F5BE-96D1-123B7681CA2F}"/>
              </a:ext>
            </a:extLst>
          </p:cNvPr>
          <p:cNvCxnSpPr/>
          <p:nvPr/>
        </p:nvCxnSpPr>
        <p:spPr>
          <a:xfrm>
            <a:off x="9506778" y="4572000"/>
            <a:ext cx="367748" cy="0"/>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sp>
        <p:nvSpPr>
          <p:cNvPr id="13" name="TextBox 12">
            <a:extLst>
              <a:ext uri="{FF2B5EF4-FFF2-40B4-BE49-F238E27FC236}">
                <a16:creationId xmlns:a16="http://schemas.microsoft.com/office/drawing/2014/main" id="{B198AD87-C945-0683-F371-E7B35F69B41D}"/>
              </a:ext>
            </a:extLst>
          </p:cNvPr>
          <p:cNvSpPr txBox="1"/>
          <p:nvPr/>
        </p:nvSpPr>
        <p:spPr>
          <a:xfrm>
            <a:off x="9912625" y="4165648"/>
            <a:ext cx="2344907" cy="923330"/>
          </a:xfrm>
          <a:prstGeom prst="rect">
            <a:avLst/>
          </a:prstGeom>
          <a:noFill/>
        </p:spPr>
        <p:txBody>
          <a:bodyPr wrap="square" rtlCol="0">
            <a:spAutoFit/>
          </a:bodyPr>
          <a:lstStyle/>
          <a:p>
            <a:r>
              <a:rPr lang="en-US" dirty="0"/>
              <a:t>Sometimes called the </a:t>
            </a:r>
            <a:r>
              <a:rPr lang="en-US" dirty="0" err="1"/>
              <a:t>Daetwyler</a:t>
            </a:r>
            <a:r>
              <a:rPr lang="en-US" dirty="0"/>
              <a:t> formula (</a:t>
            </a:r>
            <a:r>
              <a:rPr lang="en-US" dirty="0" err="1"/>
              <a:t>Daetwyler</a:t>
            </a:r>
            <a:r>
              <a:rPr lang="en-US" dirty="0"/>
              <a:t> et al. 2008)</a:t>
            </a:r>
            <a:endParaRPr lang="en-NL" dirty="0"/>
          </a:p>
        </p:txBody>
      </p:sp>
      <p:sp>
        <p:nvSpPr>
          <p:cNvPr id="15" name="Oval 14">
            <a:extLst>
              <a:ext uri="{FF2B5EF4-FFF2-40B4-BE49-F238E27FC236}">
                <a16:creationId xmlns:a16="http://schemas.microsoft.com/office/drawing/2014/main" id="{BA78E6CB-5A0B-9315-6823-DBAB58363FFB}"/>
              </a:ext>
            </a:extLst>
          </p:cNvPr>
          <p:cNvSpPr/>
          <p:nvPr/>
        </p:nvSpPr>
        <p:spPr>
          <a:xfrm>
            <a:off x="9084365" y="4745935"/>
            <a:ext cx="352839" cy="223630"/>
          </a:xfrm>
          <a:prstGeom prst="ellipse">
            <a:avLst/>
          </a:prstGeom>
          <a:noFill/>
          <a:ln w="19050">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NL"/>
          </a:p>
        </p:txBody>
      </p:sp>
      <p:cxnSp>
        <p:nvCxnSpPr>
          <p:cNvPr id="17" name="Straight Arrow Connector 16">
            <a:extLst>
              <a:ext uri="{FF2B5EF4-FFF2-40B4-BE49-F238E27FC236}">
                <a16:creationId xmlns:a16="http://schemas.microsoft.com/office/drawing/2014/main" id="{DD9C0A82-4420-072D-DBDE-8CE7E9FD78AA}"/>
              </a:ext>
            </a:extLst>
          </p:cNvPr>
          <p:cNvCxnSpPr>
            <a:stCxn id="15" idx="4"/>
          </p:cNvCxnSpPr>
          <p:nvPr/>
        </p:nvCxnSpPr>
        <p:spPr>
          <a:xfrm flipH="1">
            <a:off x="9014791" y="4969565"/>
            <a:ext cx="245994" cy="740466"/>
          </a:xfrm>
          <a:prstGeom prst="straightConnector1">
            <a:avLst/>
          </a:prstGeom>
          <a:ln w="19050">
            <a:tailEnd type="triangle"/>
          </a:ln>
        </p:spPr>
        <p:style>
          <a:lnRef idx="2">
            <a:schemeClr val="accent1"/>
          </a:lnRef>
          <a:fillRef idx="1">
            <a:schemeClr val="lt1"/>
          </a:fillRef>
          <a:effectRef idx="0">
            <a:schemeClr val="accent1"/>
          </a:effectRef>
          <a:fontRef idx="minor">
            <a:schemeClr val="dk1"/>
          </a:fontRef>
        </p:style>
      </p:cxnSp>
      <p:sp>
        <p:nvSpPr>
          <p:cNvPr id="18" name="TextBox 17">
            <a:extLst>
              <a:ext uri="{FF2B5EF4-FFF2-40B4-BE49-F238E27FC236}">
                <a16:creationId xmlns:a16="http://schemas.microsoft.com/office/drawing/2014/main" id="{8A19BD30-78A5-4300-2DB3-8A2B531E55EB}"/>
              </a:ext>
            </a:extLst>
          </p:cNvPr>
          <p:cNvSpPr txBox="1"/>
          <p:nvPr/>
        </p:nvSpPr>
        <p:spPr>
          <a:xfrm>
            <a:off x="6511787" y="5725715"/>
            <a:ext cx="4842013" cy="923330"/>
          </a:xfrm>
          <a:prstGeom prst="rect">
            <a:avLst/>
          </a:prstGeom>
          <a:noFill/>
        </p:spPr>
        <p:txBody>
          <a:bodyPr wrap="square" rtlCol="0">
            <a:spAutoFit/>
          </a:bodyPr>
          <a:lstStyle/>
          <a:p>
            <a:r>
              <a:rPr lang="en-US" dirty="0"/>
              <a:t>Effective number of SNPs in the PGI, estimated to be between 50k-70k in genome-wide data for EUR ancestry (Wray et al. 2013)</a:t>
            </a:r>
            <a:endParaRPr lang="en-NL" dirty="0"/>
          </a:p>
        </p:txBody>
      </p:sp>
      <p:sp>
        <p:nvSpPr>
          <p:cNvPr id="14" name="Rectangle: Rounded Corners 13">
            <a:extLst>
              <a:ext uri="{FF2B5EF4-FFF2-40B4-BE49-F238E27FC236}">
                <a16:creationId xmlns:a16="http://schemas.microsoft.com/office/drawing/2014/main" id="{5F029C4A-6A20-80C3-AA8E-ED4ABFBAEA79}"/>
              </a:ext>
            </a:extLst>
          </p:cNvPr>
          <p:cNvSpPr/>
          <p:nvPr/>
        </p:nvSpPr>
        <p:spPr>
          <a:xfrm>
            <a:off x="71232" y="6023610"/>
            <a:ext cx="1117488" cy="625435"/>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NL"/>
          </a:p>
        </p:txBody>
      </p:sp>
      <p:cxnSp>
        <p:nvCxnSpPr>
          <p:cNvPr id="19" name="Straight Arrow Connector 18">
            <a:extLst>
              <a:ext uri="{FF2B5EF4-FFF2-40B4-BE49-F238E27FC236}">
                <a16:creationId xmlns:a16="http://schemas.microsoft.com/office/drawing/2014/main" id="{BFA4AF64-E4AD-983E-F2BC-2393491F9410}"/>
              </a:ext>
            </a:extLst>
          </p:cNvPr>
          <p:cNvCxnSpPr/>
          <p:nvPr/>
        </p:nvCxnSpPr>
        <p:spPr>
          <a:xfrm flipV="1">
            <a:off x="377190" y="3166110"/>
            <a:ext cx="2092684" cy="2857500"/>
          </a:xfrm>
          <a:prstGeom prst="straightConnector1">
            <a:avLst/>
          </a:prstGeom>
          <a:ln>
            <a:solidFill>
              <a:schemeClr val="accent2"/>
            </a:solidFill>
            <a:tailEnd type="triangle"/>
          </a:ln>
        </p:spPr>
        <p:style>
          <a:lnRef idx="1">
            <a:schemeClr val="accent6"/>
          </a:lnRef>
          <a:fillRef idx="0">
            <a:schemeClr val="accent6"/>
          </a:fillRef>
          <a:effectRef idx="0">
            <a:schemeClr val="accent6"/>
          </a:effectRef>
          <a:fontRef idx="minor">
            <a:schemeClr val="tx1"/>
          </a:fontRef>
        </p:style>
      </p:cxnSp>
      <p:sp>
        <p:nvSpPr>
          <p:cNvPr id="20" name="Rectangle: Rounded Corners 19">
            <a:extLst>
              <a:ext uri="{FF2B5EF4-FFF2-40B4-BE49-F238E27FC236}">
                <a16:creationId xmlns:a16="http://schemas.microsoft.com/office/drawing/2014/main" id="{3B10BE9F-7975-598C-6B74-C624CFDCEB08}"/>
              </a:ext>
            </a:extLst>
          </p:cNvPr>
          <p:cNvSpPr/>
          <p:nvPr/>
        </p:nvSpPr>
        <p:spPr>
          <a:xfrm>
            <a:off x="1281903" y="6023610"/>
            <a:ext cx="1433717" cy="625435"/>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NL"/>
          </a:p>
        </p:txBody>
      </p:sp>
      <p:cxnSp>
        <p:nvCxnSpPr>
          <p:cNvPr id="21" name="Straight Arrow Connector 20">
            <a:extLst>
              <a:ext uri="{FF2B5EF4-FFF2-40B4-BE49-F238E27FC236}">
                <a16:creationId xmlns:a16="http://schemas.microsoft.com/office/drawing/2014/main" id="{F24E94A0-7638-99A0-2A16-FACDA151A167}"/>
              </a:ext>
            </a:extLst>
          </p:cNvPr>
          <p:cNvCxnSpPr>
            <a:cxnSpLocks/>
          </p:cNvCxnSpPr>
          <p:nvPr/>
        </p:nvCxnSpPr>
        <p:spPr>
          <a:xfrm flipV="1">
            <a:off x="2722174" y="2674620"/>
            <a:ext cx="4920355" cy="3491730"/>
          </a:xfrm>
          <a:prstGeom prst="straightConnector1">
            <a:avLst/>
          </a:prstGeom>
          <a:ln>
            <a:solidFill>
              <a:schemeClr val="accent2"/>
            </a:solidFill>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28920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15" grpId="0" animBg="1"/>
      <p:bldP spid="18" grpId="0"/>
      <p:bldP spid="14"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9D2DDEB-3D07-2900-0443-74A52621DA0B}"/>
                  </a:ext>
                </a:extLst>
              </p:cNvPr>
              <p:cNvSpPr>
                <a:spLocks noGrp="1"/>
              </p:cNvSpPr>
              <p:nvPr>
                <p:ph type="title"/>
              </p:nvPr>
            </p:nvSpPr>
            <p:spPr>
              <a:xfrm>
                <a:off x="838200" y="365126"/>
                <a:ext cx="10515600" cy="628788"/>
              </a:xfrm>
            </p:spPr>
            <p:txBody>
              <a:bodyPr>
                <a:normAutofit fontScale="90000"/>
              </a:bodyPr>
              <a:lstStyle/>
              <a:p>
                <a:r>
                  <a:rPr lang="en-US" dirty="0"/>
                  <a:t>Theoretical projections for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𝑅</m:t>
                        </m:r>
                      </m:e>
                      <m:sub>
                        <m:r>
                          <a:rPr lang="en-US" b="0" i="1" smtClean="0">
                            <a:latin typeface="Cambria Math" panose="02040503050406030204" pitchFamily="18" charset="0"/>
                          </a:rPr>
                          <m:t>𝑃𝐺𝐼</m:t>
                        </m:r>
                      </m:sub>
                      <m:sup>
                        <m:r>
                          <a:rPr lang="en-US" b="0" i="1" smtClean="0">
                            <a:latin typeface="Cambria Math" panose="02040503050406030204" pitchFamily="18" charset="0"/>
                          </a:rPr>
                          <m:t>2</m:t>
                        </m:r>
                      </m:sup>
                    </m:sSubSup>
                  </m:oMath>
                </a14:m>
                <a:endParaRPr lang="en-NL" dirty="0"/>
              </a:p>
            </p:txBody>
          </p:sp>
        </mc:Choice>
        <mc:Fallback xmlns="">
          <p:sp>
            <p:nvSpPr>
              <p:cNvPr id="2" name="Title 1">
                <a:extLst>
                  <a:ext uri="{FF2B5EF4-FFF2-40B4-BE49-F238E27FC236}">
                    <a16:creationId xmlns:a16="http://schemas.microsoft.com/office/drawing/2014/main" id="{19D2DDEB-3D07-2900-0443-74A52621DA0B}"/>
                  </a:ext>
                </a:extLst>
              </p:cNvPr>
              <p:cNvSpPr>
                <a:spLocks noGrp="1" noRot="1" noChangeAspect="1" noMove="1" noResize="1" noEditPoints="1" noAdjustHandles="1" noChangeArrowheads="1" noChangeShapeType="1" noTextEdit="1"/>
              </p:cNvSpPr>
              <p:nvPr>
                <p:ph type="title"/>
              </p:nvPr>
            </p:nvSpPr>
            <p:spPr>
              <a:xfrm>
                <a:off x="838200" y="365126"/>
                <a:ext cx="10515600" cy="628788"/>
              </a:xfrm>
              <a:blipFill>
                <a:blip r:embed="rId2"/>
                <a:stretch>
                  <a:fillRect l="-2087" t="-26214" b="-44660"/>
                </a:stretch>
              </a:blipFill>
            </p:spPr>
            <p:txBody>
              <a:bodyPr/>
              <a:lstStyle/>
              <a:p>
                <a:r>
                  <a:rPr lang="en-NL">
                    <a:noFill/>
                  </a:rPr>
                  <a:t> </a:t>
                </a:r>
              </a:p>
            </p:txBody>
          </p:sp>
        </mc:Fallback>
      </mc:AlternateContent>
      <p:pic>
        <p:nvPicPr>
          <p:cNvPr id="4" name="Picture 3">
            <a:extLst>
              <a:ext uri="{FF2B5EF4-FFF2-40B4-BE49-F238E27FC236}">
                <a16:creationId xmlns:a16="http://schemas.microsoft.com/office/drawing/2014/main" id="{9847ADBE-1052-A353-6A01-013426FA0AE5}"/>
              </a:ext>
            </a:extLst>
          </p:cNvPr>
          <p:cNvPicPr>
            <a:picLocks noChangeAspect="1"/>
          </p:cNvPicPr>
          <p:nvPr/>
        </p:nvPicPr>
        <p:blipFill>
          <a:blip r:embed="rId3"/>
          <a:stretch>
            <a:fillRect/>
          </a:stretch>
        </p:blipFill>
        <p:spPr>
          <a:xfrm>
            <a:off x="2535236" y="1282690"/>
            <a:ext cx="7121528" cy="5370333"/>
          </a:xfrm>
          <a:prstGeom prst="rect">
            <a:avLst/>
          </a:prstGeom>
        </p:spPr>
      </p:pic>
    </p:spTree>
    <p:extLst>
      <p:ext uri="{BB962C8B-B14F-4D97-AF65-F5344CB8AC3E}">
        <p14:creationId xmlns:p14="http://schemas.microsoft.com/office/powerpoint/2010/main" val="1442625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CF453-91EC-4706-B40F-12DC65C5EB5B}"/>
              </a:ext>
            </a:extLst>
          </p:cNvPr>
          <p:cNvSpPr>
            <a:spLocks noGrp="1"/>
          </p:cNvSpPr>
          <p:nvPr>
            <p:ph type="title"/>
          </p:nvPr>
        </p:nvSpPr>
        <p:spPr>
          <a:xfrm>
            <a:off x="515738" y="372372"/>
            <a:ext cx="10515600" cy="1325563"/>
          </a:xfrm>
        </p:spPr>
        <p:txBody>
          <a:bodyPr/>
          <a:lstStyle/>
          <a:p>
            <a:r>
              <a:rPr lang="en-US" dirty="0"/>
              <a:t>Predictive power and heterogeneity</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2E9CBC5-71A2-4FDB-AE1B-C2F060C83813}"/>
                  </a:ext>
                </a:extLst>
              </p:cNvPr>
              <p:cNvSpPr txBox="1"/>
              <p:nvPr/>
            </p:nvSpPr>
            <p:spPr>
              <a:xfrm>
                <a:off x="515738" y="1590099"/>
                <a:ext cx="5497286" cy="5227585"/>
              </a:xfrm>
              <a:prstGeom prst="rect">
                <a:avLst/>
              </a:prstGeom>
              <a:noFill/>
            </p:spPr>
            <p:txBody>
              <a:bodyPr wrap="square" rtlCol="0">
                <a:spAutoFit/>
              </a:bodyPr>
              <a:lstStyle/>
              <a:p>
                <a:pPr>
                  <a:spcAft>
                    <a:spcPts val="1200"/>
                  </a:spcAft>
                </a:pPr>
                <a:r>
                  <a:rPr lang="en-US" sz="2000" dirty="0"/>
                  <a:t>What if there is heterogeneity between GWAS and validation samples?</a:t>
                </a:r>
              </a:p>
              <a:p>
                <a:pPr>
                  <a:spcAft>
                    <a:spcPts val="1200"/>
                  </a:spcAft>
                </a:pPr>
                <a14:m>
                  <m:oMathPara xmlns:m="http://schemas.openxmlformats.org/officeDocument/2006/math">
                    <m:oMathParaPr>
                      <m:jc m:val="centerGroup"/>
                    </m:oMathParaPr>
                    <m:oMath xmlns:m="http://schemas.openxmlformats.org/officeDocument/2006/math">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𝐴</m:t>
                          </m:r>
                        </m:e>
                        <m:sub>
                          <m:r>
                            <a:rPr lang="en-US" sz="2000" i="1">
                              <a:latin typeface="Cambria Math" panose="02040503050406030204" pitchFamily="18" charset="0"/>
                            </a:rPr>
                            <m:t>𝑆𝑁𝑃</m:t>
                          </m:r>
                          <m:r>
                            <a:rPr lang="en-US" sz="2000" i="1">
                              <a:latin typeface="Cambria Math" panose="02040503050406030204" pitchFamily="18" charset="0"/>
                            </a:rPr>
                            <m:t>,</m:t>
                          </m:r>
                          <m:r>
                            <a:rPr lang="en-US" sz="2000" i="1">
                              <a:latin typeface="Cambria Math" panose="02040503050406030204" pitchFamily="18" charset="0"/>
                            </a:rPr>
                            <m:t>𝑖</m:t>
                          </m:r>
                        </m:sub>
                        <m:sup>
                          <m:r>
                            <a:rPr lang="en-US" sz="2000" b="0" i="1" smtClean="0">
                              <a:latin typeface="Cambria Math" panose="02040503050406030204" pitchFamily="18" charset="0"/>
                            </a:rPr>
                            <m:t>∗</m:t>
                          </m:r>
                        </m:sup>
                      </m:sSubSup>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𝑆𝑁𝑃</m:t>
                          </m:r>
                          <m:r>
                            <a:rPr lang="en-US" sz="2000" b="0" i="1" smtClean="0">
                              <a:latin typeface="Cambria Math" panose="02040503050406030204" pitchFamily="18" charset="0"/>
                            </a:rPr>
                            <m:t>,</m:t>
                          </m:r>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h</m:t>
                              </m:r>
                            </m:e>
                            <m:sup>
                              <m:r>
                                <a:rPr lang="en-US" sz="2000" b="0" i="1" smtClean="0">
                                  <a:latin typeface="Cambria Math" panose="02040503050406030204" pitchFamily="18" charset="0"/>
                                </a:rPr>
                                <m:t>2</m:t>
                              </m:r>
                            </m:sup>
                          </m:sSup>
                        </m:e>
                        <m:sub>
                          <m:r>
                            <a:rPr lang="en-US" sz="2000" i="1">
                              <a:latin typeface="Cambria Math" panose="02040503050406030204" pitchFamily="18" charset="0"/>
                            </a:rPr>
                            <m:t>𝑆𝑁𝑃</m:t>
                          </m:r>
                        </m:sub>
                        <m:sup>
                          <m:r>
                            <a:rPr lang="en-US" sz="2000" b="0" i="1" smtClean="0">
                              <a:latin typeface="Cambria Math" panose="02040503050406030204" pitchFamily="18" charset="0"/>
                            </a:rPr>
                            <m:t>∗</m:t>
                          </m:r>
                        </m:sup>
                      </m:sSubSup>
                      <m:r>
                        <a:rPr lang="en-US" sz="2000" b="0" i="1" smtClean="0">
                          <a:latin typeface="Cambria Math" panose="02040503050406030204" pitchFamily="18" charset="0"/>
                          <a:ea typeface="Cambria Math" panose="02040503050406030204" pitchFamily="18" charset="0"/>
                        </a:rPr>
                        <m:t>≠</m:t>
                      </m:r>
                      <m:sSubSup>
                        <m:sSubSupPr>
                          <m:ctrlPr>
                            <a:rPr lang="en-US" sz="2000" b="0" i="1" smtClean="0">
                              <a:latin typeface="Cambria Math" panose="02040503050406030204" pitchFamily="18" charset="0"/>
                              <a:ea typeface="Cambria Math" panose="02040503050406030204" pitchFamily="18" charset="0"/>
                            </a:rPr>
                          </m:ctrlPr>
                        </m:sSubSupPr>
                        <m:e>
                          <m:r>
                            <a:rPr lang="en-US" sz="2000" b="0" i="1" smtClean="0">
                              <a:latin typeface="Cambria Math" panose="02040503050406030204" pitchFamily="18" charset="0"/>
                              <a:ea typeface="Cambria Math" panose="02040503050406030204" pitchFamily="18" charset="0"/>
                            </a:rPr>
                            <m:t>h</m:t>
                          </m:r>
                        </m:e>
                        <m:sub>
                          <m:r>
                            <a:rPr lang="en-US" sz="2000" b="0" i="1" smtClean="0">
                              <a:latin typeface="Cambria Math" panose="02040503050406030204" pitchFamily="18" charset="0"/>
                              <a:ea typeface="Cambria Math" panose="02040503050406030204" pitchFamily="18" charset="0"/>
                            </a:rPr>
                            <m:t>𝑆𝑁𝑃</m:t>
                          </m:r>
                        </m:sub>
                        <m:sup>
                          <m:r>
                            <a:rPr lang="en-US" sz="2000" b="0" i="1" smtClean="0">
                              <a:latin typeface="Cambria Math" panose="02040503050406030204" pitchFamily="18" charset="0"/>
                              <a:ea typeface="Cambria Math" panose="02040503050406030204" pitchFamily="18" charset="0"/>
                            </a:rPr>
                            <m:t>2</m:t>
                          </m:r>
                        </m:sup>
                      </m:sSubSup>
                    </m:oMath>
                  </m:oMathPara>
                </a14:m>
                <a:endParaRPr lang="en-US" sz="2000" dirty="0"/>
              </a:p>
              <a:p>
                <a:pPr>
                  <a:spcAft>
                    <a:spcPts val="1200"/>
                  </a:spcAft>
                </a:pPr>
                <a:r>
                  <a:rPr lang="en-US" sz="2000" dirty="0"/>
                  <a:t>Define the genetic correlation to be </a:t>
                </a:r>
              </a:p>
              <a:p>
                <a:pPr>
                  <a:spcAft>
                    <a:spcPts val="1200"/>
                  </a:spcAft>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rPr>
                            <m:t>𝑔</m:t>
                          </m:r>
                        </m:sub>
                      </m:sSub>
                      <m:r>
                        <a:rPr lang="en-US" sz="2000" b="0" i="1" smtClean="0">
                          <a:latin typeface="Cambria Math" panose="02040503050406030204" pitchFamily="18" charset="0"/>
                        </a:rPr>
                        <m:t>=</m:t>
                      </m:r>
                      <m:r>
                        <a:rPr lang="en-US" sz="2000" b="0" i="1" smtClean="0">
                          <a:latin typeface="Cambria Math" panose="02040503050406030204" pitchFamily="18" charset="0"/>
                        </a:rPr>
                        <m:t>𝐶𝑜𝑟𝑟</m:t>
                      </m:r>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𝐴</m:t>
                          </m:r>
                        </m:e>
                        <m:sub>
                          <m:r>
                            <a:rPr lang="en-US" sz="2000" i="1">
                              <a:latin typeface="Cambria Math" panose="02040503050406030204" pitchFamily="18" charset="0"/>
                            </a:rPr>
                            <m:t>𝑆𝑁𝑃</m:t>
                          </m:r>
                          <m:r>
                            <a:rPr lang="en-US" sz="2000" i="1">
                              <a:latin typeface="Cambria Math" panose="02040503050406030204" pitchFamily="18" charset="0"/>
                            </a:rPr>
                            <m:t>,</m:t>
                          </m:r>
                          <m:r>
                            <a:rPr lang="en-US" sz="2000" i="1">
                              <a:latin typeface="Cambria Math" panose="02040503050406030204" pitchFamily="18" charset="0"/>
                            </a:rPr>
                            <m:t>𝑖</m:t>
                          </m:r>
                        </m:sub>
                        <m:sup>
                          <m:r>
                            <a:rPr lang="en-US" sz="2000" b="0" i="1" smtClean="0">
                              <a:latin typeface="Cambria Math" panose="02040503050406030204" pitchFamily="18" charset="0"/>
                            </a:rPr>
                            <m:t>∗</m:t>
                          </m:r>
                        </m:sup>
                      </m:sSubSup>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𝑆𝑁𝑃</m:t>
                          </m:r>
                          <m:r>
                            <a:rPr lang="en-US" sz="2000" b="0" i="1" smtClean="0">
                              <a:latin typeface="Cambria Math" panose="02040503050406030204" pitchFamily="18" charset="0"/>
                            </a:rPr>
                            <m:t>,</m:t>
                          </m:r>
                          <m:r>
                            <a:rPr lang="en-US" sz="2000" b="0" i="1" smtClean="0">
                              <a:latin typeface="Cambria Math" panose="02040503050406030204" pitchFamily="18" charset="0"/>
                            </a:rPr>
                            <m:t>𝑖</m:t>
                          </m:r>
                        </m:sub>
                      </m:sSub>
                      <m:r>
                        <a:rPr lang="en-US" sz="2000" b="0" i="1" smtClean="0">
                          <a:latin typeface="Cambria Math" panose="02040503050406030204" pitchFamily="18" charset="0"/>
                        </a:rPr>
                        <m:t>)</m:t>
                      </m:r>
                    </m:oMath>
                  </m:oMathPara>
                </a14:m>
                <a:endParaRPr lang="en-US" sz="2000" dirty="0"/>
              </a:p>
              <a:p>
                <a:r>
                  <a:rPr lang="en-US" sz="2000" dirty="0"/>
                  <a:t>The expected predictive power</a:t>
                </a:r>
              </a:p>
              <a:p>
                <a:pPr>
                  <a:spcAft>
                    <a:spcPts val="1200"/>
                  </a:spcAft>
                </a:pP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𝑅</m:t>
                          </m:r>
                        </m:e>
                        <m:sup>
                          <m:r>
                            <a:rPr lang="en-US" sz="2000" i="1">
                              <a:latin typeface="Cambria Math" panose="02040503050406030204" pitchFamily="18" charset="0"/>
                            </a:rPr>
                            <m:t>2</m:t>
                          </m:r>
                        </m:sup>
                      </m:sSup>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sSubSup>
                                <m:sSubSupPr>
                                  <m:ctrlPr>
                                    <a:rPr lang="en-US"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𝑆𝑁𝑃</m:t>
                                  </m:r>
                                </m:sub>
                                <m:sup>
                                  <m:r>
                                    <a:rPr lang="en-US" sz="2000" i="1">
                                      <a:latin typeface="Cambria Math" panose="02040503050406030204" pitchFamily="18" charset="0"/>
                                    </a:rPr>
                                    <m:t>2</m:t>
                                  </m:r>
                                </m:sup>
                              </m:sSubSup>
                            </m:e>
                            <m:sup>
                              <m:r>
                                <a:rPr lang="en-US" sz="2000" i="1">
                                  <a:latin typeface="Cambria Math" panose="02040503050406030204" pitchFamily="18" charset="0"/>
                                </a:rPr>
                                <m:t>2</m:t>
                              </m:r>
                            </m:sup>
                          </m:sSup>
                        </m:num>
                        <m:den>
                          <m:sSubSup>
                            <m:sSubSupPr>
                              <m:ctrlPr>
                                <a:rPr lang="en-US"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𝑆𝑁𝑃</m:t>
                              </m:r>
                            </m:sub>
                            <m:sup>
                              <m:r>
                                <a:rPr lang="en-US" sz="2000" i="1">
                                  <a:latin typeface="Cambria Math" panose="02040503050406030204" pitchFamily="18" charset="0"/>
                                </a:rPr>
                                <m:t>2</m:t>
                              </m:r>
                            </m:sup>
                          </m:sSubSup>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i="1">
                                      <a:latin typeface="Cambria Math" panose="02040503050406030204" pitchFamily="18" charset="0"/>
                                    </a:rPr>
                                    <m:t>𝑒</m:t>
                                  </m:r>
                                </m:sub>
                              </m:sSub>
                            </m:num>
                            <m:den>
                              <m:r>
                                <a:rPr lang="en-US" sz="2000" i="1">
                                  <a:latin typeface="Cambria Math" panose="02040503050406030204" pitchFamily="18" charset="0"/>
                                </a:rPr>
                                <m:t>𝑁</m:t>
                              </m:r>
                            </m:den>
                          </m:f>
                        </m:den>
                      </m:f>
                    </m:oMath>
                  </m:oMathPara>
                </a14:m>
                <a:endParaRPr lang="en-US" sz="2000" dirty="0"/>
              </a:p>
              <a:p>
                <a:r>
                  <a:rPr lang="en-US" sz="2000" dirty="0"/>
                  <a:t> now becomes</a:t>
                </a:r>
              </a:p>
              <a:p>
                <a:pPr algn="ctr">
                  <a:spcAft>
                    <a:spcPts val="1200"/>
                  </a:spcAft>
                </a:pP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𝑅</m:t>
                          </m:r>
                        </m:e>
                        <m:sup>
                          <m:r>
                            <a:rPr lang="en-US" sz="2000" i="1">
                              <a:latin typeface="Cambria Math" panose="02040503050406030204" pitchFamily="18" charset="0"/>
                            </a:rPr>
                            <m:t>2</m:t>
                          </m:r>
                        </m:sup>
                      </m:sSup>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𝑟</m:t>
                              </m:r>
                            </m:e>
                            <m:sub>
                              <m:r>
                                <a:rPr lang="en-US" sz="2000" i="1">
                                  <a:latin typeface="Cambria Math" panose="02040503050406030204" pitchFamily="18" charset="0"/>
                                </a:rPr>
                                <m:t>𝑔</m:t>
                              </m:r>
                            </m:sub>
                          </m:sSub>
                          <m:sSubSup>
                            <m:sSubSupPr>
                              <m:ctrlPr>
                                <a:rPr lang="en-US" sz="2000" i="1">
                                  <a:latin typeface="Cambria Math" panose="02040503050406030204" pitchFamily="18" charset="0"/>
                                  <a:ea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h</m:t>
                              </m:r>
                            </m:e>
                            <m:sub>
                              <m:r>
                                <a:rPr lang="en-US" sz="2000" i="1">
                                  <a:latin typeface="Cambria Math" panose="02040503050406030204" pitchFamily="18" charset="0"/>
                                  <a:ea typeface="Cambria Math" panose="02040503050406030204" pitchFamily="18" charset="0"/>
                                </a:rPr>
                                <m:t>𝑆𝑁𝑃</m:t>
                              </m:r>
                            </m:sub>
                            <m:sup>
                              <m:r>
                                <a:rPr lang="en-US" sz="2000" i="1">
                                  <a:latin typeface="Cambria Math" panose="02040503050406030204" pitchFamily="18" charset="0"/>
                                  <a:ea typeface="Cambria Math" panose="02040503050406030204" pitchFamily="18" charset="0"/>
                                </a:rPr>
                                <m:t>2</m:t>
                              </m:r>
                            </m:sup>
                          </m:sSubSup>
                          <m:sSubSup>
                            <m:sSubSupPr>
                              <m:ctrlPr>
                                <a:rPr lang="en-US" sz="2000" i="1">
                                  <a:latin typeface="Cambria Math" panose="02040503050406030204" pitchFamily="18" charset="0"/>
                                </a:rPr>
                              </m:ctrlPr>
                            </m:sSubSupPr>
                            <m:e>
                              <m:sSup>
                                <m:sSupPr>
                                  <m:ctrlPr>
                                    <a:rPr lang="en-US" sz="2000" i="1">
                                      <a:latin typeface="Cambria Math" panose="02040503050406030204" pitchFamily="18" charset="0"/>
                                    </a:rPr>
                                  </m:ctrlPr>
                                </m:sSupPr>
                                <m:e>
                                  <m:r>
                                    <a:rPr lang="en-US" sz="2000" i="1">
                                      <a:latin typeface="Cambria Math" panose="02040503050406030204" pitchFamily="18" charset="0"/>
                                    </a:rPr>
                                    <m:t>h</m:t>
                                  </m:r>
                                </m:e>
                                <m:sup>
                                  <m:r>
                                    <a:rPr lang="en-US" sz="2000" i="1">
                                      <a:latin typeface="Cambria Math" panose="02040503050406030204" pitchFamily="18" charset="0"/>
                                    </a:rPr>
                                    <m:t>2</m:t>
                                  </m:r>
                                </m:sup>
                              </m:sSup>
                            </m:e>
                            <m:sub>
                              <m:r>
                                <a:rPr lang="en-US" sz="2000" i="1">
                                  <a:latin typeface="Cambria Math" panose="02040503050406030204" pitchFamily="18" charset="0"/>
                                </a:rPr>
                                <m:t>𝑆𝑁𝑃</m:t>
                              </m:r>
                            </m:sub>
                            <m:sup>
                              <m:r>
                                <a:rPr lang="en-US" sz="2000" i="1">
                                  <a:latin typeface="Cambria Math" panose="02040503050406030204" pitchFamily="18" charset="0"/>
                                </a:rPr>
                                <m:t>∗</m:t>
                              </m:r>
                            </m:sup>
                          </m:sSubSup>
                        </m:num>
                        <m:den>
                          <m:sSubSup>
                            <m:sSubSupPr>
                              <m:ctrlPr>
                                <a:rPr lang="en-US" sz="2000" i="1">
                                  <a:latin typeface="Cambria Math" panose="02040503050406030204" pitchFamily="18" charset="0"/>
                                  <a:ea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h</m:t>
                              </m:r>
                            </m:e>
                            <m:sub>
                              <m:r>
                                <a:rPr lang="en-US" sz="2000" i="1">
                                  <a:latin typeface="Cambria Math" panose="02040503050406030204" pitchFamily="18" charset="0"/>
                                  <a:ea typeface="Cambria Math" panose="02040503050406030204" pitchFamily="18" charset="0"/>
                                </a:rPr>
                                <m:t>𝑆𝑁𝑃</m:t>
                              </m:r>
                            </m:sub>
                            <m:sup>
                              <m:r>
                                <a:rPr lang="en-US" sz="2000" i="1">
                                  <a:latin typeface="Cambria Math" panose="02040503050406030204" pitchFamily="18" charset="0"/>
                                  <a:ea typeface="Cambria Math" panose="02040503050406030204" pitchFamily="18" charset="0"/>
                                </a:rPr>
                                <m:t>2</m:t>
                              </m:r>
                            </m:sup>
                          </m:sSubSup>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𝑀</m:t>
                              </m:r>
                            </m:e>
                            <m:sub>
                              <m:r>
                                <a:rPr lang="en-US" sz="2000" i="1">
                                  <a:latin typeface="Cambria Math" panose="02040503050406030204" pitchFamily="18" charset="0"/>
                                  <a:ea typeface="Cambria Math" panose="02040503050406030204" pitchFamily="18" charset="0"/>
                                </a:rPr>
                                <m:t>𝑒</m:t>
                              </m:r>
                            </m:sub>
                          </m:sSub>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𝑁</m:t>
                          </m:r>
                        </m:den>
                      </m:f>
                    </m:oMath>
                  </m:oMathPara>
                </a14:m>
                <a:endParaRPr lang="en-US" sz="2000" i="1" dirty="0">
                  <a:latin typeface="Cambria Math" panose="02040503050406030204" pitchFamily="18" charset="0"/>
                  <a:ea typeface="Cambria Math" panose="02040503050406030204" pitchFamily="18" charset="0"/>
                </a:endParaRPr>
              </a:p>
              <a:p>
                <a:pPr>
                  <a:spcAft>
                    <a:spcPts val="1200"/>
                  </a:spcAft>
                </a:pPr>
                <a:endParaRPr lang="en-US" sz="2000" dirty="0"/>
              </a:p>
            </p:txBody>
          </p:sp>
        </mc:Choice>
        <mc:Fallback xmlns="">
          <p:sp>
            <p:nvSpPr>
              <p:cNvPr id="3" name="TextBox 2">
                <a:extLst>
                  <a:ext uri="{FF2B5EF4-FFF2-40B4-BE49-F238E27FC236}">
                    <a16:creationId xmlns:a16="http://schemas.microsoft.com/office/drawing/2014/main" id="{E2E9CBC5-71A2-4FDB-AE1B-C2F060C83813}"/>
                  </a:ext>
                </a:extLst>
              </p:cNvPr>
              <p:cNvSpPr txBox="1">
                <a:spLocks noRot="1" noChangeAspect="1" noMove="1" noResize="1" noEditPoints="1" noAdjustHandles="1" noChangeArrowheads="1" noChangeShapeType="1" noTextEdit="1"/>
              </p:cNvSpPr>
              <p:nvPr/>
            </p:nvSpPr>
            <p:spPr>
              <a:xfrm>
                <a:off x="515738" y="1590099"/>
                <a:ext cx="5497286" cy="5227585"/>
              </a:xfrm>
              <a:prstGeom prst="rect">
                <a:avLst/>
              </a:prstGeom>
              <a:blipFill>
                <a:blip r:embed="rId3"/>
                <a:stretch>
                  <a:fillRect l="-1221" t="-700" r="-222"/>
                </a:stretch>
              </a:blipFill>
            </p:spPr>
            <p:txBody>
              <a:bodyPr/>
              <a:lstStyle/>
              <a:p>
                <a:r>
                  <a:rPr lang="en-NL">
                    <a:noFill/>
                  </a:rPr>
                  <a:t> </a:t>
                </a:r>
              </a:p>
            </p:txBody>
          </p:sp>
        </mc:Fallback>
      </mc:AlternateContent>
      <p:sp>
        <p:nvSpPr>
          <p:cNvPr id="16" name="Rectangle: Rounded Corners 15">
            <a:extLst>
              <a:ext uri="{FF2B5EF4-FFF2-40B4-BE49-F238E27FC236}">
                <a16:creationId xmlns:a16="http://schemas.microsoft.com/office/drawing/2014/main" id="{917FADF2-D36E-48D2-F4AF-FCB1B43771C0}"/>
              </a:ext>
            </a:extLst>
          </p:cNvPr>
          <p:cNvSpPr/>
          <p:nvPr/>
        </p:nvSpPr>
        <p:spPr>
          <a:xfrm>
            <a:off x="2052982" y="5484256"/>
            <a:ext cx="2539448" cy="964096"/>
          </a:xfrm>
          <a:prstGeom prst="roundRect">
            <a:avLst/>
          </a:prstGeom>
          <a:noFill/>
          <a:ln w="190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NL"/>
          </a:p>
        </p:txBody>
      </p:sp>
      <p:sp>
        <p:nvSpPr>
          <p:cNvPr id="6" name="TextBox 5">
            <a:extLst>
              <a:ext uri="{FF2B5EF4-FFF2-40B4-BE49-F238E27FC236}">
                <a16:creationId xmlns:a16="http://schemas.microsoft.com/office/drawing/2014/main" id="{E6FA1F1E-1C6A-C279-E418-99F609734608}"/>
              </a:ext>
            </a:extLst>
          </p:cNvPr>
          <p:cNvSpPr txBox="1"/>
          <p:nvPr/>
        </p:nvSpPr>
        <p:spPr>
          <a:xfrm>
            <a:off x="3116120" y="6486558"/>
            <a:ext cx="2539448" cy="369332"/>
          </a:xfrm>
          <a:prstGeom prst="rect">
            <a:avLst/>
          </a:prstGeom>
          <a:noFill/>
        </p:spPr>
        <p:txBody>
          <a:bodyPr wrap="square">
            <a:spAutoFit/>
          </a:bodyPr>
          <a:lstStyle/>
          <a:p>
            <a:r>
              <a:rPr lang="en-US" b="0" i="1" dirty="0">
                <a:latin typeface="Cambria Math" panose="02040503050406030204" pitchFamily="18" charset="0"/>
                <a:ea typeface="Calibri" panose="020F0502020204030204" pitchFamily="34" charset="0"/>
                <a:cs typeface="Calibri" panose="020F0502020204030204" pitchFamily="34" charset="0"/>
              </a:rPr>
              <a:t> </a:t>
            </a:r>
            <a:r>
              <a:rPr lang="en-US" b="0" dirty="0">
                <a:latin typeface="Calibri" panose="020F0502020204030204" pitchFamily="34" charset="0"/>
                <a:ea typeface="Calibri" panose="020F0502020204030204" pitchFamily="34" charset="0"/>
                <a:cs typeface="Calibri" panose="020F0502020204030204" pitchFamily="34" charset="0"/>
              </a:rPr>
              <a:t>(De Vlaming et al. 2016)</a:t>
            </a:r>
            <a:endParaRPr lang="en-NL" dirty="0"/>
          </a:p>
        </p:txBody>
      </p:sp>
      <p:pic>
        <p:nvPicPr>
          <p:cNvPr id="7" name="Picture 6">
            <a:extLst>
              <a:ext uri="{FF2B5EF4-FFF2-40B4-BE49-F238E27FC236}">
                <a16:creationId xmlns:a16="http://schemas.microsoft.com/office/drawing/2014/main" id="{BFB0D9B6-D1FE-3840-611F-8D63E88931AB}"/>
              </a:ext>
            </a:extLst>
          </p:cNvPr>
          <p:cNvPicPr>
            <a:picLocks noChangeAspect="1"/>
          </p:cNvPicPr>
          <p:nvPr/>
        </p:nvPicPr>
        <p:blipFill>
          <a:blip r:embed="rId4"/>
          <a:stretch>
            <a:fillRect/>
          </a:stretch>
        </p:blipFill>
        <p:spPr>
          <a:xfrm>
            <a:off x="5453742" y="2264169"/>
            <a:ext cx="5438936" cy="4477103"/>
          </a:xfrm>
          <a:prstGeom prst="rect">
            <a:avLst/>
          </a:prstGeom>
        </p:spPr>
      </p:pic>
      <p:sp>
        <p:nvSpPr>
          <p:cNvPr id="8" name="TextBox 7">
            <a:extLst>
              <a:ext uri="{FF2B5EF4-FFF2-40B4-BE49-F238E27FC236}">
                <a16:creationId xmlns:a16="http://schemas.microsoft.com/office/drawing/2014/main" id="{27160262-F8B7-093B-2601-7BCD6DD81DCE}"/>
              </a:ext>
            </a:extLst>
          </p:cNvPr>
          <p:cNvSpPr txBox="1"/>
          <p:nvPr/>
        </p:nvSpPr>
        <p:spPr>
          <a:xfrm>
            <a:off x="6241125" y="5590673"/>
            <a:ext cx="828137" cy="523220"/>
          </a:xfrm>
          <a:prstGeom prst="rect">
            <a:avLst/>
          </a:prstGeom>
          <a:noFill/>
        </p:spPr>
        <p:txBody>
          <a:bodyPr wrap="square" rtlCol="0">
            <a:spAutoFit/>
          </a:bodyPr>
          <a:lstStyle/>
          <a:p>
            <a:r>
              <a:rPr lang="en-US" sz="1400" dirty="0">
                <a:solidFill>
                  <a:srgbClr val="FF0000"/>
                </a:solidFill>
              </a:rPr>
              <a:t>EA1 (2013)</a:t>
            </a:r>
            <a:endParaRPr lang="en-NL" sz="1400" dirty="0">
              <a:solidFill>
                <a:srgbClr val="FF0000"/>
              </a:solidFill>
            </a:endParaRPr>
          </a:p>
        </p:txBody>
      </p:sp>
      <p:sp>
        <p:nvSpPr>
          <p:cNvPr id="9" name="TextBox 8">
            <a:extLst>
              <a:ext uri="{FF2B5EF4-FFF2-40B4-BE49-F238E27FC236}">
                <a16:creationId xmlns:a16="http://schemas.microsoft.com/office/drawing/2014/main" id="{1FD15E49-8838-153B-B73D-3E0E688107C4}"/>
              </a:ext>
            </a:extLst>
          </p:cNvPr>
          <p:cNvSpPr txBox="1"/>
          <p:nvPr/>
        </p:nvSpPr>
        <p:spPr>
          <a:xfrm>
            <a:off x="6411841" y="5067453"/>
            <a:ext cx="1562418" cy="523220"/>
          </a:xfrm>
          <a:prstGeom prst="rect">
            <a:avLst/>
          </a:prstGeom>
          <a:noFill/>
        </p:spPr>
        <p:txBody>
          <a:bodyPr wrap="square" rtlCol="0">
            <a:spAutoFit/>
          </a:bodyPr>
          <a:lstStyle/>
          <a:p>
            <a:r>
              <a:rPr lang="en-US" sz="1400" dirty="0">
                <a:solidFill>
                  <a:srgbClr val="FF0000"/>
                </a:solidFill>
              </a:rPr>
              <a:t>EA2 Discovery (2016)</a:t>
            </a:r>
            <a:endParaRPr lang="en-NL" sz="1400" dirty="0">
              <a:solidFill>
                <a:srgbClr val="FF0000"/>
              </a:solidFill>
            </a:endParaRPr>
          </a:p>
        </p:txBody>
      </p:sp>
      <p:sp>
        <p:nvSpPr>
          <p:cNvPr id="10" name="TextBox 9">
            <a:extLst>
              <a:ext uri="{FF2B5EF4-FFF2-40B4-BE49-F238E27FC236}">
                <a16:creationId xmlns:a16="http://schemas.microsoft.com/office/drawing/2014/main" id="{B42CECB6-69E3-B3E0-BA3E-C14FBBB1370C}"/>
              </a:ext>
            </a:extLst>
          </p:cNvPr>
          <p:cNvSpPr txBox="1"/>
          <p:nvPr/>
        </p:nvSpPr>
        <p:spPr>
          <a:xfrm>
            <a:off x="6655193" y="4636845"/>
            <a:ext cx="2509253" cy="523220"/>
          </a:xfrm>
          <a:prstGeom prst="rect">
            <a:avLst/>
          </a:prstGeom>
          <a:noFill/>
        </p:spPr>
        <p:txBody>
          <a:bodyPr wrap="square" rtlCol="0">
            <a:spAutoFit/>
          </a:bodyPr>
          <a:lstStyle/>
          <a:p>
            <a:r>
              <a:rPr lang="en-US" sz="1400" dirty="0">
                <a:solidFill>
                  <a:srgbClr val="FF0000"/>
                </a:solidFill>
              </a:rPr>
              <a:t>EA2 Discovery + Replication (2016)</a:t>
            </a:r>
            <a:endParaRPr lang="en-NL" sz="1400" dirty="0">
              <a:solidFill>
                <a:srgbClr val="FF0000"/>
              </a:solidFill>
            </a:endParaRPr>
          </a:p>
        </p:txBody>
      </p:sp>
      <p:sp>
        <p:nvSpPr>
          <p:cNvPr id="11" name="TextBox 10">
            <a:extLst>
              <a:ext uri="{FF2B5EF4-FFF2-40B4-BE49-F238E27FC236}">
                <a16:creationId xmlns:a16="http://schemas.microsoft.com/office/drawing/2014/main" id="{5F7C17A4-765F-9622-9FBE-336BF02CDA4F}"/>
              </a:ext>
            </a:extLst>
          </p:cNvPr>
          <p:cNvSpPr txBox="1"/>
          <p:nvPr/>
        </p:nvSpPr>
        <p:spPr>
          <a:xfrm>
            <a:off x="7671642" y="4121810"/>
            <a:ext cx="1562418" cy="307777"/>
          </a:xfrm>
          <a:prstGeom prst="rect">
            <a:avLst/>
          </a:prstGeom>
          <a:noFill/>
        </p:spPr>
        <p:txBody>
          <a:bodyPr wrap="square" rtlCol="0">
            <a:spAutoFit/>
          </a:bodyPr>
          <a:lstStyle/>
          <a:p>
            <a:r>
              <a:rPr lang="en-US" sz="1400" dirty="0">
                <a:solidFill>
                  <a:srgbClr val="FF0000"/>
                </a:solidFill>
              </a:rPr>
              <a:t>EA3 (2018)</a:t>
            </a:r>
            <a:endParaRPr lang="en-NL" sz="1400" dirty="0">
              <a:solidFill>
                <a:srgbClr val="FF0000"/>
              </a:solidFill>
            </a:endParaRPr>
          </a:p>
        </p:txBody>
      </p:sp>
      <p:sp>
        <p:nvSpPr>
          <p:cNvPr id="12" name="TextBox 11">
            <a:extLst>
              <a:ext uri="{FF2B5EF4-FFF2-40B4-BE49-F238E27FC236}">
                <a16:creationId xmlns:a16="http://schemas.microsoft.com/office/drawing/2014/main" id="{CB2F4875-6949-0C1A-1CD2-7C6CD1A45512}"/>
              </a:ext>
            </a:extLst>
          </p:cNvPr>
          <p:cNvSpPr txBox="1"/>
          <p:nvPr/>
        </p:nvSpPr>
        <p:spPr>
          <a:xfrm>
            <a:off x="9970685" y="3717891"/>
            <a:ext cx="921993" cy="523220"/>
          </a:xfrm>
          <a:prstGeom prst="rect">
            <a:avLst/>
          </a:prstGeom>
          <a:noFill/>
        </p:spPr>
        <p:txBody>
          <a:bodyPr wrap="square" rtlCol="0">
            <a:spAutoFit/>
          </a:bodyPr>
          <a:lstStyle/>
          <a:p>
            <a:r>
              <a:rPr lang="en-US" sz="1400" dirty="0">
                <a:solidFill>
                  <a:srgbClr val="FF0000"/>
                </a:solidFill>
              </a:rPr>
              <a:t>EA4 (2022)</a:t>
            </a:r>
            <a:endParaRPr lang="en-NL" sz="1400" dirty="0">
              <a:solidFill>
                <a:srgbClr val="FF0000"/>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A024FF2-F1BE-ADFF-1867-F422AFD7D647}"/>
                  </a:ext>
                </a:extLst>
              </p:cNvPr>
              <p:cNvSpPr txBox="1"/>
              <p:nvPr/>
            </p:nvSpPr>
            <p:spPr>
              <a:xfrm>
                <a:off x="10951028" y="2264169"/>
                <a:ext cx="1150776" cy="774892"/>
              </a:xfrm>
              <a:prstGeom prst="rect">
                <a:avLst/>
              </a:prstGeom>
              <a:noFill/>
            </p:spPr>
            <p:txBody>
              <a:bodyPr wrap="square" lIns="0" tIns="0" rIns="0" bIns="0" rtlCol="0">
                <a:spAutoFit/>
              </a:bodyPr>
              <a:lstStyle/>
              <a:p>
                <a14:m>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h</m:t>
                        </m:r>
                      </m:e>
                      <m:sub>
                        <m:r>
                          <a:rPr lang="en-US" sz="1600" b="0" i="1" smtClean="0">
                            <a:latin typeface="Cambria Math" panose="02040503050406030204" pitchFamily="18" charset="0"/>
                          </a:rPr>
                          <m:t>𝐺𝑊𝐴𝑆</m:t>
                        </m:r>
                      </m:sub>
                      <m:sup>
                        <m:r>
                          <a:rPr lang="en-US" sz="1600" b="0" i="1" smtClean="0">
                            <a:latin typeface="Cambria Math" panose="02040503050406030204" pitchFamily="18" charset="0"/>
                          </a:rPr>
                          <m:t>2</m:t>
                        </m:r>
                      </m:sup>
                    </m:sSubSup>
                    <m:r>
                      <a:rPr lang="en-US" sz="1600" b="0" i="1" smtClean="0">
                        <a:latin typeface="Cambria Math" panose="02040503050406030204" pitchFamily="18" charset="0"/>
                      </a:rPr>
                      <m:t>=0.2</m:t>
                    </m:r>
                  </m:oMath>
                </a14:m>
                <a:r>
                  <a:rPr lang="en-US" sz="1600" b="0" i="1" dirty="0">
                    <a:latin typeface="Cambria Math" panose="02040503050406030204" pitchFamily="18" charset="0"/>
                  </a:rPr>
                  <a:t> </a:t>
                </a:r>
              </a:p>
              <a:p>
                <a14:m>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h</m:t>
                        </m:r>
                      </m:e>
                      <m:sub>
                        <m:r>
                          <a:rPr lang="en-US" sz="1600" b="0" i="1" smtClean="0">
                            <a:latin typeface="Cambria Math" panose="02040503050406030204" pitchFamily="18" charset="0"/>
                          </a:rPr>
                          <m:t>𝑣𝑎𝑙</m:t>
                        </m:r>
                      </m:sub>
                      <m:sup>
                        <m:r>
                          <a:rPr lang="en-US" sz="1600" b="0" i="1" smtClean="0">
                            <a:latin typeface="Cambria Math" panose="02040503050406030204" pitchFamily="18" charset="0"/>
                          </a:rPr>
                          <m:t>2</m:t>
                        </m:r>
                      </m:sup>
                    </m:sSubSup>
                    <m:r>
                      <a:rPr lang="en-US" sz="1600" b="0" i="1" smtClean="0">
                        <a:latin typeface="Cambria Math" panose="02040503050406030204" pitchFamily="18" charset="0"/>
                      </a:rPr>
                      <m:t>=0.2</m:t>
                    </m:r>
                  </m:oMath>
                </a14:m>
                <a:r>
                  <a:rPr lang="en-US" sz="1600" b="0" i="1" dirty="0">
                    <a:latin typeface="Cambria Math" panose="02040503050406030204" pitchFamily="18" charset="0"/>
                  </a:rPr>
                  <a:t> </a:t>
                </a:r>
              </a:p>
              <a:p>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𝑟</m:t>
                        </m:r>
                      </m:e>
                      <m:sub>
                        <m:r>
                          <a:rPr lang="en-US" sz="1600" b="0" i="1" smtClean="0">
                            <a:latin typeface="Cambria Math" panose="02040503050406030204" pitchFamily="18" charset="0"/>
                          </a:rPr>
                          <m:t>𝑔</m:t>
                        </m:r>
                      </m:sub>
                    </m:sSub>
                    <m:r>
                      <a:rPr lang="en-US" sz="1600" b="0" i="1" smtClean="0">
                        <a:latin typeface="Cambria Math" panose="02040503050406030204" pitchFamily="18" charset="0"/>
                      </a:rPr>
                      <m:t>=1</m:t>
                    </m:r>
                  </m:oMath>
                </a14:m>
                <a:r>
                  <a:rPr lang="en-US" sz="1600" b="0" dirty="0"/>
                  <a:t> </a:t>
                </a:r>
              </a:p>
            </p:txBody>
          </p:sp>
        </mc:Choice>
        <mc:Fallback xmlns="">
          <p:sp>
            <p:nvSpPr>
              <p:cNvPr id="13" name="TextBox 12">
                <a:extLst>
                  <a:ext uri="{FF2B5EF4-FFF2-40B4-BE49-F238E27FC236}">
                    <a16:creationId xmlns:a16="http://schemas.microsoft.com/office/drawing/2014/main" id="{8A024FF2-F1BE-ADFF-1867-F422AFD7D647}"/>
                  </a:ext>
                </a:extLst>
              </p:cNvPr>
              <p:cNvSpPr txBox="1">
                <a:spLocks noRot="1" noChangeAspect="1" noMove="1" noResize="1" noEditPoints="1" noAdjustHandles="1" noChangeArrowheads="1" noChangeShapeType="1" noTextEdit="1"/>
              </p:cNvSpPr>
              <p:nvPr/>
            </p:nvSpPr>
            <p:spPr>
              <a:xfrm>
                <a:off x="10951028" y="2264169"/>
                <a:ext cx="1150776" cy="774892"/>
              </a:xfrm>
              <a:prstGeom prst="rect">
                <a:avLst/>
              </a:prstGeom>
              <a:blipFill>
                <a:blip r:embed="rId5"/>
                <a:stretch>
                  <a:fillRect l="-6349" b="-5469"/>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32C5745-6B12-8B0D-B051-94868FD065AD}"/>
                  </a:ext>
                </a:extLst>
              </p:cNvPr>
              <p:cNvSpPr txBox="1"/>
              <p:nvPr/>
            </p:nvSpPr>
            <p:spPr>
              <a:xfrm>
                <a:off x="10935477" y="3429000"/>
                <a:ext cx="1310409" cy="774892"/>
              </a:xfrm>
              <a:prstGeom prst="rect">
                <a:avLst/>
              </a:prstGeom>
              <a:noFill/>
            </p:spPr>
            <p:txBody>
              <a:bodyPr wrap="square" lIns="0" tIns="0" rIns="0" bIns="0" rtlCol="0">
                <a:spAutoFit/>
              </a:bodyPr>
              <a:lstStyle/>
              <a:p>
                <a14:m>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h</m:t>
                        </m:r>
                      </m:e>
                      <m:sub>
                        <m:r>
                          <a:rPr lang="en-US" sz="1600" b="0" i="1" smtClean="0">
                            <a:latin typeface="Cambria Math" panose="02040503050406030204" pitchFamily="18" charset="0"/>
                          </a:rPr>
                          <m:t>𝐺𝑊𝐴𝑆</m:t>
                        </m:r>
                      </m:sub>
                      <m:sup>
                        <m:r>
                          <a:rPr lang="en-US" sz="1600" b="0" i="1" smtClean="0">
                            <a:latin typeface="Cambria Math" panose="02040503050406030204" pitchFamily="18" charset="0"/>
                          </a:rPr>
                          <m:t>2</m:t>
                        </m:r>
                      </m:sup>
                    </m:sSubSup>
                    <m:r>
                      <a:rPr lang="en-US" sz="1600" b="0" i="1" smtClean="0">
                        <a:latin typeface="Cambria Math" panose="02040503050406030204" pitchFamily="18" charset="0"/>
                      </a:rPr>
                      <m:t>=0.12</m:t>
                    </m:r>
                  </m:oMath>
                </a14:m>
                <a:r>
                  <a:rPr lang="en-US" sz="1600" b="0" i="1" dirty="0">
                    <a:latin typeface="Cambria Math" panose="02040503050406030204" pitchFamily="18" charset="0"/>
                  </a:rPr>
                  <a:t> </a:t>
                </a:r>
              </a:p>
              <a:p>
                <a14:m>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h</m:t>
                        </m:r>
                      </m:e>
                      <m:sub>
                        <m:r>
                          <a:rPr lang="en-US" sz="1600" b="0" i="1" smtClean="0">
                            <a:latin typeface="Cambria Math" panose="02040503050406030204" pitchFamily="18" charset="0"/>
                          </a:rPr>
                          <m:t>𝑣𝑎𝑙</m:t>
                        </m:r>
                      </m:sub>
                      <m:sup>
                        <m:r>
                          <a:rPr lang="en-US" sz="1600" b="0" i="1" smtClean="0">
                            <a:latin typeface="Cambria Math" panose="02040503050406030204" pitchFamily="18" charset="0"/>
                          </a:rPr>
                          <m:t>2</m:t>
                        </m:r>
                      </m:sup>
                    </m:sSubSup>
                    <m:r>
                      <a:rPr lang="en-US" sz="1600" b="0" i="1" smtClean="0">
                        <a:latin typeface="Cambria Math" panose="02040503050406030204" pitchFamily="18" charset="0"/>
                      </a:rPr>
                      <m:t>=0.16</m:t>
                    </m:r>
                  </m:oMath>
                </a14:m>
                <a:r>
                  <a:rPr lang="en-US" sz="1600" b="0" i="1" dirty="0">
                    <a:latin typeface="Cambria Math" panose="02040503050406030204" pitchFamily="18" charset="0"/>
                  </a:rPr>
                  <a:t> </a:t>
                </a:r>
              </a:p>
              <a:p>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𝑟</m:t>
                        </m:r>
                      </m:e>
                      <m:sub>
                        <m:r>
                          <a:rPr lang="en-US" sz="1600" b="0" i="1" smtClean="0">
                            <a:latin typeface="Cambria Math" panose="02040503050406030204" pitchFamily="18" charset="0"/>
                          </a:rPr>
                          <m:t>𝑔</m:t>
                        </m:r>
                      </m:sub>
                    </m:sSub>
                    <m:r>
                      <a:rPr lang="en-US" sz="1600" b="0" i="1" smtClean="0">
                        <a:latin typeface="Cambria Math" panose="02040503050406030204" pitchFamily="18" charset="0"/>
                      </a:rPr>
                      <m:t>=0.95</m:t>
                    </m:r>
                  </m:oMath>
                </a14:m>
                <a:r>
                  <a:rPr lang="en-US" sz="1600" b="0" dirty="0"/>
                  <a:t> </a:t>
                </a:r>
              </a:p>
            </p:txBody>
          </p:sp>
        </mc:Choice>
        <mc:Fallback xmlns="">
          <p:sp>
            <p:nvSpPr>
              <p:cNvPr id="14" name="TextBox 13">
                <a:extLst>
                  <a:ext uri="{FF2B5EF4-FFF2-40B4-BE49-F238E27FC236}">
                    <a16:creationId xmlns:a16="http://schemas.microsoft.com/office/drawing/2014/main" id="{032C5745-6B12-8B0D-B051-94868FD065AD}"/>
                  </a:ext>
                </a:extLst>
              </p:cNvPr>
              <p:cNvSpPr txBox="1">
                <a:spLocks noRot="1" noChangeAspect="1" noMove="1" noResize="1" noEditPoints="1" noAdjustHandles="1" noChangeArrowheads="1" noChangeShapeType="1" noTextEdit="1"/>
              </p:cNvSpPr>
              <p:nvPr/>
            </p:nvSpPr>
            <p:spPr>
              <a:xfrm>
                <a:off x="10935477" y="3429000"/>
                <a:ext cx="1310409" cy="774892"/>
              </a:xfrm>
              <a:prstGeom prst="rect">
                <a:avLst/>
              </a:prstGeom>
              <a:blipFill>
                <a:blip r:embed="rId6"/>
                <a:stretch>
                  <a:fillRect l="-5581" b="-5512"/>
                </a:stretch>
              </a:blipFill>
            </p:spPr>
            <p:txBody>
              <a:bodyPr/>
              <a:lstStyle/>
              <a:p>
                <a:r>
                  <a:rPr lang="en-NL">
                    <a:noFill/>
                  </a:rPr>
                  <a:t> </a:t>
                </a:r>
              </a:p>
            </p:txBody>
          </p:sp>
        </mc:Fallback>
      </mc:AlternateContent>
    </p:spTree>
    <p:extLst>
      <p:ext uri="{BB962C8B-B14F-4D97-AF65-F5344CB8AC3E}">
        <p14:creationId xmlns:p14="http://schemas.microsoft.com/office/powerpoint/2010/main" val="120834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p:bldP spid="8" grpId="0"/>
      <p:bldP spid="9" grpId="0"/>
      <p:bldP spid="10" grpId="0"/>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C0FCD-D120-EFC3-7FDC-F4BAB4575A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E7DADD-AF85-A03C-CF9D-9DBE82A1059C}"/>
              </a:ext>
            </a:extLst>
          </p:cNvPr>
          <p:cNvSpPr>
            <a:spLocks noGrp="1"/>
          </p:cNvSpPr>
          <p:nvPr>
            <p:ph type="title"/>
          </p:nvPr>
        </p:nvSpPr>
        <p:spPr/>
        <p:txBody>
          <a:bodyPr/>
          <a:lstStyle/>
          <a:p>
            <a:r>
              <a:rPr lang="en-US" dirty="0"/>
              <a:t>Measuring observed predictive power</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D6E0BA1-6027-C3CC-6A3C-C659E3C129B8}"/>
                  </a:ext>
                </a:extLst>
              </p:cNvPr>
              <p:cNvSpPr txBox="1"/>
              <p:nvPr/>
            </p:nvSpPr>
            <p:spPr>
              <a:xfrm>
                <a:off x="838200" y="1482999"/>
                <a:ext cx="10589525" cy="5232073"/>
              </a:xfrm>
              <a:prstGeom prst="rect">
                <a:avLst/>
              </a:prstGeom>
              <a:noFill/>
            </p:spPr>
            <p:txBody>
              <a:bodyPr wrap="square" rtlCol="0">
                <a:spAutoFit/>
              </a:bodyPr>
              <a:lstStyle/>
              <a:p>
                <a:pPr>
                  <a:spcAft>
                    <a:spcPts val="1200"/>
                  </a:spcAft>
                </a:pPr>
                <a:r>
                  <a:rPr lang="en-US" sz="2000" dirty="0"/>
                  <a:t>Most commonly used measure for continuous phenotypes is </a:t>
                </a:r>
                <a:r>
                  <a:rPr lang="en-US" sz="2000" b="1" dirty="0"/>
                  <a:t>incremental-</a:t>
                </a:r>
                <a14:m>
                  <m:oMath xmlns:m="http://schemas.openxmlformats.org/officeDocument/2006/math">
                    <m:sSup>
                      <m:sSupPr>
                        <m:ctrlPr>
                          <a:rPr lang="en-US" sz="2000" b="1" i="1">
                            <a:latin typeface="Cambria Math" panose="02040503050406030204" pitchFamily="18" charset="0"/>
                          </a:rPr>
                        </m:ctrlPr>
                      </m:sSupPr>
                      <m:e>
                        <m:r>
                          <a:rPr lang="en-US" sz="2000" b="1" i="1">
                            <a:latin typeface="Cambria Math" panose="02040503050406030204" pitchFamily="18" charset="0"/>
                          </a:rPr>
                          <m:t>𝑹</m:t>
                        </m:r>
                      </m:e>
                      <m:sup>
                        <m:r>
                          <a:rPr lang="en-US" sz="2000" b="1" i="1">
                            <a:latin typeface="Cambria Math" panose="02040503050406030204" pitchFamily="18" charset="0"/>
                          </a:rPr>
                          <m:t>𝟐</m:t>
                        </m:r>
                      </m:sup>
                    </m:sSup>
                  </m:oMath>
                </a14:m>
                <a:endParaRPr lang="en-US" sz="2000" dirty="0"/>
              </a:p>
              <a:p>
                <a:pPr marL="342900" indent="-342900">
                  <a:spcAft>
                    <a:spcPts val="600"/>
                  </a:spcAft>
                  <a:buFont typeface="Arial" panose="020B0604020202020204" pitchFamily="34" charset="0"/>
                  <a:buChar char="•"/>
                </a:pPr>
                <a:r>
                  <a:rPr lang="en-US" sz="2000" dirty="0"/>
                  <a:t>Regress phenotype on basic covariates (e.g. </a:t>
                </a:r>
                <a14:m>
                  <m:oMath xmlns:m="http://schemas.openxmlformats.org/officeDocument/2006/math">
                    <m:r>
                      <a:rPr lang="en-US" sz="2000" i="1" dirty="0" smtClean="0">
                        <a:latin typeface="Cambria Math" panose="02040503050406030204" pitchFamily="18" charset="0"/>
                      </a:rPr>
                      <m:t>𝑠𝑒𝑥</m:t>
                    </m:r>
                  </m:oMath>
                </a14:m>
                <a:r>
                  <a:rPr lang="en-US" sz="2000" dirty="0"/>
                  <a:t>, </a:t>
                </a:r>
                <a14:m>
                  <m:oMath xmlns:m="http://schemas.openxmlformats.org/officeDocument/2006/math">
                    <m:r>
                      <a:rPr lang="en-US" sz="2000" i="1" dirty="0" smtClean="0">
                        <a:latin typeface="Cambria Math" panose="02040503050406030204" pitchFamily="18" charset="0"/>
                      </a:rPr>
                      <m:t>𝑎𝑔𝑒</m:t>
                    </m:r>
                  </m:oMath>
                </a14:m>
                <a:r>
                  <a:rPr lang="en-US" sz="2000" dirty="0"/>
                  <a:t>, </a:t>
                </a:r>
                <a14:m>
                  <m:oMath xmlns:m="http://schemas.openxmlformats.org/officeDocument/2006/math">
                    <m:r>
                      <a:rPr lang="en-US" sz="2000" i="1" dirty="0" smtClean="0">
                        <a:latin typeface="Cambria Math" panose="02040503050406030204" pitchFamily="18" charset="0"/>
                      </a:rPr>
                      <m:t>𝑎𝑔</m:t>
                    </m:r>
                    <m:sSup>
                      <m:sSupPr>
                        <m:ctrlPr>
                          <a:rPr lang="en-US" sz="2000" i="1" dirty="0" smtClean="0">
                            <a:latin typeface="Cambria Math" panose="02040503050406030204" pitchFamily="18" charset="0"/>
                          </a:rPr>
                        </m:ctrlPr>
                      </m:sSupPr>
                      <m:e>
                        <m:r>
                          <a:rPr lang="en-US" sz="2000" i="1" dirty="0" smtClean="0">
                            <a:latin typeface="Cambria Math" panose="02040503050406030204" pitchFamily="18" charset="0"/>
                          </a:rPr>
                          <m:t>𝑒</m:t>
                        </m:r>
                      </m:e>
                      <m:sup>
                        <m:r>
                          <a:rPr lang="en-US" sz="2000" i="1" dirty="0" smtClean="0">
                            <a:latin typeface="Cambria Math" panose="02040503050406030204" pitchFamily="18" charset="0"/>
                          </a:rPr>
                          <m:t>2</m:t>
                        </m:r>
                      </m:sup>
                    </m:sSup>
                  </m:oMath>
                </a14:m>
                <a:r>
                  <a:rPr lang="en-US" sz="2000" dirty="0"/>
                  <a:t>, </a:t>
                </a:r>
                <a14:m>
                  <m:oMath xmlns:m="http://schemas.openxmlformats.org/officeDocument/2006/math">
                    <m:r>
                      <a:rPr lang="en-US" sz="2000" i="1" dirty="0" smtClean="0">
                        <a:latin typeface="Cambria Math" panose="02040503050406030204" pitchFamily="18" charset="0"/>
                      </a:rPr>
                      <m:t>𝑠𝑒𝑥</m:t>
                    </m:r>
                    <m:r>
                      <a:rPr lang="en-US" sz="2000" b="0" i="1" dirty="0" smtClean="0">
                        <a:latin typeface="Cambria Math" panose="02040503050406030204" pitchFamily="18" charset="0"/>
                      </a:rPr>
                      <m:t>×</m:t>
                    </m:r>
                    <m:r>
                      <a:rPr lang="en-US" sz="2000" i="1" dirty="0" smtClean="0">
                        <a:latin typeface="Cambria Math" panose="02040503050406030204" pitchFamily="18" charset="0"/>
                      </a:rPr>
                      <m:t>𝑎𝑔𝑒</m:t>
                    </m:r>
                  </m:oMath>
                </a14:m>
                <a:r>
                  <a:rPr lang="en-US" sz="2000" dirty="0"/>
                  <a:t>, </a:t>
                </a:r>
                <a14:m>
                  <m:oMath xmlns:m="http://schemas.openxmlformats.org/officeDocument/2006/math">
                    <m:r>
                      <a:rPr lang="en-US" sz="2000" i="1" dirty="0" smtClean="0">
                        <a:latin typeface="Cambria Math" panose="02040503050406030204" pitchFamily="18" charset="0"/>
                      </a:rPr>
                      <m:t>𝑠𝑒𝑥</m:t>
                    </m:r>
                    <m:r>
                      <a:rPr lang="en-US" sz="2000" b="0" i="1" dirty="0" smtClean="0">
                        <a:latin typeface="Cambria Math" panose="02040503050406030204" pitchFamily="18" charset="0"/>
                      </a:rPr>
                      <m:t>×</m:t>
                    </m:r>
                    <m:r>
                      <a:rPr lang="en-US" sz="2000" i="1" dirty="0" smtClean="0">
                        <a:latin typeface="Cambria Math" panose="02040503050406030204" pitchFamily="18" charset="0"/>
                      </a:rPr>
                      <m:t> </m:t>
                    </m:r>
                    <m:r>
                      <a:rPr lang="en-US" sz="2000" i="1" dirty="0" smtClean="0">
                        <a:latin typeface="Cambria Math" panose="02040503050406030204" pitchFamily="18" charset="0"/>
                      </a:rPr>
                      <m:t>𝑎𝑔</m:t>
                    </m:r>
                    <m:sSup>
                      <m:sSupPr>
                        <m:ctrlPr>
                          <a:rPr lang="en-US" sz="2000" i="1" dirty="0" smtClean="0">
                            <a:latin typeface="Cambria Math" panose="02040503050406030204" pitchFamily="18" charset="0"/>
                          </a:rPr>
                        </m:ctrlPr>
                      </m:sSupPr>
                      <m:e>
                        <m:r>
                          <a:rPr lang="en-US" sz="2000" i="1" dirty="0" smtClean="0">
                            <a:latin typeface="Cambria Math" panose="02040503050406030204" pitchFamily="18" charset="0"/>
                          </a:rPr>
                          <m:t>𝑒</m:t>
                        </m:r>
                      </m:e>
                      <m:sup>
                        <m:r>
                          <a:rPr lang="en-US" sz="2000" i="1" dirty="0" smtClean="0">
                            <a:latin typeface="Cambria Math" panose="02040503050406030204" pitchFamily="18" charset="0"/>
                          </a:rPr>
                          <m:t>2</m:t>
                        </m:r>
                      </m:sup>
                    </m:sSup>
                  </m:oMath>
                </a14:m>
                <a:r>
                  <a:rPr lang="en-US" sz="2000" dirty="0"/>
                  <a:t>) and PCs</a:t>
                </a:r>
              </a:p>
              <a:p>
                <a:pPr marL="342900" indent="-342900">
                  <a:spcAft>
                    <a:spcPts val="600"/>
                  </a:spcAft>
                  <a:buFont typeface="Arial" panose="020B0604020202020204" pitchFamily="34" charset="0"/>
                  <a:buChar char="•"/>
                </a:pPr>
                <a:r>
                  <a:rPr lang="en-US" sz="2000" dirty="0"/>
                  <a:t>Obtain the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𝑅</m:t>
                        </m:r>
                      </m:e>
                      <m:sup>
                        <m:r>
                          <a:rPr lang="en-US" sz="2000" i="1">
                            <a:latin typeface="Cambria Math" panose="02040503050406030204" pitchFamily="18" charset="0"/>
                          </a:rPr>
                          <m:t>2</m:t>
                        </m:r>
                      </m:sup>
                    </m:sSup>
                  </m:oMath>
                </a14:m>
                <a:r>
                  <a:rPr lang="en-US" sz="2000" dirty="0"/>
                  <a:t> of the regression</a:t>
                </a:r>
              </a:p>
              <a:p>
                <a:pPr marL="342900" indent="-342900">
                  <a:spcAft>
                    <a:spcPts val="600"/>
                  </a:spcAft>
                  <a:buFont typeface="Arial" panose="020B0604020202020204" pitchFamily="34" charset="0"/>
                  <a:buChar char="•"/>
                </a:pPr>
                <a:r>
                  <a:rPr lang="en-US" sz="2000" dirty="0"/>
                  <a:t>Add the PGI to the RHS, obtain the new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𝑅</m:t>
                        </m:r>
                      </m:e>
                      <m:sup>
                        <m:r>
                          <a:rPr lang="en-US" sz="2000" i="1">
                            <a:latin typeface="Cambria Math" panose="02040503050406030204" pitchFamily="18" charset="0"/>
                          </a:rPr>
                          <m:t>2</m:t>
                        </m:r>
                      </m:sup>
                    </m:sSup>
                  </m:oMath>
                </a14:m>
                <a:r>
                  <a:rPr lang="en-US" sz="2000" dirty="0"/>
                  <a:t> </a:t>
                </a:r>
              </a:p>
              <a:p>
                <a:pPr marL="342900" indent="-342900">
                  <a:spcAft>
                    <a:spcPts val="600"/>
                  </a:spcAft>
                  <a:buFont typeface="Arial" panose="020B0604020202020204" pitchFamily="34" charset="0"/>
                  <a:buChar char="•"/>
                </a:pPr>
                <a:r>
                  <a:rPr lang="en-US" sz="2000" dirty="0"/>
                  <a:t>The difference between the two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𝑅</m:t>
                        </m:r>
                      </m:e>
                      <m:sup>
                        <m:r>
                          <a:rPr lang="en-US" sz="2000" i="1">
                            <a:latin typeface="Cambria Math" panose="02040503050406030204" pitchFamily="18" charset="0"/>
                          </a:rPr>
                          <m:t>2</m:t>
                        </m:r>
                      </m:sup>
                    </m:sSup>
                  </m:oMath>
                </a14:m>
                <a:r>
                  <a:rPr lang="en-US" sz="2000" dirty="0"/>
                  <a:t>’s is the incremental-</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𝑅</m:t>
                        </m:r>
                      </m:e>
                      <m:sup>
                        <m:r>
                          <a:rPr lang="en-US" sz="2000" i="1">
                            <a:latin typeface="Cambria Math" panose="02040503050406030204" pitchFamily="18" charset="0"/>
                          </a:rPr>
                          <m:t>2</m:t>
                        </m:r>
                      </m:sup>
                    </m:sSup>
                  </m:oMath>
                </a14:m>
                <a:r>
                  <a:rPr lang="en-US" sz="2000" dirty="0"/>
                  <a:t> of the PGI</a:t>
                </a:r>
              </a:p>
              <a:p>
                <a:pPr>
                  <a:spcAft>
                    <a:spcPts val="600"/>
                  </a:spcAft>
                </a:pPr>
                <a:endParaRPr lang="en-US" sz="2000" dirty="0"/>
              </a:p>
              <a:p>
                <a:pPr>
                  <a:spcAft>
                    <a:spcPts val="1200"/>
                  </a:spcAft>
                </a:pPr>
                <a:r>
                  <a:rPr lang="en-US" sz="2000" dirty="0"/>
                  <a:t>For binary phenotypes analyzed using logistic regression, various other measures are used, such as</a:t>
                </a:r>
              </a:p>
              <a:p>
                <a:pPr marL="342900" indent="-342900">
                  <a:spcAft>
                    <a:spcPts val="1200"/>
                  </a:spcAft>
                  <a:buFont typeface="Arial" panose="020B0604020202020204" pitchFamily="34" charset="0"/>
                  <a:buChar char="•"/>
                </a:pPr>
                <a:r>
                  <a:rPr lang="en-US" sz="2000" b="1" dirty="0" err="1"/>
                  <a:t>Nagelkerke’s</a:t>
                </a:r>
                <a:r>
                  <a:rPr lang="en-US" sz="2000" b="1" dirty="0"/>
                  <a:t> pseudo-</a:t>
                </a:r>
                <a14:m>
                  <m:oMath xmlns:m="http://schemas.openxmlformats.org/officeDocument/2006/math">
                    <m:sSup>
                      <m:sSupPr>
                        <m:ctrlPr>
                          <a:rPr lang="en-US" sz="2000" b="1" i="1" dirty="0">
                            <a:latin typeface="Cambria Math" panose="02040503050406030204" pitchFamily="18" charset="0"/>
                          </a:rPr>
                        </m:ctrlPr>
                      </m:sSupPr>
                      <m:e>
                        <m:r>
                          <a:rPr lang="pt-BR" sz="2000" b="1" i="1" dirty="0">
                            <a:latin typeface="Cambria Math" panose="02040503050406030204" pitchFamily="18" charset="0"/>
                          </a:rPr>
                          <m:t>𝑹</m:t>
                        </m:r>
                      </m:e>
                      <m:sup>
                        <m:r>
                          <a:rPr lang="pt-BR" sz="2000" b="1" i="1" dirty="0">
                            <a:latin typeface="Cambria Math" panose="02040503050406030204" pitchFamily="18" charset="0"/>
                          </a:rPr>
                          <m:t>𝟐</m:t>
                        </m:r>
                      </m:sup>
                    </m:sSup>
                    <m:r>
                      <a:rPr lang="pt-BR" sz="2000" b="1" i="1" dirty="0">
                        <a:latin typeface="Cambria Math" panose="02040503050406030204" pitchFamily="18" charset="0"/>
                      </a:rPr>
                      <m:t> </m:t>
                    </m:r>
                  </m:oMath>
                </a14:m>
                <a:r>
                  <a:rPr lang="en-US" sz="2000" dirty="0"/>
                  <a:t>: </a:t>
                </a:r>
                <a14:m>
                  <m:oMath xmlns:m="http://schemas.openxmlformats.org/officeDocument/2006/math">
                    <m:sSup>
                      <m:sSupPr>
                        <m:ctrlPr>
                          <a:rPr lang="en-US" b="0" i="1" dirty="0" smtClean="0">
                            <a:latin typeface="Cambria Math" panose="02040503050406030204" pitchFamily="18" charset="0"/>
                          </a:rPr>
                        </m:ctrlPr>
                      </m:sSupPr>
                      <m:e>
                        <m:r>
                          <a:rPr lang="pt-BR" i="1" dirty="0" smtClean="0">
                            <a:latin typeface="Cambria Math" panose="02040503050406030204" pitchFamily="18" charset="0"/>
                          </a:rPr>
                          <m:t>𝑅</m:t>
                        </m:r>
                      </m:e>
                      <m:sup>
                        <m:r>
                          <a:rPr lang="pt-BR" i="1" dirty="0" smtClean="0">
                            <a:latin typeface="Cambria Math" panose="02040503050406030204" pitchFamily="18" charset="0"/>
                          </a:rPr>
                          <m:t>2</m:t>
                        </m:r>
                      </m:sup>
                    </m:sSup>
                    <m:r>
                      <a:rPr lang="pt-BR" i="1" dirty="0" smtClean="0">
                        <a:latin typeface="Cambria Math" panose="02040503050406030204" pitchFamily="18" charset="0"/>
                      </a:rPr>
                      <m:t>=</m:t>
                    </m:r>
                    <m:f>
                      <m:fPr>
                        <m:ctrlPr>
                          <a:rPr lang="en-US" b="0" i="1" dirty="0" smtClean="0">
                            <a:latin typeface="Cambria Math" panose="02040503050406030204" pitchFamily="18" charset="0"/>
                          </a:rPr>
                        </m:ctrlPr>
                      </m:fPr>
                      <m:num>
                        <m:d>
                          <m:dPr>
                            <m:ctrlPr>
                              <a:rPr lang="en-US" b="0" i="1" dirty="0" smtClean="0">
                                <a:latin typeface="Cambria Math" panose="02040503050406030204" pitchFamily="18" charset="0"/>
                              </a:rPr>
                            </m:ctrlPr>
                          </m:dPr>
                          <m:e>
                            <m:r>
                              <a:rPr lang="pt-BR" i="1" dirty="0" smtClean="0">
                                <a:latin typeface="Cambria Math" panose="02040503050406030204" pitchFamily="18" charset="0"/>
                              </a:rPr>
                              <m:t>1−</m:t>
                            </m:r>
                            <m:sSup>
                              <m:sSupPr>
                                <m:ctrlPr>
                                  <a:rPr lang="en-US" b="0" i="1" dirty="0" smtClean="0">
                                    <a:latin typeface="Cambria Math" panose="02040503050406030204" pitchFamily="18" charset="0"/>
                                  </a:rPr>
                                </m:ctrlPr>
                              </m:sSupPr>
                              <m:e>
                                <m:d>
                                  <m:dPr>
                                    <m:begChr m:val="{"/>
                                    <m:endChr m:val="}"/>
                                    <m:ctrlPr>
                                      <a:rPr lang="pt-BR" i="1" dirty="0" smtClean="0">
                                        <a:latin typeface="Cambria Math" panose="02040503050406030204" pitchFamily="18" charset="0"/>
                                      </a:rPr>
                                    </m:ctrlPr>
                                  </m:dPr>
                                  <m:e>
                                    <m:f>
                                      <m:fPr>
                                        <m:ctrlPr>
                                          <a:rPr lang="pt-BR" i="1" dirty="0" smtClean="0">
                                            <a:latin typeface="Cambria Math" panose="02040503050406030204" pitchFamily="18" charset="0"/>
                                          </a:rPr>
                                        </m:ctrlPr>
                                      </m:fPr>
                                      <m:num>
                                        <m:sSub>
                                          <m:sSubPr>
                                            <m:ctrlPr>
                                              <a:rPr lang="en-US" b="0" i="1" dirty="0" smtClean="0">
                                                <a:latin typeface="Cambria Math" panose="02040503050406030204" pitchFamily="18" charset="0"/>
                                              </a:rPr>
                                            </m:ctrlPr>
                                          </m:sSubPr>
                                          <m:e>
                                            <m:r>
                                              <a:rPr lang="pt-BR" i="1" dirty="0" smtClean="0">
                                                <a:latin typeface="Cambria Math" panose="02040503050406030204" pitchFamily="18" charset="0"/>
                                              </a:rPr>
                                              <m:t>𝐿</m:t>
                                            </m:r>
                                          </m:e>
                                          <m:sub>
                                            <m:r>
                                              <a:rPr lang="en-US" b="0" i="1" dirty="0" smtClean="0">
                                                <a:latin typeface="Cambria Math" panose="02040503050406030204" pitchFamily="18" charset="0"/>
                                              </a:rPr>
                                              <m:t>0</m:t>
                                            </m:r>
                                          </m:sub>
                                        </m:sSub>
                                      </m:num>
                                      <m:den>
                                        <m:sSub>
                                          <m:sSubPr>
                                            <m:ctrlPr>
                                              <a:rPr lang="en-US" b="0" i="1" dirty="0" smtClean="0">
                                                <a:latin typeface="Cambria Math" panose="02040503050406030204" pitchFamily="18" charset="0"/>
                                              </a:rPr>
                                            </m:ctrlPr>
                                          </m:sSubPr>
                                          <m:e>
                                            <m:r>
                                              <a:rPr lang="pt-BR" i="1" dirty="0" smtClean="0">
                                                <a:latin typeface="Cambria Math" panose="02040503050406030204" pitchFamily="18" charset="0"/>
                                              </a:rPr>
                                              <m:t>𝐿</m:t>
                                            </m:r>
                                          </m:e>
                                          <m:sub>
                                            <m:r>
                                              <a:rPr lang="en-US" b="0" i="1" dirty="0" smtClean="0">
                                                <a:latin typeface="Cambria Math" panose="02040503050406030204" pitchFamily="18" charset="0"/>
                                              </a:rPr>
                                              <m:t>1</m:t>
                                            </m:r>
                                          </m:sub>
                                        </m:sSub>
                                      </m:den>
                                    </m:f>
                                  </m:e>
                                </m:d>
                              </m:e>
                              <m:sup>
                                <m:f>
                                  <m:fPr>
                                    <m:ctrlPr>
                                      <a:rPr lang="pt-BR" i="1" dirty="0" smtClean="0">
                                        <a:latin typeface="Cambria Math" panose="02040503050406030204" pitchFamily="18" charset="0"/>
                                      </a:rPr>
                                    </m:ctrlPr>
                                  </m:fPr>
                                  <m:num>
                                    <m:r>
                                      <a:rPr lang="pt-BR" i="1" dirty="0" smtClean="0">
                                        <a:latin typeface="Cambria Math" panose="02040503050406030204" pitchFamily="18" charset="0"/>
                                      </a:rPr>
                                      <m:t>2</m:t>
                                    </m:r>
                                  </m:num>
                                  <m:den>
                                    <m:r>
                                      <a:rPr lang="pt-BR" i="1" dirty="0" smtClean="0">
                                        <a:latin typeface="Cambria Math" panose="02040503050406030204" pitchFamily="18" charset="0"/>
                                      </a:rPr>
                                      <m:t>𝑛</m:t>
                                    </m:r>
                                  </m:den>
                                </m:f>
                              </m:sup>
                            </m:sSup>
                          </m:e>
                        </m:d>
                      </m:num>
                      <m:den>
                        <m:r>
                          <a:rPr lang="en-US" b="0" i="1" dirty="0" smtClean="0">
                            <a:latin typeface="Cambria Math" panose="02040503050406030204" pitchFamily="18" charset="0"/>
                          </a:rPr>
                          <m:t>1−</m:t>
                        </m:r>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𝐿</m:t>
                            </m:r>
                          </m:e>
                          <m:sub>
                            <m:r>
                              <a:rPr lang="en-US" b="0" i="1" dirty="0" smtClean="0">
                                <a:latin typeface="Cambria Math" panose="02040503050406030204" pitchFamily="18" charset="0"/>
                              </a:rPr>
                              <m:t>0</m:t>
                            </m:r>
                          </m:sub>
                          <m:sup>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2</m:t>
                                </m:r>
                              </m:num>
                              <m:den>
                                <m:r>
                                  <a:rPr lang="en-US" b="0" i="1" dirty="0" smtClean="0">
                                    <a:latin typeface="Cambria Math" panose="02040503050406030204" pitchFamily="18" charset="0"/>
                                  </a:rPr>
                                  <m:t>𝑛</m:t>
                                </m:r>
                              </m:den>
                            </m:f>
                          </m:sup>
                        </m:sSubSup>
                      </m:den>
                    </m:f>
                  </m:oMath>
                </a14:m>
                <a:r>
                  <a:rPr lang="pt-BR" dirty="0"/>
                  <a:t> where </a:t>
                </a:r>
                <a14:m>
                  <m:oMath xmlns:m="http://schemas.openxmlformats.org/officeDocument/2006/math">
                    <m:sSub>
                      <m:sSubPr>
                        <m:ctrlPr>
                          <a:rPr lang="en-US" b="0" i="1" dirty="0" smtClean="0">
                            <a:latin typeface="Cambria Math" panose="02040503050406030204" pitchFamily="18" charset="0"/>
                          </a:rPr>
                        </m:ctrlPr>
                      </m:sSubPr>
                      <m:e>
                        <m:r>
                          <a:rPr lang="pt-BR" i="1" dirty="0" smtClean="0">
                            <a:latin typeface="Cambria Math" panose="02040503050406030204" pitchFamily="18" charset="0"/>
                          </a:rPr>
                          <m:t>𝐿</m:t>
                        </m:r>
                      </m:e>
                      <m:sub>
                        <m:r>
                          <a:rPr lang="en-US" b="0" i="1" dirty="0" smtClean="0">
                            <a:latin typeface="Cambria Math" panose="02040503050406030204" pitchFamily="18" charset="0"/>
                          </a:rPr>
                          <m:t>0</m:t>
                        </m:r>
                      </m:sub>
                    </m:sSub>
                  </m:oMath>
                </a14:m>
                <a:r>
                  <a:rPr lang="pt-BR" dirty="0"/>
                  <a:t> and </a:t>
                </a:r>
                <a14:m>
                  <m:oMath xmlns:m="http://schemas.openxmlformats.org/officeDocument/2006/math">
                    <m:sSub>
                      <m:sSubPr>
                        <m:ctrlPr>
                          <a:rPr lang="en-US" i="1" dirty="0">
                            <a:latin typeface="Cambria Math" panose="02040503050406030204" pitchFamily="18" charset="0"/>
                          </a:rPr>
                        </m:ctrlPr>
                      </m:sSubPr>
                      <m:e>
                        <m:r>
                          <a:rPr lang="pt-BR" i="1" dirty="0">
                            <a:latin typeface="Cambria Math" panose="02040503050406030204" pitchFamily="18" charset="0"/>
                          </a:rPr>
                          <m:t>𝐿</m:t>
                        </m:r>
                      </m:e>
                      <m:sub>
                        <m:r>
                          <a:rPr lang="en-US" b="0" i="1" dirty="0" smtClean="0">
                            <a:latin typeface="Cambria Math" panose="02040503050406030204" pitchFamily="18" charset="0"/>
                          </a:rPr>
                          <m:t>1</m:t>
                        </m:r>
                      </m:sub>
                    </m:sSub>
                  </m:oMath>
                </a14:m>
                <a:r>
                  <a:rPr lang="pt-BR" dirty="0"/>
                  <a:t> are the likelihoods of the null model (with only covariates) and of the model with PGI, respectively </a:t>
                </a:r>
              </a:p>
              <a:p>
                <a:pPr marL="342900" indent="-342900">
                  <a:spcAft>
                    <a:spcPts val="1200"/>
                  </a:spcAft>
                  <a:buFont typeface="Arial" panose="020B0604020202020204" pitchFamily="34" charset="0"/>
                  <a:buChar char="•"/>
                </a:pPr>
                <a:r>
                  <a:rPr lang="en-US" sz="2000" b="1" dirty="0"/>
                  <a:t>Area under the ROC curve (AUC): </a:t>
                </a:r>
                <a:r>
                  <a:rPr lang="en-US" sz="2000" dirty="0"/>
                  <a:t>The probability that the model, if given a randomly chosen positive and negative example, will rank the positive higher than the negative. Ranges between 0.5 and 1.</a:t>
                </a:r>
                <a:endParaRPr lang="pt-BR" sz="2000" dirty="0"/>
              </a:p>
            </p:txBody>
          </p:sp>
        </mc:Choice>
        <mc:Fallback xmlns="">
          <p:sp>
            <p:nvSpPr>
              <p:cNvPr id="3" name="TextBox 2">
                <a:extLst>
                  <a:ext uri="{FF2B5EF4-FFF2-40B4-BE49-F238E27FC236}">
                    <a16:creationId xmlns:a16="http://schemas.microsoft.com/office/drawing/2014/main" id="{DD6E0BA1-6027-C3CC-6A3C-C659E3C129B8}"/>
                  </a:ext>
                </a:extLst>
              </p:cNvPr>
              <p:cNvSpPr txBox="1">
                <a:spLocks noRot="1" noChangeAspect="1" noMove="1" noResize="1" noEditPoints="1" noAdjustHandles="1" noChangeArrowheads="1" noChangeShapeType="1" noTextEdit="1"/>
              </p:cNvSpPr>
              <p:nvPr/>
            </p:nvSpPr>
            <p:spPr>
              <a:xfrm>
                <a:off x="838200" y="1482999"/>
                <a:ext cx="10589525" cy="5232073"/>
              </a:xfrm>
              <a:prstGeom prst="rect">
                <a:avLst/>
              </a:prstGeom>
              <a:blipFill>
                <a:blip r:embed="rId3"/>
                <a:stretch>
                  <a:fillRect l="-633" t="-349" b="-1164"/>
                </a:stretch>
              </a:blipFill>
            </p:spPr>
            <p:txBody>
              <a:bodyPr/>
              <a:lstStyle/>
              <a:p>
                <a:r>
                  <a:rPr lang="en-NL">
                    <a:noFill/>
                  </a:rPr>
                  <a:t> </a:t>
                </a:r>
              </a:p>
            </p:txBody>
          </p:sp>
        </mc:Fallback>
      </mc:AlternateContent>
    </p:spTree>
    <p:extLst>
      <p:ext uri="{BB962C8B-B14F-4D97-AF65-F5344CB8AC3E}">
        <p14:creationId xmlns:p14="http://schemas.microsoft.com/office/powerpoint/2010/main" val="398651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sz="2800" dirty="0">
                <a:solidFill>
                  <a:schemeClr val="tx1"/>
                </a:solidFill>
              </a:rPr>
              <a:t>A literal history of PGIs</a:t>
            </a:r>
            <a:endParaRPr lang="en-US" sz="2800" dirty="0"/>
          </a:p>
          <a:p>
            <a:r>
              <a:rPr lang="en-US" sz="2800" dirty="0"/>
              <a:t>What is a polygenic index?</a:t>
            </a:r>
          </a:p>
          <a:p>
            <a:r>
              <a:rPr lang="en-US" sz="2800" dirty="0"/>
              <a:t>Predictive power of polygenic indices</a:t>
            </a:r>
          </a:p>
          <a:p>
            <a:r>
              <a:rPr lang="en-US" sz="2800" dirty="0"/>
              <a:t>Constructing polygenic indices</a:t>
            </a:r>
          </a:p>
          <a:p>
            <a:r>
              <a:rPr lang="en-US" sz="2800" dirty="0">
                <a:solidFill>
                  <a:schemeClr val="bg2">
                    <a:lumMod val="90000"/>
                  </a:schemeClr>
                </a:solidFill>
              </a:rPr>
              <a:t>Applications</a:t>
            </a:r>
          </a:p>
          <a:p>
            <a:r>
              <a:rPr lang="en-US" sz="2800" dirty="0">
                <a:solidFill>
                  <a:schemeClr val="bg2">
                    <a:lumMod val="90000"/>
                  </a:schemeClr>
                </a:solidFill>
              </a:rPr>
              <a:t>Limitations &amp; pitfalls</a:t>
            </a:r>
          </a:p>
          <a:p>
            <a:pPr marL="0" indent="0">
              <a:buNone/>
            </a:pPr>
            <a:endParaRPr lang="en-US" dirty="0"/>
          </a:p>
          <a:p>
            <a:endParaRPr lang="en-US" dirty="0"/>
          </a:p>
        </p:txBody>
      </p:sp>
    </p:spTree>
    <p:extLst>
      <p:ext uri="{BB962C8B-B14F-4D97-AF65-F5344CB8AC3E}">
        <p14:creationId xmlns:p14="http://schemas.microsoft.com/office/powerpoint/2010/main" val="3283818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BD73F-BC06-4F22-85AA-0CD12BA85BD8}"/>
              </a:ext>
            </a:extLst>
          </p:cNvPr>
          <p:cNvSpPr>
            <a:spLocks noGrp="1"/>
          </p:cNvSpPr>
          <p:nvPr>
            <p:ph type="title"/>
          </p:nvPr>
        </p:nvSpPr>
        <p:spPr/>
        <p:txBody>
          <a:bodyPr/>
          <a:lstStyle/>
          <a:p>
            <a:r>
              <a:rPr lang="en-US" dirty="0"/>
              <a:t>Constructing polygenic indices</a:t>
            </a:r>
          </a:p>
        </p:txBody>
      </p:sp>
      <p:sp>
        <p:nvSpPr>
          <p:cNvPr id="3" name="Content Placeholder 2">
            <a:extLst>
              <a:ext uri="{FF2B5EF4-FFF2-40B4-BE49-F238E27FC236}">
                <a16:creationId xmlns:a16="http://schemas.microsoft.com/office/drawing/2014/main" id="{E0182F99-A090-40AF-A9CF-8A5EB614DACC}"/>
              </a:ext>
            </a:extLst>
          </p:cNvPr>
          <p:cNvSpPr>
            <a:spLocks noGrp="1"/>
          </p:cNvSpPr>
          <p:nvPr>
            <p:ph idx="1"/>
          </p:nvPr>
        </p:nvSpPr>
        <p:spPr>
          <a:xfrm>
            <a:off x="838200" y="1809430"/>
            <a:ext cx="10178322" cy="3593591"/>
          </a:xfrm>
        </p:spPr>
        <p:txBody>
          <a:bodyPr>
            <a:normAutofit/>
          </a:bodyPr>
          <a:lstStyle/>
          <a:p>
            <a:pPr marL="0" indent="0">
              <a:buNone/>
            </a:pPr>
            <a:r>
              <a:rPr lang="en-US" sz="2400" dirty="0">
                <a:solidFill>
                  <a:schemeClr val="tx1"/>
                </a:solidFill>
              </a:rPr>
              <a:t>What is needed?</a:t>
            </a:r>
          </a:p>
          <a:p>
            <a:r>
              <a:rPr lang="en-US" sz="2400" dirty="0">
                <a:solidFill>
                  <a:schemeClr val="tx1"/>
                </a:solidFill>
              </a:rPr>
              <a:t>Individual-level genotype data </a:t>
            </a:r>
            <a:r>
              <a:rPr lang="en-US" sz="2400" dirty="0"/>
              <a:t>from</a:t>
            </a:r>
            <a:r>
              <a:rPr lang="en-US" sz="2400" dirty="0">
                <a:solidFill>
                  <a:schemeClr val="tx1"/>
                </a:solidFill>
              </a:rPr>
              <a:t> a prediction sample.</a:t>
            </a:r>
          </a:p>
          <a:p>
            <a:r>
              <a:rPr lang="en-US" sz="2400" dirty="0">
                <a:solidFill>
                  <a:schemeClr val="tx1"/>
                </a:solidFill>
              </a:rPr>
              <a:t>Weights: GWAS summary statistics from a discovery sample</a:t>
            </a:r>
          </a:p>
          <a:p>
            <a:r>
              <a:rPr lang="en-US" sz="2400" dirty="0"/>
              <a:t>Reference genotypes to estimate LD</a:t>
            </a:r>
            <a:endParaRPr lang="en-US" sz="2400" dirty="0">
              <a:solidFill>
                <a:schemeClr val="tx1"/>
              </a:solidFill>
            </a:endParaRPr>
          </a:p>
          <a:p>
            <a:pPr marL="0" indent="0">
              <a:buNone/>
            </a:pPr>
            <a:endParaRPr lang="en-US" sz="2400" dirty="0">
              <a:solidFill>
                <a:schemeClr val="tx1"/>
              </a:solidFill>
            </a:endParaRPr>
          </a:p>
          <a:p>
            <a:pPr marL="0" indent="0">
              <a:buNone/>
            </a:pPr>
            <a:r>
              <a:rPr lang="en-US" sz="2400" b="1" dirty="0">
                <a:solidFill>
                  <a:schemeClr val="tx1"/>
                </a:solidFill>
              </a:rPr>
              <a:t>Caution:  </a:t>
            </a:r>
            <a:r>
              <a:rPr lang="en-US" sz="2400" dirty="0">
                <a:solidFill>
                  <a:schemeClr val="tx1"/>
                </a:solidFill>
              </a:rPr>
              <a:t>The prediction sample should not overlap with the discovery sample!</a:t>
            </a:r>
          </a:p>
          <a:p>
            <a:endParaRPr lang="en-US" sz="2600" dirty="0">
              <a:solidFill>
                <a:schemeClr val="tx1"/>
              </a:solidFill>
            </a:endParaRPr>
          </a:p>
        </p:txBody>
      </p:sp>
      <p:sp>
        <p:nvSpPr>
          <p:cNvPr id="4" name="Oval 3">
            <a:extLst>
              <a:ext uri="{FF2B5EF4-FFF2-40B4-BE49-F238E27FC236}">
                <a16:creationId xmlns:a16="http://schemas.microsoft.com/office/drawing/2014/main" id="{1786E258-11AA-4A7F-6588-947ECF43A0DA}"/>
              </a:ext>
            </a:extLst>
          </p:cNvPr>
          <p:cNvSpPr/>
          <p:nvPr/>
        </p:nvSpPr>
        <p:spPr>
          <a:xfrm>
            <a:off x="1252848" y="4785691"/>
            <a:ext cx="1202966" cy="107460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GWAS</a:t>
            </a:r>
          </a:p>
        </p:txBody>
      </p:sp>
      <p:sp>
        <p:nvSpPr>
          <p:cNvPr id="5" name="Oval 4">
            <a:extLst>
              <a:ext uri="{FF2B5EF4-FFF2-40B4-BE49-F238E27FC236}">
                <a16:creationId xmlns:a16="http://schemas.microsoft.com/office/drawing/2014/main" id="{7C6C7500-8691-62E5-B13B-26938F37D737}"/>
              </a:ext>
            </a:extLst>
          </p:cNvPr>
          <p:cNvSpPr/>
          <p:nvPr/>
        </p:nvSpPr>
        <p:spPr>
          <a:xfrm>
            <a:off x="2190730" y="4785691"/>
            <a:ext cx="1202966" cy="1080893"/>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t>PGI</a:t>
            </a:r>
          </a:p>
        </p:txBody>
      </p:sp>
      <p:cxnSp>
        <p:nvCxnSpPr>
          <p:cNvPr id="6" name="Straight Arrow Connector 5">
            <a:extLst>
              <a:ext uri="{FF2B5EF4-FFF2-40B4-BE49-F238E27FC236}">
                <a16:creationId xmlns:a16="http://schemas.microsoft.com/office/drawing/2014/main" id="{E40D5D52-0803-70E2-5622-7100E371676E}"/>
              </a:ext>
            </a:extLst>
          </p:cNvPr>
          <p:cNvCxnSpPr>
            <a:cxnSpLocks/>
          </p:cNvCxnSpPr>
          <p:nvPr/>
        </p:nvCxnSpPr>
        <p:spPr>
          <a:xfrm>
            <a:off x="3561647" y="5383190"/>
            <a:ext cx="533275" cy="26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D6D52F6-F619-E265-5B2F-02369F3A7C30}"/>
                  </a:ext>
                </a:extLst>
              </p:cNvPr>
              <p:cNvSpPr txBox="1"/>
              <p:nvPr/>
            </p:nvSpPr>
            <p:spPr>
              <a:xfrm>
                <a:off x="4212861" y="4722829"/>
                <a:ext cx="2112065" cy="1200329"/>
              </a:xfrm>
              <a:prstGeom prst="rect">
                <a:avLst/>
              </a:prstGeom>
              <a:noFill/>
            </p:spPr>
            <p:txBody>
              <a:bodyPr wrap="square" rtlCol="0">
                <a:spAutoFit/>
              </a:bodyPr>
              <a:lstStyle/>
              <a:p>
                <a:r>
                  <a:rPr lang="en-US" b="1" dirty="0"/>
                  <a:t>Overfitting!</a:t>
                </a:r>
              </a:p>
              <a:p>
                <a:r>
                  <a:rPr lang="en-US" dirty="0"/>
                  <a:t>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oMath>
                </a14:m>
                <a:r>
                  <a:rPr lang="en-US" dirty="0"/>
                  <a:t> of the PGI will be biased upwards!</a:t>
                </a:r>
                <a:endParaRPr lang="en-NL" dirty="0"/>
              </a:p>
            </p:txBody>
          </p:sp>
        </mc:Choice>
        <mc:Fallback xmlns="">
          <p:sp>
            <p:nvSpPr>
              <p:cNvPr id="10" name="TextBox 9">
                <a:extLst>
                  <a:ext uri="{FF2B5EF4-FFF2-40B4-BE49-F238E27FC236}">
                    <a16:creationId xmlns:a16="http://schemas.microsoft.com/office/drawing/2014/main" id="{AD6D52F6-F619-E265-5B2F-02369F3A7C30}"/>
                  </a:ext>
                </a:extLst>
              </p:cNvPr>
              <p:cNvSpPr txBox="1">
                <a:spLocks noRot="1" noChangeAspect="1" noMove="1" noResize="1" noEditPoints="1" noAdjustHandles="1" noChangeArrowheads="1" noChangeShapeType="1" noTextEdit="1"/>
              </p:cNvSpPr>
              <p:nvPr/>
            </p:nvSpPr>
            <p:spPr>
              <a:xfrm>
                <a:off x="4212861" y="4722829"/>
                <a:ext cx="2112065" cy="1200329"/>
              </a:xfrm>
              <a:prstGeom prst="rect">
                <a:avLst/>
              </a:prstGeom>
              <a:blipFill>
                <a:blip r:embed="rId2"/>
                <a:stretch>
                  <a:fillRect l="-2305" t="-3046" b="-7107"/>
                </a:stretch>
              </a:blipFill>
            </p:spPr>
            <p:txBody>
              <a:bodyPr/>
              <a:lstStyle/>
              <a:p>
                <a:r>
                  <a:rPr lang="en-NL">
                    <a:noFill/>
                  </a:rPr>
                  <a:t> </a:t>
                </a:r>
              </a:p>
            </p:txBody>
          </p:sp>
        </mc:Fallback>
      </mc:AlternateContent>
      <p:sp>
        <p:nvSpPr>
          <p:cNvPr id="12" name="Oval 11">
            <a:extLst>
              <a:ext uri="{FF2B5EF4-FFF2-40B4-BE49-F238E27FC236}">
                <a16:creationId xmlns:a16="http://schemas.microsoft.com/office/drawing/2014/main" id="{52472EED-957B-AD22-6E1F-B8A1D7B72E6F}"/>
              </a:ext>
            </a:extLst>
          </p:cNvPr>
          <p:cNvSpPr/>
          <p:nvPr/>
        </p:nvSpPr>
        <p:spPr>
          <a:xfrm>
            <a:off x="6916495" y="4785691"/>
            <a:ext cx="1202966" cy="107460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GWAS</a:t>
            </a:r>
          </a:p>
        </p:txBody>
      </p:sp>
      <p:sp>
        <p:nvSpPr>
          <p:cNvPr id="13" name="Oval 12">
            <a:extLst>
              <a:ext uri="{FF2B5EF4-FFF2-40B4-BE49-F238E27FC236}">
                <a16:creationId xmlns:a16="http://schemas.microsoft.com/office/drawing/2014/main" id="{E8236287-3C84-0863-C098-FB2B0EAC4268}"/>
              </a:ext>
            </a:extLst>
          </p:cNvPr>
          <p:cNvSpPr/>
          <p:nvPr/>
        </p:nvSpPr>
        <p:spPr>
          <a:xfrm>
            <a:off x="8268023" y="4785691"/>
            <a:ext cx="1202966" cy="1080893"/>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t>PGI</a:t>
            </a:r>
          </a:p>
        </p:txBody>
      </p:sp>
      <p:pic>
        <p:nvPicPr>
          <p:cNvPr id="17" name="Graphic 16" descr="Thumbs up sign">
            <a:extLst>
              <a:ext uri="{FF2B5EF4-FFF2-40B4-BE49-F238E27FC236}">
                <a16:creationId xmlns:a16="http://schemas.microsoft.com/office/drawing/2014/main" id="{4002F390-5DBD-963C-BC62-34F3B5FB12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88187" y="4785691"/>
            <a:ext cx="914400" cy="914400"/>
          </a:xfrm>
          <a:prstGeom prst="rect">
            <a:avLst/>
          </a:prstGeom>
        </p:spPr>
      </p:pic>
    </p:spTree>
    <p:extLst>
      <p:ext uri="{BB962C8B-B14F-4D97-AF65-F5344CB8AC3E}">
        <p14:creationId xmlns:p14="http://schemas.microsoft.com/office/powerpoint/2010/main" val="2648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BD73F-BC06-4F22-85AA-0CD12BA85BD8}"/>
              </a:ext>
            </a:extLst>
          </p:cNvPr>
          <p:cNvSpPr>
            <a:spLocks noGrp="1"/>
          </p:cNvSpPr>
          <p:nvPr>
            <p:ph type="title"/>
          </p:nvPr>
        </p:nvSpPr>
        <p:spPr/>
        <p:txBody>
          <a:bodyPr/>
          <a:lstStyle/>
          <a:p>
            <a:r>
              <a:rPr lang="en-US" dirty="0"/>
              <a:t>Weights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0182F99-A090-40AF-A9CF-8A5EB614DACC}"/>
                  </a:ext>
                </a:extLst>
              </p:cNvPr>
              <p:cNvSpPr>
                <a:spLocks noGrp="1"/>
              </p:cNvSpPr>
              <p:nvPr>
                <p:ph idx="1"/>
              </p:nvPr>
            </p:nvSpPr>
            <p:spPr>
              <a:xfrm>
                <a:off x="779393" y="2176670"/>
                <a:ext cx="10574407" cy="4387009"/>
              </a:xfrm>
            </p:spPr>
            <p:txBody>
              <a:bodyPr>
                <a:normAutofit fontScale="92500" lnSpcReduction="20000"/>
              </a:bodyPr>
              <a:lstStyle/>
              <a:p>
                <a:pPr marL="0" indent="0">
                  <a:buNone/>
                </a:pPr>
                <a:endParaRPr lang="en-US" sz="2600" dirty="0">
                  <a:solidFill>
                    <a:schemeClr val="tx1"/>
                  </a:solidFill>
                </a:endParaRPr>
              </a:p>
              <a:p>
                <a:pPr marL="0" indent="0">
                  <a:buNone/>
                </a:pPr>
                <a:endParaRPr lang="en-US" sz="2600" dirty="0"/>
              </a:p>
              <a:p>
                <a:pPr marL="0" indent="0">
                  <a:buNone/>
                </a:pPr>
                <a:endParaRPr lang="en-US" sz="2600" dirty="0">
                  <a:solidFill>
                    <a:schemeClr val="tx1"/>
                  </a:solidFill>
                </a:endParaRPr>
              </a:p>
              <a:p>
                <a:pPr marL="0" indent="0">
                  <a:buNone/>
                </a:pPr>
                <a:endParaRPr lang="en-US" sz="2600" dirty="0"/>
              </a:p>
              <a:p>
                <a:pPr marL="0" indent="0">
                  <a:buNone/>
                </a:pPr>
                <a:endParaRPr lang="en-US" sz="2600" dirty="0">
                  <a:solidFill>
                    <a:schemeClr val="tx1"/>
                  </a:solidFill>
                </a:endParaRPr>
              </a:p>
              <a:p>
                <a:pPr marL="0" indent="0">
                  <a:buNone/>
                </a:pPr>
                <a:endParaRPr lang="en-US" sz="2600" dirty="0">
                  <a:solidFill>
                    <a:schemeClr val="tx1"/>
                  </a:solidFill>
                </a:endParaRPr>
              </a:p>
              <a:p>
                <a:pPr marL="0" indent="0">
                  <a:buNone/>
                </a:pPr>
                <a:r>
                  <a:rPr lang="en-US" sz="2600" dirty="0">
                    <a:solidFill>
                      <a:schemeClr val="tx1"/>
                    </a:solidFill>
                  </a:rPr>
                  <a:t>GWAS results give us </a:t>
                </a:r>
                <a14:m>
                  <m:oMath xmlns:m="http://schemas.openxmlformats.org/officeDocument/2006/math">
                    <m:sSubSup>
                      <m:sSubSupPr>
                        <m:ctrlPr>
                          <a:rPr lang="en-US" sz="2600" b="0" i="1" smtClean="0">
                            <a:solidFill>
                              <a:schemeClr val="tx1"/>
                            </a:solidFill>
                            <a:latin typeface="Cambria Math" panose="02040503050406030204" pitchFamily="18" charset="0"/>
                          </a:rPr>
                        </m:ctrlPr>
                      </m:sSubSupPr>
                      <m:e>
                        <m:acc>
                          <m:accPr>
                            <m:chr m:val="̂"/>
                            <m:ctrlPr>
                              <a:rPr lang="en-US" sz="2600" i="1" smtClean="0">
                                <a:solidFill>
                                  <a:schemeClr val="tx1"/>
                                </a:solidFill>
                                <a:latin typeface="Cambria Math" panose="02040503050406030204" pitchFamily="18" charset="0"/>
                              </a:rPr>
                            </m:ctrlPr>
                          </m:accPr>
                          <m:e>
                            <m:r>
                              <a:rPr lang="en-US" sz="2600" b="0" i="1" smtClean="0">
                                <a:solidFill>
                                  <a:schemeClr val="tx1"/>
                                </a:solidFill>
                                <a:latin typeface="Cambria Math" panose="02040503050406030204" pitchFamily="18" charset="0"/>
                              </a:rPr>
                              <m:t>𝛽</m:t>
                            </m:r>
                          </m:e>
                        </m:acc>
                      </m:e>
                      <m:sub>
                        <m:r>
                          <a:rPr lang="en-US" sz="2600" b="0" i="1" smtClean="0">
                            <a:solidFill>
                              <a:schemeClr val="tx1"/>
                            </a:solidFill>
                            <a:latin typeface="Cambria Math" panose="02040503050406030204" pitchFamily="18" charset="0"/>
                          </a:rPr>
                          <m:t>𝑗</m:t>
                        </m:r>
                      </m:sub>
                      <m:sup>
                        <m:r>
                          <a:rPr lang="en-US" sz="2600" b="0" i="1" smtClean="0">
                            <a:solidFill>
                              <a:schemeClr val="tx1"/>
                            </a:solidFill>
                            <a:latin typeface="Cambria Math" panose="02040503050406030204" pitchFamily="18" charset="0"/>
                          </a:rPr>
                          <m:t>𝐺𝑊𝐴𝑆</m:t>
                        </m:r>
                      </m:sup>
                    </m:sSubSup>
                  </m:oMath>
                </a14:m>
                <a:r>
                  <a:rPr lang="en-US" sz="2600" dirty="0">
                    <a:solidFill>
                      <a:schemeClr val="tx1"/>
                    </a:solidFill>
                  </a:rPr>
                  <a:t>, not </a:t>
                </a:r>
                <a14:m>
                  <m:oMath xmlns:m="http://schemas.openxmlformats.org/officeDocument/2006/math">
                    <m:sSub>
                      <m:sSubPr>
                        <m:ctrlPr>
                          <a:rPr lang="en-US" sz="2600" b="0" i="1" smtClean="0">
                            <a:latin typeface="Cambria Math" panose="02040503050406030204" pitchFamily="18" charset="0"/>
                          </a:rPr>
                        </m:ctrlPr>
                      </m:sSubPr>
                      <m:e>
                        <m:r>
                          <a:rPr lang="en-US" sz="2600" i="1">
                            <a:latin typeface="Cambria Math" panose="02040503050406030204" pitchFamily="18" charset="0"/>
                          </a:rPr>
                          <m:t>𝛽</m:t>
                        </m:r>
                      </m:e>
                      <m:sub>
                        <m:r>
                          <a:rPr lang="en-US" sz="2600" b="0" i="1" smtClean="0">
                            <a:latin typeface="Cambria Math" panose="02040503050406030204" pitchFamily="18" charset="0"/>
                          </a:rPr>
                          <m:t>𝑗</m:t>
                        </m:r>
                      </m:sub>
                    </m:sSub>
                  </m:oMath>
                </a14:m>
                <a:r>
                  <a:rPr lang="en-US" sz="2600" dirty="0">
                    <a:solidFill>
                      <a:schemeClr val="tx1"/>
                    </a:solidFill>
                  </a:rPr>
                  <a:t>. Two issues to consider when constructing </a:t>
                </a:r>
                <a14:m>
                  <m:oMath xmlns:m="http://schemas.openxmlformats.org/officeDocument/2006/math">
                    <m:nary>
                      <m:naryPr>
                        <m:chr m:val="∑"/>
                        <m:ctrlPr>
                          <a:rPr lang="en-US" sz="2600" i="1">
                            <a:latin typeface="Cambria Math" panose="02040503050406030204" pitchFamily="18" charset="0"/>
                          </a:rPr>
                        </m:ctrlPr>
                      </m:naryPr>
                      <m:sub>
                        <m:r>
                          <m:rPr>
                            <m:brk m:alnAt="23"/>
                          </m:rPr>
                          <a:rPr lang="en-US" sz="2600" i="1">
                            <a:latin typeface="Cambria Math" panose="02040503050406030204" pitchFamily="18" charset="0"/>
                          </a:rPr>
                          <m:t>𝑗</m:t>
                        </m:r>
                        <m:r>
                          <a:rPr lang="en-US" sz="2600" i="1">
                            <a:latin typeface="Cambria Math" panose="02040503050406030204" pitchFamily="18" charset="0"/>
                          </a:rPr>
                          <m:t>=1</m:t>
                        </m:r>
                      </m:sub>
                      <m:sup>
                        <m:r>
                          <a:rPr lang="en-US" sz="2600" i="1">
                            <a:latin typeface="Cambria Math" panose="02040503050406030204" pitchFamily="18" charset="0"/>
                          </a:rPr>
                          <m:t>𝐾</m:t>
                        </m:r>
                      </m:sup>
                      <m:e>
                        <m:sSubSup>
                          <m:sSubSupPr>
                            <m:ctrlPr>
                              <a:rPr lang="en-US" sz="2600" i="1">
                                <a:latin typeface="Cambria Math" panose="02040503050406030204" pitchFamily="18" charset="0"/>
                              </a:rPr>
                            </m:ctrlPr>
                          </m:sSubSupPr>
                          <m:e>
                            <m:acc>
                              <m:accPr>
                                <m:chr m:val="̂"/>
                                <m:ctrlPr>
                                  <a:rPr lang="en-US" sz="2600" i="1">
                                    <a:latin typeface="Cambria Math" panose="02040503050406030204" pitchFamily="18" charset="0"/>
                                  </a:rPr>
                                </m:ctrlPr>
                              </m:accPr>
                              <m:e>
                                <m:r>
                                  <a:rPr lang="en-US" sz="2600" i="1">
                                    <a:latin typeface="Cambria Math" panose="02040503050406030204" pitchFamily="18" charset="0"/>
                                  </a:rPr>
                                  <m:t>𝛽</m:t>
                                </m:r>
                              </m:e>
                            </m:acc>
                          </m:e>
                          <m:sub>
                            <m:r>
                              <a:rPr lang="en-US" sz="2600" i="1">
                                <a:latin typeface="Cambria Math" panose="02040503050406030204" pitchFamily="18" charset="0"/>
                              </a:rPr>
                              <m:t>𝑗</m:t>
                            </m:r>
                          </m:sub>
                          <m:sup>
                            <m:r>
                              <a:rPr lang="en-US" sz="2600" i="1">
                                <a:latin typeface="Cambria Math" panose="02040503050406030204" pitchFamily="18" charset="0"/>
                              </a:rPr>
                              <m:t>𝐺𝑊𝐴𝑆</m:t>
                            </m:r>
                          </m:sup>
                        </m:sSubSup>
                        <m:sSub>
                          <m:sSubPr>
                            <m:ctrlPr>
                              <a:rPr lang="en-US" sz="2600" i="1">
                                <a:latin typeface="Cambria Math" panose="02040503050406030204" pitchFamily="18" charset="0"/>
                              </a:rPr>
                            </m:ctrlPr>
                          </m:sSubPr>
                          <m:e>
                            <m:r>
                              <a:rPr lang="en-US" sz="2600" i="1">
                                <a:latin typeface="Cambria Math" panose="02040503050406030204" pitchFamily="18" charset="0"/>
                              </a:rPr>
                              <m:t>𝑥</m:t>
                            </m:r>
                          </m:e>
                          <m:sub>
                            <m:r>
                              <a:rPr lang="en-US" sz="2600" i="1">
                                <a:latin typeface="Cambria Math" panose="02040503050406030204" pitchFamily="18" charset="0"/>
                              </a:rPr>
                              <m:t>𝑖𝑗</m:t>
                            </m:r>
                          </m:sub>
                        </m:sSub>
                      </m:e>
                    </m:nary>
                  </m:oMath>
                </a14:m>
                <a:r>
                  <a:rPr lang="en-US" sz="2600" dirty="0">
                    <a:solidFill>
                      <a:schemeClr val="tx1"/>
                    </a:solidFill>
                  </a:rPr>
                  <a:t> :</a:t>
                </a:r>
              </a:p>
              <a:p>
                <a:pPr marL="514350" indent="-514350">
                  <a:buFont typeface="+mj-lt"/>
                  <a:buAutoNum type="arabicPeriod"/>
                </a:pPr>
                <a:r>
                  <a:rPr lang="en-US" sz="2600" dirty="0"/>
                  <a:t>For some SNPs, </a:t>
                </a:r>
                <a14:m>
                  <m:oMath xmlns:m="http://schemas.openxmlformats.org/officeDocument/2006/math">
                    <m:sSubSup>
                      <m:sSubSupPr>
                        <m:ctrlPr>
                          <a:rPr lang="en-US" sz="2600" i="1">
                            <a:latin typeface="Cambria Math" panose="02040503050406030204" pitchFamily="18" charset="0"/>
                          </a:rPr>
                        </m:ctrlPr>
                      </m:sSubSupPr>
                      <m:e>
                        <m:acc>
                          <m:accPr>
                            <m:chr m:val="̂"/>
                            <m:ctrlPr>
                              <a:rPr lang="en-US" sz="2600" i="1">
                                <a:latin typeface="Cambria Math" panose="02040503050406030204" pitchFamily="18" charset="0"/>
                              </a:rPr>
                            </m:ctrlPr>
                          </m:accPr>
                          <m:e>
                            <m:r>
                              <a:rPr lang="en-US" sz="2600" i="1">
                                <a:latin typeface="Cambria Math" panose="02040503050406030204" pitchFamily="18" charset="0"/>
                              </a:rPr>
                              <m:t>𝛽</m:t>
                            </m:r>
                          </m:e>
                        </m:acc>
                      </m:e>
                      <m:sub>
                        <m:r>
                          <a:rPr lang="en-US" sz="2600" i="1">
                            <a:latin typeface="Cambria Math" panose="02040503050406030204" pitchFamily="18" charset="0"/>
                          </a:rPr>
                          <m:t>𝑗</m:t>
                        </m:r>
                      </m:sub>
                      <m:sup>
                        <m:r>
                          <a:rPr lang="en-US" sz="2600" i="1">
                            <a:latin typeface="Cambria Math" panose="02040503050406030204" pitchFamily="18" charset="0"/>
                          </a:rPr>
                          <m:t>𝐺𝑊𝐴𝑆</m:t>
                        </m:r>
                      </m:sup>
                    </m:sSubSup>
                  </m:oMath>
                </a14:m>
                <a:r>
                  <a:rPr lang="en-US" sz="2600" dirty="0"/>
                  <a:t> may be a very noisy estimate of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𝛽</m:t>
                        </m:r>
                      </m:e>
                      <m:sub>
                        <m:r>
                          <a:rPr lang="en-US" sz="2600" i="1">
                            <a:latin typeface="Cambria Math" panose="02040503050406030204" pitchFamily="18" charset="0"/>
                          </a:rPr>
                          <m:t>𝑗</m:t>
                        </m:r>
                      </m:sub>
                    </m:sSub>
                  </m:oMath>
                </a14:m>
                <a:r>
                  <a:rPr lang="en-US" sz="2600" dirty="0"/>
                  <a:t> and/or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𝛽</m:t>
                        </m:r>
                      </m:e>
                      <m:sub>
                        <m:r>
                          <a:rPr lang="en-US" sz="2600" i="1">
                            <a:latin typeface="Cambria Math" panose="02040503050406030204" pitchFamily="18" charset="0"/>
                          </a:rPr>
                          <m:t>𝑗</m:t>
                        </m:r>
                      </m:sub>
                    </m:sSub>
                  </m:oMath>
                </a14:m>
                <a:r>
                  <a:rPr lang="en-US" sz="2600" dirty="0"/>
                  <a:t> may be close to 0, so adding those SNPs will add more noise than signal</a:t>
                </a:r>
                <a:endParaRPr lang="en-US" sz="2600" dirty="0">
                  <a:solidFill>
                    <a:schemeClr val="tx1"/>
                  </a:solidFill>
                </a:endParaRPr>
              </a:p>
              <a:p>
                <a:pPr marL="514350" indent="-514350">
                  <a:buFont typeface="+mj-lt"/>
                  <a:buAutoNum type="arabicPeriod"/>
                </a:pPr>
                <a:r>
                  <a:rPr lang="en-US" sz="2600" dirty="0">
                    <a:solidFill>
                      <a:schemeClr val="tx1"/>
                    </a:solidFill>
                  </a:rPr>
                  <a:t>If we </a:t>
                </a:r>
                <a:r>
                  <a:rPr lang="en-US" sz="2600" dirty="0"/>
                  <a:t>include all SNPs</a:t>
                </a:r>
                <a:r>
                  <a:rPr lang="en-US" sz="2600" dirty="0">
                    <a:solidFill>
                      <a:schemeClr val="tx1"/>
                    </a:solidFill>
                  </a:rPr>
                  <a:t>, we will overweight (“double-count”) SNPs with high LD scores</a:t>
                </a:r>
                <a:endParaRPr lang="en-US" sz="2600" dirty="0"/>
              </a:p>
            </p:txBody>
          </p:sp>
        </mc:Choice>
        <mc:Fallback xmlns="">
          <p:sp>
            <p:nvSpPr>
              <p:cNvPr id="3" name="Content Placeholder 2">
                <a:extLst>
                  <a:ext uri="{FF2B5EF4-FFF2-40B4-BE49-F238E27FC236}">
                    <a16:creationId xmlns:a16="http://schemas.microsoft.com/office/drawing/2014/main" id="{E0182F99-A090-40AF-A9CF-8A5EB614DACC}"/>
                  </a:ext>
                </a:extLst>
              </p:cNvPr>
              <p:cNvSpPr>
                <a:spLocks noGrp="1" noRot="1" noChangeAspect="1" noMove="1" noResize="1" noEditPoints="1" noAdjustHandles="1" noChangeArrowheads="1" noChangeShapeType="1" noTextEdit="1"/>
              </p:cNvSpPr>
              <p:nvPr>
                <p:ph idx="1"/>
              </p:nvPr>
            </p:nvSpPr>
            <p:spPr>
              <a:xfrm>
                <a:off x="779393" y="2176670"/>
                <a:ext cx="10574407" cy="4387009"/>
              </a:xfrm>
              <a:blipFill>
                <a:blip r:embed="rId3"/>
                <a:stretch>
                  <a:fillRect l="-922" b="-2222"/>
                </a:stretch>
              </a:blipFill>
            </p:spPr>
            <p:txBody>
              <a:bodyPr/>
              <a:lstStyle/>
              <a:p>
                <a:r>
                  <a:rPr lang="en-NL">
                    <a:noFill/>
                  </a:rPr>
                  <a:t> </a:t>
                </a:r>
              </a:p>
            </p:txBody>
          </p:sp>
        </mc:Fallback>
      </mc:AlternateContent>
      <p:pic>
        <p:nvPicPr>
          <p:cNvPr id="5" name="Picture 4">
            <a:extLst>
              <a:ext uri="{FF2B5EF4-FFF2-40B4-BE49-F238E27FC236}">
                <a16:creationId xmlns:a16="http://schemas.microsoft.com/office/drawing/2014/main" id="{1AEEFBA5-207F-8FEE-B108-F2616537C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59" y="1401417"/>
            <a:ext cx="9763715" cy="2783741"/>
          </a:xfrm>
          <a:prstGeom prst="rect">
            <a:avLst/>
          </a:prstGeom>
        </p:spPr>
      </p:pic>
      <p:sp>
        <p:nvSpPr>
          <p:cNvPr id="6" name="Oval 5">
            <a:extLst>
              <a:ext uri="{FF2B5EF4-FFF2-40B4-BE49-F238E27FC236}">
                <a16:creationId xmlns:a16="http://schemas.microsoft.com/office/drawing/2014/main" id="{E115B887-EB54-EC40-25E3-7F50E496D1B3}"/>
              </a:ext>
            </a:extLst>
          </p:cNvPr>
          <p:cNvSpPr/>
          <p:nvPr/>
        </p:nvSpPr>
        <p:spPr>
          <a:xfrm>
            <a:off x="3089977" y="2082248"/>
            <a:ext cx="124238" cy="993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7" name="Oval 6">
            <a:extLst>
              <a:ext uri="{FF2B5EF4-FFF2-40B4-BE49-F238E27FC236}">
                <a16:creationId xmlns:a16="http://schemas.microsoft.com/office/drawing/2014/main" id="{034B92B9-DC60-F981-582F-BA2E9EF385FA}"/>
              </a:ext>
            </a:extLst>
          </p:cNvPr>
          <p:cNvSpPr/>
          <p:nvPr/>
        </p:nvSpPr>
        <p:spPr>
          <a:xfrm>
            <a:off x="3089977" y="2131944"/>
            <a:ext cx="124238" cy="993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8" name="Oval 7">
            <a:extLst>
              <a:ext uri="{FF2B5EF4-FFF2-40B4-BE49-F238E27FC236}">
                <a16:creationId xmlns:a16="http://schemas.microsoft.com/office/drawing/2014/main" id="{E69D2BD9-281E-F2B4-1E83-5EB7861DE833}"/>
              </a:ext>
            </a:extLst>
          </p:cNvPr>
          <p:cNvSpPr/>
          <p:nvPr/>
        </p:nvSpPr>
        <p:spPr>
          <a:xfrm>
            <a:off x="3089977" y="2181640"/>
            <a:ext cx="124238" cy="993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9" name="Oval 8">
            <a:extLst>
              <a:ext uri="{FF2B5EF4-FFF2-40B4-BE49-F238E27FC236}">
                <a16:creationId xmlns:a16="http://schemas.microsoft.com/office/drawing/2014/main" id="{0B19CACE-4B37-18A6-E24D-30845571E217}"/>
              </a:ext>
            </a:extLst>
          </p:cNvPr>
          <p:cNvSpPr/>
          <p:nvPr/>
        </p:nvSpPr>
        <p:spPr>
          <a:xfrm>
            <a:off x="3089977" y="2271173"/>
            <a:ext cx="124238" cy="993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11" name="Straight Arrow Connector 10">
            <a:extLst>
              <a:ext uri="{FF2B5EF4-FFF2-40B4-BE49-F238E27FC236}">
                <a16:creationId xmlns:a16="http://schemas.microsoft.com/office/drawing/2014/main" id="{979745AE-DBB6-6794-ACE9-4B6DA15735D4}"/>
              </a:ext>
            </a:extLst>
          </p:cNvPr>
          <p:cNvCxnSpPr>
            <a:cxnSpLocks/>
          </p:cNvCxnSpPr>
          <p:nvPr/>
        </p:nvCxnSpPr>
        <p:spPr>
          <a:xfrm flipH="1" flipV="1">
            <a:off x="3214215" y="2370565"/>
            <a:ext cx="1869650" cy="357303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 name="Rectangle: Rounded Corners 13">
            <a:extLst>
              <a:ext uri="{FF2B5EF4-FFF2-40B4-BE49-F238E27FC236}">
                <a16:creationId xmlns:a16="http://schemas.microsoft.com/office/drawing/2014/main" id="{4F80B7A9-B69E-AA95-BEE6-9A2287AC9215}"/>
              </a:ext>
            </a:extLst>
          </p:cNvPr>
          <p:cNvSpPr/>
          <p:nvPr/>
        </p:nvSpPr>
        <p:spPr>
          <a:xfrm>
            <a:off x="1698498" y="3662569"/>
            <a:ext cx="9157905" cy="248479"/>
          </a:xfrm>
          <a:prstGeom prst="round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NL"/>
          </a:p>
        </p:txBody>
      </p:sp>
      <p:cxnSp>
        <p:nvCxnSpPr>
          <p:cNvPr id="19" name="Straight Arrow Connector 18">
            <a:extLst>
              <a:ext uri="{FF2B5EF4-FFF2-40B4-BE49-F238E27FC236}">
                <a16:creationId xmlns:a16="http://schemas.microsoft.com/office/drawing/2014/main" id="{356EC1A2-9F94-CA1E-7E02-28138E664865}"/>
              </a:ext>
            </a:extLst>
          </p:cNvPr>
          <p:cNvCxnSpPr>
            <a:cxnSpLocks/>
          </p:cNvCxnSpPr>
          <p:nvPr/>
        </p:nvCxnSpPr>
        <p:spPr>
          <a:xfrm flipV="1">
            <a:off x="6755947" y="3737112"/>
            <a:ext cx="526774" cy="1555473"/>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76680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6F64AF-ACE7-8B18-56AE-96C534F44E5F}"/>
              </a:ext>
            </a:extLst>
          </p:cNvPr>
          <p:cNvPicPr>
            <a:picLocks noChangeAspect="1"/>
          </p:cNvPicPr>
          <p:nvPr/>
        </p:nvPicPr>
        <p:blipFill>
          <a:blip r:embed="rId3"/>
          <a:stretch>
            <a:fillRect/>
          </a:stretch>
        </p:blipFill>
        <p:spPr>
          <a:xfrm>
            <a:off x="0" y="0"/>
            <a:ext cx="6790930" cy="6858000"/>
          </a:xfrm>
          <a:prstGeom prst="rect">
            <a:avLst/>
          </a:prstGeom>
        </p:spPr>
      </p:pic>
      <p:pic>
        <p:nvPicPr>
          <p:cNvPr id="7" name="Picture 6">
            <a:extLst>
              <a:ext uri="{FF2B5EF4-FFF2-40B4-BE49-F238E27FC236}">
                <a16:creationId xmlns:a16="http://schemas.microsoft.com/office/drawing/2014/main" id="{1A47E948-ADFD-EA88-6DB7-BC84FAD0CAAE}"/>
              </a:ext>
            </a:extLst>
          </p:cNvPr>
          <p:cNvPicPr>
            <a:picLocks noChangeAspect="1"/>
          </p:cNvPicPr>
          <p:nvPr/>
        </p:nvPicPr>
        <p:blipFill>
          <a:blip r:embed="rId4"/>
          <a:stretch>
            <a:fillRect/>
          </a:stretch>
        </p:blipFill>
        <p:spPr>
          <a:xfrm>
            <a:off x="5780930" y="0"/>
            <a:ext cx="6735239" cy="6858000"/>
          </a:xfrm>
          <a:prstGeom prst="rect">
            <a:avLst/>
          </a:prstGeom>
        </p:spPr>
      </p:pic>
      <p:cxnSp>
        <p:nvCxnSpPr>
          <p:cNvPr id="9" name="Straight Arrow Connector 8">
            <a:extLst>
              <a:ext uri="{FF2B5EF4-FFF2-40B4-BE49-F238E27FC236}">
                <a16:creationId xmlns:a16="http://schemas.microsoft.com/office/drawing/2014/main" id="{413F8F4F-6677-C6AC-43D5-1A199EA1D4B6}"/>
              </a:ext>
            </a:extLst>
          </p:cNvPr>
          <p:cNvCxnSpPr/>
          <p:nvPr/>
        </p:nvCxnSpPr>
        <p:spPr>
          <a:xfrm>
            <a:off x="691487" y="1687773"/>
            <a:ext cx="545910" cy="2183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616DA5B-D7CE-C25A-0DF2-463700FDD72F}"/>
              </a:ext>
            </a:extLst>
          </p:cNvPr>
          <p:cNvCxnSpPr>
            <a:cxnSpLocks/>
          </p:cNvCxnSpPr>
          <p:nvPr/>
        </p:nvCxnSpPr>
        <p:spPr>
          <a:xfrm flipH="1" flipV="1">
            <a:off x="7267433" y="3368723"/>
            <a:ext cx="457200" cy="3662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5588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182F99-A090-40AF-A9CF-8A5EB614DACC}"/>
              </a:ext>
            </a:extLst>
          </p:cNvPr>
          <p:cNvSpPr>
            <a:spLocks noGrp="1"/>
          </p:cNvSpPr>
          <p:nvPr>
            <p:ph idx="1"/>
          </p:nvPr>
        </p:nvSpPr>
        <p:spPr>
          <a:xfrm>
            <a:off x="4820479" y="585215"/>
            <a:ext cx="2266122" cy="477996"/>
          </a:xfrm>
        </p:spPr>
        <p:txBody>
          <a:bodyPr>
            <a:noAutofit/>
          </a:bodyPr>
          <a:lstStyle/>
          <a:p>
            <a:pPr marL="0" indent="0">
              <a:spcAft>
                <a:spcPts val="600"/>
              </a:spcAft>
              <a:buNone/>
            </a:pPr>
            <a:r>
              <a:rPr lang="en-US" sz="2600" dirty="0">
                <a:solidFill>
                  <a:schemeClr val="tx1"/>
                </a:solidFill>
              </a:rPr>
              <a:t>Two solutions</a:t>
            </a:r>
          </a:p>
        </p:txBody>
      </p:sp>
      <p:sp>
        <p:nvSpPr>
          <p:cNvPr id="5" name="TextBox 4">
            <a:extLst>
              <a:ext uri="{FF2B5EF4-FFF2-40B4-BE49-F238E27FC236}">
                <a16:creationId xmlns:a16="http://schemas.microsoft.com/office/drawing/2014/main" id="{10B972D5-0EF1-1175-67B0-BE2DD9BAD613}"/>
              </a:ext>
            </a:extLst>
          </p:cNvPr>
          <p:cNvSpPr txBox="1"/>
          <p:nvPr/>
        </p:nvSpPr>
        <p:spPr>
          <a:xfrm>
            <a:off x="7086601" y="1420618"/>
            <a:ext cx="3359426" cy="1092607"/>
          </a:xfrm>
          <a:prstGeom prst="rect">
            <a:avLst/>
          </a:prstGeom>
          <a:noFill/>
        </p:spPr>
        <p:txBody>
          <a:bodyPr wrap="square">
            <a:spAutoFit/>
          </a:bodyPr>
          <a:lstStyle/>
          <a:p>
            <a:pPr>
              <a:spcAft>
                <a:spcPts val="600"/>
              </a:spcAft>
            </a:pPr>
            <a:r>
              <a:rPr lang="en-US" sz="2000" b="1" dirty="0">
                <a:solidFill>
                  <a:schemeClr val="tx1"/>
                </a:solidFill>
              </a:rPr>
              <a:t>Bayesian approaches</a:t>
            </a:r>
          </a:p>
          <a:p>
            <a:pPr>
              <a:spcAft>
                <a:spcPts val="600"/>
              </a:spcAft>
            </a:pPr>
            <a:r>
              <a:rPr lang="en-US" sz="2000" dirty="0">
                <a:solidFill>
                  <a:schemeClr val="tx1"/>
                </a:solidFill>
              </a:rPr>
              <a:t>Include all SNPs but adjust the effect sizes for LD </a:t>
            </a:r>
          </a:p>
        </p:txBody>
      </p:sp>
      <p:sp>
        <p:nvSpPr>
          <p:cNvPr id="7" name="TextBox 6">
            <a:extLst>
              <a:ext uri="{FF2B5EF4-FFF2-40B4-BE49-F238E27FC236}">
                <a16:creationId xmlns:a16="http://schemas.microsoft.com/office/drawing/2014/main" id="{CB6F7938-54A6-8DA5-EA6A-C3BDF16DCAB3}"/>
              </a:ext>
            </a:extLst>
          </p:cNvPr>
          <p:cNvSpPr txBox="1"/>
          <p:nvPr/>
        </p:nvSpPr>
        <p:spPr>
          <a:xfrm>
            <a:off x="1113804" y="1420618"/>
            <a:ext cx="3641449" cy="1785104"/>
          </a:xfrm>
          <a:prstGeom prst="rect">
            <a:avLst/>
          </a:prstGeom>
          <a:noFill/>
        </p:spPr>
        <p:txBody>
          <a:bodyPr wrap="square">
            <a:spAutoFit/>
          </a:bodyPr>
          <a:lstStyle/>
          <a:p>
            <a:pPr>
              <a:spcAft>
                <a:spcPts val="600"/>
              </a:spcAft>
            </a:pPr>
            <a:r>
              <a:rPr lang="en-US" sz="2000" b="1" dirty="0">
                <a:solidFill>
                  <a:schemeClr val="tx1"/>
                </a:solidFill>
              </a:rPr>
              <a:t>Clumping and thresholding</a:t>
            </a:r>
          </a:p>
          <a:p>
            <a:pPr>
              <a:spcAft>
                <a:spcPts val="600"/>
              </a:spcAft>
            </a:pPr>
            <a:r>
              <a:rPr lang="en-US" sz="2000" dirty="0">
                <a:solidFill>
                  <a:schemeClr val="tx1"/>
                </a:solidFill>
              </a:rPr>
              <a:t>Include only the most strongly associated SNP from each LD block (Purcell et al., 2009)</a:t>
            </a:r>
            <a:endParaRPr lang="en-NL" sz="2000" dirty="0"/>
          </a:p>
          <a:p>
            <a:pPr>
              <a:spcAft>
                <a:spcPts val="600"/>
              </a:spcAft>
            </a:pPr>
            <a:endParaRPr lang="en-US" sz="2000" dirty="0">
              <a:solidFill>
                <a:schemeClr val="tx1"/>
              </a:solidFill>
            </a:endParaRPr>
          </a:p>
        </p:txBody>
      </p:sp>
      <p:sp>
        <p:nvSpPr>
          <p:cNvPr id="8" name="Rectangle: Rounded Corners 7">
            <a:extLst>
              <a:ext uri="{FF2B5EF4-FFF2-40B4-BE49-F238E27FC236}">
                <a16:creationId xmlns:a16="http://schemas.microsoft.com/office/drawing/2014/main" id="{DE7823ED-5A24-68C4-D01C-95D822254DA1}"/>
              </a:ext>
            </a:extLst>
          </p:cNvPr>
          <p:cNvSpPr/>
          <p:nvPr/>
        </p:nvSpPr>
        <p:spPr>
          <a:xfrm>
            <a:off x="872781" y="1285866"/>
            <a:ext cx="4065104" cy="1626299"/>
          </a:xfrm>
          <a:prstGeom prst="round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NL"/>
          </a:p>
        </p:txBody>
      </p:sp>
      <p:sp>
        <p:nvSpPr>
          <p:cNvPr id="9" name="Rectangle: Rounded Corners 8">
            <a:extLst>
              <a:ext uri="{FF2B5EF4-FFF2-40B4-BE49-F238E27FC236}">
                <a16:creationId xmlns:a16="http://schemas.microsoft.com/office/drawing/2014/main" id="{6B0C8C4B-32EF-CCCB-0812-883124A37530}"/>
              </a:ext>
            </a:extLst>
          </p:cNvPr>
          <p:cNvSpPr/>
          <p:nvPr/>
        </p:nvSpPr>
        <p:spPr>
          <a:xfrm>
            <a:off x="6794017" y="1285866"/>
            <a:ext cx="4065104" cy="1626299"/>
          </a:xfrm>
          <a:prstGeom prst="round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NL"/>
          </a:p>
        </p:txBody>
      </p:sp>
      <p:cxnSp>
        <p:nvCxnSpPr>
          <p:cNvPr id="17" name="Straight Arrow Connector 16">
            <a:extLst>
              <a:ext uri="{FF2B5EF4-FFF2-40B4-BE49-F238E27FC236}">
                <a16:creationId xmlns:a16="http://schemas.microsoft.com/office/drawing/2014/main" id="{532A6574-EFDE-DC1D-F02B-8437089E60B3}"/>
              </a:ext>
            </a:extLst>
          </p:cNvPr>
          <p:cNvCxnSpPr>
            <a:cxnSpLocks/>
          </p:cNvCxnSpPr>
          <p:nvPr/>
        </p:nvCxnSpPr>
        <p:spPr>
          <a:xfrm flipH="1">
            <a:off x="5032102" y="993912"/>
            <a:ext cx="623679" cy="48701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A0F9E35F-3EDD-A417-050F-62F12CFEDBBD}"/>
              </a:ext>
            </a:extLst>
          </p:cNvPr>
          <p:cNvCxnSpPr>
            <a:cxnSpLocks/>
          </p:cNvCxnSpPr>
          <p:nvPr/>
        </p:nvCxnSpPr>
        <p:spPr>
          <a:xfrm>
            <a:off x="6009862" y="993913"/>
            <a:ext cx="699672" cy="48701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FB2E364-2C7F-6CC4-B1C3-9215C28F8FBE}"/>
                  </a:ext>
                </a:extLst>
              </p:cNvPr>
              <p:cNvSpPr txBox="1"/>
              <p:nvPr/>
            </p:nvSpPr>
            <p:spPr>
              <a:xfrm>
                <a:off x="2845904" y="1515643"/>
                <a:ext cx="6095170" cy="90255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chr m:val="∑"/>
                          <m:ctrlPr>
                            <a:rPr lang="en-US" sz="1800" i="1" smtClean="0">
                              <a:latin typeface="Cambria Math" panose="02040503050406030204" pitchFamily="18" charset="0"/>
                            </a:rPr>
                          </m:ctrlPr>
                        </m:naryPr>
                        <m:sub>
                          <m:r>
                            <m:rPr>
                              <m:brk m:alnAt="23"/>
                            </m:rPr>
                            <a:rPr lang="en-US" sz="1800" i="1">
                              <a:latin typeface="Cambria Math" panose="02040503050406030204" pitchFamily="18" charset="0"/>
                            </a:rPr>
                            <m:t>𝑗</m:t>
                          </m:r>
                          <m:r>
                            <a:rPr lang="en-US" sz="1800" i="1">
                              <a:latin typeface="Cambria Math" panose="02040503050406030204" pitchFamily="18" charset="0"/>
                            </a:rPr>
                            <m:t>=1</m:t>
                          </m:r>
                        </m:sub>
                        <m:sup>
                          <m:r>
                            <a:rPr lang="en-US" sz="1800" i="1">
                              <a:latin typeface="Cambria Math" panose="02040503050406030204" pitchFamily="18" charset="0"/>
                            </a:rPr>
                            <m:t>𝐾</m:t>
                          </m:r>
                        </m:sup>
                        <m:e>
                          <m:sSubSup>
                            <m:sSubSupPr>
                              <m:ctrlPr>
                                <a:rPr lang="en-US" sz="1800" i="1">
                                  <a:latin typeface="Cambria Math" panose="02040503050406030204" pitchFamily="18" charset="0"/>
                                </a:rPr>
                              </m:ctrlPr>
                            </m:sSubSupPr>
                            <m:e>
                              <m:acc>
                                <m:accPr>
                                  <m:chr m:val="̂"/>
                                  <m:ctrlPr>
                                    <a:rPr lang="en-US" sz="1800" i="1">
                                      <a:latin typeface="Cambria Math" panose="02040503050406030204" pitchFamily="18" charset="0"/>
                                    </a:rPr>
                                  </m:ctrlPr>
                                </m:accPr>
                                <m:e>
                                  <m:r>
                                    <a:rPr lang="en-US" sz="1800" i="1">
                                      <a:latin typeface="Cambria Math" panose="02040503050406030204" pitchFamily="18" charset="0"/>
                                    </a:rPr>
                                    <m:t>𝛽</m:t>
                                  </m:r>
                                </m:e>
                              </m:acc>
                            </m:e>
                            <m:sub>
                              <m:r>
                                <a:rPr lang="en-US" sz="1800" i="1">
                                  <a:latin typeface="Cambria Math" panose="02040503050406030204" pitchFamily="18" charset="0"/>
                                </a:rPr>
                                <m:t>𝑗</m:t>
                              </m:r>
                            </m:sub>
                            <m:sup>
                              <m:r>
                                <a:rPr lang="en-US" sz="1800" i="1">
                                  <a:latin typeface="Cambria Math" panose="02040503050406030204" pitchFamily="18" charset="0"/>
                                </a:rPr>
                                <m:t>𝐺𝑊𝐴𝑆</m:t>
                              </m:r>
                            </m:sup>
                          </m:sSubSup>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𝑖𝑗</m:t>
                              </m:r>
                            </m:sub>
                          </m:sSub>
                        </m:e>
                      </m:nary>
                    </m:oMath>
                  </m:oMathPara>
                </a14:m>
                <a:endParaRPr lang="en-NL" dirty="0"/>
              </a:p>
            </p:txBody>
          </p:sp>
        </mc:Choice>
        <mc:Fallback xmlns="">
          <p:sp>
            <p:nvSpPr>
              <p:cNvPr id="23" name="TextBox 22">
                <a:extLst>
                  <a:ext uri="{FF2B5EF4-FFF2-40B4-BE49-F238E27FC236}">
                    <a16:creationId xmlns:a16="http://schemas.microsoft.com/office/drawing/2014/main" id="{3FB2E364-2C7F-6CC4-B1C3-9215C28F8FBE}"/>
                  </a:ext>
                </a:extLst>
              </p:cNvPr>
              <p:cNvSpPr txBox="1">
                <a:spLocks noRot="1" noChangeAspect="1" noMove="1" noResize="1" noEditPoints="1" noAdjustHandles="1" noChangeArrowheads="1" noChangeShapeType="1" noTextEdit="1"/>
              </p:cNvSpPr>
              <p:nvPr/>
            </p:nvSpPr>
            <p:spPr>
              <a:xfrm>
                <a:off x="2845904" y="1515643"/>
                <a:ext cx="6095170" cy="902555"/>
              </a:xfrm>
              <a:prstGeom prst="rect">
                <a:avLst/>
              </a:prstGeom>
              <a:blipFill>
                <a:blip r:embed="rId3"/>
                <a:stretch>
                  <a:fillRect/>
                </a:stretch>
              </a:blipFill>
            </p:spPr>
            <p:txBody>
              <a:bodyPr/>
              <a:lstStyle/>
              <a:p>
                <a:r>
                  <a:rPr lang="en-NL">
                    <a:noFill/>
                  </a:rPr>
                  <a:t> </a:t>
                </a:r>
              </a:p>
            </p:txBody>
          </p:sp>
        </mc:Fallback>
      </mc:AlternateContent>
      <p:sp>
        <p:nvSpPr>
          <p:cNvPr id="25" name="TextBox 24">
            <a:extLst>
              <a:ext uri="{FF2B5EF4-FFF2-40B4-BE49-F238E27FC236}">
                <a16:creationId xmlns:a16="http://schemas.microsoft.com/office/drawing/2014/main" id="{D44F27D9-8EB7-FBBA-69FC-7127F3D3AD25}"/>
              </a:ext>
            </a:extLst>
          </p:cNvPr>
          <p:cNvSpPr txBox="1"/>
          <p:nvPr/>
        </p:nvSpPr>
        <p:spPr>
          <a:xfrm>
            <a:off x="843585" y="3027240"/>
            <a:ext cx="4082498" cy="2816156"/>
          </a:xfrm>
          <a:prstGeom prst="rect">
            <a:avLst/>
          </a:prstGeom>
          <a:noFill/>
        </p:spPr>
        <p:txBody>
          <a:bodyPr wrap="square">
            <a:spAutoFit/>
          </a:bodyPr>
          <a:lstStyle/>
          <a:p>
            <a:pPr>
              <a:spcAft>
                <a:spcPts val="600"/>
              </a:spcAft>
            </a:pPr>
            <a:r>
              <a:rPr lang="en-US" u="sng" dirty="0">
                <a:solidFill>
                  <a:schemeClr val="tx1"/>
                </a:solidFill>
              </a:rPr>
              <a:t>Weights:</a:t>
            </a:r>
            <a:r>
              <a:rPr lang="en-US" dirty="0">
                <a:solidFill>
                  <a:schemeClr val="tx1"/>
                </a:solidFill>
              </a:rPr>
              <a:t> Set equal to GWAS coefficients.</a:t>
            </a:r>
          </a:p>
          <a:p>
            <a:pPr>
              <a:spcAft>
                <a:spcPts val="600"/>
              </a:spcAft>
            </a:pPr>
            <a:r>
              <a:rPr lang="en-US" u="sng" dirty="0">
                <a:solidFill>
                  <a:schemeClr val="tx1"/>
                </a:solidFill>
              </a:rPr>
              <a:t>Loci:</a:t>
            </a:r>
            <a:r>
              <a:rPr lang="en-US" dirty="0">
                <a:solidFill>
                  <a:schemeClr val="tx1"/>
                </a:solidFill>
              </a:rPr>
              <a:t> </a:t>
            </a:r>
            <a:r>
              <a:rPr lang="en-US" dirty="0"/>
              <a:t>S</a:t>
            </a:r>
            <a:r>
              <a:rPr lang="en-US" dirty="0">
                <a:solidFill>
                  <a:schemeClr val="tx1"/>
                </a:solidFill>
              </a:rPr>
              <a:t>elected by </a:t>
            </a:r>
          </a:p>
          <a:p>
            <a:pPr marL="457200" indent="-457200">
              <a:spcAft>
                <a:spcPts val="600"/>
              </a:spcAft>
              <a:buFont typeface="+mj-lt"/>
              <a:buAutoNum type="arabicPeriod"/>
            </a:pPr>
            <a:r>
              <a:rPr lang="en-US" dirty="0">
                <a:solidFill>
                  <a:schemeClr val="tx1"/>
                </a:solidFill>
              </a:rPr>
              <a:t>using a </a:t>
            </a:r>
            <a:r>
              <a:rPr lang="en-US" b="1" dirty="0">
                <a:solidFill>
                  <a:schemeClr val="tx1"/>
                </a:solidFill>
              </a:rPr>
              <a:t>clumping</a:t>
            </a:r>
            <a:r>
              <a:rPr lang="en-US" dirty="0">
                <a:solidFill>
                  <a:schemeClr val="tx1"/>
                </a:solidFill>
              </a:rPr>
              <a:t> algorithm that ensures the included markers are all approximately independent of each other</a:t>
            </a:r>
          </a:p>
          <a:p>
            <a:pPr marL="457200" indent="-457200">
              <a:spcAft>
                <a:spcPts val="600"/>
              </a:spcAft>
              <a:buFont typeface="+mj-lt"/>
              <a:buAutoNum type="arabicPeriod"/>
            </a:pPr>
            <a:r>
              <a:rPr lang="en-US" dirty="0">
                <a:solidFill>
                  <a:schemeClr val="tx1"/>
                </a:solidFill>
              </a:rPr>
              <a:t>omitting SNPs whose </a:t>
            </a:r>
            <a:r>
              <a:rPr lang="en-US" i="1" dirty="0">
                <a:solidFill>
                  <a:schemeClr val="tx1"/>
                </a:solidFill>
              </a:rPr>
              <a:t>P</a:t>
            </a:r>
            <a:r>
              <a:rPr lang="en-US" dirty="0">
                <a:solidFill>
                  <a:schemeClr val="tx1"/>
                </a:solidFill>
              </a:rPr>
              <a:t> value for association with the phenotype is above a certain </a:t>
            </a:r>
            <a:r>
              <a:rPr lang="en-US" b="1" dirty="0">
                <a:solidFill>
                  <a:schemeClr val="tx1"/>
                </a:solidFill>
              </a:rPr>
              <a:t>threshold</a:t>
            </a:r>
            <a:endParaRPr lang="en-US" dirty="0">
              <a:solidFill>
                <a:schemeClr val="tx1"/>
              </a:solidFill>
            </a:endParaRPr>
          </a:p>
        </p:txBody>
      </p:sp>
      <p:sp>
        <p:nvSpPr>
          <p:cNvPr id="27" name="TextBox 26">
            <a:extLst>
              <a:ext uri="{FF2B5EF4-FFF2-40B4-BE49-F238E27FC236}">
                <a16:creationId xmlns:a16="http://schemas.microsoft.com/office/drawing/2014/main" id="{15B21501-D60A-9094-39EF-F924BD4E78EA}"/>
              </a:ext>
            </a:extLst>
          </p:cNvPr>
          <p:cNvSpPr txBox="1"/>
          <p:nvPr/>
        </p:nvSpPr>
        <p:spPr>
          <a:xfrm>
            <a:off x="6794017" y="3027240"/>
            <a:ext cx="4278437" cy="2739211"/>
          </a:xfrm>
          <a:prstGeom prst="rect">
            <a:avLst/>
          </a:prstGeom>
          <a:noFill/>
        </p:spPr>
        <p:txBody>
          <a:bodyPr wrap="square">
            <a:spAutoFit/>
          </a:bodyPr>
          <a:lstStyle/>
          <a:p>
            <a:pPr>
              <a:spcAft>
                <a:spcPts val="600"/>
              </a:spcAft>
            </a:pPr>
            <a:r>
              <a:rPr lang="en-US" u="sng" dirty="0"/>
              <a:t>Weights:</a:t>
            </a:r>
            <a:r>
              <a:rPr lang="en-US" dirty="0"/>
              <a:t> Set to GWAS coefficients </a:t>
            </a:r>
            <a:r>
              <a:rPr lang="en-US" b="1" dirty="0"/>
              <a:t>adjusted for LD </a:t>
            </a:r>
            <a:r>
              <a:rPr lang="en-US" dirty="0">
                <a:sym typeface="Wingdings" panose="05000000000000000000" pitchFamily="2" charset="2"/>
              </a:rPr>
              <a:t> approximate results from a theoretical multiple regression of the phenotype on all SNPs</a:t>
            </a:r>
            <a:endParaRPr lang="en-US" b="1" dirty="0"/>
          </a:p>
          <a:p>
            <a:pPr>
              <a:spcAft>
                <a:spcPts val="600"/>
              </a:spcAft>
            </a:pPr>
            <a:r>
              <a:rPr lang="en-US" u="sng" dirty="0"/>
              <a:t>Loci: </a:t>
            </a:r>
            <a:r>
              <a:rPr lang="en-US" dirty="0"/>
              <a:t>Include </a:t>
            </a:r>
            <a:r>
              <a:rPr lang="en-US" b="1" dirty="0"/>
              <a:t>all SNPs</a:t>
            </a:r>
            <a:r>
              <a:rPr lang="en-US" dirty="0"/>
              <a:t>, no LD-based pruning</a:t>
            </a:r>
          </a:p>
          <a:p>
            <a:endParaRPr lang="en-US" dirty="0"/>
          </a:p>
          <a:p>
            <a:r>
              <a:rPr lang="en-US" dirty="0"/>
              <a:t>Examples: </a:t>
            </a:r>
            <a:r>
              <a:rPr lang="da-DK" sz="1800" dirty="0">
                <a:solidFill>
                  <a:schemeClr val="tx1"/>
                </a:solidFill>
              </a:rPr>
              <a:t>LDpred (Vilhjalmsson et al. 2015, Prive et al. 2020 ), PRS-CS (Ge et al. 2019), SBayesR (Lloyd-Jones et al. 2019)</a:t>
            </a:r>
            <a:endParaRPr lang="en-NL" dirty="0"/>
          </a:p>
        </p:txBody>
      </p:sp>
      <p:pic>
        <p:nvPicPr>
          <p:cNvPr id="2" name="Content Placeholder 5">
            <a:extLst>
              <a:ext uri="{FF2B5EF4-FFF2-40B4-BE49-F238E27FC236}">
                <a16:creationId xmlns:a16="http://schemas.microsoft.com/office/drawing/2014/main" id="{D92DF44D-C425-D740-1E4D-0D2DB550F0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157" y="163022"/>
            <a:ext cx="1243626" cy="1243626"/>
          </a:xfrm>
          <a:prstGeom prst="rect">
            <a:avLst/>
          </a:prstGeom>
        </p:spPr>
      </p:pic>
    </p:spTree>
    <p:extLst>
      <p:ext uri="{BB962C8B-B14F-4D97-AF65-F5344CB8AC3E}">
        <p14:creationId xmlns:p14="http://schemas.microsoft.com/office/powerpoint/2010/main" val="20400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42D733B-382C-45C2-BBE2-E9EDFEFAF588}"/>
              </a:ext>
            </a:extLst>
          </p:cNvPr>
          <p:cNvPicPr>
            <a:picLocks noChangeAspect="1"/>
          </p:cNvPicPr>
          <p:nvPr/>
        </p:nvPicPr>
        <p:blipFill>
          <a:blip r:embed="rId2"/>
          <a:stretch>
            <a:fillRect/>
          </a:stretch>
        </p:blipFill>
        <p:spPr>
          <a:xfrm>
            <a:off x="732819" y="634260"/>
            <a:ext cx="6698904" cy="5728627"/>
          </a:xfrm>
          <a:prstGeom prst="rect">
            <a:avLst/>
          </a:prstGeom>
        </p:spPr>
      </p:pic>
      <p:sp>
        <p:nvSpPr>
          <p:cNvPr id="2" name="TextBox 1">
            <a:extLst>
              <a:ext uri="{FF2B5EF4-FFF2-40B4-BE49-F238E27FC236}">
                <a16:creationId xmlns:a16="http://schemas.microsoft.com/office/drawing/2014/main" id="{AB33AFEC-9550-437D-85FD-A54A29DFB1B6}"/>
              </a:ext>
            </a:extLst>
          </p:cNvPr>
          <p:cNvSpPr txBox="1"/>
          <p:nvPr/>
        </p:nvSpPr>
        <p:spPr>
          <a:xfrm>
            <a:off x="7881453" y="1236184"/>
            <a:ext cx="3378962"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a:t>Cohort: </a:t>
            </a:r>
            <a:r>
              <a:rPr lang="en-US" dirty="0"/>
              <a:t>Health and Retirement Study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Phenotype: </a:t>
            </a:r>
            <a:r>
              <a:rPr lang="en-US" dirty="0"/>
              <a:t>Educational attainment</a:t>
            </a:r>
          </a:p>
        </p:txBody>
      </p:sp>
      <p:sp>
        <p:nvSpPr>
          <p:cNvPr id="3" name="TextBox 2">
            <a:extLst>
              <a:ext uri="{FF2B5EF4-FFF2-40B4-BE49-F238E27FC236}">
                <a16:creationId xmlns:a16="http://schemas.microsoft.com/office/drawing/2014/main" id="{B3151476-22B8-4447-6EE6-9EEECBA5BAFF}"/>
              </a:ext>
            </a:extLst>
          </p:cNvPr>
          <p:cNvSpPr txBox="1"/>
          <p:nvPr/>
        </p:nvSpPr>
        <p:spPr>
          <a:xfrm flipH="1">
            <a:off x="3394209" y="803615"/>
            <a:ext cx="427385" cy="349702"/>
          </a:xfrm>
          <a:prstGeom prst="rect">
            <a:avLst/>
          </a:prstGeom>
          <a:solidFill>
            <a:schemeClr val="bg1"/>
          </a:solidFill>
        </p:spPr>
        <p:txBody>
          <a:bodyPr wrap="square" lIns="36000" tIns="36000" rIns="36000" bIns="36000" rtlCol="0">
            <a:spAutoFit/>
          </a:bodyPr>
          <a:lstStyle/>
          <a:p>
            <a:r>
              <a:rPr lang="en-US" dirty="0">
                <a:solidFill>
                  <a:schemeClr val="bg2">
                    <a:lumMod val="50000"/>
                  </a:schemeClr>
                </a:solidFill>
              </a:rPr>
              <a:t>C+T</a:t>
            </a:r>
            <a:endParaRPr lang="en-NL" dirty="0">
              <a:solidFill>
                <a:schemeClr val="bg2">
                  <a:lumMod val="50000"/>
                </a:schemeClr>
              </a:solidFil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8D8BA12-995F-1BAA-4152-05C2C1A78ADA}"/>
                  </a:ext>
                </a:extLst>
              </p:cNvPr>
              <p:cNvSpPr txBox="1"/>
              <p:nvPr/>
            </p:nvSpPr>
            <p:spPr>
              <a:xfrm flipH="1">
                <a:off x="2390359" y="5925581"/>
                <a:ext cx="308115" cy="215444"/>
              </a:xfrm>
              <a:prstGeom prst="rect">
                <a:avLst/>
              </a:prstGeom>
              <a:solidFill>
                <a:schemeClr val="bg1"/>
              </a:solidFill>
            </p:spPr>
            <p:txBody>
              <a:bodyPr wrap="square" lIns="0" tIns="0" rIns="0" bIns="0" rtlCol="0">
                <a:spAutoFit/>
              </a:bodyPr>
              <a:lstStyle/>
              <a:p>
                <a14:m>
                  <m:oMath xmlns:m="http://schemas.openxmlformats.org/officeDocument/2006/math">
                    <m:sSup>
                      <m:sSupPr>
                        <m:ctrlPr>
                          <a:rPr lang="en-US" sz="1400" b="0" i="1" smtClean="0">
                            <a:solidFill>
                              <a:schemeClr val="bg2">
                                <a:lumMod val="50000"/>
                              </a:schemeClr>
                            </a:solidFill>
                            <a:latin typeface="Cambria Math" panose="02040503050406030204" pitchFamily="18" charset="0"/>
                          </a:rPr>
                        </m:ctrlPr>
                      </m:sSupPr>
                      <m:e>
                        <m:r>
                          <a:rPr lang="en-US" sz="1400" b="0" i="1" smtClean="0">
                            <a:solidFill>
                              <a:schemeClr val="bg2">
                                <a:lumMod val="50000"/>
                              </a:schemeClr>
                            </a:solidFill>
                            <a:latin typeface="Cambria Math" panose="02040503050406030204" pitchFamily="18" charset="0"/>
                          </a:rPr>
                          <m:t>𝑟</m:t>
                        </m:r>
                      </m:e>
                      <m:sup>
                        <m:r>
                          <a:rPr lang="en-US" sz="1400" b="0" i="1" smtClean="0">
                            <a:solidFill>
                              <a:schemeClr val="bg2">
                                <a:lumMod val="50000"/>
                              </a:schemeClr>
                            </a:solidFill>
                            <a:latin typeface="Cambria Math" panose="02040503050406030204" pitchFamily="18" charset="0"/>
                          </a:rPr>
                          <m:t>2</m:t>
                        </m:r>
                      </m:sup>
                    </m:sSup>
                  </m:oMath>
                </a14:m>
                <a:r>
                  <a:rPr lang="en-US" sz="1400" dirty="0">
                    <a:solidFill>
                      <a:schemeClr val="bg2">
                        <a:lumMod val="50000"/>
                      </a:schemeClr>
                    </a:solidFill>
                  </a:rPr>
                  <a:t>=</a:t>
                </a:r>
                <a:endParaRPr lang="en-NL" sz="1400" dirty="0">
                  <a:solidFill>
                    <a:schemeClr val="bg2">
                      <a:lumMod val="50000"/>
                    </a:schemeClr>
                  </a:solidFill>
                </a:endParaRPr>
              </a:p>
            </p:txBody>
          </p:sp>
        </mc:Choice>
        <mc:Fallback xmlns="">
          <p:sp>
            <p:nvSpPr>
              <p:cNvPr id="4" name="TextBox 3">
                <a:extLst>
                  <a:ext uri="{FF2B5EF4-FFF2-40B4-BE49-F238E27FC236}">
                    <a16:creationId xmlns:a16="http://schemas.microsoft.com/office/drawing/2014/main" id="{58D8BA12-995F-1BAA-4152-05C2C1A78ADA}"/>
                  </a:ext>
                </a:extLst>
              </p:cNvPr>
              <p:cNvSpPr txBox="1">
                <a:spLocks noRot="1" noChangeAspect="1" noMove="1" noResize="1" noEditPoints="1" noAdjustHandles="1" noChangeArrowheads="1" noChangeShapeType="1" noTextEdit="1"/>
              </p:cNvSpPr>
              <p:nvPr/>
            </p:nvSpPr>
            <p:spPr>
              <a:xfrm flipH="1">
                <a:off x="2390359" y="5925581"/>
                <a:ext cx="308115" cy="215444"/>
              </a:xfrm>
              <a:prstGeom prst="rect">
                <a:avLst/>
              </a:prstGeom>
              <a:blipFill>
                <a:blip r:embed="rId3"/>
                <a:stretch>
                  <a:fillRect l="-13725" t="-22857" r="-19608" b="-54286"/>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BFA7347-C537-75DA-2515-073CFF7836EC}"/>
                  </a:ext>
                </a:extLst>
              </p:cNvPr>
              <p:cNvSpPr txBox="1"/>
              <p:nvPr/>
            </p:nvSpPr>
            <p:spPr>
              <a:xfrm flipH="1">
                <a:off x="3178863" y="5925581"/>
                <a:ext cx="308115" cy="215444"/>
              </a:xfrm>
              <a:prstGeom prst="rect">
                <a:avLst/>
              </a:prstGeom>
              <a:solidFill>
                <a:schemeClr val="bg1"/>
              </a:solidFill>
            </p:spPr>
            <p:txBody>
              <a:bodyPr wrap="square" lIns="0" tIns="0" rIns="0" bIns="0" rtlCol="0">
                <a:spAutoFit/>
              </a:bodyPr>
              <a:lstStyle/>
              <a:p>
                <a14:m>
                  <m:oMath xmlns:m="http://schemas.openxmlformats.org/officeDocument/2006/math">
                    <m:sSup>
                      <m:sSupPr>
                        <m:ctrlPr>
                          <a:rPr lang="en-US" sz="1400" b="0" i="1" smtClean="0">
                            <a:solidFill>
                              <a:schemeClr val="bg2">
                                <a:lumMod val="50000"/>
                              </a:schemeClr>
                            </a:solidFill>
                            <a:latin typeface="Cambria Math" panose="02040503050406030204" pitchFamily="18" charset="0"/>
                          </a:rPr>
                        </m:ctrlPr>
                      </m:sSupPr>
                      <m:e>
                        <m:r>
                          <a:rPr lang="en-US" sz="1400" b="0" i="1" smtClean="0">
                            <a:solidFill>
                              <a:schemeClr val="bg2">
                                <a:lumMod val="50000"/>
                              </a:schemeClr>
                            </a:solidFill>
                            <a:latin typeface="Cambria Math" panose="02040503050406030204" pitchFamily="18" charset="0"/>
                          </a:rPr>
                          <m:t>𝑟</m:t>
                        </m:r>
                      </m:e>
                      <m:sup>
                        <m:r>
                          <a:rPr lang="en-US" sz="1400" b="0" i="1" smtClean="0">
                            <a:solidFill>
                              <a:schemeClr val="bg2">
                                <a:lumMod val="50000"/>
                              </a:schemeClr>
                            </a:solidFill>
                            <a:latin typeface="Cambria Math" panose="02040503050406030204" pitchFamily="18" charset="0"/>
                          </a:rPr>
                          <m:t>2</m:t>
                        </m:r>
                      </m:sup>
                    </m:sSup>
                  </m:oMath>
                </a14:m>
                <a:r>
                  <a:rPr lang="en-US" sz="1400" dirty="0">
                    <a:solidFill>
                      <a:schemeClr val="bg2">
                        <a:lumMod val="50000"/>
                      </a:schemeClr>
                    </a:solidFill>
                  </a:rPr>
                  <a:t>=</a:t>
                </a:r>
                <a:endParaRPr lang="en-NL" sz="1400" dirty="0">
                  <a:solidFill>
                    <a:schemeClr val="bg2">
                      <a:lumMod val="50000"/>
                    </a:schemeClr>
                  </a:solidFill>
                </a:endParaRPr>
              </a:p>
            </p:txBody>
          </p:sp>
        </mc:Choice>
        <mc:Fallback xmlns="">
          <p:sp>
            <p:nvSpPr>
              <p:cNvPr id="5" name="TextBox 4">
                <a:extLst>
                  <a:ext uri="{FF2B5EF4-FFF2-40B4-BE49-F238E27FC236}">
                    <a16:creationId xmlns:a16="http://schemas.microsoft.com/office/drawing/2014/main" id="{ABFA7347-C537-75DA-2515-073CFF7836EC}"/>
                  </a:ext>
                </a:extLst>
              </p:cNvPr>
              <p:cNvSpPr txBox="1">
                <a:spLocks noRot="1" noChangeAspect="1" noMove="1" noResize="1" noEditPoints="1" noAdjustHandles="1" noChangeArrowheads="1" noChangeShapeType="1" noTextEdit="1"/>
              </p:cNvSpPr>
              <p:nvPr/>
            </p:nvSpPr>
            <p:spPr>
              <a:xfrm flipH="1">
                <a:off x="3178863" y="5925581"/>
                <a:ext cx="308115" cy="215444"/>
              </a:xfrm>
              <a:prstGeom prst="rect">
                <a:avLst/>
              </a:prstGeom>
              <a:blipFill>
                <a:blip r:embed="rId3"/>
                <a:stretch>
                  <a:fillRect l="-13725" t="-22857" r="-19608" b="-54286"/>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3322038-B7BB-B8C3-0D70-88C4816E53D8}"/>
                  </a:ext>
                </a:extLst>
              </p:cNvPr>
              <p:cNvSpPr txBox="1"/>
              <p:nvPr/>
            </p:nvSpPr>
            <p:spPr>
              <a:xfrm flipH="1">
                <a:off x="3967367" y="5925581"/>
                <a:ext cx="308115" cy="215444"/>
              </a:xfrm>
              <a:prstGeom prst="rect">
                <a:avLst/>
              </a:prstGeom>
              <a:solidFill>
                <a:schemeClr val="bg1"/>
              </a:solidFill>
            </p:spPr>
            <p:txBody>
              <a:bodyPr wrap="square" lIns="0" tIns="0" rIns="0" bIns="0" rtlCol="0">
                <a:spAutoFit/>
              </a:bodyPr>
              <a:lstStyle/>
              <a:p>
                <a14:m>
                  <m:oMath xmlns:m="http://schemas.openxmlformats.org/officeDocument/2006/math">
                    <m:sSup>
                      <m:sSupPr>
                        <m:ctrlPr>
                          <a:rPr lang="en-US" sz="1400" b="0" i="1" smtClean="0">
                            <a:solidFill>
                              <a:schemeClr val="bg2">
                                <a:lumMod val="50000"/>
                              </a:schemeClr>
                            </a:solidFill>
                            <a:latin typeface="Cambria Math" panose="02040503050406030204" pitchFamily="18" charset="0"/>
                          </a:rPr>
                        </m:ctrlPr>
                      </m:sSupPr>
                      <m:e>
                        <m:r>
                          <a:rPr lang="en-US" sz="1400" b="0" i="1" smtClean="0">
                            <a:solidFill>
                              <a:schemeClr val="bg2">
                                <a:lumMod val="50000"/>
                              </a:schemeClr>
                            </a:solidFill>
                            <a:latin typeface="Cambria Math" panose="02040503050406030204" pitchFamily="18" charset="0"/>
                          </a:rPr>
                          <m:t>𝑟</m:t>
                        </m:r>
                      </m:e>
                      <m:sup>
                        <m:r>
                          <a:rPr lang="en-US" sz="1400" b="0" i="1" smtClean="0">
                            <a:solidFill>
                              <a:schemeClr val="bg2">
                                <a:lumMod val="50000"/>
                              </a:schemeClr>
                            </a:solidFill>
                            <a:latin typeface="Cambria Math" panose="02040503050406030204" pitchFamily="18" charset="0"/>
                          </a:rPr>
                          <m:t>2</m:t>
                        </m:r>
                      </m:sup>
                    </m:sSup>
                  </m:oMath>
                </a14:m>
                <a:r>
                  <a:rPr lang="en-US" sz="1400" dirty="0">
                    <a:solidFill>
                      <a:schemeClr val="bg2">
                        <a:lumMod val="50000"/>
                      </a:schemeClr>
                    </a:solidFill>
                  </a:rPr>
                  <a:t>=</a:t>
                </a:r>
                <a:endParaRPr lang="en-NL" sz="1400" dirty="0">
                  <a:solidFill>
                    <a:schemeClr val="bg2">
                      <a:lumMod val="50000"/>
                    </a:schemeClr>
                  </a:solidFill>
                </a:endParaRPr>
              </a:p>
            </p:txBody>
          </p:sp>
        </mc:Choice>
        <mc:Fallback xmlns="">
          <p:sp>
            <p:nvSpPr>
              <p:cNvPr id="6" name="TextBox 5">
                <a:extLst>
                  <a:ext uri="{FF2B5EF4-FFF2-40B4-BE49-F238E27FC236}">
                    <a16:creationId xmlns:a16="http://schemas.microsoft.com/office/drawing/2014/main" id="{83322038-B7BB-B8C3-0D70-88C4816E53D8}"/>
                  </a:ext>
                </a:extLst>
              </p:cNvPr>
              <p:cNvSpPr txBox="1">
                <a:spLocks noRot="1" noChangeAspect="1" noMove="1" noResize="1" noEditPoints="1" noAdjustHandles="1" noChangeArrowheads="1" noChangeShapeType="1" noTextEdit="1"/>
              </p:cNvSpPr>
              <p:nvPr/>
            </p:nvSpPr>
            <p:spPr>
              <a:xfrm flipH="1">
                <a:off x="3967367" y="5925581"/>
                <a:ext cx="308115" cy="215444"/>
              </a:xfrm>
              <a:prstGeom prst="rect">
                <a:avLst/>
              </a:prstGeom>
              <a:blipFill>
                <a:blip r:embed="rId4"/>
                <a:stretch>
                  <a:fillRect l="-16000" t="-22857" r="-22000" b="-54286"/>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1BEBC12-72D9-7B6F-7B7B-A767D2B0D39E}"/>
                  </a:ext>
                </a:extLst>
              </p:cNvPr>
              <p:cNvSpPr txBox="1"/>
              <p:nvPr/>
            </p:nvSpPr>
            <p:spPr>
              <a:xfrm flipH="1">
                <a:off x="4756983" y="5925581"/>
                <a:ext cx="308115" cy="215444"/>
              </a:xfrm>
              <a:prstGeom prst="rect">
                <a:avLst/>
              </a:prstGeom>
              <a:solidFill>
                <a:schemeClr val="bg1"/>
              </a:solidFill>
            </p:spPr>
            <p:txBody>
              <a:bodyPr wrap="square" lIns="0" tIns="0" rIns="0" bIns="0" rtlCol="0">
                <a:spAutoFit/>
              </a:bodyPr>
              <a:lstStyle/>
              <a:p>
                <a14:m>
                  <m:oMath xmlns:m="http://schemas.openxmlformats.org/officeDocument/2006/math">
                    <m:sSup>
                      <m:sSupPr>
                        <m:ctrlPr>
                          <a:rPr lang="en-US" sz="1400" b="0" i="1" smtClean="0">
                            <a:solidFill>
                              <a:schemeClr val="bg2">
                                <a:lumMod val="50000"/>
                              </a:schemeClr>
                            </a:solidFill>
                            <a:latin typeface="Cambria Math" panose="02040503050406030204" pitchFamily="18" charset="0"/>
                          </a:rPr>
                        </m:ctrlPr>
                      </m:sSupPr>
                      <m:e>
                        <m:r>
                          <a:rPr lang="en-US" sz="1400" b="0" i="1" smtClean="0">
                            <a:solidFill>
                              <a:schemeClr val="bg2">
                                <a:lumMod val="50000"/>
                              </a:schemeClr>
                            </a:solidFill>
                            <a:latin typeface="Cambria Math" panose="02040503050406030204" pitchFamily="18" charset="0"/>
                          </a:rPr>
                          <m:t>𝑟</m:t>
                        </m:r>
                      </m:e>
                      <m:sup>
                        <m:r>
                          <a:rPr lang="en-US" sz="1400" b="0" i="1" smtClean="0">
                            <a:solidFill>
                              <a:schemeClr val="bg2">
                                <a:lumMod val="50000"/>
                              </a:schemeClr>
                            </a:solidFill>
                            <a:latin typeface="Cambria Math" panose="02040503050406030204" pitchFamily="18" charset="0"/>
                          </a:rPr>
                          <m:t>2</m:t>
                        </m:r>
                      </m:sup>
                    </m:sSup>
                  </m:oMath>
                </a14:m>
                <a:r>
                  <a:rPr lang="en-US" sz="1400" dirty="0">
                    <a:solidFill>
                      <a:schemeClr val="bg2">
                        <a:lumMod val="50000"/>
                      </a:schemeClr>
                    </a:solidFill>
                  </a:rPr>
                  <a:t>=</a:t>
                </a:r>
                <a:endParaRPr lang="en-NL" sz="1400" dirty="0">
                  <a:solidFill>
                    <a:schemeClr val="bg2">
                      <a:lumMod val="50000"/>
                    </a:schemeClr>
                  </a:solidFill>
                </a:endParaRPr>
              </a:p>
            </p:txBody>
          </p:sp>
        </mc:Choice>
        <mc:Fallback xmlns="">
          <p:sp>
            <p:nvSpPr>
              <p:cNvPr id="7" name="TextBox 6">
                <a:extLst>
                  <a:ext uri="{FF2B5EF4-FFF2-40B4-BE49-F238E27FC236}">
                    <a16:creationId xmlns:a16="http://schemas.microsoft.com/office/drawing/2014/main" id="{31BEBC12-72D9-7B6F-7B7B-A767D2B0D39E}"/>
                  </a:ext>
                </a:extLst>
              </p:cNvPr>
              <p:cNvSpPr txBox="1">
                <a:spLocks noRot="1" noChangeAspect="1" noMove="1" noResize="1" noEditPoints="1" noAdjustHandles="1" noChangeArrowheads="1" noChangeShapeType="1" noTextEdit="1"/>
              </p:cNvSpPr>
              <p:nvPr/>
            </p:nvSpPr>
            <p:spPr>
              <a:xfrm flipH="1">
                <a:off x="4756983" y="5925581"/>
                <a:ext cx="308115" cy="215444"/>
              </a:xfrm>
              <a:prstGeom prst="rect">
                <a:avLst/>
              </a:prstGeom>
              <a:blipFill>
                <a:blip r:embed="rId3"/>
                <a:stretch>
                  <a:fillRect l="-13725" t="-22857" r="-19608" b="-54286"/>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E425C09-B64A-226B-9117-B8C70EC28119}"/>
                  </a:ext>
                </a:extLst>
              </p:cNvPr>
              <p:cNvSpPr txBox="1"/>
              <p:nvPr/>
            </p:nvSpPr>
            <p:spPr>
              <a:xfrm flipH="1">
                <a:off x="5546599" y="5925581"/>
                <a:ext cx="308115" cy="215444"/>
              </a:xfrm>
              <a:prstGeom prst="rect">
                <a:avLst/>
              </a:prstGeom>
              <a:solidFill>
                <a:schemeClr val="bg1"/>
              </a:solidFill>
            </p:spPr>
            <p:txBody>
              <a:bodyPr wrap="square" lIns="0" tIns="0" rIns="0" bIns="0" rtlCol="0">
                <a:spAutoFit/>
              </a:bodyPr>
              <a:lstStyle/>
              <a:p>
                <a14:m>
                  <m:oMath xmlns:m="http://schemas.openxmlformats.org/officeDocument/2006/math">
                    <m:sSup>
                      <m:sSupPr>
                        <m:ctrlPr>
                          <a:rPr lang="en-US" sz="1400" b="0" i="1" smtClean="0">
                            <a:solidFill>
                              <a:schemeClr val="bg2">
                                <a:lumMod val="50000"/>
                              </a:schemeClr>
                            </a:solidFill>
                            <a:latin typeface="Cambria Math" panose="02040503050406030204" pitchFamily="18" charset="0"/>
                          </a:rPr>
                        </m:ctrlPr>
                      </m:sSupPr>
                      <m:e>
                        <m:r>
                          <a:rPr lang="en-US" sz="1400" b="0" i="1" smtClean="0">
                            <a:solidFill>
                              <a:schemeClr val="bg2">
                                <a:lumMod val="50000"/>
                              </a:schemeClr>
                            </a:solidFill>
                            <a:latin typeface="Cambria Math" panose="02040503050406030204" pitchFamily="18" charset="0"/>
                          </a:rPr>
                          <m:t>𝑟</m:t>
                        </m:r>
                      </m:e>
                      <m:sup>
                        <m:r>
                          <a:rPr lang="en-US" sz="1400" b="0" i="1" smtClean="0">
                            <a:solidFill>
                              <a:schemeClr val="bg2">
                                <a:lumMod val="50000"/>
                              </a:schemeClr>
                            </a:solidFill>
                            <a:latin typeface="Cambria Math" panose="02040503050406030204" pitchFamily="18" charset="0"/>
                          </a:rPr>
                          <m:t>2</m:t>
                        </m:r>
                      </m:sup>
                    </m:sSup>
                  </m:oMath>
                </a14:m>
                <a:r>
                  <a:rPr lang="en-US" sz="1400" dirty="0">
                    <a:solidFill>
                      <a:schemeClr val="bg2">
                        <a:lumMod val="50000"/>
                      </a:schemeClr>
                    </a:solidFill>
                  </a:rPr>
                  <a:t>=</a:t>
                </a:r>
                <a:endParaRPr lang="en-NL" sz="1400" dirty="0">
                  <a:solidFill>
                    <a:schemeClr val="bg2">
                      <a:lumMod val="50000"/>
                    </a:schemeClr>
                  </a:solidFill>
                </a:endParaRPr>
              </a:p>
            </p:txBody>
          </p:sp>
        </mc:Choice>
        <mc:Fallback xmlns="">
          <p:sp>
            <p:nvSpPr>
              <p:cNvPr id="8" name="TextBox 7">
                <a:extLst>
                  <a:ext uri="{FF2B5EF4-FFF2-40B4-BE49-F238E27FC236}">
                    <a16:creationId xmlns:a16="http://schemas.microsoft.com/office/drawing/2014/main" id="{7E425C09-B64A-226B-9117-B8C70EC28119}"/>
                  </a:ext>
                </a:extLst>
              </p:cNvPr>
              <p:cNvSpPr txBox="1">
                <a:spLocks noRot="1" noChangeAspect="1" noMove="1" noResize="1" noEditPoints="1" noAdjustHandles="1" noChangeArrowheads="1" noChangeShapeType="1" noTextEdit="1"/>
              </p:cNvSpPr>
              <p:nvPr/>
            </p:nvSpPr>
            <p:spPr>
              <a:xfrm flipH="1">
                <a:off x="5546599" y="5925581"/>
                <a:ext cx="308115" cy="215444"/>
              </a:xfrm>
              <a:prstGeom prst="rect">
                <a:avLst/>
              </a:prstGeom>
              <a:blipFill>
                <a:blip r:embed="rId4"/>
                <a:stretch>
                  <a:fillRect l="-16000" t="-22857" r="-22000" b="-54286"/>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29F10B4-447E-7C8D-019D-725617F0C299}"/>
                  </a:ext>
                </a:extLst>
              </p:cNvPr>
              <p:cNvSpPr txBox="1"/>
              <p:nvPr/>
            </p:nvSpPr>
            <p:spPr>
              <a:xfrm flipH="1">
                <a:off x="1886774" y="5193398"/>
                <a:ext cx="871333" cy="184666"/>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chemeClr val="bg2">
                              <a:lumMod val="50000"/>
                            </a:schemeClr>
                          </a:solidFill>
                          <a:latin typeface="Cambria Math" panose="02040503050406030204" pitchFamily="18" charset="0"/>
                        </a:rPr>
                        <m:t>5×</m:t>
                      </m:r>
                      <m:sSup>
                        <m:sSupPr>
                          <m:ctrlPr>
                            <a:rPr lang="en-US" sz="1200" b="0" i="1" smtClean="0">
                              <a:solidFill>
                                <a:schemeClr val="bg2">
                                  <a:lumMod val="50000"/>
                                </a:schemeClr>
                              </a:solidFill>
                              <a:latin typeface="Cambria Math" panose="02040503050406030204" pitchFamily="18" charset="0"/>
                            </a:rPr>
                          </m:ctrlPr>
                        </m:sSupPr>
                        <m:e>
                          <m:r>
                            <a:rPr lang="en-US" sz="1200" b="0" i="1" smtClean="0">
                              <a:solidFill>
                                <a:schemeClr val="bg2">
                                  <a:lumMod val="50000"/>
                                </a:schemeClr>
                              </a:solidFill>
                              <a:latin typeface="Cambria Math" panose="02040503050406030204" pitchFamily="18" charset="0"/>
                            </a:rPr>
                            <m:t>10</m:t>
                          </m:r>
                        </m:e>
                        <m:sup>
                          <m:r>
                            <a:rPr lang="en-US" sz="1200" b="0" i="1" smtClean="0">
                              <a:solidFill>
                                <a:schemeClr val="bg2">
                                  <a:lumMod val="50000"/>
                                </a:schemeClr>
                              </a:solidFill>
                              <a:latin typeface="Cambria Math" panose="02040503050406030204" pitchFamily="18" charset="0"/>
                            </a:rPr>
                            <m:t>−8</m:t>
                          </m:r>
                        </m:sup>
                      </m:sSup>
                    </m:oMath>
                  </m:oMathPara>
                </a14:m>
                <a:endParaRPr lang="en-NL" sz="1200" dirty="0">
                  <a:solidFill>
                    <a:schemeClr val="bg2">
                      <a:lumMod val="50000"/>
                    </a:schemeClr>
                  </a:solidFill>
                </a:endParaRPr>
              </a:p>
            </p:txBody>
          </p:sp>
        </mc:Choice>
        <mc:Fallback xmlns="">
          <p:sp>
            <p:nvSpPr>
              <p:cNvPr id="10" name="TextBox 9">
                <a:extLst>
                  <a:ext uri="{FF2B5EF4-FFF2-40B4-BE49-F238E27FC236}">
                    <a16:creationId xmlns:a16="http://schemas.microsoft.com/office/drawing/2014/main" id="{D29F10B4-447E-7C8D-019D-725617F0C299}"/>
                  </a:ext>
                </a:extLst>
              </p:cNvPr>
              <p:cNvSpPr txBox="1">
                <a:spLocks noRot="1" noChangeAspect="1" noMove="1" noResize="1" noEditPoints="1" noAdjustHandles="1" noChangeArrowheads="1" noChangeShapeType="1" noTextEdit="1"/>
              </p:cNvSpPr>
              <p:nvPr/>
            </p:nvSpPr>
            <p:spPr>
              <a:xfrm flipH="1">
                <a:off x="1886774" y="5193398"/>
                <a:ext cx="871333" cy="184666"/>
              </a:xfrm>
              <a:prstGeom prst="rect">
                <a:avLst/>
              </a:prstGeom>
              <a:blipFill>
                <a:blip r:embed="rId5"/>
                <a:stretch>
                  <a:fillRect b="-10000"/>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C273671-C80B-FAA4-D5FA-249489102042}"/>
                  </a:ext>
                </a:extLst>
              </p:cNvPr>
              <p:cNvSpPr txBox="1"/>
              <p:nvPr/>
            </p:nvSpPr>
            <p:spPr>
              <a:xfrm flipH="1">
                <a:off x="2743196" y="5193398"/>
                <a:ext cx="871333" cy="186782"/>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chemeClr val="bg2">
                              <a:lumMod val="50000"/>
                            </a:schemeClr>
                          </a:solidFill>
                          <a:latin typeface="Cambria Math" panose="02040503050406030204" pitchFamily="18" charset="0"/>
                        </a:rPr>
                        <m:t>5×</m:t>
                      </m:r>
                      <m:sSup>
                        <m:sSupPr>
                          <m:ctrlPr>
                            <a:rPr lang="en-US" sz="1200" b="0" i="1" smtClean="0">
                              <a:solidFill>
                                <a:schemeClr val="bg2">
                                  <a:lumMod val="50000"/>
                                </a:schemeClr>
                              </a:solidFill>
                              <a:latin typeface="Cambria Math" panose="02040503050406030204" pitchFamily="18" charset="0"/>
                            </a:rPr>
                          </m:ctrlPr>
                        </m:sSupPr>
                        <m:e>
                          <m:r>
                            <a:rPr lang="en-US" sz="1200" b="0" i="1" smtClean="0">
                              <a:solidFill>
                                <a:schemeClr val="bg2">
                                  <a:lumMod val="50000"/>
                                </a:schemeClr>
                              </a:solidFill>
                              <a:latin typeface="Cambria Math" panose="02040503050406030204" pitchFamily="18" charset="0"/>
                            </a:rPr>
                            <m:t>10</m:t>
                          </m:r>
                        </m:e>
                        <m:sup>
                          <m:r>
                            <a:rPr lang="en-US" sz="1200" b="0" i="1" smtClean="0">
                              <a:solidFill>
                                <a:schemeClr val="bg2">
                                  <a:lumMod val="50000"/>
                                </a:schemeClr>
                              </a:solidFill>
                              <a:latin typeface="Cambria Math" panose="02040503050406030204" pitchFamily="18" charset="0"/>
                            </a:rPr>
                            <m:t>−5</m:t>
                          </m:r>
                        </m:sup>
                      </m:sSup>
                    </m:oMath>
                  </m:oMathPara>
                </a14:m>
                <a:endParaRPr lang="en-NL" sz="1200" dirty="0">
                  <a:solidFill>
                    <a:schemeClr val="bg2">
                      <a:lumMod val="50000"/>
                    </a:schemeClr>
                  </a:solidFill>
                </a:endParaRPr>
              </a:p>
            </p:txBody>
          </p:sp>
        </mc:Choice>
        <mc:Fallback xmlns="">
          <p:sp>
            <p:nvSpPr>
              <p:cNvPr id="11" name="TextBox 10">
                <a:extLst>
                  <a:ext uri="{FF2B5EF4-FFF2-40B4-BE49-F238E27FC236}">
                    <a16:creationId xmlns:a16="http://schemas.microsoft.com/office/drawing/2014/main" id="{CC273671-C80B-FAA4-D5FA-249489102042}"/>
                  </a:ext>
                </a:extLst>
              </p:cNvPr>
              <p:cNvSpPr txBox="1">
                <a:spLocks noRot="1" noChangeAspect="1" noMove="1" noResize="1" noEditPoints="1" noAdjustHandles="1" noChangeArrowheads="1" noChangeShapeType="1" noTextEdit="1"/>
              </p:cNvSpPr>
              <p:nvPr/>
            </p:nvSpPr>
            <p:spPr>
              <a:xfrm flipH="1">
                <a:off x="2743196" y="5193398"/>
                <a:ext cx="871333" cy="186782"/>
              </a:xfrm>
              <a:prstGeom prst="rect">
                <a:avLst/>
              </a:prstGeom>
              <a:blipFill>
                <a:blip r:embed="rId6"/>
                <a:stretch>
                  <a:fillRect t="-3226" b="-6452"/>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F830E91-7F5D-5BAC-9F1A-6C3F4582B566}"/>
                  </a:ext>
                </a:extLst>
              </p:cNvPr>
              <p:cNvSpPr txBox="1"/>
              <p:nvPr/>
            </p:nvSpPr>
            <p:spPr>
              <a:xfrm flipH="1">
                <a:off x="3646604" y="5193398"/>
                <a:ext cx="871333" cy="184666"/>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chemeClr val="bg2">
                              <a:lumMod val="50000"/>
                            </a:schemeClr>
                          </a:solidFill>
                          <a:latin typeface="Cambria Math" panose="02040503050406030204" pitchFamily="18" charset="0"/>
                        </a:rPr>
                        <m:t>5×</m:t>
                      </m:r>
                      <m:sSup>
                        <m:sSupPr>
                          <m:ctrlPr>
                            <a:rPr lang="en-US" sz="1200" b="0" i="1" smtClean="0">
                              <a:solidFill>
                                <a:schemeClr val="bg2">
                                  <a:lumMod val="50000"/>
                                </a:schemeClr>
                              </a:solidFill>
                              <a:latin typeface="Cambria Math" panose="02040503050406030204" pitchFamily="18" charset="0"/>
                            </a:rPr>
                          </m:ctrlPr>
                        </m:sSupPr>
                        <m:e>
                          <m:r>
                            <a:rPr lang="en-US" sz="1200" b="0" i="1" smtClean="0">
                              <a:solidFill>
                                <a:schemeClr val="bg2">
                                  <a:lumMod val="50000"/>
                                </a:schemeClr>
                              </a:solidFill>
                              <a:latin typeface="Cambria Math" panose="02040503050406030204" pitchFamily="18" charset="0"/>
                            </a:rPr>
                            <m:t>10</m:t>
                          </m:r>
                        </m:e>
                        <m:sup>
                          <m:r>
                            <a:rPr lang="en-US" sz="1200" b="0" i="1" smtClean="0">
                              <a:solidFill>
                                <a:schemeClr val="bg2">
                                  <a:lumMod val="50000"/>
                                </a:schemeClr>
                              </a:solidFill>
                              <a:latin typeface="Cambria Math" panose="02040503050406030204" pitchFamily="18" charset="0"/>
                            </a:rPr>
                            <m:t>−3</m:t>
                          </m:r>
                        </m:sup>
                      </m:sSup>
                    </m:oMath>
                  </m:oMathPara>
                </a14:m>
                <a:endParaRPr lang="en-NL" sz="1200" dirty="0">
                  <a:solidFill>
                    <a:schemeClr val="bg2">
                      <a:lumMod val="50000"/>
                    </a:schemeClr>
                  </a:solidFill>
                </a:endParaRPr>
              </a:p>
            </p:txBody>
          </p:sp>
        </mc:Choice>
        <mc:Fallback xmlns="">
          <p:sp>
            <p:nvSpPr>
              <p:cNvPr id="12" name="TextBox 11">
                <a:extLst>
                  <a:ext uri="{FF2B5EF4-FFF2-40B4-BE49-F238E27FC236}">
                    <a16:creationId xmlns:a16="http://schemas.microsoft.com/office/drawing/2014/main" id="{9F830E91-7F5D-5BAC-9F1A-6C3F4582B566}"/>
                  </a:ext>
                </a:extLst>
              </p:cNvPr>
              <p:cNvSpPr txBox="1">
                <a:spLocks noRot="1" noChangeAspect="1" noMove="1" noResize="1" noEditPoints="1" noAdjustHandles="1" noChangeArrowheads="1" noChangeShapeType="1" noTextEdit="1"/>
              </p:cNvSpPr>
              <p:nvPr/>
            </p:nvSpPr>
            <p:spPr>
              <a:xfrm flipH="1">
                <a:off x="3646604" y="5193398"/>
                <a:ext cx="871333" cy="184666"/>
              </a:xfrm>
              <a:prstGeom prst="rect">
                <a:avLst/>
              </a:prstGeom>
              <a:blipFill>
                <a:blip r:embed="rId7"/>
                <a:stretch>
                  <a:fillRect b="-10000"/>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B738EFC-68E5-28AA-C761-FB55D88A4266}"/>
                  </a:ext>
                </a:extLst>
              </p:cNvPr>
              <p:cNvSpPr txBox="1"/>
              <p:nvPr/>
            </p:nvSpPr>
            <p:spPr>
              <a:xfrm flipH="1">
                <a:off x="4515223" y="5193398"/>
                <a:ext cx="871333" cy="184666"/>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chemeClr val="bg2">
                              <a:lumMod val="50000"/>
                            </a:schemeClr>
                          </a:solidFill>
                          <a:latin typeface="Cambria Math" panose="02040503050406030204" pitchFamily="18" charset="0"/>
                        </a:rPr>
                        <m:t>5×</m:t>
                      </m:r>
                      <m:sSup>
                        <m:sSupPr>
                          <m:ctrlPr>
                            <a:rPr lang="en-US" sz="1200" b="0" i="1" smtClean="0">
                              <a:solidFill>
                                <a:schemeClr val="bg2">
                                  <a:lumMod val="50000"/>
                                </a:schemeClr>
                              </a:solidFill>
                              <a:latin typeface="Cambria Math" panose="02040503050406030204" pitchFamily="18" charset="0"/>
                            </a:rPr>
                          </m:ctrlPr>
                        </m:sSupPr>
                        <m:e>
                          <m:r>
                            <a:rPr lang="en-US" sz="1200" b="0" i="1" smtClean="0">
                              <a:solidFill>
                                <a:schemeClr val="bg2">
                                  <a:lumMod val="50000"/>
                                </a:schemeClr>
                              </a:solidFill>
                              <a:latin typeface="Cambria Math" panose="02040503050406030204" pitchFamily="18" charset="0"/>
                            </a:rPr>
                            <m:t>10</m:t>
                          </m:r>
                        </m:e>
                        <m:sup>
                          <m:r>
                            <a:rPr lang="en-US" sz="1200" b="0" i="1" smtClean="0">
                              <a:solidFill>
                                <a:schemeClr val="bg2">
                                  <a:lumMod val="50000"/>
                                </a:schemeClr>
                              </a:solidFill>
                              <a:latin typeface="Cambria Math" panose="02040503050406030204" pitchFamily="18" charset="0"/>
                            </a:rPr>
                            <m:t>−2</m:t>
                          </m:r>
                        </m:sup>
                      </m:sSup>
                    </m:oMath>
                  </m:oMathPara>
                </a14:m>
                <a:endParaRPr lang="en-NL" sz="1200" dirty="0">
                  <a:solidFill>
                    <a:schemeClr val="bg2">
                      <a:lumMod val="50000"/>
                    </a:schemeClr>
                  </a:solidFill>
                </a:endParaRPr>
              </a:p>
            </p:txBody>
          </p:sp>
        </mc:Choice>
        <mc:Fallback xmlns="">
          <p:sp>
            <p:nvSpPr>
              <p:cNvPr id="13" name="TextBox 12">
                <a:extLst>
                  <a:ext uri="{FF2B5EF4-FFF2-40B4-BE49-F238E27FC236}">
                    <a16:creationId xmlns:a16="http://schemas.microsoft.com/office/drawing/2014/main" id="{7B738EFC-68E5-28AA-C761-FB55D88A4266}"/>
                  </a:ext>
                </a:extLst>
              </p:cNvPr>
              <p:cNvSpPr txBox="1">
                <a:spLocks noRot="1" noChangeAspect="1" noMove="1" noResize="1" noEditPoints="1" noAdjustHandles="1" noChangeArrowheads="1" noChangeShapeType="1" noTextEdit="1"/>
              </p:cNvSpPr>
              <p:nvPr/>
            </p:nvSpPr>
            <p:spPr>
              <a:xfrm flipH="1">
                <a:off x="4515223" y="5193398"/>
                <a:ext cx="871333" cy="184666"/>
              </a:xfrm>
              <a:prstGeom prst="rect">
                <a:avLst/>
              </a:prstGeom>
              <a:blipFill>
                <a:blip r:embed="rId8"/>
                <a:stretch>
                  <a:fillRect b="-10000"/>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A47E9E5-21EF-F9BF-0D35-DA452D4440FC}"/>
                  </a:ext>
                </a:extLst>
              </p:cNvPr>
              <p:cNvSpPr txBox="1"/>
              <p:nvPr/>
            </p:nvSpPr>
            <p:spPr>
              <a:xfrm flipH="1">
                <a:off x="5419047" y="5193398"/>
                <a:ext cx="871333" cy="184666"/>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chemeClr val="bg2">
                              <a:lumMod val="50000"/>
                            </a:schemeClr>
                          </a:solidFill>
                          <a:latin typeface="Cambria Math" panose="02040503050406030204" pitchFamily="18" charset="0"/>
                        </a:rPr>
                        <m:t>5×</m:t>
                      </m:r>
                      <m:sSup>
                        <m:sSupPr>
                          <m:ctrlPr>
                            <a:rPr lang="en-US" sz="1200" b="0" i="1" smtClean="0">
                              <a:solidFill>
                                <a:schemeClr val="bg2">
                                  <a:lumMod val="50000"/>
                                </a:schemeClr>
                              </a:solidFill>
                              <a:latin typeface="Cambria Math" panose="02040503050406030204" pitchFamily="18" charset="0"/>
                            </a:rPr>
                          </m:ctrlPr>
                        </m:sSupPr>
                        <m:e>
                          <m:r>
                            <a:rPr lang="en-US" sz="1200" b="0" i="1" smtClean="0">
                              <a:solidFill>
                                <a:schemeClr val="bg2">
                                  <a:lumMod val="50000"/>
                                </a:schemeClr>
                              </a:solidFill>
                              <a:latin typeface="Cambria Math" panose="02040503050406030204" pitchFamily="18" charset="0"/>
                            </a:rPr>
                            <m:t>10</m:t>
                          </m:r>
                        </m:e>
                        <m:sup>
                          <m:r>
                            <a:rPr lang="en-US" sz="1200" b="0" i="1" smtClean="0">
                              <a:solidFill>
                                <a:schemeClr val="bg2">
                                  <a:lumMod val="50000"/>
                                </a:schemeClr>
                              </a:solidFill>
                              <a:latin typeface="Cambria Math" panose="02040503050406030204" pitchFamily="18" charset="0"/>
                            </a:rPr>
                            <m:t>−1</m:t>
                          </m:r>
                        </m:sup>
                      </m:sSup>
                    </m:oMath>
                  </m:oMathPara>
                </a14:m>
                <a:endParaRPr lang="en-NL" sz="1200" dirty="0">
                  <a:solidFill>
                    <a:schemeClr val="bg2">
                      <a:lumMod val="50000"/>
                    </a:schemeClr>
                  </a:solidFill>
                </a:endParaRPr>
              </a:p>
            </p:txBody>
          </p:sp>
        </mc:Choice>
        <mc:Fallback xmlns="">
          <p:sp>
            <p:nvSpPr>
              <p:cNvPr id="14" name="TextBox 13">
                <a:extLst>
                  <a:ext uri="{FF2B5EF4-FFF2-40B4-BE49-F238E27FC236}">
                    <a16:creationId xmlns:a16="http://schemas.microsoft.com/office/drawing/2014/main" id="{DA47E9E5-21EF-F9BF-0D35-DA452D4440FC}"/>
                  </a:ext>
                </a:extLst>
              </p:cNvPr>
              <p:cNvSpPr txBox="1">
                <a:spLocks noRot="1" noChangeAspect="1" noMove="1" noResize="1" noEditPoints="1" noAdjustHandles="1" noChangeArrowheads="1" noChangeShapeType="1" noTextEdit="1"/>
              </p:cNvSpPr>
              <p:nvPr/>
            </p:nvSpPr>
            <p:spPr>
              <a:xfrm flipH="1">
                <a:off x="5419047" y="5193398"/>
                <a:ext cx="871333" cy="184666"/>
              </a:xfrm>
              <a:prstGeom prst="rect">
                <a:avLst/>
              </a:prstGeom>
              <a:blipFill>
                <a:blip r:embed="rId9"/>
                <a:stretch>
                  <a:fillRect b="-10000"/>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3E3A553-E0AE-B210-BE39-2595D08173D0}"/>
                  </a:ext>
                </a:extLst>
              </p:cNvPr>
              <p:cNvSpPr txBox="1"/>
              <p:nvPr/>
            </p:nvSpPr>
            <p:spPr>
              <a:xfrm flipH="1">
                <a:off x="6292862" y="5193398"/>
                <a:ext cx="871333" cy="184666"/>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chemeClr val="bg2">
                              <a:lumMod val="50000"/>
                            </a:schemeClr>
                          </a:solidFill>
                          <a:latin typeface="Cambria Math" panose="02040503050406030204" pitchFamily="18" charset="0"/>
                        </a:rPr>
                        <m:t>1</m:t>
                      </m:r>
                    </m:oMath>
                  </m:oMathPara>
                </a14:m>
                <a:endParaRPr lang="en-NL" sz="1200" dirty="0">
                  <a:solidFill>
                    <a:schemeClr val="bg2">
                      <a:lumMod val="50000"/>
                    </a:schemeClr>
                  </a:solidFill>
                </a:endParaRPr>
              </a:p>
            </p:txBody>
          </p:sp>
        </mc:Choice>
        <mc:Fallback xmlns="">
          <p:sp>
            <p:nvSpPr>
              <p:cNvPr id="15" name="TextBox 14">
                <a:extLst>
                  <a:ext uri="{FF2B5EF4-FFF2-40B4-BE49-F238E27FC236}">
                    <a16:creationId xmlns:a16="http://schemas.microsoft.com/office/drawing/2014/main" id="{33E3A553-E0AE-B210-BE39-2595D08173D0}"/>
                  </a:ext>
                </a:extLst>
              </p:cNvPr>
              <p:cNvSpPr txBox="1">
                <a:spLocks noRot="1" noChangeAspect="1" noMove="1" noResize="1" noEditPoints="1" noAdjustHandles="1" noChangeArrowheads="1" noChangeShapeType="1" noTextEdit="1"/>
              </p:cNvSpPr>
              <p:nvPr/>
            </p:nvSpPr>
            <p:spPr>
              <a:xfrm flipH="1">
                <a:off x="6292862" y="5193398"/>
                <a:ext cx="871333" cy="184666"/>
              </a:xfrm>
              <a:prstGeom prst="rect">
                <a:avLst/>
              </a:prstGeom>
              <a:blipFill>
                <a:blip r:embed="rId10"/>
                <a:stretch>
                  <a:fillRect b="-6667"/>
                </a:stretch>
              </a:blipFill>
            </p:spPr>
            <p:txBody>
              <a:bodyPr/>
              <a:lstStyle/>
              <a:p>
                <a:r>
                  <a:rPr lang="en-NL">
                    <a:noFill/>
                  </a:rPr>
                  <a:t> </a:t>
                </a:r>
              </a:p>
            </p:txBody>
          </p:sp>
        </mc:Fallback>
      </mc:AlternateContent>
    </p:spTree>
    <p:extLst>
      <p:ext uri="{BB962C8B-B14F-4D97-AF65-F5344CB8AC3E}">
        <p14:creationId xmlns:p14="http://schemas.microsoft.com/office/powerpoint/2010/main" val="590101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5B8E1-65A5-4EEE-9E64-22B8EC88B104}"/>
              </a:ext>
            </a:extLst>
          </p:cNvPr>
          <p:cNvSpPr>
            <a:spLocks noGrp="1"/>
          </p:cNvSpPr>
          <p:nvPr>
            <p:ph type="title"/>
          </p:nvPr>
        </p:nvSpPr>
        <p:spPr>
          <a:xfrm>
            <a:off x="838199" y="365125"/>
            <a:ext cx="11083788" cy="1325563"/>
          </a:xfrm>
        </p:spPr>
        <p:txBody>
          <a:bodyPr/>
          <a:lstStyle/>
          <a:p>
            <a:r>
              <a:rPr lang="en-US" dirty="0"/>
              <a:t>Bayesian approaches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91536CF-3D3C-4BB0-AF71-7BDCF6BCA3B1}"/>
                  </a:ext>
                </a:extLst>
              </p:cNvPr>
              <p:cNvSpPr>
                <a:spLocks noGrp="1"/>
              </p:cNvSpPr>
              <p:nvPr>
                <p:ph idx="1"/>
              </p:nvPr>
            </p:nvSpPr>
            <p:spPr>
              <a:xfrm>
                <a:off x="838199" y="1746504"/>
                <a:ext cx="5735531" cy="3593591"/>
              </a:xfrm>
            </p:spPr>
            <p:txBody>
              <a:bodyPr>
                <a:noAutofit/>
              </a:bodyPr>
              <a:lstStyle/>
              <a:p>
                <a:pPr marL="0" indent="0">
                  <a:buNone/>
                </a:pPr>
                <a:r>
                  <a:rPr lang="en-US" sz="2000" dirty="0">
                    <a:solidFill>
                      <a:schemeClr val="tx1"/>
                    </a:solidFill>
                  </a:rPr>
                  <a:t>Uses as weights</a:t>
                </a:r>
              </a:p>
              <a:p>
                <a:pPr marL="0" indent="0">
                  <a:buNone/>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𝐸</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𝛽</m:t>
                              </m:r>
                            </m:e>
                            <m:sub>
                              <m:r>
                                <a:rPr lang="en-US" sz="2000" b="0" i="1" smtClean="0">
                                  <a:solidFill>
                                    <a:schemeClr val="tx1"/>
                                  </a:solidFill>
                                  <a:latin typeface="Cambria Math" panose="02040503050406030204" pitchFamily="18" charset="0"/>
                                </a:rPr>
                                <m:t>𝑗</m:t>
                              </m:r>
                            </m:sub>
                          </m:sSub>
                        </m:e>
                        <m:e>
                          <m:sSubSup>
                            <m:sSubSupPr>
                              <m:ctrlPr>
                                <a:rPr lang="en-US" sz="2000" b="0" i="1" smtClean="0">
                                  <a:solidFill>
                                    <a:schemeClr val="tx1"/>
                                  </a:solidFill>
                                  <a:latin typeface="Cambria Math" panose="02040503050406030204" pitchFamily="18" charset="0"/>
                                </a:rPr>
                              </m:ctrlPr>
                            </m:sSubSupPr>
                            <m:e>
                              <m:acc>
                                <m:accPr>
                                  <m:chr m:val="̂"/>
                                  <m:ctrlPr>
                                    <a:rPr lang="en-US" sz="2000" i="1" smtClean="0">
                                      <a:solidFill>
                                        <a:schemeClr val="tx1"/>
                                      </a:solidFill>
                                      <a:latin typeface="Cambria Math" panose="02040503050406030204" pitchFamily="18" charset="0"/>
                                    </a:rPr>
                                  </m:ctrlPr>
                                </m:accPr>
                                <m:e>
                                  <m:r>
                                    <a:rPr lang="en-US" sz="2000" b="0" i="1" smtClean="0">
                                      <a:solidFill>
                                        <a:schemeClr val="tx1"/>
                                      </a:solidFill>
                                      <a:latin typeface="Cambria Math" panose="02040503050406030204" pitchFamily="18" charset="0"/>
                                    </a:rPr>
                                    <m:t>𝛽</m:t>
                                  </m:r>
                                </m:e>
                              </m:acc>
                            </m:e>
                            <m:sub>
                              <m:r>
                                <a:rPr lang="en-US" sz="2000" b="0" i="1" smtClean="0">
                                  <a:solidFill>
                                    <a:schemeClr val="tx1"/>
                                  </a:solidFill>
                                  <a:latin typeface="Cambria Math" panose="02040503050406030204" pitchFamily="18" charset="0"/>
                                </a:rPr>
                                <m:t>𝑗</m:t>
                              </m:r>
                            </m:sub>
                            <m:sup>
                              <m:r>
                                <a:rPr lang="en-US" sz="2000" b="0" i="1" smtClean="0">
                                  <a:solidFill>
                                    <a:schemeClr val="tx1"/>
                                  </a:solidFill>
                                  <a:latin typeface="Cambria Math" panose="02040503050406030204" pitchFamily="18" charset="0"/>
                                </a:rPr>
                                <m:t>𝐺𝑊𝐴𝑆</m:t>
                              </m:r>
                            </m:sup>
                          </m:sSubSup>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𝐷</m:t>
                          </m:r>
                        </m:e>
                      </m:d>
                    </m:oMath>
                  </m:oMathPara>
                </a14:m>
                <a:endParaRPr lang="en-US" sz="2000" b="0" dirty="0">
                  <a:solidFill>
                    <a:schemeClr val="tx1"/>
                  </a:solidFill>
                </a:endParaRPr>
              </a:p>
              <a:p>
                <a:pPr marL="0" indent="0">
                  <a:buNone/>
                </a:pPr>
                <a:r>
                  <a:rPr lang="en-US" sz="2000" dirty="0">
                    <a:solidFill>
                      <a:schemeClr val="tx1"/>
                    </a:solidFill>
                  </a:rPr>
                  <a:t>By </a:t>
                </a:r>
                <a:r>
                  <a:rPr lang="en-US" sz="2000" dirty="0" err="1">
                    <a:solidFill>
                      <a:schemeClr val="tx1"/>
                    </a:solidFill>
                  </a:rPr>
                  <a:t>Bayes’s</a:t>
                </a:r>
                <a:r>
                  <a:rPr lang="en-US" sz="2000" dirty="0">
                    <a:solidFill>
                      <a:schemeClr val="tx1"/>
                    </a:solidFill>
                  </a:rPr>
                  <a:t> rule,</a:t>
                </a:r>
              </a:p>
              <a:p>
                <a:pPr marL="0" indent="0">
                  <a:buNone/>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𝑓</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𝛽</m:t>
                              </m:r>
                            </m:e>
                            <m:sub>
                              <m:r>
                                <a:rPr lang="en-US" sz="2000" b="0" i="1" smtClean="0">
                                  <a:solidFill>
                                    <a:schemeClr val="tx1"/>
                                  </a:solidFill>
                                  <a:latin typeface="Cambria Math" panose="02040503050406030204" pitchFamily="18" charset="0"/>
                                </a:rPr>
                                <m:t>𝑗</m:t>
                              </m:r>
                            </m:sub>
                          </m:sSub>
                        </m:e>
                        <m:e>
                          <m:sSubSup>
                            <m:sSubSupPr>
                              <m:ctrlPr>
                                <a:rPr lang="en-US" sz="2000" b="0" i="1" smtClean="0">
                                  <a:solidFill>
                                    <a:schemeClr val="tx1"/>
                                  </a:solidFill>
                                  <a:latin typeface="Cambria Math" panose="02040503050406030204" pitchFamily="18" charset="0"/>
                                </a:rPr>
                              </m:ctrlPr>
                            </m:sSubSupPr>
                            <m:e>
                              <m:acc>
                                <m:accPr>
                                  <m:chr m:val="̂"/>
                                  <m:ctrlPr>
                                    <a:rPr lang="en-US" sz="2000" i="1" smtClean="0">
                                      <a:solidFill>
                                        <a:schemeClr val="tx1"/>
                                      </a:solidFill>
                                      <a:latin typeface="Cambria Math" panose="02040503050406030204" pitchFamily="18" charset="0"/>
                                    </a:rPr>
                                  </m:ctrlPr>
                                </m:accPr>
                                <m:e>
                                  <m:r>
                                    <a:rPr lang="en-US" sz="2000" b="0" i="1" smtClean="0">
                                      <a:solidFill>
                                        <a:schemeClr val="tx1"/>
                                      </a:solidFill>
                                      <a:latin typeface="Cambria Math" panose="02040503050406030204" pitchFamily="18" charset="0"/>
                                    </a:rPr>
                                    <m:t>𝛽</m:t>
                                  </m:r>
                                </m:e>
                              </m:acc>
                            </m:e>
                            <m:sub>
                              <m:r>
                                <a:rPr lang="en-US" sz="2000" b="0" i="1" smtClean="0">
                                  <a:solidFill>
                                    <a:schemeClr val="tx1"/>
                                  </a:solidFill>
                                  <a:latin typeface="Cambria Math" panose="02040503050406030204" pitchFamily="18" charset="0"/>
                                </a:rPr>
                                <m:t>𝑗</m:t>
                              </m:r>
                            </m:sub>
                            <m:sup>
                              <m:r>
                                <a:rPr lang="en-US" sz="2000" b="0" i="1" smtClean="0">
                                  <a:solidFill>
                                    <a:schemeClr val="tx1"/>
                                  </a:solidFill>
                                  <a:latin typeface="Cambria Math" panose="02040503050406030204" pitchFamily="18" charset="0"/>
                                </a:rPr>
                                <m:t>𝐺𝑊𝐴𝑆</m:t>
                              </m:r>
                            </m:sup>
                          </m:sSubSup>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𝐷</m:t>
                          </m:r>
                        </m:e>
                      </m:d>
                      <m:r>
                        <a:rPr lang="en-US" sz="2000" b="0" i="1" smtClean="0">
                          <a:solidFill>
                            <a:schemeClr val="tx1"/>
                          </a:solidFill>
                          <a:latin typeface="Cambria Math" panose="02040503050406030204" pitchFamily="18" charset="0"/>
                        </a:rPr>
                        <m:t>=</m:t>
                      </m:r>
                      <m:f>
                        <m:fPr>
                          <m:ctrlPr>
                            <a:rPr lang="en-US" sz="2000" b="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𝑓</m:t>
                          </m:r>
                          <m:d>
                            <m:dPr>
                              <m:ctrlPr>
                                <a:rPr lang="en-US" sz="2000" b="0" i="1" smtClean="0">
                                  <a:solidFill>
                                    <a:schemeClr val="tx1"/>
                                  </a:solidFill>
                                  <a:latin typeface="Cambria Math" panose="02040503050406030204" pitchFamily="18" charset="0"/>
                                </a:rPr>
                              </m:ctrlPr>
                            </m:dPr>
                            <m:e>
                              <m:sSubSup>
                                <m:sSubSupPr>
                                  <m:ctrlPr>
                                    <a:rPr lang="en-US" sz="2000" b="0" i="1" smtClean="0">
                                      <a:solidFill>
                                        <a:schemeClr val="tx1"/>
                                      </a:solidFill>
                                      <a:latin typeface="Cambria Math" panose="02040503050406030204" pitchFamily="18" charset="0"/>
                                    </a:rPr>
                                  </m:ctrlPr>
                                </m:sSubSupPr>
                                <m:e>
                                  <m:acc>
                                    <m:accPr>
                                      <m:chr m:val="̂"/>
                                      <m:ctrlPr>
                                        <a:rPr lang="en-US" sz="2000" i="1" smtClean="0">
                                          <a:solidFill>
                                            <a:schemeClr val="tx1"/>
                                          </a:solidFill>
                                          <a:latin typeface="Cambria Math" panose="02040503050406030204" pitchFamily="18" charset="0"/>
                                        </a:rPr>
                                      </m:ctrlPr>
                                    </m:accPr>
                                    <m:e>
                                      <m:r>
                                        <a:rPr lang="en-US" sz="2000" b="0" i="1" smtClean="0">
                                          <a:solidFill>
                                            <a:schemeClr val="tx1"/>
                                          </a:solidFill>
                                          <a:latin typeface="Cambria Math" panose="02040503050406030204" pitchFamily="18" charset="0"/>
                                        </a:rPr>
                                        <m:t>𝛽</m:t>
                                      </m:r>
                                    </m:e>
                                  </m:acc>
                                </m:e>
                                <m:sub>
                                  <m:r>
                                    <a:rPr lang="en-US" sz="2000" b="0" i="1" smtClean="0">
                                      <a:solidFill>
                                        <a:schemeClr val="tx1"/>
                                      </a:solidFill>
                                      <a:latin typeface="Cambria Math" panose="02040503050406030204" pitchFamily="18" charset="0"/>
                                    </a:rPr>
                                    <m:t>𝑗</m:t>
                                  </m:r>
                                </m:sub>
                                <m:sup>
                                  <m:r>
                                    <a:rPr lang="en-US" sz="2000" b="0" i="1" smtClean="0">
                                      <a:solidFill>
                                        <a:schemeClr val="tx1"/>
                                      </a:solidFill>
                                      <a:latin typeface="Cambria Math" panose="02040503050406030204" pitchFamily="18" charset="0"/>
                                    </a:rPr>
                                    <m:t>𝐺𝑊𝐴𝑆</m:t>
                                  </m:r>
                                </m:sup>
                              </m:sSubSup>
                            </m:e>
                            <m:e>
                              <m:r>
                                <a:rPr lang="en-US" sz="2000" b="0" i="1" smtClean="0">
                                  <a:solidFill>
                                    <a:schemeClr val="tx1"/>
                                  </a:solidFill>
                                  <a:latin typeface="Cambria Math" panose="02040503050406030204" pitchFamily="18" charset="0"/>
                                </a:rPr>
                                <m:t>𝛽</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𝐷</m:t>
                              </m:r>
                            </m:e>
                          </m:d>
                          <m:r>
                            <a:rPr lang="en-US" sz="2000" b="0" i="1" smtClean="0">
                              <a:solidFill>
                                <a:schemeClr val="tx1"/>
                              </a:solidFill>
                              <a:latin typeface="Cambria Math" panose="02040503050406030204" pitchFamily="18" charset="0"/>
                            </a:rPr>
                            <m:t>𝑓</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𝛽</m:t>
                                  </m:r>
                                </m:e>
                                <m:sub>
                                  <m:r>
                                    <a:rPr lang="en-US" sz="2000" b="0" i="1" smtClean="0">
                                      <a:solidFill>
                                        <a:schemeClr val="tx1"/>
                                      </a:solidFill>
                                      <a:latin typeface="Cambria Math" panose="02040503050406030204" pitchFamily="18" charset="0"/>
                                    </a:rPr>
                                    <m:t>𝑗</m:t>
                                  </m:r>
                                </m:sub>
                              </m:sSub>
                            </m:e>
                            <m:e>
                              <m:r>
                                <a:rPr lang="en-US" sz="2000" b="0" i="1" smtClean="0">
                                  <a:solidFill>
                                    <a:schemeClr val="tx1"/>
                                  </a:solidFill>
                                  <a:latin typeface="Cambria Math" panose="02040503050406030204" pitchFamily="18" charset="0"/>
                                </a:rPr>
                                <m:t>𝐷</m:t>
                              </m:r>
                            </m:e>
                          </m:d>
                        </m:num>
                        <m:den>
                          <m:r>
                            <a:rPr lang="en-US" sz="2000" b="0" i="1" smtClean="0">
                              <a:solidFill>
                                <a:schemeClr val="tx1"/>
                              </a:solidFill>
                              <a:latin typeface="Cambria Math" panose="02040503050406030204" pitchFamily="18" charset="0"/>
                            </a:rPr>
                            <m:t>𝑓</m:t>
                          </m:r>
                          <m:d>
                            <m:dPr>
                              <m:ctrlPr>
                                <a:rPr lang="en-US" sz="2000" b="0" i="1" smtClean="0">
                                  <a:solidFill>
                                    <a:schemeClr val="tx1"/>
                                  </a:solidFill>
                                  <a:latin typeface="Cambria Math" panose="02040503050406030204" pitchFamily="18" charset="0"/>
                                </a:rPr>
                              </m:ctrlPr>
                            </m:dPr>
                            <m:e>
                              <m:sSubSup>
                                <m:sSubSupPr>
                                  <m:ctrlPr>
                                    <a:rPr lang="en-US" sz="2000" b="0" i="1" smtClean="0">
                                      <a:solidFill>
                                        <a:schemeClr val="tx1"/>
                                      </a:solidFill>
                                      <a:latin typeface="Cambria Math" panose="02040503050406030204" pitchFamily="18" charset="0"/>
                                    </a:rPr>
                                  </m:ctrlPr>
                                </m:sSubSupPr>
                                <m:e>
                                  <m:acc>
                                    <m:accPr>
                                      <m:chr m:val="̂"/>
                                      <m:ctrlPr>
                                        <a:rPr lang="en-US" sz="2000" i="1" smtClean="0">
                                          <a:solidFill>
                                            <a:schemeClr val="tx1"/>
                                          </a:solidFill>
                                          <a:latin typeface="Cambria Math" panose="02040503050406030204" pitchFamily="18" charset="0"/>
                                        </a:rPr>
                                      </m:ctrlPr>
                                    </m:accPr>
                                    <m:e>
                                      <m:r>
                                        <a:rPr lang="en-US" sz="2000" b="0" i="1" smtClean="0">
                                          <a:solidFill>
                                            <a:schemeClr val="tx1"/>
                                          </a:solidFill>
                                          <a:latin typeface="Cambria Math" panose="02040503050406030204" pitchFamily="18" charset="0"/>
                                        </a:rPr>
                                        <m:t>𝛽</m:t>
                                      </m:r>
                                    </m:e>
                                  </m:acc>
                                </m:e>
                                <m:sub>
                                  <m:r>
                                    <a:rPr lang="en-US" sz="2000" b="0" i="1" smtClean="0">
                                      <a:solidFill>
                                        <a:schemeClr val="tx1"/>
                                      </a:solidFill>
                                      <a:latin typeface="Cambria Math" panose="02040503050406030204" pitchFamily="18" charset="0"/>
                                    </a:rPr>
                                    <m:t>𝑗</m:t>
                                  </m:r>
                                </m:sub>
                                <m:sup>
                                  <m:r>
                                    <a:rPr lang="en-US" sz="2000" b="0" i="1" smtClean="0">
                                      <a:solidFill>
                                        <a:schemeClr val="tx1"/>
                                      </a:solidFill>
                                      <a:latin typeface="Cambria Math" panose="02040503050406030204" pitchFamily="18" charset="0"/>
                                    </a:rPr>
                                    <m:t>𝐺𝑊𝐴𝑆</m:t>
                                  </m:r>
                                </m:sup>
                              </m:sSubSup>
                            </m:e>
                            <m:e>
                              <m:r>
                                <a:rPr lang="en-US" sz="2000" b="0" i="1" smtClean="0">
                                  <a:solidFill>
                                    <a:schemeClr val="tx1"/>
                                  </a:solidFill>
                                  <a:latin typeface="Cambria Math" panose="02040503050406030204" pitchFamily="18" charset="0"/>
                                </a:rPr>
                                <m:t>𝐷</m:t>
                              </m:r>
                            </m:e>
                          </m:d>
                        </m:den>
                      </m:f>
                    </m:oMath>
                  </m:oMathPara>
                </a14:m>
                <a:endParaRPr lang="en-US" sz="2000" dirty="0">
                  <a:solidFill>
                    <a:schemeClr val="tx1"/>
                  </a:solidFill>
                </a:endParaRPr>
              </a:p>
              <a:p>
                <a:pPr marL="0" indent="0">
                  <a:buNone/>
                </a:pPr>
                <a:endParaRPr lang="en-US" sz="2000" dirty="0">
                  <a:solidFill>
                    <a:schemeClr val="tx1"/>
                  </a:solidFill>
                </a:endParaRPr>
              </a:p>
            </p:txBody>
          </p:sp>
        </mc:Choice>
        <mc:Fallback xmlns="">
          <p:sp>
            <p:nvSpPr>
              <p:cNvPr id="3" name="Content Placeholder 2">
                <a:extLst>
                  <a:ext uri="{FF2B5EF4-FFF2-40B4-BE49-F238E27FC236}">
                    <a16:creationId xmlns:a16="http://schemas.microsoft.com/office/drawing/2014/main" id="{891536CF-3D3C-4BB0-AF71-7BDCF6BCA3B1}"/>
                  </a:ext>
                </a:extLst>
              </p:cNvPr>
              <p:cNvSpPr>
                <a:spLocks noGrp="1" noRot="1" noChangeAspect="1" noMove="1" noResize="1" noEditPoints="1" noAdjustHandles="1" noChangeArrowheads="1" noChangeShapeType="1" noTextEdit="1"/>
              </p:cNvSpPr>
              <p:nvPr>
                <p:ph idx="1"/>
              </p:nvPr>
            </p:nvSpPr>
            <p:spPr>
              <a:xfrm>
                <a:off x="838199" y="1746504"/>
                <a:ext cx="5735531" cy="3593591"/>
              </a:xfrm>
              <a:blipFill>
                <a:blip r:embed="rId3"/>
                <a:stretch>
                  <a:fillRect l="-1063" t="-1868"/>
                </a:stretch>
              </a:blipFill>
            </p:spPr>
            <p:txBody>
              <a:bodyPr/>
              <a:lstStyle/>
              <a:p>
                <a:r>
                  <a:rPr lang="en-NL">
                    <a:noFill/>
                  </a:rPr>
                  <a:t> </a:t>
                </a:r>
              </a:p>
            </p:txBody>
          </p:sp>
        </mc:Fallback>
      </mc:AlternateContent>
      <p:sp>
        <p:nvSpPr>
          <p:cNvPr id="4" name="TextBox 3">
            <a:extLst>
              <a:ext uri="{FF2B5EF4-FFF2-40B4-BE49-F238E27FC236}">
                <a16:creationId xmlns:a16="http://schemas.microsoft.com/office/drawing/2014/main" id="{53AFF243-EF3B-4BEF-AAE2-CECF3BA28BB4}"/>
              </a:ext>
            </a:extLst>
          </p:cNvPr>
          <p:cNvSpPr txBox="1"/>
          <p:nvPr/>
        </p:nvSpPr>
        <p:spPr>
          <a:xfrm>
            <a:off x="2497535" y="4173002"/>
            <a:ext cx="4210373" cy="400110"/>
          </a:xfrm>
          <a:prstGeom prst="rect">
            <a:avLst/>
          </a:prstGeom>
          <a:noFill/>
        </p:spPr>
        <p:txBody>
          <a:bodyPr wrap="square" rtlCol="0">
            <a:spAutoFit/>
          </a:bodyPr>
          <a:lstStyle/>
          <a:p>
            <a:r>
              <a:rPr lang="en-US" sz="2000" dirty="0">
                <a:solidFill>
                  <a:schemeClr val="tx1"/>
                </a:solidFill>
              </a:rPr>
              <a:t>Shrinkage depends on the prior!</a:t>
            </a:r>
          </a:p>
        </p:txBody>
      </p:sp>
      <p:sp>
        <p:nvSpPr>
          <p:cNvPr id="5" name="Oval 4">
            <a:extLst>
              <a:ext uri="{FF2B5EF4-FFF2-40B4-BE49-F238E27FC236}">
                <a16:creationId xmlns:a16="http://schemas.microsoft.com/office/drawing/2014/main" id="{780B0028-7F07-40CE-8CE1-544B211F1166}"/>
              </a:ext>
            </a:extLst>
          </p:cNvPr>
          <p:cNvSpPr/>
          <p:nvPr/>
        </p:nvSpPr>
        <p:spPr>
          <a:xfrm>
            <a:off x="5113683" y="2753139"/>
            <a:ext cx="982317" cy="588184"/>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4CB7EDA6-3E1E-4CCE-BAC1-4D2C7606710B}"/>
              </a:ext>
            </a:extLst>
          </p:cNvPr>
          <p:cNvCxnSpPr>
            <a:cxnSpLocks/>
          </p:cNvCxnSpPr>
          <p:nvPr/>
        </p:nvCxnSpPr>
        <p:spPr>
          <a:xfrm flipH="1">
            <a:off x="5054991" y="3348637"/>
            <a:ext cx="584058" cy="857603"/>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sp>
        <p:nvSpPr>
          <p:cNvPr id="6" name="Oval 5">
            <a:extLst>
              <a:ext uri="{FF2B5EF4-FFF2-40B4-BE49-F238E27FC236}">
                <a16:creationId xmlns:a16="http://schemas.microsoft.com/office/drawing/2014/main" id="{38388D05-C5B4-EE27-0B0D-43FE5A8355ED}"/>
              </a:ext>
            </a:extLst>
          </p:cNvPr>
          <p:cNvSpPr/>
          <p:nvPr/>
        </p:nvSpPr>
        <p:spPr>
          <a:xfrm>
            <a:off x="4204252" y="2092187"/>
            <a:ext cx="327991" cy="3379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9" name="Straight Arrow Connector 8">
            <a:extLst>
              <a:ext uri="{FF2B5EF4-FFF2-40B4-BE49-F238E27FC236}">
                <a16:creationId xmlns:a16="http://schemas.microsoft.com/office/drawing/2014/main" id="{4CEE845E-30EA-5EB5-7BC3-AF165AB1C3A7}"/>
              </a:ext>
            </a:extLst>
          </p:cNvPr>
          <p:cNvCxnSpPr>
            <a:cxnSpLocks/>
            <a:stCxn id="6" idx="6"/>
            <a:endCxn id="10" idx="1"/>
          </p:cNvCxnSpPr>
          <p:nvPr/>
        </p:nvCxnSpPr>
        <p:spPr>
          <a:xfrm flipV="1">
            <a:off x="4532243" y="2076486"/>
            <a:ext cx="402535"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A0E3FAB-3728-3EAF-34CF-BED92BE362DD}"/>
              </a:ext>
            </a:extLst>
          </p:cNvPr>
          <p:cNvSpPr txBox="1"/>
          <p:nvPr/>
        </p:nvSpPr>
        <p:spPr>
          <a:xfrm>
            <a:off x="4934778" y="1891820"/>
            <a:ext cx="1773130" cy="369332"/>
          </a:xfrm>
          <a:prstGeom prst="rect">
            <a:avLst/>
          </a:prstGeom>
          <a:noFill/>
        </p:spPr>
        <p:txBody>
          <a:bodyPr wrap="square" rtlCol="0">
            <a:spAutoFit/>
          </a:bodyPr>
          <a:lstStyle/>
          <a:p>
            <a:r>
              <a:rPr lang="en-US" dirty="0"/>
              <a:t>LD matrix</a:t>
            </a:r>
            <a:endParaRPr lang="en-NL" dirty="0"/>
          </a:p>
        </p:txBody>
      </p: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937147BE-413C-E14E-0F24-98A8233D9453}"/>
                  </a:ext>
                </a:extLst>
              </p:cNvPr>
              <p:cNvSpPr txBox="1">
                <a:spLocks/>
              </p:cNvSpPr>
              <p:nvPr/>
            </p:nvSpPr>
            <p:spPr>
              <a:xfrm>
                <a:off x="6827681" y="1650500"/>
                <a:ext cx="4765161" cy="1698137"/>
              </a:xfrm>
              <a:prstGeom prst="rect">
                <a:avLst/>
              </a:prstGeom>
              <a:ln w="19050"/>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LDpred2: Gaussian or Spike-and-Slab</a:t>
                </a: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d>
                        <m:dPr>
                          <m:ctrlPr>
                            <a:rPr lang="en-US" sz="1600" i="1" smtClean="0">
                              <a:latin typeface="Cambria Math" panose="02040503050406030204" pitchFamily="18" charset="0"/>
                            </a:rPr>
                          </m:ctrlPr>
                        </m:dPr>
                        <m:e>
                          <m:sSub>
                            <m:sSubPr>
                              <m:ctrlPr>
                                <a:rPr lang="en-US" sz="1600" i="1" smtClean="0">
                                  <a:latin typeface="Cambria Math" panose="02040503050406030204" pitchFamily="18" charset="0"/>
                                </a:rPr>
                              </m:ctrlPr>
                            </m:sSubPr>
                            <m:e>
                              <m:r>
                                <a:rPr lang="en-US" sz="1600" i="1" smtClean="0">
                                  <a:latin typeface="Cambria Math" panose="02040503050406030204" pitchFamily="18" charset="0"/>
                                </a:rPr>
                                <m:t>𝛽</m:t>
                              </m:r>
                            </m:e>
                            <m:sub>
                              <m:r>
                                <a:rPr lang="en-US" sz="1600" i="1" smtClean="0">
                                  <a:latin typeface="Cambria Math" panose="02040503050406030204" pitchFamily="18" charset="0"/>
                                </a:rPr>
                                <m:t>𝑗</m:t>
                              </m:r>
                            </m:sub>
                          </m:sSub>
                        </m:e>
                        <m:e>
                          <m:r>
                            <a:rPr lang="en-US" sz="1600" i="1" smtClean="0">
                              <a:latin typeface="Cambria Math" panose="02040503050406030204" pitchFamily="18" charset="0"/>
                            </a:rPr>
                            <m:t>𝐷</m:t>
                          </m:r>
                        </m:e>
                      </m:d>
                      <m:r>
                        <a:rPr lang="en-US" sz="1600" i="1" smtClean="0">
                          <a:latin typeface="Cambria Math" panose="02040503050406030204" pitchFamily="18" charset="0"/>
                          <a:ea typeface="Cambria Math" panose="02040503050406030204" pitchFamily="18" charset="0"/>
                        </a:rPr>
                        <m:t>~</m:t>
                      </m:r>
                      <m:d>
                        <m:dPr>
                          <m:begChr m:val="{"/>
                          <m:endChr m:val=""/>
                          <m:ctrlPr>
                            <a:rPr lang="en-US" sz="1600" i="1" smtClean="0">
                              <a:latin typeface="Cambria Math" panose="02040503050406030204" pitchFamily="18" charset="0"/>
                            </a:rPr>
                          </m:ctrlPr>
                        </m:dPr>
                        <m:e>
                          <m:eqArr>
                            <m:eqArrPr>
                              <m:ctrlPr>
                                <a:rPr lang="en-US" sz="1600" i="1">
                                  <a:latin typeface="Cambria Math" panose="02040503050406030204" pitchFamily="18" charset="0"/>
                                </a:rPr>
                              </m:ctrlPr>
                            </m:eqArrPr>
                            <m:e>
                              <m:r>
                                <a:rPr lang="en-US" sz="1600" i="1">
                                  <a:latin typeface="Cambria Math" panose="02040503050406030204" pitchFamily="18" charset="0"/>
                                </a:rPr>
                                <m:t>𝑁</m:t>
                              </m:r>
                              <m:d>
                                <m:dPr>
                                  <m:ctrlPr>
                                    <a:rPr lang="en-US" sz="1600" i="1">
                                      <a:latin typeface="Cambria Math" panose="02040503050406030204" pitchFamily="18" charset="0"/>
                                    </a:rPr>
                                  </m:ctrlPr>
                                </m:dPr>
                                <m:e>
                                  <m:r>
                                    <a:rPr lang="en-US" sz="1600" i="1">
                                      <a:latin typeface="Cambria Math" panose="02040503050406030204" pitchFamily="18" charset="0"/>
                                    </a:rPr>
                                    <m:t>0,</m:t>
                                  </m:r>
                                  <m:sSup>
                                    <m:sSupPr>
                                      <m:ctrlPr>
                                        <a:rPr lang="en-US" sz="1600" i="1">
                                          <a:latin typeface="Cambria Math" panose="02040503050406030204" pitchFamily="18" charset="0"/>
                                        </a:rPr>
                                      </m:ctrlPr>
                                    </m:sSupPr>
                                    <m:e>
                                      <m:r>
                                        <a:rPr lang="en-US" sz="1600" i="1">
                                          <a:latin typeface="Cambria Math" panose="02040503050406030204" pitchFamily="18" charset="0"/>
                                        </a:rPr>
                                        <m:t>𝜏</m:t>
                                      </m:r>
                                    </m:e>
                                    <m:sup>
                                      <m:r>
                                        <a:rPr lang="en-US" sz="1600" i="1">
                                          <a:latin typeface="Cambria Math" panose="02040503050406030204" pitchFamily="18" charset="0"/>
                                        </a:rPr>
                                        <m:t>2</m:t>
                                      </m:r>
                                    </m:sup>
                                  </m:sSup>
                                </m:e>
                              </m:d>
                              <m:r>
                                <a:rPr lang="en-US" sz="1600" i="1">
                                  <a:latin typeface="Cambria Math" panose="02040503050406030204" pitchFamily="18" charset="0"/>
                                </a:rPr>
                                <m:t>,  </m:t>
                              </m:r>
                              <m:r>
                                <a:rPr lang="en-US" sz="1600" i="1">
                                  <a:latin typeface="Cambria Math" panose="02040503050406030204" pitchFamily="18" charset="0"/>
                                </a:rPr>
                                <m:t>𝑤𝑖𝑡h</m:t>
                              </m:r>
                              <m:r>
                                <a:rPr lang="en-US" sz="1600" i="1">
                                  <a:latin typeface="Cambria Math" panose="02040503050406030204" pitchFamily="18" charset="0"/>
                                </a:rPr>
                                <m:t> </m:t>
                              </m:r>
                              <m:r>
                                <a:rPr lang="en-US" sz="1600" i="1">
                                  <a:latin typeface="Cambria Math" panose="02040503050406030204" pitchFamily="18" charset="0"/>
                                </a:rPr>
                                <m:t>𝑝𝑟𝑜𝑏𝑎𝑏𝑖𝑙𝑖𝑡𝑦</m:t>
                              </m:r>
                              <m:r>
                                <a:rPr lang="en-US" sz="1600" i="1">
                                  <a:latin typeface="Cambria Math" panose="02040503050406030204" pitchFamily="18" charset="0"/>
                                </a:rPr>
                                <m:t> </m:t>
                              </m:r>
                              <m:r>
                                <a:rPr lang="en-US" sz="1600" i="1" smtClean="0">
                                  <a:latin typeface="Cambria Math" panose="02040503050406030204" pitchFamily="18" charset="0"/>
                                </a:rPr>
                                <m:t>𝜋</m:t>
                              </m:r>
                            </m:e>
                            <m:e>
                              <m:r>
                                <a:rPr lang="en-US" sz="1600" i="1" smtClean="0">
                                  <a:latin typeface="Cambria Math" panose="02040503050406030204" pitchFamily="18" charset="0"/>
                                </a:rPr>
                                <m:t>0                  </m:t>
                              </m:r>
                              <m:r>
                                <a:rPr lang="en-US" sz="1600" i="1" smtClean="0">
                                  <a:latin typeface="Cambria Math" panose="02040503050406030204" pitchFamily="18" charset="0"/>
                                </a:rPr>
                                <m:t>𝑤𝑖𝑡h</m:t>
                              </m:r>
                              <m:r>
                                <a:rPr lang="en-US" sz="1600" i="1" smtClean="0">
                                  <a:latin typeface="Cambria Math" panose="02040503050406030204" pitchFamily="18" charset="0"/>
                                </a:rPr>
                                <m:t> </m:t>
                              </m:r>
                              <m:r>
                                <a:rPr lang="en-US" sz="1600" i="1" smtClean="0">
                                  <a:latin typeface="Cambria Math" panose="02040503050406030204" pitchFamily="18" charset="0"/>
                                </a:rPr>
                                <m:t>𝑝𝑟𝑜𝑏𝑎𝑏𝑖𝑙𝑖𝑡𝑦</m:t>
                              </m:r>
                              <m:r>
                                <a:rPr lang="en-US" sz="1600" i="1" smtClean="0">
                                  <a:latin typeface="Cambria Math" panose="02040503050406030204" pitchFamily="18" charset="0"/>
                                </a:rPr>
                                <m:t> 1−</m:t>
                              </m:r>
                              <m:r>
                                <a:rPr lang="en-US" sz="1600" i="1">
                                  <a:latin typeface="Cambria Math" panose="02040503050406030204" pitchFamily="18" charset="0"/>
                                </a:rPr>
                                <m:t>𝜋</m:t>
                              </m:r>
                            </m:e>
                          </m:eqArr>
                        </m:e>
                      </m:d>
                    </m:oMath>
                  </m:oMathPara>
                </a14:m>
                <a:endParaRPr lang="en-US" sz="1600" dirty="0"/>
              </a:p>
              <a:p>
                <a:pPr marL="0" indent="0">
                  <a:buNone/>
                </a:pPr>
                <a14:m>
                  <m:oMath xmlns:m="http://schemas.openxmlformats.org/officeDocument/2006/math">
                    <m:r>
                      <a:rPr lang="en-US" sz="1800" i="1" smtClean="0">
                        <a:latin typeface="Cambria Math" panose="02040503050406030204" pitchFamily="18" charset="0"/>
                      </a:rPr>
                      <m:t>𝜋</m:t>
                    </m:r>
                  </m:oMath>
                </a14:m>
                <a:r>
                  <a:rPr lang="en-US" sz="1800" dirty="0"/>
                  <a:t> can be estimated from data, sparsity allowed (if </a:t>
                </a:r>
                <a14:m>
                  <m:oMath xmlns:m="http://schemas.openxmlformats.org/officeDocument/2006/math">
                    <m:acc>
                      <m:accPr>
                        <m:chr m:val="̅"/>
                        <m:ctrlPr>
                          <a:rPr lang="en-US" sz="1800" i="1" smtClean="0">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𝜋</m:t>
                            </m:r>
                          </m:e>
                          <m:sub>
                            <m:r>
                              <a:rPr lang="en-US" sz="1800" i="1">
                                <a:latin typeface="Cambria Math" panose="02040503050406030204" pitchFamily="18" charset="0"/>
                              </a:rPr>
                              <m:t>𝑗</m:t>
                            </m:r>
                          </m:sub>
                        </m:sSub>
                      </m:e>
                    </m:acc>
                    <m:r>
                      <a:rPr lang="en-US" sz="1800" i="1" smtClean="0">
                        <a:latin typeface="Cambria Math" panose="02040503050406030204" pitchFamily="18" charset="0"/>
                      </a:rPr>
                      <m:t>&lt; </m:t>
                    </m:r>
                    <m:r>
                      <a:rPr lang="en-US" sz="1800" i="1" smtClean="0">
                        <a:latin typeface="Cambria Math" panose="02040503050406030204" pitchFamily="18" charset="0"/>
                      </a:rPr>
                      <m:t>𝜋</m:t>
                    </m:r>
                    <m:r>
                      <a:rPr lang="en-US" sz="1800" i="1" smtClean="0">
                        <a:latin typeface="Cambria Math" panose="02040503050406030204" pitchFamily="18" charset="0"/>
                      </a:rPr>
                      <m:t>,</m:t>
                    </m:r>
                  </m:oMath>
                </a14:m>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𝑏</m:t>
                        </m:r>
                      </m:e>
                      <m:sub>
                        <m:r>
                          <a:rPr lang="en-US" sz="1800" i="1">
                            <a:latin typeface="Cambria Math" panose="02040503050406030204" pitchFamily="18" charset="0"/>
                          </a:rPr>
                          <m:t>𝑗</m:t>
                        </m:r>
                      </m:sub>
                    </m:sSub>
                  </m:oMath>
                </a14:m>
                <a:r>
                  <a:rPr lang="en-US" sz="1800" dirty="0"/>
                  <a:t> set to 0), </a:t>
                </a:r>
                <a14:m>
                  <m:oMath xmlns:m="http://schemas.openxmlformats.org/officeDocument/2006/math">
                    <m:sSup>
                      <m:sSupPr>
                        <m:ctrlPr>
                          <a:rPr lang="en-US" sz="1800" i="1">
                            <a:latin typeface="Cambria Math" panose="02040503050406030204" pitchFamily="18" charset="0"/>
                          </a:rPr>
                        </m:ctrlPr>
                      </m:sSupPr>
                      <m:e>
                        <m:r>
                          <a:rPr lang="en-US" sz="1800" i="1">
                            <a:latin typeface="Cambria Math" panose="02040503050406030204" pitchFamily="18" charset="0"/>
                          </a:rPr>
                          <m:t>𝜏</m:t>
                        </m:r>
                      </m:e>
                      <m:sup>
                        <m:r>
                          <a:rPr lang="en-US" sz="1800" i="1">
                            <a:latin typeface="Cambria Math" panose="02040503050406030204" pitchFamily="18" charset="0"/>
                          </a:rPr>
                          <m:t>2</m:t>
                        </m:r>
                      </m:sup>
                    </m:sSup>
                    <m:r>
                      <a:rPr lang="en-US" sz="1800" b="0" i="0"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h</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r>
                      <a:rPr lang="en-US" sz="1800" b="0" i="1" smtClean="0">
                        <a:latin typeface="Cambria Math" panose="02040503050406030204" pitchFamily="18" charset="0"/>
                      </a:rPr>
                      <m:t>𝑀</m:t>
                    </m:r>
                    <m:r>
                      <a:rPr lang="en-US" sz="1800" b="0" i="1" smtClean="0">
                        <a:latin typeface="Cambria Math" panose="02040503050406030204" pitchFamily="18" charset="0"/>
                      </a:rPr>
                      <m:t>𝜋</m:t>
                    </m:r>
                  </m:oMath>
                </a14:m>
                <a:endParaRPr lang="en-US" sz="1800" i="1" dirty="0"/>
              </a:p>
            </p:txBody>
          </p:sp>
        </mc:Choice>
        <mc:Fallback xmlns="">
          <p:sp>
            <p:nvSpPr>
              <p:cNvPr id="13" name="Content Placeholder 2">
                <a:extLst>
                  <a:ext uri="{FF2B5EF4-FFF2-40B4-BE49-F238E27FC236}">
                    <a16:creationId xmlns:a16="http://schemas.microsoft.com/office/drawing/2014/main" id="{937147BE-413C-E14E-0F24-98A8233D9453}"/>
                  </a:ext>
                </a:extLst>
              </p:cNvPr>
              <p:cNvSpPr txBox="1">
                <a:spLocks noRot="1" noChangeAspect="1" noMove="1" noResize="1" noEditPoints="1" noAdjustHandles="1" noChangeArrowheads="1" noChangeShapeType="1" noTextEdit="1"/>
              </p:cNvSpPr>
              <p:nvPr/>
            </p:nvSpPr>
            <p:spPr>
              <a:xfrm>
                <a:off x="6827681" y="1650500"/>
                <a:ext cx="4765161" cy="1698137"/>
              </a:xfrm>
              <a:prstGeom prst="rect">
                <a:avLst/>
              </a:prstGeom>
              <a:blipFill>
                <a:blip r:embed="rId4"/>
                <a:stretch>
                  <a:fillRect l="-892" t="-3203"/>
                </a:stretch>
              </a:blipFill>
              <a:ln w="19050"/>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E247ACD-7B0A-91A1-9750-A4982D49A9D5}"/>
                  </a:ext>
                </a:extLst>
              </p:cNvPr>
              <p:cNvSpPr txBox="1"/>
              <p:nvPr/>
            </p:nvSpPr>
            <p:spPr>
              <a:xfrm>
                <a:off x="644562" y="4770983"/>
                <a:ext cx="5735531" cy="1860766"/>
              </a:xfrm>
              <a:prstGeom prst="rect">
                <a:avLst/>
              </a:prstGeom>
              <a:ln w="19050"/>
            </p:spPr>
            <p:style>
              <a:lnRef idx="2">
                <a:schemeClr val="accent1"/>
              </a:lnRef>
              <a:fillRef idx="1">
                <a:schemeClr val="lt1"/>
              </a:fillRef>
              <a:effectRef idx="0">
                <a:schemeClr val="accent1"/>
              </a:effectRef>
              <a:fontRef idx="minor">
                <a:schemeClr val="dk1"/>
              </a:fontRef>
            </p:style>
            <p:txBody>
              <a:bodyPr wrap="square">
                <a:spAutoFit/>
              </a:bodyPr>
              <a:lstStyle/>
              <a:p>
                <a:r>
                  <a:rPr lang="en-US" sz="1800" dirty="0"/>
                  <a:t>PRS-CS: “Continuous shrinkage”</a:t>
                </a: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d>
                        <m:dPr>
                          <m:ctrlPr>
                            <a:rPr lang="en-US" sz="1800" i="1" smtClean="0">
                              <a:latin typeface="Cambria Math" panose="02040503050406030204" pitchFamily="18" charset="0"/>
                            </a:rPr>
                          </m:ctrlPr>
                        </m:dPr>
                        <m:e>
                          <m:sSub>
                            <m:sSubPr>
                              <m:ctrlPr>
                                <a:rPr lang="en-US" sz="1800" i="1" smtClean="0">
                                  <a:latin typeface="Cambria Math" panose="02040503050406030204" pitchFamily="18" charset="0"/>
                                </a:rPr>
                              </m:ctrlPr>
                            </m:sSubPr>
                            <m:e>
                              <m:r>
                                <a:rPr lang="en-US" sz="1800" i="1" smtClean="0">
                                  <a:latin typeface="Cambria Math" panose="02040503050406030204" pitchFamily="18" charset="0"/>
                                </a:rPr>
                                <m:t>𝛽</m:t>
                              </m:r>
                            </m:e>
                            <m:sub>
                              <m:r>
                                <a:rPr lang="en-US" sz="1800" i="1" smtClean="0">
                                  <a:latin typeface="Cambria Math" panose="02040503050406030204" pitchFamily="18" charset="0"/>
                                </a:rPr>
                                <m:t>𝑗</m:t>
                              </m:r>
                            </m:sub>
                          </m:sSub>
                        </m:e>
                        <m:e>
                          <m:r>
                            <a:rPr lang="en-US" sz="1800" i="1" smtClean="0">
                              <a:latin typeface="Cambria Math" panose="02040503050406030204" pitchFamily="18" charset="0"/>
                            </a:rPr>
                            <m:t>𝐷</m:t>
                          </m:r>
                        </m:e>
                      </m:d>
                      <m:r>
                        <a:rPr lang="en-US" sz="1800" i="1" smtClean="0">
                          <a:latin typeface="Cambria Math" panose="02040503050406030204" pitchFamily="18" charset="0"/>
                        </a:rPr>
                        <m:t>~</m:t>
                      </m:r>
                      <m:r>
                        <a:rPr lang="en-US" sz="1800" i="1" smtClean="0">
                          <a:latin typeface="Cambria Math" panose="02040503050406030204" pitchFamily="18" charset="0"/>
                        </a:rPr>
                        <m:t>𝑁</m:t>
                      </m:r>
                      <m:r>
                        <a:rPr lang="en-US" sz="1800" i="1" smtClean="0">
                          <a:latin typeface="Cambria Math" panose="02040503050406030204" pitchFamily="18" charset="0"/>
                        </a:rPr>
                        <m:t>(0,</m:t>
                      </m:r>
                      <m:r>
                        <a:rPr lang="en-US" sz="1800" i="1" smtClean="0">
                          <a:latin typeface="Cambria Math" panose="02040503050406030204" pitchFamily="18" charset="0"/>
                        </a:rPr>
                        <m:t>𝜙</m:t>
                      </m:r>
                      <m:sSub>
                        <m:sSubPr>
                          <m:ctrlPr>
                            <a:rPr lang="en-US" sz="1800" i="1" smtClean="0">
                              <a:latin typeface="Cambria Math" panose="02040503050406030204" pitchFamily="18" charset="0"/>
                            </a:rPr>
                          </m:ctrlPr>
                        </m:sSubPr>
                        <m:e>
                          <m:r>
                            <a:rPr lang="en-US" sz="1800" i="1" smtClean="0">
                              <a:latin typeface="Cambria Math" panose="02040503050406030204" pitchFamily="18" charset="0"/>
                            </a:rPr>
                            <m:t>𝜓</m:t>
                          </m:r>
                        </m:e>
                        <m:sub>
                          <m:r>
                            <a:rPr lang="en-US" sz="1800" i="1" smtClean="0">
                              <a:latin typeface="Cambria Math" panose="02040503050406030204" pitchFamily="18" charset="0"/>
                            </a:rPr>
                            <m:t>𝑗</m:t>
                          </m:r>
                        </m:sub>
                      </m:sSub>
                      <m:r>
                        <a:rPr lang="en-US" sz="1800" i="1" smtClean="0">
                          <a:latin typeface="Cambria Math" panose="02040503050406030204" pitchFamily="18" charset="0"/>
                        </a:rPr>
                        <m:t>)</m:t>
                      </m:r>
                    </m:oMath>
                  </m:oMathPara>
                </a14:m>
                <a:endParaRPr lang="en-US" sz="1800" dirty="0"/>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panose="02040503050406030204" pitchFamily="18" charset="0"/>
                            </a:rPr>
                            <m:t>𝜓</m:t>
                          </m:r>
                        </m:e>
                        <m:sub>
                          <m:r>
                            <a:rPr lang="en-US" sz="1800" i="1" smtClean="0">
                              <a:latin typeface="Cambria Math" panose="02040503050406030204" pitchFamily="18" charset="0"/>
                            </a:rPr>
                            <m:t>𝑗</m:t>
                          </m:r>
                        </m:sub>
                      </m:sSub>
                      <m:r>
                        <a:rPr lang="en-US" sz="1800" i="1" smtClean="0">
                          <a:latin typeface="Cambria Math" panose="02040503050406030204" pitchFamily="18" charset="0"/>
                        </a:rPr>
                        <m:t>~</m:t>
                      </m:r>
                      <m:r>
                        <a:rPr lang="en-US" sz="1800" i="1" smtClean="0">
                          <a:latin typeface="Cambria Math" panose="02040503050406030204" pitchFamily="18" charset="0"/>
                        </a:rPr>
                        <m:t>𝑁</m:t>
                      </m:r>
                      <m:d>
                        <m:dPr>
                          <m:ctrlPr>
                            <a:rPr lang="en-US" sz="1800" i="1" smtClean="0">
                              <a:latin typeface="Cambria Math" panose="02040503050406030204" pitchFamily="18" charset="0"/>
                            </a:rPr>
                          </m:ctrlPr>
                        </m:dPr>
                        <m:e>
                          <m:r>
                            <a:rPr lang="en-US" sz="1800" i="1" smtClean="0">
                              <a:latin typeface="Cambria Math" panose="02040503050406030204" pitchFamily="18" charset="0"/>
                            </a:rPr>
                            <m:t>𝑎</m:t>
                          </m:r>
                          <m:r>
                            <a:rPr lang="en-US" sz="1800" i="1" smtClean="0">
                              <a:latin typeface="Cambria Math" panose="02040503050406030204" pitchFamily="18" charset="0"/>
                            </a:rPr>
                            <m:t>,</m:t>
                          </m:r>
                          <m:sSub>
                            <m:sSubPr>
                              <m:ctrlPr>
                                <a:rPr lang="en-US" sz="1800" i="1" smtClean="0">
                                  <a:latin typeface="Cambria Math" panose="02040503050406030204" pitchFamily="18" charset="0"/>
                                </a:rPr>
                              </m:ctrlPr>
                            </m:sSubPr>
                            <m:e>
                              <m:r>
                                <a:rPr lang="en-US" sz="1800" i="1" smtClean="0">
                                  <a:latin typeface="Cambria Math" panose="02040503050406030204" pitchFamily="18" charset="0"/>
                                </a:rPr>
                                <m:t>𝛿</m:t>
                              </m:r>
                            </m:e>
                            <m:sub>
                              <m:r>
                                <a:rPr lang="en-US" sz="1800" i="1" smtClean="0">
                                  <a:latin typeface="Cambria Math" panose="02040503050406030204" pitchFamily="18" charset="0"/>
                                </a:rPr>
                                <m:t>𝑗</m:t>
                              </m:r>
                            </m:sub>
                          </m:sSub>
                        </m:e>
                      </m:d>
                    </m:oMath>
                  </m:oMathPara>
                </a14:m>
                <a:endParaRPr lang="en-US" sz="1800" dirty="0"/>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panose="02040503050406030204" pitchFamily="18" charset="0"/>
                            </a:rPr>
                            <m:t>𝛿</m:t>
                          </m:r>
                        </m:e>
                        <m:sub>
                          <m:r>
                            <a:rPr lang="en-US" sz="1800" i="1" smtClean="0">
                              <a:latin typeface="Cambria Math" panose="02040503050406030204" pitchFamily="18" charset="0"/>
                            </a:rPr>
                            <m:t>𝑗</m:t>
                          </m:r>
                        </m:sub>
                      </m:sSub>
                      <m:r>
                        <a:rPr lang="en-US" sz="1800" i="1" smtClean="0">
                          <a:latin typeface="Cambria Math" panose="02040503050406030204" pitchFamily="18" charset="0"/>
                        </a:rPr>
                        <m:t>~ </m:t>
                      </m:r>
                      <m:r>
                        <a:rPr lang="en-US" sz="1800" i="1" smtClean="0">
                          <a:latin typeface="Cambria Math" panose="02040503050406030204" pitchFamily="18" charset="0"/>
                        </a:rPr>
                        <m:t>𝑁</m:t>
                      </m:r>
                      <m:r>
                        <a:rPr lang="en-US" sz="1800" i="1" smtClean="0">
                          <a:latin typeface="Cambria Math" panose="02040503050406030204" pitchFamily="18" charset="0"/>
                        </a:rPr>
                        <m:t>(</m:t>
                      </m:r>
                      <m:r>
                        <a:rPr lang="en-US" sz="1800" i="1" smtClean="0">
                          <a:latin typeface="Cambria Math" panose="02040503050406030204" pitchFamily="18" charset="0"/>
                        </a:rPr>
                        <m:t>𝑏</m:t>
                      </m:r>
                      <m:r>
                        <a:rPr lang="en-US" sz="1800" i="1" smtClean="0">
                          <a:latin typeface="Cambria Math" panose="02040503050406030204" pitchFamily="18" charset="0"/>
                        </a:rPr>
                        <m:t>,1)</m:t>
                      </m:r>
                    </m:oMath>
                  </m:oMathPara>
                </a14:m>
                <a:endParaRPr lang="en-US" dirty="0"/>
              </a:p>
              <a:p>
                <a:pPr marL="0" indent="0">
                  <a:buFont typeface="Arial" panose="020B0604020202020204" pitchFamily="34" charset="0"/>
                  <a:buNone/>
                </a:pPr>
                <a:r>
                  <a:rPr lang="en-US" dirty="0"/>
                  <a:t>Parameters 𝑎 and 𝑏 determine how aggressively to shrink small estimates and how much you don’t shrink large ones</a:t>
                </a:r>
              </a:p>
            </p:txBody>
          </p:sp>
        </mc:Choice>
        <mc:Fallback xmlns="">
          <p:sp>
            <p:nvSpPr>
              <p:cNvPr id="15" name="TextBox 14">
                <a:extLst>
                  <a:ext uri="{FF2B5EF4-FFF2-40B4-BE49-F238E27FC236}">
                    <a16:creationId xmlns:a16="http://schemas.microsoft.com/office/drawing/2014/main" id="{BE247ACD-7B0A-91A1-9750-A4982D49A9D5}"/>
                  </a:ext>
                </a:extLst>
              </p:cNvPr>
              <p:cNvSpPr txBox="1">
                <a:spLocks noRot="1" noChangeAspect="1" noMove="1" noResize="1" noEditPoints="1" noAdjustHandles="1" noChangeArrowheads="1" noChangeShapeType="1" noTextEdit="1"/>
              </p:cNvSpPr>
              <p:nvPr/>
            </p:nvSpPr>
            <p:spPr>
              <a:xfrm>
                <a:off x="644562" y="4770983"/>
                <a:ext cx="5735531" cy="1860766"/>
              </a:xfrm>
              <a:prstGeom prst="rect">
                <a:avLst/>
              </a:prstGeom>
              <a:blipFill>
                <a:blip r:embed="rId5"/>
                <a:stretch>
                  <a:fillRect l="-847" t="-1623" b="-3571"/>
                </a:stretch>
              </a:blipFill>
              <a:ln w="19050"/>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EC07987-42BA-B0FC-57F7-5B24B490AA20}"/>
                  </a:ext>
                </a:extLst>
              </p:cNvPr>
              <p:cNvSpPr txBox="1"/>
              <p:nvPr/>
            </p:nvSpPr>
            <p:spPr>
              <a:xfrm>
                <a:off x="6827681" y="3861476"/>
                <a:ext cx="4942025" cy="2138406"/>
              </a:xfrm>
              <a:prstGeom prst="rect">
                <a:avLst/>
              </a:prstGeom>
              <a:ln w="19050"/>
            </p:spPr>
            <p:style>
              <a:lnRef idx="2">
                <a:schemeClr val="accent2"/>
              </a:lnRef>
              <a:fillRef idx="1">
                <a:schemeClr val="lt1"/>
              </a:fillRef>
              <a:effectRef idx="0">
                <a:schemeClr val="accent2"/>
              </a:effectRef>
              <a:fontRef idx="minor">
                <a:schemeClr val="dk1"/>
              </a:fontRef>
            </p:style>
            <p:txBody>
              <a:bodyPr wrap="square">
                <a:spAutoFit/>
              </a:bodyPr>
              <a:lstStyle/>
              <a:p>
                <a:r>
                  <a:rPr lang="en-US" sz="1800" dirty="0"/>
                  <a:t>SBayesR:  flexible finite mixture of normal distributions, sparsity allowed </a:t>
                </a:r>
                <a:endParaRPr lang="en-US" sz="1800" i="1" dirty="0">
                  <a:latin typeface="Cambria Math" panose="02040503050406030204" pitchFamily="18" charset="0"/>
                </a:endParaRP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d>
                        <m:dPr>
                          <m:ctrlPr>
                            <a:rPr lang="en-US" sz="1600" i="1" smtClean="0">
                              <a:latin typeface="Cambria Math" panose="02040503050406030204" pitchFamily="18" charset="0"/>
                            </a:rPr>
                          </m:ctrlPr>
                        </m:dPr>
                        <m:e>
                          <m:sSub>
                            <m:sSubPr>
                              <m:ctrlPr>
                                <a:rPr lang="en-US" sz="1600" i="1" smtClean="0">
                                  <a:latin typeface="Cambria Math" panose="02040503050406030204" pitchFamily="18" charset="0"/>
                                </a:rPr>
                              </m:ctrlPr>
                            </m:sSubPr>
                            <m:e>
                              <m:r>
                                <a:rPr lang="en-US" sz="1600" i="1" smtClean="0">
                                  <a:latin typeface="Cambria Math" panose="02040503050406030204" pitchFamily="18" charset="0"/>
                                </a:rPr>
                                <m:t>𝛽</m:t>
                              </m:r>
                            </m:e>
                            <m:sub>
                              <m:r>
                                <a:rPr lang="en-US" sz="1600" i="1" smtClean="0">
                                  <a:latin typeface="Cambria Math" panose="02040503050406030204" pitchFamily="18" charset="0"/>
                                </a:rPr>
                                <m:t>𝑗</m:t>
                              </m:r>
                            </m:sub>
                          </m:sSub>
                        </m:e>
                        <m:e>
                          <m:r>
                            <a:rPr lang="en-US" sz="1600" i="1" smtClean="0">
                              <a:latin typeface="Cambria Math" panose="02040503050406030204" pitchFamily="18" charset="0"/>
                            </a:rPr>
                            <m:t>𝐷</m:t>
                          </m:r>
                        </m:e>
                      </m:d>
                      <m:r>
                        <a:rPr lang="en-US" sz="1600" i="1">
                          <a:latin typeface="Cambria Math" panose="02040503050406030204" pitchFamily="18" charset="0"/>
                        </a:rPr>
                        <m:t>~</m:t>
                      </m:r>
                      <m:d>
                        <m:dPr>
                          <m:begChr m:val="{"/>
                          <m:endChr m:val=""/>
                          <m:ctrlPr>
                            <a:rPr lang="en-US" sz="1600" i="1" smtClean="0">
                              <a:latin typeface="Cambria Math" panose="02040503050406030204" pitchFamily="18" charset="0"/>
                            </a:rPr>
                          </m:ctrlPr>
                        </m:dPr>
                        <m:e>
                          <m:eqArr>
                            <m:eqArrPr>
                              <m:ctrlPr>
                                <a:rPr lang="en-US" sz="1600" i="1" smtClean="0">
                                  <a:latin typeface="Cambria Math" panose="02040503050406030204" pitchFamily="18" charset="0"/>
                                </a:rPr>
                              </m:ctrlPr>
                            </m:eqArrPr>
                            <m:e>
                              <m:r>
                                <a:rPr lang="en-US" sz="1600" i="1" smtClean="0">
                                  <a:latin typeface="Cambria Math" panose="02040503050406030204" pitchFamily="18" charset="0"/>
                                </a:rPr>
                                <m:t>0,                             </m:t>
                              </m:r>
                              <m:r>
                                <a:rPr lang="en-US" sz="1600" i="1" smtClean="0">
                                  <a:latin typeface="Cambria Math" panose="02040503050406030204" pitchFamily="18" charset="0"/>
                                </a:rPr>
                                <m:t>𝑤𝑖𝑡h</m:t>
                              </m:r>
                              <m:r>
                                <a:rPr lang="en-US" sz="1600" i="1" smtClean="0">
                                  <a:latin typeface="Cambria Math" panose="02040503050406030204" pitchFamily="18" charset="0"/>
                                </a:rPr>
                                <m:t> </m:t>
                              </m:r>
                              <m:r>
                                <a:rPr lang="en-US" sz="1600" i="1" smtClean="0">
                                  <a:latin typeface="Cambria Math" panose="02040503050406030204" pitchFamily="18" charset="0"/>
                                </a:rPr>
                                <m:t>𝑝𝑟𝑜𝑏𝑎𝑏𝑖𝑙𝑖𝑡𝑦</m:t>
                              </m:r>
                              <m:r>
                                <a:rPr lang="en-US" sz="1600" i="1" smtClean="0">
                                  <a:latin typeface="Cambria Math" panose="02040503050406030204" pitchFamily="18" charset="0"/>
                                </a:rPr>
                                <m:t> </m:t>
                              </m:r>
                              <m:sSub>
                                <m:sSubPr>
                                  <m:ctrlPr>
                                    <a:rPr lang="en-US" sz="1600" i="1" smtClean="0">
                                      <a:latin typeface="Cambria Math" panose="02040503050406030204" pitchFamily="18" charset="0"/>
                                    </a:rPr>
                                  </m:ctrlPr>
                                </m:sSubPr>
                                <m:e>
                                  <m:r>
                                    <a:rPr lang="en-US" sz="1600" i="1" smtClean="0">
                                      <a:latin typeface="Cambria Math" panose="02040503050406030204" pitchFamily="18" charset="0"/>
                                    </a:rPr>
                                    <m:t>𝜋</m:t>
                                  </m:r>
                                </m:e>
                                <m:sub>
                                  <m:r>
                                    <a:rPr lang="en-US" sz="1600" i="1" smtClean="0">
                                      <a:latin typeface="Cambria Math" panose="02040503050406030204" pitchFamily="18" charset="0"/>
                                    </a:rPr>
                                    <m:t>1</m:t>
                                  </m:r>
                                </m:sub>
                              </m:sSub>
                            </m:e>
                            <m:e>
                              <m:r>
                                <a:rPr lang="en-US" sz="1600" i="1" smtClean="0">
                                  <a:latin typeface="Cambria Math" panose="02040503050406030204" pitchFamily="18" charset="0"/>
                                </a:rPr>
                                <m:t>&amp;</m:t>
                              </m:r>
                              <m:r>
                                <a:rPr lang="en-US" sz="1600" i="1" smtClean="0">
                                  <a:latin typeface="Cambria Math" panose="02040503050406030204" pitchFamily="18" charset="0"/>
                                </a:rPr>
                                <m:t>𝑁</m:t>
                              </m:r>
                              <m:d>
                                <m:dPr>
                                  <m:ctrlPr>
                                    <a:rPr lang="en-US" sz="1600" i="1" smtClean="0">
                                      <a:latin typeface="Cambria Math" panose="02040503050406030204" pitchFamily="18" charset="0"/>
                                    </a:rPr>
                                  </m:ctrlPr>
                                </m:dPr>
                                <m:e>
                                  <m:r>
                                    <a:rPr lang="en-US" sz="1600" i="1" smtClean="0">
                                      <a:latin typeface="Cambria Math" panose="02040503050406030204" pitchFamily="18" charset="0"/>
                                    </a:rPr>
                                    <m:t>0,</m:t>
                                  </m:r>
                                  <m:sSub>
                                    <m:sSubPr>
                                      <m:ctrlPr>
                                        <a:rPr lang="en-US" sz="1600" i="1" smtClean="0">
                                          <a:latin typeface="Cambria Math" panose="02040503050406030204" pitchFamily="18" charset="0"/>
                                        </a:rPr>
                                      </m:ctrlPr>
                                    </m:sSubPr>
                                    <m:e>
                                      <m:r>
                                        <a:rPr lang="en-US" sz="1600" i="1" smtClean="0">
                                          <a:latin typeface="Cambria Math" panose="02040503050406030204" pitchFamily="18" charset="0"/>
                                        </a:rPr>
                                        <m:t>𝛾</m:t>
                                      </m:r>
                                    </m:e>
                                    <m:sub>
                                      <m:r>
                                        <a:rPr lang="en-US" sz="1600" i="1" smtClean="0">
                                          <a:latin typeface="Cambria Math" panose="02040503050406030204" pitchFamily="18" charset="0"/>
                                        </a:rPr>
                                        <m:t>2</m:t>
                                      </m:r>
                                    </m:sub>
                                  </m:sSub>
                                  <m:sSubSup>
                                    <m:sSubSupPr>
                                      <m:ctrlPr>
                                        <a:rPr lang="en-US" sz="1600" i="1" smtClean="0">
                                          <a:latin typeface="Cambria Math" panose="02040503050406030204" pitchFamily="18" charset="0"/>
                                        </a:rPr>
                                      </m:ctrlPr>
                                    </m:sSubSupPr>
                                    <m:e>
                                      <m:r>
                                        <a:rPr lang="en-US" sz="1600" i="1" smtClean="0">
                                          <a:latin typeface="Cambria Math" panose="02040503050406030204" pitchFamily="18" charset="0"/>
                                        </a:rPr>
                                        <m:t>𝜎</m:t>
                                      </m:r>
                                    </m:e>
                                    <m:sub>
                                      <m:r>
                                        <a:rPr lang="en-US" sz="1600" i="1" smtClean="0">
                                          <a:latin typeface="Cambria Math" panose="02040503050406030204" pitchFamily="18" charset="0"/>
                                        </a:rPr>
                                        <m:t>𝑏</m:t>
                                      </m:r>
                                    </m:sub>
                                    <m:sup>
                                      <m:r>
                                        <a:rPr lang="en-US" sz="1600" i="1" smtClean="0">
                                          <a:latin typeface="Cambria Math" panose="02040503050406030204" pitchFamily="18" charset="0"/>
                                        </a:rPr>
                                        <m:t>2</m:t>
                                      </m:r>
                                    </m:sup>
                                  </m:sSubSup>
                                  <m:r>
                                    <a:rPr lang="en-US" sz="1600" i="1" smtClean="0">
                                      <a:latin typeface="Cambria Math" panose="02040503050406030204" pitchFamily="18" charset="0"/>
                                    </a:rPr>
                                    <m:t> </m:t>
                                  </m:r>
                                </m:e>
                              </m:d>
                              <m:r>
                                <a:rPr lang="en-US" sz="1600" i="1" smtClean="0">
                                  <a:latin typeface="Cambria Math" panose="02040503050406030204" pitchFamily="18" charset="0"/>
                                </a:rPr>
                                <m:t>,           </m:t>
                              </m:r>
                              <m:r>
                                <a:rPr lang="en-US" sz="1600" i="1" smtClean="0">
                                  <a:latin typeface="Cambria Math" panose="02040503050406030204" pitchFamily="18" charset="0"/>
                                </a:rPr>
                                <m:t>𝑤𝑖𝑡h</m:t>
                              </m:r>
                              <m:r>
                                <a:rPr lang="en-US" sz="1600" i="1" smtClean="0">
                                  <a:latin typeface="Cambria Math" panose="02040503050406030204" pitchFamily="18" charset="0"/>
                                </a:rPr>
                                <m:t> </m:t>
                              </m:r>
                              <m:r>
                                <a:rPr lang="en-US" sz="1600" i="1" smtClean="0">
                                  <a:latin typeface="Cambria Math" panose="02040503050406030204" pitchFamily="18" charset="0"/>
                                </a:rPr>
                                <m:t>𝑝𝑟𝑜𝑏𝑎𝑏𝑖𝑙𝑖𝑡𝑦</m:t>
                              </m:r>
                              <m:r>
                                <a:rPr lang="en-US" sz="1600" i="1" smtClean="0">
                                  <a:latin typeface="Cambria Math" panose="02040503050406030204" pitchFamily="18" charset="0"/>
                                </a:rPr>
                                <m:t> </m:t>
                              </m:r>
                              <m:sSub>
                                <m:sSubPr>
                                  <m:ctrlPr>
                                    <a:rPr lang="en-US" sz="1600" i="1" smtClean="0">
                                      <a:latin typeface="Cambria Math" panose="02040503050406030204" pitchFamily="18" charset="0"/>
                                    </a:rPr>
                                  </m:ctrlPr>
                                </m:sSubPr>
                                <m:e>
                                  <m:r>
                                    <a:rPr lang="en-US" sz="1600" i="1" smtClean="0">
                                      <a:latin typeface="Cambria Math" panose="02040503050406030204" pitchFamily="18" charset="0"/>
                                    </a:rPr>
                                    <m:t>𝜋</m:t>
                                  </m:r>
                                </m:e>
                                <m:sub>
                                  <m:r>
                                    <a:rPr lang="en-US" sz="1600" i="1" smtClean="0">
                                      <a:latin typeface="Cambria Math" panose="02040503050406030204" pitchFamily="18" charset="0"/>
                                    </a:rPr>
                                    <m:t>2</m:t>
                                  </m:r>
                                </m:sub>
                              </m:sSub>
                            </m:e>
                            <m:e>
                              <m:r>
                                <a:rPr lang="en-US" sz="1600" i="1" smtClean="0">
                                  <a:latin typeface="Cambria Math" panose="02040503050406030204" pitchFamily="18" charset="0"/>
                                </a:rPr>
                                <m:t>…</m:t>
                              </m:r>
                            </m:e>
                            <m:e>
                              <m:r>
                                <a:rPr lang="en-US" sz="1600" i="1" smtClean="0">
                                  <a:latin typeface="Cambria Math" panose="02040503050406030204" pitchFamily="18" charset="0"/>
                                </a:rPr>
                                <m:t>𝑁</m:t>
                              </m:r>
                              <m:r>
                                <a:rPr lang="en-US" sz="1600" i="1" smtClean="0">
                                  <a:latin typeface="Cambria Math" panose="02040503050406030204" pitchFamily="18" charset="0"/>
                                </a:rPr>
                                <m:t>(0,</m:t>
                              </m:r>
                              <m:sSub>
                                <m:sSubPr>
                                  <m:ctrlPr>
                                    <a:rPr lang="en-US" sz="1600" i="1" smtClean="0">
                                      <a:latin typeface="Cambria Math" panose="02040503050406030204" pitchFamily="18" charset="0"/>
                                    </a:rPr>
                                  </m:ctrlPr>
                                </m:sSubPr>
                                <m:e>
                                  <m:r>
                                    <a:rPr lang="en-US" sz="1600" i="1" smtClean="0">
                                      <a:latin typeface="Cambria Math" panose="02040503050406030204" pitchFamily="18" charset="0"/>
                                    </a:rPr>
                                    <m:t>𝛾</m:t>
                                  </m:r>
                                </m:e>
                                <m:sub>
                                  <m:r>
                                    <a:rPr lang="en-US" sz="1600" i="1" smtClean="0">
                                      <a:latin typeface="Cambria Math" panose="02040503050406030204" pitchFamily="18" charset="0"/>
                                    </a:rPr>
                                    <m:t>𝐶</m:t>
                                  </m:r>
                                </m:sub>
                              </m:sSub>
                              <m:sSubSup>
                                <m:sSubSupPr>
                                  <m:ctrlPr>
                                    <a:rPr lang="en-US" sz="1600" i="1" smtClean="0">
                                      <a:latin typeface="Cambria Math" panose="02040503050406030204" pitchFamily="18" charset="0"/>
                                    </a:rPr>
                                  </m:ctrlPr>
                                </m:sSubSupPr>
                                <m:e>
                                  <m:r>
                                    <a:rPr lang="en-US" sz="1600" i="1" smtClean="0">
                                      <a:latin typeface="Cambria Math" panose="02040503050406030204" pitchFamily="18" charset="0"/>
                                    </a:rPr>
                                    <m:t>𝜎</m:t>
                                  </m:r>
                                </m:e>
                                <m:sub>
                                  <m:r>
                                    <a:rPr lang="en-US" sz="1600" i="1" smtClean="0">
                                      <a:latin typeface="Cambria Math" panose="02040503050406030204" pitchFamily="18" charset="0"/>
                                    </a:rPr>
                                    <m:t>𝑏</m:t>
                                  </m:r>
                                </m:sub>
                                <m:sup>
                                  <m:r>
                                    <a:rPr lang="en-US" sz="1600" i="1" smtClean="0">
                                      <a:latin typeface="Cambria Math" panose="02040503050406030204" pitchFamily="18" charset="0"/>
                                    </a:rPr>
                                    <m:t>2</m:t>
                                  </m:r>
                                </m:sup>
                              </m:sSubSup>
                              <m:r>
                                <a:rPr lang="en-US" sz="1600" i="1" smtClean="0">
                                  <a:latin typeface="Cambria Math" panose="02040503050406030204" pitchFamily="18" charset="0"/>
                                </a:rPr>
                                <m:t>)   </m:t>
                              </m:r>
                              <m:r>
                                <a:rPr lang="en-US" sz="1600" i="1" smtClean="0">
                                  <a:latin typeface="Cambria Math" panose="02040503050406030204" pitchFamily="18" charset="0"/>
                                </a:rPr>
                                <m:t>𝑤𝑖𝑡h</m:t>
                              </m:r>
                              <m:r>
                                <a:rPr lang="en-US" sz="1600" i="1" smtClean="0">
                                  <a:latin typeface="Cambria Math" panose="02040503050406030204" pitchFamily="18" charset="0"/>
                                </a:rPr>
                                <m:t> </m:t>
                              </m:r>
                              <m:r>
                                <a:rPr lang="en-US" sz="1600" i="1" smtClean="0">
                                  <a:latin typeface="Cambria Math" panose="02040503050406030204" pitchFamily="18" charset="0"/>
                                </a:rPr>
                                <m:t>𝑝𝑟𝑜𝑏𝑎𝑏𝑖𝑙𝑖𝑡𝑦</m:t>
                              </m:r>
                              <m:r>
                                <a:rPr lang="en-US" sz="1600" i="1" smtClean="0">
                                  <a:latin typeface="Cambria Math" panose="02040503050406030204" pitchFamily="18" charset="0"/>
                                </a:rPr>
                                <m:t> </m:t>
                              </m:r>
                              <m:sSub>
                                <m:sSubPr>
                                  <m:ctrlPr>
                                    <a:rPr lang="en-US" sz="1600" i="1" smtClean="0">
                                      <a:latin typeface="Cambria Math" panose="02040503050406030204" pitchFamily="18" charset="0"/>
                                    </a:rPr>
                                  </m:ctrlPr>
                                </m:sSubPr>
                                <m:e>
                                  <m:r>
                                    <a:rPr lang="en-US" sz="1600" i="1" smtClean="0">
                                      <a:latin typeface="Cambria Math" panose="02040503050406030204" pitchFamily="18" charset="0"/>
                                    </a:rPr>
                                    <m:t>1−</m:t>
                                  </m:r>
                                  <m:nary>
                                    <m:naryPr>
                                      <m:chr m:val="∑"/>
                                      <m:ctrlPr>
                                        <a:rPr lang="en-US" sz="1600" i="1" smtClean="0">
                                          <a:latin typeface="Cambria Math" panose="02040503050406030204" pitchFamily="18" charset="0"/>
                                        </a:rPr>
                                      </m:ctrlPr>
                                    </m:naryPr>
                                    <m:sub>
                                      <m:r>
                                        <m:rPr>
                                          <m:brk m:alnAt="23"/>
                                        </m:rPr>
                                        <a:rPr lang="en-US" sz="1600" i="1" smtClean="0">
                                          <a:latin typeface="Cambria Math" panose="02040503050406030204" pitchFamily="18" charset="0"/>
                                        </a:rPr>
                                        <m:t>𝑐</m:t>
                                      </m:r>
                                      <m:r>
                                        <a:rPr lang="en-US" sz="1600" i="1" smtClean="0">
                                          <a:latin typeface="Cambria Math" panose="02040503050406030204" pitchFamily="18" charset="0"/>
                                        </a:rPr>
                                        <m:t>=1</m:t>
                                      </m:r>
                                    </m:sub>
                                    <m:sup>
                                      <m:r>
                                        <a:rPr lang="en-US" sz="1600" i="1" smtClean="0">
                                          <a:latin typeface="Cambria Math" panose="02040503050406030204" pitchFamily="18" charset="0"/>
                                        </a:rPr>
                                        <m:t>𝐶</m:t>
                                      </m:r>
                                      <m:r>
                                        <a:rPr lang="en-US" sz="1600" i="1" smtClean="0">
                                          <a:latin typeface="Cambria Math" panose="02040503050406030204" pitchFamily="18" charset="0"/>
                                        </a:rPr>
                                        <m:t>−1</m:t>
                                      </m:r>
                                    </m:sup>
                                    <m:e>
                                      <m:sSub>
                                        <m:sSubPr>
                                          <m:ctrlPr>
                                            <a:rPr lang="en-US" sz="1600" i="1" smtClean="0">
                                              <a:latin typeface="Cambria Math" panose="02040503050406030204" pitchFamily="18" charset="0"/>
                                            </a:rPr>
                                          </m:ctrlPr>
                                        </m:sSubPr>
                                        <m:e>
                                          <m:r>
                                            <a:rPr lang="en-US" sz="1600" i="1" smtClean="0">
                                              <a:latin typeface="Cambria Math" panose="02040503050406030204" pitchFamily="18" charset="0"/>
                                            </a:rPr>
                                            <m:t>𝜋</m:t>
                                          </m:r>
                                        </m:e>
                                        <m:sub>
                                          <m:r>
                                            <a:rPr lang="en-US" sz="1600" i="1" smtClean="0">
                                              <a:latin typeface="Cambria Math" panose="02040503050406030204" pitchFamily="18" charset="0"/>
                                            </a:rPr>
                                            <m:t>𝑐</m:t>
                                          </m:r>
                                        </m:sub>
                                      </m:sSub>
                                    </m:e>
                                  </m:nary>
                                </m:e>
                                <m:sub/>
                              </m:sSub>
                            </m:e>
                          </m:eqArr>
                        </m:e>
                      </m:d>
                    </m:oMath>
                  </m:oMathPara>
                </a14:m>
                <a:endParaRPr lang="en-NL" sz="1600" dirty="0"/>
              </a:p>
            </p:txBody>
          </p:sp>
        </mc:Choice>
        <mc:Fallback xmlns="">
          <p:sp>
            <p:nvSpPr>
              <p:cNvPr id="17" name="TextBox 16">
                <a:extLst>
                  <a:ext uri="{FF2B5EF4-FFF2-40B4-BE49-F238E27FC236}">
                    <a16:creationId xmlns:a16="http://schemas.microsoft.com/office/drawing/2014/main" id="{9EC07987-42BA-B0FC-57F7-5B24B490AA20}"/>
                  </a:ext>
                </a:extLst>
              </p:cNvPr>
              <p:cNvSpPr txBox="1">
                <a:spLocks noRot="1" noChangeAspect="1" noMove="1" noResize="1" noEditPoints="1" noAdjustHandles="1" noChangeArrowheads="1" noChangeShapeType="1" noTextEdit="1"/>
              </p:cNvSpPr>
              <p:nvPr/>
            </p:nvSpPr>
            <p:spPr>
              <a:xfrm>
                <a:off x="6827681" y="3861476"/>
                <a:ext cx="4942025" cy="2138406"/>
              </a:xfrm>
              <a:prstGeom prst="rect">
                <a:avLst/>
              </a:prstGeom>
              <a:blipFill>
                <a:blip r:embed="rId6"/>
                <a:stretch>
                  <a:fillRect l="-860" t="-1130"/>
                </a:stretch>
              </a:blipFill>
              <a:ln w="19050"/>
            </p:spPr>
            <p:txBody>
              <a:bodyPr/>
              <a:lstStyle/>
              <a:p>
                <a:r>
                  <a:rPr lang="en-NL">
                    <a:noFill/>
                  </a:rPr>
                  <a:t> </a:t>
                </a:r>
              </a:p>
            </p:txBody>
          </p:sp>
        </mc:Fallback>
      </mc:AlternateContent>
    </p:spTree>
    <p:extLst>
      <p:ext uri="{BB962C8B-B14F-4D97-AF65-F5344CB8AC3E}">
        <p14:creationId xmlns:p14="http://schemas.microsoft.com/office/powerpoint/2010/main" val="405510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10" grpId="0"/>
      <p:bldP spid="13" grpId="0" animBg="1"/>
      <p:bldP spid="15"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13F4C-A069-00B2-A0A7-EC406CC21B2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C277B4F-ACAF-1873-41BC-D9F6D97D60C6}"/>
              </a:ext>
            </a:extLst>
          </p:cNvPr>
          <p:cNvSpPr>
            <a:spLocks noGrp="1"/>
          </p:cNvSpPr>
          <p:nvPr>
            <p:ph type="title"/>
          </p:nvPr>
        </p:nvSpPr>
        <p:spPr>
          <a:xfrm>
            <a:off x="838199" y="365125"/>
            <a:ext cx="11083788" cy="1325563"/>
          </a:xfrm>
        </p:spPr>
        <p:txBody>
          <a:bodyPr/>
          <a:lstStyle/>
          <a:p>
            <a:r>
              <a:rPr lang="en-US" dirty="0"/>
              <a:t>Practical considerations – LD reference data</a:t>
            </a:r>
          </a:p>
        </p:txBody>
      </p:sp>
      <p:sp>
        <p:nvSpPr>
          <p:cNvPr id="8" name="TextBox 7">
            <a:extLst>
              <a:ext uri="{FF2B5EF4-FFF2-40B4-BE49-F238E27FC236}">
                <a16:creationId xmlns:a16="http://schemas.microsoft.com/office/drawing/2014/main" id="{E3505E09-5482-A15F-CB13-1F33B0494C9B}"/>
              </a:ext>
            </a:extLst>
          </p:cNvPr>
          <p:cNvSpPr txBox="1"/>
          <p:nvPr/>
        </p:nvSpPr>
        <p:spPr>
          <a:xfrm>
            <a:off x="838199" y="1502688"/>
            <a:ext cx="10921622" cy="5355312"/>
          </a:xfrm>
          <a:prstGeom prst="rect">
            <a:avLst/>
          </a:prstGeom>
          <a:noFill/>
        </p:spPr>
        <p:txBody>
          <a:bodyPr wrap="square">
            <a:spAutoFit/>
          </a:bodyPr>
          <a:lstStyle/>
          <a:p>
            <a:pPr marL="0" indent="0">
              <a:spcAft>
                <a:spcPts val="600"/>
              </a:spcAft>
              <a:buFont typeface="Arial" panose="020B0604020202020204" pitchFamily="34" charset="0"/>
              <a:buNone/>
            </a:pPr>
            <a:r>
              <a:rPr lang="en-US" sz="2400" b="1" dirty="0">
                <a:solidFill>
                  <a:schemeClr val="accent6"/>
                </a:solidFill>
              </a:rPr>
              <a:t>How to choose LD reference data?</a:t>
            </a:r>
          </a:p>
          <a:p>
            <a:pPr marL="342900" indent="-342900">
              <a:spcAft>
                <a:spcPts val="600"/>
              </a:spcAft>
              <a:buFont typeface="Arial" panose="020B0604020202020204" pitchFamily="34" charset="0"/>
              <a:buChar char="•"/>
            </a:pPr>
            <a:r>
              <a:rPr lang="en-US" sz="2400" dirty="0">
                <a:solidFill>
                  <a:schemeClr val="tx1"/>
                </a:solidFill>
              </a:rPr>
              <a:t>Some software tools (e.g. </a:t>
            </a:r>
            <a:r>
              <a:rPr lang="en-US" sz="2400" dirty="0" err="1">
                <a:solidFill>
                  <a:schemeClr val="tx1"/>
                </a:solidFill>
              </a:rPr>
              <a:t>SBayesR</a:t>
            </a:r>
            <a:r>
              <a:rPr lang="en-US" sz="2400" dirty="0">
                <a:solidFill>
                  <a:schemeClr val="tx1"/>
                </a:solidFill>
              </a:rPr>
              <a:t>, PRS-CS) make available previously calculated LD estimates</a:t>
            </a:r>
          </a:p>
          <a:p>
            <a:pPr marL="342900" indent="-342900">
              <a:spcAft>
                <a:spcPts val="600"/>
              </a:spcAft>
              <a:buFont typeface="Arial" panose="020B0604020202020204" pitchFamily="34" charset="0"/>
              <a:buChar char="•"/>
            </a:pPr>
            <a:r>
              <a:rPr lang="en-US" sz="2400" dirty="0"/>
              <a:t>These are usually limited to a set of good quality SNPs (e.g. HapMap3) to reduce errors in LD estimation and computational burden while ensuring sufficient coverage</a:t>
            </a:r>
            <a:endParaRPr lang="en-US" sz="2400" dirty="0">
              <a:solidFill>
                <a:schemeClr val="tx1"/>
              </a:solidFill>
            </a:endParaRPr>
          </a:p>
          <a:p>
            <a:pPr marL="342900" indent="-342900">
              <a:spcAft>
                <a:spcPts val="600"/>
              </a:spcAft>
              <a:buFont typeface="Arial" panose="020B0604020202020204" pitchFamily="34" charset="0"/>
              <a:buChar char="•"/>
            </a:pPr>
            <a:r>
              <a:rPr lang="en-US" sz="2400" dirty="0">
                <a:solidFill>
                  <a:schemeClr val="tx1"/>
                </a:solidFill>
              </a:rPr>
              <a:t>But you can also estimate your own! Why would you?</a:t>
            </a:r>
          </a:p>
          <a:p>
            <a:pPr marL="800100" lvl="1" indent="-342900">
              <a:spcAft>
                <a:spcPts val="600"/>
              </a:spcAft>
              <a:buFont typeface="Arial" panose="020B0604020202020204" pitchFamily="34" charset="0"/>
              <a:buChar char="•"/>
            </a:pPr>
            <a:r>
              <a:rPr lang="en-US" sz="2400" dirty="0"/>
              <a:t>You may want to include more SNPs</a:t>
            </a:r>
          </a:p>
          <a:p>
            <a:pPr marL="800100" lvl="1" indent="-342900">
              <a:spcAft>
                <a:spcPts val="600"/>
              </a:spcAft>
              <a:buFont typeface="Arial" panose="020B0604020202020204" pitchFamily="34" charset="0"/>
              <a:buChar char="•"/>
            </a:pPr>
            <a:r>
              <a:rPr lang="en-US" sz="2400" dirty="0"/>
              <a:t>The available LD reference data may not be a good match for the ancestry of your GWAS</a:t>
            </a:r>
          </a:p>
          <a:p>
            <a:pPr marL="342900" indent="-342900">
              <a:spcAft>
                <a:spcPts val="600"/>
              </a:spcAft>
              <a:buFont typeface="Arial" panose="020B0604020202020204" pitchFamily="34" charset="0"/>
              <a:buChar char="•"/>
            </a:pPr>
            <a:r>
              <a:rPr lang="en-US" sz="2400" dirty="0">
                <a:solidFill>
                  <a:schemeClr val="tx1"/>
                </a:solidFill>
              </a:rPr>
              <a:t> If you </a:t>
            </a:r>
            <a:r>
              <a:rPr lang="en-US" sz="2400" dirty="0"/>
              <a:t>decide to obtain </a:t>
            </a:r>
            <a:r>
              <a:rPr lang="en-US" sz="2400" dirty="0">
                <a:solidFill>
                  <a:schemeClr val="tx1"/>
                </a:solidFill>
              </a:rPr>
              <a:t>your own LD estimates, you </a:t>
            </a:r>
            <a:r>
              <a:rPr lang="en-US" sz="2400" dirty="0"/>
              <a:t>should</a:t>
            </a:r>
            <a:r>
              <a:rPr lang="en-US" sz="2400" dirty="0">
                <a:solidFill>
                  <a:schemeClr val="tx1"/>
                </a:solidFill>
              </a:rPr>
              <a:t> make sure that the quality of your data is good. Bayesian approaches are very sensitive to errors in LD estimates!</a:t>
            </a:r>
          </a:p>
        </p:txBody>
      </p:sp>
    </p:spTree>
    <p:extLst>
      <p:ext uri="{BB962C8B-B14F-4D97-AF65-F5344CB8AC3E}">
        <p14:creationId xmlns:p14="http://schemas.microsoft.com/office/powerpoint/2010/main" val="334355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AEE5A-7C8F-7F3A-1AB1-5667CC9D5C3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6207C67-D376-B111-43FD-723EC0614509}"/>
              </a:ext>
            </a:extLst>
          </p:cNvPr>
          <p:cNvSpPr>
            <a:spLocks noGrp="1"/>
          </p:cNvSpPr>
          <p:nvPr>
            <p:ph type="title"/>
          </p:nvPr>
        </p:nvSpPr>
        <p:spPr>
          <a:xfrm>
            <a:off x="838199" y="365125"/>
            <a:ext cx="11083788" cy="1325563"/>
          </a:xfrm>
        </p:spPr>
        <p:txBody>
          <a:bodyPr/>
          <a:lstStyle/>
          <a:p>
            <a:r>
              <a:rPr lang="en-US" dirty="0"/>
              <a:t>Practical considerations – LD reference data</a:t>
            </a:r>
          </a:p>
        </p:txBody>
      </p:sp>
      <p:sp>
        <p:nvSpPr>
          <p:cNvPr id="10" name="TextBox 9">
            <a:extLst>
              <a:ext uri="{FF2B5EF4-FFF2-40B4-BE49-F238E27FC236}">
                <a16:creationId xmlns:a16="http://schemas.microsoft.com/office/drawing/2014/main" id="{32384E05-A427-DFE9-15A0-B991B372CA07}"/>
              </a:ext>
            </a:extLst>
          </p:cNvPr>
          <p:cNvSpPr txBox="1"/>
          <p:nvPr/>
        </p:nvSpPr>
        <p:spPr>
          <a:xfrm>
            <a:off x="923498" y="1549661"/>
            <a:ext cx="10721121" cy="5124480"/>
          </a:xfrm>
          <a:prstGeom prst="rect">
            <a:avLst/>
          </a:prstGeom>
          <a:noFill/>
        </p:spPr>
        <p:txBody>
          <a:bodyPr wrap="square">
            <a:spAutoFit/>
          </a:bodyPr>
          <a:lstStyle/>
          <a:p>
            <a:pPr>
              <a:spcAft>
                <a:spcPts val="600"/>
              </a:spcAft>
            </a:pPr>
            <a:r>
              <a:rPr lang="en-US" sz="2800" b="1" dirty="0">
                <a:solidFill>
                  <a:schemeClr val="accent6"/>
                </a:solidFill>
              </a:rPr>
              <a:t>Points to consider when estimating LD</a:t>
            </a:r>
          </a:p>
          <a:p>
            <a:pPr marL="342900" indent="-342900">
              <a:spcAft>
                <a:spcPts val="600"/>
              </a:spcAft>
              <a:buFont typeface="Arial" panose="020B0604020202020204" pitchFamily="34" charset="0"/>
              <a:buChar char="•"/>
            </a:pPr>
            <a:r>
              <a:rPr lang="en-US" sz="2400" dirty="0"/>
              <a:t>T</a:t>
            </a:r>
            <a:r>
              <a:rPr lang="en-US" sz="2400" dirty="0">
                <a:solidFill>
                  <a:schemeClr val="tx1"/>
                </a:solidFill>
              </a:rPr>
              <a:t>he sample is large and </a:t>
            </a:r>
            <a:r>
              <a:rPr lang="en-US" sz="2400" b="1" dirty="0">
                <a:solidFill>
                  <a:schemeClr val="tx1"/>
                </a:solidFill>
              </a:rPr>
              <a:t>representative of the GWAS sample</a:t>
            </a:r>
          </a:p>
          <a:p>
            <a:pPr marL="342900" indent="-342900">
              <a:spcAft>
                <a:spcPts val="600"/>
              </a:spcAft>
              <a:buFont typeface="Arial" panose="020B0604020202020204" pitchFamily="34" charset="0"/>
              <a:buChar char="•"/>
            </a:pPr>
            <a:r>
              <a:rPr lang="en-US" sz="2400" b="1" dirty="0">
                <a:solidFill>
                  <a:schemeClr val="tx1"/>
                </a:solidFill>
              </a:rPr>
              <a:t>Sequenced genotypes are best.</a:t>
            </a:r>
            <a:r>
              <a:rPr lang="en-US" sz="2400" dirty="0">
                <a:solidFill>
                  <a:schemeClr val="tx1"/>
                </a:solidFill>
              </a:rPr>
              <a:t> Imputation inaccuracy introduces noise into LD estimates. If you’re using imputed data, apply a strict imputation accuracy filter</a:t>
            </a:r>
            <a:endParaRPr lang="en-US" sz="2400" b="1" dirty="0">
              <a:solidFill>
                <a:schemeClr val="tx1"/>
              </a:solidFill>
            </a:endParaRPr>
          </a:p>
          <a:p>
            <a:pPr marL="342900" indent="-342900">
              <a:spcAft>
                <a:spcPts val="600"/>
              </a:spcAft>
              <a:buFont typeface="Arial" panose="020B0604020202020204" pitchFamily="34" charset="0"/>
              <a:buChar char="•"/>
            </a:pPr>
            <a:r>
              <a:rPr lang="en-US" sz="2400" dirty="0">
                <a:solidFill>
                  <a:schemeClr val="tx1"/>
                </a:solidFill>
              </a:rPr>
              <a:t>Data are cleaned</a:t>
            </a:r>
          </a:p>
          <a:p>
            <a:pPr marL="742950" lvl="1" indent="-285750">
              <a:spcAft>
                <a:spcPts val="600"/>
              </a:spcAft>
              <a:buFont typeface="Arial" panose="020B0604020202020204" pitchFamily="34" charset="0"/>
              <a:buChar char="•"/>
            </a:pPr>
            <a:r>
              <a:rPr lang="en-US" sz="2400" dirty="0">
                <a:solidFill>
                  <a:schemeClr val="tx1"/>
                </a:solidFill>
              </a:rPr>
              <a:t>sample-level filters: related individuals, ancestry outliers, individuals with low genotyping rate</a:t>
            </a:r>
          </a:p>
          <a:p>
            <a:pPr marL="742950" lvl="1" indent="-285750">
              <a:spcAft>
                <a:spcPts val="600"/>
              </a:spcAft>
              <a:buFont typeface="Arial" panose="020B0604020202020204" pitchFamily="34" charset="0"/>
              <a:buChar char="•"/>
            </a:pPr>
            <a:r>
              <a:rPr lang="en-US" sz="2400" dirty="0">
                <a:solidFill>
                  <a:schemeClr val="tx1"/>
                </a:solidFill>
              </a:rPr>
              <a:t>SNP-level filters: low SNP call rate, MAF, HWE P-value (genotyped SNPs), imputation accuracy (imputed SNPs)</a:t>
            </a:r>
          </a:p>
          <a:p>
            <a:pPr marL="285750" indent="-285750">
              <a:spcAft>
                <a:spcPts val="600"/>
              </a:spcAft>
              <a:buFont typeface="Arial" panose="020B0604020202020204" pitchFamily="34" charset="0"/>
              <a:buChar char="•"/>
            </a:pPr>
            <a:r>
              <a:rPr lang="en-US" sz="2400" dirty="0"/>
              <a:t>There are no genotyping or imputation batch effects.</a:t>
            </a:r>
          </a:p>
          <a:p>
            <a:pPr marL="742950" lvl="1" indent="-285750">
              <a:spcAft>
                <a:spcPts val="600"/>
              </a:spcAft>
              <a:buFont typeface="Arial" panose="020B0604020202020204" pitchFamily="34" charset="0"/>
              <a:buChar char="•"/>
            </a:pPr>
            <a:r>
              <a:rPr lang="en-US" sz="2400" dirty="0">
                <a:solidFill>
                  <a:schemeClr val="tx1"/>
                </a:solidFill>
              </a:rPr>
              <a:t>May lead to errors in LD estimation if genotyping is done with multiple arrays or imputation in multiple batches.</a:t>
            </a:r>
          </a:p>
        </p:txBody>
      </p:sp>
    </p:spTree>
    <p:extLst>
      <p:ext uri="{BB962C8B-B14F-4D97-AF65-F5344CB8AC3E}">
        <p14:creationId xmlns:p14="http://schemas.microsoft.com/office/powerpoint/2010/main" val="95273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E0EE5-786F-A430-C170-77BCC027652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D24926F-E360-B972-B47A-F6802CF71BA5}"/>
              </a:ext>
            </a:extLst>
          </p:cNvPr>
          <p:cNvSpPr>
            <a:spLocks noGrp="1"/>
          </p:cNvSpPr>
          <p:nvPr>
            <p:ph type="title"/>
          </p:nvPr>
        </p:nvSpPr>
        <p:spPr>
          <a:xfrm>
            <a:off x="838199" y="365125"/>
            <a:ext cx="11083788" cy="1325563"/>
          </a:xfrm>
        </p:spPr>
        <p:txBody>
          <a:bodyPr/>
          <a:lstStyle/>
          <a:p>
            <a:r>
              <a:rPr lang="en-US" dirty="0"/>
              <a:t>Practical considerations - GWAS</a:t>
            </a:r>
          </a:p>
        </p:txBody>
      </p:sp>
      <p:sp>
        <p:nvSpPr>
          <p:cNvPr id="5" name="TextBox 4">
            <a:extLst>
              <a:ext uri="{FF2B5EF4-FFF2-40B4-BE49-F238E27FC236}">
                <a16:creationId xmlns:a16="http://schemas.microsoft.com/office/drawing/2014/main" id="{E82FF8E1-8C7C-7B59-FEB3-48B171C0AE77}"/>
              </a:ext>
            </a:extLst>
          </p:cNvPr>
          <p:cNvSpPr txBox="1"/>
          <p:nvPr/>
        </p:nvSpPr>
        <p:spPr>
          <a:xfrm>
            <a:off x="838199" y="1426832"/>
            <a:ext cx="10753300" cy="4893647"/>
          </a:xfrm>
          <a:prstGeom prst="rect">
            <a:avLst/>
          </a:prstGeom>
          <a:noFill/>
        </p:spPr>
        <p:txBody>
          <a:bodyPr wrap="square">
            <a:spAutoFit/>
          </a:bodyPr>
          <a:lstStyle/>
          <a:p>
            <a:pPr marL="0" indent="0">
              <a:spcAft>
                <a:spcPts val="600"/>
              </a:spcAft>
              <a:buFont typeface="Arial" panose="020B0604020202020204" pitchFamily="34" charset="0"/>
              <a:buNone/>
            </a:pPr>
            <a:r>
              <a:rPr lang="en-US" sz="2800" b="1" dirty="0">
                <a:solidFill>
                  <a:schemeClr val="accent1"/>
                </a:solidFill>
              </a:rPr>
              <a:t>Restricting set of SNPs</a:t>
            </a:r>
          </a:p>
          <a:p>
            <a:pPr marL="342900" indent="-342900">
              <a:spcAft>
                <a:spcPts val="600"/>
              </a:spcAft>
              <a:buFont typeface="Arial" panose="020B0604020202020204" pitchFamily="34" charset="0"/>
              <a:buChar char="•"/>
            </a:pPr>
            <a:r>
              <a:rPr lang="en-US" sz="2400" dirty="0">
                <a:solidFill>
                  <a:schemeClr val="tx1"/>
                </a:solidFill>
              </a:rPr>
              <a:t>The SNPs included in the PGI will be limited to the intersection of GWAS, LD reference sample and validation data.</a:t>
            </a:r>
          </a:p>
          <a:p>
            <a:pPr marL="342900" indent="-342900">
              <a:spcAft>
                <a:spcPts val="600"/>
              </a:spcAft>
              <a:buFont typeface="Arial" panose="020B0604020202020204" pitchFamily="34" charset="0"/>
              <a:buChar char="•"/>
            </a:pPr>
            <a:r>
              <a:rPr lang="en-US" sz="2400" dirty="0"/>
              <a:t>It is a good idea to </a:t>
            </a:r>
            <a:r>
              <a:rPr lang="en-US" sz="2400" b="1" dirty="0"/>
              <a:t>limit the SNPs in the GWAS to those available in the validation data prior to adjusting for LD</a:t>
            </a:r>
            <a:r>
              <a:rPr lang="en-US" sz="2400" dirty="0"/>
              <a:t>, especially if the overlap is rather poor (e.g. if you only have array SNPs in the validation data)</a:t>
            </a:r>
          </a:p>
          <a:p>
            <a:pPr marL="342900" indent="-342900">
              <a:spcAft>
                <a:spcPts val="600"/>
              </a:spcAft>
              <a:buFont typeface="Arial" panose="020B0604020202020204" pitchFamily="34" charset="0"/>
              <a:buChar char="•"/>
            </a:pPr>
            <a:r>
              <a:rPr lang="en-US" sz="2400" dirty="0">
                <a:solidFill>
                  <a:schemeClr val="tx1"/>
                </a:solidFill>
              </a:rPr>
              <a:t>The Bayesian software will assume all SNPs in the GWAS will be included in the PGI and make LD adjustments to maximize prediction accuracy. If some SNPs cannot be included because they are not in the validation data, the adjustments will be suboptimal.</a:t>
            </a:r>
          </a:p>
          <a:p>
            <a:pPr marL="342900" indent="-342900">
              <a:spcAft>
                <a:spcPts val="600"/>
              </a:spcAft>
              <a:buFont typeface="Arial" panose="020B0604020202020204" pitchFamily="34" charset="0"/>
              <a:buChar char="•"/>
            </a:pPr>
            <a:r>
              <a:rPr lang="en-US" sz="2400" dirty="0"/>
              <a:t>As an additional QC step, you can exclude SNPs whose MAF is very different from the LD reference data</a:t>
            </a:r>
            <a:endParaRPr lang="en-US" sz="2400" dirty="0">
              <a:solidFill>
                <a:schemeClr val="tx1"/>
              </a:solidFill>
            </a:endParaRPr>
          </a:p>
        </p:txBody>
      </p:sp>
    </p:spTree>
    <p:extLst>
      <p:ext uri="{BB962C8B-B14F-4D97-AF65-F5344CB8AC3E}">
        <p14:creationId xmlns:p14="http://schemas.microsoft.com/office/powerpoint/2010/main" val="191812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10109-E05F-B818-1133-55360F1975D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EC39F58-EDB1-208B-2A13-83BBE274DA10}"/>
              </a:ext>
            </a:extLst>
          </p:cNvPr>
          <p:cNvSpPr>
            <a:spLocks noGrp="1"/>
          </p:cNvSpPr>
          <p:nvPr>
            <p:ph type="title"/>
          </p:nvPr>
        </p:nvSpPr>
        <p:spPr>
          <a:xfrm>
            <a:off x="838199" y="365125"/>
            <a:ext cx="11083788" cy="1325563"/>
          </a:xfrm>
        </p:spPr>
        <p:txBody>
          <a:bodyPr/>
          <a:lstStyle/>
          <a:p>
            <a:r>
              <a:rPr lang="en-US" dirty="0"/>
              <a:t>Practical considerations – Validation data</a:t>
            </a:r>
          </a:p>
        </p:txBody>
      </p:sp>
      <p:sp>
        <p:nvSpPr>
          <p:cNvPr id="5" name="TextBox 4">
            <a:extLst>
              <a:ext uri="{FF2B5EF4-FFF2-40B4-BE49-F238E27FC236}">
                <a16:creationId xmlns:a16="http://schemas.microsoft.com/office/drawing/2014/main" id="{4B994EC9-75E8-9505-3904-F182C25847E5}"/>
              </a:ext>
            </a:extLst>
          </p:cNvPr>
          <p:cNvSpPr txBox="1"/>
          <p:nvPr/>
        </p:nvSpPr>
        <p:spPr>
          <a:xfrm>
            <a:off x="838199" y="1804419"/>
            <a:ext cx="10753300" cy="4985980"/>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US" sz="2400" dirty="0">
                <a:solidFill>
                  <a:schemeClr val="tx1"/>
                </a:solidFill>
              </a:rPr>
              <a:t>Applying some QC to validation data </a:t>
            </a:r>
            <a:r>
              <a:rPr lang="en-US" sz="2400" dirty="0"/>
              <a:t>to minimize noise and genotyping errors is recommended:</a:t>
            </a:r>
          </a:p>
          <a:p>
            <a:pPr marL="742950" lvl="1" indent="-285750">
              <a:spcAft>
                <a:spcPts val="600"/>
              </a:spcAft>
              <a:buFont typeface="Arial" panose="020B0604020202020204" pitchFamily="34" charset="0"/>
              <a:buChar char="•"/>
            </a:pPr>
            <a:r>
              <a:rPr lang="en-US" sz="2400" dirty="0">
                <a:solidFill>
                  <a:schemeClr val="tx1"/>
                </a:solidFill>
              </a:rPr>
              <a:t>sample-level filters: limit to a single genetic ancestry, drop individuals with low genotyping rate</a:t>
            </a:r>
          </a:p>
          <a:p>
            <a:pPr marL="742950" lvl="1" indent="-285750">
              <a:spcAft>
                <a:spcPts val="600"/>
              </a:spcAft>
              <a:buFont typeface="Arial" panose="020B0604020202020204" pitchFamily="34" charset="0"/>
              <a:buChar char="•"/>
            </a:pPr>
            <a:r>
              <a:rPr lang="en-US" sz="2400" dirty="0">
                <a:solidFill>
                  <a:schemeClr val="tx1"/>
                </a:solidFill>
              </a:rPr>
              <a:t>SNP-level filters: drop SNPs with low call rate, MAF, HWE P-value (genotyped SNPs), imputation accuracy (imputed SNPs)</a:t>
            </a:r>
          </a:p>
          <a:p>
            <a:pPr marL="285750" indent="-285750">
              <a:spcAft>
                <a:spcPts val="600"/>
              </a:spcAft>
              <a:buFont typeface="Arial" panose="020B0604020202020204" pitchFamily="34" charset="0"/>
              <a:buChar char="•"/>
            </a:pPr>
            <a:r>
              <a:rPr lang="en-US" sz="2400" dirty="0"/>
              <a:t>Restrict the GWAS to SNPs available in the validation data after the above QC steps are applied</a:t>
            </a:r>
            <a:endParaRPr lang="en-US" sz="2400" dirty="0">
              <a:solidFill>
                <a:schemeClr val="tx1"/>
              </a:solidFill>
            </a:endParaRPr>
          </a:p>
          <a:p>
            <a:pPr marL="342900" indent="-342900">
              <a:spcAft>
                <a:spcPts val="600"/>
              </a:spcAft>
              <a:buFont typeface="Arial" panose="020B0604020202020204" pitchFamily="34" charset="0"/>
              <a:buChar char="•"/>
            </a:pPr>
            <a:r>
              <a:rPr lang="en-US" sz="2400" dirty="0">
                <a:solidFill>
                  <a:schemeClr val="tx1"/>
                </a:solidFill>
              </a:rPr>
              <a:t>If you are using imputed data, </a:t>
            </a:r>
            <a:r>
              <a:rPr lang="en-US" sz="2400" b="1" dirty="0">
                <a:solidFill>
                  <a:schemeClr val="tx1"/>
                </a:solidFill>
              </a:rPr>
              <a:t>use dosages rather than hard calls</a:t>
            </a:r>
            <a:r>
              <a:rPr lang="en-US" sz="2400" dirty="0">
                <a:solidFill>
                  <a:schemeClr val="tx1"/>
                </a:solidFill>
              </a:rPr>
              <a:t>. Hard calls don’t account for imputation uncertainty!</a:t>
            </a:r>
          </a:p>
          <a:p>
            <a:pPr marL="342900" indent="-342900">
              <a:spcAft>
                <a:spcPts val="600"/>
              </a:spcAft>
              <a:buFont typeface="Arial" panose="020B0604020202020204" pitchFamily="34" charset="0"/>
              <a:buChar char="•"/>
            </a:pPr>
            <a:endParaRPr lang="en-US" sz="2400" dirty="0"/>
          </a:p>
          <a:p>
            <a:pPr marL="0" indent="0">
              <a:spcAft>
                <a:spcPts val="600"/>
              </a:spcAft>
              <a:buFont typeface="Arial" panose="020B0604020202020204" pitchFamily="34" charset="0"/>
              <a:buNone/>
            </a:pPr>
            <a:r>
              <a:rPr lang="en-US" sz="2400" dirty="0"/>
              <a:t> </a:t>
            </a:r>
            <a:endParaRPr lang="en-US" sz="2400" dirty="0">
              <a:solidFill>
                <a:schemeClr val="tx1"/>
              </a:solidFill>
            </a:endParaRPr>
          </a:p>
        </p:txBody>
      </p:sp>
    </p:spTree>
    <p:extLst>
      <p:ext uri="{BB962C8B-B14F-4D97-AF65-F5344CB8AC3E}">
        <p14:creationId xmlns:p14="http://schemas.microsoft.com/office/powerpoint/2010/main" val="86358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5B8E1-65A5-4EEE-9E64-22B8EC88B104}"/>
              </a:ext>
            </a:extLst>
          </p:cNvPr>
          <p:cNvSpPr>
            <a:spLocks noGrp="1"/>
          </p:cNvSpPr>
          <p:nvPr>
            <p:ph type="title"/>
          </p:nvPr>
        </p:nvSpPr>
        <p:spPr/>
        <p:txBody>
          <a:bodyPr/>
          <a:lstStyle/>
          <a:p>
            <a:r>
              <a:rPr lang="en-US" dirty="0"/>
              <a:t>C+T vs Bayesian approaches</a:t>
            </a:r>
          </a:p>
        </p:txBody>
      </p:sp>
      <p:sp>
        <p:nvSpPr>
          <p:cNvPr id="5" name="TextBox 4">
            <a:extLst>
              <a:ext uri="{FF2B5EF4-FFF2-40B4-BE49-F238E27FC236}">
                <a16:creationId xmlns:a16="http://schemas.microsoft.com/office/drawing/2014/main" id="{E3517D98-0FE1-901B-A8B0-03F69ECA7B2C}"/>
              </a:ext>
            </a:extLst>
          </p:cNvPr>
          <p:cNvSpPr txBox="1"/>
          <p:nvPr/>
        </p:nvSpPr>
        <p:spPr>
          <a:xfrm>
            <a:off x="6665976" y="1778717"/>
            <a:ext cx="4515993" cy="3708708"/>
          </a:xfrm>
          <a:prstGeom prst="rect">
            <a:avLst/>
          </a:prstGeom>
          <a:noFill/>
        </p:spPr>
        <p:txBody>
          <a:bodyPr wrap="square">
            <a:spAutoFit/>
          </a:bodyPr>
          <a:lstStyle/>
          <a:p>
            <a:pPr>
              <a:spcAft>
                <a:spcPts val="600"/>
              </a:spcAft>
            </a:pPr>
            <a:r>
              <a:rPr lang="en-US" sz="2000" b="1" dirty="0">
                <a:solidFill>
                  <a:schemeClr val="tx1"/>
                </a:solidFill>
              </a:rPr>
              <a:t>Bayesian approaches</a:t>
            </a:r>
          </a:p>
          <a:p>
            <a:pPr marL="342900" indent="-342900">
              <a:spcAft>
                <a:spcPts val="600"/>
              </a:spcAft>
              <a:buFont typeface="Arial" panose="020B0604020202020204" pitchFamily="34" charset="0"/>
              <a:buChar char="•"/>
            </a:pPr>
            <a:r>
              <a:rPr lang="en-US" sz="2000" dirty="0">
                <a:solidFill>
                  <a:schemeClr val="tx1"/>
                </a:solidFill>
              </a:rPr>
              <a:t>utilize information from all SNPs by adjusting SNP weights for LD, but</a:t>
            </a:r>
          </a:p>
          <a:p>
            <a:pPr marL="800100" lvl="1" indent="-342900">
              <a:spcAft>
                <a:spcPts val="600"/>
              </a:spcAft>
              <a:buFont typeface="Arial" panose="020B0604020202020204" pitchFamily="34" charset="0"/>
              <a:buChar char="•"/>
            </a:pPr>
            <a:r>
              <a:rPr lang="en-US" sz="2000" dirty="0">
                <a:solidFill>
                  <a:schemeClr val="tx1"/>
                </a:solidFill>
              </a:rPr>
              <a:t>if the reference panel is not a good match for the population from which summary statistics were obtained, prediction accuracy might be compromised</a:t>
            </a:r>
          </a:p>
          <a:p>
            <a:pPr marL="800100" lvl="1" indent="-342900">
              <a:buFont typeface="Arial" panose="020B0604020202020204" pitchFamily="34" charset="0"/>
              <a:buChar char="•"/>
            </a:pPr>
            <a:r>
              <a:rPr lang="en-US" sz="2000" dirty="0">
                <a:solidFill>
                  <a:schemeClr val="tx1"/>
                </a:solidFill>
              </a:rPr>
              <a:t>the assumed prior distribution might not accurately model the true genetic architecture</a:t>
            </a:r>
          </a:p>
        </p:txBody>
      </p:sp>
      <p:sp>
        <p:nvSpPr>
          <p:cNvPr id="7" name="Rectangle: Rounded Corners 6">
            <a:extLst>
              <a:ext uri="{FF2B5EF4-FFF2-40B4-BE49-F238E27FC236}">
                <a16:creationId xmlns:a16="http://schemas.microsoft.com/office/drawing/2014/main" id="{18928E5F-7608-0131-DCE8-1D2DAFD45E4A}"/>
              </a:ext>
            </a:extLst>
          </p:cNvPr>
          <p:cNvSpPr/>
          <p:nvPr/>
        </p:nvSpPr>
        <p:spPr>
          <a:xfrm>
            <a:off x="6217920" y="1619060"/>
            <a:ext cx="5423620" cy="3949227"/>
          </a:xfrm>
          <a:prstGeom prst="round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NL"/>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7C68438-2EB4-B4CF-6A84-94A8912D5E42}"/>
                  </a:ext>
                </a:extLst>
              </p:cNvPr>
              <p:cNvSpPr txBox="1"/>
              <p:nvPr/>
            </p:nvSpPr>
            <p:spPr>
              <a:xfrm>
                <a:off x="1345303" y="1817407"/>
                <a:ext cx="3641449" cy="3400931"/>
              </a:xfrm>
              <a:prstGeom prst="rect">
                <a:avLst/>
              </a:prstGeom>
              <a:noFill/>
            </p:spPr>
            <p:txBody>
              <a:bodyPr wrap="square">
                <a:spAutoFit/>
              </a:bodyPr>
              <a:lstStyle/>
              <a:p>
                <a:pPr>
                  <a:spcAft>
                    <a:spcPts val="600"/>
                  </a:spcAft>
                </a:pPr>
                <a:r>
                  <a:rPr lang="en-US" sz="2000" b="1" dirty="0">
                    <a:solidFill>
                      <a:schemeClr val="tx1"/>
                    </a:solidFill>
                  </a:rPr>
                  <a:t>Clumping and thresholding</a:t>
                </a:r>
              </a:p>
              <a:p>
                <a:pPr>
                  <a:spcAft>
                    <a:spcPts val="600"/>
                  </a:spcAft>
                </a:pPr>
                <a:r>
                  <a:rPr lang="en-US" sz="2000" dirty="0">
                    <a:solidFill>
                      <a:schemeClr val="tx1"/>
                    </a:solidFill>
                  </a:rPr>
                  <a:t>Faster and easier, but too black &amp; white</a:t>
                </a:r>
              </a:p>
              <a:p>
                <a:pPr marL="342900" indent="-342900">
                  <a:spcAft>
                    <a:spcPts val="600"/>
                  </a:spcAft>
                  <a:buFont typeface="Arial" panose="020B0604020202020204" pitchFamily="34" charset="0"/>
                  <a:buChar char="•"/>
                </a:pPr>
                <a:r>
                  <a:rPr lang="en-US" sz="2000" dirty="0">
                    <a:solidFill>
                      <a:schemeClr val="tx1"/>
                    </a:solidFill>
                  </a:rPr>
                  <a:t>If clumping </a:t>
                </a:r>
                <a14:m>
                  <m:oMath xmlns:m="http://schemas.openxmlformats.org/officeDocument/2006/math">
                    <m:sSup>
                      <m:sSupPr>
                        <m:ctrlPr>
                          <a:rPr lang="en-US" sz="2000" i="1" dirty="0" smtClean="0">
                            <a:solidFill>
                              <a:schemeClr val="tx1"/>
                            </a:solidFill>
                            <a:latin typeface="Cambria Math" panose="02040503050406030204" pitchFamily="18" charset="0"/>
                          </a:rPr>
                        </m:ctrlPr>
                      </m:sSupPr>
                      <m:e>
                        <m:r>
                          <a:rPr lang="en-US" sz="2000" i="1" dirty="0" smtClean="0">
                            <a:solidFill>
                              <a:schemeClr val="tx1"/>
                            </a:solidFill>
                            <a:latin typeface="Cambria Math" panose="02040503050406030204" pitchFamily="18" charset="0"/>
                          </a:rPr>
                          <m:t>𝑟</m:t>
                        </m:r>
                      </m:e>
                      <m:sup>
                        <m:r>
                          <a:rPr lang="en-US" sz="2000" i="1" dirty="0" smtClean="0">
                            <a:solidFill>
                              <a:schemeClr val="tx1"/>
                            </a:solidFill>
                            <a:latin typeface="Cambria Math" panose="02040503050406030204" pitchFamily="18" charset="0"/>
                          </a:rPr>
                          <m:t>2</m:t>
                        </m:r>
                      </m:sup>
                    </m:sSup>
                  </m:oMath>
                </a14:m>
                <a:r>
                  <a:rPr lang="en-US" sz="2000" dirty="0">
                    <a:solidFill>
                      <a:schemeClr val="tx1"/>
                    </a:solidFill>
                  </a:rPr>
                  <a:t> </a:t>
                </a:r>
                <a:r>
                  <a:rPr lang="en-US" sz="2000" dirty="0"/>
                  <a:t>or </a:t>
                </a:r>
                <a:r>
                  <a:rPr lang="en-US" sz="2000" i="1" dirty="0"/>
                  <a:t>P</a:t>
                </a:r>
                <a:r>
                  <a:rPr lang="en-US" sz="2000" dirty="0"/>
                  <a:t>-value cutoffs too strict,</a:t>
                </a:r>
                <a:r>
                  <a:rPr lang="en-US" sz="2000" dirty="0">
                    <a:solidFill>
                      <a:schemeClr val="tx1"/>
                    </a:solidFill>
                  </a:rPr>
                  <a:t> it drops potentially causal SNPs.</a:t>
                </a:r>
              </a:p>
              <a:p>
                <a:pPr marL="342900" indent="-342900">
                  <a:spcAft>
                    <a:spcPts val="1200"/>
                  </a:spcAft>
                  <a:buFont typeface="Arial" panose="020B0604020202020204" pitchFamily="34" charset="0"/>
                  <a:buChar char="•"/>
                </a:pPr>
                <a:r>
                  <a:rPr lang="en-US" sz="2000" dirty="0">
                    <a:solidFill>
                      <a:schemeClr val="tx1"/>
                    </a:solidFill>
                  </a:rPr>
                  <a:t>If clumping </a:t>
                </a:r>
                <a14:m>
                  <m:oMath xmlns:m="http://schemas.openxmlformats.org/officeDocument/2006/math">
                    <m:sSup>
                      <m:sSupPr>
                        <m:ctrlPr>
                          <a:rPr lang="en-US" sz="2000" i="1" dirty="0" smtClean="0">
                            <a:solidFill>
                              <a:schemeClr val="tx1"/>
                            </a:solidFill>
                            <a:latin typeface="Cambria Math" panose="02040503050406030204" pitchFamily="18" charset="0"/>
                          </a:rPr>
                        </m:ctrlPr>
                      </m:sSupPr>
                      <m:e>
                        <m:r>
                          <a:rPr lang="en-US" sz="2000" i="1" dirty="0" smtClean="0">
                            <a:solidFill>
                              <a:schemeClr val="tx1"/>
                            </a:solidFill>
                            <a:latin typeface="Cambria Math" panose="02040503050406030204" pitchFamily="18" charset="0"/>
                          </a:rPr>
                          <m:t>𝑟</m:t>
                        </m:r>
                      </m:e>
                      <m:sup>
                        <m:r>
                          <a:rPr lang="en-US" sz="2000" i="1" dirty="0" smtClean="0">
                            <a:solidFill>
                              <a:schemeClr val="tx1"/>
                            </a:solidFill>
                            <a:latin typeface="Cambria Math" panose="02040503050406030204" pitchFamily="18" charset="0"/>
                          </a:rPr>
                          <m:t>2</m:t>
                        </m:r>
                      </m:sup>
                    </m:sSup>
                  </m:oMath>
                </a14:m>
                <a:r>
                  <a:rPr lang="en-US" sz="2000" dirty="0">
                    <a:solidFill>
                      <a:schemeClr val="tx1"/>
                    </a:solidFill>
                  </a:rPr>
                  <a:t> and </a:t>
                </a:r>
                <a:r>
                  <a:rPr lang="en-US" sz="2000" i="1" dirty="0">
                    <a:solidFill>
                      <a:schemeClr val="tx1"/>
                    </a:solidFill>
                  </a:rPr>
                  <a:t>P</a:t>
                </a:r>
                <a:r>
                  <a:rPr lang="en-US" sz="2000" dirty="0">
                    <a:solidFill>
                      <a:schemeClr val="tx1"/>
                    </a:solidFill>
                  </a:rPr>
                  <a:t>-value cutoffs too relaxed, there is a lot of double-counting</a:t>
                </a:r>
                <a:r>
                  <a:rPr lang="en-US" sz="2000" dirty="0"/>
                  <a:t> and noise </a:t>
                </a:r>
                <a:endParaRPr lang="en-US" sz="2000" dirty="0">
                  <a:solidFill>
                    <a:schemeClr val="tx1"/>
                  </a:solidFill>
                </a:endParaRPr>
              </a:p>
            </p:txBody>
          </p:sp>
        </mc:Choice>
        <mc:Fallback xmlns="">
          <p:sp>
            <p:nvSpPr>
              <p:cNvPr id="13" name="TextBox 12">
                <a:extLst>
                  <a:ext uri="{FF2B5EF4-FFF2-40B4-BE49-F238E27FC236}">
                    <a16:creationId xmlns:a16="http://schemas.microsoft.com/office/drawing/2014/main" id="{27C68438-2EB4-B4CF-6A84-94A8912D5E42}"/>
                  </a:ext>
                </a:extLst>
              </p:cNvPr>
              <p:cNvSpPr txBox="1">
                <a:spLocks noRot="1" noChangeAspect="1" noMove="1" noResize="1" noEditPoints="1" noAdjustHandles="1" noChangeArrowheads="1" noChangeShapeType="1" noTextEdit="1"/>
              </p:cNvSpPr>
              <p:nvPr/>
            </p:nvSpPr>
            <p:spPr>
              <a:xfrm>
                <a:off x="1345303" y="1817407"/>
                <a:ext cx="3641449" cy="3400931"/>
              </a:xfrm>
              <a:prstGeom prst="rect">
                <a:avLst/>
              </a:prstGeom>
              <a:blipFill>
                <a:blip r:embed="rId3"/>
                <a:stretch>
                  <a:fillRect l="-1843" t="-896" r="-2848" b="-2330"/>
                </a:stretch>
              </a:blipFill>
            </p:spPr>
            <p:txBody>
              <a:bodyPr/>
              <a:lstStyle/>
              <a:p>
                <a:r>
                  <a:rPr lang="en-NL">
                    <a:noFill/>
                  </a:rPr>
                  <a:t> </a:t>
                </a:r>
              </a:p>
            </p:txBody>
          </p:sp>
        </mc:Fallback>
      </mc:AlternateContent>
      <p:sp>
        <p:nvSpPr>
          <p:cNvPr id="14" name="Rectangle: Rounded Corners 13">
            <a:extLst>
              <a:ext uri="{FF2B5EF4-FFF2-40B4-BE49-F238E27FC236}">
                <a16:creationId xmlns:a16="http://schemas.microsoft.com/office/drawing/2014/main" id="{24998B7B-A539-1C34-C5DA-BA2C21D7CFE5}"/>
              </a:ext>
            </a:extLst>
          </p:cNvPr>
          <p:cNvSpPr/>
          <p:nvPr/>
        </p:nvSpPr>
        <p:spPr>
          <a:xfrm>
            <a:off x="1069171" y="1619059"/>
            <a:ext cx="4065104" cy="3949227"/>
          </a:xfrm>
          <a:prstGeom prst="round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NL"/>
          </a:p>
        </p:txBody>
      </p:sp>
    </p:spTree>
    <p:extLst>
      <p:ext uri="{BB962C8B-B14F-4D97-AF65-F5344CB8AC3E}">
        <p14:creationId xmlns:p14="http://schemas.microsoft.com/office/powerpoint/2010/main" val="101078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New picture"/>
          <p:cNvPicPr/>
          <p:nvPr/>
        </p:nvPicPr>
        <p:blipFill>
          <a:blip r:embed="rId3"/>
          <a:stretch>
            <a:fillRect/>
          </a:stretch>
        </p:blipFill>
        <p:spPr>
          <a:xfrm>
            <a:off x="50042" y="2868305"/>
            <a:ext cx="7005851" cy="3948752"/>
          </a:xfrm>
          <a:prstGeom prst="rect">
            <a:avLst/>
          </a:prstGeom>
        </p:spPr>
      </p:pic>
      <p:sp>
        <p:nvSpPr>
          <p:cNvPr id="11" name="Rectangle 10"/>
          <p:cNvSpPr/>
          <p:nvPr/>
        </p:nvSpPr>
        <p:spPr>
          <a:xfrm>
            <a:off x="295701" y="2436247"/>
            <a:ext cx="3967159" cy="307777"/>
          </a:xfrm>
          <a:prstGeom prst="rect">
            <a:avLst/>
          </a:prstGeom>
        </p:spPr>
        <p:txBody>
          <a:bodyPr wrap="square">
            <a:spAutoFit/>
          </a:bodyPr>
          <a:lstStyle/>
          <a:p>
            <a:pPr algn="l" fontAlgn="base"/>
            <a:r>
              <a:rPr lang="en-US" altLang="en-US" sz="1400" dirty="0">
                <a:solidFill>
                  <a:srgbClr val="333333"/>
                </a:solidFill>
              </a:rPr>
              <a:t>Source: </a:t>
            </a:r>
            <a:r>
              <a:rPr lang="en-US" altLang="en-US" sz="1400" dirty="0" err="1">
                <a:solidFill>
                  <a:srgbClr val="333333"/>
                </a:solidFill>
              </a:rPr>
              <a:t>Privé</a:t>
            </a:r>
            <a:r>
              <a:rPr lang="en-US" altLang="en-US" sz="1400" dirty="0">
                <a:solidFill>
                  <a:srgbClr val="333333"/>
                </a:solidFill>
              </a:rPr>
              <a:t>, Arbel, </a:t>
            </a:r>
            <a:r>
              <a:rPr lang="en-US" sz="1400" b="0" u="none" strike="noStrike" dirty="0" err="1">
                <a:effectLst/>
              </a:rPr>
              <a:t>Vilhjálmsson</a:t>
            </a:r>
            <a:r>
              <a:rPr lang="en-US" sz="1400" b="0" u="none" strike="noStrike" dirty="0">
                <a:effectLst/>
              </a:rPr>
              <a:t> (2020)</a:t>
            </a:r>
            <a:r>
              <a:rPr lang="en-US" altLang="en-US" sz="1400" i="1" dirty="0">
                <a:solidFill>
                  <a:srgbClr val="333333"/>
                </a:solidFill>
              </a:rPr>
              <a:t> </a:t>
            </a:r>
            <a:endParaRPr lang="en-US" altLang="en-US" sz="1400" dirty="0">
              <a:solidFill>
                <a:srgbClr val="333333"/>
              </a:solidFill>
            </a:endParaRPr>
          </a:p>
        </p:txBody>
      </p:sp>
      <p:pic>
        <p:nvPicPr>
          <p:cNvPr id="3" name="Picture 2">
            <a:extLst>
              <a:ext uri="{FF2B5EF4-FFF2-40B4-BE49-F238E27FC236}">
                <a16:creationId xmlns:a16="http://schemas.microsoft.com/office/drawing/2014/main" id="{182DDC7E-34D9-B9A9-E7DA-18ACF6A938B0}"/>
              </a:ext>
            </a:extLst>
          </p:cNvPr>
          <p:cNvPicPr>
            <a:picLocks noChangeAspect="1"/>
          </p:cNvPicPr>
          <p:nvPr/>
        </p:nvPicPr>
        <p:blipFill>
          <a:blip r:embed="rId4"/>
          <a:stretch>
            <a:fillRect/>
          </a:stretch>
        </p:blipFill>
        <p:spPr>
          <a:xfrm>
            <a:off x="6057278" y="0"/>
            <a:ext cx="6134722" cy="3859949"/>
          </a:xfrm>
          <a:prstGeom prst="rect">
            <a:avLst/>
          </a:prstGeom>
        </p:spPr>
      </p:pic>
      <p:sp>
        <p:nvSpPr>
          <p:cNvPr id="6" name="TextBox 5">
            <a:extLst>
              <a:ext uri="{FF2B5EF4-FFF2-40B4-BE49-F238E27FC236}">
                <a16:creationId xmlns:a16="http://schemas.microsoft.com/office/drawing/2014/main" id="{57D38E1E-B3BE-9E22-E151-2898301D2FDF}"/>
              </a:ext>
            </a:extLst>
          </p:cNvPr>
          <p:cNvSpPr txBox="1"/>
          <p:nvPr/>
        </p:nvSpPr>
        <p:spPr>
          <a:xfrm>
            <a:off x="9721716" y="3859949"/>
            <a:ext cx="2532809" cy="307777"/>
          </a:xfrm>
          <a:prstGeom prst="rect">
            <a:avLst/>
          </a:prstGeom>
          <a:noFill/>
        </p:spPr>
        <p:txBody>
          <a:bodyPr wrap="none" rtlCol="0">
            <a:spAutoFit/>
          </a:bodyPr>
          <a:lstStyle/>
          <a:p>
            <a:r>
              <a:rPr lang="en-US" sz="1400" dirty="0"/>
              <a:t>Source: Lloyd-Jones et al (2019)</a:t>
            </a:r>
          </a:p>
        </p:txBody>
      </p:sp>
      <p:sp>
        <p:nvSpPr>
          <p:cNvPr id="7" name="TextBox 6">
            <a:extLst>
              <a:ext uri="{FF2B5EF4-FFF2-40B4-BE49-F238E27FC236}">
                <a16:creationId xmlns:a16="http://schemas.microsoft.com/office/drawing/2014/main" id="{BEF3F960-EB21-3262-0834-CCB46E578FDA}"/>
              </a:ext>
            </a:extLst>
          </p:cNvPr>
          <p:cNvSpPr txBox="1"/>
          <p:nvPr/>
        </p:nvSpPr>
        <p:spPr>
          <a:xfrm>
            <a:off x="431015" y="409891"/>
            <a:ext cx="5563738" cy="1200329"/>
          </a:xfrm>
          <a:prstGeom prst="rect">
            <a:avLst/>
          </a:prstGeom>
          <a:noFill/>
        </p:spPr>
        <p:txBody>
          <a:bodyPr wrap="square" rtlCol="0">
            <a:spAutoFit/>
          </a:bodyPr>
          <a:lstStyle/>
          <a:p>
            <a:r>
              <a:rPr lang="en-US" sz="2400" dirty="0"/>
              <a:t>If the purpose is to maximize predictive power, then Bayesian approaches clearly do better</a:t>
            </a:r>
            <a:endParaRPr lang="en-NL" sz="2400" dirty="0"/>
          </a:p>
        </p:txBody>
      </p:sp>
      <p:sp>
        <p:nvSpPr>
          <p:cNvPr id="8" name="TextBox 7">
            <a:extLst>
              <a:ext uri="{FF2B5EF4-FFF2-40B4-BE49-F238E27FC236}">
                <a16:creationId xmlns:a16="http://schemas.microsoft.com/office/drawing/2014/main" id="{405C9890-BA79-5A7D-A4E5-F2EE778F85BE}"/>
              </a:ext>
            </a:extLst>
          </p:cNvPr>
          <p:cNvSpPr txBox="1"/>
          <p:nvPr/>
        </p:nvSpPr>
        <p:spPr>
          <a:xfrm>
            <a:off x="7569919" y="4517408"/>
            <a:ext cx="4303593" cy="1938992"/>
          </a:xfrm>
          <a:prstGeom prst="rect">
            <a:avLst/>
          </a:prstGeom>
          <a:noFill/>
        </p:spPr>
        <p:txBody>
          <a:bodyPr wrap="square" rtlCol="0">
            <a:spAutoFit/>
          </a:bodyPr>
          <a:lstStyle/>
          <a:p>
            <a:r>
              <a:rPr lang="en-US" sz="2400" dirty="0"/>
              <a:t>There may still be uses for C+T, for example when you want to include SNPs most likely to be associated (e.g. in mendelian randomization)</a:t>
            </a:r>
            <a:endParaRPr lang="en-NL" sz="2400" dirty="0"/>
          </a:p>
        </p:txBody>
      </p:sp>
    </p:spTree>
    <p:extLst>
      <p:ext uri="{BB962C8B-B14F-4D97-AF65-F5344CB8AC3E}">
        <p14:creationId xmlns:p14="http://schemas.microsoft.com/office/powerpoint/2010/main" val="3324809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sz="2800" dirty="0">
                <a:solidFill>
                  <a:schemeClr val="tx1"/>
                </a:solidFill>
              </a:rPr>
              <a:t>A literal history of PGIs</a:t>
            </a:r>
          </a:p>
          <a:p>
            <a:r>
              <a:rPr lang="en-US" sz="2800" dirty="0">
                <a:solidFill>
                  <a:schemeClr val="tx1"/>
                </a:solidFill>
              </a:rPr>
              <a:t>What is a polygenic index?</a:t>
            </a:r>
          </a:p>
          <a:p>
            <a:r>
              <a:rPr lang="en-US" sz="2800" dirty="0"/>
              <a:t>Predictive power of polygenic indices</a:t>
            </a:r>
          </a:p>
          <a:p>
            <a:r>
              <a:rPr lang="en-US" sz="2800" dirty="0"/>
              <a:t>Constructing polygenic indices</a:t>
            </a:r>
          </a:p>
          <a:p>
            <a:r>
              <a:rPr lang="en-US" sz="2800" dirty="0"/>
              <a:t>Applications</a:t>
            </a:r>
          </a:p>
          <a:p>
            <a:r>
              <a:rPr lang="en-US" sz="2800" dirty="0">
                <a:solidFill>
                  <a:schemeClr val="tx2">
                    <a:lumMod val="40000"/>
                    <a:lumOff val="60000"/>
                  </a:schemeClr>
                </a:solidFill>
              </a:rPr>
              <a:t>Limitations and pitfalls</a:t>
            </a:r>
          </a:p>
          <a:p>
            <a:pPr marL="0" indent="0">
              <a:buNone/>
            </a:pPr>
            <a:endParaRPr lang="en-US" dirty="0"/>
          </a:p>
          <a:p>
            <a:endParaRPr lang="en-US" dirty="0"/>
          </a:p>
        </p:txBody>
      </p:sp>
    </p:spTree>
    <p:extLst>
      <p:ext uri="{BB962C8B-B14F-4D97-AF65-F5344CB8AC3E}">
        <p14:creationId xmlns:p14="http://schemas.microsoft.com/office/powerpoint/2010/main" val="4124970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sz="2800" dirty="0">
                <a:solidFill>
                  <a:schemeClr val="tx1"/>
                </a:solidFill>
              </a:rPr>
              <a:t>A literal history of PGIs</a:t>
            </a:r>
          </a:p>
          <a:p>
            <a:r>
              <a:rPr lang="en-US" sz="2800" dirty="0">
                <a:solidFill>
                  <a:schemeClr val="tx1"/>
                </a:solidFill>
              </a:rPr>
              <a:t>What is a polygenic index?</a:t>
            </a:r>
          </a:p>
          <a:p>
            <a:r>
              <a:rPr lang="en-US" sz="2800" dirty="0"/>
              <a:t>Theoretical framework</a:t>
            </a:r>
          </a:p>
          <a:p>
            <a:r>
              <a:rPr lang="en-US" sz="2800" dirty="0"/>
              <a:t>Constructing polygenic indices</a:t>
            </a:r>
          </a:p>
          <a:p>
            <a:r>
              <a:rPr lang="en-US" sz="2800" dirty="0"/>
              <a:t>Applications</a:t>
            </a:r>
          </a:p>
          <a:p>
            <a:r>
              <a:rPr lang="en-US" sz="2800" dirty="0"/>
              <a:t>Limitations &amp; pitfalls</a:t>
            </a:r>
          </a:p>
          <a:p>
            <a:pPr marL="0" indent="0">
              <a:buNone/>
            </a:pPr>
            <a:endParaRPr lang="en-US" dirty="0"/>
          </a:p>
          <a:p>
            <a:endParaRPr lang="en-US" dirty="0"/>
          </a:p>
        </p:txBody>
      </p:sp>
    </p:spTree>
    <p:extLst>
      <p:ext uri="{BB962C8B-B14F-4D97-AF65-F5344CB8AC3E}">
        <p14:creationId xmlns:p14="http://schemas.microsoft.com/office/powerpoint/2010/main" val="1382200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4D4727-0A91-4196-A7C6-370F0ED9E6CB}"/>
                  </a:ext>
                </a:extLst>
              </p:cNvPr>
              <p:cNvSpPr>
                <a:spLocks noGrp="1"/>
              </p:cNvSpPr>
              <p:nvPr>
                <p:ph idx="1"/>
              </p:nvPr>
            </p:nvSpPr>
            <p:spPr>
              <a:xfrm>
                <a:off x="784179" y="1690688"/>
                <a:ext cx="3439081" cy="4647512"/>
              </a:xfrm>
            </p:spPr>
            <p:txBody>
              <a:bodyPr>
                <a:noAutofit/>
              </a:bodyPr>
              <a:lstStyle/>
              <a:p>
                <a:pPr marL="0" indent="0">
                  <a:spcAft>
                    <a:spcPts val="600"/>
                  </a:spcAft>
                  <a:buNone/>
                </a:pPr>
                <a:r>
                  <a:rPr lang="en-US" sz="2000" dirty="0">
                    <a:solidFill>
                      <a:schemeClr val="tx1"/>
                    </a:solidFill>
                  </a:rPr>
                  <a:t>Major advantage of PGI over specific genetic variants: can have much greater predictive power</a:t>
                </a:r>
              </a:p>
              <a:p>
                <a:pPr marL="0" indent="0">
                  <a:spcAft>
                    <a:spcPts val="600"/>
                  </a:spcAft>
                  <a:buNone/>
                </a:pPr>
                <a:r>
                  <a:rPr lang="en-US" sz="2000" dirty="0">
                    <a:solidFill>
                      <a:schemeClr val="tx1"/>
                    </a:solidFill>
                  </a:rPr>
                  <a:t>e.g., if </a:t>
                </a:r>
                <a14:m>
                  <m:oMath xmlns:m="http://schemas.openxmlformats.org/officeDocument/2006/math">
                    <m:sSubSup>
                      <m:sSubSupPr>
                        <m:ctrlPr>
                          <a:rPr lang="en-US" sz="2000" i="1">
                            <a:solidFill>
                              <a:schemeClr val="tx1"/>
                            </a:solidFill>
                            <a:latin typeface="Cambria Math" panose="02040503050406030204" pitchFamily="18" charset="0"/>
                          </a:rPr>
                        </m:ctrlPr>
                      </m:sSubSupPr>
                      <m:e>
                        <m:r>
                          <a:rPr lang="en-US" sz="2000" i="1">
                            <a:solidFill>
                              <a:schemeClr val="tx1"/>
                            </a:solidFill>
                            <a:latin typeface="Cambria Math" panose="02040503050406030204" pitchFamily="18" charset="0"/>
                          </a:rPr>
                          <m:t>𝑅</m:t>
                        </m:r>
                      </m:e>
                      <m:sub>
                        <m:r>
                          <a:rPr lang="en-US" sz="2000" i="1">
                            <a:solidFill>
                              <a:schemeClr val="tx1"/>
                            </a:solidFill>
                            <a:latin typeface="Cambria Math" panose="02040503050406030204" pitchFamily="18" charset="0"/>
                          </a:rPr>
                          <m:t>𝑃𝐺</m:t>
                        </m:r>
                        <m:r>
                          <a:rPr lang="en-US" sz="2000" b="0" i="1" smtClean="0">
                            <a:solidFill>
                              <a:schemeClr val="tx1"/>
                            </a:solidFill>
                            <a:latin typeface="Cambria Math" panose="02040503050406030204" pitchFamily="18" charset="0"/>
                          </a:rPr>
                          <m:t>𝐼</m:t>
                        </m:r>
                      </m:sub>
                      <m:sup>
                        <m:r>
                          <a:rPr lang="en-US" sz="2000" i="1">
                            <a:solidFill>
                              <a:schemeClr val="tx1"/>
                            </a:solidFill>
                            <a:latin typeface="Cambria Math" panose="02040503050406030204" pitchFamily="18" charset="0"/>
                          </a:rPr>
                          <m:t>2</m:t>
                        </m:r>
                      </m:sup>
                    </m:sSubSup>
                    <m:r>
                      <a:rPr lang="en-US" sz="2000">
                        <a:solidFill>
                          <a:schemeClr val="tx1"/>
                        </a:solidFill>
                        <a:latin typeface="Cambria Math" panose="02040503050406030204" pitchFamily="18" charset="0"/>
                      </a:rPr>
                      <m:t>=0.07</m:t>
                    </m:r>
                  </m:oMath>
                </a14:m>
                <a:r>
                  <a:rPr lang="en-US" sz="2000" dirty="0">
                    <a:solidFill>
                      <a:schemeClr val="tx1"/>
                    </a:solidFill>
                  </a:rPr>
                  <a:t>, then 80% to detect its effect in a sample of size </a:t>
                </a:r>
                <a14:m>
                  <m:oMath xmlns:m="http://schemas.openxmlformats.org/officeDocument/2006/math">
                    <m:r>
                      <a:rPr lang="en-US" sz="2000" i="1" dirty="0">
                        <a:solidFill>
                          <a:schemeClr val="tx1"/>
                        </a:solidFill>
                        <a:latin typeface="Cambria Math" panose="02040503050406030204" pitchFamily="18" charset="0"/>
                      </a:rPr>
                      <m:t>~110</m:t>
                    </m:r>
                  </m:oMath>
                </a14:m>
                <a:r>
                  <a:rPr lang="en-US" sz="2000" dirty="0">
                    <a:solidFill>
                      <a:schemeClr val="tx1"/>
                    </a:solidFill>
                  </a:rPr>
                  <a:t> individuals. If </a:t>
                </a:r>
                <a14:m>
                  <m:oMath xmlns:m="http://schemas.openxmlformats.org/officeDocument/2006/math">
                    <m:sSubSup>
                      <m:sSubSupPr>
                        <m:ctrlPr>
                          <a:rPr lang="en-US" sz="2000" i="1">
                            <a:solidFill>
                              <a:schemeClr val="tx1"/>
                            </a:solidFill>
                            <a:latin typeface="Cambria Math" panose="02040503050406030204" pitchFamily="18" charset="0"/>
                          </a:rPr>
                        </m:ctrlPr>
                      </m:sSubSupPr>
                      <m:e>
                        <m:r>
                          <a:rPr lang="en-US" sz="2000" i="1">
                            <a:solidFill>
                              <a:schemeClr val="tx1"/>
                            </a:solidFill>
                            <a:latin typeface="Cambria Math" panose="02040503050406030204" pitchFamily="18" charset="0"/>
                          </a:rPr>
                          <m:t>𝑅</m:t>
                        </m:r>
                      </m:e>
                      <m:sub>
                        <m:r>
                          <a:rPr lang="en-US" sz="2000" i="1">
                            <a:solidFill>
                              <a:schemeClr val="tx1"/>
                            </a:solidFill>
                            <a:latin typeface="Cambria Math" panose="02040503050406030204" pitchFamily="18" charset="0"/>
                          </a:rPr>
                          <m:t>𝑃𝐺</m:t>
                        </m:r>
                        <m:r>
                          <a:rPr lang="en-US" sz="2000" b="0" i="1" smtClean="0">
                            <a:solidFill>
                              <a:schemeClr val="tx1"/>
                            </a:solidFill>
                            <a:latin typeface="Cambria Math" panose="02040503050406030204" pitchFamily="18" charset="0"/>
                          </a:rPr>
                          <m:t>𝐼</m:t>
                        </m:r>
                      </m:sub>
                      <m:sup>
                        <m:r>
                          <a:rPr lang="en-US" sz="2000" i="1">
                            <a:solidFill>
                              <a:schemeClr val="tx1"/>
                            </a:solidFill>
                            <a:latin typeface="Cambria Math" panose="02040503050406030204" pitchFamily="18" charset="0"/>
                          </a:rPr>
                          <m:t>2</m:t>
                        </m:r>
                      </m:sup>
                    </m:sSubSup>
                    <m:r>
                      <a:rPr lang="en-US" sz="2000">
                        <a:solidFill>
                          <a:schemeClr val="tx1"/>
                        </a:solidFill>
                        <a:latin typeface="Cambria Math" panose="02040503050406030204" pitchFamily="18" charset="0"/>
                      </a:rPr>
                      <m:t>=0.09</m:t>
                    </m:r>
                  </m:oMath>
                </a14:m>
                <a:r>
                  <a:rPr lang="en-US" sz="2000" dirty="0">
                    <a:solidFill>
                      <a:schemeClr val="tx1"/>
                    </a:solidFill>
                  </a:rPr>
                  <a:t>, then </a:t>
                </a:r>
                <a14:m>
                  <m:oMath xmlns:m="http://schemas.openxmlformats.org/officeDocument/2006/math">
                    <m:r>
                      <a:rPr lang="en-US" sz="2000" i="1" dirty="0">
                        <a:solidFill>
                          <a:schemeClr val="tx1"/>
                        </a:solidFill>
                        <a:latin typeface="Cambria Math" panose="02040503050406030204" pitchFamily="18" charset="0"/>
                      </a:rPr>
                      <m:t>~85</m:t>
                    </m:r>
                  </m:oMath>
                </a14:m>
                <a:r>
                  <a:rPr lang="en-US" sz="2000" dirty="0">
                    <a:solidFill>
                      <a:schemeClr val="tx1"/>
                    </a:solidFill>
                  </a:rPr>
                  <a:t> individuals.</a:t>
                </a:r>
              </a:p>
              <a:p>
                <a:pPr marL="0" indent="0">
                  <a:spcAft>
                    <a:spcPts val="600"/>
                  </a:spcAft>
                  <a:buNone/>
                </a:pPr>
                <a:r>
                  <a:rPr lang="en-US" sz="2000" dirty="0">
                    <a:solidFill>
                      <a:schemeClr val="tx1"/>
                    </a:solidFill>
                    <a:sym typeface="Wingdings" panose="05000000000000000000" pitchFamily="2" charset="2"/>
                  </a:rPr>
                  <a:t> </a:t>
                </a:r>
                <a:r>
                  <a:rPr lang="en-US" sz="2000" dirty="0">
                    <a:solidFill>
                      <a:schemeClr val="tx1"/>
                    </a:solidFill>
                  </a:rPr>
                  <a:t>Can study PGI in datasets containing high quality measures of outcomes, mediators, and covariates.</a:t>
                </a:r>
              </a:p>
            </p:txBody>
          </p:sp>
        </mc:Choice>
        <mc:Fallback xmlns="">
          <p:sp>
            <p:nvSpPr>
              <p:cNvPr id="3" name="Content Placeholder 2">
                <a:extLst>
                  <a:ext uri="{FF2B5EF4-FFF2-40B4-BE49-F238E27FC236}">
                    <a16:creationId xmlns:a16="http://schemas.microsoft.com/office/drawing/2014/main" id="{354D4727-0A91-4196-A7C6-370F0ED9E6CB}"/>
                  </a:ext>
                </a:extLst>
              </p:cNvPr>
              <p:cNvSpPr>
                <a:spLocks noGrp="1" noRot="1" noChangeAspect="1" noMove="1" noResize="1" noEditPoints="1" noAdjustHandles="1" noChangeArrowheads="1" noChangeShapeType="1" noTextEdit="1"/>
              </p:cNvSpPr>
              <p:nvPr>
                <p:ph idx="1"/>
              </p:nvPr>
            </p:nvSpPr>
            <p:spPr>
              <a:xfrm>
                <a:off x="784179" y="1690688"/>
                <a:ext cx="3439081" cy="4647512"/>
              </a:xfrm>
              <a:blipFill>
                <a:blip r:embed="rId3"/>
                <a:stretch>
                  <a:fillRect l="-1950" t="-1311"/>
                </a:stretch>
              </a:blipFill>
            </p:spPr>
            <p:txBody>
              <a:bodyPr/>
              <a:lstStyle/>
              <a:p>
                <a:r>
                  <a:rPr lang="en-NL">
                    <a:noFill/>
                  </a:rPr>
                  <a:t> </a:t>
                </a:r>
              </a:p>
            </p:txBody>
          </p:sp>
        </mc:Fallback>
      </mc:AlternateContent>
      <p:sp>
        <p:nvSpPr>
          <p:cNvPr id="7" name="Title 1">
            <a:extLst>
              <a:ext uri="{FF2B5EF4-FFF2-40B4-BE49-F238E27FC236}">
                <a16:creationId xmlns:a16="http://schemas.microsoft.com/office/drawing/2014/main" id="{48534357-4C00-E7E8-A7EC-B04207FF5E2F}"/>
              </a:ext>
            </a:extLst>
          </p:cNvPr>
          <p:cNvSpPr>
            <a:spLocks noGrp="1"/>
          </p:cNvSpPr>
          <p:nvPr>
            <p:ph type="title"/>
          </p:nvPr>
        </p:nvSpPr>
        <p:spPr>
          <a:xfrm>
            <a:off x="838199" y="365125"/>
            <a:ext cx="11083788" cy="1325563"/>
          </a:xfrm>
        </p:spPr>
        <p:txBody>
          <a:bodyPr/>
          <a:lstStyle/>
          <a:p>
            <a:r>
              <a:rPr lang="en-US" dirty="0"/>
              <a:t>Applications</a:t>
            </a:r>
          </a:p>
        </p:txBody>
      </p:sp>
      <p:sp>
        <p:nvSpPr>
          <p:cNvPr id="15" name="TextBox 14">
            <a:extLst>
              <a:ext uri="{FF2B5EF4-FFF2-40B4-BE49-F238E27FC236}">
                <a16:creationId xmlns:a16="http://schemas.microsoft.com/office/drawing/2014/main" id="{88EB2293-5F28-3898-39C5-20269A76F092}"/>
              </a:ext>
            </a:extLst>
          </p:cNvPr>
          <p:cNvSpPr txBox="1"/>
          <p:nvPr/>
        </p:nvSpPr>
        <p:spPr>
          <a:xfrm>
            <a:off x="5546591" y="736130"/>
            <a:ext cx="6096000" cy="1200329"/>
          </a:xfrm>
          <a:prstGeom prst="rect">
            <a:avLst/>
          </a:prstGeom>
          <a:noFill/>
        </p:spPr>
        <p:txBody>
          <a:bodyPr wrap="square">
            <a:spAutoFit/>
          </a:bodyPr>
          <a:lstStyle/>
          <a:p>
            <a:pPr marL="0" indent="0">
              <a:buNone/>
            </a:pPr>
            <a:r>
              <a:rPr lang="en-US" sz="2000" b="1" dirty="0">
                <a:solidFill>
                  <a:schemeClr val="tx1"/>
                </a:solidFill>
              </a:rPr>
              <a:t>Identify correlates of genetic factors</a:t>
            </a:r>
          </a:p>
          <a:p>
            <a:r>
              <a:rPr lang="en-US" sz="1600" dirty="0"/>
              <a:t>e.g. </a:t>
            </a:r>
            <a:r>
              <a:rPr lang="en-US" sz="1600" dirty="0">
                <a:solidFill>
                  <a:schemeClr val="tx1"/>
                </a:solidFill>
              </a:rPr>
              <a:t>Educational attainment PGI predicts early speech acquisition and is mediated by cognitive ability (Belsky et al., 2016).</a:t>
            </a:r>
          </a:p>
          <a:p>
            <a:pPr marL="0" indent="0">
              <a:buNone/>
            </a:pPr>
            <a:endParaRPr lang="en-US" sz="2000" dirty="0">
              <a:solidFill>
                <a:schemeClr val="tx1"/>
              </a:solidFill>
            </a:endParaRPr>
          </a:p>
        </p:txBody>
      </p:sp>
      <p:sp>
        <p:nvSpPr>
          <p:cNvPr id="21" name="TextBox 20">
            <a:extLst>
              <a:ext uri="{FF2B5EF4-FFF2-40B4-BE49-F238E27FC236}">
                <a16:creationId xmlns:a16="http://schemas.microsoft.com/office/drawing/2014/main" id="{C8412324-8D9D-75F8-3197-32C36C7DA54E}"/>
              </a:ext>
            </a:extLst>
          </p:cNvPr>
          <p:cNvSpPr txBox="1"/>
          <p:nvPr/>
        </p:nvSpPr>
        <p:spPr>
          <a:xfrm>
            <a:off x="5590133" y="1748714"/>
            <a:ext cx="5007568" cy="646331"/>
          </a:xfrm>
          <a:prstGeom prst="rect">
            <a:avLst/>
          </a:prstGeom>
          <a:noFill/>
        </p:spPr>
        <p:txBody>
          <a:bodyPr wrap="square">
            <a:spAutoFit/>
          </a:bodyPr>
          <a:lstStyle/>
          <a:p>
            <a:r>
              <a:rPr lang="en-US" sz="2000" b="1" dirty="0">
                <a:solidFill>
                  <a:schemeClr val="tx1"/>
                </a:solidFill>
              </a:rPr>
              <a:t>Identify causal effects of genetic factors</a:t>
            </a:r>
          </a:p>
          <a:p>
            <a:r>
              <a:rPr lang="en-US" sz="1600" dirty="0">
                <a:solidFill>
                  <a:schemeClr val="tx1"/>
                </a:solidFill>
              </a:rPr>
              <a:t>Sibling data and family fixed effects → causal effect of PGI</a:t>
            </a:r>
            <a:endParaRPr lang="en-US" sz="1600" b="1" dirty="0">
              <a:solidFill>
                <a:schemeClr val="tx1"/>
              </a:solidFill>
            </a:endParaRPr>
          </a:p>
        </p:txBody>
      </p:sp>
      <p:sp>
        <p:nvSpPr>
          <p:cNvPr id="23" name="TextBox 22">
            <a:extLst>
              <a:ext uri="{FF2B5EF4-FFF2-40B4-BE49-F238E27FC236}">
                <a16:creationId xmlns:a16="http://schemas.microsoft.com/office/drawing/2014/main" id="{DA74D30E-3685-9315-1F90-51CE339EC750}"/>
              </a:ext>
            </a:extLst>
          </p:cNvPr>
          <p:cNvSpPr txBox="1"/>
          <p:nvPr/>
        </p:nvSpPr>
        <p:spPr>
          <a:xfrm>
            <a:off x="5590132" y="2542415"/>
            <a:ext cx="6273997" cy="892552"/>
          </a:xfrm>
          <a:prstGeom prst="rect">
            <a:avLst/>
          </a:prstGeom>
          <a:noFill/>
        </p:spPr>
        <p:txBody>
          <a:bodyPr wrap="square">
            <a:spAutoFit/>
          </a:bodyPr>
          <a:lstStyle/>
          <a:p>
            <a:r>
              <a:rPr lang="en-US" sz="2000" b="1" dirty="0">
                <a:solidFill>
                  <a:schemeClr val="tx1"/>
                </a:solidFill>
              </a:rPr>
              <a:t>Study </a:t>
            </a:r>
            <a:r>
              <a:rPr lang="en-US" sz="2000" b="1" dirty="0" err="1"/>
              <a:t>GxE</a:t>
            </a:r>
            <a:endParaRPr lang="en-US" sz="2000" b="1" dirty="0">
              <a:solidFill>
                <a:schemeClr val="tx1"/>
              </a:solidFill>
            </a:endParaRPr>
          </a:p>
          <a:p>
            <a:r>
              <a:rPr lang="en-US" sz="1600" dirty="0">
                <a:solidFill>
                  <a:schemeClr val="tx1"/>
                </a:solidFill>
              </a:rPr>
              <a:t>e.g. Increase of compulsory schooling age in U.K. reduces BMI only among those with a high-BMI PGI (</a:t>
            </a:r>
            <a:r>
              <a:rPr lang="en-US" sz="1600" dirty="0" err="1">
                <a:solidFill>
                  <a:schemeClr val="tx1"/>
                </a:solidFill>
              </a:rPr>
              <a:t>Barcellos</a:t>
            </a:r>
            <a:r>
              <a:rPr lang="en-US" sz="1600" dirty="0">
                <a:solidFill>
                  <a:schemeClr val="tx1"/>
                </a:solidFill>
              </a:rPr>
              <a:t>, Carvalho, and Turley 2016)</a:t>
            </a:r>
            <a:endParaRPr lang="en-US" sz="1600" b="1" dirty="0">
              <a:solidFill>
                <a:schemeClr val="tx1"/>
              </a:solidFill>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6062FCE-618E-9C21-89B5-C3D516705E01}"/>
                  </a:ext>
                </a:extLst>
              </p:cNvPr>
              <p:cNvSpPr txBox="1"/>
              <p:nvPr/>
            </p:nvSpPr>
            <p:spPr>
              <a:xfrm>
                <a:off x="5565180" y="3541990"/>
                <a:ext cx="6145903" cy="1699248"/>
              </a:xfrm>
              <a:prstGeom prst="rect">
                <a:avLst/>
              </a:prstGeom>
              <a:noFill/>
            </p:spPr>
            <p:txBody>
              <a:bodyPr wrap="square">
                <a:spAutoFit/>
              </a:bodyPr>
              <a:lstStyle/>
              <a:p>
                <a:pPr marL="0" indent="0">
                  <a:buNone/>
                </a:pPr>
                <a:r>
                  <a:rPr lang="en-US" sz="2000" b="1" dirty="0">
                    <a:solidFill>
                      <a:schemeClr val="tx1"/>
                    </a:solidFill>
                  </a:rPr>
                  <a:t>Use as control variable</a:t>
                </a:r>
              </a:p>
              <a:p>
                <a:r>
                  <a:rPr lang="en-US" sz="1600" dirty="0">
                    <a:solidFill>
                      <a:schemeClr val="tx1"/>
                    </a:solidFill>
                  </a:rPr>
                  <a:t>To control for confounding genetic factors or to increase statistical power for estimating the effect of a randomized treatment. </a:t>
                </a:r>
                <a:r>
                  <a:rPr lang="en-US" sz="1600" dirty="0"/>
                  <a:t>I</a:t>
                </a:r>
                <a:r>
                  <a:rPr lang="en-US" sz="1600" dirty="0">
                    <a:solidFill>
                      <a:schemeClr val="tx1"/>
                    </a:solidFill>
                  </a:rPr>
                  <a:t>f incremental </a:t>
                </a:r>
                <a14:m>
                  <m:oMath xmlns:m="http://schemas.openxmlformats.org/officeDocument/2006/math">
                    <m:sSubSup>
                      <m:sSubSupPr>
                        <m:ctrlPr>
                          <a:rPr lang="en-US" sz="1600" i="1" dirty="0" smtClean="0">
                            <a:solidFill>
                              <a:schemeClr val="tx1"/>
                            </a:solidFill>
                            <a:latin typeface="Cambria Math" panose="02040503050406030204" pitchFamily="18" charset="0"/>
                          </a:rPr>
                        </m:ctrlPr>
                      </m:sSubSupPr>
                      <m:e>
                        <m:r>
                          <a:rPr lang="en-US" sz="1600" i="1" dirty="0" smtClean="0">
                            <a:solidFill>
                              <a:schemeClr val="tx1"/>
                            </a:solidFill>
                            <a:latin typeface="Cambria Math" panose="02040503050406030204" pitchFamily="18" charset="0"/>
                          </a:rPr>
                          <m:t>𝑅</m:t>
                        </m:r>
                      </m:e>
                      <m:sub>
                        <m:r>
                          <a:rPr lang="en-US" sz="1600" i="1" dirty="0" smtClean="0">
                            <a:solidFill>
                              <a:schemeClr val="tx1"/>
                            </a:solidFill>
                            <a:latin typeface="Cambria Math" panose="02040503050406030204" pitchFamily="18" charset="0"/>
                          </a:rPr>
                          <m:t>𝑃𝐺</m:t>
                        </m:r>
                        <m:r>
                          <a:rPr lang="en-US" sz="1600" b="0" i="1" dirty="0" smtClean="0">
                            <a:solidFill>
                              <a:schemeClr val="tx1"/>
                            </a:solidFill>
                            <a:latin typeface="Cambria Math" panose="02040503050406030204" pitchFamily="18" charset="0"/>
                          </a:rPr>
                          <m:t>𝐼</m:t>
                        </m:r>
                      </m:sub>
                      <m:sup>
                        <m:r>
                          <a:rPr lang="en-US" sz="1600" i="1" dirty="0" smtClean="0">
                            <a:solidFill>
                              <a:schemeClr val="tx1"/>
                            </a:solidFill>
                            <a:latin typeface="Cambria Math" panose="02040503050406030204" pitchFamily="18" charset="0"/>
                          </a:rPr>
                          <m:t>2</m:t>
                        </m:r>
                      </m:sup>
                    </m:sSubSup>
                  </m:oMath>
                </a14:m>
                <a:r>
                  <a:rPr lang="en-US" sz="1600" dirty="0">
                    <a:solidFill>
                      <a:schemeClr val="tx1"/>
                    </a:solidFill>
                  </a:rPr>
                  <a:t> is 15%, then power increase is equivalent to 17% increase in sample size (Rietveld, 2013)</a:t>
                </a:r>
              </a:p>
              <a:p>
                <a:pPr marL="0" indent="0">
                  <a:buNone/>
                </a:pPr>
                <a:endParaRPr lang="en-US" sz="2000" b="1" dirty="0">
                  <a:solidFill>
                    <a:schemeClr val="tx1"/>
                  </a:solidFill>
                </a:endParaRPr>
              </a:p>
            </p:txBody>
          </p:sp>
        </mc:Choice>
        <mc:Fallback xmlns="">
          <p:sp>
            <p:nvSpPr>
              <p:cNvPr id="25" name="TextBox 24">
                <a:extLst>
                  <a:ext uri="{FF2B5EF4-FFF2-40B4-BE49-F238E27FC236}">
                    <a16:creationId xmlns:a16="http://schemas.microsoft.com/office/drawing/2014/main" id="{B6062FCE-618E-9C21-89B5-C3D516705E01}"/>
                  </a:ext>
                </a:extLst>
              </p:cNvPr>
              <p:cNvSpPr txBox="1">
                <a:spLocks noRot="1" noChangeAspect="1" noMove="1" noResize="1" noEditPoints="1" noAdjustHandles="1" noChangeArrowheads="1" noChangeShapeType="1" noTextEdit="1"/>
              </p:cNvSpPr>
              <p:nvPr/>
            </p:nvSpPr>
            <p:spPr>
              <a:xfrm>
                <a:off x="5565180" y="3541990"/>
                <a:ext cx="6145903" cy="1699248"/>
              </a:xfrm>
              <a:prstGeom prst="rect">
                <a:avLst/>
              </a:prstGeom>
              <a:blipFill>
                <a:blip r:embed="rId4"/>
                <a:stretch>
                  <a:fillRect l="-1091" t="-1792"/>
                </a:stretch>
              </a:blipFill>
            </p:spPr>
            <p:txBody>
              <a:bodyPr/>
              <a:lstStyle/>
              <a:p>
                <a:r>
                  <a:rPr lang="en-NL">
                    <a:noFill/>
                  </a:rPr>
                  <a:t> </a:t>
                </a:r>
              </a:p>
            </p:txBody>
          </p:sp>
        </mc:Fallback>
      </mc:AlternateContent>
      <p:sp>
        <p:nvSpPr>
          <p:cNvPr id="29" name="TextBox 28">
            <a:extLst>
              <a:ext uri="{FF2B5EF4-FFF2-40B4-BE49-F238E27FC236}">
                <a16:creationId xmlns:a16="http://schemas.microsoft.com/office/drawing/2014/main" id="{D6D4E993-BE09-0C50-D41F-10820C9A271D}"/>
              </a:ext>
            </a:extLst>
          </p:cNvPr>
          <p:cNvSpPr txBox="1"/>
          <p:nvPr/>
        </p:nvSpPr>
        <p:spPr>
          <a:xfrm>
            <a:off x="5484069" y="5041183"/>
            <a:ext cx="6308124" cy="400110"/>
          </a:xfrm>
          <a:prstGeom prst="rect">
            <a:avLst/>
          </a:prstGeom>
          <a:noFill/>
        </p:spPr>
        <p:txBody>
          <a:bodyPr wrap="square">
            <a:spAutoFit/>
          </a:bodyPr>
          <a:lstStyle/>
          <a:p>
            <a:r>
              <a:rPr lang="en-US" sz="2000" b="1" dirty="0">
                <a:solidFill>
                  <a:schemeClr val="tx1"/>
                </a:solidFill>
              </a:rPr>
              <a:t>Identify at-risk individuals</a:t>
            </a:r>
            <a:endParaRPr lang="en-NL" sz="2000" dirty="0"/>
          </a:p>
        </p:txBody>
      </p:sp>
      <p:sp>
        <p:nvSpPr>
          <p:cNvPr id="49" name="Arrow: Notched Right 48">
            <a:extLst>
              <a:ext uri="{FF2B5EF4-FFF2-40B4-BE49-F238E27FC236}">
                <a16:creationId xmlns:a16="http://schemas.microsoft.com/office/drawing/2014/main" id="{07EE631B-2365-F13B-FA44-672DA86FFD68}"/>
              </a:ext>
            </a:extLst>
          </p:cNvPr>
          <p:cNvSpPr/>
          <p:nvPr/>
        </p:nvSpPr>
        <p:spPr>
          <a:xfrm>
            <a:off x="4797172" y="828883"/>
            <a:ext cx="593196" cy="243742"/>
          </a:xfrm>
          <a:prstGeom prst="notch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a:p>
        </p:txBody>
      </p:sp>
      <p:sp>
        <p:nvSpPr>
          <p:cNvPr id="52" name="Arrow: Notched Right 51">
            <a:extLst>
              <a:ext uri="{FF2B5EF4-FFF2-40B4-BE49-F238E27FC236}">
                <a16:creationId xmlns:a16="http://schemas.microsoft.com/office/drawing/2014/main" id="{D3BDA778-DE54-0954-3640-8FE037C47920}"/>
              </a:ext>
            </a:extLst>
          </p:cNvPr>
          <p:cNvSpPr/>
          <p:nvPr/>
        </p:nvSpPr>
        <p:spPr>
          <a:xfrm>
            <a:off x="4797172" y="1825704"/>
            <a:ext cx="593196" cy="243742"/>
          </a:xfrm>
          <a:prstGeom prst="notch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a:p>
        </p:txBody>
      </p:sp>
      <p:sp>
        <p:nvSpPr>
          <p:cNvPr id="53" name="Arrow: Notched Right 52">
            <a:extLst>
              <a:ext uri="{FF2B5EF4-FFF2-40B4-BE49-F238E27FC236}">
                <a16:creationId xmlns:a16="http://schemas.microsoft.com/office/drawing/2014/main" id="{C438D0DA-9E0F-D279-4B84-899C6B3BCF38}"/>
              </a:ext>
            </a:extLst>
          </p:cNvPr>
          <p:cNvSpPr/>
          <p:nvPr/>
        </p:nvSpPr>
        <p:spPr>
          <a:xfrm>
            <a:off x="4797172" y="2645378"/>
            <a:ext cx="593196" cy="243742"/>
          </a:xfrm>
          <a:prstGeom prst="notch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dirty="0"/>
          </a:p>
        </p:txBody>
      </p:sp>
      <p:sp>
        <p:nvSpPr>
          <p:cNvPr id="54" name="Arrow: Notched Right 53">
            <a:extLst>
              <a:ext uri="{FF2B5EF4-FFF2-40B4-BE49-F238E27FC236}">
                <a16:creationId xmlns:a16="http://schemas.microsoft.com/office/drawing/2014/main" id="{18B25C5A-F8B2-3A30-DDE8-2A5F5861ACB5}"/>
              </a:ext>
            </a:extLst>
          </p:cNvPr>
          <p:cNvSpPr/>
          <p:nvPr/>
        </p:nvSpPr>
        <p:spPr>
          <a:xfrm>
            <a:off x="4807988" y="3620174"/>
            <a:ext cx="593196" cy="243742"/>
          </a:xfrm>
          <a:prstGeom prst="notch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a:p>
        </p:txBody>
      </p:sp>
      <p:sp>
        <p:nvSpPr>
          <p:cNvPr id="56" name="Arrow: Notched Right 55">
            <a:extLst>
              <a:ext uri="{FF2B5EF4-FFF2-40B4-BE49-F238E27FC236}">
                <a16:creationId xmlns:a16="http://schemas.microsoft.com/office/drawing/2014/main" id="{7897CCC7-F6CD-B4A3-7DD5-780326C6C5C1}"/>
              </a:ext>
            </a:extLst>
          </p:cNvPr>
          <p:cNvSpPr/>
          <p:nvPr/>
        </p:nvSpPr>
        <p:spPr>
          <a:xfrm>
            <a:off x="4816894" y="5119367"/>
            <a:ext cx="593196" cy="243742"/>
          </a:xfrm>
          <a:prstGeom prst="notch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1630A064-9883-887E-5679-73A7FC1D8BD1}"/>
                  </a:ext>
                </a:extLst>
              </p:cNvPr>
              <p:cNvSpPr txBox="1"/>
              <p:nvPr/>
            </p:nvSpPr>
            <p:spPr>
              <a:xfrm>
                <a:off x="8028276" y="5776189"/>
                <a:ext cx="74178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NL" sz="2800" i="1" smtClean="0">
                          <a:latin typeface="Cambria Math" panose="02040503050406030204" pitchFamily="18" charset="0"/>
                          <a:ea typeface="Cambria Math" panose="02040503050406030204" pitchFamily="18" charset="0"/>
                        </a:rPr>
                        <m:t>⋮</m:t>
                      </m:r>
                    </m:oMath>
                  </m:oMathPara>
                </a14:m>
                <a:endParaRPr lang="en-NL" sz="2800" dirty="0"/>
              </a:p>
            </p:txBody>
          </p:sp>
        </mc:Choice>
        <mc:Fallback xmlns="">
          <p:sp>
            <p:nvSpPr>
              <p:cNvPr id="57" name="TextBox 56">
                <a:extLst>
                  <a:ext uri="{FF2B5EF4-FFF2-40B4-BE49-F238E27FC236}">
                    <a16:creationId xmlns:a16="http://schemas.microsoft.com/office/drawing/2014/main" id="{1630A064-9883-887E-5679-73A7FC1D8BD1}"/>
                  </a:ext>
                </a:extLst>
              </p:cNvPr>
              <p:cNvSpPr txBox="1">
                <a:spLocks noRot="1" noChangeAspect="1" noMove="1" noResize="1" noEditPoints="1" noAdjustHandles="1" noChangeArrowheads="1" noChangeShapeType="1" noTextEdit="1"/>
              </p:cNvSpPr>
              <p:nvPr/>
            </p:nvSpPr>
            <p:spPr>
              <a:xfrm>
                <a:off x="8028276" y="5776189"/>
                <a:ext cx="741784" cy="523220"/>
              </a:xfrm>
              <a:prstGeom prst="rect">
                <a:avLst/>
              </a:prstGeom>
              <a:blipFill>
                <a:blip r:embed="rId5"/>
                <a:stretch>
                  <a:fillRect/>
                </a:stretch>
              </a:blipFill>
            </p:spPr>
            <p:txBody>
              <a:bodyPr/>
              <a:lstStyle/>
              <a:p>
                <a:r>
                  <a:rPr lang="en-NL">
                    <a:noFill/>
                  </a:rPr>
                  <a:t> </a:t>
                </a:r>
              </a:p>
            </p:txBody>
          </p:sp>
        </mc:Fallback>
      </mc:AlternateContent>
      <p:sp>
        <p:nvSpPr>
          <p:cNvPr id="58" name="Arrow: Notched Right 57">
            <a:extLst>
              <a:ext uri="{FF2B5EF4-FFF2-40B4-BE49-F238E27FC236}">
                <a16:creationId xmlns:a16="http://schemas.microsoft.com/office/drawing/2014/main" id="{FF7FC4DA-3D67-8AAC-0A6D-2AE49BAA0104}"/>
              </a:ext>
            </a:extLst>
          </p:cNvPr>
          <p:cNvSpPr/>
          <p:nvPr/>
        </p:nvSpPr>
        <p:spPr>
          <a:xfrm>
            <a:off x="4807988" y="5638282"/>
            <a:ext cx="593196" cy="243742"/>
          </a:xfrm>
          <a:prstGeom prst="notch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L"/>
          </a:p>
        </p:txBody>
      </p:sp>
      <p:sp>
        <p:nvSpPr>
          <p:cNvPr id="60" name="TextBox 59">
            <a:extLst>
              <a:ext uri="{FF2B5EF4-FFF2-40B4-BE49-F238E27FC236}">
                <a16:creationId xmlns:a16="http://schemas.microsoft.com/office/drawing/2014/main" id="{1667BD79-2F45-66ED-2EBE-CA6A6DDCAB59}"/>
              </a:ext>
            </a:extLst>
          </p:cNvPr>
          <p:cNvSpPr txBox="1"/>
          <p:nvPr/>
        </p:nvSpPr>
        <p:spPr>
          <a:xfrm>
            <a:off x="5484069" y="5560098"/>
            <a:ext cx="2660378" cy="400110"/>
          </a:xfrm>
          <a:prstGeom prst="rect">
            <a:avLst/>
          </a:prstGeom>
          <a:noFill/>
        </p:spPr>
        <p:txBody>
          <a:bodyPr wrap="square">
            <a:spAutoFit/>
          </a:bodyPr>
          <a:lstStyle/>
          <a:p>
            <a:r>
              <a:rPr lang="en-US" sz="2000" b="1" dirty="0"/>
              <a:t>Personalized treatment </a:t>
            </a:r>
            <a:endParaRPr lang="en-NL" sz="2000" b="1" dirty="0"/>
          </a:p>
        </p:txBody>
      </p:sp>
    </p:spTree>
    <p:extLst>
      <p:ext uri="{BB962C8B-B14F-4D97-AF65-F5344CB8AC3E}">
        <p14:creationId xmlns:p14="http://schemas.microsoft.com/office/powerpoint/2010/main" val="180873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P spid="23" grpId="0"/>
      <p:bldP spid="25" grpId="0"/>
      <p:bldP spid="29" grpId="0"/>
      <p:bldP spid="49" grpId="0" animBg="1"/>
      <p:bldP spid="52" grpId="0" animBg="1"/>
      <p:bldP spid="53" grpId="0" animBg="1"/>
      <p:bldP spid="54" grpId="0" animBg="1"/>
      <p:bldP spid="56" grpId="0" animBg="1"/>
      <p:bldP spid="57" grpId="0"/>
      <p:bldP spid="58" grpId="0" animBg="1"/>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175C31F-BBD0-4812-8743-E113ABD77D6A}"/>
              </a:ext>
            </a:extLst>
          </p:cNvPr>
          <p:cNvSpPr txBox="1"/>
          <p:nvPr/>
        </p:nvSpPr>
        <p:spPr>
          <a:xfrm>
            <a:off x="606761" y="1687637"/>
            <a:ext cx="4479304" cy="1200329"/>
          </a:xfrm>
          <a:prstGeom prst="rect">
            <a:avLst/>
          </a:prstGeom>
          <a:noFill/>
        </p:spPr>
        <p:txBody>
          <a:bodyPr wrap="square">
            <a:spAutoFit/>
          </a:bodyPr>
          <a:lstStyle/>
          <a:p>
            <a:r>
              <a:rPr lang="en-US" sz="2400" dirty="0"/>
              <a:t>Individual-level prediction is not accurate enough for most complex phenotypes!</a:t>
            </a:r>
          </a:p>
        </p:txBody>
      </p:sp>
      <p:pic>
        <p:nvPicPr>
          <p:cNvPr id="5" name="Picture 4">
            <a:extLst>
              <a:ext uri="{FF2B5EF4-FFF2-40B4-BE49-F238E27FC236}">
                <a16:creationId xmlns:a16="http://schemas.microsoft.com/office/drawing/2014/main" id="{C26CB7FA-F93C-D71A-9091-425F739ABE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0256" y="215304"/>
            <a:ext cx="5425568" cy="5425568"/>
          </a:xfrm>
          <a:prstGeom prst="rect">
            <a:avLst/>
          </a:prstGeom>
        </p:spPr>
      </p:pic>
      <p:sp>
        <p:nvSpPr>
          <p:cNvPr id="7" name="TextBox 6">
            <a:extLst>
              <a:ext uri="{FF2B5EF4-FFF2-40B4-BE49-F238E27FC236}">
                <a16:creationId xmlns:a16="http://schemas.microsoft.com/office/drawing/2014/main" id="{21A8ECB1-2306-CFEC-71BB-CB4F0CBE4236}"/>
              </a:ext>
            </a:extLst>
          </p:cNvPr>
          <p:cNvSpPr txBox="1"/>
          <p:nvPr/>
        </p:nvSpPr>
        <p:spPr>
          <a:xfrm>
            <a:off x="6096000" y="5798051"/>
            <a:ext cx="5704764" cy="276999"/>
          </a:xfrm>
          <a:prstGeom prst="rect">
            <a:avLst/>
          </a:prstGeom>
          <a:noFill/>
        </p:spPr>
        <p:txBody>
          <a:bodyPr wrap="square">
            <a:spAutoFit/>
          </a:bodyPr>
          <a:lstStyle/>
          <a:p>
            <a:r>
              <a:rPr lang="en-US" sz="1200" dirty="0">
                <a:solidFill>
                  <a:srgbClr val="222222"/>
                </a:solidFill>
                <a:latin typeface="-apple-system"/>
              </a:rPr>
              <a:t>Source: </a:t>
            </a:r>
            <a:r>
              <a:rPr lang="en-US" sz="1200" b="0" i="0" dirty="0">
                <a:solidFill>
                  <a:srgbClr val="222222"/>
                </a:solidFill>
                <a:effectLst/>
                <a:latin typeface="-apple-system"/>
              </a:rPr>
              <a:t>Okbay</a:t>
            </a:r>
            <a:r>
              <a:rPr lang="en-US" sz="1200" dirty="0">
                <a:solidFill>
                  <a:srgbClr val="222222"/>
                </a:solidFill>
                <a:latin typeface="-apple-system"/>
              </a:rPr>
              <a:t> et al. </a:t>
            </a:r>
            <a:r>
              <a:rPr lang="en-US" sz="1200" b="0" i="0" dirty="0">
                <a:solidFill>
                  <a:srgbClr val="222222"/>
                </a:solidFill>
                <a:effectLst/>
                <a:latin typeface="-apple-system"/>
              </a:rPr>
              <a:t>(2022)</a:t>
            </a:r>
            <a:endParaRPr lang="en-NL" sz="1200" dirty="0"/>
          </a:p>
        </p:txBody>
      </p:sp>
    </p:spTree>
    <p:extLst>
      <p:ext uri="{BB962C8B-B14F-4D97-AF65-F5344CB8AC3E}">
        <p14:creationId xmlns:p14="http://schemas.microsoft.com/office/powerpoint/2010/main" val="2199468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F1F5A-6173-157A-775D-D9F497390BB8}"/>
              </a:ext>
            </a:extLst>
          </p:cNvPr>
          <p:cNvSpPr>
            <a:spLocks noGrp="1"/>
          </p:cNvSpPr>
          <p:nvPr>
            <p:ph type="title"/>
          </p:nvPr>
        </p:nvSpPr>
        <p:spPr/>
        <p:txBody>
          <a:bodyPr/>
          <a:lstStyle/>
          <a:p>
            <a:r>
              <a:rPr lang="en-US" dirty="0"/>
              <a:t>Prediction with related samples</a:t>
            </a:r>
            <a:endParaRPr lang="en-N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AF52B09-B026-8E13-9596-3EAD5031FDCD}"/>
                  </a:ext>
                </a:extLst>
              </p:cNvPr>
              <p:cNvSpPr>
                <a:spLocks noGrp="1"/>
              </p:cNvSpPr>
              <p:nvPr>
                <p:ph idx="1"/>
              </p:nvPr>
            </p:nvSpPr>
            <p:spPr/>
            <p:txBody>
              <a:bodyPr/>
              <a:lstStyle/>
              <a:p>
                <a:pPr marL="0" indent="0">
                  <a:buNone/>
                </a:pPr>
                <a:r>
                  <a:rPr lang="en-US" dirty="0"/>
                  <a:t>If you are interested in incremental-</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oMath>
                </a14:m>
                <a:r>
                  <a:rPr lang="en-US" dirty="0"/>
                  <a:t>, no need to do anything special,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2</m:t>
                        </m:r>
                      </m:sup>
                    </m:sSup>
                  </m:oMath>
                </a14:m>
                <a:r>
                  <a:rPr lang="en-US" dirty="0"/>
                  <a:t> is still valid, but</a:t>
                </a:r>
              </a:p>
              <a:p>
                <a:r>
                  <a:rPr lang="en-US" dirty="0"/>
                  <a:t>the standard error for the coefficient of the PGI is going to be wrong!</a:t>
                </a:r>
              </a:p>
              <a:p>
                <a:pPr marL="0" indent="0">
                  <a:buNone/>
                </a:pPr>
                <a:endParaRPr lang="en-US" dirty="0"/>
              </a:p>
              <a:p>
                <a:pPr marL="0" indent="0">
                  <a:buNone/>
                </a:pPr>
                <a:r>
                  <a:rPr lang="en-US" dirty="0"/>
                  <a:t>What to do?</a:t>
                </a:r>
              </a:p>
              <a:p>
                <a:pPr lvl="1"/>
                <a:r>
                  <a:rPr lang="en-US" dirty="0"/>
                  <a:t>If you have family IDs, cluster standard errors at the family level</a:t>
                </a:r>
              </a:p>
              <a:p>
                <a:pPr lvl="1"/>
                <a:r>
                  <a:rPr lang="en-US"/>
                  <a:t>Otherwise, can </a:t>
                </a:r>
                <a:r>
                  <a:rPr lang="en-US" dirty="0"/>
                  <a:t>control for the relatedness using the GRM and a linear mixed model</a:t>
                </a:r>
              </a:p>
              <a:p>
                <a:pPr lvl="1"/>
                <a:r>
                  <a:rPr lang="en-US" dirty="0"/>
                  <a:t>Possible to do in GCTA</a:t>
                </a:r>
              </a:p>
            </p:txBody>
          </p:sp>
        </mc:Choice>
        <mc:Fallback xmlns="">
          <p:sp>
            <p:nvSpPr>
              <p:cNvPr id="3" name="Content Placeholder 2">
                <a:extLst>
                  <a:ext uri="{FF2B5EF4-FFF2-40B4-BE49-F238E27FC236}">
                    <a16:creationId xmlns:a16="http://schemas.microsoft.com/office/drawing/2014/main" id="{CAF52B09-B026-8E13-9596-3EAD5031FDCD}"/>
                  </a:ext>
                </a:extLst>
              </p:cNvPr>
              <p:cNvSpPr>
                <a:spLocks noGrp="1" noRot="1" noChangeAspect="1" noMove="1" noResize="1" noEditPoints="1" noAdjustHandles="1" noChangeArrowheads="1" noChangeShapeType="1" noTextEdit="1"/>
              </p:cNvSpPr>
              <p:nvPr>
                <p:ph idx="1"/>
              </p:nvPr>
            </p:nvSpPr>
            <p:spPr>
              <a:blipFill>
                <a:blip r:embed="rId2"/>
                <a:stretch>
                  <a:fillRect l="-1217" t="-2241" r="-1159"/>
                </a:stretch>
              </a:blipFill>
            </p:spPr>
            <p:txBody>
              <a:bodyPr/>
              <a:lstStyle/>
              <a:p>
                <a:r>
                  <a:rPr lang="en-NL">
                    <a:noFill/>
                  </a:rPr>
                  <a:t> </a:t>
                </a:r>
              </a:p>
            </p:txBody>
          </p:sp>
        </mc:Fallback>
      </mc:AlternateContent>
      <p:sp>
        <p:nvSpPr>
          <p:cNvPr id="4" name="TextBox 3">
            <a:extLst>
              <a:ext uri="{FF2B5EF4-FFF2-40B4-BE49-F238E27FC236}">
                <a16:creationId xmlns:a16="http://schemas.microsoft.com/office/drawing/2014/main" id="{C27ADE4F-C05A-6BFF-ED5F-204591F7C18D}"/>
              </a:ext>
            </a:extLst>
          </p:cNvPr>
          <p:cNvSpPr txBox="1"/>
          <p:nvPr/>
        </p:nvSpPr>
        <p:spPr>
          <a:xfrm>
            <a:off x="5638231" y="2971800"/>
            <a:ext cx="65" cy="276999"/>
          </a:xfrm>
          <a:prstGeom prst="rect">
            <a:avLst/>
          </a:prstGeom>
          <a:noFill/>
        </p:spPr>
        <p:txBody>
          <a:bodyPr wrap="none" lIns="0" tIns="0" rIns="0" bIns="0" rtlCol="0">
            <a:spAutoFit/>
          </a:bodyPr>
          <a:lstStyle/>
          <a:p>
            <a:endParaRPr lang="en-NL" dirty="0"/>
          </a:p>
        </p:txBody>
      </p:sp>
    </p:spTree>
    <p:extLst>
      <p:ext uri="{BB962C8B-B14F-4D97-AF65-F5344CB8AC3E}">
        <p14:creationId xmlns:p14="http://schemas.microsoft.com/office/powerpoint/2010/main" val="306998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sz="2800" dirty="0">
                <a:solidFill>
                  <a:schemeClr val="tx1"/>
                </a:solidFill>
              </a:rPr>
              <a:t>A literal history of PGIs</a:t>
            </a:r>
          </a:p>
          <a:p>
            <a:r>
              <a:rPr lang="en-US" sz="2800" dirty="0">
                <a:solidFill>
                  <a:schemeClr val="tx1"/>
                </a:solidFill>
              </a:rPr>
              <a:t>What is a polygenic index?</a:t>
            </a:r>
          </a:p>
          <a:p>
            <a:r>
              <a:rPr lang="en-US" sz="2800" dirty="0"/>
              <a:t>Predictive power of polygenic indices</a:t>
            </a:r>
          </a:p>
          <a:p>
            <a:r>
              <a:rPr lang="en-US" sz="2800" dirty="0"/>
              <a:t>Constructing polygenic indices</a:t>
            </a:r>
          </a:p>
          <a:p>
            <a:r>
              <a:rPr lang="en-US" sz="2800" dirty="0"/>
              <a:t>Applications</a:t>
            </a:r>
          </a:p>
          <a:p>
            <a:r>
              <a:rPr lang="en-US" sz="2800" dirty="0"/>
              <a:t>Limitations and pitfalls</a:t>
            </a:r>
          </a:p>
          <a:p>
            <a:pPr marL="0" indent="0">
              <a:buNone/>
            </a:pPr>
            <a:endParaRPr lang="en-US" dirty="0"/>
          </a:p>
          <a:p>
            <a:endParaRPr lang="en-US" dirty="0"/>
          </a:p>
        </p:txBody>
      </p:sp>
    </p:spTree>
    <p:extLst>
      <p:ext uri="{BB962C8B-B14F-4D97-AF65-F5344CB8AC3E}">
        <p14:creationId xmlns:p14="http://schemas.microsoft.com/office/powerpoint/2010/main" val="314001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35AA8-599C-FD7C-3858-C9442BFA9332}"/>
              </a:ext>
            </a:extLst>
          </p:cNvPr>
          <p:cNvSpPr>
            <a:spLocks noGrp="1"/>
          </p:cNvSpPr>
          <p:nvPr>
            <p:ph type="title"/>
          </p:nvPr>
        </p:nvSpPr>
        <p:spPr/>
        <p:txBody>
          <a:bodyPr/>
          <a:lstStyle/>
          <a:p>
            <a:r>
              <a:rPr lang="en-US" dirty="0"/>
              <a:t>LIMITATIONS &amp; PITFALLS</a:t>
            </a:r>
            <a:endParaRPr lang="en-NL" dirty="0"/>
          </a:p>
        </p:txBody>
      </p:sp>
      <p:sp>
        <p:nvSpPr>
          <p:cNvPr id="3" name="Content Placeholder 2">
            <a:extLst>
              <a:ext uri="{FF2B5EF4-FFF2-40B4-BE49-F238E27FC236}">
                <a16:creationId xmlns:a16="http://schemas.microsoft.com/office/drawing/2014/main" id="{71BF2696-B3B5-697A-A202-AF142E9A66D2}"/>
              </a:ext>
            </a:extLst>
          </p:cNvPr>
          <p:cNvSpPr>
            <a:spLocks noGrp="1"/>
          </p:cNvSpPr>
          <p:nvPr>
            <p:ph idx="1"/>
          </p:nvPr>
        </p:nvSpPr>
        <p:spPr>
          <a:xfrm>
            <a:off x="838200" y="1710258"/>
            <a:ext cx="10554478" cy="4648553"/>
          </a:xfrm>
        </p:spPr>
        <p:txBody>
          <a:bodyPr>
            <a:normAutofit/>
          </a:bodyPr>
          <a:lstStyle/>
          <a:p>
            <a:pPr marL="0" indent="0">
              <a:buNone/>
            </a:pPr>
            <a:r>
              <a:rPr lang="en-US" sz="2600" i="1" dirty="0">
                <a:solidFill>
                  <a:schemeClr val="tx1"/>
                </a:solidFill>
              </a:rPr>
              <a:t>Mechanisms </a:t>
            </a:r>
            <a:r>
              <a:rPr lang="en-US" sz="2600" dirty="0">
                <a:solidFill>
                  <a:schemeClr val="tx1"/>
                </a:solidFill>
              </a:rPr>
              <a:t>are poorly understood.</a:t>
            </a:r>
          </a:p>
          <a:p>
            <a:r>
              <a:rPr lang="en-US" sz="2600" dirty="0">
                <a:solidFill>
                  <a:schemeClr val="tx1"/>
                </a:solidFill>
              </a:rPr>
              <a:t>Including many genetic variants</a:t>
            </a:r>
          </a:p>
          <a:p>
            <a:pPr lvl="1"/>
            <a:r>
              <a:rPr lang="en-US" sz="2600" dirty="0">
                <a:solidFill>
                  <a:schemeClr val="tx1"/>
                </a:solidFill>
              </a:rPr>
              <a:t>increases predictive power</a:t>
            </a:r>
          </a:p>
          <a:p>
            <a:pPr lvl="1"/>
            <a:r>
              <a:rPr lang="en-US" sz="2600" dirty="0">
                <a:solidFill>
                  <a:schemeClr val="tx1"/>
                </a:solidFill>
              </a:rPr>
              <a:t>requires including genetic variants with unknown function </a:t>
            </a:r>
          </a:p>
          <a:p>
            <a:pPr>
              <a:buFont typeface="Wingdings" panose="05000000000000000000" pitchFamily="2" charset="2"/>
              <a:buChar char="à"/>
            </a:pPr>
            <a:r>
              <a:rPr lang="en-US" sz="2600" dirty="0">
                <a:solidFill>
                  <a:schemeClr val="tx1"/>
                </a:solidFill>
                <a:sym typeface="Wingdings" panose="05000000000000000000" pitchFamily="2" charset="2"/>
              </a:rPr>
              <a:t>makes it h</a:t>
            </a:r>
            <a:r>
              <a:rPr lang="en-US" sz="2600" dirty="0">
                <a:solidFill>
                  <a:schemeClr val="tx1"/>
                </a:solidFill>
              </a:rPr>
              <a:t>ard to specify what is captured by PGI.</a:t>
            </a:r>
          </a:p>
          <a:p>
            <a:pPr marL="0" indent="0">
              <a:buNone/>
            </a:pPr>
            <a:endParaRPr lang="en-US" sz="2600" dirty="0"/>
          </a:p>
        </p:txBody>
      </p:sp>
    </p:spTree>
    <p:extLst>
      <p:ext uri="{BB962C8B-B14F-4D97-AF65-F5344CB8AC3E}">
        <p14:creationId xmlns:p14="http://schemas.microsoft.com/office/powerpoint/2010/main" val="114222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2A0D6-6B2D-9666-E8BE-8DE147A055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1B0416-3A26-E0AC-3DF4-BA50CC96E348}"/>
              </a:ext>
            </a:extLst>
          </p:cNvPr>
          <p:cNvSpPr>
            <a:spLocks noGrp="1"/>
          </p:cNvSpPr>
          <p:nvPr>
            <p:ph type="title"/>
          </p:nvPr>
        </p:nvSpPr>
        <p:spPr/>
        <p:txBody>
          <a:bodyPr/>
          <a:lstStyle/>
          <a:p>
            <a:r>
              <a:rPr lang="en-US" dirty="0"/>
              <a:t>LIMITATIONS &amp; PITFALLS</a:t>
            </a:r>
            <a:endParaRPr lang="en-NL" dirty="0"/>
          </a:p>
        </p:txBody>
      </p:sp>
      <p:sp>
        <p:nvSpPr>
          <p:cNvPr id="3" name="Content Placeholder 2">
            <a:extLst>
              <a:ext uri="{FF2B5EF4-FFF2-40B4-BE49-F238E27FC236}">
                <a16:creationId xmlns:a16="http://schemas.microsoft.com/office/drawing/2014/main" id="{35DF559F-B4B5-517D-C34A-4D9F315DB630}"/>
              </a:ext>
            </a:extLst>
          </p:cNvPr>
          <p:cNvSpPr>
            <a:spLocks noGrp="1"/>
          </p:cNvSpPr>
          <p:nvPr>
            <p:ph idx="1"/>
          </p:nvPr>
        </p:nvSpPr>
        <p:spPr>
          <a:xfrm>
            <a:off x="838200" y="1710258"/>
            <a:ext cx="5505623" cy="4648553"/>
          </a:xfrm>
        </p:spPr>
        <p:txBody>
          <a:bodyPr>
            <a:normAutofit lnSpcReduction="10000"/>
          </a:bodyPr>
          <a:lstStyle/>
          <a:p>
            <a:pPr marL="0" indent="0">
              <a:buNone/>
            </a:pPr>
            <a:r>
              <a:rPr lang="en-US" sz="2600" dirty="0">
                <a:solidFill>
                  <a:schemeClr val="tx1"/>
                </a:solidFill>
              </a:rPr>
              <a:t>The predictive power of the PGI may </a:t>
            </a:r>
            <a:r>
              <a:rPr lang="en-US" sz="2600" dirty="0"/>
              <a:t>not be solely due to the causal effect of genetic variants included in the PGI!</a:t>
            </a:r>
          </a:p>
          <a:p>
            <a:r>
              <a:rPr lang="en-US" sz="2600" dirty="0"/>
              <a:t>Gene-environment correlation</a:t>
            </a:r>
          </a:p>
          <a:p>
            <a:pPr lvl="1"/>
            <a:r>
              <a:rPr lang="en-US" sz="2200" dirty="0">
                <a:solidFill>
                  <a:schemeClr val="tx1"/>
                </a:solidFill>
              </a:rPr>
              <a:t>Population stratification</a:t>
            </a:r>
          </a:p>
          <a:p>
            <a:pPr lvl="1"/>
            <a:r>
              <a:rPr lang="en-US" sz="2200" dirty="0"/>
              <a:t>Indirect genetic effects</a:t>
            </a:r>
          </a:p>
          <a:p>
            <a:r>
              <a:rPr lang="en-US" sz="2600" dirty="0">
                <a:solidFill>
                  <a:schemeClr val="tx1"/>
                </a:solidFill>
              </a:rPr>
              <a:t>Assortative mating</a:t>
            </a:r>
          </a:p>
          <a:p>
            <a:endParaRPr lang="en-US" sz="2600" dirty="0"/>
          </a:p>
          <a:p>
            <a:pPr marL="0" indent="0">
              <a:buNone/>
            </a:pPr>
            <a:r>
              <a:rPr lang="en-US" sz="2600" b="1" dirty="0">
                <a:solidFill>
                  <a:schemeClr val="tx1"/>
                </a:solidFill>
              </a:rPr>
              <a:t>Solutions:</a:t>
            </a:r>
          </a:p>
          <a:p>
            <a:r>
              <a:rPr lang="en-US" sz="2600" dirty="0"/>
              <a:t>Within-family prediction</a:t>
            </a:r>
          </a:p>
          <a:p>
            <a:r>
              <a:rPr lang="en-US" sz="2600" dirty="0">
                <a:solidFill>
                  <a:schemeClr val="tx1"/>
                </a:solidFill>
              </a:rPr>
              <a:t>PGIs based on within-family GWAS </a:t>
            </a:r>
          </a:p>
          <a:p>
            <a:endParaRPr lang="en-NL" dirty="0"/>
          </a:p>
        </p:txBody>
      </p:sp>
      <p:pic>
        <p:nvPicPr>
          <p:cNvPr id="4" name="Picture 3">
            <a:extLst>
              <a:ext uri="{FF2B5EF4-FFF2-40B4-BE49-F238E27FC236}">
                <a16:creationId xmlns:a16="http://schemas.microsoft.com/office/drawing/2014/main" id="{6B6AA7B2-AA62-BD23-8091-89510A9539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3823" y="2135473"/>
            <a:ext cx="5538712" cy="3692474"/>
          </a:xfrm>
          <a:prstGeom prst="rect">
            <a:avLst/>
          </a:prstGeom>
        </p:spPr>
      </p:pic>
      <p:sp>
        <p:nvSpPr>
          <p:cNvPr id="5" name="TextBox 4">
            <a:extLst>
              <a:ext uri="{FF2B5EF4-FFF2-40B4-BE49-F238E27FC236}">
                <a16:creationId xmlns:a16="http://schemas.microsoft.com/office/drawing/2014/main" id="{E49178FE-92BD-A77B-4E43-82A53D59EE78}"/>
              </a:ext>
            </a:extLst>
          </p:cNvPr>
          <p:cNvSpPr txBox="1"/>
          <p:nvPr/>
        </p:nvSpPr>
        <p:spPr>
          <a:xfrm>
            <a:off x="6735427" y="5550948"/>
            <a:ext cx="6156960" cy="276999"/>
          </a:xfrm>
          <a:prstGeom prst="rect">
            <a:avLst/>
          </a:prstGeom>
          <a:noFill/>
        </p:spPr>
        <p:txBody>
          <a:bodyPr wrap="square">
            <a:spAutoFit/>
          </a:bodyPr>
          <a:lstStyle/>
          <a:p>
            <a:r>
              <a:rPr lang="en-US" sz="1200" dirty="0">
                <a:solidFill>
                  <a:srgbClr val="222222"/>
                </a:solidFill>
                <a:latin typeface="-apple-system"/>
              </a:rPr>
              <a:t>Source: </a:t>
            </a:r>
            <a:r>
              <a:rPr lang="en-US" sz="1200" b="0" i="0" dirty="0">
                <a:solidFill>
                  <a:srgbClr val="222222"/>
                </a:solidFill>
                <a:effectLst/>
                <a:latin typeface="-apple-system"/>
              </a:rPr>
              <a:t>Okbay et al. (2022)</a:t>
            </a:r>
            <a:endParaRPr lang="en-NL" sz="1200" dirty="0"/>
          </a:p>
        </p:txBody>
      </p:sp>
    </p:spTree>
    <p:extLst>
      <p:ext uri="{BB962C8B-B14F-4D97-AF65-F5344CB8AC3E}">
        <p14:creationId xmlns:p14="http://schemas.microsoft.com/office/powerpoint/2010/main" val="116266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35AA8-599C-FD7C-3858-C9442BFA9332}"/>
              </a:ext>
            </a:extLst>
          </p:cNvPr>
          <p:cNvSpPr>
            <a:spLocks noGrp="1"/>
          </p:cNvSpPr>
          <p:nvPr>
            <p:ph type="title"/>
          </p:nvPr>
        </p:nvSpPr>
        <p:spPr/>
        <p:txBody>
          <a:bodyPr/>
          <a:lstStyle/>
          <a:p>
            <a:r>
              <a:rPr lang="en-US" dirty="0"/>
              <a:t>LIMITATIONS &amp; PITFALLS</a:t>
            </a:r>
            <a:endParaRPr lang="en-N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BF2696-B3B5-697A-A202-AF142E9A66D2}"/>
                  </a:ext>
                </a:extLst>
              </p:cNvPr>
              <p:cNvSpPr>
                <a:spLocks noGrp="1"/>
              </p:cNvSpPr>
              <p:nvPr>
                <p:ph idx="1"/>
              </p:nvPr>
            </p:nvSpPr>
            <p:spPr>
              <a:xfrm>
                <a:off x="558283" y="1584719"/>
                <a:ext cx="3492690" cy="4351338"/>
              </a:xfrm>
            </p:spPr>
            <p:txBody>
              <a:bodyPr>
                <a:noAutofit/>
              </a:bodyPr>
              <a:lstStyle/>
              <a:p>
                <a:r>
                  <a:rPr lang="en-US" sz="2000" dirty="0">
                    <a:solidFill>
                      <a:schemeClr val="tx1"/>
                    </a:solidFill>
                  </a:rPr>
                  <a:t>Current polygenic indices far less predictive in non-European-descent samples.</a:t>
                </a:r>
              </a:p>
              <a:p>
                <a:r>
                  <a:rPr lang="en-US" sz="2000" dirty="0">
                    <a:solidFill>
                      <a:schemeClr val="tx1"/>
                    </a:solidFill>
                  </a:rPr>
                  <a:t>For example, for the EA4 PGI: </a:t>
                </a:r>
              </a:p>
              <a:p>
                <a:pPr lvl="1"/>
                <a14:m>
                  <m:oMath xmlns:m="http://schemas.openxmlformats.org/officeDocument/2006/math">
                    <m:sSup>
                      <m:sSupPr>
                        <m:ctrlPr>
                          <a:rPr lang="en-US" sz="1800" i="1" dirty="0" smtClean="0">
                            <a:solidFill>
                              <a:schemeClr val="tx1"/>
                            </a:solidFill>
                            <a:latin typeface="Cambria Math" panose="02040503050406030204" pitchFamily="18" charset="0"/>
                          </a:rPr>
                        </m:ctrlPr>
                      </m:sSupPr>
                      <m:e>
                        <m:r>
                          <a:rPr lang="en-US" sz="1800" i="1" dirty="0" smtClean="0">
                            <a:solidFill>
                              <a:schemeClr val="tx1"/>
                            </a:solidFill>
                            <a:latin typeface="Cambria Math" panose="02040503050406030204" pitchFamily="18" charset="0"/>
                          </a:rPr>
                          <m:t>𝑅</m:t>
                        </m:r>
                      </m:e>
                      <m:sup>
                        <m:r>
                          <a:rPr lang="en-US" sz="1800" i="1" dirty="0" smtClean="0">
                            <a:solidFill>
                              <a:schemeClr val="tx1"/>
                            </a:solidFill>
                            <a:latin typeface="Cambria Math" panose="02040503050406030204" pitchFamily="18" charset="0"/>
                          </a:rPr>
                          <m:t>2</m:t>
                        </m:r>
                      </m:sup>
                    </m:sSup>
                    <m:r>
                      <a:rPr lang="en-US" sz="1800" i="1" dirty="0">
                        <a:solidFill>
                          <a:schemeClr val="tx1"/>
                        </a:solidFill>
                        <a:latin typeface="Cambria Math" panose="02040503050406030204" pitchFamily="18" charset="0"/>
                      </a:rPr>
                      <m:t>≈</m:t>
                    </m:r>
                    <m:r>
                      <a:rPr lang="en-US" sz="1800" b="0" i="1" dirty="0" smtClean="0">
                        <a:solidFill>
                          <a:schemeClr val="tx1"/>
                        </a:solidFill>
                        <a:latin typeface="Cambria Math" panose="02040503050406030204" pitchFamily="18" charset="0"/>
                      </a:rPr>
                      <m:t>17</m:t>
                    </m:r>
                    <m:r>
                      <a:rPr lang="en-US" sz="1800" i="1" dirty="0">
                        <a:solidFill>
                          <a:schemeClr val="tx1"/>
                        </a:solidFill>
                        <a:latin typeface="Cambria Math" panose="02040503050406030204" pitchFamily="18" charset="0"/>
                      </a:rPr>
                      <m:t>%</m:t>
                    </m:r>
                  </m:oMath>
                </a14:m>
                <a:r>
                  <a:rPr lang="en-US" sz="1800" dirty="0">
                    <a:solidFill>
                      <a:schemeClr val="tx1"/>
                    </a:solidFill>
                  </a:rPr>
                  <a:t> for European-ancestry individuals in Add Health, 13% in HRS.</a:t>
                </a:r>
              </a:p>
              <a:p>
                <a:pPr lvl="1"/>
                <a14:m>
                  <m:oMath xmlns:m="http://schemas.openxmlformats.org/officeDocument/2006/math">
                    <m:sSup>
                      <m:sSupPr>
                        <m:ctrlPr>
                          <a:rPr lang="en-US" sz="1800" i="1" dirty="0" smtClean="0">
                            <a:solidFill>
                              <a:schemeClr val="tx1"/>
                            </a:solidFill>
                            <a:latin typeface="Cambria Math" panose="02040503050406030204" pitchFamily="18" charset="0"/>
                          </a:rPr>
                        </m:ctrlPr>
                      </m:sSupPr>
                      <m:e>
                        <m:r>
                          <a:rPr lang="en-US" sz="1800" i="1" dirty="0" smtClean="0">
                            <a:solidFill>
                              <a:schemeClr val="tx1"/>
                            </a:solidFill>
                            <a:latin typeface="Cambria Math" panose="02040503050406030204" pitchFamily="18" charset="0"/>
                          </a:rPr>
                          <m:t>𝑅</m:t>
                        </m:r>
                      </m:e>
                      <m:sup>
                        <m:r>
                          <a:rPr lang="en-US" sz="1800" i="1" dirty="0" smtClean="0">
                            <a:solidFill>
                              <a:schemeClr val="tx1"/>
                            </a:solidFill>
                            <a:latin typeface="Cambria Math" panose="02040503050406030204" pitchFamily="18" charset="0"/>
                          </a:rPr>
                          <m:t>2</m:t>
                        </m:r>
                      </m:sup>
                    </m:sSup>
                    <m:r>
                      <a:rPr lang="en-US" sz="1800" i="1" dirty="0">
                        <a:solidFill>
                          <a:schemeClr val="tx1"/>
                        </a:solidFill>
                        <a:latin typeface="Cambria Math" panose="02040503050406030204" pitchFamily="18" charset="0"/>
                      </a:rPr>
                      <m:t>≈</m:t>
                    </m:r>
                    <m:r>
                      <a:rPr lang="en-US" sz="1800" b="0" i="1" dirty="0" smtClean="0">
                        <a:solidFill>
                          <a:schemeClr val="tx1"/>
                        </a:solidFill>
                        <a:latin typeface="Cambria Math" panose="02040503050406030204" pitchFamily="18" charset="0"/>
                      </a:rPr>
                      <m:t>2.3</m:t>
                    </m:r>
                    <m:r>
                      <a:rPr lang="en-US" sz="1800" i="1" dirty="0">
                        <a:solidFill>
                          <a:schemeClr val="tx1"/>
                        </a:solidFill>
                        <a:latin typeface="Cambria Math" panose="02040503050406030204" pitchFamily="18" charset="0"/>
                      </a:rPr>
                      <m:t>%</m:t>
                    </m:r>
                  </m:oMath>
                </a14:m>
                <a:r>
                  <a:rPr lang="en-US" sz="1800" dirty="0">
                    <a:solidFill>
                      <a:schemeClr val="tx1"/>
                    </a:solidFill>
                  </a:rPr>
                  <a:t> for African-ancestry individuals in Add Health, 1.3% in HRS.</a:t>
                </a:r>
                <a:endParaRPr lang="en-US" sz="2000" dirty="0">
                  <a:solidFill>
                    <a:schemeClr val="tx1"/>
                  </a:solidFill>
                </a:endParaRPr>
              </a:p>
              <a:p>
                <a:r>
                  <a:rPr lang="en-US" sz="2000" dirty="0"/>
                  <a:t>Methodologies are being developed to improve cross-ancestry predictive power (e.g. PRS-</a:t>
                </a:r>
                <a:r>
                  <a:rPr lang="en-US" sz="2000" dirty="0" err="1"/>
                  <a:t>CSx</a:t>
                </a:r>
                <a:r>
                  <a:rPr lang="en-US" sz="2000" dirty="0"/>
                  <a:t>)</a:t>
                </a:r>
              </a:p>
              <a:p>
                <a:r>
                  <a:rPr lang="en-US" sz="2000" dirty="0"/>
                  <a:t>PGIs incorporating functional annotation (Mega-PRS, </a:t>
                </a:r>
                <a:r>
                  <a:rPr lang="en-US" sz="2000" dirty="0" err="1"/>
                  <a:t>SBayesRC</a:t>
                </a:r>
                <a:r>
                  <a:rPr lang="en-US" sz="2000" dirty="0"/>
                  <a:t>) do better</a:t>
                </a:r>
                <a:endParaRPr lang="en-NL" sz="2000" dirty="0"/>
              </a:p>
            </p:txBody>
          </p:sp>
        </mc:Choice>
        <mc:Fallback xmlns="">
          <p:sp>
            <p:nvSpPr>
              <p:cNvPr id="3" name="Content Placeholder 2">
                <a:extLst>
                  <a:ext uri="{FF2B5EF4-FFF2-40B4-BE49-F238E27FC236}">
                    <a16:creationId xmlns:a16="http://schemas.microsoft.com/office/drawing/2014/main" id="{71BF2696-B3B5-697A-A202-AF142E9A66D2}"/>
                  </a:ext>
                </a:extLst>
              </p:cNvPr>
              <p:cNvSpPr>
                <a:spLocks noGrp="1" noRot="1" noChangeAspect="1" noMove="1" noResize="1" noEditPoints="1" noAdjustHandles="1" noChangeArrowheads="1" noChangeShapeType="1" noTextEdit="1"/>
              </p:cNvSpPr>
              <p:nvPr>
                <p:ph idx="1"/>
              </p:nvPr>
            </p:nvSpPr>
            <p:spPr>
              <a:xfrm>
                <a:off x="558283" y="1584719"/>
                <a:ext cx="3492690" cy="4351338"/>
              </a:xfrm>
              <a:blipFill>
                <a:blip r:embed="rId3"/>
                <a:stretch>
                  <a:fillRect l="-1571" t="-1541" r="-1745" b="-19608"/>
                </a:stretch>
              </a:blipFill>
            </p:spPr>
            <p:txBody>
              <a:bodyPr/>
              <a:lstStyle/>
              <a:p>
                <a:r>
                  <a:rPr lang="en-NL">
                    <a:noFill/>
                  </a:rPr>
                  <a:t> </a:t>
                </a:r>
              </a:p>
            </p:txBody>
          </p:sp>
        </mc:Fallback>
      </mc:AlternateContent>
      <p:pic>
        <p:nvPicPr>
          <p:cNvPr id="5" name="Picture 2" descr="Fig. 3">
            <a:extLst>
              <a:ext uri="{FF2B5EF4-FFF2-40B4-BE49-F238E27FC236}">
                <a16:creationId xmlns:a16="http://schemas.microsoft.com/office/drawing/2014/main" id="{09A672B4-F0B8-BDD6-0C39-AABFD5F306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4231" y="1654136"/>
            <a:ext cx="7213595" cy="43984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238038B-5BC1-40DE-B3E3-6E5B7AC67A81}"/>
              </a:ext>
            </a:extLst>
          </p:cNvPr>
          <p:cNvSpPr txBox="1"/>
          <p:nvPr/>
        </p:nvSpPr>
        <p:spPr>
          <a:xfrm>
            <a:off x="4740321" y="6015994"/>
            <a:ext cx="6959699" cy="276999"/>
          </a:xfrm>
          <a:prstGeom prst="rect">
            <a:avLst/>
          </a:prstGeom>
          <a:noFill/>
        </p:spPr>
        <p:txBody>
          <a:bodyPr wrap="square">
            <a:spAutoFit/>
          </a:bodyPr>
          <a:lstStyle/>
          <a:p>
            <a:r>
              <a:rPr lang="en-US" sz="1200" b="0" i="0" dirty="0">
                <a:solidFill>
                  <a:srgbClr val="222222"/>
                </a:solidFill>
                <a:effectLst/>
                <a:latin typeface="-apple-system"/>
              </a:rPr>
              <a:t>Source: Wang </a:t>
            </a:r>
            <a:r>
              <a:rPr lang="en-US" sz="1200" b="0" i="1" dirty="0">
                <a:solidFill>
                  <a:srgbClr val="222222"/>
                </a:solidFill>
                <a:effectLst/>
                <a:latin typeface="-apple-system"/>
              </a:rPr>
              <a:t>et al.</a:t>
            </a:r>
            <a:r>
              <a:rPr lang="en-US" sz="1200" b="0" i="0" dirty="0">
                <a:solidFill>
                  <a:srgbClr val="222222"/>
                </a:solidFill>
                <a:effectLst/>
                <a:latin typeface="-apple-system"/>
              </a:rPr>
              <a:t>  (2020)</a:t>
            </a:r>
            <a:endParaRPr lang="en-NL" sz="1200" dirty="0"/>
          </a:p>
        </p:txBody>
      </p:sp>
    </p:spTree>
    <p:extLst>
      <p:ext uri="{BB962C8B-B14F-4D97-AF65-F5344CB8AC3E}">
        <p14:creationId xmlns:p14="http://schemas.microsoft.com/office/powerpoint/2010/main" val="414629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2145154-F502-4C30-9638-E7CCE8C87A09}"/>
                  </a:ext>
                </a:extLst>
              </p:cNvPr>
              <p:cNvSpPr txBox="1"/>
              <p:nvPr/>
            </p:nvSpPr>
            <p:spPr>
              <a:xfrm>
                <a:off x="1050393" y="1476873"/>
                <a:ext cx="10413726" cy="5159297"/>
              </a:xfrm>
              <a:prstGeom prst="rect">
                <a:avLst/>
              </a:prstGeom>
              <a:noFill/>
            </p:spPr>
            <p:txBody>
              <a:bodyPr wrap="square" rtlCol="0">
                <a:spAutoFit/>
              </a:bodyPr>
              <a:lstStyle/>
              <a:p>
                <a:pPr>
                  <a:spcAft>
                    <a:spcPts val="600"/>
                  </a:spcAft>
                  <a:defRPr/>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cs typeface="Calibri" panose="020F0502020204030204" pitchFamily="34" charset="0"/>
                            </a:rPr>
                          </m:ctrlPr>
                        </m:sSubPr>
                        <m:e>
                          <m:r>
                            <a:rPr lang="en-US" sz="2000" b="0" i="1" smtClean="0">
                              <a:latin typeface="Cambria Math" panose="02040503050406030204" pitchFamily="18" charset="0"/>
                              <a:cs typeface="Calibri" panose="020F0502020204030204" pitchFamily="34" charset="0"/>
                            </a:rPr>
                            <m:t>𝑦</m:t>
                          </m:r>
                        </m:e>
                        <m:sub>
                          <m:r>
                            <a:rPr lang="en-US" sz="2000" b="0" i="1" smtClean="0">
                              <a:latin typeface="Cambria Math" panose="02040503050406030204" pitchFamily="18" charset="0"/>
                              <a:cs typeface="Calibri" panose="020F0502020204030204" pitchFamily="34" charset="0"/>
                            </a:rPr>
                            <m:t>𝑖</m:t>
                          </m:r>
                        </m:sub>
                      </m:sSub>
                      <m:r>
                        <a:rPr lang="en-GB">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𝐴</m:t>
                              </m:r>
                            </m:e>
                          </m:acc>
                        </m:e>
                        <m:sub>
                          <m:r>
                            <a:rPr lang="en-US" i="1">
                              <a:latin typeface="Cambria Math" panose="02040503050406030204" pitchFamily="18" charset="0"/>
                            </a:rPr>
                            <m:t>𝑆𝑁𝑃</m:t>
                          </m:r>
                          <m:r>
                            <a:rPr lang="en-US" b="0" i="1" smtClean="0">
                              <a:latin typeface="Cambria Math" panose="02040503050406030204" pitchFamily="18" charset="0"/>
                            </a:rPr>
                            <m:t>,</m:t>
                          </m:r>
                          <m:r>
                            <a:rPr lang="en-US" b="0" i="1" smtClean="0">
                              <a:latin typeface="Cambria Math" panose="02040503050406030204" pitchFamily="18" charset="0"/>
                            </a:rPr>
                            <m:t>𝑖</m:t>
                          </m:r>
                        </m:sub>
                      </m:sSub>
                      <m:r>
                        <a:rPr lang="en-US" b="0" i="1" smtClean="0">
                          <a:latin typeface="Cambria Math" panose="02040503050406030204" pitchFamily="18" charset="0"/>
                        </a:rPr>
                        <m:t>  </m:t>
                      </m:r>
                      <m:r>
                        <a:rPr lang="en-US" b="0" i="1" smtClean="0">
                          <a:latin typeface="Cambria Math" panose="02040503050406030204" pitchFamily="18" charset="0"/>
                        </a:rPr>
                        <m:t>𝛽</m:t>
                      </m:r>
                      <m:r>
                        <a:rPr lang="en-GB">
                          <a:latin typeface="Cambria Math" panose="02040503050406030204" pitchFamily="18" charset="0"/>
                        </a:rPr>
                        <m:t>+</m:t>
                      </m:r>
                      <m:sSub>
                        <m:sSubPr>
                          <m:ctrlPr>
                            <a:rPr lang="en-NL" i="1">
                              <a:latin typeface="Cambria Math" panose="02040503050406030204" pitchFamily="18" charset="0"/>
                            </a:rPr>
                          </m:ctrlPr>
                        </m:sSubPr>
                        <m:e>
                          <m:r>
                            <a:rPr lang="en-GB" b="1" i="1">
                              <a:latin typeface="Cambria Math" panose="02040503050406030204" pitchFamily="18" charset="0"/>
                            </a:rPr>
                            <m:t>𝒛</m:t>
                          </m:r>
                        </m:e>
                        <m:sub>
                          <m:r>
                            <a:rPr lang="en-GB" i="1">
                              <a:latin typeface="Cambria Math" panose="02040503050406030204" pitchFamily="18" charset="0"/>
                            </a:rPr>
                            <m:t>𝑖</m:t>
                          </m:r>
                        </m:sub>
                      </m:sSub>
                      <m:r>
                        <a:rPr lang="en-GB" b="1" i="1">
                          <a:latin typeface="Cambria Math" panose="02040503050406030204" pitchFamily="18" charset="0"/>
                        </a:rPr>
                        <m:t>𝜻</m:t>
                      </m:r>
                      <m:r>
                        <a:rPr lang="en-GB">
                          <a:latin typeface="Cambria Math" panose="02040503050406030204" pitchFamily="18" charset="0"/>
                        </a:rPr>
                        <m:t>+</m:t>
                      </m:r>
                      <m:sSub>
                        <m:sSubPr>
                          <m:ctrlPr>
                            <a:rPr lang="en-NL" i="1">
                              <a:latin typeface="Cambria Math" panose="02040503050406030204" pitchFamily="18" charset="0"/>
                            </a:rPr>
                          </m:ctrlPr>
                        </m:sSubPr>
                        <m:e>
                          <m:r>
                            <a:rPr lang="en-GB" b="1" i="1">
                              <a:latin typeface="Cambria Math" panose="02040503050406030204" pitchFamily="18" charset="0"/>
                            </a:rPr>
                            <m:t>𝒘</m:t>
                          </m:r>
                        </m:e>
                        <m:sub>
                          <m:r>
                            <a:rPr lang="en-GB" i="1">
                              <a:latin typeface="Cambria Math" panose="02040503050406030204" pitchFamily="18" charset="0"/>
                            </a:rPr>
                            <m:t>𝑖</m:t>
                          </m:r>
                        </m:sub>
                      </m:sSub>
                      <m:r>
                        <a:rPr lang="en-US" b="1" i="1" smtClean="0">
                          <a:latin typeface="Cambria Math" panose="02040503050406030204" pitchFamily="18" charset="0"/>
                        </a:rPr>
                        <m:t> </m:t>
                      </m:r>
                      <m:r>
                        <a:rPr lang="en-US" b="1" i="1" smtClean="0">
                          <a:latin typeface="Cambria Math" panose="02040503050406030204" pitchFamily="18" charset="0"/>
                        </a:rPr>
                        <m:t>𝜹</m:t>
                      </m:r>
                      <m:r>
                        <a:rPr lang="en-GB">
                          <a:latin typeface="Cambria Math" panose="02040503050406030204" pitchFamily="18" charset="0"/>
                        </a:rPr>
                        <m:t>+</m:t>
                      </m:r>
                      <m:sSub>
                        <m:sSubPr>
                          <m:ctrlPr>
                            <a:rPr lang="en-NL" i="1">
                              <a:latin typeface="Cambria Math" panose="02040503050406030204" pitchFamily="18" charset="0"/>
                            </a:rPr>
                          </m:ctrlPr>
                        </m:sSubPr>
                        <m:e>
                          <m:r>
                            <a:rPr lang="en-GB" i="1">
                              <a:latin typeface="Cambria Math" panose="02040503050406030204" pitchFamily="18" charset="0"/>
                            </a:rPr>
                            <m:t>𝜖</m:t>
                          </m:r>
                        </m:e>
                        <m:sub>
                          <m:r>
                            <a:rPr lang="en-GB" i="1">
                              <a:latin typeface="Cambria Math" panose="02040503050406030204" pitchFamily="18" charset="0"/>
                            </a:rPr>
                            <m:t>𝑖</m:t>
                          </m:r>
                        </m:sub>
                      </m:sSub>
                    </m:oMath>
                  </m:oMathPara>
                </a14:m>
                <a:endParaRPr lang="en-US" sz="2000" dirty="0">
                  <a:latin typeface="Calibri" panose="020F0502020204030204" pitchFamily="34" charset="0"/>
                  <a:cs typeface="Calibri" panose="020F0502020204030204" pitchFamily="34" charset="0"/>
                </a:endParaRPr>
              </a:p>
              <a:p>
                <a:pPr marL="342900" indent="-342900">
                  <a:spcAft>
                    <a:spcPts val="600"/>
                  </a:spcAft>
                  <a:buFont typeface="Arial" panose="020B0604020202020204" pitchFamily="34" charset="0"/>
                  <a:buChar char="•"/>
                  <a:defRPr/>
                </a:pPr>
                <a:endParaRPr lang="en-US" sz="2000" dirty="0">
                  <a:latin typeface="Calibri" panose="020F0502020204030204" pitchFamily="34" charset="0"/>
                  <a:cs typeface="Calibri" panose="020F0502020204030204" pitchFamily="34" charset="0"/>
                </a:endParaRPr>
              </a:p>
              <a:p>
                <a:pPr lvl="1">
                  <a:spcAft>
                    <a:spcPts val="600"/>
                  </a:spcAft>
                  <a:defRPr/>
                </a:pPr>
                <a:endParaRPr lang="en-US" sz="2000" dirty="0">
                  <a:latin typeface="Calibri" panose="020F0502020204030204" pitchFamily="34" charset="0"/>
                  <a:cs typeface="Calibri" panose="020F0502020204030204" pitchFamily="34" charset="0"/>
                </a:endParaRPr>
              </a:p>
              <a:p>
                <a:pPr>
                  <a:spcAft>
                    <a:spcPts val="600"/>
                  </a:spcAft>
                  <a:defRPr/>
                </a:pPr>
                <a14:m>
                  <m:oMath xmlns:m="http://schemas.openxmlformats.org/officeDocument/2006/math">
                    <m:acc>
                      <m:accPr>
                        <m:chr m:val="̂"/>
                        <m:ctrlPr>
                          <a:rPr lang="en-US" sz="2000" b="0" i="1" smtClean="0">
                            <a:latin typeface="Cambria Math" panose="02040503050406030204" pitchFamily="18" charset="0"/>
                            <a:cs typeface="Calibri" panose="020F0502020204030204" pitchFamily="34" charset="0"/>
                          </a:rPr>
                        </m:ctrlPr>
                      </m:accPr>
                      <m:e>
                        <m:r>
                          <a:rPr lang="en-US" sz="2000" b="0" i="1" smtClean="0">
                            <a:latin typeface="Cambria Math" panose="02040503050406030204" pitchFamily="18" charset="0"/>
                            <a:cs typeface="Calibri" panose="020F0502020204030204" pitchFamily="34" charset="0"/>
                          </a:rPr>
                          <m:t>𝛽</m:t>
                        </m:r>
                      </m:e>
                    </m:acc>
                    <m:r>
                      <a:rPr lang="en-US" sz="2000" b="0" i="1" smtClean="0">
                        <a:latin typeface="Cambria Math" panose="02040503050406030204" pitchFamily="18" charset="0"/>
                        <a:cs typeface="Calibri" panose="020F0502020204030204" pitchFamily="34" charset="0"/>
                      </a:rPr>
                      <m:t> </m:t>
                    </m:r>
                  </m:oMath>
                </a14:m>
                <a:r>
                  <a:rPr lang="en-US" sz="2000" dirty="0">
                    <a:latin typeface="Calibri" panose="020F0502020204030204" pitchFamily="34" charset="0"/>
                    <a:cs typeface="Calibri" panose="020F0502020204030204" pitchFamily="34" charset="0"/>
                  </a:rPr>
                  <a:t>is the expected increase in </a:t>
                </a:r>
                <a14:m>
                  <m:oMath xmlns:m="http://schemas.openxmlformats.org/officeDocument/2006/math">
                    <m:r>
                      <a:rPr lang="en-US" sz="2000" b="0" i="1" smtClean="0">
                        <a:latin typeface="Cambria Math" panose="02040503050406030204" pitchFamily="18" charset="0"/>
                        <a:cs typeface="Calibri" panose="020F0502020204030204" pitchFamily="34" charset="0"/>
                      </a:rPr>
                      <m:t>𝑦</m:t>
                    </m:r>
                  </m:oMath>
                </a14:m>
                <a:r>
                  <a:rPr lang="en-US" sz="2000" dirty="0">
                    <a:latin typeface="Calibri" panose="020F0502020204030204" pitchFamily="34" charset="0"/>
                    <a:cs typeface="Calibri" panose="020F0502020204030204" pitchFamily="34" charset="0"/>
                  </a:rPr>
                  <a:t> corresponding to 1 SD increase in the PGI. Two issues with this:</a:t>
                </a:r>
              </a:p>
              <a:p>
                <a:pPr marL="914400" lvl="1" indent="-457200">
                  <a:spcAft>
                    <a:spcPts val="600"/>
                  </a:spcAft>
                  <a:buFont typeface="+mj-lt"/>
                  <a:buAutoNum type="arabicPeriod"/>
                  <a:defRPr/>
                </a:pPr>
                <a14:m>
                  <m:oMath xmlns:m="http://schemas.openxmlformats.org/officeDocument/2006/math">
                    <m:acc>
                      <m:accPr>
                        <m:chr m:val="̂"/>
                        <m:ctrlPr>
                          <a:rPr lang="en-US" sz="2000" i="1">
                            <a:latin typeface="Cambria Math" panose="02040503050406030204" pitchFamily="18" charset="0"/>
                            <a:cs typeface="Calibri" panose="020F0502020204030204" pitchFamily="34" charset="0"/>
                          </a:rPr>
                        </m:ctrlPr>
                      </m:accPr>
                      <m:e>
                        <m:r>
                          <a:rPr lang="en-US" sz="2000" i="1">
                            <a:latin typeface="Cambria Math" panose="02040503050406030204" pitchFamily="18" charset="0"/>
                            <a:cs typeface="Calibri" panose="020F0502020204030204" pitchFamily="34" charset="0"/>
                          </a:rPr>
                          <m:t>𝛽</m:t>
                        </m:r>
                      </m:e>
                    </m:acc>
                  </m:oMath>
                </a14:m>
                <a:r>
                  <a:rPr lang="en-US" sz="2000" dirty="0">
                    <a:latin typeface="Calibri" panose="020F0502020204030204" pitchFamily="34" charset="0"/>
                    <a:cs typeface="Calibri" panose="020F0502020204030204" pitchFamily="34" charset="0"/>
                  </a:rPr>
                  <a:t> will be attenuated due to classical measurement error</a:t>
                </a:r>
              </a:p>
              <a:p>
                <a:pPr marL="914400" lvl="1" indent="-457200">
                  <a:spcAft>
                    <a:spcPts val="600"/>
                  </a:spcAft>
                  <a:buFont typeface="+mj-lt"/>
                  <a:buAutoNum type="arabicPeriod"/>
                  <a:defRPr/>
                </a:pPr>
                <a:r>
                  <a:rPr lang="en-US" sz="2000" dirty="0">
                    <a:latin typeface="Calibri" panose="020F0502020204030204" pitchFamily="34" charset="0"/>
                    <a:cs typeface="Calibri" panose="020F0502020204030204" pitchFamily="34" charset="0"/>
                  </a:rPr>
                  <a:t>The SD of the PGI depends on the amount of measurement error in it – how to compare results from different studies using differently constructed PGIs?</a:t>
                </a:r>
              </a:p>
              <a:p>
                <a:pPr>
                  <a:spcAft>
                    <a:spcPts val="600"/>
                  </a:spcAft>
                  <a:defRPr/>
                </a:pPr>
                <a:endParaRPr lang="en-US" sz="2000" b="1" dirty="0">
                  <a:latin typeface="Calibri" panose="020F0502020204030204" pitchFamily="34" charset="0"/>
                  <a:cs typeface="Calibri" panose="020F0502020204030204" pitchFamily="34" charset="0"/>
                </a:endParaRPr>
              </a:p>
              <a:p>
                <a:pPr>
                  <a:spcAft>
                    <a:spcPts val="600"/>
                  </a:spcAft>
                  <a:defRPr/>
                </a:pPr>
                <a:r>
                  <a:rPr lang="en-US" sz="2000" b="1" dirty="0">
                    <a:latin typeface="Calibri" panose="020F0502020204030204" pitchFamily="34" charset="0"/>
                    <a:cs typeface="Calibri" panose="020F0502020204030204" pitchFamily="34" charset="0"/>
                  </a:rPr>
                  <a:t>Solution: </a:t>
                </a:r>
                <a:r>
                  <a:rPr lang="en-US" sz="2000" dirty="0">
                    <a:latin typeface="Calibri" panose="020F0502020204030204" pitchFamily="34" charset="0"/>
                    <a:cs typeface="Calibri" panose="020F0502020204030204" pitchFamily="34" charset="0"/>
                  </a:rPr>
                  <a:t>Scale everything  to resemble a regression using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𝑆𝑁𝑃</m:t>
                        </m:r>
                      </m:sub>
                    </m:sSub>
                  </m:oMath>
                </a14:m>
                <a:r>
                  <a:rPr lang="en-US" sz="2000" dirty="0">
                    <a:latin typeface="Calibri" panose="020F0502020204030204" pitchFamily="34" charset="0"/>
                    <a:cs typeface="Calibri" panose="020F0502020204030204" pitchFamily="34" charset="0"/>
                  </a:rPr>
                  <a:t> instead of </a:t>
                </a:r>
                <a14:m>
                  <m:oMath xmlns:m="http://schemas.openxmlformats.org/officeDocument/2006/math">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𝐴</m:t>
                            </m:r>
                          </m:e>
                        </m:acc>
                      </m:e>
                      <m:sub>
                        <m:r>
                          <a:rPr lang="en-US" sz="2000" i="1">
                            <a:latin typeface="Cambria Math" panose="02040503050406030204" pitchFamily="18" charset="0"/>
                          </a:rPr>
                          <m:t>𝑆𝑁𝑃</m:t>
                        </m:r>
                      </m:sub>
                    </m:sSub>
                  </m:oMath>
                </a14:m>
                <a:endParaRPr lang="en-US" sz="2000" dirty="0">
                  <a:latin typeface="Calibri" panose="020F0502020204030204" pitchFamily="34" charset="0"/>
                  <a:cs typeface="Calibri" panose="020F0502020204030204" pitchFamily="34" charset="0"/>
                </a:endParaRPr>
              </a:p>
              <a:p>
                <a:pPr marL="342900" indent="-342900">
                  <a:spcAft>
                    <a:spcPts val="600"/>
                  </a:spcAft>
                  <a:buFont typeface="Arial" panose="020B0604020202020204" pitchFamily="34" charset="0"/>
                  <a:buChar char="•"/>
                  <a:defRPr/>
                </a:pPr>
                <a:r>
                  <a:rPr lang="en-US" sz="2000" dirty="0">
                    <a:latin typeface="Calibri" panose="020F0502020204030204" pitchFamily="34" charset="0"/>
                    <a:cs typeface="Calibri" panose="020F0502020204030204" pitchFamily="34" charset="0"/>
                  </a:rPr>
                  <a:t>Very straightforward in a simple regression with only the PGI (scale by </a:t>
                </a:r>
                <a14:m>
                  <m:oMath xmlns:m="http://schemas.openxmlformats.org/officeDocument/2006/math">
                    <m:rad>
                      <m:radPr>
                        <m:degHide m:val="on"/>
                        <m:ctrlPr>
                          <a:rPr lang="en-US" sz="2000" b="0" i="1" smtClean="0">
                            <a:latin typeface="Cambria Math" panose="02040503050406030204" pitchFamily="18" charset="0"/>
                            <a:cs typeface="Calibri" panose="020F0502020204030204" pitchFamily="34" charset="0"/>
                          </a:rPr>
                        </m:ctrlPr>
                      </m:radPr>
                      <m:deg/>
                      <m:e>
                        <m:f>
                          <m:fPr>
                            <m:ctrlPr>
                              <a:rPr lang="en-US" sz="2000" b="0" i="1" smtClean="0">
                                <a:latin typeface="Cambria Math" panose="02040503050406030204" pitchFamily="18" charset="0"/>
                                <a:cs typeface="Calibri" panose="020F0502020204030204" pitchFamily="34" charset="0"/>
                              </a:rPr>
                            </m:ctrlPr>
                          </m:fPr>
                          <m:num>
                            <m:sSup>
                              <m:sSupPr>
                                <m:ctrlPr>
                                  <a:rPr lang="en-US" sz="2000" b="0" i="1" smtClean="0">
                                    <a:latin typeface="Cambria Math" panose="02040503050406030204" pitchFamily="18" charset="0"/>
                                    <a:cs typeface="Calibri" panose="020F0502020204030204" pitchFamily="34" charset="0"/>
                                  </a:rPr>
                                </m:ctrlPr>
                              </m:sSupPr>
                              <m:e>
                                <m:r>
                                  <a:rPr lang="en-US" sz="2000" b="0" i="1" smtClean="0">
                                    <a:latin typeface="Cambria Math" panose="02040503050406030204" pitchFamily="18" charset="0"/>
                                    <a:cs typeface="Calibri" panose="020F0502020204030204" pitchFamily="34" charset="0"/>
                                  </a:rPr>
                                  <m:t>h</m:t>
                                </m:r>
                              </m:e>
                              <m:sup>
                                <m:r>
                                  <a:rPr lang="en-US" sz="2000" b="0" i="1" smtClean="0">
                                    <a:latin typeface="Cambria Math" panose="02040503050406030204" pitchFamily="18" charset="0"/>
                                    <a:cs typeface="Calibri" panose="020F0502020204030204" pitchFamily="34" charset="0"/>
                                  </a:rPr>
                                  <m:t>2</m:t>
                                </m:r>
                              </m:sup>
                            </m:sSup>
                          </m:num>
                          <m:den>
                            <m:sSup>
                              <m:sSupPr>
                                <m:ctrlPr>
                                  <a:rPr lang="en-US" sz="2000" b="0" i="1" smtClean="0">
                                    <a:latin typeface="Cambria Math" panose="02040503050406030204" pitchFamily="18" charset="0"/>
                                    <a:cs typeface="Calibri" panose="020F0502020204030204" pitchFamily="34" charset="0"/>
                                  </a:rPr>
                                </m:ctrlPr>
                              </m:sSupPr>
                              <m:e>
                                <m:r>
                                  <a:rPr lang="en-US" sz="2000" b="0" i="1" smtClean="0">
                                    <a:latin typeface="Cambria Math" panose="02040503050406030204" pitchFamily="18" charset="0"/>
                                    <a:cs typeface="Calibri" panose="020F0502020204030204" pitchFamily="34" charset="0"/>
                                  </a:rPr>
                                  <m:t>𝑅</m:t>
                                </m:r>
                              </m:e>
                              <m:sup>
                                <m:r>
                                  <a:rPr lang="en-US" sz="2000" b="0" i="1" smtClean="0">
                                    <a:latin typeface="Cambria Math" panose="02040503050406030204" pitchFamily="18" charset="0"/>
                                    <a:cs typeface="Calibri" panose="020F0502020204030204" pitchFamily="34" charset="0"/>
                                  </a:rPr>
                                  <m:t>2</m:t>
                                </m:r>
                              </m:sup>
                            </m:sSup>
                          </m:den>
                        </m:f>
                      </m:e>
                    </m:rad>
                  </m:oMath>
                </a14:m>
                <a:r>
                  <a:rPr lang="en-US" sz="2000" dirty="0">
                    <a:latin typeface="Calibri" panose="020F0502020204030204" pitchFamily="34" charset="0"/>
                    <a:cs typeface="Calibri" panose="020F0502020204030204" pitchFamily="34" charset="0"/>
                  </a:rPr>
                  <a:t> where </a:t>
                </a:r>
                <a14:m>
                  <m:oMath xmlns:m="http://schemas.openxmlformats.org/officeDocument/2006/math">
                    <m:sSup>
                      <m:sSupPr>
                        <m:ctrlPr>
                          <a:rPr lang="en-US" sz="2000" i="1">
                            <a:latin typeface="Cambria Math" panose="02040503050406030204" pitchFamily="18" charset="0"/>
                            <a:cs typeface="Calibri" panose="020F0502020204030204" pitchFamily="34" charset="0"/>
                          </a:rPr>
                        </m:ctrlPr>
                      </m:sSupPr>
                      <m:e>
                        <m:r>
                          <a:rPr lang="en-US" sz="2000" i="1">
                            <a:latin typeface="Cambria Math" panose="02040503050406030204" pitchFamily="18" charset="0"/>
                            <a:cs typeface="Calibri" panose="020F0502020204030204" pitchFamily="34" charset="0"/>
                          </a:rPr>
                          <m:t>𝑅</m:t>
                        </m:r>
                      </m:e>
                      <m:sup>
                        <m:r>
                          <a:rPr lang="en-US" sz="2000" i="1">
                            <a:latin typeface="Cambria Math" panose="02040503050406030204" pitchFamily="18" charset="0"/>
                            <a:cs typeface="Calibri" panose="020F0502020204030204" pitchFamily="34" charset="0"/>
                          </a:rPr>
                          <m:t>2</m:t>
                        </m:r>
                      </m:sup>
                    </m:sSup>
                  </m:oMath>
                </a14:m>
                <a:r>
                  <a:rPr lang="en-US" sz="2000" dirty="0">
                    <a:latin typeface="Calibri" panose="020F0502020204030204" pitchFamily="34" charset="0"/>
                    <a:cs typeface="Calibri" panose="020F0502020204030204" pitchFamily="34" charset="0"/>
                  </a:rPr>
                  <a:t> is the predictive power of the PGI) but not so interesting.</a:t>
                </a:r>
              </a:p>
              <a:p>
                <a:pPr marL="342900" indent="-342900">
                  <a:spcAft>
                    <a:spcPts val="600"/>
                  </a:spcAft>
                  <a:buFont typeface="Arial" panose="020B0604020202020204" pitchFamily="34" charset="0"/>
                  <a:buChar char="•"/>
                  <a:defRPr/>
                </a:pPr>
                <a:r>
                  <a:rPr lang="en-US" sz="2000" dirty="0">
                    <a:latin typeface="Calibri" panose="020F0502020204030204" pitchFamily="34" charset="0"/>
                    <a:cs typeface="Calibri" panose="020F0502020204030204" pitchFamily="34" charset="0"/>
                  </a:rPr>
                  <a:t>More interesting but a little more complicated when there are controls or interactions correlated with PGI</a:t>
                </a:r>
              </a:p>
            </p:txBody>
          </p:sp>
        </mc:Choice>
        <mc:Fallback xmlns="">
          <p:sp>
            <p:nvSpPr>
              <p:cNvPr id="4" name="TextBox 3">
                <a:extLst>
                  <a:ext uri="{FF2B5EF4-FFF2-40B4-BE49-F238E27FC236}">
                    <a16:creationId xmlns:a16="http://schemas.microsoft.com/office/drawing/2014/main" id="{92145154-F502-4C30-9638-E7CCE8C87A09}"/>
                  </a:ext>
                </a:extLst>
              </p:cNvPr>
              <p:cNvSpPr txBox="1">
                <a:spLocks noRot="1" noChangeAspect="1" noMove="1" noResize="1" noEditPoints="1" noAdjustHandles="1" noChangeArrowheads="1" noChangeShapeType="1" noTextEdit="1"/>
              </p:cNvSpPr>
              <p:nvPr/>
            </p:nvSpPr>
            <p:spPr>
              <a:xfrm>
                <a:off x="1050393" y="1476873"/>
                <a:ext cx="10413726" cy="5159297"/>
              </a:xfrm>
              <a:prstGeom prst="rect">
                <a:avLst/>
              </a:prstGeom>
              <a:blipFill>
                <a:blip r:embed="rId2"/>
                <a:stretch>
                  <a:fillRect l="-585" b="-1063"/>
                </a:stretch>
              </a:blipFill>
            </p:spPr>
            <p:txBody>
              <a:bodyPr/>
              <a:lstStyle/>
              <a:p>
                <a:r>
                  <a:rPr lang="en-NL">
                    <a:noFill/>
                  </a:rPr>
                  <a:t> </a:t>
                </a:r>
              </a:p>
            </p:txBody>
          </p:sp>
        </mc:Fallback>
      </mc:AlternateContent>
      <p:sp>
        <p:nvSpPr>
          <p:cNvPr id="2" name="Title 1">
            <a:extLst>
              <a:ext uri="{FF2B5EF4-FFF2-40B4-BE49-F238E27FC236}">
                <a16:creationId xmlns:a16="http://schemas.microsoft.com/office/drawing/2014/main" id="{0FB3D8B6-DE6E-7032-7B0D-99E5629954C0}"/>
              </a:ext>
            </a:extLst>
          </p:cNvPr>
          <p:cNvSpPr>
            <a:spLocks noGrp="1"/>
          </p:cNvSpPr>
          <p:nvPr>
            <p:ph type="title"/>
          </p:nvPr>
        </p:nvSpPr>
        <p:spPr>
          <a:xfrm>
            <a:off x="838200" y="365125"/>
            <a:ext cx="10515600" cy="1325563"/>
          </a:xfrm>
        </p:spPr>
        <p:txBody>
          <a:bodyPr/>
          <a:lstStyle/>
          <a:p>
            <a:r>
              <a:rPr lang="en-US" dirty="0"/>
              <a:t>MEASUREMENT ERROR</a:t>
            </a:r>
            <a:endParaRPr lang="en-NL" dirty="0"/>
          </a:p>
        </p:txBody>
      </p:sp>
      <p:sp>
        <p:nvSpPr>
          <p:cNvPr id="3" name="Oval 2">
            <a:extLst>
              <a:ext uri="{FF2B5EF4-FFF2-40B4-BE49-F238E27FC236}">
                <a16:creationId xmlns:a16="http://schemas.microsoft.com/office/drawing/2014/main" id="{1C1224AD-3D7B-98F1-EB60-20DA615A2BA3}"/>
              </a:ext>
            </a:extLst>
          </p:cNvPr>
          <p:cNvSpPr/>
          <p:nvPr/>
        </p:nvSpPr>
        <p:spPr>
          <a:xfrm>
            <a:off x="4681181" y="1476874"/>
            <a:ext cx="409434" cy="429264"/>
          </a:xfrm>
          <a:prstGeom prst="ellipse">
            <a:avLst/>
          </a:prstGeom>
          <a:noFill/>
          <a:ln w="190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6" name="Straight Arrow Connector 5">
            <a:extLst>
              <a:ext uri="{FF2B5EF4-FFF2-40B4-BE49-F238E27FC236}">
                <a16:creationId xmlns:a16="http://schemas.microsoft.com/office/drawing/2014/main" id="{91380895-E5C4-29BE-8E4A-082906169B0E}"/>
              </a:ext>
            </a:extLst>
          </p:cNvPr>
          <p:cNvCxnSpPr/>
          <p:nvPr/>
        </p:nvCxnSpPr>
        <p:spPr>
          <a:xfrm flipH="1">
            <a:off x="4167116" y="1665027"/>
            <a:ext cx="504967"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CBC7D8B3-AA06-6A81-C5E4-0593FAB3642A}"/>
              </a:ext>
            </a:extLst>
          </p:cNvPr>
          <p:cNvSpPr/>
          <p:nvPr/>
        </p:nvSpPr>
        <p:spPr>
          <a:xfrm>
            <a:off x="5265760" y="1476874"/>
            <a:ext cx="648270" cy="429264"/>
          </a:xfrm>
          <a:prstGeom prst="ellipse">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solidFill>
                <a:schemeClr val="accent1"/>
              </a:solidFill>
            </a:endParaRPr>
          </a:p>
        </p:txBody>
      </p:sp>
      <p:cxnSp>
        <p:nvCxnSpPr>
          <p:cNvPr id="8" name="Straight Arrow Connector 7">
            <a:extLst>
              <a:ext uri="{FF2B5EF4-FFF2-40B4-BE49-F238E27FC236}">
                <a16:creationId xmlns:a16="http://schemas.microsoft.com/office/drawing/2014/main" id="{121A5E8A-A444-EB3F-48F2-C119A6CF3C28}"/>
              </a:ext>
            </a:extLst>
          </p:cNvPr>
          <p:cNvCxnSpPr>
            <a:cxnSpLocks/>
          </p:cNvCxnSpPr>
          <p:nvPr/>
        </p:nvCxnSpPr>
        <p:spPr>
          <a:xfrm flipH="1">
            <a:off x="5550089" y="1906138"/>
            <a:ext cx="66192" cy="213814"/>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C2098D44-67FA-80E2-BC54-569E048BC75B}"/>
              </a:ext>
            </a:extLst>
          </p:cNvPr>
          <p:cNvSpPr/>
          <p:nvPr/>
        </p:nvSpPr>
        <p:spPr>
          <a:xfrm>
            <a:off x="6277969" y="1528548"/>
            <a:ext cx="218365" cy="377589"/>
          </a:xfrm>
          <a:prstGeom prst="ellipse">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12" name="Straight Arrow Connector 11">
            <a:extLst>
              <a:ext uri="{FF2B5EF4-FFF2-40B4-BE49-F238E27FC236}">
                <a16:creationId xmlns:a16="http://schemas.microsoft.com/office/drawing/2014/main" id="{DF2A421F-82C6-D9CE-7EEB-FE97B6DFDCEB}"/>
              </a:ext>
            </a:extLst>
          </p:cNvPr>
          <p:cNvCxnSpPr>
            <a:cxnSpLocks/>
          </p:cNvCxnSpPr>
          <p:nvPr/>
        </p:nvCxnSpPr>
        <p:spPr>
          <a:xfrm flipH="1">
            <a:off x="6307312" y="1906137"/>
            <a:ext cx="66192" cy="213814"/>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5B482B36-4C12-0E9A-0F4B-26762C6EAD20}"/>
              </a:ext>
            </a:extLst>
          </p:cNvPr>
          <p:cNvSpPr/>
          <p:nvPr/>
        </p:nvSpPr>
        <p:spPr>
          <a:xfrm>
            <a:off x="6889616" y="1492153"/>
            <a:ext cx="307303" cy="377589"/>
          </a:xfrm>
          <a:prstGeom prst="ellipse">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15" name="Straight Arrow Connector 14">
            <a:extLst>
              <a:ext uri="{FF2B5EF4-FFF2-40B4-BE49-F238E27FC236}">
                <a16:creationId xmlns:a16="http://schemas.microsoft.com/office/drawing/2014/main" id="{D22374E8-98BE-84D2-45C0-1F970500F49B}"/>
              </a:ext>
            </a:extLst>
          </p:cNvPr>
          <p:cNvCxnSpPr>
            <a:cxnSpLocks/>
          </p:cNvCxnSpPr>
          <p:nvPr/>
        </p:nvCxnSpPr>
        <p:spPr>
          <a:xfrm>
            <a:off x="6985151" y="1869742"/>
            <a:ext cx="79384" cy="250209"/>
          </a:xfrm>
          <a:prstGeom prst="straightConnector1">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4020FCF-BE98-3FC2-9EA7-178A86FEB626}"/>
              </a:ext>
            </a:extLst>
          </p:cNvPr>
          <p:cNvSpPr txBox="1"/>
          <p:nvPr/>
        </p:nvSpPr>
        <p:spPr>
          <a:xfrm>
            <a:off x="6022984" y="2013043"/>
            <a:ext cx="914400" cy="338554"/>
          </a:xfrm>
          <a:prstGeom prst="rect">
            <a:avLst/>
          </a:prstGeom>
          <a:noFill/>
        </p:spPr>
        <p:txBody>
          <a:bodyPr wrap="square" rtlCol="0">
            <a:spAutoFit/>
          </a:bodyPr>
          <a:lstStyle/>
          <a:p>
            <a:r>
              <a:rPr lang="en-US" sz="1600" dirty="0">
                <a:solidFill>
                  <a:srgbClr val="00B050"/>
                </a:solidFill>
              </a:rPr>
              <a:t>Controls</a:t>
            </a:r>
            <a:endParaRPr lang="en-NL" sz="1600" dirty="0">
              <a:solidFill>
                <a:srgbClr val="00B050"/>
              </a:solidFill>
            </a:endParaRPr>
          </a:p>
        </p:txBody>
      </p:sp>
      <p:sp>
        <p:nvSpPr>
          <p:cNvPr id="20" name="TextBox 19">
            <a:extLst>
              <a:ext uri="{FF2B5EF4-FFF2-40B4-BE49-F238E27FC236}">
                <a16:creationId xmlns:a16="http://schemas.microsoft.com/office/drawing/2014/main" id="{6DD306D3-2403-7FD2-387B-378AACA1F682}"/>
              </a:ext>
            </a:extLst>
          </p:cNvPr>
          <p:cNvSpPr txBox="1"/>
          <p:nvPr/>
        </p:nvSpPr>
        <p:spPr>
          <a:xfrm flipH="1">
            <a:off x="3056133" y="1486016"/>
            <a:ext cx="1208394" cy="338554"/>
          </a:xfrm>
          <a:prstGeom prst="rect">
            <a:avLst/>
          </a:prstGeom>
          <a:noFill/>
        </p:spPr>
        <p:txBody>
          <a:bodyPr wrap="square" rtlCol="0">
            <a:spAutoFit/>
          </a:bodyPr>
          <a:lstStyle/>
          <a:p>
            <a:r>
              <a:rPr lang="en-US" sz="1600" dirty="0">
                <a:solidFill>
                  <a:srgbClr val="FF0000"/>
                </a:solidFill>
              </a:rPr>
              <a:t>phenotype</a:t>
            </a:r>
            <a:endParaRPr lang="en-NL" sz="1600" dirty="0">
              <a:solidFill>
                <a:srgbClr val="FF0000"/>
              </a:solidFill>
            </a:endParaRPr>
          </a:p>
        </p:txBody>
      </p:sp>
      <p:sp>
        <p:nvSpPr>
          <p:cNvPr id="21" name="TextBox 20">
            <a:extLst>
              <a:ext uri="{FF2B5EF4-FFF2-40B4-BE49-F238E27FC236}">
                <a16:creationId xmlns:a16="http://schemas.microsoft.com/office/drawing/2014/main" id="{D92BC7D5-2170-F09B-D910-B4780820F8A4}"/>
              </a:ext>
            </a:extLst>
          </p:cNvPr>
          <p:cNvSpPr txBox="1"/>
          <p:nvPr/>
        </p:nvSpPr>
        <p:spPr>
          <a:xfrm flipH="1">
            <a:off x="4731452" y="2013044"/>
            <a:ext cx="1331451" cy="584775"/>
          </a:xfrm>
          <a:prstGeom prst="rect">
            <a:avLst/>
          </a:prstGeom>
          <a:noFill/>
        </p:spPr>
        <p:txBody>
          <a:bodyPr wrap="square" rtlCol="0">
            <a:spAutoFit/>
          </a:bodyPr>
          <a:lstStyle/>
          <a:p>
            <a:r>
              <a:rPr lang="en-US" sz="1600" dirty="0">
                <a:solidFill>
                  <a:schemeClr val="accent1"/>
                </a:solidFill>
              </a:rPr>
              <a:t>Standardized PGI</a:t>
            </a:r>
            <a:endParaRPr lang="en-NL" sz="1600" dirty="0">
              <a:solidFill>
                <a:schemeClr val="accent1"/>
              </a:solidFill>
            </a:endParaRPr>
          </a:p>
        </p:txBody>
      </p:sp>
      <p:sp>
        <p:nvSpPr>
          <p:cNvPr id="23" name="TextBox 22">
            <a:extLst>
              <a:ext uri="{FF2B5EF4-FFF2-40B4-BE49-F238E27FC236}">
                <a16:creationId xmlns:a16="http://schemas.microsoft.com/office/drawing/2014/main" id="{2E9FB799-E5A0-C1F2-8D30-7121434D8806}"/>
              </a:ext>
            </a:extLst>
          </p:cNvPr>
          <p:cNvSpPr txBox="1"/>
          <p:nvPr/>
        </p:nvSpPr>
        <p:spPr>
          <a:xfrm flipH="1">
            <a:off x="6907813" y="2013044"/>
            <a:ext cx="1208394" cy="584775"/>
          </a:xfrm>
          <a:prstGeom prst="rect">
            <a:avLst/>
          </a:prstGeom>
          <a:noFill/>
        </p:spPr>
        <p:txBody>
          <a:bodyPr wrap="square" rtlCol="0">
            <a:spAutoFit/>
          </a:bodyPr>
          <a:lstStyle/>
          <a:p>
            <a:r>
              <a:rPr lang="en-US" sz="1600" dirty="0">
                <a:solidFill>
                  <a:srgbClr val="7030A0"/>
                </a:solidFill>
              </a:rPr>
              <a:t>Interaction terms</a:t>
            </a:r>
            <a:endParaRPr lang="en-NL" sz="1600" dirty="0">
              <a:solidFill>
                <a:srgbClr val="7030A0"/>
              </a:solidFill>
            </a:endParaRPr>
          </a:p>
        </p:txBody>
      </p:sp>
    </p:spTree>
    <p:extLst>
      <p:ext uri="{BB962C8B-B14F-4D97-AF65-F5344CB8AC3E}">
        <p14:creationId xmlns:p14="http://schemas.microsoft.com/office/powerpoint/2010/main" val="312582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7" grpId="0" animBg="1"/>
      <p:bldP spid="11" grpId="0" animBg="1"/>
      <p:bldP spid="14" grpId="0" animBg="1"/>
      <p:bldP spid="19" grpId="0"/>
      <p:bldP spid="20" grpId="0"/>
      <p:bldP spid="21" grpId="0"/>
      <p:bldP spid="2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8EB5504-1912-4E84-BFB0-E605667AF53A}"/>
              </a:ext>
            </a:extLst>
          </p:cNvPr>
          <p:cNvSpPr txBox="1"/>
          <p:nvPr/>
        </p:nvSpPr>
        <p:spPr>
          <a:xfrm>
            <a:off x="5778696" y="430559"/>
            <a:ext cx="6095114" cy="369332"/>
          </a:xfrm>
          <a:prstGeom prst="rect">
            <a:avLst/>
          </a:prstGeom>
          <a:noFill/>
        </p:spPr>
        <p:txBody>
          <a:bodyPr wrap="square">
            <a:spAutoFit/>
          </a:bodyPr>
          <a:lstStyle/>
          <a:p>
            <a:r>
              <a:rPr lang="en-US" b="1" dirty="0"/>
              <a:t>https://github.com/JonJala/pgi_correct</a:t>
            </a:r>
            <a:endParaRPr lang="en-NL" b="1" dirty="0"/>
          </a:p>
        </p:txBody>
      </p:sp>
      <p:sp>
        <p:nvSpPr>
          <p:cNvPr id="5" name="Title 1">
            <a:extLst>
              <a:ext uri="{FF2B5EF4-FFF2-40B4-BE49-F238E27FC236}">
                <a16:creationId xmlns:a16="http://schemas.microsoft.com/office/drawing/2014/main" id="{15F2B868-AE19-8F07-82A9-4A8D22C771F6}"/>
              </a:ext>
            </a:extLst>
          </p:cNvPr>
          <p:cNvSpPr>
            <a:spLocks noGrp="1"/>
          </p:cNvSpPr>
          <p:nvPr>
            <p:ph type="title"/>
          </p:nvPr>
        </p:nvSpPr>
        <p:spPr>
          <a:xfrm>
            <a:off x="162517" y="-170382"/>
            <a:ext cx="5669626" cy="1493493"/>
          </a:xfrm>
        </p:spPr>
        <p:txBody>
          <a:bodyPr>
            <a:normAutofit/>
          </a:bodyPr>
          <a:lstStyle/>
          <a:p>
            <a:r>
              <a:rPr lang="en-US" dirty="0"/>
              <a:t>PGI-correct Python tool</a:t>
            </a:r>
            <a:endParaRPr lang="en-NL" dirty="0"/>
          </a:p>
        </p:txBody>
      </p:sp>
      <p:sp>
        <p:nvSpPr>
          <p:cNvPr id="6" name="TextBox 5">
            <a:extLst>
              <a:ext uri="{FF2B5EF4-FFF2-40B4-BE49-F238E27FC236}">
                <a16:creationId xmlns:a16="http://schemas.microsoft.com/office/drawing/2014/main" id="{5E49236A-0AEB-FB0B-F863-3697D0644CD7}"/>
              </a:ext>
            </a:extLst>
          </p:cNvPr>
          <p:cNvSpPr txBox="1"/>
          <p:nvPr/>
        </p:nvSpPr>
        <p:spPr>
          <a:xfrm>
            <a:off x="417305" y="1181249"/>
            <a:ext cx="10082818" cy="646331"/>
          </a:xfrm>
          <a:prstGeom prst="rect">
            <a:avLst/>
          </a:prstGeom>
          <a:noFill/>
        </p:spPr>
        <p:txBody>
          <a:bodyPr wrap="square">
            <a:spAutoFit/>
          </a:bodyPr>
          <a:lstStyle/>
          <a:p>
            <a:pPr>
              <a:spcAft>
                <a:spcPts val="600"/>
              </a:spcAft>
            </a:pPr>
            <a:r>
              <a:rPr lang="en-GB" dirty="0">
                <a:latin typeface="Calibri" panose="020F0502020204030204" pitchFamily="34" charset="0"/>
                <a:cs typeface="Calibri" panose="020F0502020204030204" pitchFamily="34" charset="0"/>
              </a:rPr>
              <a:t>Papageorge, N. W. &amp; Thom, K. Genes, Education, and </a:t>
            </a:r>
            <a:r>
              <a:rPr lang="en-GB" dirty="0" err="1">
                <a:latin typeface="Calibri" panose="020F0502020204030204" pitchFamily="34" charset="0"/>
                <a:cs typeface="Calibri" panose="020F0502020204030204" pitchFamily="34" charset="0"/>
              </a:rPr>
              <a:t>Labor</a:t>
            </a:r>
            <a:r>
              <a:rPr lang="en-GB" dirty="0">
                <a:latin typeface="Calibri" panose="020F0502020204030204" pitchFamily="34" charset="0"/>
                <a:cs typeface="Calibri" panose="020F0502020204030204" pitchFamily="34" charset="0"/>
              </a:rPr>
              <a:t> Market Outcomes: Evidence from the Health and Retirement Study. </a:t>
            </a:r>
            <a:r>
              <a:rPr lang="en-GB" i="1" dirty="0">
                <a:latin typeface="Calibri" panose="020F0502020204030204" pitchFamily="34" charset="0"/>
                <a:cs typeface="Calibri" panose="020F0502020204030204" pitchFamily="34" charset="0"/>
              </a:rPr>
              <a:t>J. Eur. Econ. Assoc.</a:t>
            </a:r>
            <a:r>
              <a:rPr lang="en-GB" dirty="0">
                <a:latin typeface="Calibri" panose="020F0502020204030204" pitchFamily="34" charset="0"/>
                <a:cs typeface="Calibri" panose="020F0502020204030204" pitchFamily="34" charset="0"/>
              </a:rPr>
              <a:t> </a:t>
            </a:r>
            <a:r>
              <a:rPr lang="en-GB" b="1" dirty="0">
                <a:latin typeface="Calibri" panose="020F0502020204030204" pitchFamily="34" charset="0"/>
                <a:cs typeface="Calibri" panose="020F0502020204030204" pitchFamily="34" charset="0"/>
              </a:rPr>
              <a:t>18</a:t>
            </a:r>
            <a:r>
              <a:rPr lang="en-GB" dirty="0">
                <a:latin typeface="Calibri" panose="020F0502020204030204" pitchFamily="34" charset="0"/>
                <a:cs typeface="Calibri" panose="020F0502020204030204" pitchFamily="34" charset="0"/>
              </a:rPr>
              <a:t>, 1351–1399 (2020).</a:t>
            </a:r>
            <a:endParaRPr 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5D10A0C-8AA2-6AF5-694E-DB4E233AB8C7}"/>
                  </a:ext>
                </a:extLst>
              </p:cNvPr>
              <p:cNvSpPr txBox="1"/>
              <p:nvPr/>
            </p:nvSpPr>
            <p:spPr>
              <a:xfrm>
                <a:off x="7905156" y="1956579"/>
                <a:ext cx="3967014" cy="4032514"/>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 EA in the HRS, </a:t>
                </a:r>
                <a14:m>
                  <m:oMath xmlns:m="http://schemas.openxmlformats.org/officeDocument/2006/math">
                    <m:sSubSup>
                      <m:sSubSupPr>
                        <m:ctrlP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bSupPr>
                      <m:e>
                        <m:acc>
                          <m:accPr>
                            <m:chr m:val="̂"/>
                            <m:ctrlP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GB"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h</m:t>
                            </m:r>
                          </m:e>
                        </m:acc>
                      </m:e>
                      <m:sub>
                        <m:r>
                          <a:rPr lang="en-GB"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𝑆𝑁𝑃</m:t>
                        </m:r>
                      </m:sub>
                      <m:sup>
                        <m:r>
                          <a:rPr lang="en-GB"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2</m:t>
                        </m:r>
                      </m:sup>
                    </m:sSubSup>
                    <m:r>
                      <a:rPr lang="en-GB"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≈0.25</m:t>
                    </m:r>
                  </m:oMath>
                </a14:m>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a:t>
                </a:r>
                <a14:m>
                  <m:oMath xmlns:m="http://schemas.openxmlformats.org/officeDocument/2006/math">
                    <m:sSup>
                      <m:sSupPr>
                        <m:ctrlP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pPr>
                      <m:e>
                        <m:acc>
                          <m:accPr>
                            <m:chr m:val="̂"/>
                            <m:ctrlP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GB"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𝑅</m:t>
                            </m:r>
                          </m:e>
                        </m:acc>
                      </m:e>
                      <m:sup>
                        <m:r>
                          <a:rPr lang="en-GB"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2</m:t>
                        </m:r>
                      </m:sup>
                    </m:sSup>
                    <m:r>
                      <a:rPr lang="en-GB"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≈0.10</m:t>
                    </m:r>
                  </m:oMath>
                </a14:m>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according to the rule of thumb, coefficients should be expected to have increased by a factor of 1.58 (</a:t>
                </a:r>
                <a14:m>
                  <m:oMath xmlns:m="http://schemas.openxmlformats.org/officeDocument/2006/math">
                    <m:r>
                      <a:rPr lang="en-GB" sz="2000" i="1">
                        <a:solidFill>
                          <a:srgbClr val="000000"/>
                        </a:solidFill>
                        <a:effectLst/>
                        <a:latin typeface="Cambria Math" panose="02040503050406030204" pitchFamily="18" charset="0"/>
                        <a:ea typeface="Times New Roman" panose="02020603050405020304" pitchFamily="18" charset="0"/>
                      </a:rPr>
                      <m:t>≈</m:t>
                    </m:r>
                    <m:rad>
                      <m:radPr>
                        <m:degHide m:val="on"/>
                        <m:ctrlPr>
                          <a:rPr lang="en-US"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radPr>
                      <m:deg/>
                      <m:e>
                        <m:r>
                          <a:rPr lang="en-GB"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0.25/0.10</m:t>
                        </m:r>
                      </m:e>
                    </m:rad>
                    <m:r>
                      <a:rPr lang="en-GB"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 </m:t>
                    </m:r>
                  </m:oMath>
                </a14:m>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p>
              <a:p>
                <a:pPr marL="285750" indent="-285750">
                  <a:spcAft>
                    <a:spcPts val="600"/>
                  </a:spcAft>
                  <a:buFont typeface="Arial" panose="020B0604020202020204" pitchFamily="34" charset="0"/>
                  <a:buChar char="•"/>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(4) </a:t>
                </a: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increase is larger due to the positive correlations between the PGI, the controls, and the dependent variable.</a:t>
                </a:r>
              </a:p>
              <a:p>
                <a:pPr>
                  <a:spcAft>
                    <a:spcPts val="600"/>
                  </a:spcAft>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 </a:t>
                </a: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correction deflates estimates of how much covariates mediate the effect of the PGI</a:t>
                </a:r>
              </a:p>
            </p:txBody>
          </p:sp>
        </mc:Choice>
        <mc:Fallback xmlns="">
          <p:sp>
            <p:nvSpPr>
              <p:cNvPr id="10" name="TextBox 9">
                <a:extLst>
                  <a:ext uri="{FF2B5EF4-FFF2-40B4-BE49-F238E27FC236}">
                    <a16:creationId xmlns:a16="http://schemas.microsoft.com/office/drawing/2014/main" id="{75D10A0C-8AA2-6AF5-694E-DB4E233AB8C7}"/>
                  </a:ext>
                </a:extLst>
              </p:cNvPr>
              <p:cNvSpPr txBox="1">
                <a:spLocks noRot="1" noChangeAspect="1" noMove="1" noResize="1" noEditPoints="1" noAdjustHandles="1" noChangeArrowheads="1" noChangeShapeType="1" noTextEdit="1"/>
              </p:cNvSpPr>
              <p:nvPr/>
            </p:nvSpPr>
            <p:spPr>
              <a:xfrm>
                <a:off x="7905156" y="1956579"/>
                <a:ext cx="3967014" cy="4032514"/>
              </a:xfrm>
              <a:prstGeom prst="rect">
                <a:avLst/>
              </a:prstGeom>
              <a:blipFill>
                <a:blip r:embed="rId3"/>
                <a:stretch>
                  <a:fillRect l="-1690" t="-908" r="-2611" b="-1815"/>
                </a:stretch>
              </a:blipFill>
            </p:spPr>
            <p:txBody>
              <a:bodyPr/>
              <a:lstStyle/>
              <a:p>
                <a:r>
                  <a:rPr lang="en-NL">
                    <a:noFill/>
                  </a:rPr>
                  <a:t> </a:t>
                </a:r>
              </a:p>
            </p:txBody>
          </p:sp>
        </mc:Fallback>
      </mc:AlternateContent>
      <p:graphicFrame>
        <p:nvGraphicFramePr>
          <p:cNvPr id="11" name="Table 10">
            <a:extLst>
              <a:ext uri="{FF2B5EF4-FFF2-40B4-BE49-F238E27FC236}">
                <a16:creationId xmlns:a16="http://schemas.microsoft.com/office/drawing/2014/main" id="{ED725983-070A-8559-1863-DCDA2B9A7EB7}"/>
              </a:ext>
            </a:extLst>
          </p:cNvPr>
          <p:cNvGraphicFramePr>
            <a:graphicFrameLocks noGrp="1"/>
          </p:cNvGraphicFramePr>
          <p:nvPr>
            <p:extLst>
              <p:ext uri="{D42A27DB-BD31-4B8C-83A1-F6EECF244321}">
                <p14:modId xmlns:p14="http://schemas.microsoft.com/office/powerpoint/2010/main" val="1588501269"/>
              </p:ext>
            </p:extLst>
          </p:nvPr>
        </p:nvGraphicFramePr>
        <p:xfrm>
          <a:off x="518130" y="1902741"/>
          <a:ext cx="6860708" cy="4086352"/>
        </p:xfrm>
        <a:graphic>
          <a:graphicData uri="http://schemas.openxmlformats.org/drawingml/2006/table">
            <a:tbl>
              <a:tblPr bandRow="1">
                <a:tableStyleId>{2A488322-F2BA-4B5B-9748-0D474271808F}</a:tableStyleId>
              </a:tblPr>
              <a:tblGrid>
                <a:gridCol w="1441771">
                  <a:extLst>
                    <a:ext uri="{9D8B030D-6E8A-4147-A177-3AD203B41FA5}">
                      <a16:colId xmlns:a16="http://schemas.microsoft.com/office/drawing/2014/main" val="3679564779"/>
                    </a:ext>
                  </a:extLst>
                </a:gridCol>
                <a:gridCol w="1207049">
                  <a:extLst>
                    <a:ext uri="{9D8B030D-6E8A-4147-A177-3AD203B41FA5}">
                      <a16:colId xmlns:a16="http://schemas.microsoft.com/office/drawing/2014/main" val="1059004323"/>
                    </a:ext>
                  </a:extLst>
                </a:gridCol>
                <a:gridCol w="536851">
                  <a:extLst>
                    <a:ext uri="{9D8B030D-6E8A-4147-A177-3AD203B41FA5}">
                      <a16:colId xmlns:a16="http://schemas.microsoft.com/office/drawing/2014/main" val="725872467"/>
                    </a:ext>
                  </a:extLst>
                </a:gridCol>
                <a:gridCol w="866668">
                  <a:extLst>
                    <a:ext uri="{9D8B030D-6E8A-4147-A177-3AD203B41FA5}">
                      <a16:colId xmlns:a16="http://schemas.microsoft.com/office/drawing/2014/main" val="3016130626"/>
                    </a:ext>
                  </a:extLst>
                </a:gridCol>
                <a:gridCol w="536851">
                  <a:extLst>
                    <a:ext uri="{9D8B030D-6E8A-4147-A177-3AD203B41FA5}">
                      <a16:colId xmlns:a16="http://schemas.microsoft.com/office/drawing/2014/main" val="1062615665"/>
                    </a:ext>
                  </a:extLst>
                </a:gridCol>
                <a:gridCol w="865996">
                  <a:extLst>
                    <a:ext uri="{9D8B030D-6E8A-4147-A177-3AD203B41FA5}">
                      <a16:colId xmlns:a16="http://schemas.microsoft.com/office/drawing/2014/main" val="1649912144"/>
                    </a:ext>
                  </a:extLst>
                </a:gridCol>
                <a:gridCol w="536851">
                  <a:extLst>
                    <a:ext uri="{9D8B030D-6E8A-4147-A177-3AD203B41FA5}">
                      <a16:colId xmlns:a16="http://schemas.microsoft.com/office/drawing/2014/main" val="586954070"/>
                    </a:ext>
                  </a:extLst>
                </a:gridCol>
                <a:gridCol w="868671">
                  <a:extLst>
                    <a:ext uri="{9D8B030D-6E8A-4147-A177-3AD203B41FA5}">
                      <a16:colId xmlns:a16="http://schemas.microsoft.com/office/drawing/2014/main" val="1880667046"/>
                    </a:ext>
                  </a:extLst>
                </a:gridCol>
              </a:tblGrid>
              <a:tr h="616195">
                <a:tc gridSpan="8">
                  <a:txBody>
                    <a:bodyPr/>
                    <a:lstStyle/>
                    <a:p>
                      <a:pPr marL="0" marR="0">
                        <a:lnSpc>
                          <a:spcPct val="150000"/>
                        </a:lnSpc>
                        <a:spcBef>
                          <a:spcPts val="0"/>
                        </a:spcBef>
                        <a:spcAft>
                          <a:spcPts val="0"/>
                        </a:spcAft>
                      </a:pPr>
                      <a:r>
                        <a:rPr lang="en-GB" sz="1600" dirty="0">
                          <a:effectLst/>
                          <a:latin typeface="Calibri" panose="020F0502020204030204" pitchFamily="34" charset="0"/>
                          <a:cs typeface="Calibri" panose="020F0502020204030204" pitchFamily="34" charset="0"/>
                        </a:rPr>
                        <a:t>Panel A. Association Between EA and the PGI, Without and With Controls for Parental EA</a:t>
                      </a:r>
                      <a:endPar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8534813"/>
                  </a:ext>
                </a:extLst>
              </a:tr>
              <a:tr h="298379">
                <a:tc>
                  <a:txBody>
                    <a:bodyPr/>
                    <a:lstStyle/>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 </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gridSpan="3">
                  <a:txBody>
                    <a:bodyPr/>
                    <a:lstStyle/>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Original</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hMerge="1">
                  <a:txBody>
                    <a:bodyPr/>
                    <a:lstStyle/>
                    <a:p>
                      <a:endParaRPr lang="en-US"/>
                    </a:p>
                  </a:txBody>
                  <a:tcPr/>
                </a:tc>
                <a:tc hMerge="1">
                  <a:txBody>
                    <a:bodyPr/>
                    <a:lstStyle/>
                    <a:p>
                      <a:endParaRPr lang="en-US"/>
                    </a:p>
                  </a:txBody>
                  <a:tcPr/>
                </a:tc>
                <a:tc>
                  <a:txBody>
                    <a:bodyPr/>
                    <a:lstStyle/>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 </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gridSpan="3">
                  <a:txBody>
                    <a:bodyPr/>
                    <a:lstStyle/>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Corrected</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01187526"/>
                  </a:ext>
                </a:extLst>
              </a:tr>
              <a:tr h="298379">
                <a:tc>
                  <a:txBody>
                    <a:bodyPr/>
                    <a:lstStyle/>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 </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a:txBody>
                    <a:bodyPr/>
                    <a:lstStyle/>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(1)</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a:txBody>
                    <a:bodyPr/>
                    <a:lstStyle/>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 </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a:txBody>
                    <a:bodyPr/>
                    <a:lstStyle/>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(2)</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a:txBody>
                    <a:bodyPr/>
                    <a:lstStyle/>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 </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a:txBody>
                    <a:bodyPr/>
                    <a:lstStyle/>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(3)</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a:txBody>
                    <a:bodyPr/>
                    <a:lstStyle/>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 </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a:txBody>
                    <a:bodyPr/>
                    <a:lstStyle/>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(4)</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extLst>
                  <a:ext uri="{0D108BD9-81ED-4DB2-BD59-A6C34878D82A}">
                    <a16:rowId xmlns:a16="http://schemas.microsoft.com/office/drawing/2014/main" val="2141882696"/>
                  </a:ext>
                </a:extLst>
              </a:tr>
              <a:tr h="633638">
                <a:tc>
                  <a:txBody>
                    <a:bodyPr/>
                    <a:lstStyle/>
                    <a:p>
                      <a:pPr marL="0" marR="0">
                        <a:lnSpc>
                          <a:spcPct val="150000"/>
                        </a:lnSpc>
                        <a:spcBef>
                          <a:spcPts val="0"/>
                        </a:spcBef>
                        <a:spcAft>
                          <a:spcPts val="0"/>
                        </a:spcAft>
                      </a:pPr>
                      <a:r>
                        <a:rPr lang="en-GB" sz="1600" dirty="0">
                          <a:effectLst/>
                          <a:latin typeface="Calibri" panose="020F0502020204030204" pitchFamily="34" charset="0"/>
                          <a:cs typeface="Calibri" panose="020F0502020204030204" pitchFamily="34" charset="0"/>
                        </a:rPr>
                        <a:t>EA PGI</a:t>
                      </a:r>
                      <a:endPar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a:txBody>
                    <a:bodyPr/>
                    <a:lstStyle/>
                    <a:p>
                      <a:pPr marL="0" marR="0">
                        <a:lnSpc>
                          <a:spcPct val="150000"/>
                        </a:lnSpc>
                        <a:spcBef>
                          <a:spcPts val="0"/>
                        </a:spcBef>
                        <a:spcAft>
                          <a:spcPts val="0"/>
                        </a:spcAft>
                      </a:pPr>
                      <a:r>
                        <a:rPr lang="en-GB" sz="1600" dirty="0">
                          <a:effectLst/>
                          <a:latin typeface="Calibri" panose="020F0502020204030204" pitchFamily="34" charset="0"/>
                          <a:cs typeface="Calibri" panose="020F0502020204030204" pitchFamily="34" charset="0"/>
                        </a:rPr>
                        <a:t>0.844</a:t>
                      </a:r>
                      <a:endParaRPr lang="en-US" sz="1600" dirty="0">
                        <a:effectLst/>
                        <a:latin typeface="Calibri" panose="020F0502020204030204" pitchFamily="34" charset="0"/>
                        <a:cs typeface="Calibri" panose="020F0502020204030204" pitchFamily="34" charset="0"/>
                      </a:endParaRPr>
                    </a:p>
                    <a:p>
                      <a:pPr marL="0" marR="0">
                        <a:lnSpc>
                          <a:spcPct val="150000"/>
                        </a:lnSpc>
                        <a:spcBef>
                          <a:spcPts val="0"/>
                        </a:spcBef>
                        <a:spcAft>
                          <a:spcPts val="0"/>
                        </a:spcAft>
                      </a:pPr>
                      <a:r>
                        <a:rPr lang="en-GB" sz="1600" dirty="0">
                          <a:effectLst/>
                          <a:latin typeface="Calibri" panose="020F0502020204030204" pitchFamily="34" charset="0"/>
                          <a:cs typeface="Calibri" panose="020F0502020204030204" pitchFamily="34" charset="0"/>
                        </a:rPr>
                        <a:t>(0.026)</a:t>
                      </a:r>
                      <a:endPar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a:txBody>
                    <a:bodyPr/>
                    <a:lstStyle/>
                    <a:p>
                      <a:pPr marL="0" marR="0">
                        <a:lnSpc>
                          <a:spcPct val="150000"/>
                        </a:lnSpc>
                        <a:spcBef>
                          <a:spcPts val="0"/>
                        </a:spcBef>
                        <a:spcAft>
                          <a:spcPts val="0"/>
                        </a:spcAft>
                      </a:pPr>
                      <a:r>
                        <a:rPr lang="en-GB" sz="1600" dirty="0">
                          <a:effectLst/>
                          <a:latin typeface="Calibri" panose="020F0502020204030204" pitchFamily="34" charset="0"/>
                          <a:cs typeface="Calibri" panose="020F0502020204030204" pitchFamily="34" charset="0"/>
                        </a:rPr>
                        <a:t> </a:t>
                      </a:r>
                      <a:endPar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a:txBody>
                    <a:bodyPr/>
                    <a:lstStyle/>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0.619     </a:t>
                      </a:r>
                      <a:endParaRPr lang="en-US" sz="1600">
                        <a:effectLst/>
                        <a:latin typeface="Calibri" panose="020F0502020204030204" pitchFamily="34" charset="0"/>
                        <a:cs typeface="Calibri" panose="020F0502020204030204" pitchFamily="34" charset="0"/>
                      </a:endParaRPr>
                    </a:p>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(0.024)</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a:txBody>
                    <a:bodyPr/>
                    <a:lstStyle/>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 </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a:txBody>
                    <a:bodyPr/>
                    <a:lstStyle/>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1.318</a:t>
                      </a:r>
                      <a:endParaRPr lang="en-US" sz="1600">
                        <a:effectLst/>
                        <a:latin typeface="Calibri" panose="020F0502020204030204" pitchFamily="34" charset="0"/>
                        <a:cs typeface="Calibri" panose="020F0502020204030204" pitchFamily="34" charset="0"/>
                      </a:endParaRPr>
                    </a:p>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(0.041)</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a:txBody>
                    <a:bodyPr/>
                    <a:lstStyle/>
                    <a:p>
                      <a:pPr marL="0" marR="0">
                        <a:lnSpc>
                          <a:spcPct val="150000"/>
                        </a:lnSpc>
                        <a:spcBef>
                          <a:spcPts val="0"/>
                        </a:spcBef>
                        <a:spcAft>
                          <a:spcPts val="0"/>
                        </a:spcAft>
                      </a:pPr>
                      <a:r>
                        <a:rPr lang="en-GB" sz="1600" dirty="0">
                          <a:effectLst/>
                          <a:latin typeface="Calibri" panose="020F0502020204030204" pitchFamily="34" charset="0"/>
                          <a:cs typeface="Calibri" panose="020F0502020204030204" pitchFamily="34" charset="0"/>
                        </a:rPr>
                        <a:t> </a:t>
                      </a:r>
                      <a:endPar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a:txBody>
                    <a:bodyPr/>
                    <a:lstStyle/>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1.104     </a:t>
                      </a:r>
                      <a:endParaRPr lang="en-US" sz="1600">
                        <a:effectLst/>
                        <a:latin typeface="Calibri" panose="020F0502020204030204" pitchFamily="34" charset="0"/>
                        <a:cs typeface="Calibri" panose="020F0502020204030204" pitchFamily="34" charset="0"/>
                      </a:endParaRPr>
                    </a:p>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(0.042)</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extLst>
                  <a:ext uri="{0D108BD9-81ED-4DB2-BD59-A6C34878D82A}">
                    <a16:rowId xmlns:a16="http://schemas.microsoft.com/office/drawing/2014/main" val="1082492832"/>
                  </a:ext>
                </a:extLst>
              </a:tr>
              <a:tr h="633638">
                <a:tc>
                  <a:txBody>
                    <a:bodyPr/>
                    <a:lstStyle/>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Father’s EA</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a:txBody>
                    <a:bodyPr/>
                    <a:lstStyle/>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a:txBody>
                    <a:bodyPr/>
                    <a:lstStyle/>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 </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a:txBody>
                    <a:bodyPr/>
                    <a:lstStyle/>
                    <a:p>
                      <a:pPr marL="0" marR="0">
                        <a:lnSpc>
                          <a:spcPct val="150000"/>
                        </a:lnSpc>
                        <a:spcBef>
                          <a:spcPts val="0"/>
                        </a:spcBef>
                        <a:spcAft>
                          <a:spcPts val="0"/>
                        </a:spcAft>
                      </a:pPr>
                      <a:r>
                        <a:rPr lang="en-GB" sz="1600" dirty="0">
                          <a:effectLst/>
                          <a:latin typeface="Calibri" panose="020F0502020204030204" pitchFamily="34" charset="0"/>
                          <a:cs typeface="Calibri" panose="020F0502020204030204" pitchFamily="34" charset="0"/>
                        </a:rPr>
                        <a:t>0.154</a:t>
                      </a:r>
                      <a:endParaRPr lang="en-US" sz="1600" dirty="0">
                        <a:effectLst/>
                        <a:latin typeface="Calibri" panose="020F0502020204030204" pitchFamily="34" charset="0"/>
                        <a:cs typeface="Calibri" panose="020F0502020204030204" pitchFamily="34" charset="0"/>
                      </a:endParaRPr>
                    </a:p>
                    <a:p>
                      <a:pPr marL="0" marR="0">
                        <a:lnSpc>
                          <a:spcPct val="150000"/>
                        </a:lnSpc>
                        <a:spcBef>
                          <a:spcPts val="0"/>
                        </a:spcBef>
                        <a:spcAft>
                          <a:spcPts val="0"/>
                        </a:spcAft>
                      </a:pPr>
                      <a:r>
                        <a:rPr lang="en-GB" sz="1600" dirty="0">
                          <a:effectLst/>
                          <a:latin typeface="Calibri" panose="020F0502020204030204" pitchFamily="34" charset="0"/>
                          <a:cs typeface="Calibri" panose="020F0502020204030204" pitchFamily="34" charset="0"/>
                        </a:rPr>
                        <a:t>(0.010)</a:t>
                      </a:r>
                      <a:endPar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a:txBody>
                    <a:bodyPr/>
                    <a:lstStyle/>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 </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a:txBody>
                    <a:bodyPr/>
                    <a:lstStyle/>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a:txBody>
                    <a:bodyPr/>
                    <a:lstStyle/>
                    <a:p>
                      <a:pPr marL="0" marR="0">
                        <a:lnSpc>
                          <a:spcPct val="150000"/>
                        </a:lnSpc>
                        <a:spcBef>
                          <a:spcPts val="0"/>
                        </a:spcBef>
                        <a:spcAft>
                          <a:spcPts val="0"/>
                        </a:spcAft>
                      </a:pPr>
                      <a:r>
                        <a:rPr lang="en-GB" sz="1600" dirty="0">
                          <a:effectLst/>
                          <a:latin typeface="Calibri" panose="020F0502020204030204" pitchFamily="34" charset="0"/>
                          <a:cs typeface="Calibri" panose="020F0502020204030204" pitchFamily="34" charset="0"/>
                        </a:rPr>
                        <a:t> </a:t>
                      </a:r>
                      <a:endPar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a:txBody>
                    <a:bodyPr/>
                    <a:lstStyle/>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0.112     </a:t>
                      </a:r>
                      <a:endParaRPr lang="en-US" sz="1600">
                        <a:effectLst/>
                        <a:latin typeface="Calibri" panose="020F0502020204030204" pitchFamily="34" charset="0"/>
                        <a:cs typeface="Calibri" panose="020F0502020204030204" pitchFamily="34" charset="0"/>
                      </a:endParaRPr>
                    </a:p>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(0.010)</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extLst>
                  <a:ext uri="{0D108BD9-81ED-4DB2-BD59-A6C34878D82A}">
                    <a16:rowId xmlns:a16="http://schemas.microsoft.com/office/drawing/2014/main" val="153230054"/>
                  </a:ext>
                </a:extLst>
              </a:tr>
              <a:tr h="633638">
                <a:tc>
                  <a:txBody>
                    <a:bodyPr/>
                    <a:lstStyle/>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Mother’s EA</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a:txBody>
                    <a:bodyPr/>
                    <a:lstStyle/>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a:txBody>
                    <a:bodyPr/>
                    <a:lstStyle/>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 </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a:txBody>
                    <a:bodyPr/>
                    <a:lstStyle/>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0.176</a:t>
                      </a:r>
                      <a:endParaRPr lang="en-US" sz="1600">
                        <a:effectLst/>
                        <a:latin typeface="Calibri" panose="020F0502020204030204" pitchFamily="34" charset="0"/>
                        <a:cs typeface="Calibri" panose="020F0502020204030204" pitchFamily="34" charset="0"/>
                      </a:endParaRPr>
                    </a:p>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(0.011)</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a:txBody>
                    <a:bodyPr/>
                    <a:lstStyle/>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 </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a:txBody>
                    <a:bodyPr/>
                    <a:lstStyle/>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a:txBody>
                    <a:bodyPr/>
                    <a:lstStyle/>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 </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a:txBody>
                    <a:bodyPr/>
                    <a:lstStyle/>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0.141     </a:t>
                      </a:r>
                      <a:endParaRPr lang="en-US" sz="1600">
                        <a:effectLst/>
                        <a:latin typeface="Calibri" panose="020F0502020204030204" pitchFamily="34" charset="0"/>
                        <a:cs typeface="Calibri" panose="020F0502020204030204" pitchFamily="34" charset="0"/>
                      </a:endParaRPr>
                    </a:p>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(0.012)</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extLst>
                  <a:ext uri="{0D108BD9-81ED-4DB2-BD59-A6C34878D82A}">
                    <a16:rowId xmlns:a16="http://schemas.microsoft.com/office/drawing/2014/main" val="785997681"/>
                  </a:ext>
                </a:extLst>
              </a:tr>
              <a:tr h="298379">
                <a:tc>
                  <a:txBody>
                    <a:bodyPr/>
                    <a:lstStyle/>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 Obs.</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a:txBody>
                    <a:bodyPr/>
                    <a:lstStyle/>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8,537</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a:txBody>
                    <a:bodyPr/>
                    <a:lstStyle/>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 </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a:txBody>
                    <a:bodyPr/>
                    <a:lstStyle/>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8,537      </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a:txBody>
                    <a:bodyPr/>
                    <a:lstStyle/>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 </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a:txBody>
                    <a:bodyPr/>
                    <a:lstStyle/>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8,537</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a:txBody>
                    <a:bodyPr/>
                    <a:lstStyle/>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 </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a:txBody>
                    <a:bodyPr/>
                    <a:lstStyle/>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8,537     </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extLst>
                  <a:ext uri="{0D108BD9-81ED-4DB2-BD59-A6C34878D82A}">
                    <a16:rowId xmlns:a16="http://schemas.microsoft.com/office/drawing/2014/main" val="3780384508"/>
                  </a:ext>
                </a:extLst>
              </a:tr>
              <a:tr h="298379">
                <a:tc>
                  <a:txBody>
                    <a:bodyPr/>
                    <a:lstStyle/>
                    <a:p>
                      <a:pPr marL="0" marR="0">
                        <a:lnSpc>
                          <a:spcPct val="150000"/>
                        </a:lnSpc>
                        <a:spcBef>
                          <a:spcPts val="0"/>
                        </a:spcBef>
                        <a:spcAft>
                          <a:spcPts val="0"/>
                        </a:spcAft>
                      </a:pPr>
                      <a:r>
                        <a:rPr lang="en-GB" sz="1600" dirty="0">
                          <a:effectLst/>
                          <a:latin typeface="Calibri" panose="020F0502020204030204" pitchFamily="34" charset="0"/>
                          <a:cs typeface="Calibri" panose="020F0502020204030204" pitchFamily="34" charset="0"/>
                        </a:rPr>
                        <a:t> </a:t>
                      </a:r>
                      <a:endPar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a:txBody>
                    <a:bodyPr/>
                    <a:lstStyle/>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 </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a:txBody>
                    <a:bodyPr/>
                    <a:lstStyle/>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 </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a:txBody>
                    <a:bodyPr/>
                    <a:lstStyle/>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 </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a:txBody>
                    <a:bodyPr/>
                    <a:lstStyle/>
                    <a:p>
                      <a:pPr marL="0" marR="0">
                        <a:lnSpc>
                          <a:spcPct val="150000"/>
                        </a:lnSpc>
                        <a:spcBef>
                          <a:spcPts val="0"/>
                        </a:spcBef>
                        <a:spcAft>
                          <a:spcPts val="0"/>
                        </a:spcAft>
                      </a:pPr>
                      <a:r>
                        <a:rPr lang="en-GB" sz="1600" dirty="0">
                          <a:effectLst/>
                          <a:latin typeface="Calibri" panose="020F0502020204030204" pitchFamily="34" charset="0"/>
                          <a:cs typeface="Calibri" panose="020F0502020204030204" pitchFamily="34" charset="0"/>
                        </a:rPr>
                        <a:t> </a:t>
                      </a:r>
                      <a:endPar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a:txBody>
                    <a:bodyPr/>
                    <a:lstStyle/>
                    <a:p>
                      <a:pPr marL="0" marR="0">
                        <a:lnSpc>
                          <a:spcPct val="150000"/>
                        </a:lnSpc>
                        <a:spcBef>
                          <a:spcPts val="0"/>
                        </a:spcBef>
                        <a:spcAft>
                          <a:spcPts val="0"/>
                        </a:spcAft>
                      </a:pPr>
                      <a:r>
                        <a:rPr lang="en-GB" sz="1600" dirty="0">
                          <a:effectLst/>
                          <a:latin typeface="Calibri" panose="020F0502020204030204" pitchFamily="34" charset="0"/>
                          <a:cs typeface="Calibri" panose="020F0502020204030204" pitchFamily="34" charset="0"/>
                        </a:rPr>
                        <a:t> </a:t>
                      </a:r>
                      <a:endPar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a:txBody>
                    <a:bodyPr/>
                    <a:lstStyle/>
                    <a:p>
                      <a:pPr marL="0" marR="0">
                        <a:lnSpc>
                          <a:spcPct val="150000"/>
                        </a:lnSpc>
                        <a:spcBef>
                          <a:spcPts val="0"/>
                        </a:spcBef>
                        <a:spcAft>
                          <a:spcPts val="0"/>
                        </a:spcAft>
                      </a:pPr>
                      <a:r>
                        <a:rPr lang="en-GB" sz="1600">
                          <a:effectLst/>
                          <a:latin typeface="Calibri" panose="020F0502020204030204" pitchFamily="34" charset="0"/>
                          <a:cs typeface="Calibri" panose="020F0502020204030204" pitchFamily="34" charset="0"/>
                        </a:rPr>
                        <a:t> </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tc>
                  <a:txBody>
                    <a:bodyPr/>
                    <a:lstStyle/>
                    <a:p>
                      <a:pPr marL="0" marR="0">
                        <a:lnSpc>
                          <a:spcPct val="150000"/>
                        </a:lnSpc>
                        <a:spcBef>
                          <a:spcPts val="0"/>
                        </a:spcBef>
                        <a:spcAft>
                          <a:spcPts val="0"/>
                        </a:spcAft>
                      </a:pPr>
                      <a:r>
                        <a:rPr lang="en-GB" sz="1600" dirty="0">
                          <a:effectLst/>
                          <a:latin typeface="Calibri" panose="020F0502020204030204" pitchFamily="34" charset="0"/>
                          <a:cs typeface="Calibri" panose="020F0502020204030204" pitchFamily="34" charset="0"/>
                        </a:rPr>
                        <a:t> </a:t>
                      </a:r>
                      <a:endPar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6149" marR="26149" marT="0" marB="0"/>
                </a:tc>
                <a:extLst>
                  <a:ext uri="{0D108BD9-81ED-4DB2-BD59-A6C34878D82A}">
                    <a16:rowId xmlns:a16="http://schemas.microsoft.com/office/drawing/2014/main" val="856246365"/>
                  </a:ext>
                </a:extLst>
              </a:tr>
            </a:tbl>
          </a:graphicData>
        </a:graphic>
      </p:graphicFrame>
      <p:sp>
        <p:nvSpPr>
          <p:cNvPr id="12" name="Oval 11">
            <a:extLst>
              <a:ext uri="{FF2B5EF4-FFF2-40B4-BE49-F238E27FC236}">
                <a16:creationId xmlns:a16="http://schemas.microsoft.com/office/drawing/2014/main" id="{BDAC337F-0D48-FC22-8415-517CF62720F7}"/>
              </a:ext>
            </a:extLst>
          </p:cNvPr>
          <p:cNvSpPr/>
          <p:nvPr/>
        </p:nvSpPr>
        <p:spPr>
          <a:xfrm>
            <a:off x="1840193" y="3222947"/>
            <a:ext cx="720080"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5A01E32-85C3-1C73-B38A-99011FEDA80F}"/>
              </a:ext>
            </a:extLst>
          </p:cNvPr>
          <p:cNvSpPr/>
          <p:nvPr/>
        </p:nvSpPr>
        <p:spPr>
          <a:xfrm>
            <a:off x="5043022" y="3256591"/>
            <a:ext cx="720080"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Connector: Curved 13">
            <a:extLst>
              <a:ext uri="{FF2B5EF4-FFF2-40B4-BE49-F238E27FC236}">
                <a16:creationId xmlns:a16="http://schemas.microsoft.com/office/drawing/2014/main" id="{AE367F29-F1E6-A7F6-3097-5321E29B6AD2}"/>
              </a:ext>
            </a:extLst>
          </p:cNvPr>
          <p:cNvCxnSpPr>
            <a:stCxn id="12" idx="7"/>
            <a:endCxn id="13" idx="1"/>
          </p:cNvCxnSpPr>
          <p:nvPr/>
        </p:nvCxnSpPr>
        <p:spPr>
          <a:xfrm rot="16200000" flipH="1">
            <a:off x="3784825" y="1956214"/>
            <a:ext cx="33644" cy="2693655"/>
          </a:xfrm>
          <a:prstGeom prst="curvedConnector3">
            <a:avLst>
              <a:gd name="adj1" fmla="val -86753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A051E3D-E64F-4C2C-1EC5-470347D1FD53}"/>
                  </a:ext>
                </a:extLst>
              </p:cNvPr>
              <p:cNvSpPr txBox="1"/>
              <p:nvPr/>
            </p:nvSpPr>
            <p:spPr>
              <a:xfrm>
                <a:off x="2769663" y="2776462"/>
                <a:ext cx="720080" cy="3231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500" b="0" i="1" smtClean="0">
                          <a:solidFill>
                            <a:schemeClr val="accent5">
                              <a:lumMod val="75000"/>
                            </a:schemeClr>
                          </a:solidFill>
                          <a:latin typeface="Cambria Math" panose="02040503050406030204" pitchFamily="18" charset="0"/>
                        </a:rPr>
                        <m:t>×1.56</m:t>
                      </m:r>
                    </m:oMath>
                  </m:oMathPara>
                </a14:m>
                <a:endParaRPr lang="en-US" sz="1500" dirty="0">
                  <a:solidFill>
                    <a:schemeClr val="accent5">
                      <a:lumMod val="75000"/>
                    </a:schemeClr>
                  </a:solidFill>
                </a:endParaRPr>
              </a:p>
            </p:txBody>
          </p:sp>
        </mc:Choice>
        <mc:Fallback xmlns="">
          <p:sp>
            <p:nvSpPr>
              <p:cNvPr id="15" name="TextBox 14">
                <a:extLst>
                  <a:ext uri="{FF2B5EF4-FFF2-40B4-BE49-F238E27FC236}">
                    <a16:creationId xmlns:a16="http://schemas.microsoft.com/office/drawing/2014/main" id="{7A051E3D-E64F-4C2C-1EC5-470347D1FD53}"/>
                  </a:ext>
                </a:extLst>
              </p:cNvPr>
              <p:cNvSpPr txBox="1">
                <a:spLocks noRot="1" noChangeAspect="1" noMove="1" noResize="1" noEditPoints="1" noAdjustHandles="1" noChangeArrowheads="1" noChangeShapeType="1" noTextEdit="1"/>
              </p:cNvSpPr>
              <p:nvPr/>
            </p:nvSpPr>
            <p:spPr>
              <a:xfrm>
                <a:off x="2769663" y="2776462"/>
                <a:ext cx="720080" cy="323165"/>
              </a:xfrm>
              <a:prstGeom prst="rect">
                <a:avLst/>
              </a:prstGeom>
              <a:blipFill>
                <a:blip r:embed="rId4"/>
                <a:stretch>
                  <a:fillRect/>
                </a:stretch>
              </a:blipFill>
            </p:spPr>
            <p:txBody>
              <a:bodyPr/>
              <a:lstStyle/>
              <a:p>
                <a:r>
                  <a:rPr lang="en-NL">
                    <a:noFill/>
                  </a:rPr>
                  <a:t> </a:t>
                </a:r>
              </a:p>
            </p:txBody>
          </p:sp>
        </mc:Fallback>
      </mc:AlternateContent>
      <p:sp>
        <p:nvSpPr>
          <p:cNvPr id="16" name="Oval 15">
            <a:extLst>
              <a:ext uri="{FF2B5EF4-FFF2-40B4-BE49-F238E27FC236}">
                <a16:creationId xmlns:a16="http://schemas.microsoft.com/office/drawing/2014/main" id="{F977C2D7-15DA-269E-C2CE-F7347A94DA07}"/>
              </a:ext>
            </a:extLst>
          </p:cNvPr>
          <p:cNvSpPr/>
          <p:nvPr/>
        </p:nvSpPr>
        <p:spPr>
          <a:xfrm>
            <a:off x="3652464" y="3256591"/>
            <a:ext cx="720080" cy="38608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 name="Oval 16">
            <a:extLst>
              <a:ext uri="{FF2B5EF4-FFF2-40B4-BE49-F238E27FC236}">
                <a16:creationId xmlns:a16="http://schemas.microsoft.com/office/drawing/2014/main" id="{956A792A-A08D-239D-B1B5-3DDCF5B2785E}"/>
              </a:ext>
            </a:extLst>
          </p:cNvPr>
          <p:cNvSpPr/>
          <p:nvPr/>
        </p:nvSpPr>
        <p:spPr>
          <a:xfrm>
            <a:off x="6460195" y="3256590"/>
            <a:ext cx="720080" cy="38608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Connector: Curved 17">
            <a:extLst>
              <a:ext uri="{FF2B5EF4-FFF2-40B4-BE49-F238E27FC236}">
                <a16:creationId xmlns:a16="http://schemas.microsoft.com/office/drawing/2014/main" id="{69EA1E00-1AF6-C199-B2B4-92EE045E666E}"/>
              </a:ext>
            </a:extLst>
          </p:cNvPr>
          <p:cNvCxnSpPr>
            <a:cxnSpLocks/>
            <a:stCxn id="16" idx="7"/>
            <a:endCxn id="17" idx="1"/>
          </p:cNvCxnSpPr>
          <p:nvPr/>
        </p:nvCxnSpPr>
        <p:spPr>
          <a:xfrm rot="5400000" flipH="1" flipV="1">
            <a:off x="5416369" y="2163854"/>
            <a:ext cx="1" cy="2298557"/>
          </a:xfrm>
          <a:prstGeom prst="curvedConnector3">
            <a:avLst>
              <a:gd name="adj1" fmla="val 28514200000"/>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3D7F0CB-DECA-04E3-C608-7F534391DC1A}"/>
                  </a:ext>
                </a:extLst>
              </p:cNvPr>
              <p:cNvSpPr txBox="1"/>
              <p:nvPr/>
            </p:nvSpPr>
            <p:spPr>
              <a:xfrm>
                <a:off x="5763102" y="2840129"/>
                <a:ext cx="864096" cy="3231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500" b="0" i="1" smtClean="0">
                          <a:solidFill>
                            <a:srgbClr val="C00000"/>
                          </a:solidFill>
                          <a:latin typeface="Cambria Math" panose="02040503050406030204" pitchFamily="18" charset="0"/>
                        </a:rPr>
                        <m:t>×1.78</m:t>
                      </m:r>
                    </m:oMath>
                  </m:oMathPara>
                </a14:m>
                <a:endParaRPr lang="en-US" sz="1500" dirty="0">
                  <a:solidFill>
                    <a:srgbClr val="C00000"/>
                  </a:solidFill>
                </a:endParaRPr>
              </a:p>
            </p:txBody>
          </p:sp>
        </mc:Choice>
        <mc:Fallback xmlns="">
          <p:sp>
            <p:nvSpPr>
              <p:cNvPr id="19" name="TextBox 18">
                <a:extLst>
                  <a:ext uri="{FF2B5EF4-FFF2-40B4-BE49-F238E27FC236}">
                    <a16:creationId xmlns:a16="http://schemas.microsoft.com/office/drawing/2014/main" id="{E3D7F0CB-DECA-04E3-C608-7F534391DC1A}"/>
                  </a:ext>
                </a:extLst>
              </p:cNvPr>
              <p:cNvSpPr txBox="1">
                <a:spLocks noRot="1" noChangeAspect="1" noMove="1" noResize="1" noEditPoints="1" noAdjustHandles="1" noChangeArrowheads="1" noChangeShapeType="1" noTextEdit="1"/>
              </p:cNvSpPr>
              <p:nvPr/>
            </p:nvSpPr>
            <p:spPr>
              <a:xfrm>
                <a:off x="5763102" y="2840129"/>
                <a:ext cx="864096" cy="323165"/>
              </a:xfrm>
              <a:prstGeom prst="rect">
                <a:avLst/>
              </a:prstGeom>
              <a:blipFill>
                <a:blip r:embed="rId5"/>
                <a:stretch>
                  <a:fillRect/>
                </a:stretch>
              </a:blipFill>
            </p:spPr>
            <p:txBody>
              <a:bodyPr/>
              <a:lstStyle/>
              <a:p>
                <a:r>
                  <a:rPr lang="en-NL">
                    <a:noFill/>
                  </a:rPr>
                  <a:t> </a:t>
                </a:r>
              </a:p>
            </p:txBody>
          </p:sp>
        </mc:Fallback>
      </mc:AlternateContent>
      <p:cxnSp>
        <p:nvCxnSpPr>
          <p:cNvPr id="20" name="Straight Arrow Connector 19">
            <a:extLst>
              <a:ext uri="{FF2B5EF4-FFF2-40B4-BE49-F238E27FC236}">
                <a16:creationId xmlns:a16="http://schemas.microsoft.com/office/drawing/2014/main" id="{E21D1D9F-6709-C2CD-E807-986748D0AFE0}"/>
              </a:ext>
            </a:extLst>
          </p:cNvPr>
          <p:cNvCxnSpPr>
            <a:cxnSpLocks/>
          </p:cNvCxnSpPr>
          <p:nvPr/>
        </p:nvCxnSpPr>
        <p:spPr>
          <a:xfrm>
            <a:off x="2606943" y="3470141"/>
            <a:ext cx="104552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33E92290-7145-4157-CD05-B621BEE2CC4A}"/>
              </a:ext>
            </a:extLst>
          </p:cNvPr>
          <p:cNvCxnSpPr>
            <a:cxnSpLocks/>
          </p:cNvCxnSpPr>
          <p:nvPr/>
        </p:nvCxnSpPr>
        <p:spPr>
          <a:xfrm>
            <a:off x="5786788" y="3438971"/>
            <a:ext cx="67340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81AE982-C5C2-5CF6-0E8B-56A83861998F}"/>
                  </a:ext>
                </a:extLst>
              </p:cNvPr>
              <p:cNvSpPr txBox="1"/>
              <p:nvPr/>
            </p:nvSpPr>
            <p:spPr>
              <a:xfrm>
                <a:off x="2681641" y="3383136"/>
                <a:ext cx="767452" cy="3231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500" b="0" i="1" smtClean="0">
                          <a:latin typeface="Cambria Math" panose="02040503050406030204" pitchFamily="18" charset="0"/>
                        </a:rPr>
                        <m:t>×0.73</m:t>
                      </m:r>
                    </m:oMath>
                  </m:oMathPara>
                </a14:m>
                <a:endParaRPr lang="en-US" sz="1500" dirty="0"/>
              </a:p>
            </p:txBody>
          </p:sp>
        </mc:Choice>
        <mc:Fallback xmlns="">
          <p:sp>
            <p:nvSpPr>
              <p:cNvPr id="22" name="TextBox 21">
                <a:extLst>
                  <a:ext uri="{FF2B5EF4-FFF2-40B4-BE49-F238E27FC236}">
                    <a16:creationId xmlns:a16="http://schemas.microsoft.com/office/drawing/2014/main" id="{481AE982-C5C2-5CF6-0E8B-56A83861998F}"/>
                  </a:ext>
                </a:extLst>
              </p:cNvPr>
              <p:cNvSpPr txBox="1">
                <a:spLocks noRot="1" noChangeAspect="1" noMove="1" noResize="1" noEditPoints="1" noAdjustHandles="1" noChangeArrowheads="1" noChangeShapeType="1" noTextEdit="1"/>
              </p:cNvSpPr>
              <p:nvPr/>
            </p:nvSpPr>
            <p:spPr>
              <a:xfrm>
                <a:off x="2681641" y="3383136"/>
                <a:ext cx="767452" cy="323165"/>
              </a:xfrm>
              <a:prstGeom prst="rect">
                <a:avLst/>
              </a:prstGeom>
              <a:blipFill>
                <a:blip r:embed="rId6"/>
                <a:stretch>
                  <a:fillRect/>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E9BABF1-5363-2B20-DEDB-E4598AFEF1E7}"/>
                  </a:ext>
                </a:extLst>
              </p:cNvPr>
              <p:cNvSpPr txBox="1"/>
              <p:nvPr/>
            </p:nvSpPr>
            <p:spPr>
              <a:xfrm>
                <a:off x="5740115" y="3399251"/>
                <a:ext cx="767452" cy="3231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500" b="0" i="1" smtClean="0">
                          <a:latin typeface="Cambria Math" panose="02040503050406030204" pitchFamily="18" charset="0"/>
                        </a:rPr>
                        <m:t>×0.84</m:t>
                      </m:r>
                    </m:oMath>
                  </m:oMathPara>
                </a14:m>
                <a:endParaRPr lang="en-US" sz="1500" dirty="0"/>
              </a:p>
            </p:txBody>
          </p:sp>
        </mc:Choice>
        <mc:Fallback xmlns="">
          <p:sp>
            <p:nvSpPr>
              <p:cNvPr id="23" name="TextBox 22">
                <a:extLst>
                  <a:ext uri="{FF2B5EF4-FFF2-40B4-BE49-F238E27FC236}">
                    <a16:creationId xmlns:a16="http://schemas.microsoft.com/office/drawing/2014/main" id="{8E9BABF1-5363-2B20-DEDB-E4598AFEF1E7}"/>
                  </a:ext>
                </a:extLst>
              </p:cNvPr>
              <p:cNvSpPr txBox="1">
                <a:spLocks noRot="1" noChangeAspect="1" noMove="1" noResize="1" noEditPoints="1" noAdjustHandles="1" noChangeArrowheads="1" noChangeShapeType="1" noTextEdit="1"/>
              </p:cNvSpPr>
              <p:nvPr/>
            </p:nvSpPr>
            <p:spPr>
              <a:xfrm>
                <a:off x="5740115" y="3399251"/>
                <a:ext cx="767452" cy="323165"/>
              </a:xfrm>
              <a:prstGeom prst="rect">
                <a:avLst/>
              </a:prstGeom>
              <a:blipFill>
                <a:blip r:embed="rId7"/>
                <a:stretch>
                  <a:fillRect/>
                </a:stretch>
              </a:blipFill>
            </p:spPr>
            <p:txBody>
              <a:bodyPr/>
              <a:lstStyle/>
              <a:p>
                <a:r>
                  <a:rPr lang="en-NL">
                    <a:noFill/>
                  </a:rPr>
                  <a:t> </a:t>
                </a:r>
              </a:p>
            </p:txBody>
          </p:sp>
        </mc:Fallback>
      </mc:AlternateContent>
    </p:spTree>
    <p:extLst>
      <p:ext uri="{BB962C8B-B14F-4D97-AF65-F5344CB8AC3E}">
        <p14:creationId xmlns:p14="http://schemas.microsoft.com/office/powerpoint/2010/main" val="243557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p:bldP spid="16" grpId="0" animBg="1"/>
      <p:bldP spid="17" grpId="0" animBg="1"/>
      <p:bldP spid="19" grpId="0"/>
      <p:bldP spid="22" grpId="0"/>
      <p:bldP spid="2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54BDE-9CFA-7F2C-7E8B-3932905A556F}"/>
              </a:ext>
            </a:extLst>
          </p:cNvPr>
          <p:cNvSpPr>
            <a:spLocks noGrp="1"/>
          </p:cNvSpPr>
          <p:nvPr>
            <p:ph type="title"/>
          </p:nvPr>
        </p:nvSpPr>
        <p:spPr>
          <a:xfrm>
            <a:off x="663547" y="428820"/>
            <a:ext cx="10515600" cy="1325563"/>
          </a:xfrm>
        </p:spPr>
        <p:txBody>
          <a:bodyPr/>
          <a:lstStyle/>
          <a:p>
            <a:r>
              <a:rPr lang="en-US" dirty="0"/>
              <a:t>PGI Repository</a:t>
            </a:r>
            <a:endParaRPr lang="en-NL" dirty="0"/>
          </a:p>
        </p:txBody>
      </p:sp>
      <p:pic>
        <p:nvPicPr>
          <p:cNvPr id="7" name="Picture 6">
            <a:extLst>
              <a:ext uri="{FF2B5EF4-FFF2-40B4-BE49-F238E27FC236}">
                <a16:creationId xmlns:a16="http://schemas.microsoft.com/office/drawing/2014/main" id="{C8573B61-26D0-5778-AF23-14D371E378AF}"/>
              </a:ext>
            </a:extLst>
          </p:cNvPr>
          <p:cNvPicPr>
            <a:picLocks noChangeAspect="1"/>
          </p:cNvPicPr>
          <p:nvPr/>
        </p:nvPicPr>
        <p:blipFill>
          <a:blip r:embed="rId3"/>
          <a:stretch>
            <a:fillRect/>
          </a:stretch>
        </p:blipFill>
        <p:spPr>
          <a:xfrm>
            <a:off x="5192560" y="8663"/>
            <a:ext cx="6956998" cy="1651243"/>
          </a:xfrm>
          <a:prstGeom prst="rect">
            <a:avLst/>
          </a:prstGeom>
        </p:spPr>
      </p:pic>
      <p:sp>
        <p:nvSpPr>
          <p:cNvPr id="8" name="TextBox 7">
            <a:extLst>
              <a:ext uri="{FF2B5EF4-FFF2-40B4-BE49-F238E27FC236}">
                <a16:creationId xmlns:a16="http://schemas.microsoft.com/office/drawing/2014/main" id="{EB301D80-8A80-817B-6A10-84D512AEE28F}"/>
              </a:ext>
            </a:extLst>
          </p:cNvPr>
          <p:cNvSpPr txBox="1"/>
          <p:nvPr/>
        </p:nvSpPr>
        <p:spPr>
          <a:xfrm>
            <a:off x="452303" y="1808113"/>
            <a:ext cx="4133721" cy="423192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t>First release includes 47 phenotypes in 11 datasets.</a:t>
            </a:r>
          </a:p>
          <a:p>
            <a:pPr marL="285750" indent="-285750">
              <a:spcAft>
                <a:spcPts val="600"/>
              </a:spcAft>
              <a:buFont typeface="Arial" panose="020B0604020202020204" pitchFamily="34" charset="0"/>
              <a:buChar char="•"/>
            </a:pPr>
            <a:r>
              <a:rPr lang="en-US" sz="2000" dirty="0"/>
              <a:t>PGIs based on GWAS including 23andMe for many phenotypes.</a:t>
            </a:r>
          </a:p>
          <a:p>
            <a:pPr marL="285750" indent="-285750">
              <a:spcAft>
                <a:spcPts val="600"/>
              </a:spcAft>
              <a:buFont typeface="Arial" panose="020B0604020202020204" pitchFamily="34" charset="0"/>
              <a:buChar char="•"/>
            </a:pPr>
            <a:r>
              <a:rPr lang="en-US" sz="2000" dirty="0"/>
              <a:t>Second release about to come out</a:t>
            </a:r>
          </a:p>
          <a:p>
            <a:pPr marL="800100" lvl="1" indent="-342900">
              <a:spcAft>
                <a:spcPts val="600"/>
              </a:spcAft>
              <a:buFont typeface="Arial" panose="020B0604020202020204" pitchFamily="34" charset="0"/>
              <a:buChar char="•"/>
            </a:pPr>
            <a:r>
              <a:rPr lang="en-US" dirty="0"/>
              <a:t>20 datasets</a:t>
            </a:r>
          </a:p>
          <a:p>
            <a:pPr marL="800100" lvl="1" indent="-342900">
              <a:spcAft>
                <a:spcPts val="600"/>
              </a:spcAft>
              <a:buFont typeface="Arial" panose="020B0604020202020204" pitchFamily="34" charset="0"/>
              <a:buChar char="•"/>
            </a:pPr>
            <a:r>
              <a:rPr lang="en-US" dirty="0"/>
              <a:t>60 phenotypes: anthropometric, cognitive, reproductive, biomarkers, health, psychiatric, substance use</a:t>
            </a:r>
          </a:p>
          <a:p>
            <a:pPr marL="800100" lvl="1" indent="-342900">
              <a:spcAft>
                <a:spcPts val="600"/>
              </a:spcAft>
              <a:buFont typeface="Arial" panose="020B0604020202020204" pitchFamily="34" charset="0"/>
              <a:buChar char="•"/>
            </a:pPr>
            <a:r>
              <a:rPr lang="en-US" dirty="0"/>
              <a:t>Parental PGIs based on imputed parental genotypes in datasets with sib or parent-offspring pairs</a:t>
            </a:r>
          </a:p>
        </p:txBody>
      </p:sp>
      <p:pic>
        <p:nvPicPr>
          <p:cNvPr id="11" name="Picture 10">
            <a:extLst>
              <a:ext uri="{FF2B5EF4-FFF2-40B4-BE49-F238E27FC236}">
                <a16:creationId xmlns:a16="http://schemas.microsoft.com/office/drawing/2014/main" id="{68EEA0B3-F572-8C19-B914-1BFD11771ADA}"/>
              </a:ext>
            </a:extLst>
          </p:cNvPr>
          <p:cNvPicPr>
            <a:picLocks noChangeAspect="1"/>
          </p:cNvPicPr>
          <p:nvPr/>
        </p:nvPicPr>
        <p:blipFill>
          <a:blip r:embed="rId4"/>
          <a:stretch>
            <a:fillRect/>
          </a:stretch>
        </p:blipFill>
        <p:spPr>
          <a:xfrm>
            <a:off x="9904153" y="2594727"/>
            <a:ext cx="1225284" cy="733382"/>
          </a:xfrm>
          <a:prstGeom prst="rect">
            <a:avLst/>
          </a:prstGeom>
        </p:spPr>
      </p:pic>
      <p:pic>
        <p:nvPicPr>
          <p:cNvPr id="13" name="Picture 12">
            <a:extLst>
              <a:ext uri="{FF2B5EF4-FFF2-40B4-BE49-F238E27FC236}">
                <a16:creationId xmlns:a16="http://schemas.microsoft.com/office/drawing/2014/main" id="{E9E7ADE0-0419-B116-7EFE-10E6F98CAAC1}"/>
              </a:ext>
            </a:extLst>
          </p:cNvPr>
          <p:cNvPicPr>
            <a:picLocks noChangeAspect="1"/>
          </p:cNvPicPr>
          <p:nvPr/>
        </p:nvPicPr>
        <p:blipFill>
          <a:blip r:embed="rId5"/>
          <a:stretch>
            <a:fillRect/>
          </a:stretch>
        </p:blipFill>
        <p:spPr>
          <a:xfrm>
            <a:off x="11179147" y="2750371"/>
            <a:ext cx="877178" cy="526307"/>
          </a:xfrm>
          <a:prstGeom prst="rect">
            <a:avLst/>
          </a:prstGeom>
        </p:spPr>
      </p:pic>
      <p:pic>
        <p:nvPicPr>
          <p:cNvPr id="15" name="Picture 14">
            <a:extLst>
              <a:ext uri="{FF2B5EF4-FFF2-40B4-BE49-F238E27FC236}">
                <a16:creationId xmlns:a16="http://schemas.microsoft.com/office/drawing/2014/main" id="{FE942556-2859-E935-419C-87D649E5AF46}"/>
              </a:ext>
            </a:extLst>
          </p:cNvPr>
          <p:cNvPicPr>
            <a:picLocks noChangeAspect="1"/>
          </p:cNvPicPr>
          <p:nvPr/>
        </p:nvPicPr>
        <p:blipFill>
          <a:blip r:embed="rId6"/>
          <a:stretch>
            <a:fillRect/>
          </a:stretch>
        </p:blipFill>
        <p:spPr>
          <a:xfrm>
            <a:off x="8731361" y="5326832"/>
            <a:ext cx="1560135" cy="1383606"/>
          </a:xfrm>
          <a:prstGeom prst="rect">
            <a:avLst/>
          </a:prstGeom>
        </p:spPr>
      </p:pic>
      <p:pic>
        <p:nvPicPr>
          <p:cNvPr id="17" name="Picture 16">
            <a:extLst>
              <a:ext uri="{FF2B5EF4-FFF2-40B4-BE49-F238E27FC236}">
                <a16:creationId xmlns:a16="http://schemas.microsoft.com/office/drawing/2014/main" id="{B7784CEE-1CAA-2BA1-96CB-C053E8216589}"/>
              </a:ext>
            </a:extLst>
          </p:cNvPr>
          <p:cNvPicPr>
            <a:picLocks noChangeAspect="1"/>
          </p:cNvPicPr>
          <p:nvPr/>
        </p:nvPicPr>
        <p:blipFill>
          <a:blip r:embed="rId7"/>
          <a:stretch>
            <a:fillRect/>
          </a:stretch>
        </p:blipFill>
        <p:spPr>
          <a:xfrm>
            <a:off x="7224225" y="1555751"/>
            <a:ext cx="2276967" cy="753616"/>
          </a:xfrm>
          <a:prstGeom prst="rect">
            <a:avLst/>
          </a:prstGeom>
        </p:spPr>
      </p:pic>
      <p:pic>
        <p:nvPicPr>
          <p:cNvPr id="19" name="Picture 18">
            <a:extLst>
              <a:ext uri="{FF2B5EF4-FFF2-40B4-BE49-F238E27FC236}">
                <a16:creationId xmlns:a16="http://schemas.microsoft.com/office/drawing/2014/main" id="{ED497DB7-9D6D-C64F-2649-99B0F6FE3804}"/>
              </a:ext>
            </a:extLst>
          </p:cNvPr>
          <p:cNvPicPr>
            <a:picLocks noChangeAspect="1"/>
          </p:cNvPicPr>
          <p:nvPr/>
        </p:nvPicPr>
        <p:blipFill>
          <a:blip r:embed="rId8"/>
          <a:stretch>
            <a:fillRect/>
          </a:stretch>
        </p:blipFill>
        <p:spPr>
          <a:xfrm>
            <a:off x="7437775" y="2493008"/>
            <a:ext cx="1398534" cy="449655"/>
          </a:xfrm>
          <a:prstGeom prst="rect">
            <a:avLst/>
          </a:prstGeom>
        </p:spPr>
      </p:pic>
      <p:pic>
        <p:nvPicPr>
          <p:cNvPr id="21" name="Picture 20">
            <a:extLst>
              <a:ext uri="{FF2B5EF4-FFF2-40B4-BE49-F238E27FC236}">
                <a16:creationId xmlns:a16="http://schemas.microsoft.com/office/drawing/2014/main" id="{7240B5D6-A26C-FA2D-5FD3-88AA57379FF4}"/>
              </a:ext>
            </a:extLst>
          </p:cNvPr>
          <p:cNvPicPr>
            <a:picLocks noChangeAspect="1"/>
          </p:cNvPicPr>
          <p:nvPr/>
        </p:nvPicPr>
        <p:blipFill>
          <a:blip r:embed="rId9"/>
          <a:stretch>
            <a:fillRect/>
          </a:stretch>
        </p:blipFill>
        <p:spPr>
          <a:xfrm>
            <a:off x="7003121" y="3966866"/>
            <a:ext cx="1133921" cy="491821"/>
          </a:xfrm>
          <a:prstGeom prst="rect">
            <a:avLst/>
          </a:prstGeom>
        </p:spPr>
      </p:pic>
      <p:pic>
        <p:nvPicPr>
          <p:cNvPr id="25" name="Picture 24">
            <a:extLst>
              <a:ext uri="{FF2B5EF4-FFF2-40B4-BE49-F238E27FC236}">
                <a16:creationId xmlns:a16="http://schemas.microsoft.com/office/drawing/2014/main" id="{AD20D7DB-666E-3BCB-CD00-14C709C29252}"/>
              </a:ext>
            </a:extLst>
          </p:cNvPr>
          <p:cNvPicPr>
            <a:picLocks noChangeAspect="1"/>
          </p:cNvPicPr>
          <p:nvPr/>
        </p:nvPicPr>
        <p:blipFill>
          <a:blip r:embed="rId10"/>
          <a:stretch>
            <a:fillRect/>
          </a:stretch>
        </p:blipFill>
        <p:spPr>
          <a:xfrm>
            <a:off x="5168080" y="5669017"/>
            <a:ext cx="2059470" cy="1018971"/>
          </a:xfrm>
          <a:prstGeom prst="rect">
            <a:avLst/>
          </a:prstGeom>
        </p:spPr>
      </p:pic>
      <p:pic>
        <p:nvPicPr>
          <p:cNvPr id="27" name="Picture 26">
            <a:extLst>
              <a:ext uri="{FF2B5EF4-FFF2-40B4-BE49-F238E27FC236}">
                <a16:creationId xmlns:a16="http://schemas.microsoft.com/office/drawing/2014/main" id="{ED851879-BCB6-F3A7-4F99-DA701F1005D4}"/>
              </a:ext>
            </a:extLst>
          </p:cNvPr>
          <p:cNvPicPr>
            <a:picLocks noChangeAspect="1"/>
          </p:cNvPicPr>
          <p:nvPr/>
        </p:nvPicPr>
        <p:blipFill>
          <a:blip r:embed="rId11"/>
          <a:stretch>
            <a:fillRect/>
          </a:stretch>
        </p:blipFill>
        <p:spPr>
          <a:xfrm>
            <a:off x="8962009" y="2515140"/>
            <a:ext cx="1008795" cy="1169431"/>
          </a:xfrm>
          <a:prstGeom prst="rect">
            <a:avLst/>
          </a:prstGeom>
        </p:spPr>
      </p:pic>
      <p:pic>
        <p:nvPicPr>
          <p:cNvPr id="29" name="Picture 28">
            <a:extLst>
              <a:ext uri="{FF2B5EF4-FFF2-40B4-BE49-F238E27FC236}">
                <a16:creationId xmlns:a16="http://schemas.microsoft.com/office/drawing/2014/main" id="{E78C937E-DA9C-212E-9955-F4D73CBF387E}"/>
              </a:ext>
            </a:extLst>
          </p:cNvPr>
          <p:cNvPicPr>
            <a:picLocks noChangeAspect="1"/>
          </p:cNvPicPr>
          <p:nvPr/>
        </p:nvPicPr>
        <p:blipFill>
          <a:blip r:embed="rId12"/>
          <a:stretch>
            <a:fillRect/>
          </a:stretch>
        </p:blipFill>
        <p:spPr>
          <a:xfrm>
            <a:off x="10221222" y="3841554"/>
            <a:ext cx="1873075" cy="535894"/>
          </a:xfrm>
          <a:prstGeom prst="rect">
            <a:avLst/>
          </a:prstGeom>
        </p:spPr>
      </p:pic>
      <p:pic>
        <p:nvPicPr>
          <p:cNvPr id="31" name="Picture 30">
            <a:extLst>
              <a:ext uri="{FF2B5EF4-FFF2-40B4-BE49-F238E27FC236}">
                <a16:creationId xmlns:a16="http://schemas.microsoft.com/office/drawing/2014/main" id="{BB5BE9A9-58ED-8496-9814-3902853B561E}"/>
              </a:ext>
            </a:extLst>
          </p:cNvPr>
          <p:cNvPicPr>
            <a:picLocks noChangeAspect="1"/>
          </p:cNvPicPr>
          <p:nvPr/>
        </p:nvPicPr>
        <p:blipFill>
          <a:blip r:embed="rId13"/>
          <a:stretch>
            <a:fillRect/>
          </a:stretch>
        </p:blipFill>
        <p:spPr>
          <a:xfrm>
            <a:off x="10052727" y="4793386"/>
            <a:ext cx="1931837" cy="533446"/>
          </a:xfrm>
          <a:prstGeom prst="rect">
            <a:avLst/>
          </a:prstGeom>
        </p:spPr>
      </p:pic>
      <p:pic>
        <p:nvPicPr>
          <p:cNvPr id="33" name="Picture 32">
            <a:extLst>
              <a:ext uri="{FF2B5EF4-FFF2-40B4-BE49-F238E27FC236}">
                <a16:creationId xmlns:a16="http://schemas.microsoft.com/office/drawing/2014/main" id="{D073A61C-FBC5-72A9-F3BC-5BFBDF248606}"/>
              </a:ext>
            </a:extLst>
          </p:cNvPr>
          <p:cNvPicPr>
            <a:picLocks noChangeAspect="1"/>
          </p:cNvPicPr>
          <p:nvPr/>
        </p:nvPicPr>
        <p:blipFill>
          <a:blip r:embed="rId14"/>
          <a:stretch>
            <a:fillRect/>
          </a:stretch>
        </p:blipFill>
        <p:spPr>
          <a:xfrm>
            <a:off x="5146380" y="1902262"/>
            <a:ext cx="2102870" cy="463018"/>
          </a:xfrm>
          <a:prstGeom prst="rect">
            <a:avLst/>
          </a:prstGeom>
        </p:spPr>
      </p:pic>
      <p:pic>
        <p:nvPicPr>
          <p:cNvPr id="35" name="Picture 34">
            <a:extLst>
              <a:ext uri="{FF2B5EF4-FFF2-40B4-BE49-F238E27FC236}">
                <a16:creationId xmlns:a16="http://schemas.microsoft.com/office/drawing/2014/main" id="{95F78DC2-6E01-11BF-76AA-F0CC4952043E}"/>
              </a:ext>
            </a:extLst>
          </p:cNvPr>
          <p:cNvPicPr>
            <a:picLocks noChangeAspect="1"/>
          </p:cNvPicPr>
          <p:nvPr/>
        </p:nvPicPr>
        <p:blipFill>
          <a:blip r:embed="rId15"/>
          <a:stretch>
            <a:fillRect/>
          </a:stretch>
        </p:blipFill>
        <p:spPr>
          <a:xfrm>
            <a:off x="10176004" y="1697315"/>
            <a:ext cx="1501099" cy="657047"/>
          </a:xfrm>
          <a:prstGeom prst="rect">
            <a:avLst/>
          </a:prstGeom>
        </p:spPr>
      </p:pic>
      <p:pic>
        <p:nvPicPr>
          <p:cNvPr id="37" name="Picture 36">
            <a:extLst>
              <a:ext uri="{FF2B5EF4-FFF2-40B4-BE49-F238E27FC236}">
                <a16:creationId xmlns:a16="http://schemas.microsoft.com/office/drawing/2014/main" id="{47F162BC-E4FF-203B-9E12-DC040C26D45E}"/>
              </a:ext>
            </a:extLst>
          </p:cNvPr>
          <p:cNvPicPr>
            <a:picLocks noChangeAspect="1"/>
          </p:cNvPicPr>
          <p:nvPr/>
        </p:nvPicPr>
        <p:blipFill>
          <a:blip r:embed="rId16"/>
          <a:stretch>
            <a:fillRect/>
          </a:stretch>
        </p:blipFill>
        <p:spPr>
          <a:xfrm>
            <a:off x="10315404" y="5559982"/>
            <a:ext cx="1628066" cy="1093477"/>
          </a:xfrm>
          <a:prstGeom prst="rect">
            <a:avLst/>
          </a:prstGeom>
        </p:spPr>
      </p:pic>
      <p:pic>
        <p:nvPicPr>
          <p:cNvPr id="39" name="Picture 38">
            <a:extLst>
              <a:ext uri="{FF2B5EF4-FFF2-40B4-BE49-F238E27FC236}">
                <a16:creationId xmlns:a16="http://schemas.microsoft.com/office/drawing/2014/main" id="{3AFEDFC1-9DD8-2FEC-C571-2435A44F1C5E}"/>
              </a:ext>
            </a:extLst>
          </p:cNvPr>
          <p:cNvPicPr>
            <a:picLocks noChangeAspect="1"/>
          </p:cNvPicPr>
          <p:nvPr/>
        </p:nvPicPr>
        <p:blipFill>
          <a:blip r:embed="rId17"/>
          <a:stretch>
            <a:fillRect/>
          </a:stretch>
        </p:blipFill>
        <p:spPr>
          <a:xfrm>
            <a:off x="5216466" y="3924077"/>
            <a:ext cx="1564863" cy="824391"/>
          </a:xfrm>
          <a:prstGeom prst="rect">
            <a:avLst/>
          </a:prstGeom>
        </p:spPr>
      </p:pic>
      <p:pic>
        <p:nvPicPr>
          <p:cNvPr id="41" name="Picture 40">
            <a:extLst>
              <a:ext uri="{FF2B5EF4-FFF2-40B4-BE49-F238E27FC236}">
                <a16:creationId xmlns:a16="http://schemas.microsoft.com/office/drawing/2014/main" id="{4FABEC70-0C8D-E191-FC7A-CEBF70AF4E68}"/>
              </a:ext>
            </a:extLst>
          </p:cNvPr>
          <p:cNvPicPr>
            <a:picLocks noChangeAspect="1"/>
          </p:cNvPicPr>
          <p:nvPr/>
        </p:nvPicPr>
        <p:blipFill>
          <a:blip r:embed="rId18"/>
          <a:stretch>
            <a:fillRect/>
          </a:stretch>
        </p:blipFill>
        <p:spPr>
          <a:xfrm>
            <a:off x="6936243" y="4782717"/>
            <a:ext cx="2603940" cy="399498"/>
          </a:xfrm>
          <a:prstGeom prst="rect">
            <a:avLst/>
          </a:prstGeom>
        </p:spPr>
      </p:pic>
      <p:pic>
        <p:nvPicPr>
          <p:cNvPr id="43" name="Picture 42">
            <a:extLst>
              <a:ext uri="{FF2B5EF4-FFF2-40B4-BE49-F238E27FC236}">
                <a16:creationId xmlns:a16="http://schemas.microsoft.com/office/drawing/2014/main" id="{A22926CD-42E2-92C8-6623-94EAD3B32A91}"/>
              </a:ext>
            </a:extLst>
          </p:cNvPr>
          <p:cNvPicPr>
            <a:picLocks noChangeAspect="1"/>
          </p:cNvPicPr>
          <p:nvPr/>
        </p:nvPicPr>
        <p:blipFill>
          <a:blip r:embed="rId19"/>
          <a:stretch>
            <a:fillRect/>
          </a:stretch>
        </p:blipFill>
        <p:spPr>
          <a:xfrm>
            <a:off x="5896831" y="3384535"/>
            <a:ext cx="2479720" cy="323442"/>
          </a:xfrm>
          <a:prstGeom prst="rect">
            <a:avLst/>
          </a:prstGeom>
        </p:spPr>
      </p:pic>
      <p:pic>
        <p:nvPicPr>
          <p:cNvPr id="45" name="Picture 44">
            <a:extLst>
              <a:ext uri="{FF2B5EF4-FFF2-40B4-BE49-F238E27FC236}">
                <a16:creationId xmlns:a16="http://schemas.microsoft.com/office/drawing/2014/main" id="{9343E0A5-D9D2-A71C-5C85-74FDDDEA91DC}"/>
              </a:ext>
            </a:extLst>
          </p:cNvPr>
          <p:cNvPicPr>
            <a:picLocks noChangeAspect="1"/>
          </p:cNvPicPr>
          <p:nvPr/>
        </p:nvPicPr>
        <p:blipFill>
          <a:blip r:embed="rId20"/>
          <a:stretch>
            <a:fillRect/>
          </a:stretch>
        </p:blipFill>
        <p:spPr>
          <a:xfrm>
            <a:off x="5192560" y="3380725"/>
            <a:ext cx="704271" cy="323442"/>
          </a:xfrm>
          <a:prstGeom prst="rect">
            <a:avLst/>
          </a:prstGeom>
        </p:spPr>
      </p:pic>
      <p:pic>
        <p:nvPicPr>
          <p:cNvPr id="47" name="Picture 46">
            <a:extLst>
              <a:ext uri="{FF2B5EF4-FFF2-40B4-BE49-F238E27FC236}">
                <a16:creationId xmlns:a16="http://schemas.microsoft.com/office/drawing/2014/main" id="{1C621D88-7E17-72BF-9037-853D38FF5C14}"/>
              </a:ext>
            </a:extLst>
          </p:cNvPr>
          <p:cNvPicPr>
            <a:picLocks noChangeAspect="1"/>
          </p:cNvPicPr>
          <p:nvPr/>
        </p:nvPicPr>
        <p:blipFill>
          <a:blip r:embed="rId21"/>
          <a:stretch>
            <a:fillRect/>
          </a:stretch>
        </p:blipFill>
        <p:spPr>
          <a:xfrm>
            <a:off x="5292470" y="4934364"/>
            <a:ext cx="1501100" cy="563270"/>
          </a:xfrm>
          <a:prstGeom prst="rect">
            <a:avLst/>
          </a:prstGeom>
        </p:spPr>
      </p:pic>
      <p:pic>
        <p:nvPicPr>
          <p:cNvPr id="49" name="Picture 48">
            <a:extLst>
              <a:ext uri="{FF2B5EF4-FFF2-40B4-BE49-F238E27FC236}">
                <a16:creationId xmlns:a16="http://schemas.microsoft.com/office/drawing/2014/main" id="{637BEA0D-C4FD-9C5C-BA49-9977B152CF8A}"/>
              </a:ext>
            </a:extLst>
          </p:cNvPr>
          <p:cNvPicPr>
            <a:picLocks noChangeAspect="1"/>
          </p:cNvPicPr>
          <p:nvPr/>
        </p:nvPicPr>
        <p:blipFill>
          <a:blip r:embed="rId22"/>
          <a:stretch>
            <a:fillRect/>
          </a:stretch>
        </p:blipFill>
        <p:spPr>
          <a:xfrm>
            <a:off x="8749300" y="3869403"/>
            <a:ext cx="1333611" cy="533446"/>
          </a:xfrm>
          <a:prstGeom prst="rect">
            <a:avLst/>
          </a:prstGeom>
        </p:spPr>
      </p:pic>
      <p:pic>
        <p:nvPicPr>
          <p:cNvPr id="52" name="Picture 51">
            <a:extLst>
              <a:ext uri="{FF2B5EF4-FFF2-40B4-BE49-F238E27FC236}">
                <a16:creationId xmlns:a16="http://schemas.microsoft.com/office/drawing/2014/main" id="{7EEFE83C-00CB-F082-E2B8-08CD5535FE58}"/>
              </a:ext>
            </a:extLst>
          </p:cNvPr>
          <p:cNvPicPr>
            <a:picLocks noChangeAspect="1"/>
          </p:cNvPicPr>
          <p:nvPr/>
        </p:nvPicPr>
        <p:blipFill>
          <a:blip r:embed="rId23"/>
          <a:stretch>
            <a:fillRect/>
          </a:stretch>
        </p:blipFill>
        <p:spPr>
          <a:xfrm>
            <a:off x="5082875" y="2540171"/>
            <a:ext cx="2193001" cy="645002"/>
          </a:xfrm>
          <a:prstGeom prst="rect">
            <a:avLst/>
          </a:prstGeom>
        </p:spPr>
      </p:pic>
      <p:pic>
        <p:nvPicPr>
          <p:cNvPr id="54" name="Picture 53">
            <a:extLst>
              <a:ext uri="{FF2B5EF4-FFF2-40B4-BE49-F238E27FC236}">
                <a16:creationId xmlns:a16="http://schemas.microsoft.com/office/drawing/2014/main" id="{4D5A900C-DC6D-22BB-1AB9-913BD511BA84}"/>
              </a:ext>
            </a:extLst>
          </p:cNvPr>
          <p:cNvPicPr>
            <a:picLocks noChangeAspect="1"/>
          </p:cNvPicPr>
          <p:nvPr/>
        </p:nvPicPr>
        <p:blipFill>
          <a:blip r:embed="rId24"/>
          <a:stretch>
            <a:fillRect/>
          </a:stretch>
        </p:blipFill>
        <p:spPr>
          <a:xfrm>
            <a:off x="7249250" y="5529182"/>
            <a:ext cx="1288081" cy="1279771"/>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66" name="Ink 65">
                <a:extLst>
                  <a:ext uri="{FF2B5EF4-FFF2-40B4-BE49-F238E27FC236}">
                    <a16:creationId xmlns:a16="http://schemas.microsoft.com/office/drawing/2014/main" id="{FE6B01DF-94B5-0616-21CB-2D973FB2E7FA}"/>
                  </a:ext>
                </a:extLst>
              </p14:cNvPr>
              <p14:cNvContentPartPr/>
              <p14:nvPr/>
            </p14:nvContentPartPr>
            <p14:xfrm>
              <a:off x="4888177" y="1470335"/>
              <a:ext cx="4970520" cy="5296680"/>
            </p14:xfrm>
          </p:contentPart>
        </mc:Choice>
        <mc:Fallback xmlns="">
          <p:pic>
            <p:nvPicPr>
              <p:cNvPr id="66" name="Ink 65">
                <a:extLst>
                  <a:ext uri="{FF2B5EF4-FFF2-40B4-BE49-F238E27FC236}">
                    <a16:creationId xmlns:a16="http://schemas.microsoft.com/office/drawing/2014/main" id="{FE6B01DF-94B5-0616-21CB-2D973FB2E7FA}"/>
                  </a:ext>
                </a:extLst>
              </p:cNvPr>
              <p:cNvPicPr/>
              <p:nvPr/>
            </p:nvPicPr>
            <p:blipFill>
              <a:blip r:embed="rId26"/>
              <a:stretch>
                <a:fillRect/>
              </a:stretch>
            </p:blipFill>
            <p:spPr>
              <a:xfrm>
                <a:off x="4870177" y="1452695"/>
                <a:ext cx="5006160" cy="5332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0" name="Ink 69">
                <a:extLst>
                  <a:ext uri="{FF2B5EF4-FFF2-40B4-BE49-F238E27FC236}">
                    <a16:creationId xmlns:a16="http://schemas.microsoft.com/office/drawing/2014/main" id="{2B1670A1-C4CA-07BE-469F-ED1ED1BD67D2}"/>
                  </a:ext>
                </a:extLst>
              </p14:cNvPr>
              <p14:cNvContentPartPr/>
              <p14:nvPr/>
            </p14:nvContentPartPr>
            <p14:xfrm>
              <a:off x="4771537" y="2523695"/>
              <a:ext cx="7451640" cy="4235040"/>
            </p14:xfrm>
          </p:contentPart>
        </mc:Choice>
        <mc:Fallback xmlns="">
          <p:pic>
            <p:nvPicPr>
              <p:cNvPr id="70" name="Ink 69">
                <a:extLst>
                  <a:ext uri="{FF2B5EF4-FFF2-40B4-BE49-F238E27FC236}">
                    <a16:creationId xmlns:a16="http://schemas.microsoft.com/office/drawing/2014/main" id="{2B1670A1-C4CA-07BE-469F-ED1ED1BD67D2}"/>
                  </a:ext>
                </a:extLst>
              </p:cNvPr>
              <p:cNvPicPr/>
              <p:nvPr/>
            </p:nvPicPr>
            <p:blipFill>
              <a:blip r:embed="rId28"/>
              <a:stretch>
                <a:fillRect/>
              </a:stretch>
            </p:blipFill>
            <p:spPr>
              <a:xfrm>
                <a:off x="4717897" y="2416055"/>
                <a:ext cx="7559280" cy="4450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2" name="Ink 71">
                <a:extLst>
                  <a:ext uri="{FF2B5EF4-FFF2-40B4-BE49-F238E27FC236}">
                    <a16:creationId xmlns:a16="http://schemas.microsoft.com/office/drawing/2014/main" id="{92C2638D-87EF-501D-A510-0937893C0E7E}"/>
                  </a:ext>
                </a:extLst>
              </p14:cNvPr>
              <p14:cNvContentPartPr/>
              <p14:nvPr/>
            </p14:nvContentPartPr>
            <p14:xfrm>
              <a:off x="12705577" y="3034307"/>
              <a:ext cx="360" cy="360"/>
            </p14:xfrm>
          </p:contentPart>
        </mc:Choice>
        <mc:Fallback xmlns="">
          <p:pic>
            <p:nvPicPr>
              <p:cNvPr id="72" name="Ink 71">
                <a:extLst>
                  <a:ext uri="{FF2B5EF4-FFF2-40B4-BE49-F238E27FC236}">
                    <a16:creationId xmlns:a16="http://schemas.microsoft.com/office/drawing/2014/main" id="{92C2638D-87EF-501D-A510-0937893C0E7E}"/>
                  </a:ext>
                </a:extLst>
              </p:cNvPr>
              <p:cNvPicPr/>
              <p:nvPr/>
            </p:nvPicPr>
            <p:blipFill>
              <a:blip r:embed="rId30"/>
              <a:stretch>
                <a:fillRect/>
              </a:stretch>
            </p:blipFill>
            <p:spPr>
              <a:xfrm>
                <a:off x="12651937" y="2926307"/>
                <a:ext cx="108000" cy="216000"/>
              </a:xfrm>
              <a:prstGeom prst="rect">
                <a:avLst/>
              </a:prstGeom>
            </p:spPr>
          </p:pic>
        </mc:Fallback>
      </mc:AlternateContent>
    </p:spTree>
    <p:extLst>
      <p:ext uri="{BB962C8B-B14F-4D97-AF65-F5344CB8AC3E}">
        <p14:creationId xmlns:p14="http://schemas.microsoft.com/office/powerpoint/2010/main" val="57461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BF7219-BFC8-1B04-64BB-E855C27ED306}"/>
              </a:ext>
            </a:extLst>
          </p:cNvPr>
          <p:cNvSpPr txBox="1"/>
          <p:nvPr/>
        </p:nvSpPr>
        <p:spPr>
          <a:xfrm>
            <a:off x="905300" y="709515"/>
            <a:ext cx="4021541" cy="1569660"/>
          </a:xfrm>
          <a:prstGeom prst="rect">
            <a:avLst/>
          </a:prstGeom>
          <a:noFill/>
        </p:spPr>
        <p:txBody>
          <a:bodyPr wrap="square" rtlCol="0">
            <a:spAutoFit/>
          </a:bodyPr>
          <a:lstStyle/>
          <a:p>
            <a:r>
              <a:rPr lang="en-US" sz="4800" dirty="0">
                <a:solidFill>
                  <a:schemeClr val="accent3"/>
                </a:solidFill>
              </a:rPr>
              <a:t>Polygenic score</a:t>
            </a:r>
          </a:p>
          <a:p>
            <a:r>
              <a:rPr lang="en-US" sz="4800" dirty="0">
                <a:solidFill>
                  <a:schemeClr val="accent3"/>
                </a:solidFill>
              </a:rPr>
              <a:t>(PGS)</a:t>
            </a:r>
            <a:endParaRPr lang="en-NL" sz="4800" dirty="0">
              <a:solidFill>
                <a:schemeClr val="accent3"/>
              </a:solidFill>
            </a:endParaRPr>
          </a:p>
        </p:txBody>
      </p:sp>
      <p:sp>
        <p:nvSpPr>
          <p:cNvPr id="5" name="TextBox 4">
            <a:extLst>
              <a:ext uri="{FF2B5EF4-FFF2-40B4-BE49-F238E27FC236}">
                <a16:creationId xmlns:a16="http://schemas.microsoft.com/office/drawing/2014/main" id="{E302A3F1-A2AB-142D-7A9F-0BF954A2D6CC}"/>
              </a:ext>
            </a:extLst>
          </p:cNvPr>
          <p:cNvSpPr txBox="1"/>
          <p:nvPr/>
        </p:nvSpPr>
        <p:spPr>
          <a:xfrm>
            <a:off x="3364172" y="2279175"/>
            <a:ext cx="4021541" cy="1569660"/>
          </a:xfrm>
          <a:prstGeom prst="rect">
            <a:avLst/>
          </a:prstGeom>
          <a:noFill/>
        </p:spPr>
        <p:txBody>
          <a:bodyPr wrap="square" rtlCol="0">
            <a:spAutoFit/>
          </a:bodyPr>
          <a:lstStyle/>
          <a:p>
            <a:r>
              <a:rPr lang="en-US" sz="4800" dirty="0">
                <a:solidFill>
                  <a:schemeClr val="accent2"/>
                </a:solidFill>
              </a:rPr>
              <a:t>Polygenic risk score (PRS)</a:t>
            </a:r>
            <a:endParaRPr lang="en-NL" sz="4800" dirty="0">
              <a:solidFill>
                <a:schemeClr val="accent2"/>
              </a:solidFill>
            </a:endParaRPr>
          </a:p>
        </p:txBody>
      </p:sp>
      <p:sp>
        <p:nvSpPr>
          <p:cNvPr id="6" name="TextBox 5">
            <a:extLst>
              <a:ext uri="{FF2B5EF4-FFF2-40B4-BE49-F238E27FC236}">
                <a16:creationId xmlns:a16="http://schemas.microsoft.com/office/drawing/2014/main" id="{E3CC355F-61E7-8136-00A5-C5914F15A42A}"/>
              </a:ext>
            </a:extLst>
          </p:cNvPr>
          <p:cNvSpPr txBox="1"/>
          <p:nvPr/>
        </p:nvSpPr>
        <p:spPr>
          <a:xfrm>
            <a:off x="7385713" y="533400"/>
            <a:ext cx="4021541" cy="1569660"/>
          </a:xfrm>
          <a:prstGeom prst="rect">
            <a:avLst/>
          </a:prstGeom>
          <a:noFill/>
        </p:spPr>
        <p:txBody>
          <a:bodyPr wrap="square" rtlCol="0">
            <a:spAutoFit/>
          </a:bodyPr>
          <a:lstStyle/>
          <a:p>
            <a:r>
              <a:rPr lang="en-US" sz="4800" dirty="0">
                <a:solidFill>
                  <a:schemeClr val="accent1"/>
                </a:solidFill>
              </a:rPr>
              <a:t>Polygenic index (PGI)</a:t>
            </a:r>
            <a:endParaRPr lang="en-NL" sz="4800" dirty="0">
              <a:solidFill>
                <a:schemeClr val="accent1"/>
              </a:solidFill>
            </a:endParaRPr>
          </a:p>
        </p:txBody>
      </p:sp>
      <p:sp>
        <p:nvSpPr>
          <p:cNvPr id="7" name="TextBox 6">
            <a:extLst>
              <a:ext uri="{FF2B5EF4-FFF2-40B4-BE49-F238E27FC236}">
                <a16:creationId xmlns:a16="http://schemas.microsoft.com/office/drawing/2014/main" id="{BE023224-39BE-B73D-BA3E-898A1D542EA1}"/>
              </a:ext>
            </a:extLst>
          </p:cNvPr>
          <p:cNvSpPr txBox="1"/>
          <p:nvPr/>
        </p:nvSpPr>
        <p:spPr>
          <a:xfrm>
            <a:off x="1125938" y="4503844"/>
            <a:ext cx="4021541" cy="1569660"/>
          </a:xfrm>
          <a:prstGeom prst="rect">
            <a:avLst/>
          </a:prstGeom>
          <a:noFill/>
        </p:spPr>
        <p:txBody>
          <a:bodyPr wrap="square" rtlCol="0">
            <a:spAutoFit/>
          </a:bodyPr>
          <a:lstStyle/>
          <a:p>
            <a:r>
              <a:rPr lang="en-US" sz="4800" dirty="0">
                <a:solidFill>
                  <a:schemeClr val="accent6"/>
                </a:solidFill>
              </a:rPr>
              <a:t>Genetic risk score (GRS)</a:t>
            </a:r>
            <a:endParaRPr lang="en-NL" sz="4800" dirty="0">
              <a:solidFill>
                <a:schemeClr val="accent6"/>
              </a:solidFill>
            </a:endParaRPr>
          </a:p>
        </p:txBody>
      </p:sp>
      <p:sp>
        <p:nvSpPr>
          <p:cNvPr id="8" name="TextBox 7">
            <a:extLst>
              <a:ext uri="{FF2B5EF4-FFF2-40B4-BE49-F238E27FC236}">
                <a16:creationId xmlns:a16="http://schemas.microsoft.com/office/drawing/2014/main" id="{1B95215E-5B32-F38E-6EF8-240362E8C8D8}"/>
              </a:ext>
            </a:extLst>
          </p:cNvPr>
          <p:cNvSpPr txBox="1"/>
          <p:nvPr/>
        </p:nvSpPr>
        <p:spPr>
          <a:xfrm>
            <a:off x="7271981" y="3755408"/>
            <a:ext cx="4021541" cy="1569660"/>
          </a:xfrm>
          <a:prstGeom prst="rect">
            <a:avLst/>
          </a:prstGeom>
          <a:noFill/>
        </p:spPr>
        <p:txBody>
          <a:bodyPr wrap="square" rtlCol="0">
            <a:spAutoFit/>
          </a:bodyPr>
          <a:lstStyle/>
          <a:p>
            <a:r>
              <a:rPr lang="en-US" sz="4800" dirty="0">
                <a:solidFill>
                  <a:schemeClr val="accent4"/>
                </a:solidFill>
              </a:rPr>
              <a:t>Genome-wide score (GWS)</a:t>
            </a:r>
            <a:endParaRPr lang="en-NL" sz="4800" dirty="0">
              <a:solidFill>
                <a:schemeClr val="accent4"/>
              </a:solidFill>
            </a:endParaRPr>
          </a:p>
        </p:txBody>
      </p:sp>
    </p:spTree>
    <p:extLst>
      <p:ext uri="{BB962C8B-B14F-4D97-AF65-F5344CB8AC3E}">
        <p14:creationId xmlns:p14="http://schemas.microsoft.com/office/powerpoint/2010/main" val="185489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FE76D-2892-4CC0-A04E-99402FEB4636}"/>
              </a:ext>
            </a:extLst>
          </p:cNvPr>
          <p:cNvSpPr>
            <a:spLocks noGrp="1"/>
          </p:cNvSpPr>
          <p:nvPr>
            <p:ph type="title"/>
          </p:nvPr>
        </p:nvSpPr>
        <p:spPr>
          <a:xfrm>
            <a:off x="264994" y="0"/>
            <a:ext cx="10515600" cy="1325563"/>
          </a:xfrm>
        </p:spPr>
        <p:txBody>
          <a:bodyPr/>
          <a:lstStyle/>
          <a:p>
            <a:r>
              <a:rPr lang="en-US" dirty="0"/>
              <a:t>QUESTIONS?</a:t>
            </a:r>
          </a:p>
        </p:txBody>
      </p:sp>
      <p:pic>
        <p:nvPicPr>
          <p:cNvPr id="4" name="Picture 3">
            <a:extLst>
              <a:ext uri="{FF2B5EF4-FFF2-40B4-BE49-F238E27FC236}">
                <a16:creationId xmlns:a16="http://schemas.microsoft.com/office/drawing/2014/main" id="{BFB3AC91-0228-47DD-9DDB-28EC812873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8584" y="1175594"/>
            <a:ext cx="9434832" cy="5307093"/>
          </a:xfrm>
          <a:prstGeom prst="rect">
            <a:avLst/>
          </a:prstGeom>
        </p:spPr>
      </p:pic>
    </p:spTree>
    <p:extLst>
      <p:ext uri="{BB962C8B-B14F-4D97-AF65-F5344CB8AC3E}">
        <p14:creationId xmlns:p14="http://schemas.microsoft.com/office/powerpoint/2010/main" val="1390221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EA11F-4A11-ED79-7AF4-729D0080C6F6}"/>
              </a:ext>
            </a:extLst>
          </p:cNvPr>
          <p:cNvSpPr>
            <a:spLocks noGrp="1"/>
          </p:cNvSpPr>
          <p:nvPr>
            <p:ph type="title"/>
          </p:nvPr>
        </p:nvSpPr>
        <p:spPr/>
        <p:txBody>
          <a:bodyPr/>
          <a:lstStyle/>
          <a:p>
            <a:r>
              <a:rPr lang="en-US" dirty="0"/>
              <a:t>Practical</a:t>
            </a:r>
            <a:endParaRPr lang="en-NL" dirty="0"/>
          </a:p>
        </p:txBody>
      </p:sp>
      <p:sp>
        <p:nvSpPr>
          <p:cNvPr id="3" name="Content Placeholder 2">
            <a:extLst>
              <a:ext uri="{FF2B5EF4-FFF2-40B4-BE49-F238E27FC236}">
                <a16:creationId xmlns:a16="http://schemas.microsoft.com/office/drawing/2014/main" id="{3CF664CE-A31C-21C9-430C-71FE023D03D1}"/>
              </a:ext>
            </a:extLst>
          </p:cNvPr>
          <p:cNvSpPr>
            <a:spLocks noGrp="1"/>
          </p:cNvSpPr>
          <p:nvPr>
            <p:ph idx="1"/>
          </p:nvPr>
        </p:nvSpPr>
        <p:spPr>
          <a:xfrm>
            <a:off x="645994" y="6118983"/>
            <a:ext cx="11285561" cy="588417"/>
          </a:xfrm>
        </p:spPr>
        <p:txBody>
          <a:bodyPr>
            <a:noAutofit/>
          </a:bodyPr>
          <a:lstStyle/>
          <a:p>
            <a:pPr marL="0" indent="0">
              <a:buNone/>
            </a:pPr>
            <a:r>
              <a:rPr lang="en-US" sz="3200" b="0" i="0" dirty="0">
                <a:solidFill>
                  <a:srgbClr val="0070C0"/>
                </a:solidFill>
                <a:effectLst/>
                <a:latin typeface="72"/>
              </a:rPr>
              <a:t>https://qimr.az1.qualtrics.com/jfe/form/SV_7OEO4h4KZgDZMc6</a:t>
            </a:r>
            <a:endParaRPr lang="en-NL" sz="3200" dirty="0">
              <a:solidFill>
                <a:srgbClr val="0070C0"/>
              </a:solidFill>
            </a:endParaRPr>
          </a:p>
        </p:txBody>
      </p:sp>
      <p:pic>
        <p:nvPicPr>
          <p:cNvPr id="5" name="Picture 4">
            <a:extLst>
              <a:ext uri="{FF2B5EF4-FFF2-40B4-BE49-F238E27FC236}">
                <a16:creationId xmlns:a16="http://schemas.microsoft.com/office/drawing/2014/main" id="{030E5332-B244-3A4A-6E51-743760A0B9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4524" y="1470831"/>
            <a:ext cx="3542446" cy="3542446"/>
          </a:xfrm>
          <a:prstGeom prst="rect">
            <a:avLst/>
          </a:prstGeom>
        </p:spPr>
      </p:pic>
      <p:sp>
        <p:nvSpPr>
          <p:cNvPr id="6" name="TextBox 5">
            <a:extLst>
              <a:ext uri="{FF2B5EF4-FFF2-40B4-BE49-F238E27FC236}">
                <a16:creationId xmlns:a16="http://schemas.microsoft.com/office/drawing/2014/main" id="{33C01840-8547-AB77-39D2-EF24892F9B75}"/>
              </a:ext>
            </a:extLst>
          </p:cNvPr>
          <p:cNvSpPr txBox="1"/>
          <p:nvPr/>
        </p:nvSpPr>
        <p:spPr>
          <a:xfrm>
            <a:off x="800669" y="1765110"/>
            <a:ext cx="6550925" cy="4909036"/>
          </a:xfrm>
          <a:prstGeom prst="rect">
            <a:avLst/>
          </a:prstGeom>
          <a:noFill/>
        </p:spPr>
        <p:txBody>
          <a:bodyPr wrap="square" rtlCol="0">
            <a:spAutoFit/>
          </a:bodyPr>
          <a:lstStyle/>
          <a:p>
            <a:pPr marL="285750" indent="-285750">
              <a:buFont typeface="Arial" panose="020B0604020202020204" pitchFamily="34" charset="0"/>
              <a:buChar char="•"/>
            </a:pPr>
            <a:r>
              <a:rPr lang="en-US" sz="2800" dirty="0"/>
              <a:t>Five steps:</a:t>
            </a:r>
          </a:p>
          <a:p>
            <a:pPr marL="971550" lvl="1" indent="-514350">
              <a:buFont typeface="+mj-lt"/>
              <a:buAutoNum type="arabicPeriod"/>
            </a:pPr>
            <a:r>
              <a:rPr lang="en-US" sz="2800" dirty="0"/>
              <a:t>GWAS </a:t>
            </a:r>
            <a:r>
              <a:rPr lang="en-US" sz="2800" dirty="0" err="1"/>
              <a:t>sumstats</a:t>
            </a:r>
            <a:endParaRPr lang="en-US" sz="2800" dirty="0"/>
          </a:p>
          <a:p>
            <a:pPr marL="971550" lvl="1" indent="-514350">
              <a:buFont typeface="+mj-lt"/>
              <a:buAutoNum type="arabicPeriod"/>
            </a:pPr>
            <a:r>
              <a:rPr lang="en-US" sz="2800" dirty="0"/>
              <a:t>Genotype data</a:t>
            </a:r>
          </a:p>
          <a:p>
            <a:pPr marL="971550" lvl="1" indent="-514350">
              <a:buFont typeface="+mj-lt"/>
              <a:buAutoNum type="arabicPeriod"/>
            </a:pPr>
            <a:r>
              <a:rPr lang="en-US" sz="2800" dirty="0" err="1"/>
              <a:t>SBayesR</a:t>
            </a:r>
            <a:endParaRPr lang="en-US" sz="2800" dirty="0"/>
          </a:p>
          <a:p>
            <a:pPr marL="971550" lvl="1" indent="-514350">
              <a:buFont typeface="+mj-lt"/>
              <a:buAutoNum type="arabicPeriod"/>
            </a:pPr>
            <a:r>
              <a:rPr lang="en-US" sz="2800" dirty="0"/>
              <a:t>Making PGIs</a:t>
            </a:r>
          </a:p>
          <a:p>
            <a:pPr marL="971550" lvl="1" indent="-514350">
              <a:spcAft>
                <a:spcPts val="600"/>
              </a:spcAft>
              <a:buFont typeface="+mj-lt"/>
              <a:buAutoNum type="arabicPeriod"/>
            </a:pPr>
            <a:r>
              <a:rPr lang="en-US" sz="2800" dirty="0"/>
              <a:t>Prediction</a:t>
            </a:r>
          </a:p>
          <a:p>
            <a:pPr marL="285750" indent="-285750">
              <a:buFont typeface="Arial" panose="020B0604020202020204" pitchFamily="34" charset="0"/>
              <a:buChar char="•"/>
            </a:pPr>
            <a:r>
              <a:rPr lang="en-US" sz="2800" dirty="0"/>
              <a:t>It is ok if you don’t finish it all, feel free to work on the remaining parts in your own time.</a:t>
            </a:r>
          </a:p>
          <a:p>
            <a:pPr marL="285750" indent="-285750">
              <a:buFont typeface="Arial" panose="020B0604020202020204" pitchFamily="34" charset="0"/>
              <a:buChar char="•"/>
            </a:pPr>
            <a:endParaRPr lang="en-US" sz="2800" dirty="0"/>
          </a:p>
          <a:p>
            <a:endParaRPr lang="en-US" sz="2800" dirty="0"/>
          </a:p>
        </p:txBody>
      </p:sp>
    </p:spTree>
    <p:extLst>
      <p:ext uri="{BB962C8B-B14F-4D97-AF65-F5344CB8AC3E}">
        <p14:creationId xmlns:p14="http://schemas.microsoft.com/office/powerpoint/2010/main" val="41694341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5C712-BB41-4A2D-F614-1431C42D2EEF}"/>
              </a:ext>
            </a:extLst>
          </p:cNvPr>
          <p:cNvSpPr>
            <a:spLocks noGrp="1"/>
          </p:cNvSpPr>
          <p:nvPr>
            <p:ph type="title"/>
          </p:nvPr>
        </p:nvSpPr>
        <p:spPr>
          <a:xfrm>
            <a:off x="719919" y="142212"/>
            <a:ext cx="10515600" cy="1325563"/>
          </a:xfrm>
        </p:spPr>
        <p:txBody>
          <a:bodyPr/>
          <a:lstStyle/>
          <a:p>
            <a:r>
              <a:rPr lang="en-US" dirty="0"/>
              <a:t>Reading materials</a:t>
            </a:r>
            <a:endParaRPr lang="en-NL" dirty="0"/>
          </a:p>
        </p:txBody>
      </p:sp>
      <p:sp>
        <p:nvSpPr>
          <p:cNvPr id="3" name="Content Placeholder 2">
            <a:extLst>
              <a:ext uri="{FF2B5EF4-FFF2-40B4-BE49-F238E27FC236}">
                <a16:creationId xmlns:a16="http://schemas.microsoft.com/office/drawing/2014/main" id="{539B942C-3194-584E-7BAE-99CA67554385}"/>
              </a:ext>
            </a:extLst>
          </p:cNvPr>
          <p:cNvSpPr>
            <a:spLocks noGrp="1"/>
          </p:cNvSpPr>
          <p:nvPr>
            <p:ph idx="1"/>
          </p:nvPr>
        </p:nvSpPr>
        <p:spPr>
          <a:xfrm>
            <a:off x="773374" y="1255594"/>
            <a:ext cx="10553131" cy="5340824"/>
          </a:xfrm>
        </p:spPr>
        <p:txBody>
          <a:bodyPr>
            <a:noAutofit/>
          </a:bodyPr>
          <a:lstStyle/>
          <a:p>
            <a:pPr marL="406400" indent="-406400">
              <a:lnSpc>
                <a:spcPct val="107000"/>
              </a:lnSpc>
              <a:spcBef>
                <a:spcPts val="0"/>
              </a:spcBef>
              <a:spcAft>
                <a:spcPts val="600"/>
              </a:spcAft>
              <a:buFont typeface="+mj-lt"/>
              <a:buAutoNum type="arabicPeriod"/>
            </a:pPr>
            <a:r>
              <a:rPr lang="en-NL" sz="1400" kern="0" dirty="0" err="1">
                <a:effectLst/>
                <a:latin typeface="Calibri" panose="020F0502020204030204" pitchFamily="34" charset="0"/>
                <a:ea typeface="Calibri" panose="020F0502020204030204" pitchFamily="34" charset="0"/>
                <a:cs typeface="Calibri" panose="020F0502020204030204" pitchFamily="34" charset="0"/>
              </a:rPr>
              <a:t>Dudbridge</a:t>
            </a:r>
            <a:r>
              <a:rPr lang="en-NL" sz="1400" kern="0" dirty="0">
                <a:effectLst/>
                <a:latin typeface="Calibri" panose="020F0502020204030204" pitchFamily="34" charset="0"/>
                <a:ea typeface="Calibri" panose="020F0502020204030204" pitchFamily="34" charset="0"/>
                <a:cs typeface="Calibri" panose="020F0502020204030204" pitchFamily="34" charset="0"/>
              </a:rPr>
              <a:t>, F. Power and Predictive Accuracy of Polygenic Risk Scores. </a:t>
            </a:r>
            <a:r>
              <a:rPr lang="en-NL" sz="1400" i="1" kern="0" dirty="0" err="1">
                <a:effectLst/>
                <a:latin typeface="Calibri" panose="020F0502020204030204" pitchFamily="34" charset="0"/>
                <a:ea typeface="Calibri" panose="020F0502020204030204" pitchFamily="34" charset="0"/>
                <a:cs typeface="Calibri" panose="020F0502020204030204" pitchFamily="34" charset="0"/>
              </a:rPr>
              <a:t>PLoS</a:t>
            </a:r>
            <a:r>
              <a:rPr lang="en-NL" sz="1400" i="1" kern="0" dirty="0">
                <a:effectLst/>
                <a:latin typeface="Calibri" panose="020F0502020204030204" pitchFamily="34" charset="0"/>
                <a:ea typeface="Calibri" panose="020F0502020204030204" pitchFamily="34" charset="0"/>
                <a:cs typeface="Calibri" panose="020F0502020204030204" pitchFamily="34" charset="0"/>
              </a:rPr>
              <a:t> Genet.</a:t>
            </a:r>
            <a:r>
              <a:rPr lang="en-NL" sz="1400" kern="0" dirty="0">
                <a:effectLst/>
                <a:latin typeface="Calibri" panose="020F0502020204030204" pitchFamily="34" charset="0"/>
                <a:ea typeface="Calibri" panose="020F0502020204030204" pitchFamily="34" charset="0"/>
                <a:cs typeface="Calibri" panose="020F0502020204030204" pitchFamily="34" charset="0"/>
              </a:rPr>
              <a:t> </a:t>
            </a:r>
            <a:r>
              <a:rPr lang="en-NL" sz="1400" b="1" kern="0" dirty="0">
                <a:effectLst/>
                <a:latin typeface="Calibri" panose="020F0502020204030204" pitchFamily="34" charset="0"/>
                <a:ea typeface="Calibri" panose="020F0502020204030204" pitchFamily="34" charset="0"/>
                <a:cs typeface="Calibri" panose="020F0502020204030204" pitchFamily="34" charset="0"/>
              </a:rPr>
              <a:t>9</a:t>
            </a:r>
            <a:r>
              <a:rPr lang="en-NL" sz="1400" kern="0" dirty="0">
                <a:effectLst/>
                <a:latin typeface="Calibri" panose="020F0502020204030204" pitchFamily="34" charset="0"/>
                <a:ea typeface="Calibri" panose="020F0502020204030204" pitchFamily="34" charset="0"/>
                <a:cs typeface="Calibri" panose="020F0502020204030204" pitchFamily="34" charset="0"/>
              </a:rPr>
              <a:t>, e1003348 (2013).</a:t>
            </a:r>
            <a:r>
              <a:rPr lang="en-US" sz="1400" kern="0" dirty="0">
                <a:effectLst/>
                <a:latin typeface="Calibri" panose="020F0502020204030204" pitchFamily="34" charset="0"/>
                <a:ea typeface="Calibri" panose="020F0502020204030204" pitchFamily="34" charset="0"/>
                <a:cs typeface="Calibri" panose="020F0502020204030204" pitchFamily="34" charset="0"/>
              </a:rPr>
              <a:t> (</a:t>
            </a:r>
            <a:r>
              <a:rPr lang="en-US" sz="1400" b="1" kern="0" dirty="0">
                <a:effectLst/>
                <a:latin typeface="Calibri" panose="020F0502020204030204" pitchFamily="34" charset="0"/>
                <a:ea typeface="Calibri" panose="020F0502020204030204" pitchFamily="34" charset="0"/>
                <a:cs typeface="Calibri" panose="020F0502020204030204" pitchFamily="34" charset="0"/>
              </a:rPr>
              <a:t>Theoretical framework, power</a:t>
            </a:r>
            <a:r>
              <a:rPr lang="en-US" sz="1400" kern="0" dirty="0">
                <a:effectLst/>
                <a:latin typeface="Calibri" panose="020F0502020204030204" pitchFamily="34" charset="0"/>
                <a:ea typeface="Calibri" panose="020F0502020204030204" pitchFamily="34" charset="0"/>
                <a:cs typeface="Calibri" panose="020F0502020204030204" pitchFamily="34" charset="0"/>
              </a:rPr>
              <a:t>)</a:t>
            </a:r>
          </a:p>
          <a:p>
            <a:pPr marL="406400" indent="-406400">
              <a:lnSpc>
                <a:spcPct val="107000"/>
              </a:lnSpc>
              <a:spcBef>
                <a:spcPts val="0"/>
              </a:spcBef>
              <a:spcAft>
                <a:spcPts val="600"/>
              </a:spcAft>
              <a:buFont typeface="+mj-lt"/>
              <a:buAutoNum type="arabicPeriod"/>
            </a:pPr>
            <a:r>
              <a:rPr lang="en-NL" sz="1400" kern="0" dirty="0">
                <a:effectLst/>
                <a:latin typeface="Calibri" panose="020F0502020204030204" pitchFamily="34" charset="0"/>
                <a:ea typeface="Calibri" panose="020F0502020204030204" pitchFamily="34" charset="0"/>
                <a:cs typeface="Calibri" panose="020F0502020204030204" pitchFamily="34" charset="0"/>
              </a:rPr>
              <a:t>Wray, N. R. </a:t>
            </a:r>
            <a:r>
              <a:rPr lang="en-NL" sz="1400" i="1" kern="0" dirty="0">
                <a:effectLst/>
                <a:latin typeface="Calibri" panose="020F0502020204030204" pitchFamily="34" charset="0"/>
                <a:ea typeface="Calibri" panose="020F0502020204030204" pitchFamily="34" charset="0"/>
                <a:cs typeface="Calibri" panose="020F0502020204030204" pitchFamily="34" charset="0"/>
              </a:rPr>
              <a:t>et al.</a:t>
            </a:r>
            <a:r>
              <a:rPr lang="en-NL" sz="1400" kern="0" dirty="0">
                <a:effectLst/>
                <a:latin typeface="Calibri" panose="020F0502020204030204" pitchFamily="34" charset="0"/>
                <a:ea typeface="Calibri" panose="020F0502020204030204" pitchFamily="34" charset="0"/>
                <a:cs typeface="Calibri" panose="020F0502020204030204" pitchFamily="34" charset="0"/>
              </a:rPr>
              <a:t> Pitfalls of predicting complex traits from SNPs. </a:t>
            </a:r>
            <a:r>
              <a:rPr lang="en-NL" sz="1400" i="1" kern="0" dirty="0">
                <a:effectLst/>
                <a:latin typeface="Calibri" panose="020F0502020204030204" pitchFamily="34" charset="0"/>
                <a:ea typeface="Calibri" panose="020F0502020204030204" pitchFamily="34" charset="0"/>
                <a:cs typeface="Calibri" panose="020F0502020204030204" pitchFamily="34" charset="0"/>
              </a:rPr>
              <a:t>Nat. Rev. Genet.</a:t>
            </a:r>
            <a:r>
              <a:rPr lang="en-NL" sz="1400" kern="0" dirty="0">
                <a:effectLst/>
                <a:latin typeface="Calibri" panose="020F0502020204030204" pitchFamily="34" charset="0"/>
                <a:ea typeface="Calibri" panose="020F0502020204030204" pitchFamily="34" charset="0"/>
                <a:cs typeface="Calibri" panose="020F0502020204030204" pitchFamily="34" charset="0"/>
              </a:rPr>
              <a:t> </a:t>
            </a:r>
            <a:r>
              <a:rPr lang="en-NL" sz="1400" b="1" kern="0" dirty="0">
                <a:effectLst/>
                <a:latin typeface="Calibri" panose="020F0502020204030204" pitchFamily="34" charset="0"/>
                <a:ea typeface="Calibri" panose="020F0502020204030204" pitchFamily="34" charset="0"/>
                <a:cs typeface="Calibri" panose="020F0502020204030204" pitchFamily="34" charset="0"/>
              </a:rPr>
              <a:t>14</a:t>
            </a:r>
            <a:r>
              <a:rPr lang="en-NL" sz="1400" kern="0" dirty="0">
                <a:effectLst/>
                <a:latin typeface="Calibri" panose="020F0502020204030204" pitchFamily="34" charset="0"/>
                <a:ea typeface="Calibri" panose="020F0502020204030204" pitchFamily="34" charset="0"/>
                <a:cs typeface="Calibri" panose="020F0502020204030204" pitchFamily="34" charset="0"/>
              </a:rPr>
              <a:t>, 507–15 (2013).</a:t>
            </a:r>
            <a:r>
              <a:rPr lang="en-US" sz="1400" kern="100" dirty="0">
                <a:latin typeface="Calibri" panose="020F0502020204030204" pitchFamily="34" charset="0"/>
                <a:ea typeface="Calibri" panose="020F0502020204030204" pitchFamily="34" charset="0"/>
                <a:cs typeface="Times New Roman" panose="02020603050405020304" pitchFamily="18" charset="0"/>
              </a:rPr>
              <a:t> (</a:t>
            </a:r>
            <a:r>
              <a:rPr lang="en-US" sz="1400" b="1" kern="100" dirty="0">
                <a:latin typeface="Calibri" panose="020F0502020204030204" pitchFamily="34" charset="0"/>
                <a:ea typeface="Calibri" panose="020F0502020204030204" pitchFamily="34" charset="0"/>
                <a:cs typeface="Times New Roman" panose="02020603050405020304" pitchFamily="18" charset="0"/>
              </a:rPr>
              <a:t>Complexities of interpretation</a:t>
            </a:r>
            <a:r>
              <a:rPr lang="en-US" sz="1400" kern="100" dirty="0">
                <a:latin typeface="Calibri" panose="020F0502020204030204" pitchFamily="34" charset="0"/>
                <a:ea typeface="Calibri" panose="020F0502020204030204" pitchFamily="34" charset="0"/>
                <a:cs typeface="Times New Roman" panose="02020603050405020304" pitchFamily="18" charset="0"/>
              </a:rPr>
              <a:t>)</a:t>
            </a:r>
            <a:endParaRPr lang="en-US" sz="1400" kern="0" dirty="0">
              <a:effectLst/>
              <a:latin typeface="Calibri" panose="020F0502020204030204" pitchFamily="34" charset="0"/>
              <a:ea typeface="Calibri" panose="020F0502020204030204" pitchFamily="34" charset="0"/>
              <a:cs typeface="Calibri" panose="020F0502020204030204" pitchFamily="34" charset="0"/>
            </a:endParaRPr>
          </a:p>
          <a:p>
            <a:pPr marL="406400" indent="-406400">
              <a:lnSpc>
                <a:spcPct val="107000"/>
              </a:lnSpc>
              <a:spcBef>
                <a:spcPts val="0"/>
              </a:spcBef>
              <a:spcAft>
                <a:spcPts val="600"/>
              </a:spcAft>
              <a:buFont typeface="+mj-lt"/>
              <a:buAutoNum type="arabicPeriod"/>
            </a:pPr>
            <a:r>
              <a:rPr lang="en-NL" sz="1400" kern="0" dirty="0">
                <a:effectLst/>
                <a:latin typeface="Calibri" panose="020F0502020204030204" pitchFamily="34" charset="0"/>
                <a:ea typeface="Calibri" panose="020F0502020204030204" pitchFamily="34" charset="0"/>
                <a:cs typeface="Calibri" panose="020F0502020204030204" pitchFamily="34" charset="0"/>
              </a:rPr>
              <a:t>Lloyd-Jones, L. R. </a:t>
            </a:r>
            <a:r>
              <a:rPr lang="en-NL" sz="1400" i="1" kern="0" dirty="0">
                <a:effectLst/>
                <a:latin typeface="Calibri" panose="020F0502020204030204" pitchFamily="34" charset="0"/>
                <a:ea typeface="Calibri" panose="020F0502020204030204" pitchFamily="34" charset="0"/>
                <a:cs typeface="Calibri" panose="020F0502020204030204" pitchFamily="34" charset="0"/>
              </a:rPr>
              <a:t>et al.</a:t>
            </a:r>
            <a:r>
              <a:rPr lang="en-NL" sz="1400" kern="0" dirty="0">
                <a:effectLst/>
                <a:latin typeface="Calibri" panose="020F0502020204030204" pitchFamily="34" charset="0"/>
                <a:ea typeface="Calibri" panose="020F0502020204030204" pitchFamily="34" charset="0"/>
                <a:cs typeface="Calibri" panose="020F0502020204030204" pitchFamily="34" charset="0"/>
              </a:rPr>
              <a:t> Improved polygenic prediction by Bayesian multiple regression on summary statistics. </a:t>
            </a:r>
            <a:r>
              <a:rPr lang="en-NL" sz="1400" i="1" kern="0" dirty="0">
                <a:effectLst/>
                <a:latin typeface="Calibri" panose="020F0502020204030204" pitchFamily="34" charset="0"/>
                <a:ea typeface="Calibri" panose="020F0502020204030204" pitchFamily="34" charset="0"/>
                <a:cs typeface="Calibri" panose="020F0502020204030204" pitchFamily="34" charset="0"/>
              </a:rPr>
              <a:t>Nat. Commun.</a:t>
            </a:r>
            <a:r>
              <a:rPr lang="en-NL" sz="1400" kern="0" dirty="0">
                <a:effectLst/>
                <a:latin typeface="Calibri" panose="020F0502020204030204" pitchFamily="34" charset="0"/>
                <a:ea typeface="Calibri" panose="020F0502020204030204" pitchFamily="34" charset="0"/>
                <a:cs typeface="Calibri" panose="020F0502020204030204" pitchFamily="34" charset="0"/>
              </a:rPr>
              <a:t> </a:t>
            </a:r>
            <a:r>
              <a:rPr lang="en-NL" sz="1400" b="1" kern="0" dirty="0">
                <a:effectLst/>
                <a:latin typeface="Calibri" panose="020F0502020204030204" pitchFamily="34" charset="0"/>
                <a:ea typeface="Calibri" panose="020F0502020204030204" pitchFamily="34" charset="0"/>
                <a:cs typeface="Calibri" panose="020F0502020204030204" pitchFamily="34" charset="0"/>
              </a:rPr>
              <a:t>10</a:t>
            </a:r>
            <a:r>
              <a:rPr lang="en-NL" sz="1400" kern="0" dirty="0">
                <a:effectLst/>
                <a:latin typeface="Calibri" panose="020F0502020204030204" pitchFamily="34" charset="0"/>
                <a:ea typeface="Calibri" panose="020F0502020204030204" pitchFamily="34" charset="0"/>
                <a:cs typeface="Calibri" panose="020F0502020204030204" pitchFamily="34" charset="0"/>
              </a:rPr>
              <a:t>, 5086 (2019).</a:t>
            </a:r>
            <a:r>
              <a:rPr lang="en-US" sz="1400" kern="0" dirty="0">
                <a:latin typeface="Calibri" panose="020F0502020204030204" pitchFamily="34" charset="0"/>
                <a:ea typeface="Calibri" panose="020F0502020204030204" pitchFamily="34" charset="0"/>
                <a:cs typeface="Calibri" panose="020F0502020204030204" pitchFamily="34" charset="0"/>
              </a:rPr>
              <a:t> (</a:t>
            </a:r>
            <a:r>
              <a:rPr lang="en-US" sz="1400" b="1" kern="0" dirty="0" err="1">
                <a:latin typeface="Calibri" panose="020F0502020204030204" pitchFamily="34" charset="0"/>
                <a:ea typeface="Calibri" panose="020F0502020204030204" pitchFamily="34" charset="0"/>
                <a:cs typeface="Calibri" panose="020F0502020204030204" pitchFamily="34" charset="0"/>
              </a:rPr>
              <a:t>SBayesR</a:t>
            </a:r>
            <a:r>
              <a:rPr lang="en-US" sz="1400" b="1" kern="0" dirty="0">
                <a:latin typeface="Calibri" panose="020F0502020204030204" pitchFamily="34" charset="0"/>
                <a:ea typeface="Calibri" panose="020F0502020204030204" pitchFamily="34" charset="0"/>
                <a:cs typeface="Calibri" panose="020F0502020204030204" pitchFamily="34" charset="0"/>
              </a:rPr>
              <a:t> methodology</a:t>
            </a:r>
            <a:r>
              <a:rPr lang="en-US" sz="1400" kern="0" dirty="0">
                <a:latin typeface="Calibri" panose="020F0502020204030204" pitchFamily="34" charset="0"/>
                <a:ea typeface="Calibri" panose="020F0502020204030204" pitchFamily="34" charset="0"/>
                <a:cs typeface="Calibri" panose="020F0502020204030204" pitchFamily="34" charset="0"/>
              </a:rPr>
              <a:t>)</a:t>
            </a:r>
          </a:p>
          <a:p>
            <a:pPr marL="406400" indent="-406400">
              <a:lnSpc>
                <a:spcPct val="107000"/>
              </a:lnSpc>
              <a:spcBef>
                <a:spcPts val="0"/>
              </a:spcBef>
              <a:spcAft>
                <a:spcPts val="600"/>
              </a:spcAft>
              <a:buFont typeface="+mj-lt"/>
              <a:buAutoNum type="arabicPeriod"/>
            </a:pPr>
            <a:r>
              <a:rPr lang="en-NL" sz="1400" kern="0" dirty="0">
                <a:effectLst/>
                <a:latin typeface="Calibri" panose="020F0502020204030204" pitchFamily="34" charset="0"/>
                <a:ea typeface="Calibri" panose="020F0502020204030204" pitchFamily="34" charset="0"/>
                <a:cs typeface="Calibri" panose="020F0502020204030204" pitchFamily="34" charset="0"/>
              </a:rPr>
              <a:t>Ni, G. </a:t>
            </a:r>
            <a:r>
              <a:rPr lang="en-NL" sz="1400" i="1" kern="0" dirty="0">
                <a:effectLst/>
                <a:latin typeface="Calibri" panose="020F0502020204030204" pitchFamily="34" charset="0"/>
                <a:ea typeface="Calibri" panose="020F0502020204030204" pitchFamily="34" charset="0"/>
                <a:cs typeface="Calibri" panose="020F0502020204030204" pitchFamily="34" charset="0"/>
              </a:rPr>
              <a:t>et al.</a:t>
            </a:r>
            <a:r>
              <a:rPr lang="en-NL" sz="1400" kern="0" dirty="0">
                <a:effectLst/>
                <a:latin typeface="Calibri" panose="020F0502020204030204" pitchFamily="34" charset="0"/>
                <a:ea typeface="Calibri" panose="020F0502020204030204" pitchFamily="34" charset="0"/>
                <a:cs typeface="Calibri" panose="020F0502020204030204" pitchFamily="34" charset="0"/>
              </a:rPr>
              <a:t> A Comparison of Ten Polygenic Score Methods for Psychiatric Disorders Applied Across Multiple Cohorts. </a:t>
            </a:r>
            <a:r>
              <a:rPr lang="en-NL" sz="1400" i="1" kern="0" dirty="0">
                <a:effectLst/>
                <a:latin typeface="Calibri" panose="020F0502020204030204" pitchFamily="34" charset="0"/>
                <a:ea typeface="Calibri" panose="020F0502020204030204" pitchFamily="34" charset="0"/>
                <a:cs typeface="Calibri" panose="020F0502020204030204" pitchFamily="34" charset="0"/>
              </a:rPr>
              <a:t>Biol. Psychiatry</a:t>
            </a:r>
            <a:r>
              <a:rPr lang="en-NL" sz="1400" kern="0" dirty="0">
                <a:effectLst/>
                <a:latin typeface="Calibri" panose="020F0502020204030204" pitchFamily="34" charset="0"/>
                <a:ea typeface="Calibri" panose="020F0502020204030204" pitchFamily="34" charset="0"/>
                <a:cs typeface="Calibri" panose="020F0502020204030204" pitchFamily="34" charset="0"/>
              </a:rPr>
              <a:t> </a:t>
            </a:r>
            <a:r>
              <a:rPr lang="en-NL" sz="1400" b="1" kern="0" dirty="0">
                <a:effectLst/>
                <a:latin typeface="Calibri" panose="020F0502020204030204" pitchFamily="34" charset="0"/>
                <a:ea typeface="Calibri" panose="020F0502020204030204" pitchFamily="34" charset="0"/>
                <a:cs typeface="Calibri" panose="020F0502020204030204" pitchFamily="34" charset="0"/>
              </a:rPr>
              <a:t>90</a:t>
            </a:r>
            <a:r>
              <a:rPr lang="en-NL" sz="1400" kern="0" dirty="0">
                <a:effectLst/>
                <a:latin typeface="Calibri" panose="020F0502020204030204" pitchFamily="34" charset="0"/>
                <a:ea typeface="Calibri" panose="020F0502020204030204" pitchFamily="34" charset="0"/>
                <a:cs typeface="Calibri" panose="020F0502020204030204" pitchFamily="34" charset="0"/>
              </a:rPr>
              <a:t>, 611–620 (2021).</a:t>
            </a:r>
            <a:r>
              <a:rPr lang="en-US" sz="1400" kern="0" dirty="0">
                <a:effectLst/>
                <a:latin typeface="Calibri" panose="020F0502020204030204" pitchFamily="34" charset="0"/>
                <a:ea typeface="Calibri" panose="020F0502020204030204" pitchFamily="34" charset="0"/>
                <a:cs typeface="Calibri" panose="020F0502020204030204" pitchFamily="34" charset="0"/>
              </a:rPr>
              <a:t> (</a:t>
            </a:r>
            <a:r>
              <a:rPr lang="en-US" sz="1400" b="1" kern="0" dirty="0">
                <a:latin typeface="Calibri" panose="020F0502020204030204" pitchFamily="34" charset="0"/>
                <a:ea typeface="Calibri" panose="020F0502020204030204" pitchFamily="34" charset="0"/>
                <a:cs typeface="Calibri" panose="020F0502020204030204" pitchFamily="34" charset="0"/>
              </a:rPr>
              <a:t>O</a:t>
            </a:r>
            <a:r>
              <a:rPr lang="en-US" sz="1400" b="1" kern="0" dirty="0">
                <a:effectLst/>
                <a:latin typeface="Calibri" panose="020F0502020204030204" pitchFamily="34" charset="0"/>
                <a:ea typeface="Calibri" panose="020F0502020204030204" pitchFamily="34" charset="0"/>
                <a:cs typeface="Calibri" panose="020F0502020204030204" pitchFamily="34" charset="0"/>
              </a:rPr>
              <a:t>verview </a:t>
            </a:r>
            <a:r>
              <a:rPr lang="en-US" sz="1400" b="1" kern="0" dirty="0">
                <a:latin typeface="Calibri" panose="020F0502020204030204" pitchFamily="34" charset="0"/>
                <a:ea typeface="Calibri" panose="020F0502020204030204" pitchFamily="34" charset="0"/>
                <a:cs typeface="Calibri" panose="020F0502020204030204" pitchFamily="34" charset="0"/>
              </a:rPr>
              <a:t>of methods</a:t>
            </a:r>
            <a:r>
              <a:rPr lang="en-US" sz="1400" kern="0" dirty="0">
                <a:latin typeface="Calibri" panose="020F0502020204030204" pitchFamily="34" charset="0"/>
                <a:ea typeface="Calibri" panose="020F0502020204030204" pitchFamily="34" charset="0"/>
                <a:cs typeface="Calibri" panose="020F0502020204030204" pitchFamily="34" charset="0"/>
              </a:rPr>
              <a:t>)</a:t>
            </a:r>
          </a:p>
          <a:p>
            <a:pPr marL="406400" indent="-406400">
              <a:lnSpc>
                <a:spcPct val="107000"/>
              </a:lnSpc>
              <a:spcBef>
                <a:spcPts val="0"/>
              </a:spcBef>
              <a:spcAft>
                <a:spcPts val="600"/>
              </a:spcAft>
              <a:buFont typeface="+mj-lt"/>
              <a:buAutoNum type="arabicPeriod"/>
            </a:pPr>
            <a:r>
              <a:rPr lang="en-NL" sz="1400" kern="0" dirty="0">
                <a:effectLst/>
                <a:latin typeface="Calibri" panose="020F0502020204030204" pitchFamily="34" charset="0"/>
                <a:ea typeface="Calibri" panose="020F0502020204030204" pitchFamily="34" charset="0"/>
                <a:cs typeface="Calibri" panose="020F0502020204030204" pitchFamily="34" charset="0"/>
              </a:rPr>
              <a:t>Martin, A. R. </a:t>
            </a:r>
            <a:r>
              <a:rPr lang="en-NL" sz="1400" i="1" kern="0" dirty="0">
                <a:effectLst/>
                <a:latin typeface="Calibri" panose="020F0502020204030204" pitchFamily="34" charset="0"/>
                <a:ea typeface="Calibri" panose="020F0502020204030204" pitchFamily="34" charset="0"/>
                <a:cs typeface="Calibri" panose="020F0502020204030204" pitchFamily="34" charset="0"/>
              </a:rPr>
              <a:t>et al.</a:t>
            </a:r>
            <a:r>
              <a:rPr lang="en-NL" sz="1400" kern="0" dirty="0">
                <a:effectLst/>
                <a:latin typeface="Calibri" panose="020F0502020204030204" pitchFamily="34" charset="0"/>
                <a:ea typeface="Calibri" panose="020F0502020204030204" pitchFamily="34" charset="0"/>
                <a:cs typeface="Calibri" panose="020F0502020204030204" pitchFamily="34" charset="0"/>
              </a:rPr>
              <a:t> Clinical use of current polygenic risk scores may exacerbate health disparities. </a:t>
            </a:r>
            <a:r>
              <a:rPr lang="en-NL" sz="1400" i="1" kern="0" dirty="0">
                <a:effectLst/>
                <a:latin typeface="Calibri" panose="020F0502020204030204" pitchFamily="34" charset="0"/>
                <a:ea typeface="Calibri" panose="020F0502020204030204" pitchFamily="34" charset="0"/>
                <a:cs typeface="Calibri" panose="020F0502020204030204" pitchFamily="34" charset="0"/>
              </a:rPr>
              <a:t>Nat. Genet.</a:t>
            </a:r>
            <a:r>
              <a:rPr lang="en-NL" sz="1400" kern="0" dirty="0">
                <a:effectLst/>
                <a:latin typeface="Calibri" panose="020F0502020204030204" pitchFamily="34" charset="0"/>
                <a:ea typeface="Calibri" panose="020F0502020204030204" pitchFamily="34" charset="0"/>
                <a:cs typeface="Calibri" panose="020F0502020204030204" pitchFamily="34" charset="0"/>
              </a:rPr>
              <a:t> </a:t>
            </a:r>
            <a:r>
              <a:rPr lang="en-NL" sz="1400" b="1" kern="0" dirty="0">
                <a:effectLst/>
                <a:latin typeface="Calibri" panose="020F0502020204030204" pitchFamily="34" charset="0"/>
                <a:ea typeface="Calibri" panose="020F0502020204030204" pitchFamily="34" charset="0"/>
                <a:cs typeface="Calibri" panose="020F0502020204030204" pitchFamily="34" charset="0"/>
              </a:rPr>
              <a:t>51</a:t>
            </a:r>
            <a:r>
              <a:rPr lang="en-NL" sz="1400" kern="0" dirty="0">
                <a:effectLst/>
                <a:latin typeface="Calibri" panose="020F0502020204030204" pitchFamily="34" charset="0"/>
                <a:ea typeface="Calibri" panose="020F0502020204030204" pitchFamily="34" charset="0"/>
                <a:cs typeface="Calibri" panose="020F0502020204030204" pitchFamily="34" charset="0"/>
              </a:rPr>
              <a:t>, 584–591 (2019).</a:t>
            </a:r>
            <a:r>
              <a:rPr lang="en-US" sz="1400" kern="0" dirty="0">
                <a:effectLst/>
                <a:latin typeface="Calibri" panose="020F0502020204030204" pitchFamily="34" charset="0"/>
                <a:ea typeface="Calibri" panose="020F0502020204030204" pitchFamily="34" charset="0"/>
                <a:cs typeface="Calibri" panose="020F0502020204030204" pitchFamily="34" charset="0"/>
              </a:rPr>
              <a:t> (</a:t>
            </a:r>
            <a:r>
              <a:rPr lang="en-US" sz="1400" b="1" kern="0" dirty="0">
                <a:effectLst/>
                <a:latin typeface="Calibri" panose="020F0502020204030204" pitchFamily="34" charset="0"/>
                <a:ea typeface="Calibri" panose="020F0502020204030204" pitchFamily="34" charset="0"/>
                <a:cs typeface="Calibri" panose="020F0502020204030204" pitchFamily="34" charset="0"/>
              </a:rPr>
              <a:t>Poor </a:t>
            </a:r>
            <a:r>
              <a:rPr lang="en-US" sz="1400" b="1" kern="0" dirty="0">
                <a:latin typeface="Calibri" panose="020F0502020204030204" pitchFamily="34" charset="0"/>
                <a:ea typeface="Calibri" panose="020F0502020204030204" pitchFamily="34" charset="0"/>
                <a:cs typeface="Calibri" panose="020F0502020204030204" pitchFamily="34" charset="0"/>
              </a:rPr>
              <a:t>c</a:t>
            </a:r>
            <a:r>
              <a:rPr lang="en-US" sz="1400" b="1" kern="0" dirty="0">
                <a:effectLst/>
                <a:latin typeface="Calibri" panose="020F0502020204030204" pitchFamily="34" charset="0"/>
                <a:ea typeface="Calibri" panose="020F0502020204030204" pitchFamily="34" charset="0"/>
                <a:cs typeface="Calibri" panose="020F0502020204030204" pitchFamily="34" charset="0"/>
              </a:rPr>
              <a:t>ross-ancestry portability of PGIs and consequences</a:t>
            </a:r>
            <a:r>
              <a:rPr lang="en-US" sz="1400" kern="0" dirty="0">
                <a:effectLst/>
                <a:latin typeface="Calibri" panose="020F0502020204030204" pitchFamily="34" charset="0"/>
                <a:ea typeface="Calibri" panose="020F0502020204030204" pitchFamily="34" charset="0"/>
                <a:cs typeface="Calibri" panose="020F0502020204030204" pitchFamily="34" charset="0"/>
              </a:rPr>
              <a:t>)</a:t>
            </a:r>
          </a:p>
          <a:p>
            <a:pPr marL="406400" indent="-406400">
              <a:lnSpc>
                <a:spcPct val="107000"/>
              </a:lnSpc>
              <a:spcBef>
                <a:spcPts val="0"/>
              </a:spcBef>
              <a:spcAft>
                <a:spcPts val="600"/>
              </a:spcAft>
              <a:buFont typeface="+mj-lt"/>
              <a:buAutoNum type="arabicPeriod"/>
            </a:pPr>
            <a:r>
              <a:rPr lang="en-NL" sz="1400" kern="0" dirty="0">
                <a:effectLst/>
                <a:latin typeface="Calibri" panose="020F0502020204030204" pitchFamily="34" charset="0"/>
                <a:ea typeface="Calibri" panose="020F0502020204030204" pitchFamily="34" charset="0"/>
                <a:cs typeface="Calibri" panose="020F0502020204030204" pitchFamily="34" charset="0"/>
              </a:rPr>
              <a:t>Wang, Y. </a:t>
            </a:r>
            <a:r>
              <a:rPr lang="en-NL" sz="1400" i="1" kern="0" dirty="0">
                <a:effectLst/>
                <a:latin typeface="Calibri" panose="020F0502020204030204" pitchFamily="34" charset="0"/>
                <a:ea typeface="Calibri" panose="020F0502020204030204" pitchFamily="34" charset="0"/>
                <a:cs typeface="Calibri" panose="020F0502020204030204" pitchFamily="34" charset="0"/>
              </a:rPr>
              <a:t>et al.</a:t>
            </a:r>
            <a:r>
              <a:rPr lang="en-NL" sz="1400" kern="0" dirty="0">
                <a:effectLst/>
                <a:latin typeface="Calibri" panose="020F0502020204030204" pitchFamily="34" charset="0"/>
                <a:ea typeface="Calibri" panose="020F0502020204030204" pitchFamily="34" charset="0"/>
                <a:cs typeface="Calibri" panose="020F0502020204030204" pitchFamily="34" charset="0"/>
              </a:rPr>
              <a:t> Theoretical and empirical quantification of the accuracy of polygenic scores in ancestry divergent populations. </a:t>
            </a:r>
            <a:r>
              <a:rPr lang="en-NL" sz="1400" i="1" kern="0" dirty="0">
                <a:effectLst/>
                <a:latin typeface="Calibri" panose="020F0502020204030204" pitchFamily="34" charset="0"/>
                <a:ea typeface="Calibri" panose="020F0502020204030204" pitchFamily="34" charset="0"/>
                <a:cs typeface="Calibri" panose="020F0502020204030204" pitchFamily="34" charset="0"/>
              </a:rPr>
              <a:t>Nat. Commun.</a:t>
            </a:r>
            <a:r>
              <a:rPr lang="en-NL" sz="1400" kern="0" dirty="0">
                <a:effectLst/>
                <a:latin typeface="Calibri" panose="020F0502020204030204" pitchFamily="34" charset="0"/>
                <a:ea typeface="Calibri" panose="020F0502020204030204" pitchFamily="34" charset="0"/>
                <a:cs typeface="Calibri" panose="020F0502020204030204" pitchFamily="34" charset="0"/>
              </a:rPr>
              <a:t> </a:t>
            </a:r>
            <a:r>
              <a:rPr lang="en-NL" sz="1400" b="1" kern="0" dirty="0">
                <a:effectLst/>
                <a:latin typeface="Calibri" panose="020F0502020204030204" pitchFamily="34" charset="0"/>
                <a:ea typeface="Calibri" panose="020F0502020204030204" pitchFamily="34" charset="0"/>
                <a:cs typeface="Calibri" panose="020F0502020204030204" pitchFamily="34" charset="0"/>
              </a:rPr>
              <a:t>11</a:t>
            </a:r>
            <a:r>
              <a:rPr lang="en-NL" sz="1400" kern="0" dirty="0">
                <a:effectLst/>
                <a:latin typeface="Calibri" panose="020F0502020204030204" pitchFamily="34" charset="0"/>
                <a:ea typeface="Calibri" panose="020F0502020204030204" pitchFamily="34" charset="0"/>
                <a:cs typeface="Calibri" panose="020F0502020204030204" pitchFamily="34" charset="0"/>
              </a:rPr>
              <a:t>, 1–9 (2020).</a:t>
            </a:r>
            <a:r>
              <a:rPr lang="en-US" sz="1400" kern="0" dirty="0">
                <a:latin typeface="Calibri" panose="020F0502020204030204" pitchFamily="34" charset="0"/>
                <a:ea typeface="Calibri" panose="020F0502020204030204" pitchFamily="34" charset="0"/>
                <a:cs typeface="Calibri" panose="020F0502020204030204" pitchFamily="34" charset="0"/>
              </a:rPr>
              <a:t> (</a:t>
            </a:r>
            <a:r>
              <a:rPr lang="en-US" sz="1400" b="1" kern="0" dirty="0">
                <a:latin typeface="Calibri" panose="020F0502020204030204" pitchFamily="34" charset="0"/>
                <a:ea typeface="Calibri" panose="020F0502020204030204" pitchFamily="34" charset="0"/>
                <a:cs typeface="Calibri" panose="020F0502020204030204" pitchFamily="34" charset="0"/>
              </a:rPr>
              <a:t>Factors contributing to poor cross-ancestry portability of PGIs</a:t>
            </a:r>
            <a:r>
              <a:rPr lang="en-US" sz="1400" kern="0" dirty="0">
                <a:latin typeface="Calibri" panose="020F0502020204030204" pitchFamily="34" charset="0"/>
                <a:ea typeface="Calibri" panose="020F0502020204030204" pitchFamily="34" charset="0"/>
                <a:cs typeface="Calibri" panose="020F0502020204030204" pitchFamily="34" charset="0"/>
              </a:rPr>
              <a:t>)</a:t>
            </a:r>
          </a:p>
          <a:p>
            <a:pPr marL="406400" indent="-406400">
              <a:lnSpc>
                <a:spcPct val="107000"/>
              </a:lnSpc>
              <a:spcBef>
                <a:spcPts val="0"/>
              </a:spcBef>
              <a:spcAft>
                <a:spcPts val="600"/>
              </a:spcAft>
              <a:buFont typeface="+mj-lt"/>
              <a:buAutoNum type="arabicPeriod"/>
            </a:pPr>
            <a:r>
              <a:rPr lang="en-NL" sz="1400" kern="0" dirty="0">
                <a:effectLst/>
                <a:latin typeface="Calibri" panose="020F0502020204030204" pitchFamily="34" charset="0"/>
                <a:ea typeface="Calibri" panose="020F0502020204030204" pitchFamily="34" charset="0"/>
                <a:cs typeface="Calibri" panose="020F0502020204030204" pitchFamily="34" charset="0"/>
              </a:rPr>
              <a:t>Ruan, Y. </a:t>
            </a:r>
            <a:r>
              <a:rPr lang="en-NL" sz="1400" i="1" kern="0" dirty="0">
                <a:effectLst/>
                <a:latin typeface="Calibri" panose="020F0502020204030204" pitchFamily="34" charset="0"/>
                <a:ea typeface="Calibri" panose="020F0502020204030204" pitchFamily="34" charset="0"/>
                <a:cs typeface="Calibri" panose="020F0502020204030204" pitchFamily="34" charset="0"/>
              </a:rPr>
              <a:t>et al.</a:t>
            </a:r>
            <a:r>
              <a:rPr lang="en-NL" sz="1400" kern="0" dirty="0">
                <a:effectLst/>
                <a:latin typeface="Calibri" panose="020F0502020204030204" pitchFamily="34" charset="0"/>
                <a:ea typeface="Calibri" panose="020F0502020204030204" pitchFamily="34" charset="0"/>
                <a:cs typeface="Calibri" panose="020F0502020204030204" pitchFamily="34" charset="0"/>
              </a:rPr>
              <a:t> Improving polygenic prediction in ancestrally diverse populations. </a:t>
            </a:r>
            <a:r>
              <a:rPr lang="en-NL" sz="1400" i="1" kern="0" dirty="0">
                <a:effectLst/>
                <a:latin typeface="Calibri" panose="020F0502020204030204" pitchFamily="34" charset="0"/>
                <a:ea typeface="Calibri" panose="020F0502020204030204" pitchFamily="34" charset="0"/>
                <a:cs typeface="Calibri" panose="020F0502020204030204" pitchFamily="34" charset="0"/>
              </a:rPr>
              <a:t>Nat. Genet.</a:t>
            </a:r>
            <a:r>
              <a:rPr lang="en-NL" sz="1400" kern="0" dirty="0">
                <a:effectLst/>
                <a:latin typeface="Calibri" panose="020F0502020204030204" pitchFamily="34" charset="0"/>
                <a:ea typeface="Calibri" panose="020F0502020204030204" pitchFamily="34" charset="0"/>
                <a:cs typeface="Calibri" panose="020F0502020204030204" pitchFamily="34" charset="0"/>
              </a:rPr>
              <a:t> 1–8 (2022).</a:t>
            </a:r>
            <a:r>
              <a:rPr lang="en-US" sz="1400" kern="0" dirty="0">
                <a:effectLst/>
                <a:latin typeface="Calibri" panose="020F0502020204030204" pitchFamily="34" charset="0"/>
                <a:ea typeface="Calibri" panose="020F0502020204030204" pitchFamily="34" charset="0"/>
                <a:cs typeface="Calibri" panose="020F0502020204030204" pitchFamily="34" charset="0"/>
              </a:rPr>
              <a:t> (</a:t>
            </a:r>
            <a:r>
              <a:rPr lang="en-US" sz="1400" b="1" kern="0" dirty="0">
                <a:latin typeface="Calibri" panose="020F0502020204030204" pitchFamily="34" charset="0"/>
                <a:ea typeface="Calibri" panose="020F0502020204030204" pitchFamily="34" charset="0"/>
                <a:cs typeface="Calibri" panose="020F0502020204030204" pitchFamily="34" charset="0"/>
              </a:rPr>
              <a:t>M</a:t>
            </a:r>
            <a:r>
              <a:rPr lang="en-US" sz="1400" b="1" kern="0" dirty="0">
                <a:effectLst/>
                <a:latin typeface="Calibri" panose="020F0502020204030204" pitchFamily="34" charset="0"/>
                <a:ea typeface="Calibri" panose="020F0502020204030204" pitchFamily="34" charset="0"/>
                <a:cs typeface="Calibri" panose="020F0502020204030204" pitchFamily="34" charset="0"/>
              </a:rPr>
              <a:t>ethodology to improve cross-ancestry prediction: PRS-</a:t>
            </a:r>
            <a:r>
              <a:rPr lang="en-US" sz="1400" b="1" kern="0" dirty="0" err="1">
                <a:effectLst/>
                <a:latin typeface="Calibri" panose="020F0502020204030204" pitchFamily="34" charset="0"/>
                <a:ea typeface="Calibri" panose="020F0502020204030204" pitchFamily="34" charset="0"/>
                <a:cs typeface="Calibri" panose="020F0502020204030204" pitchFamily="34" charset="0"/>
              </a:rPr>
              <a:t>CSx</a:t>
            </a:r>
            <a:r>
              <a:rPr lang="en-US" sz="1400" kern="0" dirty="0">
                <a:effectLst/>
                <a:latin typeface="Calibri" panose="020F0502020204030204" pitchFamily="34" charset="0"/>
                <a:ea typeface="Calibri" panose="020F0502020204030204" pitchFamily="34" charset="0"/>
                <a:cs typeface="Calibri" panose="020F0502020204030204" pitchFamily="34" charset="0"/>
              </a:rPr>
              <a:t>)</a:t>
            </a:r>
            <a:endParaRPr lang="en-NL"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nSpc>
                <a:spcPct val="107000"/>
              </a:lnSpc>
              <a:spcBef>
                <a:spcPts val="0"/>
              </a:spcBef>
              <a:spcAft>
                <a:spcPts val="600"/>
              </a:spcAft>
              <a:buFont typeface="+mj-lt"/>
              <a:buAutoNum type="arabicPeriod"/>
            </a:pPr>
            <a:r>
              <a:rPr lang="en-NL" sz="1400" kern="0" dirty="0">
                <a:effectLst/>
                <a:latin typeface="Calibri" panose="020F0502020204030204" pitchFamily="34" charset="0"/>
                <a:ea typeface="Calibri" panose="020F0502020204030204" pitchFamily="34" charset="0"/>
                <a:cs typeface="Calibri" panose="020F0502020204030204" pitchFamily="34" charset="0"/>
              </a:rPr>
              <a:t>Becker, J. </a:t>
            </a:r>
            <a:r>
              <a:rPr lang="en-NL" sz="1400" i="1" kern="0" dirty="0">
                <a:effectLst/>
                <a:latin typeface="Calibri" panose="020F0502020204030204" pitchFamily="34" charset="0"/>
                <a:ea typeface="Calibri" panose="020F0502020204030204" pitchFamily="34" charset="0"/>
                <a:cs typeface="Calibri" panose="020F0502020204030204" pitchFamily="34" charset="0"/>
              </a:rPr>
              <a:t>et al.</a:t>
            </a:r>
            <a:r>
              <a:rPr lang="en-NL" sz="1400" kern="0" dirty="0">
                <a:effectLst/>
                <a:latin typeface="Calibri" panose="020F0502020204030204" pitchFamily="34" charset="0"/>
                <a:ea typeface="Calibri" panose="020F0502020204030204" pitchFamily="34" charset="0"/>
                <a:cs typeface="Calibri" panose="020F0502020204030204" pitchFamily="34" charset="0"/>
              </a:rPr>
              <a:t> Resource profile and user guide of the Polygenic Index Repository. </a:t>
            </a:r>
            <a:r>
              <a:rPr lang="en-NL" sz="1400" i="1" kern="0" dirty="0">
                <a:effectLst/>
                <a:latin typeface="Calibri" panose="020F0502020204030204" pitchFamily="34" charset="0"/>
                <a:ea typeface="Calibri" panose="020F0502020204030204" pitchFamily="34" charset="0"/>
                <a:cs typeface="Calibri" panose="020F0502020204030204" pitchFamily="34" charset="0"/>
              </a:rPr>
              <a:t>Nat. Hum. </a:t>
            </a:r>
            <a:r>
              <a:rPr lang="en-NL" sz="1400" i="1" kern="0" dirty="0" err="1">
                <a:effectLst/>
                <a:latin typeface="Calibri" panose="020F0502020204030204" pitchFamily="34" charset="0"/>
                <a:ea typeface="Calibri" panose="020F0502020204030204" pitchFamily="34" charset="0"/>
                <a:cs typeface="Calibri" panose="020F0502020204030204" pitchFamily="34" charset="0"/>
              </a:rPr>
              <a:t>Behav</a:t>
            </a:r>
            <a:r>
              <a:rPr lang="en-NL" sz="1400" i="1" kern="0" dirty="0">
                <a:effectLst/>
                <a:latin typeface="Calibri" panose="020F0502020204030204" pitchFamily="34" charset="0"/>
                <a:ea typeface="Calibri" panose="020F0502020204030204" pitchFamily="34" charset="0"/>
                <a:cs typeface="Calibri" panose="020F0502020204030204" pitchFamily="34" charset="0"/>
              </a:rPr>
              <a:t>.</a:t>
            </a:r>
            <a:r>
              <a:rPr lang="en-NL" sz="1400" kern="0" dirty="0">
                <a:effectLst/>
                <a:latin typeface="Calibri" panose="020F0502020204030204" pitchFamily="34" charset="0"/>
                <a:ea typeface="Calibri" panose="020F0502020204030204" pitchFamily="34" charset="0"/>
                <a:cs typeface="Calibri" panose="020F0502020204030204" pitchFamily="34" charset="0"/>
              </a:rPr>
              <a:t> (2021) doi:10.1038/s41562-021-01119-3.</a:t>
            </a:r>
            <a:r>
              <a:rPr lang="en-US" sz="1400" kern="0" dirty="0">
                <a:effectLst/>
                <a:latin typeface="Calibri" panose="020F0502020204030204" pitchFamily="34" charset="0"/>
                <a:ea typeface="Calibri" panose="020F0502020204030204" pitchFamily="34" charset="0"/>
                <a:cs typeface="Calibri" panose="020F0502020204030204" pitchFamily="34" charset="0"/>
              </a:rPr>
              <a:t> (</a:t>
            </a:r>
            <a:r>
              <a:rPr lang="en-US" sz="1400" b="1" kern="0" dirty="0">
                <a:effectLst/>
                <a:latin typeface="Calibri" panose="020F0502020204030204" pitchFamily="34" charset="0"/>
                <a:ea typeface="Calibri" panose="020F0502020204030204" pitchFamily="34" charset="0"/>
                <a:cs typeface="Calibri" panose="020F0502020204030204" pitchFamily="34" charset="0"/>
              </a:rPr>
              <a:t>Measurement correction</a:t>
            </a:r>
            <a:r>
              <a:rPr lang="en-US" sz="1400" kern="0" dirty="0">
                <a:effectLst/>
                <a:latin typeface="Calibri" panose="020F0502020204030204" pitchFamily="34" charset="0"/>
                <a:ea typeface="Calibri" panose="020F0502020204030204" pitchFamily="34" charset="0"/>
                <a:cs typeface="Calibri" panose="020F0502020204030204" pitchFamily="34" charset="0"/>
              </a:rPr>
              <a:t>)</a:t>
            </a:r>
            <a:endParaRPr lang="en-NL"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nSpc>
                <a:spcPct val="107000"/>
              </a:lnSpc>
              <a:spcBef>
                <a:spcPts val="0"/>
              </a:spcBef>
              <a:spcAft>
                <a:spcPts val="600"/>
              </a:spcAft>
              <a:buFont typeface="+mj-lt"/>
              <a:buAutoNum type="arabicPeriod"/>
            </a:pPr>
            <a:r>
              <a:rPr lang="en-NL" sz="1400" kern="0" dirty="0">
                <a:effectLst/>
                <a:latin typeface="Calibri" panose="020F0502020204030204" pitchFamily="34" charset="0"/>
                <a:ea typeface="Calibri" panose="020F0502020204030204" pitchFamily="34" charset="0"/>
                <a:cs typeface="Calibri" panose="020F0502020204030204" pitchFamily="34" charset="0"/>
              </a:rPr>
              <a:t>Zheng, Z. </a:t>
            </a:r>
            <a:r>
              <a:rPr lang="en-NL" sz="1400" i="1" kern="0" dirty="0">
                <a:effectLst/>
                <a:latin typeface="Calibri" panose="020F0502020204030204" pitchFamily="34" charset="0"/>
                <a:ea typeface="Calibri" panose="020F0502020204030204" pitchFamily="34" charset="0"/>
                <a:cs typeface="Calibri" panose="020F0502020204030204" pitchFamily="34" charset="0"/>
              </a:rPr>
              <a:t>et al.</a:t>
            </a:r>
            <a:r>
              <a:rPr lang="en-NL" sz="1400" kern="0" dirty="0">
                <a:effectLst/>
                <a:latin typeface="Calibri" panose="020F0502020204030204" pitchFamily="34" charset="0"/>
                <a:ea typeface="Calibri" panose="020F0502020204030204" pitchFamily="34" charset="0"/>
                <a:cs typeface="Calibri" panose="020F0502020204030204" pitchFamily="34" charset="0"/>
              </a:rPr>
              <a:t> Leveraging functional genomic annotations and genome coverage to improve polygenic prediction of complex traits within and between ancestries. </a:t>
            </a:r>
            <a:r>
              <a:rPr lang="en-NL" sz="1400" i="1" kern="0" dirty="0">
                <a:effectLst/>
                <a:latin typeface="Calibri" panose="020F0502020204030204" pitchFamily="34" charset="0"/>
                <a:ea typeface="Calibri" panose="020F0502020204030204" pitchFamily="34" charset="0"/>
                <a:cs typeface="Calibri" panose="020F0502020204030204" pitchFamily="34" charset="0"/>
              </a:rPr>
              <a:t>Nat. Genet. 2024 565</a:t>
            </a:r>
            <a:r>
              <a:rPr lang="en-NL" sz="1400" kern="0" dirty="0">
                <a:effectLst/>
                <a:latin typeface="Calibri" panose="020F0502020204030204" pitchFamily="34" charset="0"/>
                <a:ea typeface="Calibri" panose="020F0502020204030204" pitchFamily="34" charset="0"/>
                <a:cs typeface="Calibri" panose="020F0502020204030204" pitchFamily="34" charset="0"/>
              </a:rPr>
              <a:t> </a:t>
            </a:r>
            <a:r>
              <a:rPr lang="en-NL" sz="1400" b="1" kern="0" dirty="0">
                <a:effectLst/>
                <a:latin typeface="Calibri" panose="020F0502020204030204" pitchFamily="34" charset="0"/>
                <a:ea typeface="Calibri" panose="020F0502020204030204" pitchFamily="34" charset="0"/>
                <a:cs typeface="Calibri" panose="020F0502020204030204" pitchFamily="34" charset="0"/>
              </a:rPr>
              <a:t>56</a:t>
            </a:r>
            <a:r>
              <a:rPr lang="en-NL" sz="1400" kern="0" dirty="0">
                <a:effectLst/>
                <a:latin typeface="Calibri" panose="020F0502020204030204" pitchFamily="34" charset="0"/>
                <a:ea typeface="Calibri" panose="020F0502020204030204" pitchFamily="34" charset="0"/>
                <a:cs typeface="Calibri" panose="020F0502020204030204" pitchFamily="34" charset="0"/>
              </a:rPr>
              <a:t>, 767–777 (2024).</a:t>
            </a:r>
            <a:r>
              <a:rPr lang="en-US" sz="1400" kern="0" dirty="0">
                <a:effectLst/>
                <a:latin typeface="Calibri" panose="020F0502020204030204" pitchFamily="34" charset="0"/>
                <a:ea typeface="Calibri" panose="020F0502020204030204" pitchFamily="34" charset="0"/>
                <a:cs typeface="Calibri" panose="020F0502020204030204" pitchFamily="34" charset="0"/>
              </a:rPr>
              <a:t> (</a:t>
            </a:r>
            <a:r>
              <a:rPr lang="en-US" sz="1400" b="1" kern="0" dirty="0">
                <a:latin typeface="Calibri" panose="020F0502020204030204" pitchFamily="34" charset="0"/>
                <a:ea typeface="Calibri" panose="020F0502020204030204" pitchFamily="34" charset="0"/>
                <a:cs typeface="Calibri" panose="020F0502020204030204" pitchFamily="34" charset="0"/>
              </a:rPr>
              <a:t>M</a:t>
            </a:r>
            <a:r>
              <a:rPr lang="en-US" sz="1400" b="1" kern="0" dirty="0">
                <a:effectLst/>
                <a:latin typeface="Calibri" panose="020F0502020204030204" pitchFamily="34" charset="0"/>
                <a:ea typeface="Calibri" panose="020F0502020204030204" pitchFamily="34" charset="0"/>
                <a:cs typeface="Calibri" panose="020F0502020204030204" pitchFamily="34" charset="0"/>
              </a:rPr>
              <a:t>ethodology to incorporate functional annotations into PGIs</a:t>
            </a:r>
            <a:r>
              <a:rPr lang="en-US" sz="1400" kern="0" dirty="0">
                <a:effectLst/>
                <a:latin typeface="Calibri" panose="020F0502020204030204" pitchFamily="34" charset="0"/>
                <a:ea typeface="Calibri" panose="020F0502020204030204" pitchFamily="34" charset="0"/>
                <a:cs typeface="Calibri" panose="020F0502020204030204" pitchFamily="34" charset="0"/>
              </a:rPr>
              <a:t>) </a:t>
            </a:r>
          </a:p>
          <a:p>
            <a:pPr marL="406400" indent="-406400">
              <a:lnSpc>
                <a:spcPct val="107000"/>
              </a:lnSpc>
              <a:spcBef>
                <a:spcPts val="0"/>
              </a:spcBef>
              <a:spcAft>
                <a:spcPts val="600"/>
              </a:spcAft>
              <a:buFont typeface="+mj-lt"/>
              <a:buAutoNum type="arabicPeriod"/>
            </a:pPr>
            <a:r>
              <a:rPr lang="en-NL" sz="1400" kern="0" dirty="0">
                <a:effectLst/>
                <a:latin typeface="Calibri" panose="020F0502020204030204" pitchFamily="34" charset="0"/>
                <a:ea typeface="Calibri" panose="020F0502020204030204" pitchFamily="34" charset="0"/>
                <a:cs typeface="Calibri" panose="020F0502020204030204" pitchFamily="34" charset="0"/>
              </a:rPr>
              <a:t>Okbay, A. </a:t>
            </a:r>
            <a:r>
              <a:rPr lang="en-NL" sz="1400" i="1" kern="0" dirty="0">
                <a:effectLst/>
                <a:latin typeface="Calibri" panose="020F0502020204030204" pitchFamily="34" charset="0"/>
                <a:ea typeface="Calibri" panose="020F0502020204030204" pitchFamily="34" charset="0"/>
                <a:cs typeface="Calibri" panose="020F0502020204030204" pitchFamily="34" charset="0"/>
              </a:rPr>
              <a:t>et al.</a:t>
            </a:r>
            <a:r>
              <a:rPr lang="en-NL" sz="1400" kern="0" dirty="0">
                <a:effectLst/>
                <a:latin typeface="Calibri" panose="020F0502020204030204" pitchFamily="34" charset="0"/>
                <a:ea typeface="Calibri" panose="020F0502020204030204" pitchFamily="34" charset="0"/>
                <a:cs typeface="Calibri" panose="020F0502020204030204" pitchFamily="34" charset="0"/>
              </a:rPr>
              <a:t> Polygenic prediction of educational attainment within and between families from genome-wide association analyses in 3 million individuals. </a:t>
            </a:r>
            <a:r>
              <a:rPr lang="en-NL" sz="1400" i="1" kern="0" dirty="0">
                <a:effectLst/>
                <a:latin typeface="Calibri" panose="020F0502020204030204" pitchFamily="34" charset="0"/>
                <a:ea typeface="Calibri" panose="020F0502020204030204" pitchFamily="34" charset="0"/>
                <a:cs typeface="Calibri" panose="020F0502020204030204" pitchFamily="34" charset="0"/>
              </a:rPr>
              <a:t>Nat. Genet.</a:t>
            </a:r>
            <a:r>
              <a:rPr lang="en-NL" sz="1400" kern="0" dirty="0">
                <a:effectLst/>
                <a:latin typeface="Calibri" panose="020F0502020204030204" pitchFamily="34" charset="0"/>
                <a:ea typeface="Calibri" panose="020F0502020204030204" pitchFamily="34" charset="0"/>
                <a:cs typeface="Calibri" panose="020F0502020204030204" pitchFamily="34" charset="0"/>
              </a:rPr>
              <a:t> </a:t>
            </a:r>
            <a:r>
              <a:rPr lang="en-NL" sz="1400" b="1" kern="0" dirty="0">
                <a:effectLst/>
                <a:latin typeface="Calibri" panose="020F0502020204030204" pitchFamily="34" charset="0"/>
                <a:ea typeface="Calibri" panose="020F0502020204030204" pitchFamily="34" charset="0"/>
                <a:cs typeface="Calibri" panose="020F0502020204030204" pitchFamily="34" charset="0"/>
              </a:rPr>
              <a:t>54</a:t>
            </a:r>
            <a:r>
              <a:rPr lang="en-NL" sz="1400" kern="0" dirty="0">
                <a:effectLst/>
                <a:latin typeface="Calibri" panose="020F0502020204030204" pitchFamily="34" charset="0"/>
                <a:ea typeface="Calibri" panose="020F0502020204030204" pitchFamily="34" charset="0"/>
                <a:cs typeface="Calibri" panose="020F0502020204030204" pitchFamily="34" charset="0"/>
              </a:rPr>
              <a:t>, 437–449 (2022)</a:t>
            </a:r>
            <a:r>
              <a:rPr lang="en-US" sz="1400" kern="0" dirty="0">
                <a:effectLst/>
                <a:latin typeface="Calibri" panose="020F0502020204030204" pitchFamily="34" charset="0"/>
                <a:ea typeface="Calibri" panose="020F0502020204030204" pitchFamily="34" charset="0"/>
                <a:cs typeface="Calibri" panose="020F0502020204030204" pitchFamily="34" charset="0"/>
              </a:rPr>
              <a:t>, </a:t>
            </a:r>
            <a:r>
              <a:rPr lang="en-US" sz="1400" b="1" kern="0" dirty="0">
                <a:effectLst/>
                <a:latin typeface="Calibri" panose="020F0502020204030204" pitchFamily="34" charset="0"/>
                <a:ea typeface="Calibri" panose="020F0502020204030204" pitchFamily="34" charset="0"/>
                <a:cs typeface="Calibri" panose="020F0502020204030204" pitchFamily="34" charset="0"/>
              </a:rPr>
              <a:t>Supplementary Note Section 7</a:t>
            </a:r>
            <a:r>
              <a:rPr lang="en-NL" sz="1400" kern="0" dirty="0">
                <a:effectLst/>
                <a:latin typeface="Calibri" panose="020F0502020204030204" pitchFamily="34" charset="0"/>
                <a:ea typeface="Calibri" panose="020F0502020204030204" pitchFamily="34" charset="0"/>
                <a:cs typeface="Calibri" panose="020F0502020204030204" pitchFamily="34" charset="0"/>
              </a:rPr>
              <a:t>.</a:t>
            </a:r>
            <a:r>
              <a:rPr lang="en-US" sz="1400" kern="0" dirty="0">
                <a:effectLst/>
                <a:latin typeface="Calibri" panose="020F0502020204030204" pitchFamily="34" charset="0"/>
                <a:ea typeface="Calibri" panose="020F0502020204030204" pitchFamily="34" charset="0"/>
                <a:cs typeface="Calibri" panose="020F0502020204030204" pitchFamily="34" charset="0"/>
              </a:rPr>
              <a:t> (</a:t>
            </a:r>
            <a:r>
              <a:rPr lang="en-US" sz="1400" b="1" kern="0" dirty="0">
                <a:effectLst/>
                <a:latin typeface="Calibri" panose="020F0502020204030204" pitchFamily="34" charset="0"/>
                <a:ea typeface="Calibri" panose="020F0502020204030204" pitchFamily="34" charset="0"/>
                <a:cs typeface="Calibri" panose="020F0502020204030204" pitchFamily="34" charset="0"/>
              </a:rPr>
              <a:t>Contribution of confounders to PGI predictive power</a:t>
            </a:r>
            <a:r>
              <a:rPr lang="en-US" sz="1400" kern="0" dirty="0">
                <a:effectLst/>
                <a:latin typeface="Calibri" panose="020F0502020204030204" pitchFamily="34" charset="0"/>
                <a:ea typeface="Calibri" panose="020F0502020204030204" pitchFamily="34" charset="0"/>
                <a:cs typeface="Calibri" panose="020F0502020204030204" pitchFamily="34" charset="0"/>
              </a:rPr>
              <a:t>)</a:t>
            </a:r>
            <a:endParaRPr lang="en-NL"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nSpc>
                <a:spcPct val="107000"/>
              </a:lnSpc>
              <a:spcBef>
                <a:spcPts val="0"/>
              </a:spcBef>
              <a:spcAft>
                <a:spcPts val="600"/>
              </a:spcAft>
              <a:buFont typeface="+mj-lt"/>
              <a:buAutoNum type="arabicPeriod"/>
            </a:pPr>
            <a:endParaRPr lang="en-NL"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5709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E03E8-875D-325B-0BF1-A00FDB077702}"/>
              </a:ext>
            </a:extLst>
          </p:cNvPr>
          <p:cNvSpPr>
            <a:spLocks noGrp="1"/>
          </p:cNvSpPr>
          <p:nvPr>
            <p:ph type="title"/>
          </p:nvPr>
        </p:nvSpPr>
        <p:spPr/>
        <p:txBody>
          <a:bodyPr/>
          <a:lstStyle/>
          <a:p>
            <a:r>
              <a:rPr lang="en-US" dirty="0"/>
              <a:t>A literal history of polygenic indices </a:t>
            </a:r>
            <a:endParaRPr lang="en-NL" dirty="0"/>
          </a:p>
        </p:txBody>
      </p:sp>
      <p:sp>
        <p:nvSpPr>
          <p:cNvPr id="3" name="Content Placeholder 2">
            <a:extLst>
              <a:ext uri="{FF2B5EF4-FFF2-40B4-BE49-F238E27FC236}">
                <a16:creationId xmlns:a16="http://schemas.microsoft.com/office/drawing/2014/main" id="{26E69DB1-9A18-8C3A-4E21-84781E705711}"/>
              </a:ext>
            </a:extLst>
          </p:cNvPr>
          <p:cNvSpPr>
            <a:spLocks noGrp="1"/>
          </p:cNvSpPr>
          <p:nvPr>
            <p:ph idx="1"/>
          </p:nvPr>
        </p:nvSpPr>
        <p:spPr>
          <a:xfrm>
            <a:off x="646922" y="1690688"/>
            <a:ext cx="7036837" cy="1691659"/>
          </a:xfrm>
        </p:spPr>
        <p:txBody>
          <a:bodyPr>
            <a:normAutofit fontScale="92500"/>
          </a:bodyPr>
          <a:lstStyle/>
          <a:p>
            <a:r>
              <a:rPr lang="en-US" dirty="0"/>
              <a:t>Once upon a time, people thought all human traits were influenced by a handful of genes. </a:t>
            </a:r>
          </a:p>
          <a:p>
            <a:r>
              <a:rPr lang="en-US" dirty="0"/>
              <a:t>In their folly, they came up with candidate genes chosen out of a few whose function were known</a:t>
            </a:r>
          </a:p>
        </p:txBody>
      </p:sp>
      <p:pic>
        <p:nvPicPr>
          <p:cNvPr id="2050" name="Picture 2" descr="Fire Breathing Red Dragon Edible Cake Topper Image ABPID08280 – A Birthday  Place">
            <a:extLst>
              <a:ext uri="{FF2B5EF4-FFF2-40B4-BE49-F238E27FC236}">
                <a16:creationId xmlns:a16="http://schemas.microsoft.com/office/drawing/2014/main" id="{A6B6155A-2354-FB3C-D010-9FC795EDC7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5710" y="1373091"/>
            <a:ext cx="2821036" cy="28210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C1A5A82-F387-EAB1-54E9-68B7D8EF8729}"/>
              </a:ext>
            </a:extLst>
          </p:cNvPr>
          <p:cNvSpPr txBox="1"/>
          <p:nvPr/>
        </p:nvSpPr>
        <p:spPr>
          <a:xfrm>
            <a:off x="901612" y="3382347"/>
            <a:ext cx="7092820" cy="892552"/>
          </a:xfrm>
          <a:prstGeom prst="rect">
            <a:avLst/>
          </a:prstGeom>
          <a:noFill/>
        </p:spPr>
        <p:txBody>
          <a:bodyPr wrap="square">
            <a:spAutoFit/>
          </a:bodyPr>
          <a:lstStyle/>
          <a:p>
            <a:r>
              <a:rPr lang="en-US" sz="2600" dirty="0"/>
              <a:t>Thus, started the era of candidate gene studies, and the following replication crisis. </a:t>
            </a:r>
          </a:p>
        </p:txBody>
      </p:sp>
      <p:sp>
        <p:nvSpPr>
          <p:cNvPr id="7" name="TextBox 6">
            <a:extLst>
              <a:ext uri="{FF2B5EF4-FFF2-40B4-BE49-F238E27FC236}">
                <a16:creationId xmlns:a16="http://schemas.microsoft.com/office/drawing/2014/main" id="{2B406118-7CB7-FDA3-F121-117B30CF4680}"/>
              </a:ext>
            </a:extLst>
          </p:cNvPr>
          <p:cNvSpPr txBox="1"/>
          <p:nvPr/>
        </p:nvSpPr>
        <p:spPr>
          <a:xfrm>
            <a:off x="571499" y="4399994"/>
            <a:ext cx="11045113" cy="2169825"/>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2600" dirty="0"/>
              <a:t>In the silence that followed the wake of these studies, tiny little GWAS started to emerge from the ashes</a:t>
            </a:r>
          </a:p>
          <a:p>
            <a:pPr marL="285750" indent="-285750">
              <a:buFont typeface="Arial" panose="020B0604020202020204" pitchFamily="34" charset="0"/>
              <a:buChar char="•"/>
            </a:pPr>
            <a:r>
              <a:rPr lang="en-US" sz="2600" dirty="0"/>
              <a:t>They identified a few tiny genetic breadcrumbs that barely explained a fraction of the traits they were chasing. The top hits were underwhelming, the heritability gaps yawning…</a:t>
            </a:r>
            <a:endParaRPr lang="en-NL" sz="2600" dirty="0"/>
          </a:p>
        </p:txBody>
      </p:sp>
    </p:spTree>
    <p:extLst>
      <p:ext uri="{BB962C8B-B14F-4D97-AF65-F5344CB8AC3E}">
        <p14:creationId xmlns:p14="http://schemas.microsoft.com/office/powerpoint/2010/main" val="27706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5B4EF24-CE3A-F67C-7528-B63DC857A4E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0964" y="670719"/>
            <a:ext cx="5516562" cy="5516562"/>
          </a:xfrm>
        </p:spPr>
      </p:pic>
      <p:pic>
        <p:nvPicPr>
          <p:cNvPr id="16" name="Picture 10">
            <a:extLst>
              <a:ext uri="{FF2B5EF4-FFF2-40B4-BE49-F238E27FC236}">
                <a16:creationId xmlns:a16="http://schemas.microsoft.com/office/drawing/2014/main" id="{EC1FAA8A-380F-8F04-DC53-42626DF958D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56056" y="1700730"/>
            <a:ext cx="5387851" cy="1904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3D55599-9A6F-CF1F-817B-6DA1956C186B}"/>
              </a:ext>
            </a:extLst>
          </p:cNvPr>
          <p:cNvSpPr txBox="1"/>
          <p:nvPr/>
        </p:nvSpPr>
        <p:spPr>
          <a:xfrm>
            <a:off x="6391700" y="320457"/>
            <a:ext cx="5516562" cy="3108543"/>
          </a:xfrm>
          <a:prstGeom prst="rect">
            <a:avLst/>
          </a:prstGeom>
          <a:noFill/>
        </p:spPr>
        <p:txBody>
          <a:bodyPr wrap="square" rtlCol="0">
            <a:spAutoFit/>
          </a:bodyPr>
          <a:lstStyle/>
          <a:p>
            <a:r>
              <a:rPr lang="en-US" sz="2800" dirty="0"/>
              <a:t>It was then (2009) that a statistical alchemist came to the rescue.. Today, we know him as…</a:t>
            </a:r>
          </a:p>
          <a:p>
            <a:endParaRPr lang="en-US" sz="2800" dirty="0"/>
          </a:p>
          <a:p>
            <a:r>
              <a:rPr lang="en-US" sz="2800" dirty="0"/>
              <a:t>Sean Purcell</a:t>
            </a:r>
          </a:p>
          <a:p>
            <a:endParaRPr lang="en-US" sz="2800" dirty="0"/>
          </a:p>
          <a:p>
            <a:endParaRPr lang="en-US" sz="2800" dirty="0"/>
          </a:p>
        </p:txBody>
      </p:sp>
      <p:pic>
        <p:nvPicPr>
          <p:cNvPr id="17" name="Picture 11">
            <a:extLst>
              <a:ext uri="{FF2B5EF4-FFF2-40B4-BE49-F238E27FC236}">
                <a16:creationId xmlns:a16="http://schemas.microsoft.com/office/drawing/2014/main" id="{D2B771FA-DC9A-C400-E921-DA533E959D3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63742" y="4760871"/>
            <a:ext cx="5054600" cy="17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5E84EBA1-17BB-6206-6A8E-C693C737838F}"/>
              </a:ext>
            </a:extLst>
          </p:cNvPr>
          <p:cNvSpPr txBox="1"/>
          <p:nvPr/>
        </p:nvSpPr>
        <p:spPr>
          <a:xfrm>
            <a:off x="6456056" y="3837541"/>
            <a:ext cx="5117364" cy="1200329"/>
          </a:xfrm>
          <a:prstGeom prst="rect">
            <a:avLst/>
          </a:prstGeom>
          <a:noFill/>
        </p:spPr>
        <p:txBody>
          <a:bodyPr wrap="square" rtlCol="0">
            <a:spAutoFit/>
          </a:bodyPr>
          <a:lstStyle/>
          <a:p>
            <a:r>
              <a:rPr lang="en-US" dirty="0"/>
              <a:t>It is said that around the same time, in the land down under, a lesser wizard came up with the same idea, but there is absolutely no written record of this.</a:t>
            </a:r>
            <a:endParaRPr lang="en-NL" dirty="0"/>
          </a:p>
        </p:txBody>
      </p:sp>
      <p:sp>
        <p:nvSpPr>
          <p:cNvPr id="19" name="Rectangle 18">
            <a:extLst>
              <a:ext uri="{FF2B5EF4-FFF2-40B4-BE49-F238E27FC236}">
                <a16:creationId xmlns:a16="http://schemas.microsoft.com/office/drawing/2014/main" id="{8E3FEA81-A326-6B97-2CF4-960C60DC013B}"/>
              </a:ext>
            </a:extLst>
          </p:cNvPr>
          <p:cNvSpPr/>
          <p:nvPr/>
        </p:nvSpPr>
        <p:spPr>
          <a:xfrm>
            <a:off x="6550090" y="4921898"/>
            <a:ext cx="5054600" cy="16655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3" name="Picture 12">
            <a:extLst>
              <a:ext uri="{FF2B5EF4-FFF2-40B4-BE49-F238E27FC236}">
                <a16:creationId xmlns:a16="http://schemas.microsoft.com/office/drawing/2014/main" id="{6E40421C-734F-439B-4B84-6B26E789E19E}"/>
              </a:ext>
            </a:extLst>
          </p:cNvPr>
          <p:cNvPicPr>
            <a:picLocks noChangeAspect="1"/>
          </p:cNvPicPr>
          <p:nvPr/>
        </p:nvPicPr>
        <p:blipFill>
          <a:blip r:embed="rId6"/>
          <a:stretch>
            <a:fillRect/>
          </a:stretch>
        </p:blipFill>
        <p:spPr>
          <a:xfrm>
            <a:off x="2847852" y="1874003"/>
            <a:ext cx="664386" cy="912213"/>
          </a:xfrm>
          <a:prstGeom prst="rect">
            <a:avLst/>
          </a:prstGeom>
        </p:spPr>
      </p:pic>
      <p:pic>
        <p:nvPicPr>
          <p:cNvPr id="15" name="Picture 14">
            <a:extLst>
              <a:ext uri="{FF2B5EF4-FFF2-40B4-BE49-F238E27FC236}">
                <a16:creationId xmlns:a16="http://schemas.microsoft.com/office/drawing/2014/main" id="{339E1EF6-14EA-942B-C10F-3E147BF2FEA5}"/>
              </a:ext>
            </a:extLst>
          </p:cNvPr>
          <p:cNvPicPr>
            <a:picLocks noChangeAspect="1"/>
          </p:cNvPicPr>
          <p:nvPr/>
        </p:nvPicPr>
        <p:blipFill>
          <a:blip r:embed="rId7"/>
          <a:stretch>
            <a:fillRect/>
          </a:stretch>
        </p:blipFill>
        <p:spPr>
          <a:xfrm>
            <a:off x="2862697" y="1982012"/>
            <a:ext cx="664386" cy="804929"/>
          </a:xfrm>
          <a:prstGeom prst="rect">
            <a:avLst/>
          </a:prstGeom>
        </p:spPr>
      </p:pic>
    </p:spTree>
    <p:extLst>
      <p:ext uri="{BB962C8B-B14F-4D97-AF65-F5344CB8AC3E}">
        <p14:creationId xmlns:p14="http://schemas.microsoft.com/office/powerpoint/2010/main" val="396580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sz="2800" dirty="0">
                <a:solidFill>
                  <a:schemeClr val="tx1"/>
                </a:solidFill>
              </a:rPr>
              <a:t>A literal history of PGIs</a:t>
            </a:r>
          </a:p>
          <a:p>
            <a:r>
              <a:rPr lang="en-US" sz="2800" dirty="0">
                <a:solidFill>
                  <a:schemeClr val="tx1"/>
                </a:solidFill>
              </a:rPr>
              <a:t>What is a polygenic index?</a:t>
            </a:r>
          </a:p>
          <a:p>
            <a:r>
              <a:rPr lang="en-US" sz="2800" dirty="0">
                <a:solidFill>
                  <a:schemeClr val="bg2">
                    <a:lumMod val="90000"/>
                  </a:schemeClr>
                </a:solidFill>
              </a:rPr>
              <a:t>Predictive power of polygenic indices</a:t>
            </a:r>
          </a:p>
          <a:p>
            <a:r>
              <a:rPr lang="en-US" sz="2800" dirty="0">
                <a:solidFill>
                  <a:schemeClr val="bg2">
                    <a:lumMod val="90000"/>
                  </a:schemeClr>
                </a:solidFill>
              </a:rPr>
              <a:t>Constructing polygenic indices</a:t>
            </a:r>
          </a:p>
          <a:p>
            <a:r>
              <a:rPr lang="en-US" sz="2800" dirty="0">
                <a:solidFill>
                  <a:schemeClr val="bg2">
                    <a:lumMod val="90000"/>
                  </a:schemeClr>
                </a:solidFill>
              </a:rPr>
              <a:t>Applications</a:t>
            </a:r>
          </a:p>
          <a:p>
            <a:r>
              <a:rPr lang="en-US" sz="2800" dirty="0">
                <a:solidFill>
                  <a:schemeClr val="bg2">
                    <a:lumMod val="90000"/>
                  </a:schemeClr>
                </a:solidFill>
              </a:rPr>
              <a:t>Limitations &amp; pitfalls</a:t>
            </a:r>
          </a:p>
          <a:p>
            <a:pPr marL="0" indent="0">
              <a:buNone/>
            </a:pPr>
            <a:endParaRPr lang="en-US" dirty="0"/>
          </a:p>
          <a:p>
            <a:endParaRPr lang="en-US" dirty="0"/>
          </a:p>
        </p:txBody>
      </p:sp>
    </p:spTree>
    <p:extLst>
      <p:ext uri="{BB962C8B-B14F-4D97-AF65-F5344CB8AC3E}">
        <p14:creationId xmlns:p14="http://schemas.microsoft.com/office/powerpoint/2010/main" val="1689897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6357" y="3884465"/>
            <a:ext cx="4021076" cy="285569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357" y="249977"/>
            <a:ext cx="11867523" cy="3383560"/>
          </a:xfrm>
          <a:prstGeom prst="rect">
            <a:avLst/>
          </a:prstGeom>
        </p:spPr>
      </p:pic>
      <p:cxnSp>
        <p:nvCxnSpPr>
          <p:cNvPr id="6" name="Curved Connector 5"/>
          <p:cNvCxnSpPr/>
          <p:nvPr/>
        </p:nvCxnSpPr>
        <p:spPr>
          <a:xfrm rot="5400000">
            <a:off x="179112" y="1734534"/>
            <a:ext cx="2846893" cy="2224725"/>
          </a:xfrm>
          <a:prstGeom prst="curvedConnector3">
            <a:avLst/>
          </a:prstGeom>
          <a:ln w="38100">
            <a:tailEnd type="triangle"/>
          </a:ln>
        </p:spPr>
        <p:style>
          <a:lnRef idx="1">
            <a:schemeClr val="dk1"/>
          </a:lnRef>
          <a:fillRef idx="0">
            <a:schemeClr val="dk1"/>
          </a:fillRef>
          <a:effectRef idx="0">
            <a:schemeClr val="dk1"/>
          </a:effectRef>
          <a:fontRef idx="minor">
            <a:schemeClr val="tx1"/>
          </a:fontRef>
        </p:style>
      </p:cxnSp>
      <p:pic>
        <p:nvPicPr>
          <p:cNvPr id="7" name="Picture 6"/>
          <p:cNvPicPr>
            <a:picLocks noChangeAspect="1"/>
          </p:cNvPicPr>
          <p:nvPr/>
        </p:nvPicPr>
        <p:blipFill>
          <a:blip r:embed="rId5"/>
          <a:stretch>
            <a:fillRect/>
          </a:stretch>
        </p:blipFill>
        <p:spPr>
          <a:xfrm>
            <a:off x="4256744" y="3770723"/>
            <a:ext cx="2612558" cy="2904386"/>
          </a:xfrm>
          <a:prstGeom prst="rect">
            <a:avLst/>
          </a:prstGeom>
        </p:spPr>
      </p:pic>
      <p:pic>
        <p:nvPicPr>
          <p:cNvPr id="9" name="Picture 8"/>
          <p:cNvPicPr>
            <a:picLocks noChangeAspect="1"/>
          </p:cNvPicPr>
          <p:nvPr/>
        </p:nvPicPr>
        <p:blipFill>
          <a:blip r:embed="rId6"/>
          <a:stretch>
            <a:fillRect/>
          </a:stretch>
        </p:blipFill>
        <p:spPr>
          <a:xfrm>
            <a:off x="7082997" y="4643197"/>
            <a:ext cx="4920883" cy="1654029"/>
          </a:xfrm>
          <a:prstGeom prst="rect">
            <a:avLst/>
          </a:prstGeom>
        </p:spPr>
      </p:pic>
      <p:sp>
        <p:nvSpPr>
          <p:cNvPr id="10" name="TextBox 9"/>
          <p:cNvSpPr txBox="1"/>
          <p:nvPr/>
        </p:nvSpPr>
        <p:spPr>
          <a:xfrm>
            <a:off x="7164370" y="4477385"/>
            <a:ext cx="417102" cy="369332"/>
          </a:xfrm>
          <a:prstGeom prst="rect">
            <a:avLst/>
          </a:prstGeom>
          <a:noFill/>
        </p:spPr>
        <p:txBody>
          <a:bodyPr wrap="none" rtlCol="0">
            <a:spAutoFit/>
          </a:bodyPr>
          <a:lstStyle/>
          <a:p>
            <a:r>
              <a:rPr lang="en-US" dirty="0"/>
              <a:t>+0</a:t>
            </a:r>
          </a:p>
        </p:txBody>
      </p:sp>
      <p:sp>
        <p:nvSpPr>
          <p:cNvPr id="11" name="TextBox 10"/>
          <p:cNvSpPr txBox="1"/>
          <p:nvPr/>
        </p:nvSpPr>
        <p:spPr>
          <a:xfrm>
            <a:off x="7727687" y="4463739"/>
            <a:ext cx="417102" cy="369332"/>
          </a:xfrm>
          <a:prstGeom prst="rect">
            <a:avLst/>
          </a:prstGeom>
          <a:noFill/>
        </p:spPr>
        <p:txBody>
          <a:bodyPr wrap="none" rtlCol="0">
            <a:spAutoFit/>
          </a:bodyPr>
          <a:lstStyle/>
          <a:p>
            <a:r>
              <a:rPr lang="en-US" dirty="0"/>
              <a:t>+0</a:t>
            </a:r>
          </a:p>
        </p:txBody>
      </p:sp>
      <p:sp>
        <p:nvSpPr>
          <p:cNvPr id="12" name="TextBox 11"/>
          <p:cNvSpPr txBox="1"/>
          <p:nvPr/>
        </p:nvSpPr>
        <p:spPr>
          <a:xfrm>
            <a:off x="8262754" y="4492021"/>
            <a:ext cx="417102" cy="369332"/>
          </a:xfrm>
          <a:prstGeom prst="rect">
            <a:avLst/>
          </a:prstGeom>
          <a:noFill/>
        </p:spPr>
        <p:txBody>
          <a:bodyPr wrap="none" rtlCol="0">
            <a:spAutoFit/>
          </a:bodyPr>
          <a:lstStyle/>
          <a:p>
            <a:r>
              <a:rPr lang="en-US" dirty="0"/>
              <a:t>+0</a:t>
            </a:r>
          </a:p>
        </p:txBody>
      </p:sp>
      <p:sp>
        <p:nvSpPr>
          <p:cNvPr id="13" name="TextBox 12"/>
          <p:cNvSpPr txBox="1"/>
          <p:nvPr/>
        </p:nvSpPr>
        <p:spPr>
          <a:xfrm>
            <a:off x="8822904" y="4492021"/>
            <a:ext cx="417102" cy="369332"/>
          </a:xfrm>
          <a:prstGeom prst="rect">
            <a:avLst/>
          </a:prstGeom>
          <a:noFill/>
        </p:spPr>
        <p:txBody>
          <a:bodyPr wrap="none" rtlCol="0">
            <a:spAutoFit/>
          </a:bodyPr>
          <a:lstStyle/>
          <a:p>
            <a:r>
              <a:rPr lang="en-US" dirty="0"/>
              <a:t>+2</a:t>
            </a:r>
          </a:p>
        </p:txBody>
      </p:sp>
      <p:sp>
        <p:nvSpPr>
          <p:cNvPr id="14" name="TextBox 13"/>
          <p:cNvSpPr txBox="1"/>
          <p:nvPr/>
        </p:nvSpPr>
        <p:spPr>
          <a:xfrm>
            <a:off x="9324546" y="4477385"/>
            <a:ext cx="417102" cy="369332"/>
          </a:xfrm>
          <a:prstGeom prst="rect">
            <a:avLst/>
          </a:prstGeom>
          <a:noFill/>
        </p:spPr>
        <p:txBody>
          <a:bodyPr wrap="none" rtlCol="0">
            <a:spAutoFit/>
          </a:bodyPr>
          <a:lstStyle/>
          <a:p>
            <a:r>
              <a:rPr lang="en-US" dirty="0"/>
              <a:t>+2</a:t>
            </a:r>
          </a:p>
        </p:txBody>
      </p:sp>
      <p:sp>
        <p:nvSpPr>
          <p:cNvPr id="15" name="TextBox 14"/>
          <p:cNvSpPr txBox="1"/>
          <p:nvPr/>
        </p:nvSpPr>
        <p:spPr>
          <a:xfrm>
            <a:off x="9826188" y="4492021"/>
            <a:ext cx="417102" cy="369332"/>
          </a:xfrm>
          <a:prstGeom prst="rect">
            <a:avLst/>
          </a:prstGeom>
          <a:noFill/>
        </p:spPr>
        <p:txBody>
          <a:bodyPr wrap="none" rtlCol="0">
            <a:spAutoFit/>
          </a:bodyPr>
          <a:lstStyle/>
          <a:p>
            <a:r>
              <a:rPr lang="en-US" dirty="0"/>
              <a:t>+2</a:t>
            </a:r>
          </a:p>
        </p:txBody>
      </p:sp>
      <p:sp>
        <p:nvSpPr>
          <p:cNvPr id="16" name="TextBox 15"/>
          <p:cNvSpPr txBox="1"/>
          <p:nvPr/>
        </p:nvSpPr>
        <p:spPr>
          <a:xfrm>
            <a:off x="10373265" y="4382943"/>
            <a:ext cx="417102" cy="369332"/>
          </a:xfrm>
          <a:prstGeom prst="rect">
            <a:avLst/>
          </a:prstGeom>
          <a:noFill/>
        </p:spPr>
        <p:txBody>
          <a:bodyPr wrap="none" rtlCol="0">
            <a:spAutoFit/>
          </a:bodyPr>
          <a:lstStyle/>
          <a:p>
            <a:r>
              <a:rPr lang="en-US" dirty="0"/>
              <a:t>+2</a:t>
            </a:r>
          </a:p>
        </p:txBody>
      </p:sp>
      <p:sp>
        <p:nvSpPr>
          <p:cNvPr id="17" name="TextBox 16"/>
          <p:cNvSpPr txBox="1"/>
          <p:nvPr/>
        </p:nvSpPr>
        <p:spPr>
          <a:xfrm>
            <a:off x="10921405" y="4328404"/>
            <a:ext cx="417102" cy="369332"/>
          </a:xfrm>
          <a:prstGeom prst="rect">
            <a:avLst/>
          </a:prstGeom>
          <a:noFill/>
        </p:spPr>
        <p:txBody>
          <a:bodyPr wrap="none" rtlCol="0">
            <a:spAutoFit/>
          </a:bodyPr>
          <a:lstStyle/>
          <a:p>
            <a:r>
              <a:rPr lang="en-US" dirty="0"/>
              <a:t>+4</a:t>
            </a:r>
          </a:p>
        </p:txBody>
      </p:sp>
      <p:sp>
        <p:nvSpPr>
          <p:cNvPr id="18" name="TextBox 17"/>
          <p:cNvSpPr txBox="1"/>
          <p:nvPr/>
        </p:nvSpPr>
        <p:spPr>
          <a:xfrm>
            <a:off x="11421984" y="4308193"/>
            <a:ext cx="417102" cy="369332"/>
          </a:xfrm>
          <a:prstGeom prst="rect">
            <a:avLst/>
          </a:prstGeom>
          <a:noFill/>
        </p:spPr>
        <p:txBody>
          <a:bodyPr wrap="none" rtlCol="0">
            <a:spAutoFit/>
          </a:bodyPr>
          <a:lstStyle/>
          <a:p>
            <a:r>
              <a:rPr lang="en-US" dirty="0"/>
              <a:t>+4</a:t>
            </a:r>
          </a:p>
        </p:txBody>
      </p:sp>
      <p:sp>
        <p:nvSpPr>
          <p:cNvPr id="3" name="TextBox 2"/>
          <p:cNvSpPr txBox="1"/>
          <p:nvPr/>
        </p:nvSpPr>
        <p:spPr>
          <a:xfrm>
            <a:off x="3284433" y="3770723"/>
            <a:ext cx="1299933" cy="923330"/>
          </a:xfrm>
          <a:prstGeom prst="rect">
            <a:avLst/>
          </a:prstGeom>
          <a:noFill/>
        </p:spPr>
        <p:txBody>
          <a:bodyPr wrap="square" rtlCol="0">
            <a:spAutoFit/>
          </a:bodyPr>
          <a:lstStyle/>
          <a:p>
            <a:r>
              <a:rPr lang="en-US" dirty="0"/>
              <a:t>Effect size of 2cm per G allele</a:t>
            </a:r>
          </a:p>
        </p:txBody>
      </p:sp>
      <p:sp>
        <p:nvSpPr>
          <p:cNvPr id="20" name="Title 1">
            <a:extLst>
              <a:ext uri="{FF2B5EF4-FFF2-40B4-BE49-F238E27FC236}">
                <a16:creationId xmlns:a16="http://schemas.microsoft.com/office/drawing/2014/main" id="{88D49567-9DA6-D5C7-3DA7-156601DB75F8}"/>
              </a:ext>
            </a:extLst>
          </p:cNvPr>
          <p:cNvSpPr>
            <a:spLocks noGrp="1"/>
          </p:cNvSpPr>
          <p:nvPr>
            <p:ph type="title"/>
          </p:nvPr>
        </p:nvSpPr>
        <p:spPr>
          <a:xfrm>
            <a:off x="838200" y="365125"/>
            <a:ext cx="10515600" cy="1325563"/>
          </a:xfrm>
        </p:spPr>
        <p:txBody>
          <a:bodyPr/>
          <a:lstStyle/>
          <a:p>
            <a:r>
              <a:rPr lang="en-US" dirty="0"/>
              <a:t>What is a polygenic index?</a:t>
            </a:r>
          </a:p>
        </p:txBody>
      </p:sp>
    </p:spTree>
    <p:extLst>
      <p:ext uri="{BB962C8B-B14F-4D97-AF65-F5344CB8AC3E}">
        <p14:creationId xmlns:p14="http://schemas.microsoft.com/office/powerpoint/2010/main" val="231570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p:cNvPicPr>
            <a:picLocks noChangeAspect="1"/>
          </p:cNvPicPr>
          <p:nvPr/>
        </p:nvPicPr>
        <p:blipFill>
          <a:blip r:embed="rId3"/>
          <a:stretch>
            <a:fillRect/>
          </a:stretch>
        </p:blipFill>
        <p:spPr>
          <a:xfrm>
            <a:off x="7165214" y="4809431"/>
            <a:ext cx="5036213" cy="1515754"/>
          </a:xfrm>
          <a:prstGeom prst="rect">
            <a:avLst/>
          </a:prstGeom>
        </p:spPr>
      </p:pic>
      <p:pic>
        <p:nvPicPr>
          <p:cNvPr id="50" name="Picture 49"/>
          <p:cNvPicPr>
            <a:picLocks noChangeAspect="1"/>
          </p:cNvPicPr>
          <p:nvPr/>
        </p:nvPicPr>
        <p:blipFill>
          <a:blip r:embed="rId4"/>
          <a:stretch>
            <a:fillRect/>
          </a:stretch>
        </p:blipFill>
        <p:spPr>
          <a:xfrm>
            <a:off x="121339" y="3922054"/>
            <a:ext cx="4572000" cy="2819400"/>
          </a:xfrm>
          <a:prstGeom prst="rect">
            <a:avLst/>
          </a:prstGeom>
        </p:spPr>
      </p:pic>
      <p:pic>
        <p:nvPicPr>
          <p:cNvPr id="49" name="Picture 48"/>
          <p:cNvPicPr>
            <a:picLocks noChangeAspect="1"/>
          </p:cNvPicPr>
          <p:nvPr/>
        </p:nvPicPr>
        <p:blipFill>
          <a:blip r:embed="rId5"/>
          <a:stretch>
            <a:fillRect/>
          </a:stretch>
        </p:blipFill>
        <p:spPr>
          <a:xfrm>
            <a:off x="4501545" y="3780649"/>
            <a:ext cx="2581275" cy="288607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357" y="249977"/>
            <a:ext cx="11867523" cy="3383560"/>
          </a:xfrm>
          <a:prstGeom prst="rect">
            <a:avLst/>
          </a:prstGeom>
        </p:spPr>
      </p:pic>
      <p:cxnSp>
        <p:nvCxnSpPr>
          <p:cNvPr id="3" name="Curved Connector 2"/>
          <p:cNvCxnSpPr/>
          <p:nvPr/>
        </p:nvCxnSpPr>
        <p:spPr>
          <a:xfrm rot="5400000">
            <a:off x="2346440" y="1603390"/>
            <a:ext cx="2490344" cy="2318994"/>
          </a:xfrm>
          <a:prstGeom prst="curvedConnector3">
            <a:avLst/>
          </a:prstGeom>
          <a:ln w="38100">
            <a:tailEnd type="triangle"/>
          </a:ln>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2432117" y="3655072"/>
            <a:ext cx="3327660" cy="369332"/>
          </a:xfrm>
          <a:prstGeom prst="rect">
            <a:avLst/>
          </a:prstGeom>
          <a:noFill/>
        </p:spPr>
        <p:txBody>
          <a:bodyPr wrap="square" rtlCol="0">
            <a:spAutoFit/>
          </a:bodyPr>
          <a:lstStyle/>
          <a:p>
            <a:r>
              <a:rPr lang="en-US" dirty="0"/>
              <a:t>Effect size of -1 per T allele</a:t>
            </a:r>
          </a:p>
        </p:txBody>
      </p:sp>
      <p:sp>
        <p:nvSpPr>
          <p:cNvPr id="18" name="TextBox 17"/>
          <p:cNvSpPr txBox="1"/>
          <p:nvPr/>
        </p:nvSpPr>
        <p:spPr>
          <a:xfrm>
            <a:off x="7277492" y="4675350"/>
            <a:ext cx="417102" cy="369332"/>
          </a:xfrm>
          <a:prstGeom prst="rect">
            <a:avLst/>
          </a:prstGeom>
          <a:noFill/>
        </p:spPr>
        <p:txBody>
          <a:bodyPr wrap="none" rtlCol="0">
            <a:spAutoFit/>
          </a:bodyPr>
          <a:lstStyle/>
          <a:p>
            <a:r>
              <a:rPr lang="en-US" dirty="0"/>
              <a:t>+0</a:t>
            </a:r>
          </a:p>
        </p:txBody>
      </p:sp>
      <p:sp>
        <p:nvSpPr>
          <p:cNvPr id="19" name="TextBox 18"/>
          <p:cNvSpPr txBox="1"/>
          <p:nvPr/>
        </p:nvSpPr>
        <p:spPr>
          <a:xfrm>
            <a:off x="7812528" y="4661704"/>
            <a:ext cx="417102" cy="369332"/>
          </a:xfrm>
          <a:prstGeom prst="rect">
            <a:avLst/>
          </a:prstGeom>
          <a:noFill/>
        </p:spPr>
        <p:txBody>
          <a:bodyPr wrap="none" rtlCol="0">
            <a:spAutoFit/>
          </a:bodyPr>
          <a:lstStyle/>
          <a:p>
            <a:r>
              <a:rPr lang="en-US" dirty="0"/>
              <a:t>+0</a:t>
            </a:r>
          </a:p>
        </p:txBody>
      </p:sp>
      <p:sp>
        <p:nvSpPr>
          <p:cNvPr id="20" name="TextBox 19"/>
          <p:cNvSpPr txBox="1"/>
          <p:nvPr/>
        </p:nvSpPr>
        <p:spPr>
          <a:xfrm>
            <a:off x="8347595" y="4689986"/>
            <a:ext cx="417102" cy="369332"/>
          </a:xfrm>
          <a:prstGeom prst="rect">
            <a:avLst/>
          </a:prstGeom>
          <a:noFill/>
        </p:spPr>
        <p:txBody>
          <a:bodyPr wrap="none" rtlCol="0">
            <a:spAutoFit/>
          </a:bodyPr>
          <a:lstStyle/>
          <a:p>
            <a:r>
              <a:rPr lang="en-US" dirty="0"/>
              <a:t>+0</a:t>
            </a:r>
          </a:p>
        </p:txBody>
      </p:sp>
      <p:sp>
        <p:nvSpPr>
          <p:cNvPr id="21" name="TextBox 20"/>
          <p:cNvSpPr txBox="1"/>
          <p:nvPr/>
        </p:nvSpPr>
        <p:spPr>
          <a:xfrm>
            <a:off x="8907745" y="4689986"/>
            <a:ext cx="417102" cy="369332"/>
          </a:xfrm>
          <a:prstGeom prst="rect">
            <a:avLst/>
          </a:prstGeom>
          <a:noFill/>
        </p:spPr>
        <p:txBody>
          <a:bodyPr wrap="none" rtlCol="0">
            <a:spAutoFit/>
          </a:bodyPr>
          <a:lstStyle/>
          <a:p>
            <a:r>
              <a:rPr lang="en-US" dirty="0"/>
              <a:t>+2</a:t>
            </a:r>
          </a:p>
        </p:txBody>
      </p:sp>
      <p:sp>
        <p:nvSpPr>
          <p:cNvPr id="22" name="TextBox 21"/>
          <p:cNvSpPr txBox="1"/>
          <p:nvPr/>
        </p:nvSpPr>
        <p:spPr>
          <a:xfrm>
            <a:off x="9409387" y="4675350"/>
            <a:ext cx="417102" cy="369332"/>
          </a:xfrm>
          <a:prstGeom prst="rect">
            <a:avLst/>
          </a:prstGeom>
          <a:noFill/>
        </p:spPr>
        <p:txBody>
          <a:bodyPr wrap="none" rtlCol="0">
            <a:spAutoFit/>
          </a:bodyPr>
          <a:lstStyle/>
          <a:p>
            <a:r>
              <a:rPr lang="en-US" dirty="0"/>
              <a:t>+2</a:t>
            </a:r>
          </a:p>
        </p:txBody>
      </p:sp>
      <p:sp>
        <p:nvSpPr>
          <p:cNvPr id="23" name="TextBox 22"/>
          <p:cNvSpPr txBox="1"/>
          <p:nvPr/>
        </p:nvSpPr>
        <p:spPr>
          <a:xfrm>
            <a:off x="9911029" y="4689986"/>
            <a:ext cx="417102" cy="369332"/>
          </a:xfrm>
          <a:prstGeom prst="rect">
            <a:avLst/>
          </a:prstGeom>
          <a:noFill/>
        </p:spPr>
        <p:txBody>
          <a:bodyPr wrap="none" rtlCol="0">
            <a:spAutoFit/>
          </a:bodyPr>
          <a:lstStyle/>
          <a:p>
            <a:r>
              <a:rPr lang="en-US" dirty="0"/>
              <a:t>+2</a:t>
            </a:r>
          </a:p>
        </p:txBody>
      </p:sp>
      <p:sp>
        <p:nvSpPr>
          <p:cNvPr id="24" name="TextBox 23"/>
          <p:cNvSpPr txBox="1"/>
          <p:nvPr/>
        </p:nvSpPr>
        <p:spPr>
          <a:xfrm>
            <a:off x="10458106" y="4580908"/>
            <a:ext cx="417102" cy="369332"/>
          </a:xfrm>
          <a:prstGeom prst="rect">
            <a:avLst/>
          </a:prstGeom>
          <a:noFill/>
        </p:spPr>
        <p:txBody>
          <a:bodyPr wrap="none" rtlCol="0">
            <a:spAutoFit/>
          </a:bodyPr>
          <a:lstStyle/>
          <a:p>
            <a:r>
              <a:rPr lang="en-US" dirty="0"/>
              <a:t>+2</a:t>
            </a:r>
          </a:p>
        </p:txBody>
      </p:sp>
      <p:sp>
        <p:nvSpPr>
          <p:cNvPr id="25" name="TextBox 24"/>
          <p:cNvSpPr txBox="1"/>
          <p:nvPr/>
        </p:nvSpPr>
        <p:spPr>
          <a:xfrm>
            <a:off x="11006246" y="4526369"/>
            <a:ext cx="417102" cy="369332"/>
          </a:xfrm>
          <a:prstGeom prst="rect">
            <a:avLst/>
          </a:prstGeom>
          <a:noFill/>
        </p:spPr>
        <p:txBody>
          <a:bodyPr wrap="none" rtlCol="0">
            <a:spAutoFit/>
          </a:bodyPr>
          <a:lstStyle/>
          <a:p>
            <a:r>
              <a:rPr lang="en-US" dirty="0"/>
              <a:t>+4</a:t>
            </a:r>
          </a:p>
        </p:txBody>
      </p:sp>
      <p:sp>
        <p:nvSpPr>
          <p:cNvPr id="26" name="TextBox 25"/>
          <p:cNvSpPr txBox="1"/>
          <p:nvPr/>
        </p:nvSpPr>
        <p:spPr>
          <a:xfrm>
            <a:off x="11506825" y="4506158"/>
            <a:ext cx="417102" cy="369332"/>
          </a:xfrm>
          <a:prstGeom prst="rect">
            <a:avLst/>
          </a:prstGeom>
          <a:noFill/>
        </p:spPr>
        <p:txBody>
          <a:bodyPr wrap="none" rtlCol="0">
            <a:spAutoFit/>
          </a:bodyPr>
          <a:lstStyle/>
          <a:p>
            <a:r>
              <a:rPr lang="en-US" dirty="0"/>
              <a:t>+4</a:t>
            </a:r>
          </a:p>
        </p:txBody>
      </p:sp>
      <p:sp>
        <p:nvSpPr>
          <p:cNvPr id="27" name="TextBox 26"/>
          <p:cNvSpPr txBox="1"/>
          <p:nvPr/>
        </p:nvSpPr>
        <p:spPr>
          <a:xfrm>
            <a:off x="7279061" y="4441249"/>
            <a:ext cx="372218" cy="369332"/>
          </a:xfrm>
          <a:prstGeom prst="rect">
            <a:avLst/>
          </a:prstGeom>
          <a:noFill/>
        </p:spPr>
        <p:txBody>
          <a:bodyPr wrap="none" rtlCol="0">
            <a:spAutoFit/>
          </a:bodyPr>
          <a:lstStyle/>
          <a:p>
            <a:r>
              <a:rPr lang="en-US" dirty="0"/>
              <a:t>-2</a:t>
            </a:r>
          </a:p>
        </p:txBody>
      </p:sp>
      <p:sp>
        <p:nvSpPr>
          <p:cNvPr id="28" name="TextBox 27"/>
          <p:cNvSpPr txBox="1"/>
          <p:nvPr/>
        </p:nvSpPr>
        <p:spPr>
          <a:xfrm>
            <a:off x="9941256" y="4418390"/>
            <a:ext cx="372218" cy="369332"/>
          </a:xfrm>
          <a:prstGeom prst="rect">
            <a:avLst/>
          </a:prstGeom>
          <a:noFill/>
        </p:spPr>
        <p:txBody>
          <a:bodyPr wrap="none" rtlCol="0">
            <a:spAutoFit/>
          </a:bodyPr>
          <a:lstStyle/>
          <a:p>
            <a:r>
              <a:rPr lang="en-US" dirty="0"/>
              <a:t>-2</a:t>
            </a:r>
          </a:p>
        </p:txBody>
      </p:sp>
      <p:sp>
        <p:nvSpPr>
          <p:cNvPr id="29" name="TextBox 28"/>
          <p:cNvSpPr txBox="1"/>
          <p:nvPr/>
        </p:nvSpPr>
        <p:spPr>
          <a:xfrm>
            <a:off x="7819473" y="4403024"/>
            <a:ext cx="417102" cy="369332"/>
          </a:xfrm>
          <a:prstGeom prst="rect">
            <a:avLst/>
          </a:prstGeom>
          <a:noFill/>
        </p:spPr>
        <p:txBody>
          <a:bodyPr wrap="none" rtlCol="0">
            <a:spAutoFit/>
          </a:bodyPr>
          <a:lstStyle/>
          <a:p>
            <a:r>
              <a:rPr lang="en-US" dirty="0"/>
              <a:t>+0</a:t>
            </a:r>
          </a:p>
        </p:txBody>
      </p:sp>
      <p:sp>
        <p:nvSpPr>
          <p:cNvPr id="30" name="TextBox 29"/>
          <p:cNvSpPr txBox="1"/>
          <p:nvPr/>
        </p:nvSpPr>
        <p:spPr>
          <a:xfrm>
            <a:off x="8357769" y="4421892"/>
            <a:ext cx="372218" cy="369332"/>
          </a:xfrm>
          <a:prstGeom prst="rect">
            <a:avLst/>
          </a:prstGeom>
          <a:noFill/>
        </p:spPr>
        <p:txBody>
          <a:bodyPr wrap="none" rtlCol="0">
            <a:spAutoFit/>
          </a:bodyPr>
          <a:lstStyle/>
          <a:p>
            <a:r>
              <a:rPr lang="en-US" dirty="0"/>
              <a:t>-2</a:t>
            </a:r>
          </a:p>
        </p:txBody>
      </p:sp>
      <p:sp>
        <p:nvSpPr>
          <p:cNvPr id="31" name="TextBox 30"/>
          <p:cNvSpPr txBox="1"/>
          <p:nvPr/>
        </p:nvSpPr>
        <p:spPr>
          <a:xfrm>
            <a:off x="8934524" y="4412458"/>
            <a:ext cx="417102" cy="369332"/>
          </a:xfrm>
          <a:prstGeom prst="rect">
            <a:avLst/>
          </a:prstGeom>
          <a:noFill/>
        </p:spPr>
        <p:txBody>
          <a:bodyPr wrap="none" rtlCol="0">
            <a:spAutoFit/>
          </a:bodyPr>
          <a:lstStyle/>
          <a:p>
            <a:r>
              <a:rPr lang="en-US" dirty="0"/>
              <a:t>+0</a:t>
            </a:r>
          </a:p>
        </p:txBody>
      </p:sp>
      <p:sp>
        <p:nvSpPr>
          <p:cNvPr id="32" name="TextBox 31"/>
          <p:cNvSpPr txBox="1"/>
          <p:nvPr/>
        </p:nvSpPr>
        <p:spPr>
          <a:xfrm>
            <a:off x="9429353" y="4421892"/>
            <a:ext cx="372218" cy="369332"/>
          </a:xfrm>
          <a:prstGeom prst="rect">
            <a:avLst/>
          </a:prstGeom>
          <a:noFill/>
        </p:spPr>
        <p:txBody>
          <a:bodyPr wrap="none" rtlCol="0">
            <a:spAutoFit/>
          </a:bodyPr>
          <a:lstStyle/>
          <a:p>
            <a:r>
              <a:rPr lang="en-US" dirty="0"/>
              <a:t>-1</a:t>
            </a:r>
          </a:p>
        </p:txBody>
      </p:sp>
      <p:sp>
        <p:nvSpPr>
          <p:cNvPr id="33" name="TextBox 32"/>
          <p:cNvSpPr txBox="1"/>
          <p:nvPr/>
        </p:nvSpPr>
        <p:spPr>
          <a:xfrm>
            <a:off x="10459675" y="4356238"/>
            <a:ext cx="372218" cy="369332"/>
          </a:xfrm>
          <a:prstGeom prst="rect">
            <a:avLst/>
          </a:prstGeom>
          <a:noFill/>
        </p:spPr>
        <p:txBody>
          <a:bodyPr wrap="none" rtlCol="0">
            <a:spAutoFit/>
          </a:bodyPr>
          <a:lstStyle/>
          <a:p>
            <a:r>
              <a:rPr lang="en-US" dirty="0"/>
              <a:t>-1</a:t>
            </a:r>
          </a:p>
        </p:txBody>
      </p:sp>
      <p:sp>
        <p:nvSpPr>
          <p:cNvPr id="34" name="TextBox 33"/>
          <p:cNvSpPr txBox="1"/>
          <p:nvPr/>
        </p:nvSpPr>
        <p:spPr>
          <a:xfrm>
            <a:off x="11026565" y="4279359"/>
            <a:ext cx="372218" cy="369332"/>
          </a:xfrm>
          <a:prstGeom prst="rect">
            <a:avLst/>
          </a:prstGeom>
          <a:noFill/>
        </p:spPr>
        <p:txBody>
          <a:bodyPr wrap="none" rtlCol="0">
            <a:spAutoFit/>
          </a:bodyPr>
          <a:lstStyle/>
          <a:p>
            <a:r>
              <a:rPr lang="en-US" dirty="0"/>
              <a:t>-1</a:t>
            </a:r>
          </a:p>
        </p:txBody>
      </p:sp>
      <p:sp>
        <p:nvSpPr>
          <p:cNvPr id="35" name="TextBox 34"/>
          <p:cNvSpPr txBox="1"/>
          <p:nvPr/>
        </p:nvSpPr>
        <p:spPr>
          <a:xfrm>
            <a:off x="11507251" y="4279359"/>
            <a:ext cx="417102" cy="369332"/>
          </a:xfrm>
          <a:prstGeom prst="rect">
            <a:avLst/>
          </a:prstGeom>
          <a:noFill/>
        </p:spPr>
        <p:txBody>
          <a:bodyPr wrap="none" rtlCol="0">
            <a:spAutoFit/>
          </a:bodyPr>
          <a:lstStyle/>
          <a:p>
            <a:r>
              <a:rPr lang="en-US" dirty="0"/>
              <a:t>+0</a:t>
            </a:r>
          </a:p>
        </p:txBody>
      </p:sp>
    </p:spTree>
    <p:extLst>
      <p:ext uri="{BB962C8B-B14F-4D97-AF65-F5344CB8AC3E}">
        <p14:creationId xmlns:p14="http://schemas.microsoft.com/office/powerpoint/2010/main" val="50381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Lst>
  </p:timing>
</p:sld>
</file>

<file path=ppt/theme/theme1.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6325</TotalTime>
  <Words>3504</Words>
  <Application>Microsoft Office PowerPoint</Application>
  <PresentationFormat>Widescreen</PresentationFormat>
  <Paragraphs>472</Paragraphs>
  <Slides>42</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72</vt:lpstr>
      <vt:lpstr>-apple-system</vt:lpstr>
      <vt:lpstr>Arial</vt:lpstr>
      <vt:lpstr>Calibri</vt:lpstr>
      <vt:lpstr>Calibri Light</vt:lpstr>
      <vt:lpstr>Cambria Math</vt:lpstr>
      <vt:lpstr>Courier New</vt:lpstr>
      <vt:lpstr>Wingdings</vt:lpstr>
      <vt:lpstr>Office Theme</vt:lpstr>
      <vt:lpstr>Polygenic Prediction</vt:lpstr>
      <vt:lpstr>PowerPoint Presentation</vt:lpstr>
      <vt:lpstr>Outline</vt:lpstr>
      <vt:lpstr>PowerPoint Presentation</vt:lpstr>
      <vt:lpstr>A literal history of polygenic indices </vt:lpstr>
      <vt:lpstr>PowerPoint Presentation</vt:lpstr>
      <vt:lpstr>Outline</vt:lpstr>
      <vt:lpstr>What is a polygenic index?</vt:lpstr>
      <vt:lpstr>PowerPoint Presentation</vt:lpstr>
      <vt:lpstr>What is a polygenic index?</vt:lpstr>
      <vt:lpstr>What is a polygenic index?</vt:lpstr>
      <vt:lpstr>Outline</vt:lpstr>
      <vt:lpstr>Predictive power of a polygenic index</vt:lpstr>
      <vt:lpstr>Theoretical projections for R_PGI^2</vt:lpstr>
      <vt:lpstr>Predictive power and heterogeneity</vt:lpstr>
      <vt:lpstr>Measuring observed predictive power</vt:lpstr>
      <vt:lpstr>Outline</vt:lpstr>
      <vt:lpstr>Constructing polygenic indices</vt:lpstr>
      <vt:lpstr>Weights</vt:lpstr>
      <vt:lpstr>PowerPoint Presentation</vt:lpstr>
      <vt:lpstr>PowerPoint Presentation</vt:lpstr>
      <vt:lpstr>Bayesian approaches</vt:lpstr>
      <vt:lpstr>Practical considerations – LD reference data</vt:lpstr>
      <vt:lpstr>Practical considerations – LD reference data</vt:lpstr>
      <vt:lpstr>Practical considerations - GWAS</vt:lpstr>
      <vt:lpstr>Practical considerations – Validation data</vt:lpstr>
      <vt:lpstr>C+T vs Bayesian approaches</vt:lpstr>
      <vt:lpstr>PowerPoint Presentation</vt:lpstr>
      <vt:lpstr>Outline</vt:lpstr>
      <vt:lpstr>Applications</vt:lpstr>
      <vt:lpstr>PowerPoint Presentation</vt:lpstr>
      <vt:lpstr>Prediction with related samples</vt:lpstr>
      <vt:lpstr>Outline</vt:lpstr>
      <vt:lpstr>LIMITATIONS &amp; PITFALLS</vt:lpstr>
      <vt:lpstr>LIMITATIONS &amp; PITFALLS</vt:lpstr>
      <vt:lpstr>LIMITATIONS &amp; PITFALLS</vt:lpstr>
      <vt:lpstr>MEASUREMENT ERROR</vt:lpstr>
      <vt:lpstr>PGI-correct Python tool</vt:lpstr>
      <vt:lpstr>PGI Repository</vt:lpstr>
      <vt:lpstr>QUESTIONS?</vt:lpstr>
      <vt:lpstr>Practical</vt:lpstr>
      <vt:lpstr>Reading materials</vt:lpstr>
    </vt:vector>
  </TitlesOfParts>
  <Company>QIMR Berghofer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Polygenic risk scores</dc:title>
  <dc:creator>Adrian Campos</dc:creator>
  <cp:lastModifiedBy>Aysu Okbay</cp:lastModifiedBy>
  <cp:revision>92</cp:revision>
  <dcterms:created xsi:type="dcterms:W3CDTF">2021-04-16T04:18:31Z</dcterms:created>
  <dcterms:modified xsi:type="dcterms:W3CDTF">2025-03-04T18:03:22Z</dcterms:modified>
</cp:coreProperties>
</file>