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1933" r:id="rId3"/>
    <p:sldId id="2341" r:id="rId4"/>
    <p:sldId id="531" r:id="rId5"/>
    <p:sldId id="2330" r:id="rId6"/>
    <p:sldId id="298" r:id="rId7"/>
    <p:sldId id="2331" r:id="rId8"/>
    <p:sldId id="522" r:id="rId9"/>
    <p:sldId id="1723" r:id="rId10"/>
    <p:sldId id="1737" r:id="rId11"/>
    <p:sldId id="1936" r:id="rId12"/>
    <p:sldId id="511" r:id="rId13"/>
    <p:sldId id="1901" r:id="rId14"/>
    <p:sldId id="1937" r:id="rId15"/>
    <p:sldId id="521" r:id="rId16"/>
    <p:sldId id="2333" r:id="rId17"/>
    <p:sldId id="1938" r:id="rId18"/>
    <p:sldId id="1875" r:id="rId19"/>
    <p:sldId id="1939" r:id="rId20"/>
    <p:sldId id="1877" r:id="rId21"/>
    <p:sldId id="1940" r:id="rId22"/>
    <p:sldId id="1941" r:id="rId23"/>
    <p:sldId id="2334" r:id="rId24"/>
    <p:sldId id="2335" r:id="rId25"/>
    <p:sldId id="2336" r:id="rId26"/>
    <p:sldId id="2337" r:id="rId27"/>
    <p:sldId id="2338" r:id="rId28"/>
    <p:sldId id="2339" r:id="rId29"/>
    <p:sldId id="463" r:id="rId30"/>
    <p:sldId id="464" r:id="rId31"/>
    <p:sldId id="331" r:id="rId32"/>
    <p:sldId id="528" r:id="rId33"/>
    <p:sldId id="2340" r:id="rId34"/>
    <p:sldId id="2328" r:id="rId35"/>
    <p:sldId id="2225" r:id="rId36"/>
    <p:sldId id="2329" r:id="rId37"/>
    <p:sldId id="2312" r:id="rId38"/>
    <p:sldId id="2212" r:id="rId39"/>
    <p:sldId id="2343" r:id="rId40"/>
    <p:sldId id="2283" r:id="rId41"/>
    <p:sldId id="2284" r:id="rId42"/>
    <p:sldId id="2327" r:id="rId43"/>
    <p:sldId id="2318" r:id="rId44"/>
    <p:sldId id="2282" r:id="rId45"/>
    <p:sldId id="2326" r:id="rId46"/>
    <p:sldId id="2342" r:id="rId47"/>
    <p:sldId id="52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5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>
        <a:noFill/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Helvetica" pitchFamily="2" charset="0"/>
            </a:rPr>
            <a:t>Optimization strategies</a:t>
          </a:r>
        </a:p>
        <a:p>
          <a:endParaRPr lang="en-US" sz="1800" b="1" dirty="0">
            <a:solidFill>
              <a:schemeClr val="bg1"/>
            </a:solidFill>
            <a:latin typeface="Helvetica" pitchFamily="2" charset="0"/>
          </a:endParaRPr>
        </a:p>
        <a:p>
          <a:r>
            <a:rPr lang="en-US" sz="1800" b="1" dirty="0">
              <a:solidFill>
                <a:schemeClr val="bg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endParaRPr lang="en-US" sz="1800" b="1" dirty="0">
            <a:latin typeface="Helvetica" pitchFamily="2" charset="0"/>
          </a:endParaRPr>
        </a:p>
        <a:p>
          <a:r>
            <a:rPr lang="en-US" sz="20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/>
      <dgm:t>
        <a:bodyPr/>
        <a:lstStyle/>
        <a:p>
          <a:r>
            <a:rPr lang="en-US" sz="1800" b="1" dirty="0" err="1">
              <a:latin typeface="Helvetica" pitchFamily="2" charset="0"/>
            </a:rPr>
            <a:t>Saddlepoint</a:t>
          </a:r>
          <a:r>
            <a:rPr lang="en-US" sz="1800" b="1" dirty="0">
              <a:latin typeface="Helvetica" pitchFamily="2" charset="0"/>
            </a:rPr>
            <a:t> approximation</a:t>
          </a:r>
        </a:p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Optimization strategies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Mixed models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 err="1"/>
            <a:t>Saddlepoint</a:t>
          </a:r>
          <a:r>
            <a:rPr lang="en-US" sz="1800" b="1" dirty="0"/>
            <a:t> approximation/Firth correction</a:t>
          </a:r>
        </a:p>
        <a:p>
          <a:r>
            <a:rPr lang="en-US" sz="1800" b="1" dirty="0">
              <a:solidFill>
                <a:schemeClr val="tx1"/>
              </a:solidFill>
            </a:rPr>
            <a:t>Unbalanced case-control ratio</a:t>
          </a: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18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1800"/>
        </a:p>
      </dgm:t>
    </dgm:pt>
    <dgm:pt modelId="{1EDF4079-B3A9-2A45-8694-2A13A16311D4}">
      <dgm:prSet phldrT="[Text]" custT="1"/>
      <dgm:spPr/>
      <dgm:t>
        <a:bodyPr/>
        <a:lstStyle/>
        <a:p>
          <a:r>
            <a:rPr lang="en-US" sz="1800" b="1" dirty="0"/>
            <a:t>Optimization strategies</a:t>
          </a:r>
        </a:p>
        <a:p>
          <a:r>
            <a:rPr lang="en-US" sz="1800" b="1" dirty="0">
              <a:solidFill>
                <a:schemeClr val="tx1"/>
              </a:solidFill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18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1800"/>
        </a:p>
      </dgm:t>
    </dgm:pt>
    <dgm:pt modelId="{00AFF425-BC18-1C4C-987C-49216B35451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 dirty="0"/>
            <a:t>Mixed model</a:t>
          </a:r>
        </a:p>
        <a:p>
          <a:r>
            <a:rPr lang="en-US" sz="1800" b="1" dirty="0">
              <a:solidFill>
                <a:schemeClr val="tx1"/>
              </a:solidFill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18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18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>
        <a:noFill/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Helvetica" pitchFamily="2" charset="0"/>
            </a:rPr>
            <a:t>Optimization strategies</a:t>
          </a:r>
        </a:p>
        <a:p>
          <a:endParaRPr lang="en-US" sz="1800" b="1" dirty="0">
            <a:solidFill>
              <a:schemeClr val="bg1"/>
            </a:solidFill>
            <a:latin typeface="Helvetica" pitchFamily="2" charset="0"/>
          </a:endParaRPr>
        </a:p>
        <a:p>
          <a:r>
            <a:rPr lang="en-US" sz="1800" b="1" dirty="0">
              <a:solidFill>
                <a:schemeClr val="bg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endParaRPr lang="en-US" sz="1800" b="1" dirty="0">
            <a:latin typeface="Helvetica" pitchFamily="2" charset="0"/>
          </a:endParaRPr>
        </a:p>
        <a:p>
          <a:r>
            <a:rPr lang="en-US" sz="20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Linear mixed model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Linear </a:t>
          </a:r>
        </a:p>
        <a:p>
          <a:r>
            <a:rPr lang="en-US" sz="1800" b="1" dirty="0">
              <a:latin typeface="Helvetica" pitchFamily="2" charset="0"/>
            </a:rPr>
            <a:t>Logistic mixed model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Optimization strategies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Logistic mixed model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>
        <a:noFill/>
      </dgm:spPr>
      <dgm:t>
        <a:bodyPr/>
        <a:lstStyle/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Optimization strategies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Logistic mixed model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/>
      <dgm:t>
        <a:bodyPr/>
        <a:lstStyle/>
        <a:p>
          <a:pPr>
            <a:lnSpc>
              <a:spcPct val="90000"/>
            </a:lnSpc>
          </a:pPr>
          <a:endParaRPr lang="en-US" sz="1800" b="1" dirty="0">
            <a:solidFill>
              <a:schemeClr val="tx1"/>
            </a:solidFill>
            <a:latin typeface="Helvetica" pitchFamily="2" charset="0"/>
          </a:endParaRPr>
        </a:p>
        <a:p>
          <a:pPr>
            <a:lnSpc>
              <a:spcPct val="100000"/>
            </a:lnSpc>
          </a:pPr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Optimization strategies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Logistic mixed model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/>
      <dgm:t>
        <a:bodyPr/>
        <a:lstStyle/>
        <a:p>
          <a:r>
            <a:rPr lang="en-US" sz="1800" b="1" dirty="0" err="1">
              <a:latin typeface="Helvetica" pitchFamily="2" charset="0"/>
            </a:rPr>
            <a:t>Saddlepoint</a:t>
          </a:r>
          <a:r>
            <a:rPr lang="en-US" sz="1800" b="1" dirty="0">
              <a:latin typeface="Helvetica" pitchFamily="2" charset="0"/>
            </a:rPr>
            <a:t> approximation</a:t>
          </a:r>
        </a:p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Optimization strategies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Logistic mixed model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A8380-4B3F-A04F-A5C1-2328074A84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D9A14223-1D4F-C84F-A503-C6F08C095108}">
      <dgm:prSet phldrT="[Text]" custT="1"/>
      <dgm:spPr/>
      <dgm:t>
        <a:bodyPr/>
        <a:lstStyle/>
        <a:p>
          <a:r>
            <a:rPr lang="en-US" sz="1800" b="1" dirty="0" err="1">
              <a:latin typeface="Helvetica" pitchFamily="2" charset="0"/>
            </a:rPr>
            <a:t>Saddlepoint</a:t>
          </a:r>
          <a:r>
            <a:rPr lang="en-US" sz="1800" b="1" dirty="0">
              <a:latin typeface="Helvetica" pitchFamily="2" charset="0"/>
            </a:rPr>
            <a:t> approximation</a:t>
          </a:r>
        </a:p>
        <a:p>
          <a:endParaRPr lang="en-US" sz="1800" b="1" dirty="0">
            <a:solidFill>
              <a:schemeClr val="tx1"/>
            </a:solidFill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gm:t>
    </dgm:pt>
    <dgm:pt modelId="{5CCD5E32-2141-6946-9A1E-55DF9E76E6C8}" type="parTrans" cxnId="{F0B7AABF-D47C-124B-8527-882983EAF2D0}">
      <dgm:prSet/>
      <dgm:spPr/>
      <dgm:t>
        <a:bodyPr/>
        <a:lstStyle/>
        <a:p>
          <a:endParaRPr lang="en-US" sz="2000"/>
        </a:p>
      </dgm:t>
    </dgm:pt>
    <dgm:pt modelId="{5F775F79-4245-5746-9940-A207985A2D13}" type="sibTrans" cxnId="{F0B7AABF-D47C-124B-8527-882983EAF2D0}">
      <dgm:prSet/>
      <dgm:spPr/>
      <dgm:t>
        <a:bodyPr/>
        <a:lstStyle/>
        <a:p>
          <a:endParaRPr lang="en-US" sz="2000"/>
        </a:p>
      </dgm:t>
    </dgm:pt>
    <dgm:pt modelId="{1EDF4079-B3A9-2A45-8694-2A13A16311D4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Optimization strategies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gm:t>
    </dgm:pt>
    <dgm:pt modelId="{FBB46A08-BEA2-1F47-B6FB-E399340CF237}" type="parTrans" cxnId="{378A9972-4649-FE4B-873E-62F3B15F0654}">
      <dgm:prSet/>
      <dgm:spPr/>
      <dgm:t>
        <a:bodyPr/>
        <a:lstStyle/>
        <a:p>
          <a:endParaRPr lang="en-US" sz="2000"/>
        </a:p>
      </dgm:t>
    </dgm:pt>
    <dgm:pt modelId="{D4DC4E17-42A9-2E4A-AAA3-8241CA63B268}" type="sibTrans" cxnId="{378A9972-4649-FE4B-873E-62F3B15F0654}">
      <dgm:prSet/>
      <dgm:spPr/>
      <dgm:t>
        <a:bodyPr/>
        <a:lstStyle/>
        <a:p>
          <a:endParaRPr lang="en-US" sz="2000"/>
        </a:p>
      </dgm:t>
    </dgm:pt>
    <dgm:pt modelId="{00AFF425-BC18-1C4C-987C-49216B35451F}">
      <dgm:prSet phldrT="[Text]" custT="1"/>
      <dgm:spPr/>
      <dgm:t>
        <a:bodyPr/>
        <a:lstStyle/>
        <a:p>
          <a:r>
            <a:rPr lang="en-US" sz="1800" b="1" dirty="0">
              <a:latin typeface="Helvetica" pitchFamily="2" charset="0"/>
            </a:rPr>
            <a:t>Mixed models</a:t>
          </a:r>
        </a:p>
        <a:p>
          <a:endParaRPr lang="en-US" sz="1800" b="1" dirty="0">
            <a:latin typeface="Helvetica" pitchFamily="2" charset="0"/>
          </a:endParaRPr>
        </a:p>
        <a:p>
          <a:r>
            <a:rPr lang="en-US" sz="1800" b="1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gm:t>
    </dgm:pt>
    <dgm:pt modelId="{BD287BDB-8149-6C4A-8440-E6D7E4FFE4E4}" type="parTrans" cxnId="{680F3725-9EAB-2B46-8BF1-E1374F70C908}">
      <dgm:prSet/>
      <dgm:spPr/>
      <dgm:t>
        <a:bodyPr/>
        <a:lstStyle/>
        <a:p>
          <a:endParaRPr lang="en-US" sz="2000"/>
        </a:p>
      </dgm:t>
    </dgm:pt>
    <dgm:pt modelId="{560A75CA-8C15-B34F-BD95-F3B184F1FA2D}" type="sibTrans" cxnId="{680F3725-9EAB-2B46-8BF1-E1374F70C908}">
      <dgm:prSet/>
      <dgm:spPr/>
      <dgm:t>
        <a:bodyPr/>
        <a:lstStyle/>
        <a:p>
          <a:endParaRPr lang="en-US" sz="2000"/>
        </a:p>
      </dgm:t>
    </dgm:pt>
    <dgm:pt modelId="{C8C08201-EF96-BD4D-A3FB-76521229C1DD}" type="pres">
      <dgm:prSet presAssocID="{BAFA8380-4B3F-A04F-A5C1-2328074A841D}" presName="compositeShape" presStyleCnt="0">
        <dgm:presLayoutVars>
          <dgm:chMax val="7"/>
          <dgm:dir/>
          <dgm:resizeHandles val="exact"/>
        </dgm:presLayoutVars>
      </dgm:prSet>
      <dgm:spPr/>
    </dgm:pt>
    <dgm:pt modelId="{C72F7E5D-CC79-6744-8F3F-3C77168D07C3}" type="pres">
      <dgm:prSet presAssocID="{BAFA8380-4B3F-A04F-A5C1-2328074A841D}" presName="wedge1" presStyleLbl="node1" presStyleIdx="0" presStyleCnt="3"/>
      <dgm:spPr/>
    </dgm:pt>
    <dgm:pt modelId="{FEAE539A-E793-F048-9BF0-F061673D30FB}" type="pres">
      <dgm:prSet presAssocID="{BAFA8380-4B3F-A04F-A5C1-2328074A841D}" presName="dummy1a" presStyleCnt="0"/>
      <dgm:spPr/>
    </dgm:pt>
    <dgm:pt modelId="{121FF69E-72F8-D640-A137-D6A167D548A6}" type="pres">
      <dgm:prSet presAssocID="{BAFA8380-4B3F-A04F-A5C1-2328074A841D}" presName="dummy1b" presStyleCnt="0"/>
      <dgm:spPr/>
    </dgm:pt>
    <dgm:pt modelId="{B019F0E6-3468-094C-9F65-38AFA652A151}" type="pres">
      <dgm:prSet presAssocID="{BAFA8380-4B3F-A04F-A5C1-2328074A84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61F299B-01C9-8541-89D8-E640B92CAC3C}" type="pres">
      <dgm:prSet presAssocID="{BAFA8380-4B3F-A04F-A5C1-2328074A841D}" presName="wedge2" presStyleLbl="node1" presStyleIdx="1" presStyleCnt="3"/>
      <dgm:spPr/>
    </dgm:pt>
    <dgm:pt modelId="{1AB8673D-BA1C-2743-9588-DDB7355C7C03}" type="pres">
      <dgm:prSet presAssocID="{BAFA8380-4B3F-A04F-A5C1-2328074A841D}" presName="dummy2a" presStyleCnt="0"/>
      <dgm:spPr/>
    </dgm:pt>
    <dgm:pt modelId="{140A6DBE-4CA5-B740-A55E-3C82BC791CC3}" type="pres">
      <dgm:prSet presAssocID="{BAFA8380-4B3F-A04F-A5C1-2328074A841D}" presName="dummy2b" presStyleCnt="0"/>
      <dgm:spPr/>
    </dgm:pt>
    <dgm:pt modelId="{252EA486-C776-D646-89AA-1DFD5503FD44}" type="pres">
      <dgm:prSet presAssocID="{BAFA8380-4B3F-A04F-A5C1-2328074A84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DCC1D2-9CAA-714F-9035-7D5E93CB354A}" type="pres">
      <dgm:prSet presAssocID="{BAFA8380-4B3F-A04F-A5C1-2328074A841D}" presName="wedge3" presStyleLbl="node1" presStyleIdx="2" presStyleCnt="3"/>
      <dgm:spPr/>
    </dgm:pt>
    <dgm:pt modelId="{50503680-2A34-8042-ACF0-311E96D22B7F}" type="pres">
      <dgm:prSet presAssocID="{BAFA8380-4B3F-A04F-A5C1-2328074A841D}" presName="dummy3a" presStyleCnt="0"/>
      <dgm:spPr/>
    </dgm:pt>
    <dgm:pt modelId="{A402BDBA-D1BE-4449-A933-17A39A95567E}" type="pres">
      <dgm:prSet presAssocID="{BAFA8380-4B3F-A04F-A5C1-2328074A841D}" presName="dummy3b" presStyleCnt="0"/>
      <dgm:spPr/>
    </dgm:pt>
    <dgm:pt modelId="{F3B9EF47-72A0-684A-A373-0A4307AD5205}" type="pres">
      <dgm:prSet presAssocID="{BAFA8380-4B3F-A04F-A5C1-2328074A84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85F6083-2BF5-7043-BDC2-FA7B212C1581}" type="pres">
      <dgm:prSet presAssocID="{5F775F79-4245-5746-9940-A207985A2D13}" presName="arrowWedge1" presStyleLbl="fgSibTrans2D1" presStyleIdx="0" presStyleCnt="3"/>
      <dgm:spPr>
        <a:noFill/>
      </dgm:spPr>
    </dgm:pt>
    <dgm:pt modelId="{CD4A9A69-6552-034A-9F2C-56EE5E59B738}" type="pres">
      <dgm:prSet presAssocID="{D4DC4E17-42A9-2E4A-AAA3-8241CA63B268}" presName="arrowWedge2" presStyleLbl="fgSibTrans2D1" presStyleIdx="1" presStyleCnt="3" custLinFactNeighborX="3298" custLinFactNeighborY="8729"/>
      <dgm:spPr>
        <a:noFill/>
      </dgm:spPr>
    </dgm:pt>
    <dgm:pt modelId="{6945A3F7-94F7-9E41-B319-D17672E0C157}" type="pres">
      <dgm:prSet presAssocID="{560A75CA-8C15-B34F-BD95-F3B184F1FA2D}" presName="arrowWedge3" presStyleLbl="fgSibTrans2D1" presStyleIdx="2" presStyleCnt="3" custLinFactNeighborX="-22994" custLinFactNeighborY="-6058"/>
      <dgm:spPr>
        <a:noFill/>
      </dgm:spPr>
    </dgm:pt>
  </dgm:ptLst>
  <dgm:cxnLst>
    <dgm:cxn modelId="{B9F47B0A-B2AC-6C4A-A860-32C8C417EBE1}" type="presOf" srcId="{BAFA8380-4B3F-A04F-A5C1-2328074A841D}" destId="{C8C08201-EF96-BD4D-A3FB-76521229C1DD}" srcOrd="0" destOrd="0" presId="urn:microsoft.com/office/officeart/2005/8/layout/cycle8"/>
    <dgm:cxn modelId="{680F3725-9EAB-2B46-8BF1-E1374F70C908}" srcId="{BAFA8380-4B3F-A04F-A5C1-2328074A841D}" destId="{00AFF425-BC18-1C4C-987C-49216B35451F}" srcOrd="2" destOrd="0" parTransId="{BD287BDB-8149-6C4A-8440-E6D7E4FFE4E4}" sibTransId="{560A75CA-8C15-B34F-BD95-F3B184F1FA2D}"/>
    <dgm:cxn modelId="{FAE98D36-F20F-7C41-A5D5-1E9E91645448}" type="presOf" srcId="{D9A14223-1D4F-C84F-A503-C6F08C095108}" destId="{B019F0E6-3468-094C-9F65-38AFA652A151}" srcOrd="1" destOrd="0" presId="urn:microsoft.com/office/officeart/2005/8/layout/cycle8"/>
    <dgm:cxn modelId="{A005893A-64CA-4445-B9CF-62CD62F554B1}" type="presOf" srcId="{D9A14223-1D4F-C84F-A503-C6F08C095108}" destId="{C72F7E5D-CC79-6744-8F3F-3C77168D07C3}" srcOrd="0" destOrd="0" presId="urn:microsoft.com/office/officeart/2005/8/layout/cycle8"/>
    <dgm:cxn modelId="{B0492842-AC01-9844-A957-0DEE206CF868}" type="presOf" srcId="{1EDF4079-B3A9-2A45-8694-2A13A16311D4}" destId="{252EA486-C776-D646-89AA-1DFD5503FD44}" srcOrd="1" destOrd="0" presId="urn:microsoft.com/office/officeart/2005/8/layout/cycle8"/>
    <dgm:cxn modelId="{7FFD8560-0ED0-A94A-8A2E-9981C5C02CAF}" type="presOf" srcId="{1EDF4079-B3A9-2A45-8694-2A13A16311D4}" destId="{361F299B-01C9-8541-89D8-E640B92CAC3C}" srcOrd="0" destOrd="0" presId="urn:microsoft.com/office/officeart/2005/8/layout/cycle8"/>
    <dgm:cxn modelId="{378A9972-4649-FE4B-873E-62F3B15F0654}" srcId="{BAFA8380-4B3F-A04F-A5C1-2328074A841D}" destId="{1EDF4079-B3A9-2A45-8694-2A13A16311D4}" srcOrd="1" destOrd="0" parTransId="{FBB46A08-BEA2-1F47-B6FB-E399340CF237}" sibTransId="{D4DC4E17-42A9-2E4A-AAA3-8241CA63B268}"/>
    <dgm:cxn modelId="{74DBAA9C-4FF7-4D4E-9EBB-710DA2732E89}" type="presOf" srcId="{00AFF425-BC18-1C4C-987C-49216B35451F}" destId="{F3B9EF47-72A0-684A-A373-0A4307AD5205}" srcOrd="1" destOrd="0" presId="urn:microsoft.com/office/officeart/2005/8/layout/cycle8"/>
    <dgm:cxn modelId="{F0B7AABF-D47C-124B-8527-882983EAF2D0}" srcId="{BAFA8380-4B3F-A04F-A5C1-2328074A841D}" destId="{D9A14223-1D4F-C84F-A503-C6F08C095108}" srcOrd="0" destOrd="0" parTransId="{5CCD5E32-2141-6946-9A1E-55DF9E76E6C8}" sibTransId="{5F775F79-4245-5746-9940-A207985A2D13}"/>
    <dgm:cxn modelId="{178F01DB-4DCA-B148-9B85-B0E431584D5D}" type="presOf" srcId="{00AFF425-BC18-1C4C-987C-49216B35451F}" destId="{A0DCC1D2-9CAA-714F-9035-7D5E93CB354A}" srcOrd="0" destOrd="0" presId="urn:microsoft.com/office/officeart/2005/8/layout/cycle8"/>
    <dgm:cxn modelId="{C7D747F8-E910-5E4D-994D-38FAD7F988C7}" type="presParOf" srcId="{C8C08201-EF96-BD4D-A3FB-76521229C1DD}" destId="{C72F7E5D-CC79-6744-8F3F-3C77168D07C3}" srcOrd="0" destOrd="0" presId="urn:microsoft.com/office/officeart/2005/8/layout/cycle8"/>
    <dgm:cxn modelId="{409E4A81-B7BA-1346-A652-CCD9138C9E9E}" type="presParOf" srcId="{C8C08201-EF96-BD4D-A3FB-76521229C1DD}" destId="{FEAE539A-E793-F048-9BF0-F061673D30FB}" srcOrd="1" destOrd="0" presId="urn:microsoft.com/office/officeart/2005/8/layout/cycle8"/>
    <dgm:cxn modelId="{402C4375-86AF-C242-8142-4E2994909281}" type="presParOf" srcId="{C8C08201-EF96-BD4D-A3FB-76521229C1DD}" destId="{121FF69E-72F8-D640-A137-D6A167D548A6}" srcOrd="2" destOrd="0" presId="urn:microsoft.com/office/officeart/2005/8/layout/cycle8"/>
    <dgm:cxn modelId="{D48D04D4-836C-0A4E-A2E7-FB9E80E0967C}" type="presParOf" srcId="{C8C08201-EF96-BD4D-A3FB-76521229C1DD}" destId="{B019F0E6-3468-094C-9F65-38AFA652A151}" srcOrd="3" destOrd="0" presId="urn:microsoft.com/office/officeart/2005/8/layout/cycle8"/>
    <dgm:cxn modelId="{25D00173-85EB-DF4C-AA88-CC65DF9D2C8E}" type="presParOf" srcId="{C8C08201-EF96-BD4D-A3FB-76521229C1DD}" destId="{361F299B-01C9-8541-89D8-E640B92CAC3C}" srcOrd="4" destOrd="0" presId="urn:microsoft.com/office/officeart/2005/8/layout/cycle8"/>
    <dgm:cxn modelId="{C3BDB767-BCAF-3F40-BC47-17D06359AE32}" type="presParOf" srcId="{C8C08201-EF96-BD4D-A3FB-76521229C1DD}" destId="{1AB8673D-BA1C-2743-9588-DDB7355C7C03}" srcOrd="5" destOrd="0" presId="urn:microsoft.com/office/officeart/2005/8/layout/cycle8"/>
    <dgm:cxn modelId="{8F0AFA62-1B63-C644-8857-32D6B24355EF}" type="presParOf" srcId="{C8C08201-EF96-BD4D-A3FB-76521229C1DD}" destId="{140A6DBE-4CA5-B740-A55E-3C82BC791CC3}" srcOrd="6" destOrd="0" presId="urn:microsoft.com/office/officeart/2005/8/layout/cycle8"/>
    <dgm:cxn modelId="{EE6607FB-B515-1C48-987F-4CFF1FAA47F8}" type="presParOf" srcId="{C8C08201-EF96-BD4D-A3FB-76521229C1DD}" destId="{252EA486-C776-D646-89AA-1DFD5503FD44}" srcOrd="7" destOrd="0" presId="urn:microsoft.com/office/officeart/2005/8/layout/cycle8"/>
    <dgm:cxn modelId="{F510E2F7-5E59-9343-8B54-8C7283D4848D}" type="presParOf" srcId="{C8C08201-EF96-BD4D-A3FB-76521229C1DD}" destId="{A0DCC1D2-9CAA-714F-9035-7D5E93CB354A}" srcOrd="8" destOrd="0" presId="urn:microsoft.com/office/officeart/2005/8/layout/cycle8"/>
    <dgm:cxn modelId="{0B4A3C92-2F02-0F40-B3A0-472E31A8429B}" type="presParOf" srcId="{C8C08201-EF96-BD4D-A3FB-76521229C1DD}" destId="{50503680-2A34-8042-ACF0-311E96D22B7F}" srcOrd="9" destOrd="0" presId="urn:microsoft.com/office/officeart/2005/8/layout/cycle8"/>
    <dgm:cxn modelId="{3173F484-84D7-3847-B17B-2784FB69B618}" type="presParOf" srcId="{C8C08201-EF96-BD4D-A3FB-76521229C1DD}" destId="{A402BDBA-D1BE-4449-A933-17A39A95567E}" srcOrd="10" destOrd="0" presId="urn:microsoft.com/office/officeart/2005/8/layout/cycle8"/>
    <dgm:cxn modelId="{6D57434C-D82D-F945-BB2F-72011828298B}" type="presParOf" srcId="{C8C08201-EF96-BD4D-A3FB-76521229C1DD}" destId="{F3B9EF47-72A0-684A-A373-0A4307AD5205}" srcOrd="11" destOrd="0" presId="urn:microsoft.com/office/officeart/2005/8/layout/cycle8"/>
    <dgm:cxn modelId="{77CD8EAE-8B5E-334E-8FA7-889EE5853781}" type="presParOf" srcId="{C8C08201-EF96-BD4D-A3FB-76521229C1DD}" destId="{A85F6083-2BF5-7043-BDC2-FA7B212C1581}" srcOrd="12" destOrd="0" presId="urn:microsoft.com/office/officeart/2005/8/layout/cycle8"/>
    <dgm:cxn modelId="{8AB91EB9-B5C4-7648-BB24-69F95EFDF22A}" type="presParOf" srcId="{C8C08201-EF96-BD4D-A3FB-76521229C1DD}" destId="{CD4A9A69-6552-034A-9F2C-56EE5E59B738}" srcOrd="13" destOrd="0" presId="urn:microsoft.com/office/officeart/2005/8/layout/cycle8"/>
    <dgm:cxn modelId="{23184B7A-A673-1F4A-80D5-E6234D16F80B}" type="presParOf" srcId="{C8C08201-EF96-BD4D-A3FB-76521229C1DD}" destId="{6945A3F7-94F7-9E41-B319-D17672E0C1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Helvetica" pitchFamily="2" charset="0"/>
            </a:rPr>
            <a:t>Saddlepoint</a:t>
          </a:r>
          <a:r>
            <a:rPr lang="en-US" sz="1800" b="1" kern="1200" dirty="0">
              <a:latin typeface="Helvetica" pitchFamily="2" charset="0"/>
            </a:rPr>
            <a:t> approximation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Mixed models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Saddlepoint</a:t>
          </a:r>
          <a:r>
            <a:rPr lang="en-US" sz="1800" b="1" kern="1200" dirty="0"/>
            <a:t> approximation/Firth correction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Unbalanced case-control ratio</a:t>
          </a: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Mixed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Linear mixed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Linear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Logistic mixed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Logistic mixed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Logistic mixed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Logistic mixed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Helvetica" pitchFamily="2" charset="0"/>
            </a:rPr>
            <a:t>Saddlepoint</a:t>
          </a:r>
          <a:r>
            <a:rPr lang="en-US" sz="1800" b="1" kern="1200" dirty="0">
              <a:latin typeface="Helvetica" pitchFamily="2" charset="0"/>
            </a:rPr>
            <a:t> approximation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Logistic mixed model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7E5D-CC79-6744-8F3F-3C77168D07C3}">
      <dsp:nvSpPr>
        <dsp:cNvPr id="0" name=""/>
        <dsp:cNvSpPr/>
      </dsp:nvSpPr>
      <dsp:spPr>
        <a:xfrm>
          <a:off x="2487604" y="379366"/>
          <a:ext cx="4902586" cy="490258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Helvetica" pitchFamily="2" charset="0"/>
            </a:rPr>
            <a:t>Saddlepoint</a:t>
          </a:r>
          <a:r>
            <a:rPr lang="en-US" sz="1800" b="1" kern="1200" dirty="0">
              <a:latin typeface="Helvetica" pitchFamily="2" charset="0"/>
            </a:rPr>
            <a:t> approximation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Unbalanced case-control ratio</a:t>
          </a:r>
        </a:p>
      </dsp:txBody>
      <dsp:txXfrm>
        <a:off x="5071384" y="1418248"/>
        <a:ext cx="1750923" cy="1459103"/>
      </dsp:txXfrm>
    </dsp:sp>
    <dsp:sp modelId="{361F299B-01C9-8541-89D8-E640B92CAC3C}">
      <dsp:nvSpPr>
        <dsp:cNvPr id="0" name=""/>
        <dsp:cNvSpPr/>
      </dsp:nvSpPr>
      <dsp:spPr>
        <a:xfrm>
          <a:off x="2386634" y="554459"/>
          <a:ext cx="4902586" cy="490258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Optimization strategies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Large scale data </a:t>
          </a:r>
        </a:p>
      </dsp:txBody>
      <dsp:txXfrm>
        <a:off x="3553917" y="3735303"/>
        <a:ext cx="2626385" cy="1284010"/>
      </dsp:txXfrm>
    </dsp:sp>
    <dsp:sp modelId="{A0DCC1D2-9CAA-714F-9035-7D5E93CB354A}">
      <dsp:nvSpPr>
        <dsp:cNvPr id="0" name=""/>
        <dsp:cNvSpPr/>
      </dsp:nvSpPr>
      <dsp:spPr>
        <a:xfrm>
          <a:off x="2285665" y="379366"/>
          <a:ext cx="4902586" cy="490258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Helvetica" pitchFamily="2" charset="0"/>
            </a:rPr>
            <a:t>Mixed models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Helvetica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Helvetica" pitchFamily="2" charset="0"/>
            </a:rPr>
            <a:t>Sample relatedness</a:t>
          </a:r>
        </a:p>
      </dsp:txBody>
      <dsp:txXfrm>
        <a:off x="2853547" y="1418248"/>
        <a:ext cx="1750923" cy="1459103"/>
      </dsp:txXfrm>
    </dsp:sp>
    <dsp:sp modelId="{A85F6083-2BF5-7043-BDC2-FA7B212C1581}">
      <dsp:nvSpPr>
        <dsp:cNvPr id="0" name=""/>
        <dsp:cNvSpPr/>
      </dsp:nvSpPr>
      <dsp:spPr>
        <a:xfrm>
          <a:off x="2184516" y="75873"/>
          <a:ext cx="5509572" cy="5509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A9A69-6552-034A-9F2C-56EE5E59B738}">
      <dsp:nvSpPr>
        <dsp:cNvPr id="0" name=""/>
        <dsp:cNvSpPr/>
      </dsp:nvSpPr>
      <dsp:spPr>
        <a:xfrm>
          <a:off x="2264847" y="731586"/>
          <a:ext cx="5509572" cy="5509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45A3F7-94F7-9E41-B319-D17672E0C157}">
      <dsp:nvSpPr>
        <dsp:cNvPr id="0" name=""/>
        <dsp:cNvSpPr/>
      </dsp:nvSpPr>
      <dsp:spPr>
        <a:xfrm>
          <a:off x="714895" y="-257896"/>
          <a:ext cx="5509572" cy="5509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69927-0F34-304B-B0FA-5A41D11B4190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D564-B831-6340-90ED-CB25C583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0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CD564-B831-6340-90ED-CB25C5830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8789-BAEA-864D-BF84-632682F260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/>
              <a:t>lGRAMMAR</a:t>
            </a:r>
            <a:r>
              <a:rPr lang="en-US" sz="1600" dirty="0"/>
              <a:t> (</a:t>
            </a:r>
            <a:r>
              <a:rPr lang="en-US" sz="1600" dirty="0" err="1"/>
              <a:t>Aulchenko</a:t>
            </a:r>
            <a:r>
              <a:rPr lang="en-US" sz="1600" dirty="0"/>
              <a:t>, Y. S. </a:t>
            </a:r>
            <a:r>
              <a:rPr lang="en-US" sz="1600" dirty="0" err="1"/>
              <a:t>et.al</a:t>
            </a:r>
            <a:r>
              <a:rPr lang="en-US" sz="1600" dirty="0"/>
              <a:t> 2007); </a:t>
            </a:r>
            <a:r>
              <a:rPr lang="en-US" sz="1600" b="1" dirty="0"/>
              <a:t>EMMAX</a:t>
            </a:r>
            <a:r>
              <a:rPr lang="en-US" sz="1600" dirty="0"/>
              <a:t> (Kang, H. M. </a:t>
            </a:r>
            <a:r>
              <a:rPr lang="en-US" sz="1600" dirty="0" err="1"/>
              <a:t>et.al</a:t>
            </a:r>
            <a:r>
              <a:rPr lang="en-US" sz="1600" dirty="0"/>
              <a:t> 2010); </a:t>
            </a:r>
            <a:r>
              <a:rPr lang="en-US" sz="1600" b="1" dirty="0"/>
              <a:t>TASSEL</a:t>
            </a:r>
            <a:r>
              <a:rPr lang="en-US" sz="1600" dirty="0"/>
              <a:t> (Zhang, Z. </a:t>
            </a:r>
            <a:r>
              <a:rPr lang="en-US" sz="1600" dirty="0" err="1"/>
              <a:t>et.al</a:t>
            </a:r>
            <a:r>
              <a:rPr lang="en-US" sz="1600" dirty="0"/>
              <a:t> 2010); </a:t>
            </a:r>
            <a:r>
              <a:rPr lang="en-US" sz="1600" b="1" dirty="0"/>
              <a:t>GCTA</a:t>
            </a:r>
            <a:r>
              <a:rPr lang="en-US" sz="1600" dirty="0"/>
              <a:t> (Yang, Jian, et al. 2011); </a:t>
            </a:r>
            <a:r>
              <a:rPr lang="en-US" sz="1600" b="1" dirty="0" err="1"/>
              <a:t>FaST</a:t>
            </a:r>
            <a:r>
              <a:rPr lang="en-US" sz="1600" b="1" dirty="0"/>
              <a:t>-LMM</a:t>
            </a:r>
            <a:r>
              <a:rPr lang="en-US" sz="1600" dirty="0"/>
              <a:t> (Lippert, C. et al. 2011); </a:t>
            </a:r>
            <a:r>
              <a:rPr lang="en-US" sz="1600" b="1" dirty="0"/>
              <a:t>GEMMA</a:t>
            </a:r>
            <a:r>
              <a:rPr lang="en-US" sz="1600" dirty="0"/>
              <a:t> (Zhou, X., &amp; Stephens, M. 2012); </a:t>
            </a:r>
            <a:r>
              <a:rPr lang="en-US" sz="1600" b="1" dirty="0"/>
              <a:t>BOLT-LMM</a:t>
            </a:r>
            <a:r>
              <a:rPr lang="en-US" sz="1600" dirty="0"/>
              <a:t> (</a:t>
            </a:r>
            <a:r>
              <a:rPr lang="en-US" sz="1600" dirty="0" err="1"/>
              <a:t>Loh</a:t>
            </a:r>
            <a:r>
              <a:rPr lang="en-US" sz="1600" dirty="0"/>
              <a:t>, P.R. et al.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8789-BAEA-864D-BF84-632682F260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89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1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1E89-D8C0-5A4D-89D3-F1257DCA53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4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53647-D17E-F06C-FBF7-C84DA680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43974A-1E8D-F626-6520-22A888827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2780ED-510B-5475-5E44-28C80306E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C2FCF-F5D7-4447-B8C4-A870EF24E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1E89-D8C0-5A4D-89D3-F1257DCA53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8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1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9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40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CE62B-31F8-CF49-87E4-829D817669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9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0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5304D-BB30-2C45-9E66-78C35125B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33FF-9FF7-B735-AD38-DFF1DCB2D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696EA-8328-E75C-FEBE-C97A0D609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825B5-4C63-F013-658E-FCF68853E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FEB7-8572-852F-30C3-3F56CC223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88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673E9-A460-4D6B-4FB6-6C39D0EF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3485CE-F307-82A2-DBCA-36DED92A8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915AE-9C43-7CE3-6741-042AFC80A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60647-D305-12DF-70E8-97A6725C5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C4C8-4086-ED44-A211-00A4F9433F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9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CF1F4-DE80-1545-E4F7-B6C5BC7B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069A6-FC03-2612-06F9-C0FB6ACBD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53AC3-CA63-026E-6E5B-A1B8D03F1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A6317-8EF1-2EF1-BBC2-C1A4A1B65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C4C8-4086-ED44-A211-00A4F9433F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77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6C98D-C575-2D59-1795-3473CC5E3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46FFA4-AFAC-D187-429F-F4366548E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57C4D-B385-2974-3FFD-B758760F5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37BAB-7ED0-7348-A838-CE8207393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C4C8-4086-ED44-A211-00A4F9433F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9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F2B9D-E962-9A2F-0CDF-8D9C0618C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992FF0-CA6E-367F-6719-8E4EECC02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FB033-6902-EEC9-F427-A35703A8C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BDF5-A2F7-E7D3-B6B1-B4296F132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C4C8-4086-ED44-A211-00A4F9433F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9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CE62B-31F8-CF49-87E4-829D817669F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37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method, Scalable and Accurate Implementation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mixed model (SAIGE), uses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saddlepoint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approximation (SPA)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27–29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calibrate unbalanced case-control ratios in score tests based on logistic mixed models.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CE62B-31F8-CF49-87E4-829D817669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24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Benchmarking was performed on randomly sub-sampled UK Biobank data with 408,458 white British participants and 200,000 markers for the cardiovascular diseases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PheCode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411). The plotted run time is the projected computation time for testing 71 million markers with info ≥ 0.3.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8789-BAEA-864D-BF84-632682F260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5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E5A5-C5D2-2D9C-F357-35AD3C527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F1122-5323-DEB1-19D4-C88EA79F0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3EED13-4255-18F5-88D4-05F221A92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FD23A-FC4A-F8D3-03EE-106D21ABE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2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CD564-B831-6340-90ED-CB25C58307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92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CD564-B831-6340-90ED-CB25C58307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4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01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9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/>
              <a:t>GRAMMAR</a:t>
            </a:r>
            <a:r>
              <a:rPr lang="en-US" sz="1600" dirty="0"/>
              <a:t> (</a:t>
            </a:r>
            <a:r>
              <a:rPr lang="en-US" sz="1600" dirty="0" err="1"/>
              <a:t>Aulchenko</a:t>
            </a:r>
            <a:r>
              <a:rPr lang="en-US" sz="1600" dirty="0"/>
              <a:t>, Y. S. </a:t>
            </a:r>
            <a:r>
              <a:rPr lang="en-US" sz="1600" dirty="0" err="1"/>
              <a:t>et.al</a:t>
            </a:r>
            <a:r>
              <a:rPr lang="en-US" sz="1600" dirty="0"/>
              <a:t> 2007); </a:t>
            </a:r>
            <a:r>
              <a:rPr lang="en-US" sz="1600" b="1" dirty="0"/>
              <a:t>EMMAX</a:t>
            </a:r>
            <a:r>
              <a:rPr lang="en-US" sz="1600" dirty="0"/>
              <a:t> (Kang, H. M. </a:t>
            </a:r>
            <a:r>
              <a:rPr lang="en-US" sz="1600" dirty="0" err="1"/>
              <a:t>et.al</a:t>
            </a:r>
            <a:r>
              <a:rPr lang="en-US" sz="1600" dirty="0"/>
              <a:t> 2010); </a:t>
            </a:r>
            <a:r>
              <a:rPr lang="en-US" sz="1600" b="1" dirty="0"/>
              <a:t>TASSEL</a:t>
            </a:r>
            <a:r>
              <a:rPr lang="en-US" sz="1600" dirty="0"/>
              <a:t> (Zhang, Z. </a:t>
            </a:r>
            <a:r>
              <a:rPr lang="en-US" sz="1600" dirty="0" err="1"/>
              <a:t>et.al</a:t>
            </a:r>
            <a:r>
              <a:rPr lang="en-US" sz="1600" dirty="0"/>
              <a:t> 2010); </a:t>
            </a:r>
            <a:r>
              <a:rPr lang="en-US" sz="1600" b="1" dirty="0"/>
              <a:t>GCTA</a:t>
            </a:r>
            <a:r>
              <a:rPr lang="en-US" sz="1600" dirty="0"/>
              <a:t> (Yang, Jian, et al. 2011); </a:t>
            </a:r>
            <a:r>
              <a:rPr lang="en-US" sz="1600" b="1" dirty="0" err="1"/>
              <a:t>FaST</a:t>
            </a:r>
            <a:r>
              <a:rPr lang="en-US" sz="1600" b="1" dirty="0"/>
              <a:t>-LMM</a:t>
            </a:r>
            <a:r>
              <a:rPr lang="en-US" sz="1600" dirty="0"/>
              <a:t> (Lippert, C. et al. 2011); </a:t>
            </a:r>
            <a:r>
              <a:rPr lang="en-US" sz="1600" b="1" dirty="0"/>
              <a:t>GEMMA</a:t>
            </a:r>
            <a:r>
              <a:rPr lang="en-US" sz="1600" dirty="0"/>
              <a:t> (Zhou, X., &amp; Stephens, M. 2012); </a:t>
            </a:r>
            <a:r>
              <a:rPr lang="en-US" sz="1600" b="1" dirty="0"/>
              <a:t>BOLT-LMM</a:t>
            </a:r>
            <a:r>
              <a:rPr lang="en-US" sz="1600" dirty="0"/>
              <a:t> (</a:t>
            </a:r>
            <a:r>
              <a:rPr lang="en-US" sz="1600" dirty="0" err="1"/>
              <a:t>Loh</a:t>
            </a:r>
            <a:r>
              <a:rPr lang="en-US" sz="1600" dirty="0"/>
              <a:t>, P.R. et al.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8789-BAEA-864D-BF84-632682F26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6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7E4F6-04DD-91A7-7B32-9A51A48B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B02A8-F15F-69FC-26DC-B01F84537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57F54-DC7F-B9BF-E0C1-B90836512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0FDA-395A-0849-1EC1-DEF3D078C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68789-BAEA-864D-BF84-632682F260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21E89-D8C0-5A4D-89D3-F1257DCA53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5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A5EE3-675A-CE4C-9881-CBC6BE1376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BACE-6615-0A45-8CB4-19DC4CCFA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1DE90-A454-FE48-BF8D-7D73BE350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21FA9-DCD5-0240-9966-DEE76E81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26693-D498-064D-86A4-EE2DE780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F58E0-1575-2B42-82AE-A66EDB87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AC31-F015-2C45-97C9-B80A31671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63AB38-A796-3C4C-8206-14AA810AA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5035-4105-7F40-92F4-6316E6CB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2EA19-2FFE-8747-BD9E-D8F52343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1DD0-7CD9-AC41-9018-2DB626C0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433FA-2779-6146-8DC2-C4D207739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C2567-6026-054E-9DEE-9A513CA19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62217-23D3-124E-A832-1B223DCB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8F703-D20E-CF45-892C-F46F5491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9037C-C925-6941-913E-9C81B77C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10CA-3092-8841-B5FB-3F536A88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68DD-0081-BD4D-8390-6A522C303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C19F-AF48-544A-93F3-D124E828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4561C-A0BE-2742-ADAA-5226DB04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E353C-84C0-3B48-82C7-5ED44D03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1C-664E-EF43-8387-91A6A7BA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65ED5-833B-244B-8206-6DB64FDA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24A6-1B62-8946-AE6F-DA8470A3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5521B-A4B7-1048-9F44-E52B5DDB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5AA80-58B9-F548-BFC2-278BEEFA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3747-AE89-B44E-A773-342F60BC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22DE9-C603-4C44-8568-49E225B4F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12F1B-DB9F-DF41-94DA-110440094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05C97-A6A2-8D46-9473-15E33239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18E33-452F-2E42-B761-54357398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D20CC-72B1-444B-B1DF-A3C4DDAF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4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FAB0-C130-5146-A438-9D8F20FAE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61AC8-D1E7-D145-ABB8-BBD1B562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0B0CA-2EF2-EF46-A06E-1FCB40D9B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4BD1D-815E-BB4C-A6FF-E1EC76D17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60BDB-EB89-0544-8EF2-D303DF60A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E688F-3684-4D4F-AA0C-4C393CE8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A8DF9-63A8-194C-A1D2-DF39AF48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DE901-26E4-664A-80D5-72768A6F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1855-D2C2-794A-B200-BE440F22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F8EEF-E4C0-B64C-B60A-36BD9352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43849-B598-0448-A422-C3A2E394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1EB47-9A34-104E-945E-A3342176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1EE7D-C759-0040-9056-12185C80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932AD-4058-6D4B-8472-D781FFFE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38ACE-1730-8149-823E-B1B112DA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F1CC-1C4D-504F-9F9D-F0F047EB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72C66-EE4F-5C40-B663-6CC97FFAC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F3A4B-1579-BE4E-B682-4DC2AD12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CAFBA-945C-CF43-B750-A4EB34C0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0F1AC-F450-424A-888E-A06390C9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61766-548B-674F-89E8-F85301B5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355C-4D55-B946-9FA8-58384AA5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B8B30-811D-8545-BA58-3EF58D14A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956B-405E-CD41-AE15-D067F48D4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0D820-9FA7-374F-B5DC-93B832B6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A9671-8F71-A34F-A882-F49A7C53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16225-DBB4-8D44-98B2-25A43A8C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74B0BA-83EA-854B-9A82-37796B21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EA768-9D43-3844-B043-650C929F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2185-4AA6-A945-8ED7-8E691C29F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3167-5D60-3345-B05D-7E288521B704}" type="datetimeFigureOut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7102-0194-4447-A06C-2BC6ABC39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F425-7776-2845-9EDC-1663465BD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31693-DB93-7F45-AA8D-188D68373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zhou@broadinstitute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3.emf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4.emf"/><Relationship Id="rId9" Type="http://schemas.microsoft.com/office/2007/relationships/diagramDrawing" Target="../diagrams/drawin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aigegit.github.io/SAIGE-doc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3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4.png"/><Relationship Id="rId4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hyperlink" Target="https://qimr.az1.qualtrics.com/jfe/form/SV_036Ckv3AMwjqewu" TargetMode="Externa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izhou0/GAT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web.sph.umich.ed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tatgen/pheweb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web.sph.umich.edu/" TargetMode="External"/><Relationship Id="rId7" Type="http://schemas.openxmlformats.org/officeDocument/2006/relationships/hyperlink" Target="https://app.genebass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n.ukbb.broadinstitute.org/" TargetMode="External"/><Relationship Id="rId5" Type="http://schemas.openxmlformats.org/officeDocument/2006/relationships/hyperlink" Target="https://www.nealelab.is/uk-biobank" TargetMode="External"/><Relationship Id="rId4" Type="http://schemas.openxmlformats.org/officeDocument/2006/relationships/hyperlink" Target="https://github.com/statgen/pheweb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r10.finngen.fi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iwanview.twbiobank.org.tw/pheweb.php" TargetMode="External"/><Relationship Id="rId5" Type="http://schemas.openxmlformats.org/officeDocument/2006/relationships/hyperlink" Target="https://pheweb.jp/" TargetMode="External"/><Relationship Id="rId4" Type="http://schemas.openxmlformats.org/officeDocument/2006/relationships/hyperlink" Target="https://pheweb.org/MGI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mvp-ukbb.finngen.fi/" TargetMode="External"/><Relationship Id="rId2" Type="http://schemas.openxmlformats.org/officeDocument/2006/relationships/hyperlink" Target="http://results.globalbiobankmeta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432-A60F-42C9-F9BE-5C4D0A45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24" y="-223675"/>
            <a:ext cx="11711152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Mixed model methods for GWAS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F05B4-4E45-D522-6735-46BDCE473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1806"/>
            <a:ext cx="9144000" cy="1655762"/>
          </a:xfrm>
        </p:spPr>
        <p:txBody>
          <a:bodyPr>
            <a:noAutofit/>
          </a:bodyPr>
          <a:lstStyle/>
          <a:p>
            <a:r>
              <a:rPr lang="en-US" sz="2800" dirty="0"/>
              <a:t>2025 International Statistical Genetics Workshop </a:t>
            </a:r>
          </a:p>
          <a:p>
            <a:endParaRPr lang="en-US" sz="28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1600C28-878A-1AB8-6BBE-962AC464B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982" y="4345760"/>
            <a:ext cx="2044700" cy="207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BB93D-9945-FBF2-FBE2-E67B0B2FEF36}"/>
              </a:ext>
            </a:extLst>
          </p:cNvPr>
          <p:cNvSpPr txBox="1"/>
          <p:nvPr/>
        </p:nvSpPr>
        <p:spPr>
          <a:xfrm>
            <a:off x="706277" y="4647568"/>
            <a:ext cx="72502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Wei Zhou, Ph.D.</a:t>
            </a:r>
          </a:p>
          <a:p>
            <a:pPr algn="l"/>
            <a:r>
              <a:rPr lang="en-US" sz="2400" dirty="0"/>
              <a:t>Massachusetts General Hospital/Harvard Medical School</a:t>
            </a:r>
          </a:p>
          <a:p>
            <a:pPr algn="l"/>
            <a:r>
              <a:rPr lang="en-US" sz="2400" dirty="0"/>
              <a:t>Broad Institute</a:t>
            </a:r>
          </a:p>
          <a:p>
            <a:pPr algn="l"/>
            <a:r>
              <a:rPr lang="en-US" sz="2400" dirty="0">
                <a:hlinkClick r:id="rId4"/>
              </a:rPr>
              <a:t>wzhou@broadinstitute.org</a:t>
            </a:r>
            <a:endParaRPr lang="en-US" sz="2400" dirty="0"/>
          </a:p>
          <a:p>
            <a:pPr algn="l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720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30993" y="1598195"/>
          <a:ext cx="4931042" cy="105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1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Binary</a:t>
                      </a:r>
                      <a:r>
                        <a:rPr lang="en-US" sz="2400" b="0" i="0" baseline="0" dirty="0">
                          <a:latin typeface="Helvetica Light" panose="020B0403020202020204" pitchFamily="34" charset="0"/>
                        </a:rPr>
                        <a:t> Traits</a:t>
                      </a:r>
                      <a:endParaRPr lang="en-US" sz="24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2400" b="0" i="0" baseline="-25000" dirty="0">
                          <a:latin typeface="Helvetica Light" panose="020B0403020202020204" pitchFamily="34" charset="0"/>
                        </a:rPr>
                        <a:t>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2400" b="0" i="0" baseline="-25000" dirty="0">
                          <a:latin typeface="Helvetica Light" panose="020B0403020202020204" pitchFamily="34" charset="0"/>
                        </a:rPr>
                        <a:t>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Helvetica" pitchFamily="2" charset="0"/>
                        </a:rPr>
                        <a:t>Colorectal cancer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Helvetica" pitchFamily="2" charset="0"/>
                        </a:rPr>
                        <a:t>4,562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Helvetica" pitchFamily="2" charset="0"/>
                        </a:rPr>
                        <a:t>382,756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64139" y="247775"/>
            <a:ext cx="988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Light" panose="020B0403020202020204" pitchFamily="34" charset="0"/>
              </a:rPr>
              <a:t>Inflated type I error rates were observed after using </a:t>
            </a:r>
            <a:r>
              <a:rPr lang="en-US" sz="3600" dirty="0">
                <a:solidFill>
                  <a:srgbClr val="0000F7"/>
                </a:solidFill>
                <a:latin typeface="Helvetica Light" panose="020B0403020202020204" pitchFamily="34" charset="0"/>
              </a:rPr>
              <a:t>BOLT-LMM </a:t>
            </a:r>
            <a:r>
              <a:rPr lang="en-US" sz="3600" dirty="0">
                <a:latin typeface="Helvetica Light" panose="020B0403020202020204" pitchFamily="34" charset="0"/>
              </a:rPr>
              <a:t>for binary phenotypes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89705A-7C68-B548-9A13-9E7483EF6C67}"/>
              </a:ext>
            </a:extLst>
          </p:cNvPr>
          <p:cNvGrpSpPr/>
          <p:nvPr/>
        </p:nvGrpSpPr>
        <p:grpSpPr>
          <a:xfrm>
            <a:off x="1164139" y="2823197"/>
            <a:ext cx="10116922" cy="3947021"/>
            <a:chOff x="462116" y="2352664"/>
            <a:chExt cx="8430768" cy="32891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3" b="118"/>
            <a:stretch/>
          </p:blipFill>
          <p:spPr>
            <a:xfrm>
              <a:off x="462116" y="2352664"/>
              <a:ext cx="8430768" cy="3289184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05B8E2C-7946-FA47-8F44-28E933D2E0B9}"/>
                </a:ext>
              </a:extLst>
            </p:cNvPr>
            <p:cNvSpPr/>
            <p:nvPr/>
          </p:nvSpPr>
          <p:spPr>
            <a:xfrm>
              <a:off x="524182" y="3521413"/>
              <a:ext cx="153184" cy="19017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atin typeface="Helvetica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129BA4-BB9B-905D-A842-254DC14706BF}"/>
              </a:ext>
            </a:extLst>
          </p:cNvPr>
          <p:cNvSpPr txBox="1"/>
          <p:nvPr/>
        </p:nvSpPr>
        <p:spPr>
          <a:xfrm>
            <a:off x="99466" y="6425559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Loh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latin typeface="Helvetica" pitchFamily="2" charset="0"/>
              </a:rPr>
              <a:t>et al., </a:t>
            </a:r>
            <a:r>
              <a:rPr lang="en-US" dirty="0">
                <a:latin typeface="Helvetica" pitchFamily="2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71163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6E6B90-55A0-9A55-1E57-4DC0D3E45690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FD49F54-1C14-3D2D-FA55-F1A96124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Challenges in biobank-based GWASs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3434B77F-73D6-DC1A-7E16-A2201CA613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319387" y="1690688"/>
                <a:ext cx="8323317" cy="11046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800" b="1" dirty="0">
                    <a:latin typeface="Helvetica" pitchFamily="2" charset="0"/>
                  </a:rPr>
                  <a:t>Linear mixed model:</a:t>
                </a:r>
                <a:r>
                  <a:rPr lang="en-US" sz="1800" b="1" i="1" dirty="0">
                    <a:latin typeface="Helvetica" pitchFamily="2" charset="0"/>
                  </a:rPr>
                  <a:t>  </a:t>
                </a:r>
                <a:br>
                  <a:rPr lang="en-US" sz="18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sz="18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l-GR" sz="1800" b="1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18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1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𝜷</m:t>
                      </m:r>
                      <m:r>
                        <a:rPr lang="en-US" sz="1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</m:e>
                        <m:sub>
                          <m:r>
                            <a:rPr lang="en-US" sz="1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8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3434B77F-73D6-DC1A-7E16-A2201CA61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9387" y="1690688"/>
                <a:ext cx="8323317" cy="11046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40DBD91-1F1E-63A0-BCDF-BAF1B5B8BC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417" y="2765603"/>
            <a:ext cx="2105337" cy="1884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2C03F-6FB3-FAE6-45B2-5EC4E95162DF}"/>
              </a:ext>
            </a:extLst>
          </p:cNvPr>
          <p:cNvSpPr txBox="1"/>
          <p:nvPr/>
        </p:nvSpPr>
        <p:spPr>
          <a:xfrm>
            <a:off x="6504973" y="2878338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571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341"/>
            <a:ext cx="10668000" cy="1325563"/>
          </a:xfrm>
        </p:spPr>
        <p:txBody>
          <a:bodyPr>
            <a:noAutofit/>
          </a:bodyPr>
          <a:lstStyle/>
          <a:p>
            <a:pPr algn="ctr"/>
            <a:r>
              <a:rPr lang="de-DE" sz="4320" b="1" dirty="0"/>
              <a:t>Linear Mixed Model </a:t>
            </a:r>
            <a:r>
              <a:rPr lang="de-DE" sz="4320" b="1" dirty="0" err="1"/>
              <a:t>for</a:t>
            </a:r>
            <a:r>
              <a:rPr lang="de-DE" sz="4320" b="1" dirty="0"/>
              <a:t> Binary </a:t>
            </a:r>
            <a:r>
              <a:rPr lang="de-DE" sz="4320" b="1" dirty="0" err="1"/>
              <a:t>Phenotypes</a:t>
            </a:r>
            <a:r>
              <a:rPr lang="de-DE" sz="4320" b="1" dirty="0"/>
              <a:t>?</a:t>
            </a:r>
            <a:br>
              <a:rPr lang="de-DE" sz="4320" b="1" dirty="0"/>
            </a:br>
            <a:endParaRPr lang="en-US" sz="432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46159"/>
            <a:ext cx="11637950" cy="1897639"/>
          </a:xfrm>
        </p:spPr>
        <p:txBody>
          <a:bodyPr>
            <a:normAutofit/>
          </a:bodyPr>
          <a:lstStyle/>
          <a:p>
            <a:pPr lvl="1">
              <a:spcAft>
                <a:spcPts val="300"/>
              </a:spcAft>
            </a:pPr>
            <a:r>
              <a:rPr lang="de-DE" sz="2880" dirty="0" err="1">
                <a:ea typeface="Arial" charset="0"/>
                <a:cs typeface="Arial" charset="0"/>
              </a:rPr>
              <a:t>Assumes</a:t>
            </a:r>
            <a:r>
              <a:rPr lang="de-DE" sz="2880" dirty="0">
                <a:ea typeface="Arial" charset="0"/>
                <a:cs typeface="Arial" charset="0"/>
              </a:rPr>
              <a:t> </a:t>
            </a:r>
            <a:r>
              <a:rPr lang="de-DE" sz="2880" dirty="0" err="1">
                <a:ea typeface="Arial" charset="0"/>
                <a:cs typeface="Arial" charset="0"/>
              </a:rPr>
              <a:t>homoscedasticity</a:t>
            </a:r>
            <a:r>
              <a:rPr lang="de-DE" sz="2880" dirty="0">
                <a:ea typeface="Arial" charset="0"/>
                <a:cs typeface="Arial" charset="0"/>
              </a:rPr>
              <a:t> (</a:t>
            </a:r>
            <a:r>
              <a:rPr lang="de-DE" sz="2880" dirty="0" err="1">
                <a:ea typeface="Arial" charset="0"/>
                <a:cs typeface="Arial" charset="0"/>
              </a:rPr>
              <a:t>constant</a:t>
            </a:r>
            <a:r>
              <a:rPr lang="de-DE" sz="2880" dirty="0">
                <a:ea typeface="Arial" charset="0"/>
                <a:cs typeface="Arial" charset="0"/>
              </a:rPr>
              <a:t> residual </a:t>
            </a:r>
            <a:r>
              <a:rPr lang="de-DE" sz="2880" dirty="0" err="1">
                <a:ea typeface="Arial" charset="0"/>
                <a:cs typeface="Arial" charset="0"/>
              </a:rPr>
              <a:t>variance</a:t>
            </a:r>
            <a:r>
              <a:rPr lang="de-DE" sz="2880" dirty="0">
                <a:ea typeface="Arial" charset="0"/>
                <a:cs typeface="Arial" charset="0"/>
              </a:rPr>
              <a:t>)</a:t>
            </a:r>
          </a:p>
          <a:p>
            <a:pPr lvl="2">
              <a:spcAft>
                <a:spcPts val="300"/>
              </a:spcAft>
            </a:pPr>
            <a:r>
              <a:rPr lang="de-DE" sz="2880" dirty="0" err="1">
                <a:ea typeface="Arial" charset="0"/>
                <a:cs typeface="Arial" charset="0"/>
              </a:rPr>
              <a:t>Violated</a:t>
            </a:r>
            <a:r>
              <a:rPr lang="de-DE" sz="2880" dirty="0">
                <a:ea typeface="Arial" charset="0"/>
                <a:cs typeface="Arial" charset="0"/>
              </a:rPr>
              <a:t> </a:t>
            </a:r>
            <a:r>
              <a:rPr lang="de-DE" sz="2880" dirty="0" err="1">
                <a:ea typeface="Arial" charset="0"/>
                <a:cs typeface="Arial" charset="0"/>
              </a:rPr>
              <a:t>by</a:t>
            </a:r>
            <a:r>
              <a:rPr lang="de-DE" sz="2880" dirty="0">
                <a:ea typeface="Arial" charset="0"/>
                <a:cs typeface="Arial" charset="0"/>
              </a:rPr>
              <a:t> </a:t>
            </a:r>
            <a:r>
              <a:rPr lang="de-DE" sz="2880" dirty="0" err="1">
                <a:ea typeface="Arial" charset="0"/>
                <a:cs typeface="Arial" charset="0"/>
              </a:rPr>
              <a:t>binary</a:t>
            </a:r>
            <a:r>
              <a:rPr lang="de-DE" sz="2880" dirty="0">
                <a:ea typeface="Arial" charset="0"/>
                <a:cs typeface="Arial" charset="0"/>
              </a:rPr>
              <a:t> </a:t>
            </a:r>
            <a:r>
              <a:rPr lang="de-DE" sz="2880" dirty="0" err="1">
                <a:ea typeface="Arial" charset="0"/>
                <a:cs typeface="Arial" charset="0"/>
              </a:rPr>
              <a:t>traits</a:t>
            </a:r>
            <a:r>
              <a:rPr lang="de-DE" sz="2880" dirty="0">
                <a:ea typeface="Arial" charset="0"/>
                <a:cs typeface="Arial" charset="0"/>
              </a:rPr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80120" y="5543456"/>
            <a:ext cx="53971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22854" y="2740206"/>
            <a:ext cx="0" cy="28032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1055" y="5215882"/>
            <a:ext cx="226055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No disease, 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6638" y="3104186"/>
            <a:ext cx="247375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/>
              <a:t>With disease, </a:t>
            </a:r>
            <a:r>
              <a:rPr lang="en-US" sz="2880" dirty="0"/>
              <a:t>1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80120" y="3398600"/>
            <a:ext cx="242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589412" y="5441580"/>
            <a:ext cx="165458" cy="203753"/>
            <a:chOff x="3969661" y="3473292"/>
            <a:chExt cx="137882" cy="16979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929046" y="5431964"/>
            <a:ext cx="165458" cy="203753"/>
            <a:chOff x="3969661" y="3473292"/>
            <a:chExt cx="137882" cy="16979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268681" y="5431964"/>
            <a:ext cx="165458" cy="203753"/>
            <a:chOff x="3969661" y="3473292"/>
            <a:chExt cx="137882" cy="16979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08315" y="5441580"/>
            <a:ext cx="165458" cy="203753"/>
            <a:chOff x="3969661" y="3473292"/>
            <a:chExt cx="137882" cy="16979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593870" y="3274882"/>
            <a:ext cx="165458" cy="203753"/>
            <a:chOff x="3969661" y="3473292"/>
            <a:chExt cx="137882" cy="169794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933504" y="3282683"/>
            <a:ext cx="165458" cy="203753"/>
            <a:chOff x="3969661" y="3473292"/>
            <a:chExt cx="137882" cy="169794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8273139" y="3282683"/>
            <a:ext cx="165458" cy="203753"/>
            <a:chOff x="3969661" y="3473292"/>
            <a:chExt cx="137882" cy="169794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8612773" y="3274882"/>
            <a:ext cx="165458" cy="203753"/>
            <a:chOff x="3969661" y="3473292"/>
            <a:chExt cx="137882" cy="169794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931065" y="5448474"/>
            <a:ext cx="165458" cy="203753"/>
            <a:chOff x="3969661" y="3473292"/>
            <a:chExt cx="137882" cy="16979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269627" y="5441580"/>
            <a:ext cx="165458" cy="203753"/>
            <a:chOff x="3969661" y="3473292"/>
            <a:chExt cx="137882" cy="169794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969661" y="3473292"/>
              <a:ext cx="137882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969662" y="3473292"/>
              <a:ext cx="137881" cy="1697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887318" y="5963293"/>
            <a:ext cx="411125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/>
              <a:t>Dosages of the tested SNP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56298" y="5526072"/>
            <a:ext cx="37221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97026" y="5508757"/>
            <a:ext cx="36270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3111" y="5517603"/>
            <a:ext cx="37221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2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5094504" y="2903907"/>
            <a:ext cx="3597749" cy="2865973"/>
          </a:xfrm>
          <a:prstGeom prst="line">
            <a:avLst/>
          </a:prstGeom>
          <a:ln w="38100">
            <a:solidFill>
              <a:srgbClr val="000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17768" y="1820780"/>
            <a:ext cx="13610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078849" y="1503255"/>
            <a:ext cx="402873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b="1" dirty="0"/>
              <a:t>Inflated type I error rates</a:t>
            </a:r>
          </a:p>
        </p:txBody>
      </p:sp>
    </p:spTree>
    <p:extLst>
      <p:ext uri="{BB962C8B-B14F-4D97-AF65-F5344CB8AC3E}">
        <p14:creationId xmlns:p14="http://schemas.microsoft.com/office/powerpoint/2010/main" val="272461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528272"/>
            <a:ext cx="11861799" cy="1325563"/>
          </a:xfrm>
        </p:spPr>
        <p:txBody>
          <a:bodyPr>
            <a:noAutofit/>
          </a:bodyPr>
          <a:lstStyle/>
          <a:p>
            <a:pPr algn="ctr"/>
            <a:r>
              <a:rPr lang="de-DE" sz="3800" dirty="0">
                <a:latin typeface="Helvetica Light" panose="020B0403020202020204" pitchFamily="34" charset="0"/>
              </a:rPr>
              <a:t>Linear </a:t>
            </a:r>
            <a:r>
              <a:rPr lang="de-DE" sz="3800" dirty="0" err="1">
                <a:latin typeface="Helvetica Light" panose="020B0403020202020204" pitchFamily="34" charset="0"/>
              </a:rPr>
              <a:t>mixed</a:t>
            </a:r>
            <a:r>
              <a:rPr lang="de-DE" sz="3800" dirty="0">
                <a:latin typeface="Helvetica Light" panose="020B0403020202020204" pitchFamily="34" charset="0"/>
              </a:rPr>
              <a:t> </a:t>
            </a:r>
            <a:r>
              <a:rPr lang="de-DE" sz="3800" dirty="0" err="1">
                <a:latin typeface="Helvetica Light" panose="020B0403020202020204" pitchFamily="34" charset="0"/>
              </a:rPr>
              <a:t>model</a:t>
            </a:r>
            <a:r>
              <a:rPr lang="de-DE" sz="3800" dirty="0">
                <a:latin typeface="Helvetica Light" panose="020B0403020202020204" pitchFamily="34" charset="0"/>
              </a:rPr>
              <a:t> </a:t>
            </a:r>
            <a:r>
              <a:rPr lang="de-DE" sz="3800" dirty="0" err="1">
                <a:latin typeface="Helvetica Light" panose="020B0403020202020204" pitchFamily="34" charset="0"/>
              </a:rPr>
              <a:t>for</a:t>
            </a:r>
            <a:r>
              <a:rPr lang="de-DE" sz="3800" dirty="0">
                <a:latin typeface="Helvetica Light" panose="020B0403020202020204" pitchFamily="34" charset="0"/>
              </a:rPr>
              <a:t> </a:t>
            </a:r>
            <a:r>
              <a:rPr lang="de-DE" sz="3800" b="1" dirty="0" err="1">
                <a:latin typeface="Helvetica Light" panose="020B0403020202020204" pitchFamily="34" charset="0"/>
              </a:rPr>
              <a:t>binary</a:t>
            </a:r>
            <a:r>
              <a:rPr lang="de-DE" sz="3800" b="1" dirty="0">
                <a:latin typeface="Helvetica Light" panose="020B0403020202020204" pitchFamily="34" charset="0"/>
              </a:rPr>
              <a:t> </a:t>
            </a:r>
            <a:r>
              <a:rPr lang="de-DE" sz="3800" b="1" dirty="0" err="1">
                <a:latin typeface="Helvetica Light" panose="020B0403020202020204" pitchFamily="34" charset="0"/>
              </a:rPr>
              <a:t>phenotypes</a:t>
            </a:r>
            <a:r>
              <a:rPr lang="de-DE" sz="3800" b="1" dirty="0">
                <a:latin typeface="Helvetica Light" panose="020B0403020202020204" pitchFamily="34" charset="0"/>
              </a:rPr>
              <a:t> (0 and 1)</a:t>
            </a:r>
            <a:r>
              <a:rPr lang="de-DE" sz="3800" dirty="0">
                <a:latin typeface="Helvetica Light" panose="020B0403020202020204" pitchFamily="34" charset="0"/>
              </a:rPr>
              <a:t>?</a:t>
            </a:r>
            <a:br>
              <a:rPr lang="de-DE" sz="3800" dirty="0">
                <a:latin typeface="Helvetica Light" panose="020B0403020202020204" pitchFamily="34" charset="0"/>
              </a:rPr>
            </a:br>
            <a:endParaRPr lang="en-US" sz="3800" dirty="0">
              <a:latin typeface="Helvetica Light" panose="020B04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0224" y="6457890"/>
            <a:ext cx="5551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adapted from Chen, H., Wang, C.,</a:t>
            </a:r>
            <a:r>
              <a:rPr lang="zh-CN" altLang="en-US" sz="20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altLang="zh-CN" sz="2000" i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et.</a:t>
            </a:r>
            <a:r>
              <a:rPr lang="zh-CN" altLang="en-US" sz="2000" i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altLang="zh-CN" sz="2000" i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al.</a:t>
            </a:r>
            <a:r>
              <a:rPr lang="zh-CN" altLang="en-US" sz="2000" i="1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latin typeface="Helvetica" pitchFamily="2" charset="0"/>
              </a:rPr>
              <a:t>(2016)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6AD62-E7BB-C030-084A-8FB00F06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022" y="1767501"/>
            <a:ext cx="5395956" cy="4572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3658DB-A6C3-B4B2-4B18-9ECABFDB7A0D}"/>
              </a:ext>
            </a:extLst>
          </p:cNvPr>
          <p:cNvSpPr txBox="1"/>
          <p:nvPr/>
        </p:nvSpPr>
        <p:spPr>
          <a:xfrm>
            <a:off x="5127206" y="4019814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BB000"/>
                </a:solidFill>
                <a:latin typeface="Helvetica" pitchFamily="2" charset="0"/>
              </a:rPr>
              <a:t>Linear model assumed </a:t>
            </a:r>
          </a:p>
          <a:p>
            <a:r>
              <a:rPr lang="en-US" b="1" dirty="0">
                <a:solidFill>
                  <a:srgbClr val="EBB000"/>
                </a:solidFill>
                <a:latin typeface="Helvetica" pitchFamily="2" charset="0"/>
              </a:rPr>
              <a:t>mean-variance relationship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4FD34-E830-404A-0056-CB17C7BD0C48}"/>
              </a:ext>
            </a:extLst>
          </p:cNvPr>
          <p:cNvSpPr txBox="1"/>
          <p:nvPr/>
        </p:nvSpPr>
        <p:spPr>
          <a:xfrm>
            <a:off x="4762874" y="1628255"/>
            <a:ext cx="45983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9CD5"/>
                </a:solidFill>
                <a:latin typeface="Helvetica" pitchFamily="2" charset="0"/>
              </a:rPr>
              <a:t>True mean-variance relationship </a:t>
            </a:r>
          </a:p>
        </p:txBody>
      </p:sp>
    </p:spTree>
    <p:extLst>
      <p:ext uri="{BB962C8B-B14F-4D97-AF65-F5344CB8AC3E}">
        <p14:creationId xmlns:p14="http://schemas.microsoft.com/office/powerpoint/2010/main" val="152829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6E6B90-55A0-9A55-1E57-4DC0D3E45690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FD49F54-1C14-3D2D-FA55-F1A96124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 Light" panose="020B0403020202020204" pitchFamily="34" charset="0"/>
              </a:rPr>
              <a:t>Use logistic mixed model for binary phenotypes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0DBD91-1F1E-63A0-BCDF-BAF1B5B8B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41" y="3523821"/>
            <a:ext cx="2105337" cy="188400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E851992-A99B-4345-3CF0-14E2EB0FBC87}"/>
              </a:ext>
            </a:extLst>
          </p:cNvPr>
          <p:cNvCxnSpPr/>
          <p:nvPr/>
        </p:nvCxnSpPr>
        <p:spPr>
          <a:xfrm flipV="1">
            <a:off x="3848747" y="2535039"/>
            <a:ext cx="1058092" cy="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5F0172-8552-879E-130A-EDD86C717780}"/>
                  </a:ext>
                </a:extLst>
              </p:cNvPr>
              <p:cNvSpPr txBox="1"/>
              <p:nvPr/>
            </p:nvSpPr>
            <p:spPr>
              <a:xfrm>
                <a:off x="397841" y="1756046"/>
                <a:ext cx="609765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1800" b="1" dirty="0">
                    <a:latin typeface="Helvetica" pitchFamily="2" charset="0"/>
                  </a:rPr>
                  <a:t>Logistic mixed model:</a:t>
                </a:r>
                <a:r>
                  <a:rPr lang="en-US" sz="1800" b="1" i="1" dirty="0">
                    <a:latin typeface="Helvetica" pitchFamily="2" charset="0"/>
                  </a:rPr>
                  <a:t>  </a:t>
                </a:r>
                <a:br>
                  <a:rPr lang="en-US" sz="18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𝒍𝒐𝒈𝒊𝒕</m:t>
                          </m:r>
                          <m:r>
                            <a:rPr lang="en-US" sz="18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00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l-GR" sz="1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𝜷</m:t>
                      </m:r>
                      <m:r>
                        <a:rPr lang="en-US" sz="18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br>
                  <a:rPr lang="en-US" sz="1800" b="1" dirty="0">
                    <a:latin typeface="Helvetica" pitchFamily="2" charset="0"/>
                  </a:rPr>
                </a:br>
                <a:br>
                  <a:rPr lang="en-US" sz="1800" b="1" dirty="0">
                    <a:latin typeface="Helvetica" pitchFamily="2" charset="0"/>
                  </a:rPr>
                </a:br>
                <a:r>
                  <a:rPr lang="en-US" sz="1800" b="1" dirty="0">
                    <a:solidFill>
                      <a:schemeClr val="bg2">
                        <a:lumMod val="75000"/>
                      </a:schemeClr>
                    </a:solidFill>
                    <a:latin typeface="Helvetica" pitchFamily="2" charset="0"/>
                  </a:rPr>
                  <a:t>Linear mixed model:</a:t>
                </a:r>
                <a:r>
                  <a:rPr lang="en-US" sz="1800" b="1" i="1" dirty="0">
                    <a:solidFill>
                      <a:schemeClr val="bg2">
                        <a:lumMod val="75000"/>
                      </a:schemeClr>
                    </a:solidFill>
                    <a:latin typeface="Helvetica" pitchFamily="2" charset="0"/>
                  </a:rPr>
                  <a:t>  </a:t>
                </a:r>
                <a:br>
                  <a:rPr lang="en-US" sz="1800" b="1" i="1" dirty="0">
                    <a:solidFill>
                      <a:schemeClr val="bg2">
                        <a:lumMod val="75000"/>
                      </a:schemeClr>
                    </a:solidFill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l-GR" sz="18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18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𝜷</m:t>
                      </m:r>
                      <m:r>
                        <a:rPr lang="en-US" sz="18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5F0172-8552-879E-130A-EDD86C71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41" y="1756046"/>
                <a:ext cx="6097656" cy="1477328"/>
              </a:xfrm>
              <a:prstGeom prst="rect">
                <a:avLst/>
              </a:prstGeom>
              <a:blipFill>
                <a:blip r:embed="rId9"/>
                <a:stretch>
                  <a:fillRect l="-832" t="-170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E2CAB43-707A-75C5-6E32-27D8D41B5E1C}"/>
              </a:ext>
            </a:extLst>
          </p:cNvPr>
          <p:cNvSpPr/>
          <p:nvPr/>
        </p:nvSpPr>
        <p:spPr>
          <a:xfrm>
            <a:off x="4814837" y="4465824"/>
            <a:ext cx="5020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Helvetica" pitchFamily="2" charset="0"/>
              </a:rPr>
              <a:t>GMMAT: Chen, H., Wang, C.,</a:t>
            </a:r>
            <a:r>
              <a:rPr lang="zh-CN" altLang="en-US" sz="2000" dirty="0">
                <a:solidFill>
                  <a:srgbClr val="222222"/>
                </a:solidFill>
                <a:latin typeface="Helvetica" pitchFamily="2" charset="0"/>
              </a:rPr>
              <a:t> </a:t>
            </a:r>
            <a:r>
              <a:rPr lang="en-US" altLang="zh-CN" sz="2000" i="1" dirty="0">
                <a:solidFill>
                  <a:srgbClr val="222222"/>
                </a:solidFill>
                <a:latin typeface="Helvetica" pitchFamily="2" charset="0"/>
              </a:rPr>
              <a:t>et.</a:t>
            </a:r>
            <a:r>
              <a:rPr lang="zh-CN" altLang="en-US" sz="2000" i="1" dirty="0">
                <a:solidFill>
                  <a:srgbClr val="222222"/>
                </a:solidFill>
                <a:latin typeface="Helvetica" pitchFamily="2" charset="0"/>
              </a:rPr>
              <a:t> </a:t>
            </a:r>
            <a:r>
              <a:rPr lang="en-US" altLang="zh-CN" sz="2000" i="1" dirty="0">
                <a:solidFill>
                  <a:srgbClr val="222222"/>
                </a:solidFill>
                <a:latin typeface="Helvetica" pitchFamily="2" charset="0"/>
              </a:rPr>
              <a:t>al.</a:t>
            </a:r>
            <a:r>
              <a:rPr lang="zh-CN" altLang="en-US" sz="2000" i="1" dirty="0">
                <a:solidFill>
                  <a:srgbClr val="222222"/>
                </a:solidFill>
                <a:latin typeface="Helvetica" pitchFamily="2" charset="0"/>
              </a:rPr>
              <a:t> </a:t>
            </a:r>
            <a:r>
              <a:rPr lang="en-US" altLang="zh-CN" sz="2000" dirty="0">
                <a:solidFill>
                  <a:srgbClr val="222222"/>
                </a:solidFill>
                <a:latin typeface="Helvetica" pitchFamily="2" charset="0"/>
              </a:rPr>
              <a:t>(2016)</a:t>
            </a:r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9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41832" y="2020011"/>
            <a:ext cx="10359310" cy="3890611"/>
            <a:chOff x="91440" y="864549"/>
            <a:chExt cx="9052560" cy="3592242"/>
          </a:xfrm>
        </p:grpSpPr>
        <p:sp>
          <p:nvSpPr>
            <p:cNvPr id="6" name="Striped Right Arrow 5"/>
            <p:cNvSpPr/>
            <p:nvPr/>
          </p:nvSpPr>
          <p:spPr>
            <a:xfrm>
              <a:off x="91440" y="2452349"/>
              <a:ext cx="9052560" cy="918784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10109" y="3175445"/>
              <a:ext cx="1396475" cy="1278601"/>
              <a:chOff x="221410" y="3476072"/>
              <a:chExt cx="1894825" cy="183484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1167843" y="3476072"/>
                <a:ext cx="0" cy="6062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21410" y="4038580"/>
                <a:ext cx="1894825" cy="1272340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80" b="1" dirty="0"/>
                  <a:t>EMMA</a:t>
                </a:r>
              </a:p>
              <a:p>
                <a:pPr algn="ctr"/>
                <a:r>
                  <a:rPr lang="en-US" sz="1680" dirty="0"/>
                  <a:t>HM Kang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2008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279084" y="864549"/>
              <a:ext cx="2669179" cy="1818653"/>
              <a:chOff x="677803" y="854804"/>
              <a:chExt cx="2669179" cy="1818653"/>
            </a:xfrm>
          </p:grpSpPr>
          <p:cxnSp>
            <p:nvCxnSpPr>
              <p:cNvPr id="5" name="Straight Arrow Connector 4"/>
              <p:cNvCxnSpPr>
                <a:cxnSpLocks/>
              </p:cNvCxnSpPr>
              <p:nvPr/>
            </p:nvCxnSpPr>
            <p:spPr>
              <a:xfrm flipH="1">
                <a:off x="2040447" y="2267498"/>
                <a:ext cx="640511" cy="388302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464519" y="2239952"/>
                <a:ext cx="575928" cy="43350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77803" y="1070367"/>
                <a:ext cx="1252590" cy="1150721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EMMAX</a:t>
                </a:r>
              </a:p>
              <a:p>
                <a:pPr algn="ctr"/>
                <a:r>
                  <a:rPr lang="en-US" sz="1680" dirty="0"/>
                  <a:t>HM Kang </a:t>
                </a:r>
              </a:p>
              <a:p>
                <a:pPr algn="ctr"/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68713" y="854804"/>
                <a:ext cx="1278269" cy="140245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Compressed MLM P3D </a:t>
                </a:r>
              </a:p>
              <a:p>
                <a:pPr algn="ctr"/>
                <a:r>
                  <a:rPr lang="en-US" sz="1680" dirty="0"/>
                  <a:t>Z Zhang </a:t>
                </a:r>
              </a:p>
              <a:p>
                <a:pPr algn="ctr"/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789725" y="3165994"/>
              <a:ext cx="1390902" cy="1290797"/>
              <a:chOff x="-468983" y="3410917"/>
              <a:chExt cx="1887260" cy="185235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474645" y="3410917"/>
                <a:ext cx="0" cy="6062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-468983" y="3990928"/>
                <a:ext cx="1887260" cy="1272341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80" b="1" dirty="0" err="1"/>
                  <a:t>FaST</a:t>
                </a:r>
                <a:r>
                  <a:rPr lang="en-US" sz="1680" b="1" dirty="0"/>
                  <a:t>-LMM</a:t>
                </a:r>
              </a:p>
              <a:p>
                <a:pPr algn="ctr"/>
                <a:r>
                  <a:rPr lang="en-US" sz="1680" dirty="0"/>
                  <a:t>C Lippert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042224" y="1411034"/>
              <a:ext cx="1888007" cy="3036612"/>
              <a:chOff x="3671036" y="1396847"/>
              <a:chExt cx="1888007" cy="30366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001912" y="3118586"/>
                <a:ext cx="1231619" cy="1314873"/>
                <a:chOff x="142105" y="3386625"/>
                <a:chExt cx="1671138" cy="1886904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986401" y="3386625"/>
                  <a:ext cx="0" cy="606255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42105" y="4001186"/>
                  <a:ext cx="1671138" cy="1272343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80" b="1" dirty="0"/>
                    <a:t>GEMMA</a:t>
                  </a:r>
                </a:p>
                <a:p>
                  <a:pPr algn="ctr"/>
                  <a:r>
                    <a:rPr lang="en-US" sz="1680" dirty="0"/>
                    <a:t>X Zhou </a:t>
                  </a:r>
                  <a:r>
                    <a:rPr lang="en-US" sz="1680" i="1" dirty="0"/>
                    <a:t>et al. </a:t>
                  </a:r>
                </a:p>
                <a:p>
                  <a:pPr algn="ctr"/>
                  <a:r>
                    <a:rPr lang="en-US" sz="1680" dirty="0"/>
                    <a:t>2012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3671036" y="1396847"/>
                <a:ext cx="1888007" cy="886621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GRAMMAR-Gamma</a:t>
                </a:r>
              </a:p>
              <a:p>
                <a:pPr algn="ctr"/>
                <a:r>
                  <a:rPr lang="en-US" sz="1680" dirty="0"/>
                  <a:t>GR </a:t>
                </a:r>
                <a:r>
                  <a:rPr lang="en-US" sz="1680" dirty="0" err="1"/>
                  <a:t>Svishcheva</a:t>
                </a:r>
                <a:r>
                  <a:rPr lang="en-US" sz="1680" dirty="0"/>
                  <a:t>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2012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4617718" y="2292588"/>
                <a:ext cx="0" cy="376427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6131283" y="1055245"/>
              <a:ext cx="1134071" cy="1616013"/>
              <a:chOff x="7538830" y="416294"/>
              <a:chExt cx="1485478" cy="231904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7538830" y="416294"/>
                <a:ext cx="1485478" cy="165133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BOLT-LMM</a:t>
                </a:r>
              </a:p>
              <a:p>
                <a:pPr algn="ctr"/>
                <a:r>
                  <a:rPr lang="en-US" sz="1680" dirty="0"/>
                  <a:t>PR </a:t>
                </a:r>
                <a:r>
                  <a:rPr lang="en-US" sz="1680" dirty="0" err="1"/>
                  <a:t>Loh</a:t>
                </a:r>
                <a:r>
                  <a:rPr lang="en-US" sz="1680" dirty="0"/>
                  <a:t> </a:t>
                </a:r>
              </a:p>
              <a:p>
                <a:pPr algn="ctr"/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2015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8281569" y="2173130"/>
                <a:ext cx="0" cy="562211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35349" y="3147705"/>
              <a:ext cx="990257" cy="1290797"/>
              <a:chOff x="128669" y="3147705"/>
              <a:chExt cx="990257" cy="1290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640454" y="3147705"/>
                <a:ext cx="0" cy="422464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28669" y="3551881"/>
                <a:ext cx="990257" cy="886621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80" b="1" dirty="0"/>
                  <a:t>Q+K</a:t>
                </a:r>
              </a:p>
              <a:p>
                <a:pPr algn="ctr"/>
                <a:r>
                  <a:rPr lang="en-US" sz="1680" dirty="0"/>
                  <a:t>J Yu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2006</a:t>
                </a:r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>
          <a:xfrm>
            <a:off x="1586581" y="3288794"/>
            <a:ext cx="342534" cy="68180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6177" y="1742271"/>
            <a:ext cx="1556429" cy="145061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80" b="1" dirty="0"/>
              <a:t>FASTA</a:t>
            </a:r>
          </a:p>
          <a:p>
            <a:pPr algn="ctr"/>
            <a:r>
              <a:rPr lang="en-US" sz="1680" b="1" dirty="0">
                <a:solidFill>
                  <a:srgbClr val="0000F7"/>
                </a:solidFill>
              </a:rPr>
              <a:t>Two-step </a:t>
            </a:r>
          </a:p>
          <a:p>
            <a:pPr algn="ctr"/>
            <a:r>
              <a:rPr lang="en-US" sz="1440" dirty="0"/>
              <a:t>WM Chen and GR </a:t>
            </a:r>
            <a:r>
              <a:rPr lang="en-US" sz="1440" dirty="0" err="1"/>
              <a:t>Abecasis</a:t>
            </a:r>
            <a:r>
              <a:rPr lang="en-US" sz="1440" dirty="0"/>
              <a:t> </a:t>
            </a:r>
            <a:endParaRPr lang="en-US" sz="1440" i="1" dirty="0"/>
          </a:p>
          <a:p>
            <a:pPr algn="ctr"/>
            <a:r>
              <a:rPr lang="en-US" sz="1680" dirty="0"/>
              <a:t>2007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E360EA-D4E1-F14D-BA02-E27B072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56" y="1767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GMMAT: Logistic Mixed Model Association Test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D4F79B-823A-1448-B60E-F343BCA63DA0}"/>
              </a:ext>
            </a:extLst>
          </p:cNvPr>
          <p:cNvSpPr txBox="1"/>
          <p:nvPr/>
        </p:nvSpPr>
        <p:spPr>
          <a:xfrm>
            <a:off x="9305111" y="2754648"/>
            <a:ext cx="1286616" cy="817245"/>
          </a:xfrm>
          <a:prstGeom prst="roundRect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GMMAT</a:t>
            </a:r>
          </a:p>
          <a:p>
            <a:pPr algn="ctr"/>
            <a:r>
              <a:rPr lang="en-US" sz="1400" dirty="0"/>
              <a:t>H Chen </a:t>
            </a:r>
            <a:r>
              <a:rPr lang="en-US" sz="1400" i="1" dirty="0"/>
              <a:t>et al. </a:t>
            </a:r>
          </a:p>
          <a:p>
            <a:pPr algn="ctr"/>
            <a:r>
              <a:rPr lang="en-US" sz="1400" dirty="0"/>
              <a:t>2016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5FA6E07-B1E8-2F42-972F-87CBFCD7DA75}"/>
              </a:ext>
            </a:extLst>
          </p:cNvPr>
          <p:cNvCxnSpPr/>
          <p:nvPr/>
        </p:nvCxnSpPr>
        <p:spPr>
          <a:xfrm>
            <a:off x="9948419" y="3597947"/>
            <a:ext cx="0" cy="391772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40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E53E0-AD2C-4EB8-C23F-4976F8D4E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1F2DEA6-05C6-B292-DE7B-D56655D83E08}"/>
              </a:ext>
            </a:extLst>
          </p:cNvPr>
          <p:cNvGrpSpPr/>
          <p:nvPr/>
        </p:nvGrpSpPr>
        <p:grpSpPr>
          <a:xfrm>
            <a:off x="1049336" y="1952530"/>
            <a:ext cx="10116922" cy="3947021"/>
            <a:chOff x="462116" y="1617168"/>
            <a:chExt cx="8430768" cy="328918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629616-4835-425F-2E1A-F93650559D11}"/>
                </a:ext>
              </a:extLst>
            </p:cNvPr>
            <p:cNvGrpSpPr/>
            <p:nvPr/>
          </p:nvGrpSpPr>
          <p:grpSpPr>
            <a:xfrm>
              <a:off x="462116" y="1617168"/>
              <a:ext cx="8430768" cy="3289184"/>
              <a:chOff x="462116" y="1617168"/>
              <a:chExt cx="8430768" cy="328918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75E75AF-AB4F-53AA-CC16-5B5417E75B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03" b="118"/>
              <a:stretch/>
            </p:blipFill>
            <p:spPr>
              <a:xfrm>
                <a:off x="462116" y="1617168"/>
                <a:ext cx="8430768" cy="3289184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351CC9-4A39-14CF-C2CE-A94425FF6D1D}"/>
                  </a:ext>
                </a:extLst>
              </p:cNvPr>
              <p:cNvSpPr/>
              <p:nvPr/>
            </p:nvSpPr>
            <p:spPr>
              <a:xfrm>
                <a:off x="1103243" y="1769164"/>
                <a:ext cx="7598305" cy="2721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620FC3-D26C-3BD8-CD36-18CCDC8B15E2}"/>
                  </a:ext>
                </a:extLst>
              </p:cNvPr>
              <p:cNvSpPr/>
              <p:nvPr/>
            </p:nvSpPr>
            <p:spPr>
              <a:xfrm>
                <a:off x="988943" y="2913891"/>
                <a:ext cx="188843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6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0D1282-8117-51CE-74A3-2AC4840F3946}"/>
                </a:ext>
              </a:extLst>
            </p:cNvPr>
            <p:cNvSpPr/>
            <p:nvPr/>
          </p:nvSpPr>
          <p:spPr>
            <a:xfrm>
              <a:off x="8582354" y="2913891"/>
              <a:ext cx="18884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6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64BDED-700F-258B-4FA1-4260B0571EDF}"/>
              </a:ext>
            </a:extLst>
          </p:cNvPr>
          <p:cNvSpPr txBox="1"/>
          <p:nvPr/>
        </p:nvSpPr>
        <p:spPr>
          <a:xfrm>
            <a:off x="1846429" y="3276180"/>
            <a:ext cx="909022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40" b="1" dirty="0">
                <a:latin typeface="Helvetica" pitchFamily="2" charset="0"/>
              </a:rPr>
              <a:t>It would take GMMAT </a:t>
            </a:r>
            <a:r>
              <a:rPr lang="en-US" sz="2040" b="1" dirty="0">
                <a:solidFill>
                  <a:srgbClr val="C00000"/>
                </a:solidFill>
                <a:latin typeface="Helvetica" pitchFamily="2" charset="0"/>
              </a:rPr>
              <a:t>~ 669 Gb</a:t>
            </a:r>
            <a:r>
              <a:rPr lang="en-US" sz="2040" b="1" dirty="0">
                <a:latin typeface="Helvetica" pitchFamily="2" charset="0"/>
              </a:rPr>
              <a:t> of memory and  </a:t>
            </a:r>
            <a:r>
              <a:rPr lang="en-US" sz="2040" b="1" dirty="0">
                <a:solidFill>
                  <a:srgbClr val="C00000"/>
                </a:solidFill>
                <a:latin typeface="Helvetica" pitchFamily="2" charset="0"/>
              </a:rPr>
              <a:t>~</a:t>
            </a:r>
            <a:r>
              <a:rPr lang="en-US" sz="2040" b="1" dirty="0">
                <a:latin typeface="Helvetica" pitchFamily="2" charset="0"/>
              </a:rPr>
              <a:t> </a:t>
            </a:r>
            <a:r>
              <a:rPr lang="en-US" sz="2040" b="1" dirty="0">
                <a:solidFill>
                  <a:srgbClr val="C00000"/>
                </a:solidFill>
                <a:latin typeface="Helvetica" pitchFamily="2" charset="0"/>
              </a:rPr>
              <a:t>184 CPU years </a:t>
            </a:r>
            <a:r>
              <a:rPr lang="en-US" sz="2040" b="1" dirty="0">
                <a:latin typeface="Helvetica" pitchFamily="2" charset="0"/>
              </a:rPr>
              <a:t>to run a GWAS for one phenotype</a:t>
            </a:r>
          </a:p>
          <a:p>
            <a:pPr algn="ctr"/>
            <a:endParaRPr lang="en-US" sz="2040" b="1" dirty="0">
              <a:latin typeface="Helvetica" pitchFamily="2" charset="0"/>
            </a:endParaRPr>
          </a:p>
          <a:p>
            <a:pPr algn="ctr"/>
            <a:r>
              <a:rPr lang="en-US" sz="2040" b="1" dirty="0">
                <a:solidFill>
                  <a:srgbClr val="C00000"/>
                </a:solidFill>
                <a:latin typeface="Helvetica" pitchFamily="2" charset="0"/>
              </a:rPr>
              <a:t>Optimization NEEDED!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FAF5A12-CCC2-F6B5-AC17-5DCE12932446}"/>
              </a:ext>
            </a:extLst>
          </p:cNvPr>
          <p:cNvSpPr/>
          <p:nvPr/>
        </p:nvSpPr>
        <p:spPr>
          <a:xfrm>
            <a:off x="1181612" y="3331820"/>
            <a:ext cx="183821" cy="2282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DD1D33-35CB-C065-9160-521DF8C756EA}"/>
              </a:ext>
            </a:extLst>
          </p:cNvPr>
          <p:cNvSpPr/>
          <p:nvPr/>
        </p:nvSpPr>
        <p:spPr>
          <a:xfrm>
            <a:off x="6736235" y="6406011"/>
            <a:ext cx="5020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222222"/>
                </a:solidFill>
                <a:latin typeface="Helvetica" pitchFamily="2" charset="0"/>
              </a:rPr>
              <a:t>GMMAT: Chen, H., Wang, C.,</a:t>
            </a:r>
            <a:r>
              <a:rPr lang="zh-CN" altLang="en-US" sz="2000" dirty="0">
                <a:solidFill>
                  <a:srgbClr val="222222"/>
                </a:solidFill>
                <a:latin typeface="Helvetica" pitchFamily="2" charset="0"/>
              </a:rPr>
              <a:t> </a:t>
            </a:r>
            <a:r>
              <a:rPr lang="en-US" altLang="zh-CN" sz="2000" i="1" dirty="0">
                <a:solidFill>
                  <a:srgbClr val="222222"/>
                </a:solidFill>
                <a:latin typeface="Helvetica" pitchFamily="2" charset="0"/>
              </a:rPr>
              <a:t>et.</a:t>
            </a:r>
            <a:r>
              <a:rPr lang="zh-CN" altLang="en-US" sz="2000" i="1" dirty="0">
                <a:solidFill>
                  <a:srgbClr val="222222"/>
                </a:solidFill>
                <a:latin typeface="Helvetica" pitchFamily="2" charset="0"/>
              </a:rPr>
              <a:t> </a:t>
            </a:r>
            <a:r>
              <a:rPr lang="en-US" altLang="zh-CN" sz="2000" i="1" dirty="0">
                <a:solidFill>
                  <a:srgbClr val="222222"/>
                </a:solidFill>
                <a:latin typeface="Helvetica" pitchFamily="2" charset="0"/>
              </a:rPr>
              <a:t>al.</a:t>
            </a:r>
            <a:r>
              <a:rPr lang="zh-CN" altLang="en-US" sz="2000" i="1" dirty="0">
                <a:solidFill>
                  <a:srgbClr val="222222"/>
                </a:solidFill>
                <a:latin typeface="Helvetica" pitchFamily="2" charset="0"/>
              </a:rPr>
              <a:t> </a:t>
            </a:r>
            <a:r>
              <a:rPr lang="en-US" altLang="zh-CN" sz="2000" dirty="0">
                <a:solidFill>
                  <a:srgbClr val="222222"/>
                </a:solidFill>
                <a:latin typeface="Helvetica" pitchFamily="2" charset="0"/>
              </a:rPr>
              <a:t>(2016)</a:t>
            </a:r>
            <a:endParaRPr lang="en-US" sz="2000" dirty="0">
              <a:latin typeface="Helvetica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58F2EC-57E0-E7BF-D524-1158FB94B5CB}"/>
              </a:ext>
            </a:extLst>
          </p:cNvPr>
          <p:cNvGraphicFramePr>
            <a:graphicFrameLocks noGrp="1"/>
          </p:cNvGraphicFramePr>
          <p:nvPr/>
        </p:nvGraphicFramePr>
        <p:xfrm>
          <a:off x="3784694" y="805713"/>
          <a:ext cx="4931042" cy="105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1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Binary</a:t>
                      </a:r>
                      <a:r>
                        <a:rPr lang="en-US" sz="2400" b="0" i="0" baseline="0" dirty="0">
                          <a:latin typeface="Helvetica Light" panose="020B0403020202020204" pitchFamily="34" charset="0"/>
                        </a:rPr>
                        <a:t> Traits</a:t>
                      </a:r>
                      <a:endParaRPr lang="en-US" sz="24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2400" b="0" i="0" baseline="-25000" dirty="0">
                          <a:latin typeface="Helvetica Light" panose="020B0403020202020204" pitchFamily="34" charset="0"/>
                        </a:rPr>
                        <a:t>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2400" b="0" i="0" baseline="-25000" dirty="0">
                          <a:latin typeface="Helvetica Light" panose="020B0403020202020204" pitchFamily="34" charset="0"/>
                        </a:rPr>
                        <a:t>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Helvetica" pitchFamily="2" charset="0"/>
                        </a:rPr>
                        <a:t>Colorectal cancer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Helvetica" pitchFamily="2" charset="0"/>
                        </a:rPr>
                        <a:t>4,562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Helvetica" pitchFamily="2" charset="0"/>
                        </a:rPr>
                        <a:t>382,756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5DE5310-CCC9-73F2-60BD-120EB058F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543" y="3753394"/>
            <a:ext cx="1828499" cy="16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0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7DF7-BC60-4CEF-3B5F-825BF49C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4" y="148100"/>
            <a:ext cx="10647905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 Light" panose="020B0403020202020204" pitchFamily="34" charset="0"/>
              </a:rPr>
              <a:t>Optimize logistic mixed model method for biobank-scale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3AA74-4120-F756-4E4E-61B2DBF1AD43}"/>
              </a:ext>
            </a:extLst>
          </p:cNvPr>
          <p:cNvSpPr txBox="1"/>
          <p:nvPr/>
        </p:nvSpPr>
        <p:spPr>
          <a:xfrm>
            <a:off x="2653083" y="61119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Loh</a:t>
            </a:r>
            <a:r>
              <a:rPr lang="en-US" dirty="0">
                <a:latin typeface="Helvetica" pitchFamily="2" charset="0"/>
              </a:rPr>
              <a:t> et al., 2015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65E49E4-E5CE-44E6-1360-842856526C0B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3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03" y="247775"/>
            <a:ext cx="12176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 Light" panose="020B0403020202020204" pitchFamily="34" charset="0"/>
              </a:rPr>
              <a:t>Inflated type I error rates were still observed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after using </a:t>
            </a:r>
            <a:r>
              <a:rPr lang="en-US" sz="3600" dirty="0">
                <a:solidFill>
                  <a:srgbClr val="0000F7"/>
                </a:solidFill>
                <a:latin typeface="Helvetica Light" panose="020B0403020202020204" pitchFamily="34" charset="0"/>
              </a:rPr>
              <a:t>logistic mixed model</a:t>
            </a:r>
            <a:r>
              <a:rPr lang="en-US" sz="3600" dirty="0">
                <a:latin typeface="Helvetica Light" panose="020B0403020202020204" pitchFamily="34" charset="0"/>
              </a:rPr>
              <a:t> for binary phenotypes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-2602"/>
          <a:stretch/>
        </p:blipFill>
        <p:spPr>
          <a:xfrm>
            <a:off x="1016985" y="2945939"/>
            <a:ext cx="10018748" cy="357874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DFE4548-9730-DE49-9265-EAD7D44DE063}"/>
              </a:ext>
            </a:extLst>
          </p:cNvPr>
          <p:cNvSpPr/>
          <p:nvPr/>
        </p:nvSpPr>
        <p:spPr>
          <a:xfrm>
            <a:off x="1085567" y="4105681"/>
            <a:ext cx="183821" cy="2282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28BD63-CD27-15F4-D5EE-9A888B994915}"/>
              </a:ext>
            </a:extLst>
          </p:cNvPr>
          <p:cNvGraphicFramePr>
            <a:graphicFrameLocks noGrp="1"/>
          </p:cNvGraphicFramePr>
          <p:nvPr/>
        </p:nvGraphicFramePr>
        <p:xfrm>
          <a:off x="3830993" y="1598195"/>
          <a:ext cx="4931042" cy="105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1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Binary</a:t>
                      </a:r>
                      <a:r>
                        <a:rPr lang="en-US" sz="2400" b="0" i="0" baseline="0" dirty="0">
                          <a:latin typeface="Helvetica Light" panose="020B0403020202020204" pitchFamily="34" charset="0"/>
                        </a:rPr>
                        <a:t> Traits</a:t>
                      </a:r>
                      <a:endParaRPr lang="en-US" sz="2400" b="0" i="0" dirty="0">
                        <a:latin typeface="Helvetica Light" panose="020B04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2400" b="0" i="0" baseline="-25000" dirty="0">
                          <a:latin typeface="Helvetica Light" panose="020B0403020202020204" pitchFamily="34" charset="0"/>
                        </a:rPr>
                        <a:t>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2400" b="0" i="0" baseline="-25000" dirty="0">
                          <a:latin typeface="Helvetica Light" panose="020B0403020202020204" pitchFamily="34" charset="0"/>
                        </a:rPr>
                        <a:t> 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dirty="0">
                          <a:latin typeface="Helvetica" pitchFamily="2" charset="0"/>
                        </a:rPr>
                        <a:t>Colorectal cancer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Helvetica" pitchFamily="2" charset="0"/>
                        </a:rPr>
                        <a:t>4,562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latin typeface="Helvetica" pitchFamily="2" charset="0"/>
                        </a:rPr>
                        <a:t>382,756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83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3AA74-4120-F756-4E4E-61B2DBF1AD43}"/>
              </a:ext>
            </a:extLst>
          </p:cNvPr>
          <p:cNvSpPr txBox="1"/>
          <p:nvPr/>
        </p:nvSpPr>
        <p:spPr>
          <a:xfrm>
            <a:off x="2653083" y="611196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Loh</a:t>
            </a:r>
            <a:r>
              <a:rPr lang="en-US" dirty="0">
                <a:latin typeface="Helvetica" pitchFamily="2" charset="0"/>
              </a:rPr>
              <a:t> et al., 2015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65E49E4-E5CE-44E6-1360-842856526C0B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A6C52981-8C78-66A9-D7AD-49B5847E6B93}"/>
              </a:ext>
            </a:extLst>
          </p:cNvPr>
          <p:cNvSpPr txBox="1">
            <a:spLocks/>
          </p:cNvSpPr>
          <p:nvPr/>
        </p:nvSpPr>
        <p:spPr>
          <a:xfrm>
            <a:off x="1002528" y="301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Helvetica Light" panose="020B0403020202020204" pitchFamily="34" charset="0"/>
              </a:rPr>
              <a:t>Challenges in biobank-based GWASs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B9BDC-5165-936B-5F05-1581F5888E8B}"/>
              </a:ext>
            </a:extLst>
          </p:cNvPr>
          <p:cNvSpPr txBox="1"/>
          <p:nvPr/>
        </p:nvSpPr>
        <p:spPr>
          <a:xfrm>
            <a:off x="6096000" y="2353469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539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454" r="1"/>
          <a:stretch/>
        </p:blipFill>
        <p:spPr>
          <a:xfrm>
            <a:off x="6302206" y="-58518"/>
            <a:ext cx="4896168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8534"/>
            <a:ext cx="10515600" cy="86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 Light" panose="020B0403020202020204" pitchFamily="34" charset="0"/>
                <a:ea typeface="Helvetica Neue Light" charset="0"/>
                <a:cs typeface="Helvetica Neue Light" charset="0"/>
              </a:rPr>
              <a:t>UKBB: UK Biobank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0204" y="1355271"/>
            <a:ext cx="399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elvetica Light" panose="020B0403020202020204" pitchFamily="34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988AF68D-8388-854D-B9A5-8226758FF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5895"/>
            <a:ext cx="3741017" cy="97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B6F190-F76C-FB4E-8BDB-2B85DEB492EC}"/>
              </a:ext>
            </a:extLst>
          </p:cNvPr>
          <p:cNvSpPr txBox="1"/>
          <p:nvPr/>
        </p:nvSpPr>
        <p:spPr>
          <a:xfrm>
            <a:off x="3356946" y="5716572"/>
            <a:ext cx="3256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 panose="020B0403020202020204" pitchFamily="34" charset="0"/>
                <a:ea typeface="Helvetica Neue Light" panose="02000403000000020004" pitchFamily="2" charset="0"/>
              </a:rPr>
              <a:t>Established 2007 in the United Kingdom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79" y="1159186"/>
            <a:ext cx="1968494" cy="2014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4394" y="3370482"/>
            <a:ext cx="2557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Light" panose="020B0403020202020204" pitchFamily="34" charset="0"/>
                <a:ea typeface="Helvetica Neue Light" charset="0"/>
                <a:cs typeface="Helvetica Neue Light" charset="0"/>
              </a:rPr>
              <a:t>N=500,000</a:t>
            </a:r>
          </a:p>
          <a:p>
            <a:r>
              <a:rPr lang="en-US" sz="2000" dirty="0" err="1">
                <a:latin typeface="Helvetica Light" panose="020B0403020202020204" pitchFamily="34" charset="0"/>
                <a:ea typeface="Helvetica Neue Light" charset="0"/>
                <a:cs typeface="Helvetica Neue Light" charset="0"/>
              </a:rPr>
              <a:t>N</a:t>
            </a:r>
            <a:r>
              <a:rPr lang="en-US" sz="2000" baseline="-25000" dirty="0" err="1">
                <a:latin typeface="Helvetica Light" panose="020B0403020202020204" pitchFamily="34" charset="0"/>
                <a:ea typeface="Helvetica Neue Light" charset="0"/>
                <a:cs typeface="Helvetica Neue Light" charset="0"/>
              </a:rPr>
              <a:t>white</a:t>
            </a:r>
            <a:r>
              <a:rPr lang="en-US" sz="2000" baseline="-25000" dirty="0">
                <a:latin typeface="Helvetica Light" panose="020B0403020202020204" pitchFamily="34" charset="0"/>
                <a:ea typeface="Helvetica Neue Light" charset="0"/>
                <a:cs typeface="Helvetica Neue Light" charset="0"/>
              </a:rPr>
              <a:t> British</a:t>
            </a:r>
            <a:r>
              <a:rPr lang="en-US" sz="2000" dirty="0">
                <a:latin typeface="Helvetica Light" panose="020B0403020202020204" pitchFamily="34" charset="0"/>
                <a:ea typeface="Helvetica Neue Light" charset="0"/>
                <a:cs typeface="Helvetica Neue Light" charset="0"/>
              </a:rPr>
              <a:t>=</a:t>
            </a:r>
            <a:r>
              <a:rPr lang="cs-CZ" sz="2000" dirty="0">
                <a:latin typeface="Helvetica Light" panose="020B0403020202020204" pitchFamily="34" charset="0"/>
                <a:ea typeface="Helvetica Neue Light" charset="0"/>
                <a:cs typeface="Helvetica Neue Light" charset="0"/>
              </a:rPr>
              <a:t> 408,961</a:t>
            </a:r>
          </a:p>
          <a:p>
            <a:endParaRPr lang="en-US" sz="2000" dirty="0">
              <a:latin typeface="Helvetica Light" panose="020B0403020202020204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666E1-6F5B-844C-B233-A9A1E9666A7E}"/>
              </a:ext>
            </a:extLst>
          </p:cNvPr>
          <p:cNvSpPr txBox="1"/>
          <p:nvPr/>
        </p:nvSpPr>
        <p:spPr>
          <a:xfrm>
            <a:off x="9694149" y="6387664"/>
            <a:ext cx="245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Helvetica Light" panose="020B0403020202020204" pitchFamily="34" charset="0"/>
                <a:ea typeface="Helvetica Neue Light" panose="02000403000000020004" pitchFamily="2" charset="0"/>
              </a:rPr>
              <a:t>Bycroft</a:t>
            </a:r>
            <a:r>
              <a:rPr lang="en-US" sz="1200" dirty="0">
                <a:latin typeface="Helvetica Light" panose="020B0403020202020204" pitchFamily="34" charset="0"/>
                <a:ea typeface="Helvetica Neue Light" panose="02000403000000020004" pitchFamily="2" charset="0"/>
              </a:rPr>
              <a:t> et al, Nature, 2018</a:t>
            </a:r>
          </a:p>
          <a:p>
            <a:r>
              <a:rPr lang="en-US" sz="1200" dirty="0" err="1">
                <a:latin typeface="Helvetica Light" panose="020B0403020202020204" pitchFamily="34" charset="0"/>
                <a:ea typeface="Helvetica Neue Light" panose="02000403000000020004" pitchFamily="2" charset="0"/>
              </a:rPr>
              <a:t>Sudlow</a:t>
            </a:r>
            <a:r>
              <a:rPr lang="en-US" sz="1200" dirty="0">
                <a:latin typeface="Helvetica Light" panose="020B0403020202020204" pitchFamily="34" charset="0"/>
                <a:ea typeface="Helvetica Neue Light" panose="02000403000000020004" pitchFamily="2" charset="0"/>
              </a:rPr>
              <a:t> et al, </a:t>
            </a:r>
            <a:r>
              <a:rPr lang="en-US" sz="1200" dirty="0" err="1">
                <a:latin typeface="Helvetica Light" panose="020B0403020202020204" pitchFamily="34" charset="0"/>
                <a:ea typeface="Helvetica Neue Light" panose="02000403000000020004" pitchFamily="2" charset="0"/>
              </a:rPr>
              <a:t>PLoS</a:t>
            </a:r>
            <a:r>
              <a:rPr lang="en-US" sz="1200" dirty="0">
                <a:latin typeface="Helvetica Light" panose="020B0403020202020204" pitchFamily="34" charset="0"/>
                <a:ea typeface="Helvetica Neue Light" panose="02000403000000020004" pitchFamily="2" charset="0"/>
              </a:rPr>
              <a:t> Med, 2015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70364-2BEC-2550-8646-7017B9CD346B}"/>
              </a:ext>
            </a:extLst>
          </p:cNvPr>
          <p:cNvSpPr txBox="1"/>
          <p:nvPr/>
        </p:nvSpPr>
        <p:spPr>
          <a:xfrm>
            <a:off x="3553425" y="6399372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Helvetica Light" panose="020B0403020202020204" pitchFamily="34" charset="0"/>
                <a:ea typeface="Helvetica Neue Light" panose="02000403000000020004" pitchFamily="2" charset="0"/>
              </a:rPr>
              <a:t>Data collected from 2006 – 2010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B7B8EE-E222-A8DF-D470-DACAD2CE8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222" y="1159186"/>
            <a:ext cx="6104449" cy="3556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72ED6-6D04-234A-BF3E-B2FF74C7F0AB}"/>
              </a:ext>
            </a:extLst>
          </p:cNvPr>
          <p:cNvSpPr txBox="1"/>
          <p:nvPr/>
        </p:nvSpPr>
        <p:spPr>
          <a:xfrm>
            <a:off x="689" y="4530157"/>
            <a:ext cx="4407267" cy="519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28 million genetic variants </a:t>
            </a:r>
            <a:endParaRPr lang="en-US" b="1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AE923-4488-9DCB-142D-2698A187AF26}"/>
              </a:ext>
            </a:extLst>
          </p:cNvPr>
          <p:cNvSpPr txBox="1"/>
          <p:nvPr/>
        </p:nvSpPr>
        <p:spPr>
          <a:xfrm>
            <a:off x="24281" y="850976"/>
            <a:ext cx="6922872" cy="5193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b="1" dirty="0">
                <a:latin typeface="Helvetica" pitchFamily="2" charset="0"/>
              </a:rPr>
              <a:t>&gt;1,000 phenotypes curated from ICD codes</a:t>
            </a:r>
            <a:endParaRPr lang="en-US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4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6" y="110399"/>
            <a:ext cx="11634651" cy="994172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 Light" panose="020B0403020202020204" pitchFamily="34" charset="0"/>
              </a:rPr>
              <a:t>Unbalanced case-control ratios are commonly observed for binary phenotypes in biobanks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2515" y="6490642"/>
            <a:ext cx="912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1,663 Binary Phenotypes in the UK Biobank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D2D8-BB3C-8042-AF14-4A850AA8FA74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1284768"/>
            <a:ext cx="5264672" cy="52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7DF7-BC60-4CEF-3B5F-825BF49C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 Light" panose="020B0403020202020204" pitchFamily="34" charset="0"/>
              </a:rPr>
              <a:t>Test statistics do not converge to Normal distribution, leading to inflated type I error rates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4E06F-589E-3BDD-8ED1-04FD4A6C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934" y="1617728"/>
            <a:ext cx="3498690" cy="3441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1352E4-DDFF-9549-DB03-5D37A249D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986" y="5111333"/>
            <a:ext cx="3199084" cy="668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0F7CAF-C8F6-1B00-6523-4909DEC43811}"/>
              </a:ext>
            </a:extLst>
          </p:cNvPr>
          <p:cNvSpPr/>
          <p:nvPr/>
        </p:nvSpPr>
        <p:spPr>
          <a:xfrm>
            <a:off x="8551145" y="6423322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latin typeface="Helvetica" pitchFamily="2" charset="0"/>
              </a:rPr>
              <a:t>Ma</a:t>
            </a:r>
            <a:r>
              <a:rPr lang="en-US" dirty="0">
                <a:solidFill>
                  <a:srgbClr val="222222"/>
                </a:solidFill>
                <a:latin typeface="Helvetica" pitchFamily="2" charset="0"/>
              </a:rPr>
              <a:t>, </a:t>
            </a:r>
            <a:r>
              <a:rPr lang="en-US" sz="1800" i="1" dirty="0">
                <a:solidFill>
                  <a:srgbClr val="222222"/>
                </a:solidFill>
                <a:latin typeface="Helvetica" pitchFamily="2" charset="0"/>
              </a:rPr>
              <a:t>et al. </a:t>
            </a:r>
            <a:r>
              <a:rPr lang="en-US" sz="1800" dirty="0">
                <a:solidFill>
                  <a:srgbClr val="222222"/>
                </a:solidFill>
                <a:latin typeface="Helvetica" pitchFamily="2" charset="0"/>
              </a:rPr>
              <a:t>(2013) </a:t>
            </a:r>
            <a:endParaRPr lang="en-US" sz="1800" dirty="0">
              <a:latin typeface="Helvetica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B66564-93D9-3FD1-F1E1-E422BEDE47F7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1568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7DF7-BC60-4CEF-3B5F-825BF49C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84" y="0"/>
            <a:ext cx="10679928" cy="1513971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Helvetica Light" panose="020B0403020202020204" pitchFamily="34" charset="0"/>
              </a:rPr>
              <a:t>Saddlepoint</a:t>
            </a:r>
            <a:r>
              <a:rPr lang="en-US" sz="3600" dirty="0">
                <a:latin typeface="Helvetica Light" panose="020B0403020202020204" pitchFamily="34" charset="0"/>
              </a:rPr>
              <a:t> approximation (SPA) is used to account for unbalanced case-control ratio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6E6B90-55A0-9A55-1E57-4DC0D3E45690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989740-1939-5D0D-DE00-F8E60AE7873F}"/>
              </a:ext>
            </a:extLst>
          </p:cNvPr>
          <p:cNvSpPr txBox="1"/>
          <p:nvPr/>
        </p:nvSpPr>
        <p:spPr>
          <a:xfrm>
            <a:off x="8192871" y="1846294"/>
            <a:ext cx="378322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Helvetica" pitchFamily="2" charset="0"/>
              </a:rPr>
              <a:t>SPA</a:t>
            </a:r>
            <a:r>
              <a:rPr lang="en-US" sz="2400" dirty="0">
                <a:latin typeface="Helvetica" pitchFamily="2" charset="0"/>
              </a:rPr>
              <a:t> uses the </a:t>
            </a:r>
            <a:r>
              <a:rPr lang="en-US" sz="2400" b="1" dirty="0">
                <a:solidFill>
                  <a:schemeClr val="accent1"/>
                </a:solidFill>
                <a:latin typeface="Helvetica" pitchFamily="2" charset="0"/>
              </a:rPr>
              <a:t>entire moment generating function </a:t>
            </a:r>
            <a:r>
              <a:rPr lang="en-US" sz="2400" b="1" dirty="0">
                <a:latin typeface="Helvetica" pitchFamily="2" charset="0"/>
              </a:rPr>
              <a:t>-&gt;</a:t>
            </a:r>
            <a:r>
              <a:rPr lang="en-US" sz="2400" b="1" dirty="0">
                <a:solidFill>
                  <a:schemeClr val="accent1"/>
                </a:solidFill>
                <a:latin typeface="Helvetica" pitchFamily="2" charset="0"/>
              </a:rPr>
              <a:t> </a:t>
            </a:r>
            <a:r>
              <a:rPr lang="en-US" sz="2400" b="1" dirty="0">
                <a:latin typeface="Helvetica" pitchFamily="2" charset="0"/>
              </a:rPr>
              <a:t>more accurate p-values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vs. </a:t>
            </a: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Normal distribution </a:t>
            </a:r>
            <a:r>
              <a:rPr lang="en-US" sz="2400" dirty="0">
                <a:latin typeface="Helvetica" pitchFamily="2" charset="0"/>
              </a:rPr>
              <a:t>only uses the first two moments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mean and variance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endParaRPr lang="en-US" sz="2400" dirty="0">
              <a:latin typeface="Helvetica" pitchFamily="2" charset="0"/>
            </a:endParaRPr>
          </a:p>
          <a:p>
            <a:endParaRPr lang="en-US" sz="2400" dirty="0">
              <a:latin typeface="Helvetica" pitchFamily="2" charset="0"/>
            </a:endParaRPr>
          </a:p>
          <a:p>
            <a:pPr algn="r"/>
            <a:r>
              <a:rPr lang="en-US" sz="2200" dirty="0">
                <a:latin typeface="Helvetica Light" panose="020B0403020202020204" pitchFamily="34" charset="0"/>
              </a:rPr>
              <a:t>Daniels, 1954</a:t>
            </a:r>
          </a:p>
          <a:p>
            <a:pPr algn="r"/>
            <a:r>
              <a:rPr lang="en-US" sz="2200" dirty="0">
                <a:latin typeface="Helvetica Light" panose="020B0403020202020204" pitchFamily="34" charset="0"/>
              </a:rPr>
              <a:t>Dey et al., 2017</a:t>
            </a:r>
          </a:p>
        </p:txBody>
      </p:sp>
    </p:spTree>
    <p:extLst>
      <p:ext uri="{BB962C8B-B14F-4D97-AF65-F5344CB8AC3E}">
        <p14:creationId xmlns:p14="http://schemas.microsoft.com/office/powerpoint/2010/main" val="945634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C5DF0-A9ED-04DB-5FFF-F4B3DB1E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A537E981-BADD-A55C-2753-FC4607474824}"/>
              </a:ext>
            </a:extLst>
          </p:cNvPr>
          <p:cNvSpPr txBox="1">
            <a:spLocks/>
          </p:cNvSpPr>
          <p:nvPr/>
        </p:nvSpPr>
        <p:spPr>
          <a:xfrm>
            <a:off x="-553230" y="119808"/>
            <a:ext cx="13298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50" dirty="0">
                <a:latin typeface="Helvetica Light" panose="020B0403020202020204" pitchFamily="34" charset="0"/>
              </a:rPr>
              <a:t> </a:t>
            </a:r>
            <a:br>
              <a:rPr lang="en-US" sz="3050" dirty="0">
                <a:latin typeface="Helvetica Light" panose="020B0403020202020204" pitchFamily="34" charset="0"/>
              </a:rPr>
            </a:br>
            <a:r>
              <a:rPr lang="en-US" sz="3050" dirty="0">
                <a:latin typeface="Helvetica Light" panose="020B0403020202020204" pitchFamily="34" charset="0"/>
              </a:rPr>
              <a:t>SAIGE </a:t>
            </a:r>
            <a:br>
              <a:rPr lang="en-US" sz="3050" dirty="0">
                <a:latin typeface="Helvetica Light" panose="020B0403020202020204" pitchFamily="34" charset="0"/>
              </a:rPr>
            </a:br>
            <a:r>
              <a:rPr lang="en-US" sz="3050" dirty="0">
                <a:latin typeface="Helvetica Light" panose="020B0403020202020204" pitchFamily="34" charset="0"/>
              </a:rPr>
              <a:t>(Scalable and Accurate Implementation of </a:t>
            </a:r>
            <a:r>
              <a:rPr lang="en-US" sz="3050" dirty="0" err="1">
                <a:latin typeface="Helvetica Light" panose="020B0403020202020204" pitchFamily="34" charset="0"/>
              </a:rPr>
              <a:t>GEneralized</a:t>
            </a:r>
            <a:r>
              <a:rPr lang="en-US" sz="3050" dirty="0">
                <a:latin typeface="Helvetica Light" panose="020B0403020202020204" pitchFamily="34" charset="0"/>
              </a:rPr>
              <a:t> mixed model)</a:t>
            </a:r>
            <a:br>
              <a:rPr lang="en-US" sz="3050" dirty="0">
                <a:latin typeface="Helvetica Light" panose="020B0403020202020204" pitchFamily="34" charset="0"/>
              </a:rPr>
            </a:br>
            <a:r>
              <a:rPr lang="en-US" sz="3050" dirty="0">
                <a:latin typeface="Helvetica Light" panose="020B0403020202020204" pitchFamily="34" charset="0"/>
              </a:rPr>
              <a:t>was developed to conduct GWAS in large-scale biobanks</a:t>
            </a:r>
            <a:br>
              <a:rPr lang="en-US" sz="3050" dirty="0">
                <a:latin typeface="Helvetica Light" panose="020B0403020202020204" pitchFamily="34" charset="0"/>
              </a:rPr>
            </a:br>
            <a:endParaRPr lang="en-US" sz="3050" dirty="0">
              <a:latin typeface="Helvetica Light" panose="020B04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1F608-2A9D-16D3-FD49-428A72DC3480}"/>
              </a:ext>
            </a:extLst>
          </p:cNvPr>
          <p:cNvSpPr txBox="1"/>
          <p:nvPr/>
        </p:nvSpPr>
        <p:spPr>
          <a:xfrm>
            <a:off x="94325" y="6413105"/>
            <a:ext cx="3828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 pitchFamily="2" charset="0"/>
              </a:rPr>
              <a:t>Zhou et al. </a:t>
            </a:r>
            <a:r>
              <a:rPr lang="en-US" sz="2200" i="1" dirty="0">
                <a:latin typeface="Helvetica" pitchFamily="2" charset="0"/>
              </a:rPr>
              <a:t>Nat. Genet</a:t>
            </a:r>
            <a:r>
              <a:rPr lang="en-US" sz="2200" dirty="0">
                <a:latin typeface="Helvetica" pitchFamily="2" charset="0"/>
              </a:rPr>
              <a:t>. 2018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F2C5E47-650D-4A4A-F04D-596AA64B62E5}"/>
              </a:ext>
            </a:extLst>
          </p:cNvPr>
          <p:cNvGraphicFramePr/>
          <p:nvPr/>
        </p:nvGraphicFramePr>
        <p:xfrm>
          <a:off x="1484100" y="1132078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8434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C0B6-771B-E86B-5A24-19537999C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97E5B2-5F11-D62B-B7F7-FE0552155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3" b="118"/>
          <a:stretch/>
        </p:blipFill>
        <p:spPr>
          <a:xfrm>
            <a:off x="2257318" y="53433"/>
            <a:ext cx="6780746" cy="237344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C2016-42DA-BC44-0454-D65248DD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A880-05B6-E541-BA0C-4C390BE88E2B}" type="slidenum">
              <a:rPr lang="en-US" smtClean="0"/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207F9-937D-7039-C7F0-82F8CFE1E93E}"/>
              </a:ext>
            </a:extLst>
          </p:cNvPr>
          <p:cNvSpPr txBox="1"/>
          <p:nvPr/>
        </p:nvSpPr>
        <p:spPr>
          <a:xfrm>
            <a:off x="9198143" y="299276"/>
            <a:ext cx="2842445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900" b="1" dirty="0">
                <a:latin typeface="Helvetica" pitchFamily="2" charset="0"/>
              </a:rPr>
              <a:t>Colorectal cancer  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4,562 Cases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382,756 Controls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Case: Control = 1:84</a:t>
            </a:r>
          </a:p>
          <a:p>
            <a:endParaRPr lang="en-US" sz="1900" b="1" dirty="0"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1A771-B3CD-941B-BB99-F7268269D13F}"/>
              </a:ext>
            </a:extLst>
          </p:cNvPr>
          <p:cNvSpPr txBox="1"/>
          <p:nvPr/>
        </p:nvSpPr>
        <p:spPr>
          <a:xfrm>
            <a:off x="0" y="926326"/>
            <a:ext cx="24929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</a:rPr>
              <a:t>Linear mixed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C4AAD-3D64-DDE4-9C70-362C5072CC91}"/>
              </a:ext>
            </a:extLst>
          </p:cNvPr>
          <p:cNvSpPr txBox="1"/>
          <p:nvPr/>
        </p:nvSpPr>
        <p:spPr>
          <a:xfrm>
            <a:off x="0" y="2936489"/>
            <a:ext cx="27184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</a:rPr>
              <a:t>Logistic mixed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6606B-5F21-6DA3-905B-1FC46B0D0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" b="-2602"/>
          <a:stretch/>
        </p:blipFill>
        <p:spPr>
          <a:xfrm>
            <a:off x="2379492" y="2183939"/>
            <a:ext cx="6658571" cy="23784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A2623F-AAF6-BF6D-9A85-2C9033F643B3}"/>
              </a:ext>
            </a:extLst>
          </p:cNvPr>
          <p:cNvGrpSpPr/>
          <p:nvPr/>
        </p:nvGrpSpPr>
        <p:grpSpPr>
          <a:xfrm>
            <a:off x="-13318" y="4989930"/>
            <a:ext cx="11715684" cy="759048"/>
            <a:chOff x="-519098" y="4158275"/>
            <a:chExt cx="9763070" cy="6325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6AA2C5-6593-21D3-0AF6-DDAD6189C594}"/>
                </a:ext>
              </a:extLst>
            </p:cNvPr>
            <p:cNvSpPr txBox="1"/>
            <p:nvPr/>
          </p:nvSpPr>
          <p:spPr>
            <a:xfrm>
              <a:off x="-519098" y="4277854"/>
              <a:ext cx="3938789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>
                  <a:latin typeface="Helvetica" pitchFamily="2" charset="0"/>
                </a:rPr>
                <a:t>Logistic mixed model</a:t>
              </a:r>
            </a:p>
            <a:p>
              <a:r>
                <a:rPr lang="en-US" sz="1700" b="1" dirty="0">
                  <a:latin typeface="Helvetica" pitchFamily="2" charset="0"/>
                </a:rPr>
                <a:t>+SPA (SAIGE)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1EFE15-D417-F008-9122-4CD2647C3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270" y="4158275"/>
              <a:ext cx="2121702" cy="30534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1C2D50E-675A-06CC-33C2-916E52CE251C}"/>
              </a:ext>
            </a:extLst>
          </p:cNvPr>
          <p:cNvGrpSpPr/>
          <p:nvPr/>
        </p:nvGrpSpPr>
        <p:grpSpPr>
          <a:xfrm>
            <a:off x="2409086" y="4255418"/>
            <a:ext cx="6628977" cy="2648300"/>
            <a:chOff x="228713" y="1539433"/>
            <a:chExt cx="8483406" cy="37575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5F46EF-8545-1ABF-F1EC-AFA1EBBF7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"/>
            <a:stretch/>
          </p:blipFill>
          <p:spPr>
            <a:xfrm>
              <a:off x="228713" y="1539433"/>
              <a:ext cx="8483406" cy="37575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AF335C-189B-082E-BE80-09E98518D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9" t="9372" r="81459" b="87824"/>
            <a:stretch/>
          </p:blipFill>
          <p:spPr>
            <a:xfrm>
              <a:off x="786035" y="1612365"/>
              <a:ext cx="2165509" cy="407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46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7673-FED7-2142-DA91-7EC65658C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B9BC4-7364-CDEE-E93E-2141082D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A880-05B6-E541-BA0C-4C390BE88E2B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9898E-FA22-4496-FDE1-34221EADE5C4}"/>
              </a:ext>
            </a:extLst>
          </p:cNvPr>
          <p:cNvSpPr txBox="1"/>
          <p:nvPr/>
        </p:nvSpPr>
        <p:spPr>
          <a:xfrm>
            <a:off x="9198143" y="299276"/>
            <a:ext cx="31016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900" b="1" dirty="0">
                <a:latin typeface="Helvetica" pitchFamily="2" charset="0"/>
              </a:rPr>
              <a:t>Thyroid cancer 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358 Cases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407,399 Controls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Case: Control = 1:1138</a:t>
            </a:r>
          </a:p>
          <a:p>
            <a:endParaRPr lang="en-US" sz="19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32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AB710-D2CA-6C98-568F-84A1AD75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0861D-3273-E27B-7169-1DE34CE5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A880-05B6-E541-BA0C-4C390BE88E2B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935D2-0F99-667F-C82D-FD75AA854A73}"/>
              </a:ext>
            </a:extLst>
          </p:cNvPr>
          <p:cNvSpPr txBox="1"/>
          <p:nvPr/>
        </p:nvSpPr>
        <p:spPr>
          <a:xfrm>
            <a:off x="9198143" y="299276"/>
            <a:ext cx="31016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900" b="1" dirty="0">
                <a:latin typeface="Helvetica" pitchFamily="2" charset="0"/>
              </a:rPr>
              <a:t>Thyroid cancer 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358 Cases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407,399 Controls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Case: Control = 1:1138</a:t>
            </a:r>
          </a:p>
          <a:p>
            <a:endParaRPr lang="en-US" sz="1900" b="1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EDE88-1388-5CD9-ABC8-1D530C1C2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880" y="1"/>
            <a:ext cx="6806266" cy="2268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ADF7C1-A06A-491F-C424-F718E5564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7400" y="2304755"/>
            <a:ext cx="6780746" cy="21098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0179E4-0BAC-47FF-A5A9-71D8B586EBED}"/>
              </a:ext>
            </a:extLst>
          </p:cNvPr>
          <p:cNvSpPr txBox="1"/>
          <p:nvPr/>
        </p:nvSpPr>
        <p:spPr>
          <a:xfrm>
            <a:off x="0" y="926326"/>
            <a:ext cx="24929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</a:rPr>
              <a:t>Linear mixed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1E864-EBAA-3A06-32E5-197D8B10F65D}"/>
              </a:ext>
            </a:extLst>
          </p:cNvPr>
          <p:cNvSpPr txBox="1"/>
          <p:nvPr/>
        </p:nvSpPr>
        <p:spPr>
          <a:xfrm>
            <a:off x="0" y="2936489"/>
            <a:ext cx="27184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</a:rPr>
              <a:t>Logistic mixed model</a:t>
            </a:r>
          </a:p>
        </p:txBody>
      </p:sp>
    </p:spTree>
    <p:extLst>
      <p:ext uri="{BB962C8B-B14F-4D97-AF65-F5344CB8AC3E}">
        <p14:creationId xmlns:p14="http://schemas.microsoft.com/office/powerpoint/2010/main" val="24528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BA15-6977-92FB-19FE-8E1F587C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F8E77-F59D-243E-6FDB-88CCD1FF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A880-05B6-E541-BA0C-4C390BE88E2B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CF31E-61C2-D1F7-5B40-F34E454B975F}"/>
              </a:ext>
            </a:extLst>
          </p:cNvPr>
          <p:cNvSpPr txBox="1"/>
          <p:nvPr/>
        </p:nvSpPr>
        <p:spPr>
          <a:xfrm>
            <a:off x="9198143" y="299276"/>
            <a:ext cx="3101618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900" b="1" dirty="0">
                <a:latin typeface="Helvetica" pitchFamily="2" charset="0"/>
              </a:rPr>
              <a:t>Thyroid cancer 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358 Cases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407,399 Controls</a:t>
            </a:r>
          </a:p>
          <a:p>
            <a:pPr marL="285738" indent="-285738">
              <a:buFont typeface="Arial" charset="0"/>
              <a:buChar char="•"/>
            </a:pPr>
            <a:r>
              <a:rPr lang="en-US" sz="1900" b="1" dirty="0">
                <a:latin typeface="Helvetica" pitchFamily="2" charset="0"/>
              </a:rPr>
              <a:t>Case: Control = 1:1138</a:t>
            </a:r>
          </a:p>
          <a:p>
            <a:endParaRPr lang="en-US" sz="1900" b="1" dirty="0">
              <a:latin typeface="Helvetica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F48E3-583D-F65C-3B03-13AFE225D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1880" y="1"/>
            <a:ext cx="6806266" cy="2268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57FF3-23D8-3959-7989-B10EC3F94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7400" y="2304755"/>
            <a:ext cx="6780746" cy="21098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E81BE2-B162-7E63-F437-9F575C71BC19}"/>
              </a:ext>
            </a:extLst>
          </p:cNvPr>
          <p:cNvGrpSpPr/>
          <p:nvPr/>
        </p:nvGrpSpPr>
        <p:grpSpPr>
          <a:xfrm>
            <a:off x="2288011" y="4439733"/>
            <a:ext cx="9414355" cy="2418268"/>
            <a:chOff x="1398676" y="3699777"/>
            <a:chExt cx="7845296" cy="20152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EC35CD-21BF-DD50-A996-327DCAFA8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902"/>
            <a:stretch/>
          </p:blipFill>
          <p:spPr>
            <a:xfrm>
              <a:off x="1398676" y="3699777"/>
              <a:ext cx="5650112" cy="201522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819CD2-2E58-1073-007E-D1645ACA27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2270" y="4158275"/>
              <a:ext cx="2121702" cy="3053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949F8E-2399-8CE9-9D77-ADD79A4C8A63}"/>
              </a:ext>
            </a:extLst>
          </p:cNvPr>
          <p:cNvSpPr txBox="1"/>
          <p:nvPr/>
        </p:nvSpPr>
        <p:spPr>
          <a:xfrm>
            <a:off x="0" y="926326"/>
            <a:ext cx="24929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</a:rPr>
              <a:t>Linear mixed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3AF51-4684-0632-D249-1CE414ABF0AD}"/>
              </a:ext>
            </a:extLst>
          </p:cNvPr>
          <p:cNvSpPr txBox="1"/>
          <p:nvPr/>
        </p:nvSpPr>
        <p:spPr>
          <a:xfrm>
            <a:off x="0" y="2936489"/>
            <a:ext cx="27184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</a:rPr>
              <a:t>Logistic mixed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EA4F0-504B-61B2-D929-60379066DE93}"/>
              </a:ext>
            </a:extLst>
          </p:cNvPr>
          <p:cNvSpPr txBox="1"/>
          <p:nvPr/>
        </p:nvSpPr>
        <p:spPr>
          <a:xfrm>
            <a:off x="-13318" y="5133425"/>
            <a:ext cx="47265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Helvetica" pitchFamily="2" charset="0"/>
              </a:rPr>
              <a:t>Logistic mixed model</a:t>
            </a:r>
          </a:p>
          <a:p>
            <a:r>
              <a:rPr lang="en-US" sz="1700" b="1" dirty="0">
                <a:latin typeface="Helvetica" pitchFamily="2" charset="0"/>
              </a:rPr>
              <a:t>+SPA</a:t>
            </a:r>
          </a:p>
        </p:txBody>
      </p:sp>
    </p:spTree>
    <p:extLst>
      <p:ext uri="{BB962C8B-B14F-4D97-AF65-F5344CB8AC3E}">
        <p14:creationId xmlns:p14="http://schemas.microsoft.com/office/powerpoint/2010/main" val="1669639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5E008-D966-B434-7287-AD4FB8E96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2600E8B7-BF16-C99E-531B-E1B2C9010FED}"/>
              </a:ext>
            </a:extLst>
          </p:cNvPr>
          <p:cNvSpPr/>
          <p:nvPr/>
        </p:nvSpPr>
        <p:spPr>
          <a:xfrm>
            <a:off x="1948549" y="2904932"/>
            <a:ext cx="9052560" cy="918784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EB56BE-D98C-3AA3-EC0D-88BC3D995550}"/>
              </a:ext>
            </a:extLst>
          </p:cNvPr>
          <p:cNvGrpSpPr/>
          <p:nvPr/>
        </p:nvGrpSpPr>
        <p:grpSpPr>
          <a:xfrm>
            <a:off x="2872917" y="3612482"/>
            <a:ext cx="981403" cy="1438361"/>
            <a:chOff x="352786" y="3453768"/>
            <a:chExt cx="1331628" cy="2064113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F0225CC-A193-92BF-01A3-8571B682538B}"/>
                </a:ext>
              </a:extLst>
            </p:cNvPr>
            <p:cNvCxnSpPr/>
            <p:nvPr/>
          </p:nvCxnSpPr>
          <p:spPr>
            <a:xfrm flipV="1">
              <a:off x="1017622" y="3453768"/>
              <a:ext cx="0" cy="606255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B740B8-7BC9-2926-3DE8-2D3BA4E74BE1}"/>
                </a:ext>
              </a:extLst>
            </p:cNvPr>
            <p:cNvSpPr txBox="1"/>
            <p:nvPr/>
          </p:nvSpPr>
          <p:spPr>
            <a:xfrm>
              <a:off x="352786" y="4016277"/>
              <a:ext cx="1331628" cy="150160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EMMA</a:t>
              </a:r>
            </a:p>
            <a:p>
              <a:pPr algn="ctr"/>
              <a:r>
                <a:rPr lang="en-US" sz="1400" dirty="0"/>
                <a:t>HM Kang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2008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3610EB-A240-C3E5-6E7C-A3E1E69D8322}"/>
              </a:ext>
            </a:extLst>
          </p:cNvPr>
          <p:cNvGrpSpPr/>
          <p:nvPr/>
        </p:nvGrpSpPr>
        <p:grpSpPr>
          <a:xfrm>
            <a:off x="2419852" y="1454905"/>
            <a:ext cx="2662988" cy="1684701"/>
            <a:chOff x="729202" y="974569"/>
            <a:chExt cx="2662987" cy="168470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4A2397E-7B6C-0867-38B9-268F51897543}"/>
                </a:ext>
              </a:extLst>
            </p:cNvPr>
            <p:cNvCxnSpPr/>
            <p:nvPr/>
          </p:nvCxnSpPr>
          <p:spPr>
            <a:xfrm flipH="1">
              <a:off x="1964987" y="2267498"/>
              <a:ext cx="715969" cy="391772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DC3D012-B7FC-4273-E424-AD080CC03222}"/>
                </a:ext>
              </a:extLst>
            </p:cNvPr>
            <p:cNvCxnSpPr/>
            <p:nvPr/>
          </p:nvCxnSpPr>
          <p:spPr>
            <a:xfrm>
              <a:off x="1464519" y="2239952"/>
              <a:ext cx="575928" cy="419318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1A46CB-C69F-DE4F-DEE4-4899D6A08204}"/>
                </a:ext>
              </a:extLst>
            </p:cNvPr>
            <p:cNvSpPr txBox="1"/>
            <p:nvPr/>
          </p:nvSpPr>
          <p:spPr>
            <a:xfrm>
              <a:off x="729202" y="1171429"/>
              <a:ext cx="1252591" cy="1055608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EMMAX</a:t>
              </a:r>
            </a:p>
            <a:p>
              <a:pPr algn="ctr"/>
              <a:r>
                <a:rPr lang="en-US" sz="1400" dirty="0"/>
                <a:t>HM Kang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F9EAEA-FB60-1A02-D024-70D046774A95}"/>
                </a:ext>
              </a:extLst>
            </p:cNvPr>
            <p:cNvSpPr txBox="1"/>
            <p:nvPr/>
          </p:nvSpPr>
          <p:spPr>
            <a:xfrm>
              <a:off x="2113921" y="974569"/>
              <a:ext cx="1278268" cy="129397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Compressed MLM P3D </a:t>
              </a:r>
            </a:p>
            <a:p>
              <a:pPr algn="ctr"/>
              <a:r>
                <a:rPr lang="en-US" sz="1400" dirty="0"/>
                <a:t>Z Zhang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D9DFBF-7E6F-907D-FAB7-386A33AEC98E}"/>
              </a:ext>
            </a:extLst>
          </p:cNvPr>
          <p:cNvGrpSpPr/>
          <p:nvPr/>
        </p:nvGrpSpPr>
        <p:grpSpPr>
          <a:xfrm>
            <a:off x="4113114" y="3613255"/>
            <a:ext cx="1054189" cy="1459783"/>
            <a:chOff x="-59647" y="3386625"/>
            <a:chExt cx="1430388" cy="209485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6D8CE3C-9224-FDC5-1472-25304659D87F}"/>
                </a:ext>
              </a:extLst>
            </p:cNvPr>
            <p:cNvCxnSpPr/>
            <p:nvPr/>
          </p:nvCxnSpPr>
          <p:spPr>
            <a:xfrm flipV="1">
              <a:off x="655545" y="3386625"/>
              <a:ext cx="0" cy="606255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3A10F3-467A-62BA-555F-D1E7DD678C89}"/>
                </a:ext>
              </a:extLst>
            </p:cNvPr>
            <p:cNvSpPr txBox="1"/>
            <p:nvPr/>
          </p:nvSpPr>
          <p:spPr>
            <a:xfrm>
              <a:off x="-59647" y="3966634"/>
              <a:ext cx="1430388" cy="151484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/>
                <a:t>FaST</a:t>
              </a:r>
              <a:r>
                <a:rPr lang="en-US" sz="1400" b="1" dirty="0"/>
                <a:t>-LMM</a:t>
              </a:r>
            </a:p>
            <a:p>
              <a:pPr algn="ctr"/>
              <a:r>
                <a:rPr lang="en-US" sz="1400" dirty="0"/>
                <a:t>C Lippert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69FE3C-95A4-94E9-3C59-C88FA17469C2}"/>
              </a:ext>
            </a:extLst>
          </p:cNvPr>
          <p:cNvGrpSpPr/>
          <p:nvPr/>
        </p:nvGrpSpPr>
        <p:grpSpPr>
          <a:xfrm>
            <a:off x="5165026" y="1946628"/>
            <a:ext cx="1888007" cy="2888048"/>
            <a:chOff x="3687188" y="1476036"/>
            <a:chExt cx="1888007" cy="28880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876894-77B8-67BA-AE73-127384153526}"/>
                </a:ext>
              </a:extLst>
            </p:cNvPr>
            <p:cNvGrpSpPr/>
            <p:nvPr/>
          </p:nvGrpSpPr>
          <p:grpSpPr>
            <a:xfrm>
              <a:off x="4014750" y="3118587"/>
              <a:ext cx="1205940" cy="1245496"/>
              <a:chOff x="159523" y="3386625"/>
              <a:chExt cx="1636293" cy="1787344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8A49C4E-CC66-5F67-EBF7-7F3894826518}"/>
                  </a:ext>
                </a:extLst>
              </p:cNvPr>
              <p:cNvCxnSpPr/>
              <p:nvPr/>
            </p:nvCxnSpPr>
            <p:spPr>
              <a:xfrm flipV="1">
                <a:off x="986401" y="3386625"/>
                <a:ext cx="0" cy="6062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7CD504-5622-3BFD-AD9C-24B2DD7F51A4}"/>
                  </a:ext>
                </a:extLst>
              </p:cNvPr>
              <p:cNvSpPr txBox="1"/>
              <p:nvPr/>
            </p:nvSpPr>
            <p:spPr>
              <a:xfrm>
                <a:off x="159523" y="4001185"/>
                <a:ext cx="1636293" cy="1172784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GEMMA</a:t>
                </a:r>
              </a:p>
              <a:p>
                <a:pPr algn="ctr"/>
                <a:r>
                  <a:rPr lang="en-US" sz="1400" dirty="0"/>
                  <a:t>X Zhou </a:t>
                </a:r>
                <a:r>
                  <a:rPr lang="en-US" sz="1400" i="1" dirty="0"/>
                  <a:t>et al. </a:t>
                </a:r>
              </a:p>
              <a:p>
                <a:pPr algn="ctr"/>
                <a:r>
                  <a:rPr lang="en-US" sz="1400" dirty="0"/>
                  <a:t>2012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40A223-9170-38C0-ABFC-7F19186535AB}"/>
                </a:ext>
              </a:extLst>
            </p:cNvPr>
            <p:cNvSpPr txBox="1"/>
            <p:nvPr/>
          </p:nvSpPr>
          <p:spPr>
            <a:xfrm>
              <a:off x="3687188" y="1476036"/>
              <a:ext cx="1888007" cy="817245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GRAMMAR-Gamma</a:t>
              </a:r>
            </a:p>
            <a:p>
              <a:pPr algn="ctr"/>
              <a:r>
                <a:rPr lang="en-US" sz="1400" dirty="0"/>
                <a:t>GR </a:t>
              </a:r>
              <a:r>
                <a:rPr lang="en-US" sz="1400" dirty="0" err="1"/>
                <a:t>Svishcheva</a:t>
              </a:r>
              <a:r>
                <a:rPr lang="en-US" sz="1400" dirty="0"/>
                <a:t> </a:t>
              </a:r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2012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79D6FB-B658-E6C9-4E63-B165076537D0}"/>
                </a:ext>
              </a:extLst>
            </p:cNvPr>
            <p:cNvCxnSpPr/>
            <p:nvPr/>
          </p:nvCxnSpPr>
          <p:spPr>
            <a:xfrm>
              <a:off x="4617718" y="2292588"/>
              <a:ext cx="0" cy="37642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BC2E11-A631-DF95-CE32-943A19A70399}"/>
              </a:ext>
            </a:extLst>
          </p:cNvPr>
          <p:cNvGrpSpPr/>
          <p:nvPr/>
        </p:nvGrpSpPr>
        <p:grpSpPr>
          <a:xfrm>
            <a:off x="7153316" y="1464048"/>
            <a:ext cx="1134071" cy="1688141"/>
            <a:chOff x="7570375" y="312783"/>
            <a:chExt cx="1485478" cy="24225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FFC811-07A8-E0E9-1337-2F21253597E1}"/>
                </a:ext>
              </a:extLst>
            </p:cNvPr>
            <p:cNvSpPr txBox="1"/>
            <p:nvPr/>
          </p:nvSpPr>
          <p:spPr>
            <a:xfrm>
              <a:off x="7570375" y="312783"/>
              <a:ext cx="1485478" cy="1514845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BOLT-LMM</a:t>
              </a:r>
            </a:p>
            <a:p>
              <a:pPr algn="ctr"/>
              <a:r>
                <a:rPr lang="en-US" sz="1400" dirty="0"/>
                <a:t>PR </a:t>
              </a:r>
              <a:r>
                <a:rPr lang="en-US" sz="1400" dirty="0" err="1"/>
                <a:t>Loh</a:t>
              </a:r>
              <a:r>
                <a:rPr lang="en-US" sz="1400" dirty="0"/>
                <a:t>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2015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3AB388-8BA6-6E8F-632E-AABE6442C341}"/>
                </a:ext>
              </a:extLst>
            </p:cNvPr>
            <p:cNvCxnSpPr/>
            <p:nvPr/>
          </p:nvCxnSpPr>
          <p:spPr>
            <a:xfrm>
              <a:off x="8281569" y="2173130"/>
              <a:ext cx="0" cy="56221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6F6193-2B59-3C58-9FBE-ACBEEB37F849}"/>
              </a:ext>
            </a:extLst>
          </p:cNvPr>
          <p:cNvGrpSpPr/>
          <p:nvPr/>
        </p:nvGrpSpPr>
        <p:grpSpPr>
          <a:xfrm>
            <a:off x="8443627" y="1689893"/>
            <a:ext cx="1134071" cy="1465654"/>
            <a:chOff x="7554600" y="632063"/>
            <a:chExt cx="1485478" cy="21032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7DA47B-0443-D99B-9D3C-5CB4D793579E}"/>
                </a:ext>
              </a:extLst>
            </p:cNvPr>
            <p:cNvSpPr txBox="1"/>
            <p:nvPr/>
          </p:nvSpPr>
          <p:spPr>
            <a:xfrm>
              <a:off x="7554600" y="632063"/>
              <a:ext cx="1485478" cy="1514844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GMMAT</a:t>
              </a:r>
            </a:p>
            <a:p>
              <a:pPr algn="ctr"/>
              <a:r>
                <a:rPr lang="en-US" sz="1400" dirty="0"/>
                <a:t>H Chen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9241B56-8E19-B123-980F-8D7C1B0DC4D7}"/>
                </a:ext>
              </a:extLst>
            </p:cNvPr>
            <p:cNvCxnSpPr/>
            <p:nvPr/>
          </p:nvCxnSpPr>
          <p:spPr>
            <a:xfrm>
              <a:off x="8281569" y="2173130"/>
              <a:ext cx="0" cy="562211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A1F987-E1E4-C1B9-C8D6-F3D8FCC1C6C6}"/>
              </a:ext>
            </a:extLst>
          </p:cNvPr>
          <p:cNvGrpSpPr/>
          <p:nvPr/>
        </p:nvGrpSpPr>
        <p:grpSpPr>
          <a:xfrm>
            <a:off x="1656708" y="3619055"/>
            <a:ext cx="980069" cy="1221421"/>
            <a:chOff x="-18824" y="3166473"/>
            <a:chExt cx="980068" cy="1221421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C5668AA-8647-5A11-8BD2-44A05979B7DB}"/>
                </a:ext>
              </a:extLst>
            </p:cNvPr>
            <p:cNvCxnSpPr/>
            <p:nvPr/>
          </p:nvCxnSpPr>
          <p:spPr>
            <a:xfrm flipV="1">
              <a:off x="487870" y="3166473"/>
              <a:ext cx="0" cy="422464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F142D8-FEE6-B9D3-6734-16045A94CB41}"/>
                </a:ext>
              </a:extLst>
            </p:cNvPr>
            <p:cNvSpPr txBox="1"/>
            <p:nvPr/>
          </p:nvSpPr>
          <p:spPr>
            <a:xfrm>
              <a:off x="-18824" y="3570649"/>
              <a:ext cx="980068" cy="81724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Q+K</a:t>
              </a:r>
            </a:p>
            <a:p>
              <a:pPr algn="ctr"/>
              <a:r>
                <a:rPr lang="en-US" sz="1400" dirty="0"/>
                <a:t>J Yu </a:t>
              </a:r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2006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AB991E-7088-3E8C-CA3B-DC7A2CA28536}"/>
              </a:ext>
            </a:extLst>
          </p:cNvPr>
          <p:cNvGrpSpPr/>
          <p:nvPr/>
        </p:nvGrpSpPr>
        <p:grpSpPr>
          <a:xfrm>
            <a:off x="9677981" y="1689893"/>
            <a:ext cx="1134071" cy="1462295"/>
            <a:chOff x="7497077" y="673184"/>
            <a:chExt cx="1485478" cy="209845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8B826F-7EC3-EC29-B79F-363FFC629044}"/>
                </a:ext>
              </a:extLst>
            </p:cNvPr>
            <p:cNvSpPr txBox="1"/>
            <p:nvPr/>
          </p:nvSpPr>
          <p:spPr>
            <a:xfrm>
              <a:off x="7497077" y="673184"/>
              <a:ext cx="1485478" cy="1514844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SAIGE</a:t>
              </a:r>
            </a:p>
            <a:p>
              <a:pPr algn="ctr"/>
              <a:r>
                <a:rPr lang="en-US" sz="1400" dirty="0"/>
                <a:t>Zhou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2018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3240312-2CCF-6707-B1E8-A3926F298AB3}"/>
                </a:ext>
              </a:extLst>
            </p:cNvPr>
            <p:cNvCxnSpPr>
              <a:cxnSpLocks/>
              <a:stCxn id="38" idx="2"/>
            </p:cNvCxnSpPr>
            <p:nvPr/>
          </p:nvCxnSpPr>
          <p:spPr>
            <a:xfrm>
              <a:off x="8239817" y="2188028"/>
              <a:ext cx="0" cy="583615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9162CB-8344-83AD-2CE3-88210669B74F}"/>
              </a:ext>
            </a:extLst>
          </p:cNvPr>
          <p:cNvCxnSpPr/>
          <p:nvPr/>
        </p:nvCxnSpPr>
        <p:spPr>
          <a:xfrm>
            <a:off x="2042276" y="2470387"/>
            <a:ext cx="342534" cy="68180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328BE5F-1ED6-6A57-BCC7-81010E082A22}"/>
              </a:ext>
            </a:extLst>
          </p:cNvPr>
          <p:cNvSpPr txBox="1"/>
          <p:nvPr/>
        </p:nvSpPr>
        <p:spPr>
          <a:xfrm>
            <a:off x="920235" y="951286"/>
            <a:ext cx="1433404" cy="177068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80" b="1" dirty="0"/>
              <a:t>FASTA</a:t>
            </a:r>
          </a:p>
          <a:p>
            <a:pPr algn="ctr"/>
            <a:r>
              <a:rPr lang="en-US" sz="1680" b="1" dirty="0">
                <a:solidFill>
                  <a:srgbClr val="0000F7"/>
                </a:solidFill>
              </a:rPr>
              <a:t>Two-step </a:t>
            </a:r>
          </a:p>
          <a:p>
            <a:pPr algn="ctr"/>
            <a:r>
              <a:rPr lang="en-US" sz="1680" dirty="0"/>
              <a:t>WM Chen and </a:t>
            </a:r>
          </a:p>
          <a:p>
            <a:pPr algn="ctr"/>
            <a:r>
              <a:rPr lang="en-US" sz="1680" dirty="0"/>
              <a:t>GR </a:t>
            </a:r>
            <a:r>
              <a:rPr lang="en-US" sz="1680" dirty="0" err="1"/>
              <a:t>Abecasis</a:t>
            </a:r>
            <a:r>
              <a:rPr lang="en-US" sz="1680" dirty="0"/>
              <a:t> </a:t>
            </a:r>
            <a:endParaRPr lang="en-US" sz="1680" i="1" dirty="0"/>
          </a:p>
          <a:p>
            <a:pPr algn="ctr"/>
            <a:r>
              <a:rPr lang="en-US" sz="1680" dirty="0"/>
              <a:t>2007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63BA7-F705-94D7-AF0A-893163986206}"/>
              </a:ext>
            </a:extLst>
          </p:cNvPr>
          <p:cNvSpPr txBox="1"/>
          <p:nvPr/>
        </p:nvSpPr>
        <p:spPr>
          <a:xfrm>
            <a:off x="500097" y="5591503"/>
            <a:ext cx="774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SAIGE documentation: 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err="1">
                <a:hlinkClick r:id="rId2"/>
              </a:rPr>
              <a:t>saigegit.github.io</a:t>
            </a:r>
            <a:r>
              <a:rPr lang="en-US" sz="2400" dirty="0">
                <a:hlinkClick r:id="rId2"/>
              </a:rPr>
              <a:t>/SAIGE-doc/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8203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60" y="117519"/>
            <a:ext cx="2381795" cy="21646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3980" y="206057"/>
            <a:ext cx="9464040" cy="1325563"/>
          </a:xfrm>
        </p:spPr>
        <p:txBody>
          <a:bodyPr>
            <a:normAutofit/>
          </a:bodyPr>
          <a:lstStyle/>
          <a:p>
            <a:pPr algn="ctr"/>
            <a:r>
              <a:rPr lang="en-US" sz="6480" dirty="0"/>
              <a:t>SAIGE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25115" y="2367911"/>
                <a:ext cx="4757713" cy="9787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160" b="1" dirty="0"/>
                  <a:t>Step 1: Fit the null logistic mixed model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20" i="1">
                              <a:latin typeface="Cambria Math" charset="0"/>
                            </a:rPr>
                            <m:t>𝑙𝑜𝑔𝑖𝑡</m:t>
                          </m:r>
                          <m:r>
                            <a:rPr lang="en-US" sz="192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192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192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920" i="1">
                          <a:latin typeface="Cambria Math" charset="0"/>
                        </a:rPr>
                        <m:t>)</m:t>
                      </m:r>
                      <m:r>
                        <a:rPr lang="el-GR" sz="192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l-GR" sz="19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20" i="1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192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92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192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8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9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92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92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8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680" i="1"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sz="1680" i="1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r>
                      <a:rPr lang="en-US" sz="1680" i="1">
                        <a:latin typeface="Cambria Math" charset="0"/>
                        <a:ea typeface="Cambria Math" charset="0"/>
                        <a:cs typeface="Cambria Math" charset="0"/>
                      </a:rPr>
                      <m:t>𝑁𝑜𝑟𝑚𝑎𝑙</m:t>
                    </m:r>
                  </m:oMath>
                </a14:m>
                <a:r>
                  <a:rPr lang="en-US" sz="1680" i="1" dirty="0"/>
                  <a:t>(0, </a:t>
                </a:r>
                <a:r>
                  <a:rPr lang="en-US" sz="1680" i="1" dirty="0">
                    <a:solidFill>
                      <a:srgbClr val="FF0000"/>
                    </a:solidFill>
                  </a:rPr>
                  <a:t>𝜏</a:t>
                </a:r>
                <a14:m>
                  <m:oMath xmlns:m="http://schemas.openxmlformats.org/officeDocument/2006/math">
                    <m:r>
                      <a:rPr lang="en-US" sz="1680" i="1">
                        <a:latin typeface="Cambria Math" charset="0"/>
                      </a:rPr>
                      <m:t> </m:t>
                    </m:r>
                    <m:r>
                      <a:rPr lang="en-US" sz="1680" i="1">
                        <a:latin typeface="Cambria Math" charset="0"/>
                      </a:rPr>
                      <m:t>𝜓</m:t>
                    </m:r>
                  </m:oMath>
                </a14:m>
                <a:r>
                  <a:rPr lang="en-US" sz="1680" i="1" dirty="0"/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15" y="2367911"/>
                <a:ext cx="4757713" cy="978729"/>
              </a:xfrm>
              <a:prstGeom prst="rect">
                <a:avLst/>
              </a:prstGeom>
              <a:blipFill>
                <a:blip r:embed="rId4"/>
                <a:stretch>
                  <a:fillRect l="-1330" t="-3846" r="-79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365863" y="1353686"/>
            <a:ext cx="2515452" cy="828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80" dirty="0"/>
              <a:t>Phenotype</a:t>
            </a:r>
          </a:p>
          <a:p>
            <a:pPr algn="ctr"/>
            <a:r>
              <a:rPr lang="en-US" sz="1680" dirty="0"/>
              <a:t>Non-genetic covariates</a:t>
            </a:r>
          </a:p>
          <a:p>
            <a:pPr algn="ctr"/>
            <a:r>
              <a:rPr lang="en-US" sz="1680" i="1" dirty="0"/>
              <a:t>(</a:t>
            </a:r>
            <a:r>
              <a:rPr lang="en-US" sz="1680" b="1" i="1" dirty="0"/>
              <a:t>N</a:t>
            </a:r>
            <a:r>
              <a:rPr lang="en-US" sz="1680" i="1" dirty="0"/>
              <a:t> individuals)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142400" y="1358655"/>
                <a:ext cx="3301638" cy="82894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160" dirty="0"/>
                  <a:t>Genotypes to construct </a:t>
                </a:r>
                <a14:m>
                  <m:oMath xmlns:m="http://schemas.openxmlformats.org/officeDocument/2006/math">
                    <m:r>
                      <a:rPr lang="en-US" sz="1920" b="1" i="1">
                        <a:latin typeface="Cambria Math" charset="0"/>
                      </a:rPr>
                      <m:t>𝝍</m:t>
                    </m:r>
                  </m:oMath>
                </a14:m>
                <a:endParaRPr lang="en-US" sz="2160" dirty="0"/>
              </a:p>
              <a:p>
                <a:pPr algn="ctr"/>
                <a:r>
                  <a:rPr lang="en-US" sz="2160" i="1" dirty="0"/>
                  <a:t>(</a:t>
                </a:r>
                <a:r>
                  <a:rPr lang="en-US" sz="2160" b="1" i="1" dirty="0"/>
                  <a:t>M</a:t>
                </a:r>
                <a:r>
                  <a:rPr lang="en-US" sz="2160" b="1" i="1" baseline="-25000" dirty="0"/>
                  <a:t>1</a:t>
                </a:r>
                <a:r>
                  <a:rPr lang="en-US" sz="2160" i="1" baseline="-25000" dirty="0"/>
                  <a:t> </a:t>
                </a:r>
                <a:r>
                  <a:rPr lang="en-US" sz="2160" i="1" dirty="0"/>
                  <a:t>genetic variants)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400" y="1358655"/>
                <a:ext cx="3301638" cy="828947"/>
              </a:xfrm>
              <a:prstGeom prst="round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195629" y="3500634"/>
                <a:ext cx="1448471" cy="4977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2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2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sz="192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acc>
                    <m:r>
                      <a:rPr lang="en-US" sz="192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192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2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92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2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920" dirty="0">
                            <a:solidFill>
                              <a:srgbClr val="FF0000"/>
                            </a:solidFill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1920" i="1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29" y="3500634"/>
                <a:ext cx="1448471" cy="497782"/>
              </a:xfrm>
              <a:prstGeom prst="round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4623589" y="2171656"/>
            <a:ext cx="0" cy="228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43339" y="2170960"/>
            <a:ext cx="5716" cy="222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19864" y="3294124"/>
            <a:ext cx="5716" cy="222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6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43CCF-C0A3-EA5A-48FD-8DD252D30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F0FBC30-84D8-6CC9-FAF2-5B3F33ECCEA5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12B3F0-A76F-2EB7-603F-42FE2E081396}"/>
              </a:ext>
            </a:extLst>
          </p:cNvPr>
          <p:cNvSpPr txBox="1"/>
          <p:nvPr/>
        </p:nvSpPr>
        <p:spPr>
          <a:xfrm>
            <a:off x="6538785" y="3105834"/>
            <a:ext cx="52989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200" b="1" dirty="0">
                <a:solidFill>
                  <a:srgbClr val="000000"/>
                </a:solidFill>
                <a:latin typeface="Helvetica" pitchFamily="2" charset="0"/>
              </a:rPr>
              <a:t>1 in 3 has at least one relative up to the 3</a:t>
            </a:r>
            <a:r>
              <a:rPr lang="en-US" sz="2200" b="1" baseline="30000" dirty="0">
                <a:solidFill>
                  <a:srgbClr val="000000"/>
                </a:solidFill>
                <a:latin typeface="Helvetica" pitchFamily="2" charset="0"/>
              </a:rPr>
              <a:t>rd</a:t>
            </a:r>
            <a:r>
              <a:rPr lang="en-US" sz="2200" b="1" dirty="0">
                <a:solidFill>
                  <a:srgbClr val="000000"/>
                </a:solidFill>
                <a:latin typeface="Helvetica" pitchFamily="2" charset="0"/>
              </a:rPr>
              <a:t> degree in UK Biobank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Inflated type I errors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Biased effect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10DAFC07-E6F2-7AAA-F39C-3053E49D96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319387" y="1690688"/>
                <a:ext cx="8323317" cy="11046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000" b="1" dirty="0">
                    <a:latin typeface="Helvetica" pitchFamily="2" charset="0"/>
                  </a:rPr>
                  <a:t>Linear model:</a:t>
                </a:r>
                <a:r>
                  <a:rPr lang="en-US" sz="2000" b="1" i="1" dirty="0">
                    <a:latin typeface="Helvetica" pitchFamily="2" charset="0"/>
                  </a:rPr>
                  <a:t>  </a:t>
                </a:r>
                <a:br>
                  <a:rPr lang="en-US" sz="20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l-GR" sz="2000" b="1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𝜷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Helvetica" pitchFamily="2" charset="0"/>
                </a:endParaRPr>
              </a:p>
              <a:p>
                <a:pPr algn="ctr"/>
                <a:r>
                  <a:rPr lang="en-US" sz="2000" b="1" dirty="0">
                    <a:latin typeface="Helvetica" pitchFamily="2" charset="0"/>
                  </a:rPr>
                  <a:t>Logistic model:</a:t>
                </a:r>
                <a:r>
                  <a:rPr lang="en-US" sz="2000" b="1" i="1" dirty="0">
                    <a:latin typeface="Helvetica" pitchFamily="2" charset="0"/>
                  </a:rPr>
                  <a:t>  </a:t>
                </a:r>
                <a:br>
                  <a:rPr lang="en-US" sz="20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𝒍𝒐𝒈𝒊𝒕</m:t>
                          </m:r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𝜷</m:t>
                      </m:r>
                    </m:oMath>
                  </m:oMathPara>
                </a14:m>
                <a:endParaRPr lang="en-US" sz="2000" b="1" dirty="0">
                  <a:latin typeface="Helvetica" pitchFamily="2" charset="0"/>
                </a:endParaRPr>
              </a:p>
              <a:p>
                <a:pPr algn="ctr"/>
                <a:endParaRPr lang="en-US" sz="22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21C3537C-BCF0-2327-01F1-3DCD0332A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9387" y="1690688"/>
                <a:ext cx="8323317" cy="1104636"/>
              </a:xfrm>
              <a:prstGeom prst="rect">
                <a:avLst/>
              </a:prstGeom>
              <a:blipFill>
                <a:blip r:embed="rId7"/>
                <a:stretch>
                  <a:fillRect t="-2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7E96E8-2672-7B53-8DE0-981FB184B0E4}"/>
                  </a:ext>
                </a:extLst>
              </p:cNvPr>
              <p:cNvSpPr txBox="1"/>
              <p:nvPr/>
            </p:nvSpPr>
            <p:spPr>
              <a:xfrm>
                <a:off x="130125" y="2616170"/>
                <a:ext cx="35398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𝝐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200">
                          <a:latin typeface="Cambria Math" charset="0"/>
                        </a:rPr>
                        <m:t>~ </m:t>
                      </m:r>
                      <m:r>
                        <a:rPr lang="en-US" sz="2200">
                          <a:latin typeface="Cambria Math" charset="0"/>
                        </a:rPr>
                        <m:t>𝑁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Helvetica" pitchFamily="2" charset="0"/>
                </a:endParaRPr>
              </a:p>
              <a:p>
                <a:r>
                  <a:rPr lang="en-US" sz="2200" dirty="0">
                    <a:solidFill>
                      <a:srgbClr val="C00000"/>
                    </a:solidFill>
                    <a:latin typeface="Helvetica" pitchFamily="2" charset="0"/>
                  </a:rPr>
                  <a:t>Assumes independent observations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2F3AE3-FC0E-6456-728A-44AF7A74A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5" y="2616170"/>
                <a:ext cx="3539832" cy="1107996"/>
              </a:xfrm>
              <a:prstGeom prst="rect">
                <a:avLst/>
              </a:prstGeom>
              <a:blipFill>
                <a:blip r:embed="rId8"/>
                <a:stretch>
                  <a:fillRect l="-2151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56B86F84-823F-2F64-86FF-266B993A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8427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 Light" panose="020B0403020202020204" pitchFamily="34" charset="0"/>
              </a:rPr>
              <a:t>Challenges in genetic association studies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35767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3" y="18002"/>
            <a:ext cx="2381795" cy="216463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3980" y="206057"/>
            <a:ext cx="9464040" cy="1325563"/>
          </a:xfrm>
        </p:spPr>
        <p:txBody>
          <a:bodyPr>
            <a:normAutofit/>
          </a:bodyPr>
          <a:lstStyle/>
          <a:p>
            <a:pPr algn="ctr"/>
            <a:r>
              <a:rPr lang="en-US" sz="6480" dirty="0"/>
              <a:t>SAIGE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25115" y="2367911"/>
                <a:ext cx="4757713" cy="9787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160" b="1" dirty="0"/>
                  <a:t>Step 1: Fit the null logistic mixed model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20" i="1">
                              <a:latin typeface="Cambria Math" charset="0"/>
                            </a:rPr>
                            <m:t>𝑙𝑜𝑔𝑖𝑡</m:t>
                          </m:r>
                          <m:r>
                            <a:rPr lang="en-US" sz="192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192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b>
                          <m:r>
                            <a:rPr lang="en-US" sz="192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920" i="1">
                          <a:latin typeface="Cambria Math" charset="0"/>
                        </a:rPr>
                        <m:t>)</m:t>
                      </m:r>
                      <m:r>
                        <a:rPr lang="el-GR" sz="192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l-GR" sz="192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20" i="1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sz="192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92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sz="192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8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19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92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192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8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1680" i="1">
                        <a:latin typeface="Cambria Math" charset="0"/>
                        <a:ea typeface="Cambria Math" charset="0"/>
                        <a:cs typeface="Cambria Math" charset="0"/>
                      </a:rPr>
                      <m:t>𝑏</m:t>
                    </m:r>
                    <m:r>
                      <a:rPr lang="en-US" sz="1680" i="1">
                        <a:latin typeface="Cambria Math" charset="0"/>
                        <a:ea typeface="Cambria Math" charset="0"/>
                        <a:cs typeface="Cambria Math" charset="0"/>
                      </a:rPr>
                      <m:t>~ </m:t>
                    </m:r>
                    <m:r>
                      <a:rPr lang="en-US" sz="1680" i="1">
                        <a:latin typeface="Cambria Math" charset="0"/>
                        <a:ea typeface="Cambria Math" charset="0"/>
                        <a:cs typeface="Cambria Math" charset="0"/>
                      </a:rPr>
                      <m:t>𝑁𝑜𝑟𝑚𝑎𝑙</m:t>
                    </m:r>
                  </m:oMath>
                </a14:m>
                <a:r>
                  <a:rPr lang="en-US" sz="1680" i="1" dirty="0"/>
                  <a:t>(0, </a:t>
                </a:r>
                <a:r>
                  <a:rPr lang="en-US" sz="1680" i="1" dirty="0">
                    <a:solidFill>
                      <a:srgbClr val="FF0000"/>
                    </a:solidFill>
                  </a:rPr>
                  <a:t>𝜏</a:t>
                </a:r>
                <a14:m>
                  <m:oMath xmlns:m="http://schemas.openxmlformats.org/officeDocument/2006/math">
                    <m:r>
                      <a:rPr lang="en-US" sz="1680" i="1">
                        <a:latin typeface="Cambria Math" charset="0"/>
                      </a:rPr>
                      <m:t> </m:t>
                    </m:r>
                    <m:r>
                      <a:rPr lang="en-US" sz="1680" i="1">
                        <a:latin typeface="Cambria Math" charset="0"/>
                      </a:rPr>
                      <m:t>𝜓</m:t>
                    </m:r>
                  </m:oMath>
                </a14:m>
                <a:r>
                  <a:rPr lang="en-US" sz="1680" i="1" dirty="0"/>
                  <a:t>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15" y="2367911"/>
                <a:ext cx="4757713" cy="978729"/>
              </a:xfrm>
              <a:prstGeom prst="rect">
                <a:avLst/>
              </a:prstGeom>
              <a:blipFill>
                <a:blip r:embed="rId4"/>
                <a:stretch>
                  <a:fillRect l="-1330" t="-3846" r="-79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3365863" y="1353686"/>
            <a:ext cx="2515452" cy="828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80" dirty="0"/>
              <a:t>Phenotype</a:t>
            </a:r>
          </a:p>
          <a:p>
            <a:pPr algn="ctr"/>
            <a:r>
              <a:rPr lang="en-US" sz="1680" dirty="0"/>
              <a:t>Non-genetic covariates</a:t>
            </a:r>
          </a:p>
          <a:p>
            <a:pPr algn="ctr"/>
            <a:r>
              <a:rPr lang="en-US" sz="1680" i="1" dirty="0"/>
              <a:t>(</a:t>
            </a:r>
            <a:r>
              <a:rPr lang="en-US" sz="1680" b="1" i="1" dirty="0"/>
              <a:t>N</a:t>
            </a:r>
            <a:r>
              <a:rPr lang="en-US" sz="1680" i="1" dirty="0"/>
              <a:t> individuals)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142400" y="1358655"/>
                <a:ext cx="3230196" cy="82894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160" dirty="0"/>
                  <a:t>Genotypes to construct </a:t>
                </a:r>
                <a14:m>
                  <m:oMath xmlns:m="http://schemas.openxmlformats.org/officeDocument/2006/math">
                    <m:r>
                      <a:rPr lang="en-US" sz="1920" b="1" i="1">
                        <a:latin typeface="Cambria Math" charset="0"/>
                      </a:rPr>
                      <m:t>𝝍</m:t>
                    </m:r>
                  </m:oMath>
                </a14:m>
                <a:endParaRPr lang="en-US" sz="2160" dirty="0"/>
              </a:p>
              <a:p>
                <a:pPr algn="ctr"/>
                <a:r>
                  <a:rPr lang="en-US" sz="2160" i="1" dirty="0"/>
                  <a:t>(</a:t>
                </a:r>
                <a:r>
                  <a:rPr lang="en-US" sz="2160" b="1" i="1" dirty="0"/>
                  <a:t>M</a:t>
                </a:r>
                <a:r>
                  <a:rPr lang="en-US" sz="2160" b="1" i="1" baseline="-25000" dirty="0"/>
                  <a:t>1</a:t>
                </a:r>
                <a:r>
                  <a:rPr lang="en-US" sz="2160" i="1" baseline="-25000" dirty="0"/>
                  <a:t> </a:t>
                </a:r>
                <a:r>
                  <a:rPr lang="en-US" sz="2160" i="1" dirty="0"/>
                  <a:t>genetic variants)</a:t>
                </a: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400" y="1358655"/>
                <a:ext cx="3230196" cy="828947"/>
              </a:xfrm>
              <a:prstGeom prst="roundRect">
                <a:avLst/>
              </a:prstGeom>
              <a:blipFill>
                <a:blip r:embed="rId5"/>
                <a:stretch>
                  <a:fillRect b="-10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5195629" y="3500634"/>
                <a:ext cx="1448471" cy="49778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2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2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  <m:r>
                          <a:rPr lang="en-US" sz="192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e>
                    </m:acc>
                    <m:r>
                      <a:rPr lang="en-US" sz="192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192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2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1920" dirty="0">
                    <a:solidFill>
                      <a:srgbClr val="FF0000"/>
                    </a:solidFill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2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920" dirty="0">
                            <a:solidFill>
                              <a:srgbClr val="FF0000"/>
                            </a:solidFill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1920" i="1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629" y="3500634"/>
                <a:ext cx="1448471" cy="497782"/>
              </a:xfrm>
              <a:prstGeom prst="roundRect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312547" y="5145291"/>
            <a:ext cx="6663106" cy="757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60" b="1" dirty="0"/>
              <a:t>Step 2: Perform association test for each genetic marker </a:t>
            </a:r>
          </a:p>
          <a:p>
            <a:pPr algn="ctr"/>
            <a:r>
              <a:rPr lang="en-US" sz="2160" i="1" dirty="0"/>
              <a:t>Apply SPA to score tests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70998" y="4055282"/>
            <a:ext cx="6171501" cy="828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60" dirty="0"/>
              <a:t>Genotypes/Dosages for genetic variants to be tested </a:t>
            </a:r>
          </a:p>
          <a:p>
            <a:pPr algn="ctr"/>
            <a:r>
              <a:rPr lang="en-US" sz="2160" i="1" dirty="0"/>
              <a:t>(</a:t>
            </a:r>
            <a:r>
              <a:rPr lang="en-US" sz="2160" b="1" i="1" dirty="0"/>
              <a:t>M</a:t>
            </a:r>
            <a:r>
              <a:rPr lang="en-US" sz="2160" b="1" i="1" baseline="-25000" dirty="0"/>
              <a:t> </a:t>
            </a:r>
            <a:r>
              <a:rPr lang="en-US" sz="2160" b="1" i="1" dirty="0"/>
              <a:t> </a:t>
            </a:r>
            <a:r>
              <a:rPr lang="en-US" sz="2160" i="1" dirty="0"/>
              <a:t>genetic variants)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27382" y="6232838"/>
            <a:ext cx="3687232" cy="4977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20" i="1" dirty="0">
                <a:solidFill>
                  <a:schemeClr val="tx1"/>
                </a:solidFill>
                <a:ea typeface="Cambria Math" charset="0"/>
                <a:cs typeface="Cambria Math" charset="0"/>
              </a:rPr>
              <a:t>Association Results (p-values…)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23589" y="2171656"/>
            <a:ext cx="0" cy="228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443339" y="2170960"/>
            <a:ext cx="5716" cy="222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19864" y="3294124"/>
            <a:ext cx="5716" cy="2223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5919863" y="4017544"/>
            <a:ext cx="0" cy="11277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3721116" y="2182632"/>
            <a:ext cx="0" cy="29626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82996" y="4884229"/>
            <a:ext cx="0" cy="2519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6096000" y="5902421"/>
            <a:ext cx="0" cy="330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855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30" y="-51036"/>
            <a:ext cx="903305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/>
              <a:t>Run Time and Memory Usage</a:t>
            </a:r>
            <a:endParaRPr lang="en-US" sz="4800" b="1" dirty="0"/>
          </a:p>
        </p:txBody>
      </p:sp>
      <p:sp>
        <p:nvSpPr>
          <p:cNvPr id="8" name="Rectangle 7"/>
          <p:cNvSpPr/>
          <p:nvPr/>
        </p:nvSpPr>
        <p:spPr>
          <a:xfrm>
            <a:off x="705612" y="6178558"/>
            <a:ext cx="101224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20" dirty="0">
                <a:solidFill>
                  <a:srgbClr val="333333"/>
                </a:solidFill>
                <a:ea typeface="Times New Roman" charset="0"/>
                <a:cs typeface="Arial" charset="0"/>
              </a:rPr>
              <a:t>Log-log plots of the </a:t>
            </a:r>
            <a:r>
              <a:rPr lang="en-US" sz="1920" b="1" dirty="0">
                <a:solidFill>
                  <a:srgbClr val="333333"/>
                </a:solidFill>
                <a:ea typeface="Times New Roman" charset="0"/>
                <a:cs typeface="Arial" charset="0"/>
              </a:rPr>
              <a:t>estimated</a:t>
            </a:r>
            <a:r>
              <a:rPr lang="en-US" sz="1920" dirty="0">
                <a:solidFill>
                  <a:srgbClr val="333333"/>
                </a:solidFill>
                <a:ea typeface="Times New Roman" charset="0"/>
                <a:cs typeface="Arial" charset="0"/>
              </a:rPr>
              <a:t> run time (A) and memory use (B) as a function of sample size (N)</a:t>
            </a:r>
            <a:r>
              <a:rPr lang="en-US" sz="1920" dirty="0"/>
              <a:t> for testing for testing 71 million markers with info ≥ 0.3 as in UK Biobank.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45E5DD-7F13-7442-BDAA-CEF2B20D17E9}"/>
              </a:ext>
            </a:extLst>
          </p:cNvPr>
          <p:cNvPicPr/>
          <p:nvPr/>
        </p:nvPicPr>
        <p:blipFill rotWithShape="1">
          <a:blip r:embed="rId3"/>
          <a:srcRect r="16729"/>
          <a:stretch/>
        </p:blipFill>
        <p:spPr>
          <a:xfrm>
            <a:off x="705612" y="1274528"/>
            <a:ext cx="9505188" cy="4847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587" t="36282" r="1989" b="44196"/>
          <a:stretch/>
        </p:blipFill>
        <p:spPr>
          <a:xfrm>
            <a:off x="8377429" y="764454"/>
            <a:ext cx="2867725" cy="13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iped Right Arrow 5"/>
          <p:cNvSpPr/>
          <p:nvPr/>
        </p:nvSpPr>
        <p:spPr>
          <a:xfrm>
            <a:off x="1156068" y="3687239"/>
            <a:ext cx="11035931" cy="918784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80437" y="4394789"/>
            <a:ext cx="981403" cy="1438361"/>
            <a:chOff x="352786" y="3453768"/>
            <a:chExt cx="1331628" cy="2064113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1017622" y="3453768"/>
              <a:ext cx="0" cy="606255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2786" y="4016277"/>
              <a:ext cx="1331628" cy="150160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EMMA</a:t>
              </a:r>
            </a:p>
            <a:p>
              <a:pPr algn="ctr"/>
              <a:r>
                <a:rPr lang="en-US" sz="1400" dirty="0"/>
                <a:t>HM Kang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2008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627372" y="2237212"/>
            <a:ext cx="2662988" cy="1684701"/>
            <a:chOff x="729202" y="974569"/>
            <a:chExt cx="2662987" cy="168470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964987" y="2267498"/>
              <a:ext cx="715969" cy="391772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464519" y="2239952"/>
              <a:ext cx="575928" cy="419318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29202" y="1171429"/>
              <a:ext cx="1252591" cy="1055608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EMMAX</a:t>
              </a:r>
            </a:p>
            <a:p>
              <a:pPr algn="ctr"/>
              <a:r>
                <a:rPr lang="en-US" sz="1400" dirty="0"/>
                <a:t>HM Kang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921" y="974569"/>
              <a:ext cx="1278268" cy="1293971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Compressed MLM P3D </a:t>
              </a:r>
            </a:p>
            <a:p>
              <a:pPr algn="ctr"/>
              <a:r>
                <a:rPr lang="en-US" sz="1400" dirty="0"/>
                <a:t>Z Zhang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20634" y="4395562"/>
            <a:ext cx="1054189" cy="1459783"/>
            <a:chOff x="-59647" y="3386625"/>
            <a:chExt cx="1430388" cy="209485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655545" y="3386625"/>
              <a:ext cx="0" cy="606255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-59647" y="3966634"/>
              <a:ext cx="1430388" cy="151484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/>
                <a:t>FaST</a:t>
              </a:r>
              <a:r>
                <a:rPr lang="en-US" sz="1400" b="1" dirty="0"/>
                <a:t>-LMM</a:t>
              </a:r>
            </a:p>
            <a:p>
              <a:pPr algn="ctr"/>
              <a:r>
                <a:rPr lang="en-US" sz="1400" dirty="0"/>
                <a:t>C Lippert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72546" y="2728935"/>
            <a:ext cx="1888007" cy="2888048"/>
            <a:chOff x="3687188" y="1476036"/>
            <a:chExt cx="1888007" cy="2888047"/>
          </a:xfrm>
        </p:grpSpPr>
        <p:grpSp>
          <p:nvGrpSpPr>
            <p:cNvPr id="12" name="Group 11"/>
            <p:cNvGrpSpPr/>
            <p:nvPr/>
          </p:nvGrpSpPr>
          <p:grpSpPr>
            <a:xfrm>
              <a:off x="4014750" y="3118587"/>
              <a:ext cx="1205940" cy="1245496"/>
              <a:chOff x="159523" y="3386625"/>
              <a:chExt cx="1636293" cy="1787344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986401" y="3386625"/>
                <a:ext cx="0" cy="6062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59523" y="4001185"/>
                <a:ext cx="1636293" cy="1172784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GEMMA</a:t>
                </a:r>
              </a:p>
              <a:p>
                <a:pPr algn="ctr"/>
                <a:r>
                  <a:rPr lang="en-US" sz="1400" dirty="0"/>
                  <a:t>X Zhou </a:t>
                </a:r>
                <a:r>
                  <a:rPr lang="en-US" sz="1400" i="1" dirty="0"/>
                  <a:t>et al. </a:t>
                </a:r>
              </a:p>
              <a:p>
                <a:pPr algn="ctr"/>
                <a:r>
                  <a:rPr lang="en-US" sz="1400" dirty="0"/>
                  <a:t>2012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87188" y="1476036"/>
              <a:ext cx="1888007" cy="817245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GRAMMAR-Gamma</a:t>
              </a:r>
            </a:p>
            <a:p>
              <a:pPr algn="ctr"/>
              <a:r>
                <a:rPr lang="en-US" sz="1400" dirty="0"/>
                <a:t>GR </a:t>
              </a:r>
              <a:r>
                <a:rPr lang="en-US" sz="1400" dirty="0" err="1"/>
                <a:t>Svishcheva</a:t>
              </a:r>
              <a:r>
                <a:rPr lang="en-US" sz="1400" dirty="0"/>
                <a:t> </a:t>
              </a:r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617718" y="2292588"/>
              <a:ext cx="0" cy="376427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88814" y="2472200"/>
            <a:ext cx="1134071" cy="1453153"/>
            <a:chOff x="7565267" y="650001"/>
            <a:chExt cx="1485478" cy="2085340"/>
          </a:xfrm>
        </p:grpSpPr>
        <p:sp>
          <p:nvSpPr>
            <p:cNvPr id="19" name="TextBox 18"/>
            <p:cNvSpPr txBox="1"/>
            <p:nvPr/>
          </p:nvSpPr>
          <p:spPr>
            <a:xfrm>
              <a:off x="7565267" y="650001"/>
              <a:ext cx="1485478" cy="1514845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BOLT-LMM</a:t>
              </a:r>
            </a:p>
            <a:p>
              <a:pPr algn="ctr"/>
              <a:r>
                <a:rPr lang="en-US" sz="1400" dirty="0"/>
                <a:t>PR </a:t>
              </a:r>
              <a:r>
                <a:rPr lang="en-US" sz="1400" dirty="0" err="1"/>
                <a:t>Loh</a:t>
              </a:r>
              <a:r>
                <a:rPr lang="en-US" sz="1400" dirty="0"/>
                <a:t>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2015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8281569" y="2173130"/>
              <a:ext cx="0" cy="562211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651147" y="2472200"/>
            <a:ext cx="1134071" cy="1465654"/>
            <a:chOff x="7554600" y="632063"/>
            <a:chExt cx="1485478" cy="2103278"/>
          </a:xfrm>
        </p:grpSpPr>
        <p:sp>
          <p:nvSpPr>
            <p:cNvPr id="17" name="TextBox 16"/>
            <p:cNvSpPr txBox="1"/>
            <p:nvPr/>
          </p:nvSpPr>
          <p:spPr>
            <a:xfrm>
              <a:off x="7554600" y="632063"/>
              <a:ext cx="1485478" cy="1514844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GMMAT</a:t>
              </a:r>
            </a:p>
            <a:p>
              <a:pPr algn="ctr"/>
              <a:r>
                <a:rPr lang="en-US" sz="1400" dirty="0"/>
                <a:t>H Chen 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2016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281569" y="2173130"/>
              <a:ext cx="0" cy="562211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64228" y="4401362"/>
            <a:ext cx="980069" cy="1221421"/>
            <a:chOff x="-18824" y="3166473"/>
            <a:chExt cx="980068" cy="1221421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487870" y="3166473"/>
              <a:ext cx="0" cy="422464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-18824" y="3570649"/>
              <a:ext cx="980068" cy="81724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Q+K</a:t>
              </a:r>
            </a:p>
            <a:p>
              <a:pPr algn="ctr"/>
              <a:r>
                <a:rPr lang="en-US" sz="1400" dirty="0"/>
                <a:t>J Yu </a:t>
              </a:r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2006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885501" y="2472200"/>
            <a:ext cx="1134071" cy="1462295"/>
            <a:chOff x="7497077" y="673184"/>
            <a:chExt cx="1485478" cy="2098459"/>
          </a:xfrm>
        </p:grpSpPr>
        <p:sp>
          <p:nvSpPr>
            <p:cNvPr id="38" name="TextBox 37"/>
            <p:cNvSpPr txBox="1"/>
            <p:nvPr/>
          </p:nvSpPr>
          <p:spPr>
            <a:xfrm>
              <a:off x="7497077" y="673184"/>
              <a:ext cx="1485478" cy="1514844"/>
            </a:xfrm>
            <a:prstGeom prst="roundRect">
              <a:avLst/>
            </a:prstGeom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SAIGE</a:t>
              </a:r>
            </a:p>
            <a:p>
              <a:pPr algn="ctr"/>
              <a:r>
                <a:rPr lang="en-US" sz="1400" dirty="0"/>
                <a:t>Zhou</a:t>
              </a:r>
            </a:p>
            <a:p>
              <a:pPr algn="ctr"/>
              <a:r>
                <a:rPr lang="en-US" sz="1400" i="1" dirty="0"/>
                <a:t>et al. </a:t>
              </a:r>
            </a:p>
            <a:p>
              <a:pPr algn="ctr"/>
              <a:r>
                <a:rPr lang="en-US" sz="1400" dirty="0"/>
                <a:t>2018</a:t>
              </a:r>
            </a:p>
          </p:txBody>
        </p:sp>
        <p:cxnSp>
          <p:nvCxnSpPr>
            <p:cNvPr id="39" name="Straight Arrow Connector 38"/>
            <p:cNvCxnSpPr>
              <a:cxnSpLocks/>
              <a:stCxn id="38" idx="2"/>
            </p:cNvCxnSpPr>
            <p:nvPr/>
          </p:nvCxnSpPr>
          <p:spPr>
            <a:xfrm>
              <a:off x="8239817" y="2188028"/>
              <a:ext cx="0" cy="583615"/>
            </a:xfrm>
            <a:prstGeom prst="straightConnector1">
              <a:avLst/>
            </a:prstGeom>
            <a:ln w="635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>
            <a:off x="1249796" y="3252694"/>
            <a:ext cx="342534" cy="68180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7755" y="1733593"/>
            <a:ext cx="1433404" cy="177068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80" b="1" dirty="0"/>
              <a:t>FASTA</a:t>
            </a:r>
          </a:p>
          <a:p>
            <a:pPr algn="ctr"/>
            <a:r>
              <a:rPr lang="en-US" sz="1680" b="1" dirty="0">
                <a:solidFill>
                  <a:srgbClr val="0000F7"/>
                </a:solidFill>
              </a:rPr>
              <a:t>Two-step </a:t>
            </a:r>
          </a:p>
          <a:p>
            <a:pPr algn="ctr"/>
            <a:r>
              <a:rPr lang="en-US" sz="1680" dirty="0"/>
              <a:t>WM Chen and </a:t>
            </a:r>
          </a:p>
          <a:p>
            <a:pPr algn="ctr"/>
            <a:r>
              <a:rPr lang="en-US" sz="1680" dirty="0"/>
              <a:t>GR </a:t>
            </a:r>
            <a:r>
              <a:rPr lang="en-US" sz="1680" dirty="0" err="1"/>
              <a:t>Abecasis</a:t>
            </a:r>
            <a:r>
              <a:rPr lang="en-US" sz="1680" dirty="0"/>
              <a:t> </a:t>
            </a:r>
            <a:endParaRPr lang="en-US" sz="1680" i="1" dirty="0"/>
          </a:p>
          <a:p>
            <a:pPr algn="ctr"/>
            <a:r>
              <a:rPr lang="en-US" sz="1680" dirty="0"/>
              <a:t>2007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C27475-F3E2-92A9-9EC4-BD7B817E5C84}"/>
              </a:ext>
            </a:extLst>
          </p:cNvPr>
          <p:cNvGrpSpPr/>
          <p:nvPr/>
        </p:nvGrpSpPr>
        <p:grpSpPr>
          <a:xfrm>
            <a:off x="10061975" y="2465040"/>
            <a:ext cx="1008357" cy="1469455"/>
            <a:chOff x="7502631" y="355924"/>
            <a:chExt cx="1320810" cy="21087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0A2F7A-AB91-F31F-AAF3-C86D451FD49E}"/>
                </a:ext>
              </a:extLst>
            </p:cNvPr>
            <p:cNvSpPr txBox="1"/>
            <p:nvPr/>
          </p:nvSpPr>
          <p:spPr>
            <a:xfrm>
              <a:off x="7502631" y="355924"/>
              <a:ext cx="1320810" cy="1501603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/>
                <a:t>FastGWA</a:t>
              </a:r>
              <a:r>
                <a:rPr lang="en-US" sz="1400" b="1" dirty="0"/>
                <a:t> </a:t>
              </a:r>
            </a:p>
            <a:p>
              <a:pPr algn="ctr"/>
              <a:r>
                <a:rPr lang="en-US" sz="1400" dirty="0"/>
                <a:t>Jiang </a:t>
              </a:r>
            </a:p>
            <a:p>
              <a:pPr algn="ctr"/>
              <a:r>
                <a:rPr lang="en-US" sz="1400" i="1" dirty="0"/>
                <a:t>et al</a:t>
              </a:r>
              <a:r>
                <a:rPr lang="en-US" sz="1400" dirty="0"/>
                <a:t>.  </a:t>
              </a:r>
            </a:p>
            <a:p>
              <a:pPr algn="ctr"/>
              <a:r>
                <a:rPr lang="en-US" sz="1400" dirty="0"/>
                <a:t>2019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082EFE5-9701-DDF6-B18F-546557ADFB67}"/>
                </a:ext>
              </a:extLst>
            </p:cNvPr>
            <p:cNvCxnSpPr/>
            <p:nvPr/>
          </p:nvCxnSpPr>
          <p:spPr>
            <a:xfrm>
              <a:off x="8133649" y="1902447"/>
              <a:ext cx="0" cy="56221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D837BC8-F10D-141A-47C8-50AC6C00DF81}"/>
              </a:ext>
            </a:extLst>
          </p:cNvPr>
          <p:cNvSpPr txBox="1"/>
          <p:nvPr/>
        </p:nvSpPr>
        <p:spPr>
          <a:xfrm>
            <a:off x="11109211" y="2423585"/>
            <a:ext cx="1082789" cy="105560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Regenie</a:t>
            </a:r>
            <a:r>
              <a:rPr lang="en-US" sz="1400" b="1" dirty="0"/>
              <a:t> </a:t>
            </a:r>
          </a:p>
          <a:p>
            <a:pPr algn="ctr"/>
            <a:r>
              <a:rPr lang="en-US" sz="1400" dirty="0" err="1"/>
              <a:t>Mbatchou</a:t>
            </a:r>
            <a:r>
              <a:rPr lang="en-US" sz="1400" dirty="0"/>
              <a:t> </a:t>
            </a:r>
          </a:p>
          <a:p>
            <a:pPr algn="ctr"/>
            <a:r>
              <a:rPr lang="en-US" sz="1400" i="1" dirty="0"/>
              <a:t>et al</a:t>
            </a:r>
            <a:r>
              <a:rPr lang="en-US" sz="1400" dirty="0"/>
              <a:t>.  </a:t>
            </a:r>
          </a:p>
          <a:p>
            <a:pPr algn="ctr"/>
            <a:r>
              <a:rPr lang="en-US" sz="1400" dirty="0"/>
              <a:t>2021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19424B-CE1A-F049-4CCF-60CB3A47C4BB}"/>
              </a:ext>
            </a:extLst>
          </p:cNvPr>
          <p:cNvCxnSpPr/>
          <p:nvPr/>
        </p:nvCxnSpPr>
        <p:spPr>
          <a:xfrm>
            <a:off x="11524590" y="3502595"/>
            <a:ext cx="0" cy="39177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229C40C-4D0D-36E8-5B41-B22B4984A028}"/>
              </a:ext>
            </a:extLst>
          </p:cNvPr>
          <p:cNvSpPr txBox="1"/>
          <p:nvPr/>
        </p:nvSpPr>
        <p:spPr>
          <a:xfrm>
            <a:off x="864228" y="443061"/>
            <a:ext cx="11775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More popular methods developed to improve the computational efficiency for running mixed model-based GWAS in large biobanks</a:t>
            </a:r>
          </a:p>
        </p:txBody>
      </p:sp>
    </p:spTree>
    <p:extLst>
      <p:ext uri="{BB962C8B-B14F-4D97-AF65-F5344CB8AC3E}">
        <p14:creationId xmlns:p14="http://schemas.microsoft.com/office/powerpoint/2010/main" val="3659776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A2A3E-C72F-01C6-341E-ADCE2AC01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F5388A-B4BE-E94F-D756-A0FF8DE2ACBC}"/>
              </a:ext>
            </a:extLst>
          </p:cNvPr>
          <p:cNvGraphicFramePr/>
          <p:nvPr/>
        </p:nvGraphicFramePr>
        <p:xfrm>
          <a:off x="1484100" y="1132078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DF7B60-DBC5-D379-5744-00A928D24D98}"/>
              </a:ext>
            </a:extLst>
          </p:cNvPr>
          <p:cNvSpPr txBox="1"/>
          <p:nvPr/>
        </p:nvSpPr>
        <p:spPr>
          <a:xfrm>
            <a:off x="583634" y="600047"/>
            <a:ext cx="11608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Challenges of GWAS in large-scale cohorts/biobanks</a:t>
            </a:r>
          </a:p>
        </p:txBody>
      </p:sp>
    </p:spTree>
    <p:extLst>
      <p:ext uri="{BB962C8B-B14F-4D97-AF65-F5344CB8AC3E}">
        <p14:creationId xmlns:p14="http://schemas.microsoft.com/office/powerpoint/2010/main" val="2092845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FF72B7-AE20-0E0C-2291-3D6D60C2B179}"/>
              </a:ext>
            </a:extLst>
          </p:cNvPr>
          <p:cNvGraphicFramePr/>
          <p:nvPr/>
        </p:nvGraphicFramePr>
        <p:xfrm>
          <a:off x="2346684" y="-189294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27ABE9-1F1E-D226-0A21-7B43F4493CA0}"/>
              </a:ext>
            </a:extLst>
          </p:cNvPr>
          <p:cNvSpPr txBox="1"/>
          <p:nvPr/>
        </p:nvSpPr>
        <p:spPr>
          <a:xfrm>
            <a:off x="414338" y="257175"/>
            <a:ext cx="4593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In today’s practical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717A2F-A26D-6C05-3C4F-81856855D67A}"/>
              </a:ext>
            </a:extLst>
          </p:cNvPr>
          <p:cNvSpPr txBox="1"/>
          <p:nvPr/>
        </p:nvSpPr>
        <p:spPr>
          <a:xfrm>
            <a:off x="247208" y="4908054"/>
            <a:ext cx="102389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600" dirty="0"/>
              <a:t>Today’s practical is on Qualtrics:</a:t>
            </a:r>
          </a:p>
          <a:p>
            <a:r>
              <a:rPr lang="en-US" sz="2600" b="0" i="0" dirty="0">
                <a:solidFill>
                  <a:srgbClr val="1155CC"/>
                </a:solidFill>
                <a:effectLst/>
                <a:hlinkClick r:id="rId7"/>
              </a:rPr>
              <a:t>https://qimr.az1.qualtrics.com/jfe/form/SV_036Ckv3AMwjqewu</a:t>
            </a:r>
            <a:endParaRPr lang="en-AU" sz="2600" dirty="0"/>
          </a:p>
          <a:p>
            <a:endParaRPr lang="en-AU" sz="2600" dirty="0"/>
          </a:p>
          <a:p>
            <a:r>
              <a:rPr lang="en-AU" sz="2600" dirty="0"/>
              <a:t>Link is in </a:t>
            </a:r>
            <a:r>
              <a:rPr lang="en-AU" sz="2600" dirty="0" err="1"/>
              <a:t>Qualtrics.txt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979833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E33CCB-F39D-FC97-A6CF-2B5B4BEAF751}"/>
              </a:ext>
            </a:extLst>
          </p:cNvPr>
          <p:cNvSpPr/>
          <p:nvPr/>
        </p:nvSpPr>
        <p:spPr>
          <a:xfrm>
            <a:off x="4271155" y="497494"/>
            <a:ext cx="3649689" cy="67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Testing common variants</a:t>
            </a:r>
          </a:p>
          <a:p>
            <a:pPr algn="ctr"/>
            <a:r>
              <a:rPr lang="en-US" sz="2200" b="1" dirty="0"/>
              <a:t>Binary traits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218C6D-B42E-C41F-7104-D315E761FF4A}"/>
              </a:ext>
            </a:extLst>
          </p:cNvPr>
          <p:cNvCxnSpPr>
            <a:cxnSpLocks/>
          </p:cNvCxnSpPr>
          <p:nvPr/>
        </p:nvCxnSpPr>
        <p:spPr>
          <a:xfrm>
            <a:off x="6057655" y="1137955"/>
            <a:ext cx="0" cy="53873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ED05F8C-E2C4-B45A-E832-7FDA6439414B}"/>
              </a:ext>
            </a:extLst>
          </p:cNvPr>
          <p:cNvSpPr txBox="1"/>
          <p:nvPr/>
        </p:nvSpPr>
        <p:spPr>
          <a:xfrm>
            <a:off x="5048564" y="1173498"/>
            <a:ext cx="2094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Related samples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A93763-815F-F937-FB5C-80230F376163}"/>
              </a:ext>
            </a:extLst>
          </p:cNvPr>
          <p:cNvCxnSpPr>
            <a:cxnSpLocks/>
          </p:cNvCxnSpPr>
          <p:nvPr/>
        </p:nvCxnSpPr>
        <p:spPr>
          <a:xfrm>
            <a:off x="4272104" y="1645502"/>
            <a:ext cx="357110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E3CBF5-1CEF-D84D-EE4B-C4A96C16BCE0}"/>
              </a:ext>
            </a:extLst>
          </p:cNvPr>
          <p:cNvCxnSpPr>
            <a:cxnSpLocks/>
          </p:cNvCxnSpPr>
          <p:nvPr/>
        </p:nvCxnSpPr>
        <p:spPr>
          <a:xfrm>
            <a:off x="4272104" y="1629099"/>
            <a:ext cx="0" cy="58216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81919F-48DB-DB99-1001-61B349D26411}"/>
              </a:ext>
            </a:extLst>
          </p:cNvPr>
          <p:cNvCxnSpPr>
            <a:cxnSpLocks/>
          </p:cNvCxnSpPr>
          <p:nvPr/>
        </p:nvCxnSpPr>
        <p:spPr>
          <a:xfrm>
            <a:off x="7843181" y="1629099"/>
            <a:ext cx="0" cy="58216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78E36C2-86AD-E0BA-BFC8-F4BAA8120054}"/>
              </a:ext>
            </a:extLst>
          </p:cNvPr>
          <p:cNvSpPr txBox="1"/>
          <p:nvPr/>
        </p:nvSpPr>
        <p:spPr>
          <a:xfrm>
            <a:off x="3572777" y="1745654"/>
            <a:ext cx="598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FC48BA-1611-04C2-85ED-A31D1B7C3CD0}"/>
              </a:ext>
            </a:extLst>
          </p:cNvPr>
          <p:cNvSpPr txBox="1"/>
          <p:nvPr/>
        </p:nvSpPr>
        <p:spPr>
          <a:xfrm>
            <a:off x="7879180" y="1780373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18FAE53-AD42-CC8A-6C17-8DA7CAEE2762}"/>
              </a:ext>
            </a:extLst>
          </p:cNvPr>
          <p:cNvCxnSpPr>
            <a:cxnSpLocks/>
          </p:cNvCxnSpPr>
          <p:nvPr/>
        </p:nvCxnSpPr>
        <p:spPr>
          <a:xfrm>
            <a:off x="3966227" y="2584670"/>
            <a:ext cx="0" cy="190236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13B52B-6515-3A64-91C2-5CD25D37E0B6}"/>
              </a:ext>
            </a:extLst>
          </p:cNvPr>
          <p:cNvCxnSpPr>
            <a:cxnSpLocks/>
          </p:cNvCxnSpPr>
          <p:nvPr/>
        </p:nvCxnSpPr>
        <p:spPr>
          <a:xfrm>
            <a:off x="5192560" y="2601818"/>
            <a:ext cx="16475" cy="463378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2CEC76-B8A9-5B09-662E-5E22D00C083B}"/>
              </a:ext>
            </a:extLst>
          </p:cNvPr>
          <p:cNvSpPr txBox="1"/>
          <p:nvPr/>
        </p:nvSpPr>
        <p:spPr>
          <a:xfrm>
            <a:off x="3420082" y="294486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D5C5C6-CD7F-E18E-6692-E3B8734A2326}"/>
              </a:ext>
            </a:extLst>
          </p:cNvPr>
          <p:cNvSpPr txBox="1"/>
          <p:nvPr/>
        </p:nvSpPr>
        <p:spPr>
          <a:xfrm>
            <a:off x="5246795" y="2671661"/>
            <a:ext cx="598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YES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EA6D4F-D9D3-13B3-6F63-338E499927A3}"/>
              </a:ext>
            </a:extLst>
          </p:cNvPr>
          <p:cNvSpPr txBox="1"/>
          <p:nvPr/>
        </p:nvSpPr>
        <p:spPr>
          <a:xfrm>
            <a:off x="3435145" y="2169442"/>
            <a:ext cx="2626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Case: control &lt; 1:10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AD9C71-3DE5-C66D-BB43-CB4A4489425F}"/>
              </a:ext>
            </a:extLst>
          </p:cNvPr>
          <p:cNvSpPr txBox="1"/>
          <p:nvPr/>
        </p:nvSpPr>
        <p:spPr>
          <a:xfrm>
            <a:off x="4568198" y="2957428"/>
            <a:ext cx="2084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SAIGE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fastGWA</a:t>
            </a:r>
            <a:r>
              <a:rPr lang="en-US" sz="2200" b="1" dirty="0">
                <a:solidFill>
                  <a:schemeClr val="accent1"/>
                </a:solidFill>
              </a:rPr>
              <a:t>-GLMM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Regenie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8D24AE-0E8E-188F-F7BA-2599FECA6D84}"/>
              </a:ext>
            </a:extLst>
          </p:cNvPr>
          <p:cNvSpPr txBox="1"/>
          <p:nvPr/>
        </p:nvSpPr>
        <p:spPr>
          <a:xfrm>
            <a:off x="8124350" y="2979433"/>
            <a:ext cx="3489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chemeClr val="accent1"/>
                </a:solidFill>
              </a:rPr>
              <a:t>SPAtest</a:t>
            </a:r>
            <a:r>
              <a:rPr lang="en-US" sz="2200" b="1" dirty="0">
                <a:solidFill>
                  <a:schemeClr val="accent1"/>
                </a:solidFill>
              </a:rPr>
              <a:t> (fast)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PLINK –</a:t>
            </a:r>
            <a:r>
              <a:rPr lang="en-US" sz="2200" b="1" dirty="0" err="1">
                <a:solidFill>
                  <a:schemeClr val="accent1"/>
                </a:solidFill>
              </a:rPr>
              <a:t>glm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(Firth test, relatively slower)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10AE8D-6097-1B06-9438-18A4ADF445A5}"/>
              </a:ext>
            </a:extLst>
          </p:cNvPr>
          <p:cNvCxnSpPr>
            <a:cxnSpLocks/>
          </p:cNvCxnSpPr>
          <p:nvPr/>
        </p:nvCxnSpPr>
        <p:spPr>
          <a:xfrm>
            <a:off x="3935096" y="2600329"/>
            <a:ext cx="1273939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D6C38D-ADB6-138E-4594-8824793C6F92}"/>
              </a:ext>
            </a:extLst>
          </p:cNvPr>
          <p:cNvSpPr txBox="1"/>
          <p:nvPr/>
        </p:nvSpPr>
        <p:spPr>
          <a:xfrm>
            <a:off x="2771021" y="4461801"/>
            <a:ext cx="3830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GMMAT (slow but good for small sample sizes)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SAIGE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fastGWA</a:t>
            </a:r>
            <a:r>
              <a:rPr lang="en-US" sz="2200" b="1" dirty="0">
                <a:solidFill>
                  <a:schemeClr val="accent1"/>
                </a:solidFill>
              </a:rPr>
              <a:t>-GLMM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Regenie</a:t>
            </a:r>
            <a:endParaRPr lang="en-US" sz="2200" b="1" dirty="0">
              <a:solidFill>
                <a:schemeClr val="accent1"/>
              </a:solidFill>
            </a:endParaRPr>
          </a:p>
          <a:p>
            <a:endParaRPr lang="en-US" sz="2200" b="1" dirty="0">
              <a:solidFill>
                <a:schemeClr val="accent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267C3EB-64B5-0A6F-2613-F06082D79239}"/>
              </a:ext>
            </a:extLst>
          </p:cNvPr>
          <p:cNvCxnSpPr>
            <a:cxnSpLocks/>
          </p:cNvCxnSpPr>
          <p:nvPr/>
        </p:nvCxnSpPr>
        <p:spPr>
          <a:xfrm>
            <a:off x="7511641" y="2596103"/>
            <a:ext cx="9821" cy="418565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F8CD6C-EC4A-72E0-1B14-1F100397862C}"/>
              </a:ext>
            </a:extLst>
          </p:cNvPr>
          <p:cNvCxnSpPr>
            <a:cxnSpLocks/>
          </p:cNvCxnSpPr>
          <p:nvPr/>
        </p:nvCxnSpPr>
        <p:spPr>
          <a:xfrm>
            <a:off x="8749043" y="2585270"/>
            <a:ext cx="16475" cy="463378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5F493B-E3FB-6643-BB5E-B1CC79B952C0}"/>
              </a:ext>
            </a:extLst>
          </p:cNvPr>
          <p:cNvSpPr txBox="1"/>
          <p:nvPr/>
        </p:nvSpPr>
        <p:spPr>
          <a:xfrm>
            <a:off x="6927985" y="2596103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2FD39F-8EEF-1A7D-0694-34E81052CFC8}"/>
              </a:ext>
            </a:extLst>
          </p:cNvPr>
          <p:cNvSpPr txBox="1"/>
          <p:nvPr/>
        </p:nvSpPr>
        <p:spPr>
          <a:xfrm>
            <a:off x="6779078" y="2141801"/>
            <a:ext cx="4109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Case: control &lt; 1:10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87B756D-91FA-091A-7B0D-C2C26DDECF59}"/>
              </a:ext>
            </a:extLst>
          </p:cNvPr>
          <p:cNvCxnSpPr>
            <a:cxnSpLocks/>
          </p:cNvCxnSpPr>
          <p:nvPr/>
        </p:nvCxnSpPr>
        <p:spPr>
          <a:xfrm>
            <a:off x="7491579" y="2583781"/>
            <a:ext cx="1273939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CDF9D7C-1C8C-9AE6-4F0B-49B4624A1BAD}"/>
              </a:ext>
            </a:extLst>
          </p:cNvPr>
          <p:cNvSpPr txBox="1"/>
          <p:nvPr/>
        </p:nvSpPr>
        <p:spPr>
          <a:xfrm>
            <a:off x="8759543" y="2601515"/>
            <a:ext cx="598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YES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C0B160-1CBB-C375-8931-2C93679D2B4D}"/>
              </a:ext>
            </a:extLst>
          </p:cNvPr>
          <p:cNvSpPr txBox="1"/>
          <p:nvPr/>
        </p:nvSpPr>
        <p:spPr>
          <a:xfrm>
            <a:off x="6601385" y="2992480"/>
            <a:ext cx="1765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PLINK –</a:t>
            </a:r>
            <a:r>
              <a:rPr lang="en-US" sz="2200" b="1" dirty="0" err="1">
                <a:solidFill>
                  <a:schemeClr val="accent1"/>
                </a:solidFill>
              </a:rPr>
              <a:t>glm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80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47EA6-F8EB-0945-B815-C92A3C107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6FDE4B-8FAB-59E8-5367-0F8B9C898088}"/>
              </a:ext>
            </a:extLst>
          </p:cNvPr>
          <p:cNvSpPr/>
          <p:nvPr/>
        </p:nvSpPr>
        <p:spPr>
          <a:xfrm>
            <a:off x="4271155" y="497494"/>
            <a:ext cx="3649689" cy="676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Testing common variants</a:t>
            </a:r>
          </a:p>
          <a:p>
            <a:pPr algn="ctr"/>
            <a:r>
              <a:rPr lang="en-US" sz="2200" b="1" dirty="0"/>
              <a:t>Binary traits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D636BA-EDED-C334-D38D-F4FD2FC109FD}"/>
              </a:ext>
            </a:extLst>
          </p:cNvPr>
          <p:cNvCxnSpPr>
            <a:cxnSpLocks/>
          </p:cNvCxnSpPr>
          <p:nvPr/>
        </p:nvCxnSpPr>
        <p:spPr>
          <a:xfrm>
            <a:off x="6057655" y="1137955"/>
            <a:ext cx="0" cy="53873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868F50-D37B-A5AB-7F64-99968E0B7D61}"/>
              </a:ext>
            </a:extLst>
          </p:cNvPr>
          <p:cNvSpPr txBox="1"/>
          <p:nvPr/>
        </p:nvSpPr>
        <p:spPr>
          <a:xfrm>
            <a:off x="5048564" y="1173498"/>
            <a:ext cx="2094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Related samples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61A928-7B52-132C-ACB6-BAE9343DE32D}"/>
              </a:ext>
            </a:extLst>
          </p:cNvPr>
          <p:cNvCxnSpPr>
            <a:cxnSpLocks/>
          </p:cNvCxnSpPr>
          <p:nvPr/>
        </p:nvCxnSpPr>
        <p:spPr>
          <a:xfrm>
            <a:off x="4272104" y="1645502"/>
            <a:ext cx="357110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F36DF37-C0F0-82D9-2287-ABB53A6F2AE3}"/>
              </a:ext>
            </a:extLst>
          </p:cNvPr>
          <p:cNvCxnSpPr>
            <a:cxnSpLocks/>
          </p:cNvCxnSpPr>
          <p:nvPr/>
        </p:nvCxnSpPr>
        <p:spPr>
          <a:xfrm>
            <a:off x="4272104" y="1629099"/>
            <a:ext cx="0" cy="58216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38AC8D-CD4B-C96D-DA70-BEE736A99BC8}"/>
              </a:ext>
            </a:extLst>
          </p:cNvPr>
          <p:cNvCxnSpPr>
            <a:cxnSpLocks/>
          </p:cNvCxnSpPr>
          <p:nvPr/>
        </p:nvCxnSpPr>
        <p:spPr>
          <a:xfrm>
            <a:off x="7843181" y="1629099"/>
            <a:ext cx="0" cy="58216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7D8F80-E90F-D2B1-6A17-02C70D3244F7}"/>
              </a:ext>
            </a:extLst>
          </p:cNvPr>
          <p:cNvSpPr txBox="1"/>
          <p:nvPr/>
        </p:nvSpPr>
        <p:spPr>
          <a:xfrm>
            <a:off x="3572777" y="1745654"/>
            <a:ext cx="598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56EF40-745F-633F-035B-00F05CA604D0}"/>
              </a:ext>
            </a:extLst>
          </p:cNvPr>
          <p:cNvSpPr txBox="1"/>
          <p:nvPr/>
        </p:nvSpPr>
        <p:spPr>
          <a:xfrm>
            <a:off x="7879180" y="1780373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3DAC49-0B40-BC54-5144-5983E0831749}"/>
              </a:ext>
            </a:extLst>
          </p:cNvPr>
          <p:cNvCxnSpPr>
            <a:cxnSpLocks/>
          </p:cNvCxnSpPr>
          <p:nvPr/>
        </p:nvCxnSpPr>
        <p:spPr>
          <a:xfrm>
            <a:off x="3966227" y="2584670"/>
            <a:ext cx="0" cy="1902361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B90D84-954B-5173-87AE-19A73440FEED}"/>
              </a:ext>
            </a:extLst>
          </p:cNvPr>
          <p:cNvCxnSpPr>
            <a:cxnSpLocks/>
          </p:cNvCxnSpPr>
          <p:nvPr/>
        </p:nvCxnSpPr>
        <p:spPr>
          <a:xfrm>
            <a:off x="5192560" y="2601818"/>
            <a:ext cx="16475" cy="463378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12CDFA1-75ED-648A-0B19-98018AAA8BA0}"/>
              </a:ext>
            </a:extLst>
          </p:cNvPr>
          <p:cNvSpPr txBox="1"/>
          <p:nvPr/>
        </p:nvSpPr>
        <p:spPr>
          <a:xfrm>
            <a:off x="3420082" y="294486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35A5AD-E9AB-665B-54C3-060EE58AA018}"/>
              </a:ext>
            </a:extLst>
          </p:cNvPr>
          <p:cNvSpPr txBox="1"/>
          <p:nvPr/>
        </p:nvSpPr>
        <p:spPr>
          <a:xfrm>
            <a:off x="5246795" y="2671661"/>
            <a:ext cx="598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YES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EE3DE6-635B-72D0-A78E-B8540208B4D3}"/>
              </a:ext>
            </a:extLst>
          </p:cNvPr>
          <p:cNvSpPr txBox="1"/>
          <p:nvPr/>
        </p:nvSpPr>
        <p:spPr>
          <a:xfrm>
            <a:off x="3435145" y="2169442"/>
            <a:ext cx="2626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Case: control &lt; 1:10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C5E333-B678-AC66-91ED-3C8A20B1349C}"/>
              </a:ext>
            </a:extLst>
          </p:cNvPr>
          <p:cNvSpPr txBox="1"/>
          <p:nvPr/>
        </p:nvSpPr>
        <p:spPr>
          <a:xfrm>
            <a:off x="4568198" y="2957428"/>
            <a:ext cx="2084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highlight>
                  <a:srgbClr val="FFFF00"/>
                </a:highlight>
              </a:rPr>
              <a:t>SAIGE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fastGWA</a:t>
            </a:r>
            <a:r>
              <a:rPr lang="en-US" sz="2200" b="1" dirty="0">
                <a:solidFill>
                  <a:schemeClr val="accent1"/>
                </a:solidFill>
              </a:rPr>
              <a:t>-GLMM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Regenie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2D8378-6F63-9A9B-41D9-48488AE1D9CA}"/>
              </a:ext>
            </a:extLst>
          </p:cNvPr>
          <p:cNvSpPr txBox="1"/>
          <p:nvPr/>
        </p:nvSpPr>
        <p:spPr>
          <a:xfrm>
            <a:off x="8124350" y="2979433"/>
            <a:ext cx="28611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chemeClr val="accent1"/>
                </a:solidFill>
              </a:rPr>
              <a:t>SPAtest</a:t>
            </a:r>
            <a:r>
              <a:rPr lang="en-US" sz="2200" b="1" dirty="0">
                <a:solidFill>
                  <a:schemeClr val="accent1"/>
                </a:solidFill>
              </a:rPr>
              <a:t> (fast)</a:t>
            </a:r>
          </a:p>
          <a:p>
            <a:r>
              <a:rPr lang="en-US" sz="2200" b="1" dirty="0">
                <a:solidFill>
                  <a:schemeClr val="accent1"/>
                </a:solidFill>
                <a:highlight>
                  <a:srgbClr val="FFFF00"/>
                </a:highlight>
              </a:rPr>
              <a:t>PLINK –</a:t>
            </a:r>
            <a:r>
              <a:rPr lang="en-US" sz="2200" b="1" dirty="0" err="1">
                <a:solidFill>
                  <a:schemeClr val="accent1"/>
                </a:solidFill>
                <a:highlight>
                  <a:srgbClr val="FFFF00"/>
                </a:highlight>
              </a:rPr>
              <a:t>glm</a:t>
            </a:r>
            <a:r>
              <a:rPr lang="en-US" sz="2200" b="1" dirty="0">
                <a:solidFill>
                  <a:schemeClr val="accent1"/>
                </a:solidFill>
                <a:highlight>
                  <a:srgbClr val="FFFF00"/>
                </a:highlight>
              </a:rPr>
              <a:t> firth (slow)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78F67F-F120-EAA9-2717-E0A25FDFDD1A}"/>
              </a:ext>
            </a:extLst>
          </p:cNvPr>
          <p:cNvCxnSpPr>
            <a:cxnSpLocks/>
          </p:cNvCxnSpPr>
          <p:nvPr/>
        </p:nvCxnSpPr>
        <p:spPr>
          <a:xfrm>
            <a:off x="3935096" y="2600329"/>
            <a:ext cx="1273939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3E473B-DF80-FCB5-681C-68BDDAF4120D}"/>
              </a:ext>
            </a:extLst>
          </p:cNvPr>
          <p:cNvSpPr txBox="1"/>
          <p:nvPr/>
        </p:nvSpPr>
        <p:spPr>
          <a:xfrm>
            <a:off x="2771021" y="4461801"/>
            <a:ext cx="3830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GMMAT (slow but good for small sample sizes)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SAIGE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fastGWA</a:t>
            </a:r>
            <a:r>
              <a:rPr lang="en-US" sz="2200" b="1" dirty="0">
                <a:solidFill>
                  <a:schemeClr val="accent1"/>
                </a:solidFill>
              </a:rPr>
              <a:t>-GLMM</a:t>
            </a:r>
          </a:p>
          <a:p>
            <a:r>
              <a:rPr lang="en-US" sz="2200" b="1" dirty="0" err="1">
                <a:solidFill>
                  <a:schemeClr val="accent1"/>
                </a:solidFill>
              </a:rPr>
              <a:t>Regenie</a:t>
            </a:r>
            <a:endParaRPr lang="en-US" sz="2200" b="1" dirty="0">
              <a:solidFill>
                <a:schemeClr val="accent1"/>
              </a:solidFill>
            </a:endParaRPr>
          </a:p>
          <a:p>
            <a:endParaRPr lang="en-US" sz="2200" b="1" dirty="0">
              <a:solidFill>
                <a:schemeClr val="accent1"/>
              </a:solidFill>
            </a:endParaRP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C91EDC4-8975-8DFA-C664-F649F97FCD42}"/>
              </a:ext>
            </a:extLst>
          </p:cNvPr>
          <p:cNvCxnSpPr>
            <a:cxnSpLocks/>
          </p:cNvCxnSpPr>
          <p:nvPr/>
        </p:nvCxnSpPr>
        <p:spPr>
          <a:xfrm>
            <a:off x="7511641" y="2596103"/>
            <a:ext cx="9821" cy="418565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D79B162-711B-C58D-826E-290B11BF0534}"/>
              </a:ext>
            </a:extLst>
          </p:cNvPr>
          <p:cNvCxnSpPr>
            <a:cxnSpLocks/>
          </p:cNvCxnSpPr>
          <p:nvPr/>
        </p:nvCxnSpPr>
        <p:spPr>
          <a:xfrm>
            <a:off x="8749043" y="2585270"/>
            <a:ext cx="16475" cy="463378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76DEFB7-EEC8-4508-84CD-C12DCB177A80}"/>
              </a:ext>
            </a:extLst>
          </p:cNvPr>
          <p:cNvSpPr txBox="1"/>
          <p:nvPr/>
        </p:nvSpPr>
        <p:spPr>
          <a:xfrm>
            <a:off x="6927985" y="2596103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4E9309-985B-BCFD-D517-5D76A4FEC77C}"/>
              </a:ext>
            </a:extLst>
          </p:cNvPr>
          <p:cNvSpPr txBox="1"/>
          <p:nvPr/>
        </p:nvSpPr>
        <p:spPr>
          <a:xfrm>
            <a:off x="6779078" y="2141801"/>
            <a:ext cx="4109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Case: control &lt; 1:10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03C160-2DA9-CA24-BA8F-6D307A3646B5}"/>
              </a:ext>
            </a:extLst>
          </p:cNvPr>
          <p:cNvCxnSpPr>
            <a:cxnSpLocks/>
          </p:cNvCxnSpPr>
          <p:nvPr/>
        </p:nvCxnSpPr>
        <p:spPr>
          <a:xfrm>
            <a:off x="7491579" y="2583781"/>
            <a:ext cx="1273939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A01F3CD-F09A-E90A-1B54-07DD27AA1325}"/>
              </a:ext>
            </a:extLst>
          </p:cNvPr>
          <p:cNvSpPr txBox="1"/>
          <p:nvPr/>
        </p:nvSpPr>
        <p:spPr>
          <a:xfrm>
            <a:off x="8759543" y="2601515"/>
            <a:ext cx="598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YES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30CB055-1049-8422-3C11-8D4F3C92030C}"/>
              </a:ext>
            </a:extLst>
          </p:cNvPr>
          <p:cNvSpPr txBox="1"/>
          <p:nvPr/>
        </p:nvSpPr>
        <p:spPr>
          <a:xfrm>
            <a:off x="6601385" y="2992480"/>
            <a:ext cx="1765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PLINK –</a:t>
            </a:r>
            <a:r>
              <a:rPr lang="en-US" sz="2200" b="1" dirty="0" err="1">
                <a:solidFill>
                  <a:schemeClr val="accent1"/>
                </a:solidFill>
              </a:rPr>
              <a:t>glm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06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151B-352B-19A3-40E0-A77861B1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3" y="-203286"/>
            <a:ext cx="10515600" cy="132556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C94C9F-516F-F060-5302-8F9F9DC1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92" y="762943"/>
            <a:ext cx="10987216" cy="5539003"/>
          </a:xfrm>
        </p:spPr>
        <p:txBody>
          <a:bodyPr>
            <a:noAutofit/>
          </a:bodyPr>
          <a:lstStyle/>
          <a:p>
            <a:r>
              <a:rPr lang="en-US" sz="1600" dirty="0" err="1"/>
              <a:t>SPAtest</a:t>
            </a:r>
            <a:r>
              <a:rPr lang="en-US" sz="1600" dirty="0"/>
              <a:t>: Dey, </a:t>
            </a:r>
            <a:r>
              <a:rPr lang="en-US" sz="1600" dirty="0" err="1"/>
              <a:t>Rounak</a:t>
            </a:r>
            <a:r>
              <a:rPr lang="en-US" sz="1600" dirty="0"/>
              <a:t>, Ellen M. Schmidt, Goncalo R. </a:t>
            </a:r>
            <a:r>
              <a:rPr lang="en-US" sz="1600" dirty="0" err="1"/>
              <a:t>Abecasis</a:t>
            </a:r>
            <a:r>
              <a:rPr lang="en-US" sz="1600" dirty="0"/>
              <a:t>, and </a:t>
            </a:r>
            <a:r>
              <a:rPr lang="en-US" sz="1600" dirty="0" err="1"/>
              <a:t>Seunggeun</a:t>
            </a:r>
            <a:r>
              <a:rPr lang="en-US" sz="1600" dirty="0"/>
              <a:t> Lee. "A fast and accurate algorithm to test for binary phenotypes and its application to </a:t>
            </a:r>
            <a:r>
              <a:rPr lang="en-US" sz="1600" dirty="0" err="1"/>
              <a:t>PheWAS</a:t>
            </a:r>
            <a:r>
              <a:rPr lang="en-US" sz="1600" dirty="0"/>
              <a:t>." The American Journal of Human Genetics 101, no. 1 (2017): 37-49.</a:t>
            </a:r>
          </a:p>
          <a:p>
            <a:r>
              <a:rPr lang="en-US" sz="1600" dirty="0"/>
              <a:t>BOLT-LMM: </a:t>
            </a:r>
            <a:r>
              <a:rPr lang="en-US" sz="1600" dirty="0" err="1"/>
              <a:t>Loh</a:t>
            </a:r>
            <a:r>
              <a:rPr lang="en-US" sz="1600" dirty="0"/>
              <a:t>, Po-Ru, George Tucker, Brendan K. </a:t>
            </a:r>
            <a:r>
              <a:rPr lang="en-US" sz="1600" dirty="0" err="1"/>
              <a:t>Bulik</a:t>
            </a:r>
            <a:r>
              <a:rPr lang="en-US" sz="1600" dirty="0"/>
              <a:t>-Sullivan, Bjarni J. </a:t>
            </a:r>
            <a:r>
              <a:rPr lang="en-US" sz="1600" dirty="0" err="1"/>
              <a:t>Vilhjalmsson</a:t>
            </a:r>
            <a:r>
              <a:rPr lang="en-US" sz="1600" dirty="0"/>
              <a:t>, Hilary K. Finucane, </a:t>
            </a:r>
            <a:r>
              <a:rPr lang="en-US" sz="1600" dirty="0" err="1"/>
              <a:t>Rany</a:t>
            </a:r>
            <a:r>
              <a:rPr lang="en-US" sz="1600" dirty="0"/>
              <a:t> M. Salem, Daniel I. </a:t>
            </a:r>
            <a:r>
              <a:rPr lang="en-US" sz="1600" dirty="0" err="1"/>
              <a:t>Chasman</a:t>
            </a:r>
            <a:r>
              <a:rPr lang="en-US" sz="1600" dirty="0"/>
              <a:t> et al. "Efficient Bayesian mixed-model analysis increases association power in large cohorts." Nature genetics 47, no. 3 (2015): 284.</a:t>
            </a:r>
          </a:p>
          <a:p>
            <a:r>
              <a:rPr lang="en-US" sz="1600" dirty="0"/>
              <a:t>SAIGE: Zhou, Wei, Jonas B. Nielsen, Lars G. Fritsche, </a:t>
            </a:r>
            <a:r>
              <a:rPr lang="en-US" sz="1600" dirty="0" err="1"/>
              <a:t>Rounak</a:t>
            </a:r>
            <a:r>
              <a:rPr lang="en-US" sz="1600" dirty="0"/>
              <a:t> Dey, </a:t>
            </a:r>
            <a:r>
              <a:rPr lang="en-US" sz="1600" dirty="0" err="1"/>
              <a:t>Maiken</a:t>
            </a:r>
            <a:r>
              <a:rPr lang="en-US" sz="1600" dirty="0"/>
              <a:t> E. </a:t>
            </a:r>
            <a:r>
              <a:rPr lang="en-US" sz="1600" dirty="0" err="1"/>
              <a:t>Gabrielsen</a:t>
            </a:r>
            <a:r>
              <a:rPr lang="en-US" sz="1600" dirty="0"/>
              <a:t>, Brooke N. Wolford, Jonathon </a:t>
            </a:r>
            <a:r>
              <a:rPr lang="en-US" sz="1600" dirty="0" err="1"/>
              <a:t>LeFaive</a:t>
            </a:r>
            <a:r>
              <a:rPr lang="en-US" sz="1600" dirty="0"/>
              <a:t> et al. "Efficiently controlling for case-control imbalance and sample relatedness in large-scale genetic association studies." Nature genetics 50, no. 9 (2018): 1335-1341.</a:t>
            </a:r>
          </a:p>
          <a:p>
            <a:r>
              <a:rPr lang="en-US" sz="1600" dirty="0"/>
              <a:t>SAIGE-GENE: Zhou, Wei*, </a:t>
            </a:r>
            <a:r>
              <a:rPr lang="en-US" sz="1600" dirty="0" err="1"/>
              <a:t>Zhangchen</a:t>
            </a:r>
            <a:r>
              <a:rPr lang="en-US" sz="1600" dirty="0"/>
              <a:t> Zhao*, Jonas B. Nielsen, Lars G. Fritsche, Jonathon </a:t>
            </a:r>
            <a:r>
              <a:rPr lang="en-US" sz="1600" dirty="0" err="1"/>
              <a:t>LeFaive</a:t>
            </a:r>
            <a:r>
              <a:rPr lang="en-US" sz="1600" dirty="0"/>
              <a:t>, Sarah A. Gagliano </a:t>
            </a:r>
            <a:r>
              <a:rPr lang="en-US" sz="1600" dirty="0" err="1"/>
              <a:t>Taliun</a:t>
            </a:r>
            <a:r>
              <a:rPr lang="en-US" sz="1600" dirty="0"/>
              <a:t>, </a:t>
            </a:r>
            <a:r>
              <a:rPr lang="en-US" sz="1600" dirty="0" err="1"/>
              <a:t>Wenjian</a:t>
            </a:r>
            <a:r>
              <a:rPr lang="en-US" sz="1600" dirty="0"/>
              <a:t> Bi et al. "Scalable generalized linear mixed model for region-based association tests in large biobanks and cohorts." Nature genetics 52, no. 6 (2020): 634-639.</a:t>
            </a:r>
          </a:p>
          <a:p>
            <a:r>
              <a:rPr lang="en-US" sz="1600" dirty="0"/>
              <a:t>SAIGE-GENE+: Zhou, Wei*, </a:t>
            </a:r>
            <a:r>
              <a:rPr lang="en-US" sz="1600" dirty="0" err="1"/>
              <a:t>Wenjian</a:t>
            </a:r>
            <a:r>
              <a:rPr lang="en-US" sz="1600" dirty="0"/>
              <a:t> Bi*, </a:t>
            </a:r>
            <a:r>
              <a:rPr lang="en-US" sz="1600" dirty="0" err="1"/>
              <a:t>Zhangchen</a:t>
            </a:r>
            <a:r>
              <a:rPr lang="en-US" sz="1600" dirty="0"/>
              <a:t> Zhao*, Kushal K. Dey, Karthik A. Jagadeesh, Konrad J. </a:t>
            </a:r>
            <a:r>
              <a:rPr lang="en-US" sz="1600" dirty="0" err="1"/>
              <a:t>Karczewski</a:t>
            </a:r>
            <a:r>
              <a:rPr lang="en-US" sz="1600" dirty="0"/>
              <a:t>, Mark J. Daly, Benjamin M. Neale, and </a:t>
            </a:r>
            <a:r>
              <a:rPr lang="en-US" sz="1600" dirty="0" err="1"/>
              <a:t>Seunggeun</a:t>
            </a:r>
            <a:r>
              <a:rPr lang="en-US" sz="1600" dirty="0"/>
              <a:t> Lee. "SAIGE-GENE+ improves the efficiency and accuracy of set-based rare variant association tests." Nature genetics 54, no. 10 (2022): 1466-1469.</a:t>
            </a:r>
          </a:p>
        </p:txBody>
      </p:sp>
    </p:spTree>
    <p:extLst>
      <p:ext uri="{BB962C8B-B14F-4D97-AF65-F5344CB8AC3E}">
        <p14:creationId xmlns:p14="http://schemas.microsoft.com/office/powerpoint/2010/main" val="9102850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AC20-892A-663B-7AF2-0222D71C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5" y="787657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/>
              <a:t>GEMMA: Zhou, Xiang, and Matthew Stephens. "Genome-wide efficient mixed-model analysis for association studies." Nature genetics 44, no. 7 (2012): 821-824.</a:t>
            </a:r>
          </a:p>
          <a:p>
            <a:r>
              <a:rPr lang="en-US" sz="2800" dirty="0"/>
              <a:t>GMMAT: Chen, Han, </a:t>
            </a:r>
            <a:r>
              <a:rPr lang="en-US" sz="2800" dirty="0" err="1"/>
              <a:t>Chaolong</a:t>
            </a:r>
            <a:r>
              <a:rPr lang="en-US" sz="2800" dirty="0"/>
              <a:t> Wang, Matthew P. </a:t>
            </a:r>
            <a:r>
              <a:rPr lang="en-US" sz="2800" dirty="0" err="1"/>
              <a:t>Conomos</a:t>
            </a:r>
            <a:r>
              <a:rPr lang="en-US" sz="2800" dirty="0"/>
              <a:t>, Adrienne M. </a:t>
            </a:r>
            <a:r>
              <a:rPr lang="en-US" sz="2800" dirty="0" err="1"/>
              <a:t>Stilp</a:t>
            </a:r>
            <a:r>
              <a:rPr lang="en-US" sz="2800" dirty="0"/>
              <a:t>, </a:t>
            </a:r>
            <a:r>
              <a:rPr lang="en-US" sz="2800" dirty="0" err="1"/>
              <a:t>Zilin</a:t>
            </a:r>
            <a:r>
              <a:rPr lang="en-US" sz="2800" dirty="0"/>
              <a:t> Li, Tamar </a:t>
            </a:r>
            <a:r>
              <a:rPr lang="en-US" sz="2800" dirty="0" err="1"/>
              <a:t>Sofer</a:t>
            </a:r>
            <a:r>
              <a:rPr lang="en-US" sz="2800" dirty="0"/>
              <a:t>, Adam A. </a:t>
            </a:r>
            <a:r>
              <a:rPr lang="en-US" sz="2800" dirty="0" err="1"/>
              <a:t>Szpiro</a:t>
            </a:r>
            <a:r>
              <a:rPr lang="en-US" sz="2800" dirty="0"/>
              <a:t> et al. "Control for population structure and relatedness for binary traits in genetic association studies via logistic mixed models." The American Journal of Human Genetics 98, no. 4 (2016): 653-666.</a:t>
            </a:r>
          </a:p>
          <a:p>
            <a:r>
              <a:rPr lang="en-US" sz="2800" dirty="0" err="1"/>
              <a:t>Regenie</a:t>
            </a:r>
            <a:r>
              <a:rPr lang="en-US" sz="2800" dirty="0"/>
              <a:t>: </a:t>
            </a:r>
            <a:r>
              <a:rPr lang="en-US" sz="2800" dirty="0" err="1"/>
              <a:t>Mbatchou</a:t>
            </a:r>
            <a:r>
              <a:rPr lang="en-US" sz="2800" dirty="0"/>
              <a:t>, Joelle, Leland Barnard, Joshua Backman, Anthony </a:t>
            </a:r>
            <a:r>
              <a:rPr lang="en-US" sz="2800" dirty="0" err="1"/>
              <a:t>Marcketta</a:t>
            </a:r>
            <a:r>
              <a:rPr lang="en-US" sz="2800" dirty="0"/>
              <a:t>, Jack A. </a:t>
            </a:r>
            <a:r>
              <a:rPr lang="en-US" sz="2800" dirty="0" err="1"/>
              <a:t>Kosmicki</a:t>
            </a:r>
            <a:r>
              <a:rPr lang="en-US" sz="2800" dirty="0"/>
              <a:t>, Andrey </a:t>
            </a:r>
            <a:r>
              <a:rPr lang="en-US" sz="2800" dirty="0" err="1"/>
              <a:t>Ziyatdinov</a:t>
            </a:r>
            <a:r>
              <a:rPr lang="en-US" sz="2800" dirty="0"/>
              <a:t>, Christian Benner et al. "Computationally efficient whole-genome regression for quantitative and binary traits." Nature genetics 53, no. 7 (2021): 1097-110</a:t>
            </a:r>
          </a:p>
          <a:p>
            <a:r>
              <a:rPr lang="en-US" sz="2800" dirty="0"/>
              <a:t>SMMAT: Chen, Han, Jennifer E. Huffman, Jennifer A. Brody, </a:t>
            </a:r>
            <a:r>
              <a:rPr lang="en-US" sz="2800" dirty="0" err="1"/>
              <a:t>Chaolong</a:t>
            </a:r>
            <a:r>
              <a:rPr lang="en-US" sz="2800" dirty="0"/>
              <a:t> Wang, </a:t>
            </a:r>
            <a:r>
              <a:rPr lang="en-US" sz="2800" dirty="0" err="1"/>
              <a:t>Seunggeun</a:t>
            </a:r>
            <a:r>
              <a:rPr lang="en-US" sz="2800" dirty="0"/>
              <a:t> Lee, </a:t>
            </a:r>
            <a:r>
              <a:rPr lang="en-US" sz="2800" dirty="0" err="1"/>
              <a:t>Zilin</a:t>
            </a:r>
            <a:r>
              <a:rPr lang="en-US" sz="2800" dirty="0"/>
              <a:t> Li, Stephanie M. </a:t>
            </a:r>
            <a:r>
              <a:rPr lang="en-US" sz="2800" dirty="0" err="1"/>
              <a:t>Gogarten</a:t>
            </a:r>
            <a:r>
              <a:rPr lang="en-US" sz="2800" dirty="0"/>
              <a:t> et al. "Efficient variant set mixed model association tests for continuous and binary traits in large-scale whole-genome sequencing studies." The American Journal of Human Genetics 104, no. 2 (2019): 260-274.</a:t>
            </a:r>
          </a:p>
          <a:p>
            <a:r>
              <a:rPr lang="en-US" sz="2800" dirty="0" err="1"/>
              <a:t>fastGWA</a:t>
            </a:r>
            <a:r>
              <a:rPr lang="en-US" sz="2800" dirty="0"/>
              <a:t>-GLMM: Jiang, </a:t>
            </a:r>
            <a:r>
              <a:rPr lang="en-US" sz="2800" dirty="0" err="1"/>
              <a:t>Longda</a:t>
            </a:r>
            <a:r>
              <a:rPr lang="en-US" sz="2800" dirty="0"/>
              <a:t>, </a:t>
            </a:r>
            <a:r>
              <a:rPr lang="en-US" sz="2800" dirty="0" err="1"/>
              <a:t>Zhili</a:t>
            </a:r>
            <a:r>
              <a:rPr lang="en-US" sz="2800" dirty="0"/>
              <a:t> Zheng, Hailing Fang, and Jian Yang. "A generalized linear mixed model association tool for </a:t>
            </a:r>
            <a:r>
              <a:rPr lang="en-US" sz="2700" dirty="0"/>
              <a:t>biobank-scale data." Nature genetics 53, no. 11 (2021): 1616-1621.</a:t>
            </a:r>
          </a:p>
          <a:p>
            <a:r>
              <a:rPr lang="en-US" sz="2700" dirty="0" err="1"/>
              <a:t>fastGWA</a:t>
            </a:r>
            <a:r>
              <a:rPr lang="en-US" sz="2700" dirty="0"/>
              <a:t>: Jiang, </a:t>
            </a:r>
            <a:r>
              <a:rPr lang="en-US" sz="2700" dirty="0" err="1"/>
              <a:t>Longda</a:t>
            </a:r>
            <a:r>
              <a:rPr lang="en-US" sz="2700" dirty="0"/>
              <a:t>, </a:t>
            </a:r>
            <a:r>
              <a:rPr lang="en-US" sz="2700" dirty="0" err="1"/>
              <a:t>Zhili</a:t>
            </a:r>
            <a:r>
              <a:rPr lang="en-US" sz="2700" dirty="0"/>
              <a:t> Zheng, Ting Qi, Kathryn E. Kemper, Naomi R. Wray, Peter M. Visscher, and Jian Yang. "A resource-efficient tool for mixed model association analysis of large-scale data." Nature genetics 51, no. 12 (2019): 1749-1755.</a:t>
            </a:r>
          </a:p>
          <a:p>
            <a:r>
              <a:rPr lang="en-US" sz="2700" dirty="0"/>
              <a:t>PLINK: Purcell, Shaun, Benjamin Neale, Kathe Todd-Brown, Lori Thomas, Manuel AR Ferreira, David Bender, Julian </a:t>
            </a:r>
            <a:r>
              <a:rPr lang="en-US" sz="2700" dirty="0" err="1"/>
              <a:t>Maller</a:t>
            </a:r>
            <a:r>
              <a:rPr lang="en-US" sz="2700" dirty="0"/>
              <a:t> et al. "PLINK: a tool set for whole-genome association and population-based linkage analyses." The American journal of human genetics 81, no. 3 (2007): 559-575.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511D97-4F63-4B59-419A-46605148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3" y="-203286"/>
            <a:ext cx="10515600" cy="1325563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0150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B687-760D-6BBF-FEB6-1398B408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19343-C512-F2D6-4F8E-478D99650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9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C8D3-4FC0-FD60-0C90-A03E96E1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49" y="798677"/>
            <a:ext cx="11049000" cy="1325563"/>
          </a:xfrm>
        </p:spPr>
        <p:txBody>
          <a:bodyPr>
            <a:noAutofit/>
          </a:bodyPr>
          <a:lstStyle/>
          <a:p>
            <a:r>
              <a:rPr lang="en-US" sz="3400" dirty="0"/>
              <a:t>GWAS results based on linear or logistic regression can be </a:t>
            </a:r>
            <a:r>
              <a:rPr lang="en-US" sz="3400" b="1" dirty="0"/>
              <a:t>biased</a:t>
            </a:r>
            <a:r>
              <a:rPr lang="en-US" sz="3400" dirty="0"/>
              <a:t> when the </a:t>
            </a:r>
            <a:r>
              <a:rPr lang="en-US" sz="3400" b="1" dirty="0"/>
              <a:t>independence</a:t>
            </a:r>
            <a:r>
              <a:rPr lang="en-US" sz="3400" dirty="0"/>
              <a:t> assumption between samples is violated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A132A-C380-F017-158E-3192C36A4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49" y="4733761"/>
            <a:ext cx="5171091" cy="10086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Familial or cryptic sample relatedness</a:t>
            </a:r>
          </a:p>
          <a:p>
            <a:r>
              <a:rPr lang="en-US" sz="2400" dirty="0"/>
              <a:t>Population stratification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5518103-F8C7-EB10-A6DA-6F8764A80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6683" y="2926019"/>
                <a:ext cx="8323317" cy="11046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000" b="1" dirty="0">
                    <a:latin typeface="Helvetica" pitchFamily="2" charset="0"/>
                  </a:rPr>
                  <a:t>Linear model:</a:t>
                </a:r>
                <a:r>
                  <a:rPr lang="en-US" sz="2000" b="1" i="1" dirty="0">
                    <a:latin typeface="Helvetica" pitchFamily="2" charset="0"/>
                  </a:rPr>
                  <a:t>  </a:t>
                </a:r>
                <a:br>
                  <a:rPr lang="en-US" sz="20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l-GR" sz="2000" b="1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𝜷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Helvetica" pitchFamily="2" charset="0"/>
                </a:endParaRPr>
              </a:p>
              <a:p>
                <a:pPr algn="ctr"/>
                <a:endParaRPr lang="en-US" sz="2000" b="1" dirty="0">
                  <a:latin typeface="Helvetica" pitchFamily="2" charset="0"/>
                </a:endParaRPr>
              </a:p>
              <a:p>
                <a:pPr algn="ctr"/>
                <a:r>
                  <a:rPr lang="en-US" sz="2000" b="1" dirty="0">
                    <a:latin typeface="Helvetica" pitchFamily="2" charset="0"/>
                  </a:rPr>
                  <a:t>Logistic model:</a:t>
                </a:r>
                <a:r>
                  <a:rPr lang="en-US" sz="2000" b="1" i="1" dirty="0">
                    <a:latin typeface="Helvetica" pitchFamily="2" charset="0"/>
                  </a:rPr>
                  <a:t>  </a:t>
                </a:r>
                <a:br>
                  <a:rPr lang="en-US" sz="20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𝒍𝒐𝒈𝒊𝒕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l-GR" sz="20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0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en-US" sz="2000" b="1" dirty="0">
                  <a:latin typeface="Helvetica" pitchFamily="2" charset="0"/>
                </a:endParaRPr>
              </a:p>
              <a:p>
                <a:pPr algn="ctr"/>
                <a:endParaRPr lang="en-US" sz="2000" b="1" dirty="0">
                  <a:latin typeface="Helvetica" pitchFamily="2" charset="0"/>
                </a:endParaRPr>
              </a:p>
              <a:p>
                <a:pPr algn="ctr"/>
                <a:r>
                  <a:rPr lang="en-US" sz="2000" dirty="0">
                    <a:solidFill>
                      <a:srgbClr val="C00000"/>
                    </a:solidFill>
                    <a:latin typeface="Helvetica" pitchFamily="2" charset="0"/>
                  </a:rPr>
                  <a:t>Assumes independent observations</a:t>
                </a:r>
              </a:p>
              <a:p>
                <a:pPr algn="ctr"/>
                <a:endParaRPr lang="en-US" sz="2000" b="1" dirty="0">
                  <a:latin typeface="Helvetica" pitchFamily="2" charset="0"/>
                </a:endParaRPr>
              </a:p>
              <a:p>
                <a:pPr algn="ctr"/>
                <a:endParaRPr lang="en-US" sz="22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35518103-F8C7-EB10-A6DA-6F8764A80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83" y="2926019"/>
                <a:ext cx="8323317" cy="1104636"/>
              </a:xfrm>
              <a:prstGeom prst="rect">
                <a:avLst/>
              </a:prstGeom>
              <a:blipFill>
                <a:blip r:embed="rId3"/>
                <a:stretch>
                  <a:fillRect t="-7159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9A9B7D-607A-9BC1-5308-3FBD23709818}"/>
              </a:ext>
            </a:extLst>
          </p:cNvPr>
          <p:cNvCxnSpPr>
            <a:cxnSpLocks/>
          </p:cNvCxnSpPr>
          <p:nvPr/>
        </p:nvCxnSpPr>
        <p:spPr>
          <a:xfrm flipV="1">
            <a:off x="4377561" y="4217276"/>
            <a:ext cx="438805" cy="417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>
            <a:extLst>
              <a:ext uri="{FF2B5EF4-FFF2-40B4-BE49-F238E27FC236}">
                <a16:creationId xmlns:a16="http://schemas.microsoft.com/office/drawing/2014/main" id="{4CC26A25-F431-3C9C-3B9D-A08F842DA53E}"/>
              </a:ext>
            </a:extLst>
          </p:cNvPr>
          <p:cNvSpPr/>
          <p:nvPr/>
        </p:nvSpPr>
        <p:spPr>
          <a:xfrm>
            <a:off x="4451132" y="4217276"/>
            <a:ext cx="291662" cy="417787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4AA546-8C76-6DC7-E068-B26CF40AB5B9}"/>
              </a:ext>
            </a:extLst>
          </p:cNvPr>
          <p:cNvCxnSpPr>
            <a:cxnSpLocks/>
          </p:cNvCxnSpPr>
          <p:nvPr/>
        </p:nvCxnSpPr>
        <p:spPr>
          <a:xfrm>
            <a:off x="5876597" y="5165426"/>
            <a:ext cx="68185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2C09FD-F3A0-83F5-2F73-BA2A98E9E941}"/>
              </a:ext>
            </a:extLst>
          </p:cNvPr>
          <p:cNvSpPr txBox="1">
            <a:spLocks/>
          </p:cNvSpPr>
          <p:nvPr/>
        </p:nvSpPr>
        <p:spPr>
          <a:xfrm>
            <a:off x="6616261" y="4580964"/>
            <a:ext cx="5467709" cy="13142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Spurious associations, Inflated type I errors</a:t>
            </a:r>
          </a:p>
          <a:p>
            <a:pPr marL="0" indent="0">
              <a:buNone/>
            </a:pPr>
            <a:r>
              <a:rPr lang="en-US" sz="2400" dirty="0"/>
              <a:t>Biased effect estimates</a:t>
            </a:r>
          </a:p>
        </p:txBody>
      </p:sp>
    </p:spTree>
    <p:extLst>
      <p:ext uri="{BB962C8B-B14F-4D97-AF65-F5344CB8AC3E}">
        <p14:creationId xmlns:p14="http://schemas.microsoft.com/office/powerpoint/2010/main" val="701468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51EB-F3BA-2B03-A52A-4D4C05BA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84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Helvetica Light" panose="020B0403020202020204" pitchFamily="34" charset="0"/>
              </a:rPr>
              <a:t>Different types of phenotypes require different statistical models for association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183A-21B6-1697-EA8F-DA3568C8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270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itchFamily="2" charset="0"/>
              </a:rPr>
              <a:t>Quantitative</a:t>
            </a:r>
          </a:p>
          <a:p>
            <a:pPr lvl="1"/>
            <a:r>
              <a:rPr lang="en-US" dirty="0" err="1">
                <a:latin typeface="Helvetica" pitchFamily="2" charset="0"/>
              </a:rPr>
              <a:t>eg.</a:t>
            </a:r>
            <a:r>
              <a:rPr lang="en-US" dirty="0">
                <a:latin typeface="Helvetica" pitchFamily="2" charset="0"/>
              </a:rPr>
              <a:t> LDL cholesterol level, height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Linear regression</a:t>
            </a:r>
            <a:endParaRPr lang="en-US" sz="2400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Binary</a:t>
            </a:r>
          </a:p>
          <a:p>
            <a:pPr lvl="1"/>
            <a:r>
              <a:rPr lang="en-US" dirty="0" err="1">
                <a:latin typeface="Helvetica" pitchFamily="2" charset="0"/>
              </a:rPr>
              <a:t>eg.</a:t>
            </a:r>
            <a:r>
              <a:rPr lang="en-US" dirty="0">
                <a:latin typeface="Helvetica" pitchFamily="2" charset="0"/>
              </a:rPr>
              <a:t> Schizophrenia, Type 2 Diabetes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Logistic regression</a:t>
            </a:r>
            <a:endParaRPr lang="en-US" sz="2400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Ordinal/categorical</a:t>
            </a:r>
          </a:p>
          <a:p>
            <a:pPr lvl="1"/>
            <a:r>
              <a:rPr lang="en-US" dirty="0" err="1">
                <a:latin typeface="Helvetica" pitchFamily="2" charset="0"/>
              </a:rPr>
              <a:t>eg.</a:t>
            </a:r>
            <a:r>
              <a:rPr lang="en-US" dirty="0">
                <a:latin typeface="Helvetica" pitchFamily="2" charset="0"/>
              </a:rPr>
              <a:t> On a scale of 1-10 how much do you like smoking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Proportional odds logistic regression, Multinomial regression </a:t>
            </a:r>
            <a:endParaRPr lang="en-US" sz="2400" dirty="0">
              <a:solidFill>
                <a:schemeClr val="accent1"/>
              </a:solidFill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Time-to-event (TTE)</a:t>
            </a:r>
          </a:p>
          <a:p>
            <a:pPr lvl="1"/>
            <a:r>
              <a:rPr lang="en-US" dirty="0" err="1">
                <a:latin typeface="Helvetica" pitchFamily="2" charset="0"/>
              </a:rPr>
              <a:t>eg.</a:t>
            </a:r>
            <a:r>
              <a:rPr lang="en-US" dirty="0">
                <a:latin typeface="Helvetica" pitchFamily="2" charset="0"/>
              </a:rPr>
              <a:t> Age at skin cancer onset, Time of death after diagnosis of lung cancer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Survival analysis model</a:t>
            </a:r>
          </a:p>
        </p:txBody>
      </p:sp>
    </p:spTree>
    <p:extLst>
      <p:ext uri="{BB962C8B-B14F-4D97-AF65-F5344CB8AC3E}">
        <p14:creationId xmlns:p14="http://schemas.microsoft.com/office/powerpoint/2010/main" val="2158429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E58B-7247-6E40-AF4E-FB092494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4658"/>
            <a:ext cx="12325141" cy="1325563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Helvetica Light" panose="020B0403020202020204" pitchFamily="34" charset="0"/>
              </a:rPr>
              <a:t>Mixed model method for other types of phenotypes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0549-DE18-564E-AC3B-0DADD221D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12" y="1253331"/>
            <a:ext cx="10300200" cy="4351338"/>
          </a:xfrm>
        </p:spPr>
        <p:txBody>
          <a:bodyPr>
            <a:noAutofit/>
          </a:bodyPr>
          <a:lstStyle/>
          <a:p>
            <a:pPr lvl="1"/>
            <a:endParaRPr lang="en-US" sz="18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Ordinal phenotypes</a:t>
            </a:r>
          </a:p>
          <a:p>
            <a:pPr lvl="1"/>
            <a:r>
              <a:rPr lang="en-US" sz="2000" dirty="0">
                <a:latin typeface="Helvetica" pitchFamily="2" charset="0"/>
              </a:rPr>
              <a:t>Common variants: </a:t>
            </a:r>
          </a:p>
          <a:p>
            <a:pPr lvl="2"/>
            <a:r>
              <a:rPr lang="en-US" b="1" dirty="0">
                <a:latin typeface="Helvetica" pitchFamily="2" charset="0"/>
              </a:rPr>
              <a:t>POLMM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roportional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dds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ogistic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ixed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odel</a:t>
            </a:r>
          </a:p>
          <a:p>
            <a:pPr lvl="2"/>
            <a:r>
              <a:rPr lang="en-US" dirty="0">
                <a:latin typeface="Helvetica" pitchFamily="2" charset="0"/>
              </a:rPr>
              <a:t>Bi et al., </a:t>
            </a:r>
            <a:r>
              <a:rPr lang="en-US" i="1" dirty="0">
                <a:latin typeface="Helvetica" pitchFamily="2" charset="0"/>
              </a:rPr>
              <a:t>AJHG </a:t>
            </a:r>
            <a:r>
              <a:rPr lang="en-US" dirty="0">
                <a:latin typeface="Helvetica" pitchFamily="2" charset="0"/>
              </a:rPr>
              <a:t>2021</a:t>
            </a:r>
          </a:p>
          <a:p>
            <a:pPr lvl="1"/>
            <a:r>
              <a:rPr lang="en-US" sz="2000" dirty="0">
                <a:latin typeface="Helvetica" pitchFamily="2" charset="0"/>
              </a:rPr>
              <a:t> Rare variants: </a:t>
            </a:r>
          </a:p>
          <a:p>
            <a:pPr lvl="2"/>
            <a:r>
              <a:rPr lang="en-US" b="1" dirty="0">
                <a:latin typeface="Helvetica" pitchFamily="2" charset="0"/>
              </a:rPr>
              <a:t>POLMM-GENE</a:t>
            </a:r>
          </a:p>
          <a:p>
            <a:pPr lvl="2"/>
            <a:r>
              <a:rPr lang="en-US" dirty="0">
                <a:latin typeface="Helvetica" pitchFamily="2" charset="0"/>
              </a:rPr>
              <a:t>Bi* and Zhou* </a:t>
            </a:r>
            <a:r>
              <a:rPr lang="en-US" i="1" dirty="0">
                <a:latin typeface="Helvetica" pitchFamily="2" charset="0"/>
              </a:rPr>
              <a:t>et al., AJHG </a:t>
            </a:r>
            <a:r>
              <a:rPr lang="en-US" dirty="0">
                <a:latin typeface="Helvetica" pitchFamily="2" charset="0"/>
              </a:rPr>
              <a:t>2023</a:t>
            </a:r>
          </a:p>
          <a:p>
            <a:pPr marL="914400" lvl="2" indent="0">
              <a:buNone/>
            </a:pPr>
            <a:endParaRPr lang="en-US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Time-to-event phenotypes </a:t>
            </a:r>
          </a:p>
          <a:p>
            <a:pPr lvl="1"/>
            <a:r>
              <a:rPr lang="en-US" sz="2000" dirty="0">
                <a:latin typeface="Helvetica" pitchFamily="2" charset="0"/>
              </a:rPr>
              <a:t>Common variants: </a:t>
            </a:r>
          </a:p>
          <a:p>
            <a:pPr lvl="2"/>
            <a:r>
              <a:rPr lang="en-US" b="1" dirty="0">
                <a:latin typeface="Helvetica" pitchFamily="2" charset="0"/>
              </a:rPr>
              <a:t>GATE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enetic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nalysis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ime-to-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vent phenotypes</a:t>
            </a:r>
          </a:p>
          <a:p>
            <a:pPr lvl="2"/>
            <a:r>
              <a:rPr lang="en-US" dirty="0">
                <a:latin typeface="Helvetica" pitchFamily="2" charset="0"/>
              </a:rPr>
              <a:t>R library: </a:t>
            </a:r>
            <a:r>
              <a:rPr lang="en-US" dirty="0"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https://github.com/weizhou0/GATE</a:t>
            </a:r>
            <a:endParaRPr lang="en-US" dirty="0">
              <a:latin typeface="Helvetica" pitchFamily="2" charset="0"/>
            </a:endParaRPr>
          </a:p>
          <a:p>
            <a:pPr lvl="2"/>
            <a:r>
              <a:rPr lang="en-US" dirty="0">
                <a:latin typeface="Helvetica" pitchFamily="2" charset="0"/>
              </a:rPr>
              <a:t>Recently merged to SAIGE v1.4.4</a:t>
            </a:r>
          </a:p>
          <a:p>
            <a:pPr lvl="2"/>
            <a:r>
              <a:rPr lang="en-US" dirty="0">
                <a:latin typeface="Helvetica" pitchFamily="2" charset="0"/>
              </a:rPr>
              <a:t>Dey* and Zhou* </a:t>
            </a:r>
            <a:r>
              <a:rPr lang="en-US" i="1" dirty="0">
                <a:latin typeface="Helvetica" pitchFamily="2" charset="0"/>
              </a:rPr>
              <a:t>et al., Nature Comm</a:t>
            </a:r>
            <a:r>
              <a:rPr lang="en-US" dirty="0">
                <a:latin typeface="Helvetica" pitchFamily="2" charset="0"/>
              </a:rPr>
              <a:t>  2022: 5437.</a:t>
            </a:r>
          </a:p>
          <a:p>
            <a:pPr marL="914400" lvl="2" indent="0">
              <a:buNone/>
            </a:pPr>
            <a:endParaRPr lang="en-US" sz="1800" dirty="0">
              <a:latin typeface="Helvetica" pitchFamily="2" charset="0"/>
            </a:endParaRPr>
          </a:p>
        </p:txBody>
      </p:sp>
      <p:pic>
        <p:nvPicPr>
          <p:cNvPr id="9" name="Picture 8" descr="A graph with blue dots and red x&#10;&#10;Description automatically generated">
            <a:extLst>
              <a:ext uri="{FF2B5EF4-FFF2-40B4-BE49-F238E27FC236}">
                <a16:creationId xmlns:a16="http://schemas.microsoft.com/office/drawing/2014/main" id="{0FBF106C-6669-556A-EDF0-C8CABEC86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921" y="3305855"/>
            <a:ext cx="3510987" cy="25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31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E42D-FEA2-F299-3262-75236181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10" y="-163630"/>
            <a:ext cx="11510387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 Light" panose="020B0403020202020204" pitchFamily="34" charset="0"/>
              </a:rPr>
              <a:t>Phenome-wide GWAS resources for large biobanks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CD37-C953-283C-0D52-FD942205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36" y="819418"/>
            <a:ext cx="11374734" cy="591345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Helvetica" pitchFamily="2" charset="0"/>
              </a:rPr>
              <a:t>UK Biobank</a:t>
            </a:r>
          </a:p>
          <a:p>
            <a:pPr lvl="1"/>
            <a:r>
              <a:rPr lang="en-US" sz="2000" dirty="0">
                <a:latin typeface="Helvetica" pitchFamily="2" charset="0"/>
              </a:rPr>
              <a:t>HRC imputed and </a:t>
            </a:r>
            <a:r>
              <a:rPr lang="en-US" sz="2000" dirty="0" err="1">
                <a:latin typeface="Helvetica" pitchFamily="2" charset="0"/>
              </a:rPr>
              <a:t>TopMed</a:t>
            </a:r>
            <a:r>
              <a:rPr lang="en-US" sz="2000" dirty="0">
                <a:latin typeface="Helvetica" pitchFamily="2" charset="0"/>
              </a:rPr>
              <a:t> imputed</a:t>
            </a:r>
          </a:p>
          <a:p>
            <a:pPr lvl="2"/>
            <a:r>
              <a:rPr lang="en-US" dirty="0">
                <a:latin typeface="Helvetica" pitchFamily="2" charset="0"/>
                <a:hlinkClick r:id="rId3"/>
              </a:rPr>
              <a:t>https://pheweb.sph.umich.edu/</a:t>
            </a:r>
            <a:endParaRPr lang="en-US" dirty="0">
              <a:latin typeface="Helvetica" pitchFamily="2" charset="0"/>
            </a:endParaRPr>
          </a:p>
          <a:p>
            <a:pPr lvl="2"/>
            <a:r>
              <a:rPr lang="en-US" dirty="0">
                <a:latin typeface="Helvetica" pitchFamily="2" charset="0"/>
              </a:rPr>
              <a:t>1403 binary phenotypes based on </a:t>
            </a:r>
            <a:r>
              <a:rPr lang="en-US" dirty="0" err="1">
                <a:latin typeface="Helvetica" pitchFamily="2" charset="0"/>
              </a:rPr>
              <a:t>Phecodes</a:t>
            </a:r>
            <a:r>
              <a:rPr lang="en-US" dirty="0">
                <a:latin typeface="Helvetica" pitchFamily="2" charset="0"/>
              </a:rPr>
              <a:t> in White British samples </a:t>
            </a:r>
          </a:p>
          <a:p>
            <a:pPr lvl="2"/>
            <a:r>
              <a:rPr lang="en-US" dirty="0" err="1">
                <a:latin typeface="Helvetica" pitchFamily="2" charset="0"/>
              </a:rPr>
              <a:t>PheWeb</a:t>
            </a:r>
            <a:r>
              <a:rPr lang="en-US" dirty="0">
                <a:latin typeface="Helvetica" pitchFamily="2" charset="0"/>
              </a:rPr>
              <a:t>:  </a:t>
            </a:r>
            <a:r>
              <a:rPr lang="en-US" dirty="0" err="1">
                <a:latin typeface="Helvetica" pitchFamily="2" charset="0"/>
              </a:rPr>
              <a:t>Taliun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latin typeface="Helvetica" pitchFamily="2" charset="0"/>
              </a:rPr>
              <a:t>et al., Nat Genet</a:t>
            </a:r>
            <a:r>
              <a:rPr lang="en-US" dirty="0">
                <a:latin typeface="Helvetica" pitchFamily="2" charset="0"/>
              </a:rPr>
              <a:t>. 2020. </a:t>
            </a:r>
            <a:r>
              <a:rPr lang="en-US" dirty="0">
                <a:latin typeface="Helvetica" pitchFamily="2" charset="0"/>
                <a:hlinkClick r:id="rId4"/>
              </a:rPr>
              <a:t>https://github.com/statgen/pheweb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pPr lvl="1"/>
            <a:endParaRPr lang="en-US" dirty="0">
              <a:latin typeface="Helvetica" pitchFamily="2" charset="0"/>
            </a:endParaRPr>
          </a:p>
          <a:p>
            <a:pPr lvl="2"/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265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E9F1-9FBE-A2BD-FDF3-C08644AA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views of genetic associations in the UK Biobank instance of </a:t>
            </a:r>
            <a:r>
              <a:rPr lang="en-US" dirty="0" err="1"/>
              <a:t>PheWeb</a:t>
            </a:r>
            <a:endParaRPr 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FC71481-0417-E78B-781A-1AABAB2BF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54" y="1690688"/>
            <a:ext cx="6713728" cy="49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3586A0-D2AC-44B9-2244-45959EF8A487}"/>
              </a:ext>
            </a:extLst>
          </p:cNvPr>
          <p:cNvSpPr txBox="1"/>
          <p:nvPr/>
        </p:nvSpPr>
        <p:spPr>
          <a:xfrm>
            <a:off x="8946523" y="6169709"/>
            <a:ext cx="366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Figure 1 from </a:t>
            </a:r>
            <a:r>
              <a:rPr lang="en-US" sz="1800" dirty="0" err="1">
                <a:latin typeface="Helvetica" pitchFamily="2" charset="0"/>
              </a:rPr>
              <a:t>Taliun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i="1" dirty="0">
                <a:latin typeface="Helvetica" pitchFamily="2" charset="0"/>
              </a:rPr>
              <a:t>et al., Nat Genet</a:t>
            </a:r>
            <a:r>
              <a:rPr lang="en-US" sz="1800" dirty="0">
                <a:latin typeface="Helvetica" pitchFamily="2" charset="0"/>
              </a:rPr>
              <a:t>. 2020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0E4EEE-1323-884F-6FAC-664D87016F94}"/>
              </a:ext>
            </a:extLst>
          </p:cNvPr>
          <p:cNvSpPr txBox="1"/>
          <p:nvPr/>
        </p:nvSpPr>
        <p:spPr>
          <a:xfrm>
            <a:off x="9577144" y="2223435"/>
            <a:ext cx="24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Manhattan Plot - GWAS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260DF-D5CE-9452-C059-DBBE267D0365}"/>
              </a:ext>
            </a:extLst>
          </p:cNvPr>
          <p:cNvSpPr txBox="1"/>
          <p:nvPr/>
        </p:nvSpPr>
        <p:spPr>
          <a:xfrm>
            <a:off x="9577145" y="3040427"/>
            <a:ext cx="261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LocusZoom</a:t>
            </a:r>
            <a:r>
              <a:rPr lang="en-US" dirty="0"/>
              <a:t> Plot </a:t>
            </a:r>
          </a:p>
          <a:p>
            <a:r>
              <a:rPr lang="en-US" dirty="0"/>
              <a:t>(</a:t>
            </a:r>
            <a:r>
              <a:rPr lang="en-US" dirty="0" err="1"/>
              <a:t>Pruim</a:t>
            </a:r>
            <a:r>
              <a:rPr lang="en-US" dirty="0"/>
              <a:t> et al., 2010)</a:t>
            </a:r>
          </a:p>
        </p:txBody>
      </p:sp>
    </p:spTree>
    <p:extLst>
      <p:ext uri="{BB962C8B-B14F-4D97-AF65-F5344CB8AC3E}">
        <p14:creationId xmlns:p14="http://schemas.microsoft.com/office/powerpoint/2010/main" val="136721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E42D-FEA2-F299-3262-75236181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10" y="-163630"/>
            <a:ext cx="1151038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Phenome-wide GWAS resources for large biobanks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CD37-C953-283C-0D52-FD942205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36" y="819418"/>
            <a:ext cx="11374734" cy="591345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Helvetica" pitchFamily="2" charset="0"/>
              </a:rPr>
              <a:t>UK Biobank</a:t>
            </a:r>
          </a:p>
          <a:p>
            <a:pPr lvl="1"/>
            <a:r>
              <a:rPr lang="en-US" sz="2000" dirty="0">
                <a:latin typeface="Helvetica" pitchFamily="2" charset="0"/>
              </a:rPr>
              <a:t>HRC imputed and </a:t>
            </a:r>
            <a:r>
              <a:rPr lang="en-US" sz="2000" dirty="0" err="1">
                <a:latin typeface="Helvetica" pitchFamily="2" charset="0"/>
              </a:rPr>
              <a:t>TopMed</a:t>
            </a:r>
            <a:r>
              <a:rPr lang="en-US" sz="2000" dirty="0">
                <a:latin typeface="Helvetica" pitchFamily="2" charset="0"/>
              </a:rPr>
              <a:t> imputed</a:t>
            </a:r>
          </a:p>
          <a:p>
            <a:pPr lvl="2"/>
            <a:r>
              <a:rPr lang="en-US" dirty="0">
                <a:latin typeface="Helvetica" pitchFamily="2" charset="0"/>
                <a:hlinkClick r:id="rId3"/>
              </a:rPr>
              <a:t>https://pheweb.sph.umich.edu/</a:t>
            </a:r>
            <a:endParaRPr lang="en-US" dirty="0">
              <a:latin typeface="Helvetica" pitchFamily="2" charset="0"/>
            </a:endParaRPr>
          </a:p>
          <a:p>
            <a:pPr lvl="2"/>
            <a:r>
              <a:rPr lang="en-US" dirty="0">
                <a:latin typeface="Helvetica" pitchFamily="2" charset="0"/>
              </a:rPr>
              <a:t>1403 binary phenotypes based on </a:t>
            </a:r>
            <a:r>
              <a:rPr lang="en-US" dirty="0" err="1">
                <a:latin typeface="Helvetica" pitchFamily="2" charset="0"/>
              </a:rPr>
              <a:t>Phecodes</a:t>
            </a:r>
            <a:r>
              <a:rPr lang="en-US" dirty="0">
                <a:latin typeface="Helvetica" pitchFamily="2" charset="0"/>
              </a:rPr>
              <a:t> in White British samples </a:t>
            </a:r>
          </a:p>
          <a:p>
            <a:pPr lvl="2"/>
            <a:r>
              <a:rPr lang="en-US" dirty="0" err="1">
                <a:latin typeface="Helvetica" pitchFamily="2" charset="0"/>
              </a:rPr>
              <a:t>PheWeb</a:t>
            </a:r>
            <a:r>
              <a:rPr lang="en-US" dirty="0">
                <a:latin typeface="Helvetica" pitchFamily="2" charset="0"/>
              </a:rPr>
              <a:t>:  </a:t>
            </a:r>
            <a:r>
              <a:rPr lang="en-US" dirty="0" err="1">
                <a:latin typeface="Helvetica" pitchFamily="2" charset="0"/>
              </a:rPr>
              <a:t>Taliun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latin typeface="Helvetica" pitchFamily="2" charset="0"/>
              </a:rPr>
              <a:t>et al., Nat Genet</a:t>
            </a:r>
            <a:r>
              <a:rPr lang="en-US" dirty="0">
                <a:latin typeface="Helvetica" pitchFamily="2" charset="0"/>
              </a:rPr>
              <a:t>. 2020. </a:t>
            </a:r>
            <a:r>
              <a:rPr lang="en-US" dirty="0">
                <a:latin typeface="Helvetica" pitchFamily="2" charset="0"/>
                <a:hlinkClick r:id="rId4"/>
              </a:rPr>
              <a:t>https://github.com/statgen/pheweb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US" sz="2000" dirty="0">
                <a:latin typeface="Helvetica" pitchFamily="2" charset="0"/>
              </a:rPr>
              <a:t>Neale lab – round 1 and 2</a:t>
            </a:r>
          </a:p>
          <a:p>
            <a:pPr lvl="2"/>
            <a:r>
              <a:rPr lang="en-US" dirty="0">
                <a:latin typeface="Helvetica" pitchFamily="2" charset="0"/>
                <a:hlinkClick r:id="rId5"/>
              </a:rPr>
              <a:t>https://www.nealelab.is/uk-biobank</a:t>
            </a:r>
            <a:endParaRPr lang="en-US" dirty="0">
              <a:latin typeface="Helvetica" pitchFamily="2" charset="0"/>
            </a:endParaRPr>
          </a:p>
          <a:p>
            <a:pPr lvl="2"/>
            <a:r>
              <a:rPr lang="en-US" dirty="0">
                <a:latin typeface="Helvetica" pitchFamily="2" charset="0"/>
              </a:rPr>
              <a:t>Sex stratified </a:t>
            </a:r>
            <a:r>
              <a:rPr lang="en-US" dirty="0" err="1">
                <a:latin typeface="Helvetica" pitchFamily="2" charset="0"/>
              </a:rPr>
              <a:t>PheGWAS</a:t>
            </a:r>
            <a:endParaRPr lang="en-US" dirty="0">
              <a:latin typeface="Helvetica" pitchFamily="2" charset="0"/>
            </a:endParaRPr>
          </a:p>
          <a:p>
            <a:pPr lvl="1"/>
            <a:r>
              <a:rPr lang="en-US" sz="2000" dirty="0">
                <a:latin typeface="Helvetica" pitchFamily="2" charset="0"/>
              </a:rPr>
              <a:t>Pan-UKBB: </a:t>
            </a:r>
          </a:p>
          <a:p>
            <a:pPr lvl="2"/>
            <a:r>
              <a:rPr lang="en-US" dirty="0">
                <a:latin typeface="Helvetica" pitchFamily="2" charset="0"/>
                <a:hlinkClick r:id="rId6"/>
              </a:rPr>
              <a:t>https://pan.ukbb.broadinstitute.org/</a:t>
            </a:r>
            <a:endParaRPr lang="en-US" dirty="0">
              <a:latin typeface="Helvetica" pitchFamily="2" charset="0"/>
            </a:endParaRPr>
          </a:p>
          <a:p>
            <a:pPr lvl="2"/>
            <a:r>
              <a:rPr lang="en-US" dirty="0">
                <a:latin typeface="Helvetica" pitchFamily="2" charset="0"/>
              </a:rPr>
              <a:t>7,228 quantitative and binary phenotypes, across 6 continental ancestry groups, for a total of 16,131 GWAS</a:t>
            </a:r>
          </a:p>
          <a:p>
            <a:pPr lvl="2"/>
            <a:r>
              <a:rPr lang="en-US" dirty="0">
                <a:latin typeface="Helvetica" pitchFamily="2" charset="0"/>
              </a:rPr>
              <a:t>All variants with INFO &gt; 0.8, and MAC &gt; 20 in that population (up to 28 million variants)</a:t>
            </a:r>
          </a:p>
          <a:p>
            <a:pPr lvl="1"/>
            <a:r>
              <a:rPr lang="en-US" sz="2000" dirty="0" err="1">
                <a:latin typeface="Helvetica" pitchFamily="2" charset="0"/>
              </a:rPr>
              <a:t>Genebass</a:t>
            </a:r>
            <a:r>
              <a:rPr lang="en-US" sz="2000" dirty="0">
                <a:latin typeface="Helvetica" pitchFamily="2" charset="0"/>
              </a:rPr>
              <a:t>: </a:t>
            </a:r>
          </a:p>
          <a:p>
            <a:pPr lvl="2"/>
            <a:r>
              <a:rPr lang="en-US" dirty="0">
                <a:latin typeface="Helvetica" pitchFamily="2" charset="0"/>
                <a:hlinkClick r:id="rId7"/>
              </a:rPr>
              <a:t>https://app.genebass.org/</a:t>
            </a:r>
            <a:endParaRPr lang="en-US" dirty="0">
              <a:latin typeface="Helvetica" pitchFamily="2" charset="0"/>
            </a:endParaRPr>
          </a:p>
          <a:p>
            <a:pPr lvl="2"/>
            <a:r>
              <a:rPr lang="en-US" dirty="0">
                <a:latin typeface="Helvetica" pitchFamily="2" charset="0"/>
              </a:rPr>
              <a:t>4,529 quantitative and binary phenotypes on 394,841 exomes</a:t>
            </a:r>
          </a:p>
          <a:p>
            <a:pPr lvl="2"/>
            <a:r>
              <a:rPr lang="en-US" dirty="0">
                <a:latin typeface="Helvetica" pitchFamily="2" charset="0"/>
              </a:rPr>
              <a:t>57,650 group tests per phenotype (</a:t>
            </a:r>
            <a:r>
              <a:rPr lang="en-US" dirty="0" err="1">
                <a:latin typeface="Helvetica" pitchFamily="2" charset="0"/>
              </a:rPr>
              <a:t>pLoF</a:t>
            </a:r>
            <a:r>
              <a:rPr lang="en-US" dirty="0">
                <a:latin typeface="Helvetica" pitchFamily="2" charset="0"/>
              </a:rPr>
              <a:t>, missense, synonymous for each gene)</a:t>
            </a:r>
          </a:p>
          <a:p>
            <a:endParaRPr lang="en-US" dirty="0">
              <a:latin typeface="Helvetica" pitchFamily="2" charset="0"/>
            </a:endParaRPr>
          </a:p>
          <a:p>
            <a:pPr lvl="1"/>
            <a:endParaRPr lang="en-US" dirty="0">
              <a:latin typeface="Helvetica" pitchFamily="2" charset="0"/>
            </a:endParaRPr>
          </a:p>
          <a:p>
            <a:pPr lvl="2"/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31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1E42D-FEA2-F299-3262-75236181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10" y="-163630"/>
            <a:ext cx="1151038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Phenome-wide GWAS resources for large biobanks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CD37-C953-283C-0D52-FD942205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36" y="1387309"/>
            <a:ext cx="11374734" cy="5913454"/>
          </a:xfrm>
        </p:spPr>
        <p:txBody>
          <a:bodyPr>
            <a:noAutofit/>
          </a:bodyPr>
          <a:lstStyle/>
          <a:p>
            <a:r>
              <a:rPr lang="en-US" sz="2200" dirty="0" err="1">
                <a:latin typeface="Helvetica" pitchFamily="2" charset="0"/>
              </a:rPr>
              <a:t>FinnGen</a:t>
            </a:r>
            <a:r>
              <a:rPr lang="en-US" sz="2200" dirty="0">
                <a:latin typeface="Helvetica" pitchFamily="2" charset="0"/>
              </a:rPr>
              <a:t> project (412,181 individuals, 2,408 endpoints): </a:t>
            </a:r>
            <a:r>
              <a:rPr lang="en-US" sz="2200" dirty="0">
                <a:latin typeface="Helvetica" pitchFamily="2" charset="0"/>
                <a:hlinkClick r:id="rId3"/>
              </a:rPr>
              <a:t>https://r10.finngen.fi/</a:t>
            </a:r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r>
              <a:rPr lang="en-US" sz="2200" dirty="0">
                <a:latin typeface="Helvetica" pitchFamily="2" charset="0"/>
              </a:rPr>
              <a:t>Michigan Genomic Initiative (80,381 individuals, 1,728 endpoints): </a:t>
            </a:r>
            <a:r>
              <a:rPr lang="en-US" sz="2200" dirty="0">
                <a:latin typeface="Helvetica" pitchFamily="2" charset="0"/>
                <a:hlinkClick r:id="rId4"/>
              </a:rPr>
              <a:t>https://pheweb.org/MGI/</a:t>
            </a:r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r>
              <a:rPr lang="en-US" sz="2200" dirty="0">
                <a:latin typeface="Helvetica" pitchFamily="2" charset="0"/>
              </a:rPr>
              <a:t>Biobank Japan: </a:t>
            </a:r>
            <a:r>
              <a:rPr lang="en-US" sz="2200" dirty="0">
                <a:latin typeface="Helvetica" pitchFamily="2" charset="0"/>
                <a:hlinkClick r:id="rId5"/>
              </a:rPr>
              <a:t>https://pheweb.jp/</a:t>
            </a:r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r>
              <a:rPr lang="en-US" sz="2200" dirty="0">
                <a:latin typeface="Helvetica" pitchFamily="2" charset="0"/>
              </a:rPr>
              <a:t>Taiwan Biobank: </a:t>
            </a:r>
            <a:r>
              <a:rPr lang="en-US" sz="2200" dirty="0">
                <a:latin typeface="Helvetica" pitchFamily="2" charset="0"/>
                <a:hlinkClick r:id="rId6"/>
              </a:rPr>
              <a:t>https://taiwanview.twbiobank.org.tw/pheweb.php</a:t>
            </a:r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r>
              <a:rPr lang="en-US" sz="2200" dirty="0">
                <a:latin typeface="Helvetica" pitchFamily="2" charset="0"/>
              </a:rPr>
              <a:t>Million Veteran Program (MVP): </a:t>
            </a:r>
          </a:p>
          <a:p>
            <a:pPr lvl="1"/>
            <a:r>
              <a:rPr lang="en-US" sz="1800" dirty="0">
                <a:latin typeface="Helvetica" pitchFamily="2" charset="0"/>
              </a:rPr>
              <a:t>Verma et </a:t>
            </a:r>
            <a:r>
              <a:rPr lang="en-US" sz="1800" dirty="0" err="1">
                <a:latin typeface="Helvetica" pitchFamily="2" charset="0"/>
              </a:rPr>
              <a:t>al.,</a:t>
            </a:r>
            <a:r>
              <a:rPr lang="en-US" sz="1800" i="1" dirty="0" err="1">
                <a:latin typeface="Helvetica" pitchFamily="2" charset="0"/>
              </a:rPr>
              <a:t>Science</a:t>
            </a:r>
            <a:r>
              <a:rPr lang="en-US" sz="1800" dirty="0">
                <a:latin typeface="Helvetica" pitchFamily="2" charset="0"/>
              </a:rPr>
              <a:t>, 2024 </a:t>
            </a:r>
          </a:p>
          <a:p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pPr lvl="1"/>
            <a:endParaRPr lang="en-US" sz="2200" dirty="0">
              <a:latin typeface="Helvetica" pitchFamily="2" charset="0"/>
            </a:endParaRPr>
          </a:p>
          <a:p>
            <a:pPr lvl="2"/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  <a:p>
            <a:endParaRPr lang="en-US" sz="2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34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CCED-77D0-EC43-8D30-3026D448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Biobank meta-analysis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BA9F8-41B2-3C5A-6434-329B4D14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Biobank Meta-analysis Flagship project (24 biobanks with up to 2.2 million individuals for 14 exemplary disease endpoints)</a:t>
            </a:r>
          </a:p>
          <a:p>
            <a:pPr lvl="1"/>
            <a:r>
              <a:rPr lang="en-US" dirty="0">
                <a:hlinkClick r:id="rId2"/>
              </a:rPr>
              <a:t>http://results.globalbiobankmeta.org/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FinnGen</a:t>
            </a:r>
            <a:r>
              <a:rPr lang="en-US" dirty="0"/>
              <a:t> + UKBB + MVP (1.5 million individuals for ~300 binary phenotypes)</a:t>
            </a:r>
          </a:p>
          <a:p>
            <a:pPr lvl="1"/>
            <a:r>
              <a:rPr lang="en-US" dirty="0">
                <a:hlinkClick r:id="rId3"/>
              </a:rPr>
              <a:t>https://mvp-ukbb.finngen.fi/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71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F12EF5-FC15-B840-A332-6BB221F0A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625" y="0"/>
            <a:ext cx="650094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C514E8-7050-0B48-9178-52AF588A1813}"/>
              </a:ext>
            </a:extLst>
          </p:cNvPr>
          <p:cNvSpPr txBox="1"/>
          <p:nvPr/>
        </p:nvSpPr>
        <p:spPr>
          <a:xfrm>
            <a:off x="9959546" y="6450568"/>
            <a:ext cx="175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Zhou et al., 2018</a:t>
            </a:r>
          </a:p>
        </p:txBody>
      </p:sp>
    </p:spTree>
    <p:extLst>
      <p:ext uri="{BB962C8B-B14F-4D97-AF65-F5344CB8AC3E}">
        <p14:creationId xmlns:p14="http://schemas.microsoft.com/office/powerpoint/2010/main" val="378311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D7E02-BB71-5245-8089-CCD04025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35E777-1236-9592-C383-959CB9122476}"/>
              </a:ext>
            </a:extLst>
          </p:cNvPr>
          <p:cNvGraphicFramePr/>
          <p:nvPr/>
        </p:nvGraphicFramePr>
        <p:xfrm>
          <a:off x="673872" y="1027906"/>
          <a:ext cx="9675856" cy="583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2528FD-72B7-3B7A-D53F-BA8C10C3406F}"/>
              </a:ext>
            </a:extLst>
          </p:cNvPr>
          <p:cNvSpPr txBox="1"/>
          <p:nvPr/>
        </p:nvSpPr>
        <p:spPr>
          <a:xfrm>
            <a:off x="6538785" y="3105834"/>
            <a:ext cx="52989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200" b="1" dirty="0">
                <a:solidFill>
                  <a:srgbClr val="000000"/>
                </a:solidFill>
                <a:latin typeface="Helvetica" pitchFamily="2" charset="0"/>
              </a:rPr>
              <a:t>1 in 3 has at least one relative up to the 3</a:t>
            </a:r>
            <a:r>
              <a:rPr lang="en-US" sz="2200" b="1" baseline="30000" dirty="0">
                <a:solidFill>
                  <a:srgbClr val="000000"/>
                </a:solidFill>
                <a:latin typeface="Helvetica" pitchFamily="2" charset="0"/>
              </a:rPr>
              <a:t>rd</a:t>
            </a:r>
            <a:r>
              <a:rPr lang="en-US" sz="2200" b="1" dirty="0">
                <a:solidFill>
                  <a:srgbClr val="000000"/>
                </a:solidFill>
                <a:latin typeface="Helvetica" pitchFamily="2" charset="0"/>
              </a:rPr>
              <a:t> degree in UK Biobank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Inflated type I errors</a:t>
            </a:r>
          </a:p>
          <a:p>
            <a:pPr marL="800100" lvl="1" indent="-342900">
              <a:buFontTx/>
              <a:buChar char="-"/>
            </a:pPr>
            <a:r>
              <a:rPr lang="en-US" sz="2200" dirty="0">
                <a:solidFill>
                  <a:srgbClr val="C00000"/>
                </a:solidFill>
                <a:latin typeface="Helvetica" pitchFamily="2" charset="0"/>
              </a:rPr>
              <a:t>Biased effect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A662FFD1-1DEE-1892-7ED2-E507C82028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319387" y="1690688"/>
                <a:ext cx="8323317" cy="11046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2000" b="1" dirty="0">
                    <a:latin typeface="Helvetica" pitchFamily="2" charset="0"/>
                  </a:rPr>
                  <a:t>Linear model:</a:t>
                </a:r>
                <a:r>
                  <a:rPr lang="en-US" sz="2000" b="1" i="1" dirty="0">
                    <a:latin typeface="Helvetica" pitchFamily="2" charset="0"/>
                  </a:rPr>
                  <a:t>  </a:t>
                </a:r>
                <a:br>
                  <a:rPr lang="en-US" sz="20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l-GR" sz="2000" b="1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𝜷</m:t>
                      </m:r>
                      <m:r>
                        <a:rPr lang="en-US" sz="20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</m:e>
                        <m:sub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Helvetica" pitchFamily="2" charset="0"/>
                </a:endParaRPr>
              </a:p>
              <a:p>
                <a:pPr algn="ctr"/>
                <a:r>
                  <a:rPr lang="en-US" sz="2000" b="1" dirty="0">
                    <a:latin typeface="Helvetica" pitchFamily="2" charset="0"/>
                  </a:rPr>
                  <a:t>Logistic model:</a:t>
                </a:r>
                <a:r>
                  <a:rPr lang="en-US" sz="2000" b="1" i="1" dirty="0">
                    <a:latin typeface="Helvetica" pitchFamily="2" charset="0"/>
                  </a:rPr>
                  <a:t>  </a:t>
                </a:r>
                <a:br>
                  <a:rPr lang="en-US" sz="2000" b="1" i="1" dirty="0">
                    <a:latin typeface="Helvetica" pitchFamily="2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𝒍𝒐𝒈𝒊𝒕</m:t>
                          </m:r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00F7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00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l-GR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𝜷</m:t>
                      </m:r>
                    </m:oMath>
                  </m:oMathPara>
                </a14:m>
                <a:endParaRPr lang="en-US" sz="2000" b="1" dirty="0">
                  <a:latin typeface="Helvetica" pitchFamily="2" charset="0"/>
                </a:endParaRPr>
              </a:p>
              <a:p>
                <a:pPr algn="ctr"/>
                <a:endParaRPr lang="en-US" sz="2200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21C3537C-BCF0-2327-01F1-3DCD0332A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9387" y="1690688"/>
                <a:ext cx="8323317" cy="1104636"/>
              </a:xfrm>
              <a:prstGeom prst="rect">
                <a:avLst/>
              </a:prstGeom>
              <a:blipFill>
                <a:blip r:embed="rId7"/>
                <a:stretch>
                  <a:fillRect t="-2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00C8E1-63B9-D17D-79A4-7E08A62E69D9}"/>
                  </a:ext>
                </a:extLst>
              </p:cNvPr>
              <p:cNvSpPr txBox="1"/>
              <p:nvPr/>
            </p:nvSpPr>
            <p:spPr>
              <a:xfrm>
                <a:off x="130125" y="2616170"/>
                <a:ext cx="353983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𝝐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200">
                          <a:latin typeface="Cambria Math" charset="0"/>
                        </a:rPr>
                        <m:t>~ </m:t>
                      </m:r>
                      <m:r>
                        <a:rPr lang="en-US" sz="2200">
                          <a:latin typeface="Cambria Math" charset="0"/>
                        </a:rPr>
                        <m:t>𝑁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>
                              <a:latin typeface="Cambria Math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Helvetica" pitchFamily="2" charset="0"/>
                </a:endParaRPr>
              </a:p>
              <a:p>
                <a:r>
                  <a:rPr lang="en-US" sz="2200" dirty="0">
                    <a:solidFill>
                      <a:srgbClr val="C00000"/>
                    </a:solidFill>
                    <a:latin typeface="Helvetica" pitchFamily="2" charset="0"/>
                  </a:rPr>
                  <a:t>Assumes independent observations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2F3AE3-FC0E-6456-728A-44AF7A74A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5" y="2616170"/>
                <a:ext cx="3539832" cy="1107996"/>
              </a:xfrm>
              <a:prstGeom prst="rect">
                <a:avLst/>
              </a:prstGeom>
              <a:blipFill>
                <a:blip r:embed="rId8"/>
                <a:stretch>
                  <a:fillRect l="-2151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059CC363-2FC0-2D25-C47D-BA1D301D0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8427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latin typeface="Helvetica Light" panose="020B0403020202020204" pitchFamily="34" charset="0"/>
              </a:rPr>
              <a:t>Challenges in genetic association studies</a:t>
            </a:r>
            <a:endParaRPr lang="en-US" sz="3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F8AC94-32F4-6A67-99A7-8DD16FDB4284}"/>
              </a:ext>
            </a:extLst>
          </p:cNvPr>
          <p:cNvSpPr txBox="1"/>
          <p:nvPr/>
        </p:nvSpPr>
        <p:spPr>
          <a:xfrm>
            <a:off x="668396" y="5414595"/>
            <a:ext cx="11353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/>
                </a:solidFill>
              </a:rPr>
              <a:t>By excluding up to 3</a:t>
            </a:r>
            <a:r>
              <a:rPr lang="en-US" sz="2800" b="1" i="1" baseline="30000" dirty="0">
                <a:solidFill>
                  <a:schemeClr val="accent1"/>
                </a:solidFill>
              </a:rPr>
              <a:t>rd</a:t>
            </a:r>
            <a:r>
              <a:rPr lang="en-US" sz="2800" b="1" i="1" dirty="0">
                <a:solidFill>
                  <a:schemeClr val="accent1"/>
                </a:solidFill>
              </a:rPr>
              <a:t> degree relatives in samples with EUR ancestry, we will lose ~10% of samples (out of 400k) </a:t>
            </a:r>
          </a:p>
        </p:txBody>
      </p:sp>
    </p:spTree>
    <p:extLst>
      <p:ext uri="{BB962C8B-B14F-4D97-AF65-F5344CB8AC3E}">
        <p14:creationId xmlns:p14="http://schemas.microsoft.com/office/powerpoint/2010/main" val="116613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51742" y="727917"/>
                <a:ext cx="9987980" cy="1325563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en-US" sz="4800" b="1" dirty="0"/>
                  <a:t>Linear mixed model for GWAS</a:t>
                </a:r>
                <a:r>
                  <a:rPr lang="en-US" sz="4800" b="1" i="1" dirty="0"/>
                  <a:t>  </a:t>
                </a:r>
                <a:br>
                  <a:rPr lang="en-US" sz="4800" b="1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sz="48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l-GR" sz="4800" b="1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l-GR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charset="0"/>
                            </a:rPr>
                            <m:t>𝑿</m:t>
                          </m:r>
                        </m:e>
                        <m:sub>
                          <m:r>
                            <a:rPr lang="en-US" sz="4800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4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𝜶</m:t>
                      </m:r>
                      <m:r>
                        <a:rPr lang="en-US" sz="4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𝑮</m:t>
                          </m:r>
                        </m:e>
                        <m:sub>
                          <m:r>
                            <a:rPr lang="en-US" sz="4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4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𝜷</m:t>
                      </m:r>
                      <m:r>
                        <a:rPr lang="en-US" sz="4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C0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  <m:r>
                        <a:rPr lang="en-US" sz="4800" b="1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𝝐</m:t>
                          </m:r>
                        </m:e>
                        <m:sub>
                          <m:r>
                            <a:rPr lang="en-US" sz="48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1742" y="727917"/>
                <a:ext cx="9987980" cy="1325563"/>
              </a:xfrm>
              <a:blipFill>
                <a:blip r:embed="rId3"/>
                <a:stretch>
                  <a:fillRect t="-20000" b="-1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47554" y="2868649"/>
                <a:ext cx="9084457" cy="1865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80" b="1" dirty="0"/>
                  <a:t>Accounting for sample relatedness</a:t>
                </a:r>
              </a:p>
              <a:p>
                <a:endParaRPr lang="en-US" sz="2880" b="1" dirty="0"/>
              </a:p>
              <a:p>
                <a:pPr marL="285738" indent="-285738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8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880" dirty="0"/>
                  <a:t>: random genetic effect, </a:t>
                </a:r>
                <a14:m>
                  <m:oMath xmlns:m="http://schemas.openxmlformats.org/officeDocument/2006/math">
                    <m:r>
                      <a:rPr lang="en-US" sz="2880">
                        <a:latin typeface="Cambria Math" charset="0"/>
                      </a:rPr>
                      <m:t>𝑏</m:t>
                    </m:r>
                    <m:r>
                      <a:rPr lang="en-US" sz="2880">
                        <a:latin typeface="Cambria Math" charset="0"/>
                      </a:rPr>
                      <m:t> ~ </m:t>
                    </m:r>
                    <m:r>
                      <a:rPr lang="en-US" sz="2880">
                        <a:latin typeface="Cambria Math" charset="0"/>
                      </a:rPr>
                      <m:t>𝑁</m:t>
                    </m:r>
                    <m:r>
                      <a:rPr lang="en-US" sz="2880">
                        <a:latin typeface="Cambria Math" charset="0"/>
                      </a:rPr>
                      <m:t>(0,</m:t>
                    </m:r>
                    <m:r>
                      <m:rPr>
                        <m:nor/>
                      </m:rPr>
                      <a:rPr lang="en-US" sz="2880" dirty="0"/>
                      <m:t>𝜏</m:t>
                    </m:r>
                    <m:r>
                      <a:rPr lang="en-US" sz="2880">
                        <a:latin typeface="Cambria Math" charset="0"/>
                      </a:rPr>
                      <m:t> </m:t>
                    </m:r>
                    <m:r>
                      <a:rPr lang="en-US" sz="2880">
                        <a:latin typeface="Cambria Math" charset="0"/>
                      </a:rPr>
                      <m:t>𝜓</m:t>
                    </m:r>
                    <m:r>
                      <a:rPr lang="en-US" sz="288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80" dirty="0"/>
                  <a:t>, </a:t>
                </a:r>
                <a14:m>
                  <m:oMath xmlns:m="http://schemas.openxmlformats.org/officeDocument/2006/math">
                    <m:r>
                      <a:rPr lang="en-US" sz="2880" b="1" i="1">
                        <a:solidFill>
                          <a:srgbClr val="C00000"/>
                        </a:solidFill>
                        <a:latin typeface="Cambria Math" charset="0"/>
                      </a:rPr>
                      <m:t>𝝍</m:t>
                    </m:r>
                    <m:r>
                      <a:rPr lang="en-US" sz="2880" b="1" i="1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80" b="1" dirty="0">
                    <a:solidFill>
                      <a:srgbClr val="C00000"/>
                    </a:solidFill>
                  </a:rPr>
                  <a:t>is genetic relationship matrix (GRM)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54" y="2868649"/>
                <a:ext cx="9084457" cy="1865126"/>
              </a:xfrm>
              <a:prstGeom prst="rect">
                <a:avLst/>
              </a:prstGeom>
              <a:blipFill>
                <a:blip r:embed="rId4"/>
                <a:stretch>
                  <a:fillRect l="-1536" t="-408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133" y="4457769"/>
            <a:ext cx="2438728" cy="21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E7C18-3C1F-4037-082D-A707EB018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5342-5047-9CC8-C90E-9A524775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78" y="169894"/>
            <a:ext cx="998798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Genetic relationship matrix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00314-699C-6FAB-ED0A-22EA1F126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4" y="1853465"/>
            <a:ext cx="2438728" cy="21823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8B3117-C1CD-9EAA-4B6B-A97CAAB5768A}"/>
                  </a:ext>
                </a:extLst>
              </p:cNvPr>
              <p:cNvSpPr txBox="1"/>
              <p:nvPr/>
            </p:nvSpPr>
            <p:spPr>
              <a:xfrm>
                <a:off x="2917621" y="1495457"/>
                <a:ext cx="8568322" cy="476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sz="2800" b="1" dirty="0"/>
                  <a:t>Standardized Genotype Approach (commonly used in GWAS)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latin typeface="Cambria Math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𝑖𝑚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285750" indent="-285750">
                  <a:buFontTx/>
                  <a:buChar char="-"/>
                </a:pPr>
                <a:endParaRPr lang="en-US" sz="3600" dirty="0"/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genotype (0, 1, or 2) for individual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at SNP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allele frequency of SNP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742950" lvl="1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total number of SNPs</a:t>
                </a:r>
              </a:p>
              <a:p>
                <a:endParaRPr lang="en-US" sz="3600" dirty="0"/>
              </a:p>
              <a:p>
                <a:pPr marL="285750" indent="-285750">
                  <a:buFontTx/>
                  <a:buChar char="-"/>
                </a:pPr>
                <a:endParaRPr lang="en-US" sz="3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98B3117-C1CD-9EAA-4B6B-A97CAAB5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21" y="1495457"/>
                <a:ext cx="8568322" cy="4762586"/>
              </a:xfrm>
              <a:prstGeom prst="rect">
                <a:avLst/>
              </a:prstGeom>
              <a:blipFill>
                <a:blip r:embed="rId4"/>
                <a:stretch>
                  <a:fillRect l="-1479" t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5D8CB2-945E-1578-9BEA-DEC066B35540}"/>
              </a:ext>
            </a:extLst>
          </p:cNvPr>
          <p:cNvSpPr txBox="1"/>
          <p:nvPr/>
        </p:nvSpPr>
        <p:spPr>
          <a:xfrm>
            <a:off x="32914" y="4119220"/>
            <a:ext cx="3189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Square, symmetric matrix</a:t>
            </a:r>
          </a:p>
        </p:txBody>
      </p:sp>
    </p:spTree>
    <p:extLst>
      <p:ext uri="{BB962C8B-B14F-4D97-AF65-F5344CB8AC3E}">
        <p14:creationId xmlns:p14="http://schemas.microsoft.com/office/powerpoint/2010/main" val="230406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41832" y="2020011"/>
            <a:ext cx="10359310" cy="3890611"/>
            <a:chOff x="91440" y="864549"/>
            <a:chExt cx="9052560" cy="3592242"/>
          </a:xfrm>
        </p:grpSpPr>
        <p:sp>
          <p:nvSpPr>
            <p:cNvPr id="6" name="Striped Right Arrow 5"/>
            <p:cNvSpPr/>
            <p:nvPr/>
          </p:nvSpPr>
          <p:spPr>
            <a:xfrm>
              <a:off x="91440" y="2452349"/>
              <a:ext cx="9052560" cy="918784"/>
            </a:xfrm>
            <a:prstGeom prst="stripedRight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1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10109" y="3175445"/>
              <a:ext cx="1396475" cy="1278601"/>
              <a:chOff x="221410" y="3476072"/>
              <a:chExt cx="1894825" cy="1834848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1167843" y="3476072"/>
                <a:ext cx="0" cy="6062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21410" y="4038580"/>
                <a:ext cx="1894825" cy="1272340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80" b="1" dirty="0"/>
                  <a:t>EMMA</a:t>
                </a:r>
              </a:p>
              <a:p>
                <a:pPr algn="ctr"/>
                <a:r>
                  <a:rPr lang="en-US" sz="1680" dirty="0"/>
                  <a:t>HM Kang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2008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279084" y="864549"/>
              <a:ext cx="2669179" cy="1818653"/>
              <a:chOff x="677803" y="854804"/>
              <a:chExt cx="2669179" cy="1818653"/>
            </a:xfrm>
          </p:grpSpPr>
          <p:cxnSp>
            <p:nvCxnSpPr>
              <p:cNvPr id="5" name="Straight Arrow Connector 4"/>
              <p:cNvCxnSpPr>
                <a:cxnSpLocks/>
              </p:cNvCxnSpPr>
              <p:nvPr/>
            </p:nvCxnSpPr>
            <p:spPr>
              <a:xfrm flipH="1">
                <a:off x="2040447" y="2267498"/>
                <a:ext cx="640511" cy="388302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464519" y="2239952"/>
                <a:ext cx="575928" cy="43350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77803" y="1070367"/>
                <a:ext cx="1252590" cy="1150721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EMMAX</a:t>
                </a:r>
              </a:p>
              <a:p>
                <a:pPr algn="ctr"/>
                <a:r>
                  <a:rPr lang="en-US" sz="1680" dirty="0"/>
                  <a:t>HM Kang </a:t>
                </a:r>
              </a:p>
              <a:p>
                <a:pPr algn="ctr"/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2010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068713" y="854804"/>
                <a:ext cx="1278269" cy="1402453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Compressed MLM P3D </a:t>
                </a:r>
              </a:p>
              <a:p>
                <a:pPr algn="ctr"/>
                <a:r>
                  <a:rPr lang="en-US" sz="1680" dirty="0"/>
                  <a:t>Z Zhang </a:t>
                </a:r>
              </a:p>
              <a:p>
                <a:pPr algn="ctr"/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2010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789725" y="3165994"/>
              <a:ext cx="1390902" cy="1290797"/>
              <a:chOff x="-468983" y="3410917"/>
              <a:chExt cx="1887260" cy="1852352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V="1">
                <a:off x="474645" y="3410917"/>
                <a:ext cx="0" cy="606255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-468983" y="3990928"/>
                <a:ext cx="1887260" cy="1272341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80" b="1" dirty="0" err="1"/>
                  <a:t>FaST</a:t>
                </a:r>
                <a:r>
                  <a:rPr lang="en-US" sz="1680" b="1" dirty="0"/>
                  <a:t>-LMM</a:t>
                </a:r>
              </a:p>
              <a:p>
                <a:pPr algn="ctr"/>
                <a:r>
                  <a:rPr lang="en-US" sz="1680" dirty="0"/>
                  <a:t>C Lippert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2011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042224" y="1411034"/>
              <a:ext cx="1888007" cy="3036612"/>
              <a:chOff x="3671036" y="1396847"/>
              <a:chExt cx="1888007" cy="30366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001912" y="3118586"/>
                <a:ext cx="1231619" cy="1314873"/>
                <a:chOff x="142105" y="3386625"/>
                <a:chExt cx="1671138" cy="1886904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986401" y="3386625"/>
                  <a:ext cx="0" cy="606255"/>
                </a:xfrm>
                <a:prstGeom prst="straightConnector1">
                  <a:avLst/>
                </a:prstGeom>
                <a:ln w="635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42105" y="4001186"/>
                  <a:ext cx="1671138" cy="1272343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80" b="1" dirty="0"/>
                    <a:t>GEMMA</a:t>
                  </a:r>
                </a:p>
                <a:p>
                  <a:pPr algn="ctr"/>
                  <a:r>
                    <a:rPr lang="en-US" sz="1680" dirty="0"/>
                    <a:t>X Zhou </a:t>
                  </a:r>
                  <a:r>
                    <a:rPr lang="en-US" sz="1680" i="1" dirty="0"/>
                    <a:t>et al. </a:t>
                  </a:r>
                </a:p>
                <a:p>
                  <a:pPr algn="ctr"/>
                  <a:r>
                    <a:rPr lang="en-US" sz="1680" dirty="0"/>
                    <a:t>2012</a:t>
                  </a: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3671036" y="1396847"/>
                <a:ext cx="1888007" cy="886621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GRAMMAR-Gamma</a:t>
                </a:r>
              </a:p>
              <a:p>
                <a:pPr algn="ctr"/>
                <a:r>
                  <a:rPr lang="en-US" sz="1680" dirty="0"/>
                  <a:t>GR </a:t>
                </a:r>
                <a:r>
                  <a:rPr lang="en-US" sz="1680" dirty="0" err="1"/>
                  <a:t>Svishcheva</a:t>
                </a:r>
                <a:r>
                  <a:rPr lang="en-US" sz="1680" dirty="0"/>
                  <a:t>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2012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4617718" y="2292588"/>
                <a:ext cx="0" cy="376427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6123180" y="1105338"/>
              <a:ext cx="1134071" cy="1565920"/>
              <a:chOff x="7528216" y="488176"/>
              <a:chExt cx="1485478" cy="22471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7528216" y="488176"/>
                <a:ext cx="1485478" cy="1651336"/>
              </a:xfrm>
              <a:prstGeom prst="roundRect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80" b="1" dirty="0"/>
                  <a:t>BOLT-LMM</a:t>
                </a:r>
              </a:p>
              <a:p>
                <a:pPr algn="ctr"/>
                <a:r>
                  <a:rPr lang="en-US" sz="1680" dirty="0"/>
                  <a:t>PR </a:t>
                </a:r>
                <a:r>
                  <a:rPr lang="en-US" sz="1680" dirty="0" err="1"/>
                  <a:t>Loh</a:t>
                </a:r>
                <a:r>
                  <a:rPr lang="en-US" sz="1680" dirty="0"/>
                  <a:t> </a:t>
                </a:r>
              </a:p>
              <a:p>
                <a:pPr algn="ctr"/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2015</a:t>
                </a: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8281569" y="2173130"/>
                <a:ext cx="0" cy="562211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35349" y="3147705"/>
              <a:ext cx="990257" cy="1290797"/>
              <a:chOff x="128669" y="3147705"/>
              <a:chExt cx="990257" cy="129079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640454" y="3147705"/>
                <a:ext cx="0" cy="422464"/>
              </a:xfrm>
              <a:prstGeom prst="straightConnector1">
                <a:avLst/>
              </a:prstGeom>
              <a:ln w="635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28669" y="3551881"/>
                <a:ext cx="990257" cy="886621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80" b="1" dirty="0"/>
                  <a:t>Q+K</a:t>
                </a:r>
              </a:p>
              <a:p>
                <a:pPr algn="ctr"/>
                <a:r>
                  <a:rPr lang="en-US" sz="1680" dirty="0"/>
                  <a:t>J Yu </a:t>
                </a:r>
                <a:r>
                  <a:rPr lang="en-US" sz="1680" i="1" dirty="0"/>
                  <a:t>et al. </a:t>
                </a:r>
              </a:p>
              <a:p>
                <a:pPr algn="ctr"/>
                <a:r>
                  <a:rPr lang="en-US" sz="1680" dirty="0"/>
                  <a:t>2006</a:t>
                </a:r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>
          <a:xfrm>
            <a:off x="1586581" y="3288794"/>
            <a:ext cx="342534" cy="68180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6177" y="1742271"/>
            <a:ext cx="1556429" cy="145061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80" b="1" dirty="0"/>
              <a:t>FASTA</a:t>
            </a:r>
          </a:p>
          <a:p>
            <a:pPr algn="ctr"/>
            <a:r>
              <a:rPr lang="en-US" sz="1680" b="1" dirty="0">
                <a:solidFill>
                  <a:srgbClr val="0000F7"/>
                </a:solidFill>
              </a:rPr>
              <a:t>Two-step </a:t>
            </a:r>
          </a:p>
          <a:p>
            <a:pPr algn="ctr"/>
            <a:r>
              <a:rPr lang="en-US" sz="1440" dirty="0"/>
              <a:t>WM Chen and GR </a:t>
            </a:r>
            <a:r>
              <a:rPr lang="en-US" sz="1440" dirty="0" err="1"/>
              <a:t>Abecasis</a:t>
            </a:r>
            <a:r>
              <a:rPr lang="en-US" sz="1440" dirty="0"/>
              <a:t> </a:t>
            </a:r>
            <a:endParaRPr lang="en-US" sz="1440" i="1" dirty="0"/>
          </a:p>
          <a:p>
            <a:pPr algn="ctr"/>
            <a:r>
              <a:rPr lang="en-US" sz="1680" dirty="0"/>
              <a:t>2007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E360EA-D4E1-F14D-BA02-E27B0724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56" y="17679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Linear mixed model methods for GWAS</a:t>
            </a:r>
          </a:p>
        </p:txBody>
      </p:sp>
    </p:spTree>
    <p:extLst>
      <p:ext uri="{BB962C8B-B14F-4D97-AF65-F5344CB8AC3E}">
        <p14:creationId xmlns:p14="http://schemas.microsoft.com/office/powerpoint/2010/main" val="2564092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F49856-85C7-771D-B352-4867C4A771F8}"/>
              </a:ext>
            </a:extLst>
          </p:cNvPr>
          <p:cNvGraphicFramePr>
            <a:graphicFrameLocks noGrp="1"/>
          </p:cNvGraphicFramePr>
          <p:nvPr/>
        </p:nvGraphicFramePr>
        <p:xfrm>
          <a:off x="2115291" y="2011977"/>
          <a:ext cx="7588267" cy="2614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1778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Binary</a:t>
                      </a:r>
                      <a:r>
                        <a:rPr lang="en-US" sz="3200" b="0" i="0" baseline="0" dirty="0">
                          <a:latin typeface="Helvetica Light" panose="020B0403020202020204" pitchFamily="34" charset="0"/>
                        </a:rPr>
                        <a:t> trait in UKBB</a:t>
                      </a:r>
                      <a:endParaRPr lang="en-US" sz="3200" b="0" i="0" dirty="0">
                        <a:latin typeface="Helvetica Light" panose="020B040302020202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3200" b="0" i="0" baseline="-25000" dirty="0">
                          <a:latin typeface="Helvetica Light" panose="020B0403020202020204" pitchFamily="34" charset="0"/>
                        </a:rPr>
                        <a:t> Case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latin typeface="Helvetica Light" panose="020B0403020202020204" pitchFamily="34" charset="0"/>
                        </a:rPr>
                        <a:t>N</a:t>
                      </a:r>
                      <a:r>
                        <a:rPr lang="en-US" sz="3200" b="0" i="0" baseline="-25000" dirty="0">
                          <a:latin typeface="Helvetica Light" panose="020B0403020202020204" pitchFamily="34" charset="0"/>
                        </a:rPr>
                        <a:t> Control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latin typeface="Helvetica" pitchFamily="2" charset="0"/>
                        </a:rPr>
                        <a:t>Colorectal cancer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" pitchFamily="2" charset="0"/>
                        </a:rPr>
                        <a:t>4,562 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latin typeface="Helvetica" pitchFamily="2" charset="0"/>
                        </a:rPr>
                        <a:t>382,756 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91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9823</TotalTime>
  <Words>3188</Words>
  <Application>Microsoft Macintosh PowerPoint</Application>
  <PresentationFormat>Widescreen</PresentationFormat>
  <Paragraphs>604</Paragraphs>
  <Slides>47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Helvetica</vt:lpstr>
      <vt:lpstr>Helvetica Light</vt:lpstr>
      <vt:lpstr>Times New Roman</vt:lpstr>
      <vt:lpstr>Office Theme</vt:lpstr>
      <vt:lpstr>Mixed model methods for GWAS</vt:lpstr>
      <vt:lpstr>PowerPoint Presentation</vt:lpstr>
      <vt:lpstr>Challenges in genetic association studies</vt:lpstr>
      <vt:lpstr>GWAS results based on linear or logistic regression can be biased when the independence assumption between samples is violated</vt:lpstr>
      <vt:lpstr>Challenges in genetic association studies</vt:lpstr>
      <vt:lpstr>Linear mixed model for GWAS   Y_i=X_i α+G_i β+b_i+ϵ_i</vt:lpstr>
      <vt:lpstr>Genetic relationship matrix</vt:lpstr>
      <vt:lpstr>Linear mixed model methods for GWAS</vt:lpstr>
      <vt:lpstr>PowerPoint Presentation</vt:lpstr>
      <vt:lpstr>PowerPoint Presentation</vt:lpstr>
      <vt:lpstr>Challenges in biobank-based GWASs</vt:lpstr>
      <vt:lpstr>Linear Mixed Model for Binary Phenotypes? </vt:lpstr>
      <vt:lpstr>Linear mixed model for binary phenotypes (0 and 1)? </vt:lpstr>
      <vt:lpstr>Use logistic mixed model for binary phenotypes</vt:lpstr>
      <vt:lpstr>GMMAT: Logistic Mixed Model Association Test  </vt:lpstr>
      <vt:lpstr>PowerPoint Presentation</vt:lpstr>
      <vt:lpstr>Optimize logistic mixed model method for biobank-scale data </vt:lpstr>
      <vt:lpstr>PowerPoint Presentation</vt:lpstr>
      <vt:lpstr>PowerPoint Presentation</vt:lpstr>
      <vt:lpstr>Unbalanced case-control ratios are commonly observed for binary phenotypes in biobanks</vt:lpstr>
      <vt:lpstr>Test statistics do not converge to Normal distribution, leading to inflated type I error rates</vt:lpstr>
      <vt:lpstr>Saddlepoint approximation (SPA) is used to account for unbalanced case-control ratio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SAIGE</vt:lpstr>
      <vt:lpstr>SAIGE</vt:lpstr>
      <vt:lpstr>Run Time and Memory Usage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</vt:lpstr>
      <vt:lpstr>Reference</vt:lpstr>
      <vt:lpstr>Backup slides</vt:lpstr>
      <vt:lpstr>Different types of phenotypes require different statistical models for association tests</vt:lpstr>
      <vt:lpstr>Mixed model method for other types of phenotypes</vt:lpstr>
      <vt:lpstr>Phenome-wide GWAS resources for large biobanks</vt:lpstr>
      <vt:lpstr>Interactive views of genetic associations in the UK Biobank instance of PheWeb</vt:lpstr>
      <vt:lpstr>Phenome-wide GWAS resources for large biobanks</vt:lpstr>
      <vt:lpstr>Phenome-wide GWAS resources for large biobanks</vt:lpstr>
      <vt:lpstr>Biobank meta-analysis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Zhou, Wei</dc:creator>
  <cp:lastModifiedBy>Zhou, Wei,PhD</cp:lastModifiedBy>
  <cp:revision>15</cp:revision>
  <dcterms:created xsi:type="dcterms:W3CDTF">2021-04-20T10:15:32Z</dcterms:created>
  <dcterms:modified xsi:type="dcterms:W3CDTF">2025-03-04T15:59:33Z</dcterms:modified>
</cp:coreProperties>
</file>