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5.jpg" ContentType="image/jpg"/>
  <Override PartName="/ppt/media/image7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21.jpg" ContentType="image/jpg"/>
  <Override PartName="/ppt/media/image22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31.jpg" ContentType="image/jpg"/>
  <Override PartName="/ppt/media/image38.jpg" ContentType="image/jpg"/>
  <Override PartName="/ppt/media/image39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236" r:id="rId3"/>
    <p:sldId id="2238" r:id="rId4"/>
    <p:sldId id="2239" r:id="rId5"/>
    <p:sldId id="2240" r:id="rId6"/>
    <p:sldId id="2260" r:id="rId7"/>
    <p:sldId id="2241" r:id="rId8"/>
    <p:sldId id="1758" r:id="rId9"/>
    <p:sldId id="2237" r:id="rId10"/>
    <p:sldId id="1761" r:id="rId11"/>
    <p:sldId id="2242" r:id="rId12"/>
    <p:sldId id="1757" r:id="rId13"/>
    <p:sldId id="1756" r:id="rId14"/>
    <p:sldId id="1755" r:id="rId15"/>
    <p:sldId id="2250" r:id="rId16"/>
    <p:sldId id="273" r:id="rId17"/>
    <p:sldId id="399" r:id="rId18"/>
    <p:sldId id="2248" r:id="rId19"/>
    <p:sldId id="290" r:id="rId20"/>
    <p:sldId id="2225" r:id="rId21"/>
    <p:sldId id="400" r:id="rId22"/>
    <p:sldId id="401" r:id="rId23"/>
    <p:sldId id="2247" r:id="rId24"/>
    <p:sldId id="257" r:id="rId25"/>
    <p:sldId id="403" r:id="rId26"/>
    <p:sldId id="2244" r:id="rId27"/>
    <p:sldId id="2245" r:id="rId28"/>
    <p:sldId id="2246" r:id="rId29"/>
    <p:sldId id="259" r:id="rId30"/>
    <p:sldId id="2249" r:id="rId31"/>
    <p:sldId id="258" r:id="rId32"/>
    <p:sldId id="2251" r:id="rId33"/>
    <p:sldId id="2252" r:id="rId34"/>
    <p:sldId id="2231" r:id="rId35"/>
    <p:sldId id="2233" r:id="rId36"/>
    <p:sldId id="261" r:id="rId37"/>
    <p:sldId id="276" r:id="rId38"/>
    <p:sldId id="2253" r:id="rId39"/>
    <p:sldId id="2254" r:id="rId40"/>
    <p:sldId id="280" r:id="rId41"/>
    <p:sldId id="2255" r:id="rId42"/>
    <p:sldId id="2256" r:id="rId43"/>
    <p:sldId id="2257" r:id="rId44"/>
    <p:sldId id="2258" r:id="rId45"/>
    <p:sldId id="2261" r:id="rId46"/>
    <p:sldId id="2262" r:id="rId47"/>
    <p:sldId id="2259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A63A8-1394-4A22-82FD-C181C6F3D603}" type="datetimeFigureOut">
              <a:rPr lang="en-AU" smtClean="0"/>
              <a:t>4/03/2025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CC6E90-16DA-4257-98BF-54EDDFCBE2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9188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21E89-D8C0-5A4D-89D3-F1257DCA53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99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21E89-D8C0-5A4D-89D3-F1257DCA53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29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21E89-D8C0-5A4D-89D3-F1257DCA53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662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21E89-D8C0-5A4D-89D3-F1257DCA53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54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5689D-7E94-4579-859E-DB4BEA72FBC3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7899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5689D-7E94-4579-859E-DB4BEA72FBC3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3143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5689D-7E94-4579-859E-DB4BEA72FBC3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8369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5689D-7E94-4579-859E-DB4BEA72FBC3}" type="slidenum">
              <a:rPr lang="en-AU" smtClean="0"/>
              <a:t>21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20240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9276F-5EC6-8B83-AE09-785B407939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1F9911-FE57-A0D0-0B7D-5D89BE61D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AC747-E031-341B-29CA-4F0DC33F2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9C6-3603-433D-8A1E-7BFEE2F7DE86}" type="datetimeFigureOut">
              <a:rPr lang="en-AU" smtClean="0"/>
              <a:t>4/03/2025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1FFA3-5CC8-3534-CC72-165C5A29D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7FC8D-E696-117B-3A42-750B9A7EF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E305B-A6A2-4136-8F51-447781883A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9373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694F9-DFD5-8DF4-82ED-5AAAB2DA0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B31849-FA08-C28A-19EE-853F0C9CD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A2D50-6285-8655-25B5-7DE12C422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9C6-3603-433D-8A1E-7BFEE2F7DE86}" type="datetimeFigureOut">
              <a:rPr lang="en-AU" smtClean="0"/>
              <a:t>4/03/2025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8306E-6A5C-B5B9-BAE1-F91E89A5B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CA244-CBC6-0968-3176-3723B0A4F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E305B-A6A2-4136-8F51-447781883A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4094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8AFF77-0095-662D-7178-D1CC6D1A2A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3E4715-F5F3-F971-7138-B51D6D516F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A2F56-02D9-9A62-319E-C8EAEDB9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9C6-3603-433D-8A1E-7BFEE2F7DE86}" type="datetimeFigureOut">
              <a:rPr lang="en-AU" smtClean="0"/>
              <a:t>4/03/2025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5418F-78FF-EC14-5420-64228B3F5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75B12-CC5B-3C5E-586A-9842F1302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E305B-A6A2-4136-8F51-447781883A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081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354FA-38AC-6572-58E6-E591D0244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86BF4-31E2-2C92-AE12-13FD4E728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0623C-9BF8-2D24-1EF4-26D347A34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9C6-3603-433D-8A1E-7BFEE2F7DE86}" type="datetimeFigureOut">
              <a:rPr lang="en-AU" smtClean="0"/>
              <a:t>4/03/2025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B0A1A-CB58-C18F-7C41-C44E15301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F7AA8-B998-5C2E-75FC-56CDC2A3A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E305B-A6A2-4136-8F51-447781883A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6979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76DED-01BF-18BC-FCAE-07FE870EB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2A626-65C9-0069-BAFC-1C35B368C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DC7D3-6F5D-E6B5-D0DB-852F96BB5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9C6-3603-433D-8A1E-7BFEE2F7DE86}" type="datetimeFigureOut">
              <a:rPr lang="en-AU" smtClean="0"/>
              <a:t>4/03/2025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D5F10-5153-A090-66CF-FC5D88E0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07C6C-8A67-5E1D-F34D-80644B9F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E305B-A6A2-4136-8F51-447781883A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901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0E487-CA47-31B9-F1B8-F148568C2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B0F60-A636-1EB8-003C-DC075B030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FAAE09-991F-BEF2-E564-4071C9AE10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A1E42-164F-6DB9-AE2A-14B69EA63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9C6-3603-433D-8A1E-7BFEE2F7DE86}" type="datetimeFigureOut">
              <a:rPr lang="en-AU" smtClean="0"/>
              <a:t>4/03/2025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B09C78-B375-DC65-3C24-C283BF3FB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4D020-AC7E-82B2-B7FA-8F83D157F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E305B-A6A2-4136-8F51-447781883A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5370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37444-A643-D522-F291-11A34DBF2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A1B2FA-8DDC-6729-A016-E9FAD546C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4444C5-D1E2-6D56-9B7E-FE3EFD435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3ED8CC-294C-D382-B526-7BA020F56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76086D-ED20-DBAB-55BB-C56059D18F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2B04CC-5CFA-9B47-B99D-EF8385CE7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9C6-3603-433D-8A1E-7BFEE2F7DE86}" type="datetimeFigureOut">
              <a:rPr lang="en-AU" smtClean="0"/>
              <a:t>4/03/2025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F078FA-90B9-9B6D-E40E-01B83D181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C2319F-7B39-FF0B-4D12-D0464E70A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E305B-A6A2-4136-8F51-447781883A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9292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0216C-43CD-E678-6AA9-E696F3FF0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B0953A-AEE5-C834-F08D-6BBEEFB75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9C6-3603-433D-8A1E-7BFEE2F7DE86}" type="datetimeFigureOut">
              <a:rPr lang="en-AU" smtClean="0"/>
              <a:t>4/03/2025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097FB3-D706-3090-0C76-22E2414DA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832D9-7DA4-FB4A-1B2B-2D5946B16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E305B-A6A2-4136-8F51-447781883A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3020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1A9C4D-BB63-8F4B-6203-BB885D6B3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9C6-3603-433D-8A1E-7BFEE2F7DE86}" type="datetimeFigureOut">
              <a:rPr lang="en-AU" smtClean="0"/>
              <a:t>4/03/2025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9002D9-5A7D-4C25-670D-17E47E5D6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C3AF5-EF29-70AF-9C51-3F0B756CF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E305B-A6A2-4136-8F51-447781883A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3204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16A56-EAF5-971F-4D20-A2C42EE3C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EE6A6-990A-E571-E053-E75DB97C0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409965-FF3C-0F41-6025-3F9F9EC89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6859A3-EAD7-6DFE-A8D7-BB643C85E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9C6-3603-433D-8A1E-7BFEE2F7DE86}" type="datetimeFigureOut">
              <a:rPr lang="en-AU" smtClean="0"/>
              <a:t>4/03/2025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58506-2C56-FEE9-04EF-91B703BDB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71141D-7D65-4DB2-6AF8-0C6FFE897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E305B-A6A2-4136-8F51-447781883A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4607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772ED-3B45-D0D5-0360-9287C678C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8E873B-D9C2-5549-4153-438B062E20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B10673-4DDD-D89E-2D9D-9B9EA0085A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344120-DD65-EEF9-5FE0-8A48CDD92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9C6-3603-433D-8A1E-7BFEE2F7DE86}" type="datetimeFigureOut">
              <a:rPr lang="en-AU" smtClean="0"/>
              <a:t>4/03/2025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3F7452-A893-C4EF-EFBE-4C897BFFA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DD97AA-DDC7-25C6-9E52-FC3933DB7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E305B-A6A2-4136-8F51-447781883A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981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BDFC5-65D2-9777-C283-DB4CF2549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71D03-ED76-CAFF-C3BD-97F1CB87C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E647E-B6BB-92CE-C139-B75226B5F4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CA9C6-3603-433D-8A1E-7BFEE2F7DE86}" type="datetimeFigureOut">
              <a:rPr lang="en-AU" smtClean="0"/>
              <a:t>4/03/2025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FBF03-34B5-4E7D-0230-B69BFAAF78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525E8-980C-71BC-DAF6-DFBF6B7EC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4E305B-A6A2-4136-8F51-447781883A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345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NUL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sg.sph.umich.edu/abecasis/gas_power_calculator/index.html" TargetMode="External"/><Relationship Id="rId2" Type="http://schemas.openxmlformats.org/officeDocument/2006/relationships/hyperlink" Target="http://zzz.bwh.harvard.edu/gpc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qimr.az1.qualtrics.com/jfe/form/SV_8IWskkB41ezAMlg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9911C6-572B-E26A-8AA0-D14A4D1333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4988" y="1442172"/>
            <a:ext cx="8582025" cy="2177328"/>
          </a:xfrm>
        </p:spPr>
        <p:txBody>
          <a:bodyPr anchor="ctr">
            <a:normAutofit/>
          </a:bodyPr>
          <a:lstStyle/>
          <a:p>
            <a:r>
              <a:rPr lang="en-AU" sz="6600"/>
              <a:t>Introduction to GWAS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F73C9B-73C1-32C7-546D-C89F03C41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6988" y="3962400"/>
            <a:ext cx="7058025" cy="581025"/>
          </a:xfrm>
        </p:spPr>
        <p:txBody>
          <a:bodyPr anchor="ctr">
            <a:normAutofit/>
          </a:bodyPr>
          <a:lstStyle/>
          <a:p>
            <a:r>
              <a:rPr lang="en-AU" sz="2800">
                <a:solidFill>
                  <a:srgbClr val="FFFFFF"/>
                </a:solidFill>
              </a:rPr>
              <a:t>Sarah Medland</a:t>
            </a:r>
          </a:p>
        </p:txBody>
      </p:sp>
    </p:spTree>
    <p:extLst>
      <p:ext uri="{BB962C8B-B14F-4D97-AF65-F5344CB8AC3E}">
        <p14:creationId xmlns:p14="http://schemas.microsoft.com/office/powerpoint/2010/main" val="2500299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C8C39-0AFC-6038-1C57-58363B48E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14988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Helvetica Light" panose="020B0403020202020204" pitchFamily="34" charset="0"/>
              </a:rPr>
              <a:t>Using linear regression for binary phenotypes        (coded as 0 and 1) can lead to inflated type I errors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1DF602-053A-AE87-A569-D8F1B9DAD7E5}"/>
              </a:ext>
            </a:extLst>
          </p:cNvPr>
          <p:cNvSpPr/>
          <p:nvPr/>
        </p:nvSpPr>
        <p:spPr>
          <a:xfrm>
            <a:off x="6640224" y="6457890"/>
            <a:ext cx="55517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adapted from Chen, H., Wang, C.,</a:t>
            </a:r>
            <a:r>
              <a:rPr lang="zh-CN" altLang="en-US" sz="20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i="1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et.</a:t>
            </a:r>
            <a:r>
              <a:rPr lang="zh-CN" altLang="en-US" sz="2000" i="1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i="1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al.</a:t>
            </a:r>
            <a:r>
              <a:rPr lang="zh-CN" altLang="en-US" sz="2000" i="1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(2016)</a:t>
            </a:r>
            <a:endParaRPr lang="en-US" sz="2000" dirty="0">
              <a:solidFill>
                <a:schemeClr val="bg2">
                  <a:lumMod val="75000"/>
                </a:schemeClr>
              </a:solidFill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FD342D-71C7-4A69-6CEC-4C467F6F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022" y="1767501"/>
            <a:ext cx="5395956" cy="4572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1CAD5B-8946-0341-7428-6252330EA71F}"/>
              </a:ext>
            </a:extLst>
          </p:cNvPr>
          <p:cNvSpPr txBox="1"/>
          <p:nvPr/>
        </p:nvSpPr>
        <p:spPr>
          <a:xfrm>
            <a:off x="5127206" y="4019814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BB000"/>
                </a:solidFill>
                <a:latin typeface="Helvetica" pitchFamily="2" charset="0"/>
              </a:rPr>
              <a:t>Linear model assumed </a:t>
            </a:r>
          </a:p>
          <a:p>
            <a:r>
              <a:rPr lang="en-US" b="1" dirty="0">
                <a:solidFill>
                  <a:srgbClr val="EBB000"/>
                </a:solidFill>
                <a:latin typeface="Helvetica" pitchFamily="2" charset="0"/>
              </a:rPr>
              <a:t>mean-variance relationship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07635C-72D4-49C3-028C-A327C2EED99C}"/>
              </a:ext>
            </a:extLst>
          </p:cNvPr>
          <p:cNvSpPr txBox="1"/>
          <p:nvPr/>
        </p:nvSpPr>
        <p:spPr>
          <a:xfrm>
            <a:off x="4762874" y="1628255"/>
            <a:ext cx="45983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9CD5"/>
                </a:solidFill>
                <a:latin typeface="Helvetica" pitchFamily="2" charset="0"/>
              </a:rPr>
              <a:t>True mean-variance relationship </a:t>
            </a:r>
          </a:p>
        </p:txBody>
      </p:sp>
      <p:pic>
        <p:nvPicPr>
          <p:cNvPr id="8" name="Picture 7" descr="A sign with text on it&#10;&#10;AI-generated content may be incorrect.">
            <a:extLst>
              <a:ext uri="{FF2B5EF4-FFF2-40B4-BE49-F238E27FC236}">
                <a16:creationId xmlns:a16="http://schemas.microsoft.com/office/drawing/2014/main" id="{C6D176FE-AF66-E06E-2E9F-1694CA320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406" y="2059142"/>
            <a:ext cx="1555308" cy="117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90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681016"/>
            <a:ext cx="10515600" cy="693780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90" dirty="0"/>
              <a:t>Case-</a:t>
            </a:r>
            <a:r>
              <a:rPr spc="-60" dirty="0"/>
              <a:t>Control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60575" y="1625600"/>
            <a:ext cx="3684270" cy="10788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400" dirty="0">
                <a:latin typeface="Arial"/>
                <a:cs typeface="Arial"/>
              </a:rPr>
              <a:t>Logistic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Regression</a:t>
            </a:r>
            <a:endParaRPr sz="2400">
              <a:latin typeface="Arial"/>
              <a:cs typeface="Arial"/>
            </a:endParaRPr>
          </a:p>
          <a:p>
            <a:pPr marL="69850">
              <a:spcBef>
                <a:spcPts val="2525"/>
              </a:spcBef>
              <a:tabLst>
                <a:tab pos="2822575" algn="l"/>
              </a:tabLst>
            </a:pPr>
            <a:r>
              <a:rPr sz="2400" spc="-10" dirty="0">
                <a:latin typeface="Arial"/>
                <a:cs typeface="Arial"/>
              </a:rPr>
              <a:t>Controls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25" dirty="0">
                <a:latin typeface="Arial"/>
                <a:cs typeface="Arial"/>
              </a:rPr>
              <a:t>Cases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95500" y="2943225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0" y="266700"/>
                </a:moveTo>
                <a:lnTo>
                  <a:pt x="4296" y="218753"/>
                </a:lnTo>
                <a:lnTo>
                  <a:pt x="16685" y="173629"/>
                </a:lnTo>
                <a:lnTo>
                  <a:pt x="36412" y="132080"/>
                </a:lnTo>
                <a:lnTo>
                  <a:pt x="62724" y="94858"/>
                </a:lnTo>
                <a:lnTo>
                  <a:pt x="94868" y="62716"/>
                </a:lnTo>
                <a:lnTo>
                  <a:pt x="132091" y="36406"/>
                </a:lnTo>
                <a:lnTo>
                  <a:pt x="173639" y="16682"/>
                </a:lnTo>
                <a:lnTo>
                  <a:pt x="218760" y="4296"/>
                </a:lnTo>
                <a:lnTo>
                  <a:pt x="266700" y="0"/>
                </a:lnTo>
                <a:lnTo>
                  <a:pt x="314639" y="4296"/>
                </a:lnTo>
                <a:lnTo>
                  <a:pt x="359760" y="16682"/>
                </a:lnTo>
                <a:lnTo>
                  <a:pt x="401308" y="36406"/>
                </a:lnTo>
                <a:lnTo>
                  <a:pt x="438531" y="62716"/>
                </a:lnTo>
                <a:lnTo>
                  <a:pt x="470675" y="94858"/>
                </a:lnTo>
                <a:lnTo>
                  <a:pt x="496987" y="132079"/>
                </a:lnTo>
                <a:lnTo>
                  <a:pt x="516714" y="173629"/>
                </a:lnTo>
                <a:lnTo>
                  <a:pt x="529103" y="218753"/>
                </a:lnTo>
                <a:lnTo>
                  <a:pt x="533400" y="266700"/>
                </a:lnTo>
                <a:lnTo>
                  <a:pt x="529103" y="314646"/>
                </a:lnTo>
                <a:lnTo>
                  <a:pt x="516714" y="359770"/>
                </a:lnTo>
                <a:lnTo>
                  <a:pt x="496987" y="401319"/>
                </a:lnTo>
                <a:lnTo>
                  <a:pt x="470675" y="438541"/>
                </a:lnTo>
                <a:lnTo>
                  <a:pt x="438531" y="470683"/>
                </a:lnTo>
                <a:lnTo>
                  <a:pt x="401308" y="496993"/>
                </a:lnTo>
                <a:lnTo>
                  <a:pt x="359760" y="516717"/>
                </a:lnTo>
                <a:lnTo>
                  <a:pt x="314639" y="529103"/>
                </a:lnTo>
                <a:lnTo>
                  <a:pt x="266700" y="533400"/>
                </a:lnTo>
                <a:lnTo>
                  <a:pt x="218760" y="529103"/>
                </a:lnTo>
                <a:lnTo>
                  <a:pt x="173639" y="516717"/>
                </a:lnTo>
                <a:lnTo>
                  <a:pt x="132091" y="496993"/>
                </a:lnTo>
                <a:lnTo>
                  <a:pt x="94868" y="470683"/>
                </a:lnTo>
                <a:lnTo>
                  <a:pt x="62724" y="438541"/>
                </a:lnTo>
                <a:lnTo>
                  <a:pt x="36412" y="401320"/>
                </a:lnTo>
                <a:lnTo>
                  <a:pt x="16685" y="359770"/>
                </a:lnTo>
                <a:lnTo>
                  <a:pt x="4296" y="314646"/>
                </a:lnTo>
                <a:lnTo>
                  <a:pt x="0" y="26670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204402" y="3069908"/>
            <a:ext cx="340360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1550" spc="-25" dirty="0">
                <a:latin typeface="Arial"/>
                <a:cs typeface="Arial"/>
              </a:rPr>
              <a:t>A/A</a:t>
            </a:r>
            <a:endParaRPr sz="15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19400" y="2971800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0" y="266700"/>
                </a:moveTo>
                <a:lnTo>
                  <a:pt x="4296" y="218753"/>
                </a:lnTo>
                <a:lnTo>
                  <a:pt x="16682" y="173629"/>
                </a:lnTo>
                <a:lnTo>
                  <a:pt x="36406" y="132080"/>
                </a:lnTo>
                <a:lnTo>
                  <a:pt x="62716" y="94858"/>
                </a:lnTo>
                <a:lnTo>
                  <a:pt x="94858" y="62716"/>
                </a:lnTo>
                <a:lnTo>
                  <a:pt x="132079" y="36406"/>
                </a:lnTo>
                <a:lnTo>
                  <a:pt x="173629" y="16682"/>
                </a:lnTo>
                <a:lnTo>
                  <a:pt x="218753" y="4296"/>
                </a:lnTo>
                <a:lnTo>
                  <a:pt x="266700" y="0"/>
                </a:lnTo>
                <a:lnTo>
                  <a:pt x="314646" y="4296"/>
                </a:lnTo>
                <a:lnTo>
                  <a:pt x="359770" y="16682"/>
                </a:lnTo>
                <a:lnTo>
                  <a:pt x="401319" y="36406"/>
                </a:lnTo>
                <a:lnTo>
                  <a:pt x="438541" y="62716"/>
                </a:lnTo>
                <a:lnTo>
                  <a:pt x="470683" y="94858"/>
                </a:lnTo>
                <a:lnTo>
                  <a:pt x="496993" y="132079"/>
                </a:lnTo>
                <a:lnTo>
                  <a:pt x="516717" y="173629"/>
                </a:lnTo>
                <a:lnTo>
                  <a:pt x="529103" y="218753"/>
                </a:lnTo>
                <a:lnTo>
                  <a:pt x="533400" y="266700"/>
                </a:lnTo>
                <a:lnTo>
                  <a:pt x="529103" y="314646"/>
                </a:lnTo>
                <a:lnTo>
                  <a:pt x="516717" y="359770"/>
                </a:lnTo>
                <a:lnTo>
                  <a:pt x="496993" y="401319"/>
                </a:lnTo>
                <a:lnTo>
                  <a:pt x="470683" y="438541"/>
                </a:lnTo>
                <a:lnTo>
                  <a:pt x="438541" y="470683"/>
                </a:lnTo>
                <a:lnTo>
                  <a:pt x="401319" y="496993"/>
                </a:lnTo>
                <a:lnTo>
                  <a:pt x="359770" y="516717"/>
                </a:lnTo>
                <a:lnTo>
                  <a:pt x="314646" y="529103"/>
                </a:lnTo>
                <a:lnTo>
                  <a:pt x="266700" y="533400"/>
                </a:lnTo>
                <a:lnTo>
                  <a:pt x="218753" y="529103"/>
                </a:lnTo>
                <a:lnTo>
                  <a:pt x="173629" y="516717"/>
                </a:lnTo>
                <a:lnTo>
                  <a:pt x="132080" y="496993"/>
                </a:lnTo>
                <a:lnTo>
                  <a:pt x="94858" y="470683"/>
                </a:lnTo>
                <a:lnTo>
                  <a:pt x="62716" y="438541"/>
                </a:lnTo>
                <a:lnTo>
                  <a:pt x="36406" y="401320"/>
                </a:lnTo>
                <a:lnTo>
                  <a:pt x="16682" y="359770"/>
                </a:lnTo>
                <a:lnTo>
                  <a:pt x="4296" y="314646"/>
                </a:lnTo>
                <a:lnTo>
                  <a:pt x="0" y="26670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926715" y="3096896"/>
            <a:ext cx="339725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1550" spc="-25" dirty="0">
                <a:latin typeface="Arial"/>
                <a:cs typeface="Arial"/>
              </a:rPr>
              <a:t>A/A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105025" y="3657600"/>
            <a:ext cx="552450" cy="552450"/>
            <a:chOff x="581025" y="3657600"/>
            <a:chExt cx="552450" cy="552450"/>
          </a:xfrm>
        </p:grpSpPr>
        <p:sp>
          <p:nvSpPr>
            <p:cNvPr id="9" name="object 9"/>
            <p:cNvSpPr/>
            <p:nvPr/>
          </p:nvSpPr>
          <p:spPr>
            <a:xfrm>
              <a:off x="590550" y="3667125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66700" y="0"/>
                  </a:moveTo>
                  <a:lnTo>
                    <a:pt x="218760" y="4296"/>
                  </a:lnTo>
                  <a:lnTo>
                    <a:pt x="173639" y="16682"/>
                  </a:lnTo>
                  <a:lnTo>
                    <a:pt x="132091" y="36406"/>
                  </a:lnTo>
                  <a:lnTo>
                    <a:pt x="94868" y="62716"/>
                  </a:lnTo>
                  <a:lnTo>
                    <a:pt x="62724" y="94858"/>
                  </a:lnTo>
                  <a:lnTo>
                    <a:pt x="36412" y="132080"/>
                  </a:lnTo>
                  <a:lnTo>
                    <a:pt x="16685" y="173629"/>
                  </a:lnTo>
                  <a:lnTo>
                    <a:pt x="4296" y="218753"/>
                  </a:lnTo>
                  <a:lnTo>
                    <a:pt x="0" y="266700"/>
                  </a:lnTo>
                  <a:lnTo>
                    <a:pt x="4296" y="314646"/>
                  </a:lnTo>
                  <a:lnTo>
                    <a:pt x="16685" y="359770"/>
                  </a:lnTo>
                  <a:lnTo>
                    <a:pt x="36412" y="401319"/>
                  </a:lnTo>
                  <a:lnTo>
                    <a:pt x="62724" y="438541"/>
                  </a:lnTo>
                  <a:lnTo>
                    <a:pt x="94868" y="470683"/>
                  </a:lnTo>
                  <a:lnTo>
                    <a:pt x="132091" y="496993"/>
                  </a:lnTo>
                  <a:lnTo>
                    <a:pt x="173639" y="516717"/>
                  </a:lnTo>
                  <a:lnTo>
                    <a:pt x="218760" y="529103"/>
                  </a:lnTo>
                  <a:lnTo>
                    <a:pt x="266700" y="533400"/>
                  </a:lnTo>
                  <a:lnTo>
                    <a:pt x="314639" y="529103"/>
                  </a:lnTo>
                  <a:lnTo>
                    <a:pt x="359760" y="516717"/>
                  </a:lnTo>
                  <a:lnTo>
                    <a:pt x="401308" y="496993"/>
                  </a:lnTo>
                  <a:lnTo>
                    <a:pt x="438531" y="470683"/>
                  </a:lnTo>
                  <a:lnTo>
                    <a:pt x="470675" y="438541"/>
                  </a:lnTo>
                  <a:lnTo>
                    <a:pt x="496987" y="401319"/>
                  </a:lnTo>
                  <a:lnTo>
                    <a:pt x="516714" y="359770"/>
                  </a:lnTo>
                  <a:lnTo>
                    <a:pt x="529103" y="314646"/>
                  </a:lnTo>
                  <a:lnTo>
                    <a:pt x="533400" y="266700"/>
                  </a:lnTo>
                  <a:lnTo>
                    <a:pt x="529103" y="218753"/>
                  </a:lnTo>
                  <a:lnTo>
                    <a:pt x="516714" y="173629"/>
                  </a:lnTo>
                  <a:lnTo>
                    <a:pt x="496987" y="132080"/>
                  </a:lnTo>
                  <a:lnTo>
                    <a:pt x="470675" y="94858"/>
                  </a:lnTo>
                  <a:lnTo>
                    <a:pt x="438531" y="62716"/>
                  </a:lnTo>
                  <a:lnTo>
                    <a:pt x="401308" y="36406"/>
                  </a:lnTo>
                  <a:lnTo>
                    <a:pt x="359760" y="16682"/>
                  </a:lnTo>
                  <a:lnTo>
                    <a:pt x="314639" y="4296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0E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90550" y="3667125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0" y="266700"/>
                  </a:moveTo>
                  <a:lnTo>
                    <a:pt x="4296" y="218753"/>
                  </a:lnTo>
                  <a:lnTo>
                    <a:pt x="16685" y="173629"/>
                  </a:lnTo>
                  <a:lnTo>
                    <a:pt x="36412" y="132080"/>
                  </a:lnTo>
                  <a:lnTo>
                    <a:pt x="62724" y="94858"/>
                  </a:lnTo>
                  <a:lnTo>
                    <a:pt x="94868" y="62716"/>
                  </a:lnTo>
                  <a:lnTo>
                    <a:pt x="132091" y="36406"/>
                  </a:lnTo>
                  <a:lnTo>
                    <a:pt x="173639" y="16682"/>
                  </a:lnTo>
                  <a:lnTo>
                    <a:pt x="218760" y="4296"/>
                  </a:lnTo>
                  <a:lnTo>
                    <a:pt x="266700" y="0"/>
                  </a:lnTo>
                  <a:lnTo>
                    <a:pt x="314639" y="4296"/>
                  </a:lnTo>
                  <a:lnTo>
                    <a:pt x="359760" y="16682"/>
                  </a:lnTo>
                  <a:lnTo>
                    <a:pt x="401308" y="36406"/>
                  </a:lnTo>
                  <a:lnTo>
                    <a:pt x="438531" y="62716"/>
                  </a:lnTo>
                  <a:lnTo>
                    <a:pt x="470675" y="94858"/>
                  </a:lnTo>
                  <a:lnTo>
                    <a:pt x="496987" y="132080"/>
                  </a:lnTo>
                  <a:lnTo>
                    <a:pt x="516714" y="173629"/>
                  </a:lnTo>
                  <a:lnTo>
                    <a:pt x="529103" y="218753"/>
                  </a:lnTo>
                  <a:lnTo>
                    <a:pt x="533400" y="266700"/>
                  </a:lnTo>
                  <a:lnTo>
                    <a:pt x="529103" y="314646"/>
                  </a:lnTo>
                  <a:lnTo>
                    <a:pt x="516714" y="359770"/>
                  </a:lnTo>
                  <a:lnTo>
                    <a:pt x="496987" y="401319"/>
                  </a:lnTo>
                  <a:lnTo>
                    <a:pt x="470675" y="438541"/>
                  </a:lnTo>
                  <a:lnTo>
                    <a:pt x="438531" y="470683"/>
                  </a:lnTo>
                  <a:lnTo>
                    <a:pt x="401308" y="496993"/>
                  </a:lnTo>
                  <a:lnTo>
                    <a:pt x="359760" y="516717"/>
                  </a:lnTo>
                  <a:lnTo>
                    <a:pt x="314639" y="529103"/>
                  </a:lnTo>
                  <a:lnTo>
                    <a:pt x="266700" y="533400"/>
                  </a:lnTo>
                  <a:lnTo>
                    <a:pt x="218760" y="529103"/>
                  </a:lnTo>
                  <a:lnTo>
                    <a:pt x="173639" y="516717"/>
                  </a:lnTo>
                  <a:lnTo>
                    <a:pt x="132091" y="496993"/>
                  </a:lnTo>
                  <a:lnTo>
                    <a:pt x="94868" y="470683"/>
                  </a:lnTo>
                  <a:lnTo>
                    <a:pt x="62724" y="438541"/>
                  </a:lnTo>
                  <a:lnTo>
                    <a:pt x="36412" y="401319"/>
                  </a:lnTo>
                  <a:lnTo>
                    <a:pt x="16685" y="359770"/>
                  </a:lnTo>
                  <a:lnTo>
                    <a:pt x="4296" y="314646"/>
                  </a:lnTo>
                  <a:lnTo>
                    <a:pt x="0" y="26670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189797" y="3788728"/>
            <a:ext cx="391160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1550" spc="-25" dirty="0">
                <a:latin typeface="Arial"/>
                <a:cs typeface="Arial"/>
              </a:rPr>
              <a:t>G/G</a:t>
            </a:r>
            <a:endParaRPr sz="155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38500" y="3419475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0" y="266700"/>
                </a:moveTo>
                <a:lnTo>
                  <a:pt x="4296" y="218753"/>
                </a:lnTo>
                <a:lnTo>
                  <a:pt x="16682" y="173629"/>
                </a:lnTo>
                <a:lnTo>
                  <a:pt x="36406" y="132080"/>
                </a:lnTo>
                <a:lnTo>
                  <a:pt x="62716" y="94858"/>
                </a:lnTo>
                <a:lnTo>
                  <a:pt x="94858" y="62716"/>
                </a:lnTo>
                <a:lnTo>
                  <a:pt x="132080" y="36406"/>
                </a:lnTo>
                <a:lnTo>
                  <a:pt x="173629" y="16682"/>
                </a:lnTo>
                <a:lnTo>
                  <a:pt x="218753" y="4296"/>
                </a:lnTo>
                <a:lnTo>
                  <a:pt x="266700" y="0"/>
                </a:lnTo>
                <a:lnTo>
                  <a:pt x="314646" y="4296"/>
                </a:lnTo>
                <a:lnTo>
                  <a:pt x="359770" y="16682"/>
                </a:lnTo>
                <a:lnTo>
                  <a:pt x="401319" y="36406"/>
                </a:lnTo>
                <a:lnTo>
                  <a:pt x="438541" y="62716"/>
                </a:lnTo>
                <a:lnTo>
                  <a:pt x="470683" y="94858"/>
                </a:lnTo>
                <a:lnTo>
                  <a:pt x="496993" y="132079"/>
                </a:lnTo>
                <a:lnTo>
                  <a:pt x="516717" y="173629"/>
                </a:lnTo>
                <a:lnTo>
                  <a:pt x="529103" y="218753"/>
                </a:lnTo>
                <a:lnTo>
                  <a:pt x="533400" y="266700"/>
                </a:lnTo>
                <a:lnTo>
                  <a:pt x="529103" y="314646"/>
                </a:lnTo>
                <a:lnTo>
                  <a:pt x="516717" y="359770"/>
                </a:lnTo>
                <a:lnTo>
                  <a:pt x="496993" y="401319"/>
                </a:lnTo>
                <a:lnTo>
                  <a:pt x="470683" y="438541"/>
                </a:lnTo>
                <a:lnTo>
                  <a:pt x="438541" y="470683"/>
                </a:lnTo>
                <a:lnTo>
                  <a:pt x="401319" y="496993"/>
                </a:lnTo>
                <a:lnTo>
                  <a:pt x="359770" y="516717"/>
                </a:lnTo>
                <a:lnTo>
                  <a:pt x="314646" y="529103"/>
                </a:lnTo>
                <a:lnTo>
                  <a:pt x="266700" y="533400"/>
                </a:lnTo>
                <a:lnTo>
                  <a:pt x="218753" y="529103"/>
                </a:lnTo>
                <a:lnTo>
                  <a:pt x="173629" y="516717"/>
                </a:lnTo>
                <a:lnTo>
                  <a:pt x="132080" y="496993"/>
                </a:lnTo>
                <a:lnTo>
                  <a:pt x="94858" y="470683"/>
                </a:lnTo>
                <a:lnTo>
                  <a:pt x="62716" y="438541"/>
                </a:lnTo>
                <a:lnTo>
                  <a:pt x="36406" y="401319"/>
                </a:lnTo>
                <a:lnTo>
                  <a:pt x="16682" y="359770"/>
                </a:lnTo>
                <a:lnTo>
                  <a:pt x="4296" y="314646"/>
                </a:lnTo>
                <a:lnTo>
                  <a:pt x="0" y="26670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346705" y="3546412"/>
            <a:ext cx="340995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1550" spc="-25" dirty="0">
                <a:latin typeface="Arial"/>
                <a:cs typeface="Arial"/>
              </a:rPr>
              <a:t>A/A</a:t>
            </a:r>
            <a:endParaRPr sz="15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09875" y="4048125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0" y="266700"/>
                </a:moveTo>
                <a:lnTo>
                  <a:pt x="4296" y="218753"/>
                </a:lnTo>
                <a:lnTo>
                  <a:pt x="16682" y="173629"/>
                </a:lnTo>
                <a:lnTo>
                  <a:pt x="36406" y="132080"/>
                </a:lnTo>
                <a:lnTo>
                  <a:pt x="62716" y="94858"/>
                </a:lnTo>
                <a:lnTo>
                  <a:pt x="94858" y="62716"/>
                </a:lnTo>
                <a:lnTo>
                  <a:pt x="132079" y="36406"/>
                </a:lnTo>
                <a:lnTo>
                  <a:pt x="173629" y="16682"/>
                </a:lnTo>
                <a:lnTo>
                  <a:pt x="218753" y="4296"/>
                </a:lnTo>
                <a:lnTo>
                  <a:pt x="266700" y="0"/>
                </a:lnTo>
                <a:lnTo>
                  <a:pt x="314646" y="4296"/>
                </a:lnTo>
                <a:lnTo>
                  <a:pt x="359770" y="16682"/>
                </a:lnTo>
                <a:lnTo>
                  <a:pt x="401319" y="36406"/>
                </a:lnTo>
                <a:lnTo>
                  <a:pt x="438541" y="62716"/>
                </a:lnTo>
                <a:lnTo>
                  <a:pt x="470683" y="94858"/>
                </a:lnTo>
                <a:lnTo>
                  <a:pt x="496993" y="132080"/>
                </a:lnTo>
                <a:lnTo>
                  <a:pt x="516717" y="173629"/>
                </a:lnTo>
                <a:lnTo>
                  <a:pt x="529103" y="218753"/>
                </a:lnTo>
                <a:lnTo>
                  <a:pt x="533400" y="266700"/>
                </a:lnTo>
                <a:lnTo>
                  <a:pt x="529103" y="314646"/>
                </a:lnTo>
                <a:lnTo>
                  <a:pt x="516717" y="359770"/>
                </a:lnTo>
                <a:lnTo>
                  <a:pt x="496993" y="401319"/>
                </a:lnTo>
                <a:lnTo>
                  <a:pt x="470683" y="438541"/>
                </a:lnTo>
                <a:lnTo>
                  <a:pt x="438541" y="470683"/>
                </a:lnTo>
                <a:lnTo>
                  <a:pt x="401319" y="496993"/>
                </a:lnTo>
                <a:lnTo>
                  <a:pt x="359770" y="516717"/>
                </a:lnTo>
                <a:lnTo>
                  <a:pt x="314646" y="529103"/>
                </a:lnTo>
                <a:lnTo>
                  <a:pt x="266700" y="533400"/>
                </a:lnTo>
                <a:lnTo>
                  <a:pt x="218753" y="529103"/>
                </a:lnTo>
                <a:lnTo>
                  <a:pt x="173629" y="516717"/>
                </a:lnTo>
                <a:lnTo>
                  <a:pt x="132080" y="496993"/>
                </a:lnTo>
                <a:lnTo>
                  <a:pt x="94858" y="470683"/>
                </a:lnTo>
                <a:lnTo>
                  <a:pt x="62716" y="438541"/>
                </a:lnTo>
                <a:lnTo>
                  <a:pt x="36406" y="401319"/>
                </a:lnTo>
                <a:lnTo>
                  <a:pt x="16682" y="359770"/>
                </a:lnTo>
                <a:lnTo>
                  <a:pt x="4296" y="314646"/>
                </a:lnTo>
                <a:lnTo>
                  <a:pt x="0" y="26670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15919" y="4176713"/>
            <a:ext cx="340360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1550" spc="-25" dirty="0">
                <a:latin typeface="Arial"/>
                <a:cs typeface="Arial"/>
              </a:rPr>
              <a:t>A/A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876675" y="3543300"/>
            <a:ext cx="552450" cy="552450"/>
            <a:chOff x="2352675" y="3543300"/>
            <a:chExt cx="552450" cy="552450"/>
          </a:xfrm>
        </p:grpSpPr>
        <p:sp>
          <p:nvSpPr>
            <p:cNvPr id="17" name="object 17"/>
            <p:cNvSpPr/>
            <p:nvPr/>
          </p:nvSpPr>
          <p:spPr>
            <a:xfrm>
              <a:off x="2362200" y="3552825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66700" y="0"/>
                  </a:moveTo>
                  <a:lnTo>
                    <a:pt x="218753" y="4296"/>
                  </a:lnTo>
                  <a:lnTo>
                    <a:pt x="173629" y="16682"/>
                  </a:lnTo>
                  <a:lnTo>
                    <a:pt x="132080" y="36406"/>
                  </a:lnTo>
                  <a:lnTo>
                    <a:pt x="94858" y="62716"/>
                  </a:lnTo>
                  <a:lnTo>
                    <a:pt x="62716" y="94858"/>
                  </a:lnTo>
                  <a:lnTo>
                    <a:pt x="36406" y="132080"/>
                  </a:lnTo>
                  <a:lnTo>
                    <a:pt x="16682" y="173629"/>
                  </a:lnTo>
                  <a:lnTo>
                    <a:pt x="4296" y="218753"/>
                  </a:lnTo>
                  <a:lnTo>
                    <a:pt x="0" y="266700"/>
                  </a:lnTo>
                  <a:lnTo>
                    <a:pt x="4296" y="314646"/>
                  </a:lnTo>
                  <a:lnTo>
                    <a:pt x="16682" y="359770"/>
                  </a:lnTo>
                  <a:lnTo>
                    <a:pt x="36406" y="401319"/>
                  </a:lnTo>
                  <a:lnTo>
                    <a:pt x="62716" y="438541"/>
                  </a:lnTo>
                  <a:lnTo>
                    <a:pt x="94858" y="470683"/>
                  </a:lnTo>
                  <a:lnTo>
                    <a:pt x="132080" y="496993"/>
                  </a:lnTo>
                  <a:lnTo>
                    <a:pt x="173629" y="516717"/>
                  </a:lnTo>
                  <a:lnTo>
                    <a:pt x="218753" y="529103"/>
                  </a:lnTo>
                  <a:lnTo>
                    <a:pt x="266700" y="533400"/>
                  </a:lnTo>
                  <a:lnTo>
                    <a:pt x="314646" y="529103"/>
                  </a:lnTo>
                  <a:lnTo>
                    <a:pt x="359770" y="516717"/>
                  </a:lnTo>
                  <a:lnTo>
                    <a:pt x="401319" y="496993"/>
                  </a:lnTo>
                  <a:lnTo>
                    <a:pt x="438541" y="470683"/>
                  </a:lnTo>
                  <a:lnTo>
                    <a:pt x="470683" y="438541"/>
                  </a:lnTo>
                  <a:lnTo>
                    <a:pt x="496993" y="401319"/>
                  </a:lnTo>
                  <a:lnTo>
                    <a:pt x="516717" y="359770"/>
                  </a:lnTo>
                  <a:lnTo>
                    <a:pt x="529103" y="314646"/>
                  </a:lnTo>
                  <a:lnTo>
                    <a:pt x="533400" y="266700"/>
                  </a:lnTo>
                  <a:lnTo>
                    <a:pt x="529103" y="218753"/>
                  </a:lnTo>
                  <a:lnTo>
                    <a:pt x="516717" y="173629"/>
                  </a:lnTo>
                  <a:lnTo>
                    <a:pt x="496993" y="132079"/>
                  </a:lnTo>
                  <a:lnTo>
                    <a:pt x="470683" y="94858"/>
                  </a:lnTo>
                  <a:lnTo>
                    <a:pt x="438541" y="62716"/>
                  </a:lnTo>
                  <a:lnTo>
                    <a:pt x="401319" y="36406"/>
                  </a:lnTo>
                  <a:lnTo>
                    <a:pt x="359770" y="16682"/>
                  </a:lnTo>
                  <a:lnTo>
                    <a:pt x="314646" y="4296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6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362200" y="3552825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0" y="266700"/>
                  </a:moveTo>
                  <a:lnTo>
                    <a:pt x="4296" y="218753"/>
                  </a:lnTo>
                  <a:lnTo>
                    <a:pt x="16682" y="173629"/>
                  </a:lnTo>
                  <a:lnTo>
                    <a:pt x="36406" y="132080"/>
                  </a:lnTo>
                  <a:lnTo>
                    <a:pt x="62716" y="94858"/>
                  </a:lnTo>
                  <a:lnTo>
                    <a:pt x="94858" y="62716"/>
                  </a:lnTo>
                  <a:lnTo>
                    <a:pt x="132080" y="36406"/>
                  </a:lnTo>
                  <a:lnTo>
                    <a:pt x="173629" y="16682"/>
                  </a:lnTo>
                  <a:lnTo>
                    <a:pt x="218753" y="4296"/>
                  </a:lnTo>
                  <a:lnTo>
                    <a:pt x="266700" y="0"/>
                  </a:lnTo>
                  <a:lnTo>
                    <a:pt x="314646" y="4296"/>
                  </a:lnTo>
                  <a:lnTo>
                    <a:pt x="359770" y="16682"/>
                  </a:lnTo>
                  <a:lnTo>
                    <a:pt x="401319" y="36406"/>
                  </a:lnTo>
                  <a:lnTo>
                    <a:pt x="438541" y="62716"/>
                  </a:lnTo>
                  <a:lnTo>
                    <a:pt x="470683" y="94858"/>
                  </a:lnTo>
                  <a:lnTo>
                    <a:pt x="496993" y="132079"/>
                  </a:lnTo>
                  <a:lnTo>
                    <a:pt x="516717" y="173629"/>
                  </a:lnTo>
                  <a:lnTo>
                    <a:pt x="529103" y="218753"/>
                  </a:lnTo>
                  <a:lnTo>
                    <a:pt x="533400" y="266700"/>
                  </a:lnTo>
                  <a:lnTo>
                    <a:pt x="529103" y="314646"/>
                  </a:lnTo>
                  <a:lnTo>
                    <a:pt x="516717" y="359770"/>
                  </a:lnTo>
                  <a:lnTo>
                    <a:pt x="496993" y="401319"/>
                  </a:lnTo>
                  <a:lnTo>
                    <a:pt x="470683" y="438541"/>
                  </a:lnTo>
                  <a:lnTo>
                    <a:pt x="438541" y="470683"/>
                  </a:lnTo>
                  <a:lnTo>
                    <a:pt x="401319" y="496993"/>
                  </a:lnTo>
                  <a:lnTo>
                    <a:pt x="359770" y="516717"/>
                  </a:lnTo>
                  <a:lnTo>
                    <a:pt x="314646" y="529103"/>
                  </a:lnTo>
                  <a:lnTo>
                    <a:pt x="266700" y="533400"/>
                  </a:lnTo>
                  <a:lnTo>
                    <a:pt x="218753" y="529103"/>
                  </a:lnTo>
                  <a:lnTo>
                    <a:pt x="173629" y="516717"/>
                  </a:lnTo>
                  <a:lnTo>
                    <a:pt x="132080" y="496993"/>
                  </a:lnTo>
                  <a:lnTo>
                    <a:pt x="94858" y="470683"/>
                  </a:lnTo>
                  <a:lnTo>
                    <a:pt x="62716" y="438541"/>
                  </a:lnTo>
                  <a:lnTo>
                    <a:pt x="36406" y="401319"/>
                  </a:lnTo>
                  <a:lnTo>
                    <a:pt x="16682" y="359770"/>
                  </a:lnTo>
                  <a:lnTo>
                    <a:pt x="4296" y="314646"/>
                  </a:lnTo>
                  <a:lnTo>
                    <a:pt x="0" y="26670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979927" y="3680524"/>
            <a:ext cx="368935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1550" spc="-25" dirty="0">
                <a:latin typeface="Arial"/>
                <a:cs typeface="Arial"/>
              </a:rPr>
              <a:t>G/A</a:t>
            </a:r>
            <a:endParaRPr sz="155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847850" y="4467225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0" y="266700"/>
                </a:moveTo>
                <a:lnTo>
                  <a:pt x="4296" y="218753"/>
                </a:lnTo>
                <a:lnTo>
                  <a:pt x="16685" y="173629"/>
                </a:lnTo>
                <a:lnTo>
                  <a:pt x="36412" y="132080"/>
                </a:lnTo>
                <a:lnTo>
                  <a:pt x="62724" y="94858"/>
                </a:lnTo>
                <a:lnTo>
                  <a:pt x="94868" y="62716"/>
                </a:lnTo>
                <a:lnTo>
                  <a:pt x="132091" y="36406"/>
                </a:lnTo>
                <a:lnTo>
                  <a:pt x="173639" y="16682"/>
                </a:lnTo>
                <a:lnTo>
                  <a:pt x="218760" y="4296"/>
                </a:lnTo>
                <a:lnTo>
                  <a:pt x="266700" y="0"/>
                </a:lnTo>
                <a:lnTo>
                  <a:pt x="314639" y="4296"/>
                </a:lnTo>
                <a:lnTo>
                  <a:pt x="359760" y="16682"/>
                </a:lnTo>
                <a:lnTo>
                  <a:pt x="401308" y="36406"/>
                </a:lnTo>
                <a:lnTo>
                  <a:pt x="438531" y="62716"/>
                </a:lnTo>
                <a:lnTo>
                  <a:pt x="470675" y="94858"/>
                </a:lnTo>
                <a:lnTo>
                  <a:pt x="496987" y="132080"/>
                </a:lnTo>
                <a:lnTo>
                  <a:pt x="516714" y="173629"/>
                </a:lnTo>
                <a:lnTo>
                  <a:pt x="529103" y="218753"/>
                </a:lnTo>
                <a:lnTo>
                  <a:pt x="533400" y="266700"/>
                </a:lnTo>
                <a:lnTo>
                  <a:pt x="529103" y="314646"/>
                </a:lnTo>
                <a:lnTo>
                  <a:pt x="516714" y="359770"/>
                </a:lnTo>
                <a:lnTo>
                  <a:pt x="496987" y="401319"/>
                </a:lnTo>
                <a:lnTo>
                  <a:pt x="470675" y="438541"/>
                </a:lnTo>
                <a:lnTo>
                  <a:pt x="438531" y="470683"/>
                </a:lnTo>
                <a:lnTo>
                  <a:pt x="401308" y="496993"/>
                </a:lnTo>
                <a:lnTo>
                  <a:pt x="359760" y="516717"/>
                </a:lnTo>
                <a:lnTo>
                  <a:pt x="314639" y="529103"/>
                </a:lnTo>
                <a:lnTo>
                  <a:pt x="266700" y="533400"/>
                </a:lnTo>
                <a:lnTo>
                  <a:pt x="218760" y="529103"/>
                </a:lnTo>
                <a:lnTo>
                  <a:pt x="173639" y="516717"/>
                </a:lnTo>
                <a:lnTo>
                  <a:pt x="132091" y="496993"/>
                </a:lnTo>
                <a:lnTo>
                  <a:pt x="94868" y="470683"/>
                </a:lnTo>
                <a:lnTo>
                  <a:pt x="62724" y="438541"/>
                </a:lnTo>
                <a:lnTo>
                  <a:pt x="36412" y="401319"/>
                </a:lnTo>
                <a:lnTo>
                  <a:pt x="16685" y="359770"/>
                </a:lnTo>
                <a:lnTo>
                  <a:pt x="4296" y="314646"/>
                </a:lnTo>
                <a:lnTo>
                  <a:pt x="0" y="26670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954847" y="4589717"/>
            <a:ext cx="340360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1550" spc="-25" dirty="0">
                <a:latin typeface="Arial"/>
                <a:cs typeface="Arial"/>
              </a:rPr>
              <a:t>A/A</a:t>
            </a:r>
            <a:endParaRPr sz="155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362200" y="4905375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0" y="266700"/>
                </a:moveTo>
                <a:lnTo>
                  <a:pt x="4296" y="218753"/>
                </a:lnTo>
                <a:lnTo>
                  <a:pt x="16685" y="173629"/>
                </a:lnTo>
                <a:lnTo>
                  <a:pt x="36412" y="132080"/>
                </a:lnTo>
                <a:lnTo>
                  <a:pt x="62724" y="94858"/>
                </a:lnTo>
                <a:lnTo>
                  <a:pt x="94868" y="62716"/>
                </a:lnTo>
                <a:lnTo>
                  <a:pt x="132091" y="36406"/>
                </a:lnTo>
                <a:lnTo>
                  <a:pt x="173639" y="16682"/>
                </a:lnTo>
                <a:lnTo>
                  <a:pt x="218760" y="4296"/>
                </a:lnTo>
                <a:lnTo>
                  <a:pt x="266700" y="0"/>
                </a:lnTo>
                <a:lnTo>
                  <a:pt x="314639" y="4296"/>
                </a:lnTo>
                <a:lnTo>
                  <a:pt x="359760" y="16682"/>
                </a:lnTo>
                <a:lnTo>
                  <a:pt x="401308" y="36406"/>
                </a:lnTo>
                <a:lnTo>
                  <a:pt x="438531" y="62716"/>
                </a:lnTo>
                <a:lnTo>
                  <a:pt x="470675" y="94858"/>
                </a:lnTo>
                <a:lnTo>
                  <a:pt x="496987" y="132080"/>
                </a:lnTo>
                <a:lnTo>
                  <a:pt x="516714" y="173629"/>
                </a:lnTo>
                <a:lnTo>
                  <a:pt x="529103" y="218753"/>
                </a:lnTo>
                <a:lnTo>
                  <a:pt x="533400" y="266700"/>
                </a:lnTo>
                <a:lnTo>
                  <a:pt x="529103" y="314646"/>
                </a:lnTo>
                <a:lnTo>
                  <a:pt x="516714" y="359770"/>
                </a:lnTo>
                <a:lnTo>
                  <a:pt x="496987" y="401319"/>
                </a:lnTo>
                <a:lnTo>
                  <a:pt x="470675" y="438541"/>
                </a:lnTo>
                <a:lnTo>
                  <a:pt x="438531" y="470683"/>
                </a:lnTo>
                <a:lnTo>
                  <a:pt x="401308" y="496993"/>
                </a:lnTo>
                <a:lnTo>
                  <a:pt x="359760" y="516717"/>
                </a:lnTo>
                <a:lnTo>
                  <a:pt x="314639" y="529103"/>
                </a:lnTo>
                <a:lnTo>
                  <a:pt x="266700" y="533400"/>
                </a:lnTo>
                <a:lnTo>
                  <a:pt x="218760" y="529103"/>
                </a:lnTo>
                <a:lnTo>
                  <a:pt x="173639" y="516717"/>
                </a:lnTo>
                <a:lnTo>
                  <a:pt x="132091" y="496993"/>
                </a:lnTo>
                <a:lnTo>
                  <a:pt x="94868" y="470683"/>
                </a:lnTo>
                <a:lnTo>
                  <a:pt x="62724" y="438541"/>
                </a:lnTo>
                <a:lnTo>
                  <a:pt x="36412" y="401320"/>
                </a:lnTo>
                <a:lnTo>
                  <a:pt x="16685" y="359770"/>
                </a:lnTo>
                <a:lnTo>
                  <a:pt x="4296" y="314646"/>
                </a:lnTo>
                <a:lnTo>
                  <a:pt x="0" y="26670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471103" y="5034217"/>
            <a:ext cx="340995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1550" spc="-25" dirty="0">
                <a:latin typeface="Arial"/>
                <a:cs typeface="Arial"/>
              </a:rPr>
              <a:t>A/A</a:t>
            </a:r>
            <a:endParaRPr sz="155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600450" y="4276725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0" y="266700"/>
                </a:moveTo>
                <a:lnTo>
                  <a:pt x="4296" y="218753"/>
                </a:lnTo>
                <a:lnTo>
                  <a:pt x="16682" y="173629"/>
                </a:lnTo>
                <a:lnTo>
                  <a:pt x="36406" y="132080"/>
                </a:lnTo>
                <a:lnTo>
                  <a:pt x="62716" y="94858"/>
                </a:lnTo>
                <a:lnTo>
                  <a:pt x="94858" y="62716"/>
                </a:lnTo>
                <a:lnTo>
                  <a:pt x="132080" y="36406"/>
                </a:lnTo>
                <a:lnTo>
                  <a:pt x="173629" y="16682"/>
                </a:lnTo>
                <a:lnTo>
                  <a:pt x="218753" y="4296"/>
                </a:lnTo>
                <a:lnTo>
                  <a:pt x="266700" y="0"/>
                </a:lnTo>
                <a:lnTo>
                  <a:pt x="314646" y="4296"/>
                </a:lnTo>
                <a:lnTo>
                  <a:pt x="359770" y="16682"/>
                </a:lnTo>
                <a:lnTo>
                  <a:pt x="401319" y="36406"/>
                </a:lnTo>
                <a:lnTo>
                  <a:pt x="438541" y="62716"/>
                </a:lnTo>
                <a:lnTo>
                  <a:pt x="470683" y="94858"/>
                </a:lnTo>
                <a:lnTo>
                  <a:pt x="496993" y="132080"/>
                </a:lnTo>
                <a:lnTo>
                  <a:pt x="516717" y="173629"/>
                </a:lnTo>
                <a:lnTo>
                  <a:pt x="529103" y="218753"/>
                </a:lnTo>
                <a:lnTo>
                  <a:pt x="533400" y="266700"/>
                </a:lnTo>
                <a:lnTo>
                  <a:pt x="529103" y="314646"/>
                </a:lnTo>
                <a:lnTo>
                  <a:pt x="516717" y="359770"/>
                </a:lnTo>
                <a:lnTo>
                  <a:pt x="496993" y="401319"/>
                </a:lnTo>
                <a:lnTo>
                  <a:pt x="470683" y="438541"/>
                </a:lnTo>
                <a:lnTo>
                  <a:pt x="438541" y="470683"/>
                </a:lnTo>
                <a:lnTo>
                  <a:pt x="401319" y="496993"/>
                </a:lnTo>
                <a:lnTo>
                  <a:pt x="359770" y="516717"/>
                </a:lnTo>
                <a:lnTo>
                  <a:pt x="314646" y="529103"/>
                </a:lnTo>
                <a:lnTo>
                  <a:pt x="266700" y="533400"/>
                </a:lnTo>
                <a:lnTo>
                  <a:pt x="218753" y="529103"/>
                </a:lnTo>
                <a:lnTo>
                  <a:pt x="173629" y="516717"/>
                </a:lnTo>
                <a:lnTo>
                  <a:pt x="132080" y="496993"/>
                </a:lnTo>
                <a:lnTo>
                  <a:pt x="94858" y="470683"/>
                </a:lnTo>
                <a:lnTo>
                  <a:pt x="62716" y="438541"/>
                </a:lnTo>
                <a:lnTo>
                  <a:pt x="36406" y="401319"/>
                </a:lnTo>
                <a:lnTo>
                  <a:pt x="16682" y="359770"/>
                </a:lnTo>
                <a:lnTo>
                  <a:pt x="4296" y="314646"/>
                </a:lnTo>
                <a:lnTo>
                  <a:pt x="0" y="26670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707764" y="4398328"/>
            <a:ext cx="340360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1550" spc="-25" dirty="0">
                <a:latin typeface="Arial"/>
                <a:cs typeface="Arial"/>
              </a:rPr>
              <a:t>A/A</a:t>
            </a:r>
            <a:endParaRPr sz="155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591050" y="432435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0" y="457200"/>
                </a:moveTo>
                <a:lnTo>
                  <a:pt x="457200" y="457200"/>
                </a:lnTo>
                <a:lnTo>
                  <a:pt x="4572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677410" y="4430078"/>
            <a:ext cx="340360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1550" spc="-25" dirty="0">
                <a:latin typeface="Arial"/>
                <a:cs typeface="Arial"/>
              </a:rPr>
              <a:t>A/A</a:t>
            </a:r>
            <a:endParaRPr sz="155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057900" y="4943475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0" y="457200"/>
                </a:moveTo>
                <a:lnTo>
                  <a:pt x="457200" y="457200"/>
                </a:lnTo>
                <a:lnTo>
                  <a:pt x="4572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143371" y="5056823"/>
            <a:ext cx="340360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1550" spc="-25" dirty="0">
                <a:latin typeface="Arial"/>
                <a:cs typeface="Arial"/>
              </a:rPr>
              <a:t>A/A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257675" y="4991100"/>
            <a:ext cx="476250" cy="476250"/>
            <a:chOff x="2733675" y="4991100"/>
            <a:chExt cx="476250" cy="476250"/>
          </a:xfrm>
        </p:grpSpPr>
        <p:sp>
          <p:nvSpPr>
            <p:cNvPr id="31" name="object 31"/>
            <p:cNvSpPr/>
            <p:nvPr/>
          </p:nvSpPr>
          <p:spPr>
            <a:xfrm>
              <a:off x="2743200" y="500062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4572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457200" y="45720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0E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743200" y="500062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457200"/>
                  </a:moveTo>
                  <a:lnTo>
                    <a:pt x="457200" y="457200"/>
                  </a:lnTo>
                  <a:lnTo>
                    <a:pt x="457200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4319270" y="5106353"/>
            <a:ext cx="391160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1550" spc="-25" dirty="0">
                <a:latin typeface="Arial"/>
                <a:cs typeface="Arial"/>
              </a:rPr>
              <a:t>G/G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5410200" y="4219575"/>
            <a:ext cx="476250" cy="476250"/>
            <a:chOff x="3886200" y="4219575"/>
            <a:chExt cx="476250" cy="476250"/>
          </a:xfrm>
        </p:grpSpPr>
        <p:sp>
          <p:nvSpPr>
            <p:cNvPr id="35" name="object 35"/>
            <p:cNvSpPr/>
            <p:nvPr/>
          </p:nvSpPr>
          <p:spPr>
            <a:xfrm>
              <a:off x="3895725" y="422910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4572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457200" y="45720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6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895725" y="422910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457200"/>
                  </a:moveTo>
                  <a:lnTo>
                    <a:pt x="457200" y="457200"/>
                  </a:lnTo>
                  <a:lnTo>
                    <a:pt x="457200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5488304" y="4340289"/>
            <a:ext cx="369570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1550" spc="-25" dirty="0">
                <a:latin typeface="Arial"/>
                <a:cs typeface="Arial"/>
              </a:rPr>
              <a:t>G/A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4800600" y="3619500"/>
            <a:ext cx="476250" cy="476250"/>
            <a:chOff x="3276600" y="3619500"/>
            <a:chExt cx="476250" cy="476250"/>
          </a:xfrm>
        </p:grpSpPr>
        <p:sp>
          <p:nvSpPr>
            <p:cNvPr id="39" name="object 39"/>
            <p:cNvSpPr/>
            <p:nvPr/>
          </p:nvSpPr>
          <p:spPr>
            <a:xfrm>
              <a:off x="3286125" y="362902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4572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457200" y="45720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6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286125" y="362902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457200"/>
                  </a:moveTo>
                  <a:lnTo>
                    <a:pt x="457200" y="457200"/>
                  </a:lnTo>
                  <a:lnTo>
                    <a:pt x="457200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4878960" y="3739896"/>
            <a:ext cx="368935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1550" spc="-25" dirty="0">
                <a:latin typeface="Arial"/>
                <a:cs typeface="Arial"/>
              </a:rPr>
              <a:t>G/A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4572000" y="2981325"/>
            <a:ext cx="476250" cy="476250"/>
            <a:chOff x="3048000" y="2981325"/>
            <a:chExt cx="476250" cy="476250"/>
          </a:xfrm>
        </p:grpSpPr>
        <p:sp>
          <p:nvSpPr>
            <p:cNvPr id="43" name="object 43"/>
            <p:cNvSpPr/>
            <p:nvPr/>
          </p:nvSpPr>
          <p:spPr>
            <a:xfrm>
              <a:off x="3057525" y="299085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4572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457200" y="45720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6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057525" y="299085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457200"/>
                  </a:moveTo>
                  <a:lnTo>
                    <a:pt x="457200" y="457200"/>
                  </a:lnTo>
                  <a:lnTo>
                    <a:pt x="457200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4651756" y="3094610"/>
            <a:ext cx="368935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1550" spc="-25" dirty="0">
                <a:latin typeface="Arial"/>
                <a:cs typeface="Arial"/>
              </a:rPr>
              <a:t>G/A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6362700" y="3362325"/>
            <a:ext cx="476250" cy="476250"/>
            <a:chOff x="4838700" y="3362325"/>
            <a:chExt cx="476250" cy="476250"/>
          </a:xfrm>
        </p:grpSpPr>
        <p:sp>
          <p:nvSpPr>
            <p:cNvPr id="47" name="object 47"/>
            <p:cNvSpPr/>
            <p:nvPr/>
          </p:nvSpPr>
          <p:spPr>
            <a:xfrm>
              <a:off x="4848225" y="337185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4572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457200" y="45720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6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848225" y="337185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457200"/>
                  </a:moveTo>
                  <a:lnTo>
                    <a:pt x="457200" y="457200"/>
                  </a:lnTo>
                  <a:lnTo>
                    <a:pt x="457200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6443346" y="3474721"/>
            <a:ext cx="368935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1550" spc="-25" dirty="0">
                <a:latin typeface="Arial"/>
                <a:cs typeface="Arial"/>
              </a:rPr>
              <a:t>G/A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3095625" y="4886325"/>
            <a:ext cx="552450" cy="552450"/>
            <a:chOff x="1571625" y="4886325"/>
            <a:chExt cx="552450" cy="552450"/>
          </a:xfrm>
        </p:grpSpPr>
        <p:sp>
          <p:nvSpPr>
            <p:cNvPr id="51" name="object 51"/>
            <p:cNvSpPr/>
            <p:nvPr/>
          </p:nvSpPr>
          <p:spPr>
            <a:xfrm>
              <a:off x="1581150" y="4895850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66700" y="0"/>
                  </a:moveTo>
                  <a:lnTo>
                    <a:pt x="218753" y="4296"/>
                  </a:lnTo>
                  <a:lnTo>
                    <a:pt x="173629" y="16682"/>
                  </a:lnTo>
                  <a:lnTo>
                    <a:pt x="132080" y="36406"/>
                  </a:lnTo>
                  <a:lnTo>
                    <a:pt x="94858" y="62716"/>
                  </a:lnTo>
                  <a:lnTo>
                    <a:pt x="62716" y="94858"/>
                  </a:lnTo>
                  <a:lnTo>
                    <a:pt x="36406" y="132080"/>
                  </a:lnTo>
                  <a:lnTo>
                    <a:pt x="16682" y="173629"/>
                  </a:lnTo>
                  <a:lnTo>
                    <a:pt x="4296" y="218753"/>
                  </a:lnTo>
                  <a:lnTo>
                    <a:pt x="0" y="266700"/>
                  </a:lnTo>
                  <a:lnTo>
                    <a:pt x="4296" y="314646"/>
                  </a:lnTo>
                  <a:lnTo>
                    <a:pt x="16682" y="359770"/>
                  </a:lnTo>
                  <a:lnTo>
                    <a:pt x="36406" y="401320"/>
                  </a:lnTo>
                  <a:lnTo>
                    <a:pt x="62716" y="438541"/>
                  </a:lnTo>
                  <a:lnTo>
                    <a:pt x="94858" y="470683"/>
                  </a:lnTo>
                  <a:lnTo>
                    <a:pt x="132080" y="496993"/>
                  </a:lnTo>
                  <a:lnTo>
                    <a:pt x="173629" y="516717"/>
                  </a:lnTo>
                  <a:lnTo>
                    <a:pt x="218753" y="529103"/>
                  </a:lnTo>
                  <a:lnTo>
                    <a:pt x="266700" y="533400"/>
                  </a:lnTo>
                  <a:lnTo>
                    <a:pt x="314646" y="529103"/>
                  </a:lnTo>
                  <a:lnTo>
                    <a:pt x="359770" y="516717"/>
                  </a:lnTo>
                  <a:lnTo>
                    <a:pt x="401319" y="496993"/>
                  </a:lnTo>
                  <a:lnTo>
                    <a:pt x="438541" y="470683"/>
                  </a:lnTo>
                  <a:lnTo>
                    <a:pt x="470683" y="438541"/>
                  </a:lnTo>
                  <a:lnTo>
                    <a:pt x="496993" y="401319"/>
                  </a:lnTo>
                  <a:lnTo>
                    <a:pt x="516717" y="359770"/>
                  </a:lnTo>
                  <a:lnTo>
                    <a:pt x="529103" y="314646"/>
                  </a:lnTo>
                  <a:lnTo>
                    <a:pt x="533400" y="266700"/>
                  </a:lnTo>
                  <a:lnTo>
                    <a:pt x="529103" y="218753"/>
                  </a:lnTo>
                  <a:lnTo>
                    <a:pt x="516717" y="173629"/>
                  </a:lnTo>
                  <a:lnTo>
                    <a:pt x="496993" y="132080"/>
                  </a:lnTo>
                  <a:lnTo>
                    <a:pt x="470683" y="94858"/>
                  </a:lnTo>
                  <a:lnTo>
                    <a:pt x="438541" y="62716"/>
                  </a:lnTo>
                  <a:lnTo>
                    <a:pt x="401319" y="36406"/>
                  </a:lnTo>
                  <a:lnTo>
                    <a:pt x="359770" y="16682"/>
                  </a:lnTo>
                  <a:lnTo>
                    <a:pt x="314646" y="4296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66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581150" y="4895850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0" y="266700"/>
                  </a:moveTo>
                  <a:lnTo>
                    <a:pt x="4296" y="218753"/>
                  </a:lnTo>
                  <a:lnTo>
                    <a:pt x="16682" y="173629"/>
                  </a:lnTo>
                  <a:lnTo>
                    <a:pt x="36406" y="132080"/>
                  </a:lnTo>
                  <a:lnTo>
                    <a:pt x="62716" y="94858"/>
                  </a:lnTo>
                  <a:lnTo>
                    <a:pt x="94858" y="62716"/>
                  </a:lnTo>
                  <a:lnTo>
                    <a:pt x="132080" y="36406"/>
                  </a:lnTo>
                  <a:lnTo>
                    <a:pt x="173629" y="16682"/>
                  </a:lnTo>
                  <a:lnTo>
                    <a:pt x="218753" y="4296"/>
                  </a:lnTo>
                  <a:lnTo>
                    <a:pt x="266700" y="0"/>
                  </a:lnTo>
                  <a:lnTo>
                    <a:pt x="314646" y="4296"/>
                  </a:lnTo>
                  <a:lnTo>
                    <a:pt x="359770" y="16682"/>
                  </a:lnTo>
                  <a:lnTo>
                    <a:pt x="401319" y="36406"/>
                  </a:lnTo>
                  <a:lnTo>
                    <a:pt x="438541" y="62716"/>
                  </a:lnTo>
                  <a:lnTo>
                    <a:pt x="470683" y="94858"/>
                  </a:lnTo>
                  <a:lnTo>
                    <a:pt x="496993" y="132080"/>
                  </a:lnTo>
                  <a:lnTo>
                    <a:pt x="516717" y="173629"/>
                  </a:lnTo>
                  <a:lnTo>
                    <a:pt x="529103" y="218753"/>
                  </a:lnTo>
                  <a:lnTo>
                    <a:pt x="533400" y="266700"/>
                  </a:lnTo>
                  <a:lnTo>
                    <a:pt x="529103" y="314646"/>
                  </a:lnTo>
                  <a:lnTo>
                    <a:pt x="516717" y="359770"/>
                  </a:lnTo>
                  <a:lnTo>
                    <a:pt x="496993" y="401319"/>
                  </a:lnTo>
                  <a:lnTo>
                    <a:pt x="470683" y="438541"/>
                  </a:lnTo>
                  <a:lnTo>
                    <a:pt x="438541" y="470683"/>
                  </a:lnTo>
                  <a:lnTo>
                    <a:pt x="401319" y="496993"/>
                  </a:lnTo>
                  <a:lnTo>
                    <a:pt x="359770" y="516717"/>
                  </a:lnTo>
                  <a:lnTo>
                    <a:pt x="314646" y="529103"/>
                  </a:lnTo>
                  <a:lnTo>
                    <a:pt x="266700" y="533400"/>
                  </a:lnTo>
                  <a:lnTo>
                    <a:pt x="218753" y="529103"/>
                  </a:lnTo>
                  <a:lnTo>
                    <a:pt x="173629" y="516717"/>
                  </a:lnTo>
                  <a:lnTo>
                    <a:pt x="132080" y="496993"/>
                  </a:lnTo>
                  <a:lnTo>
                    <a:pt x="94858" y="470683"/>
                  </a:lnTo>
                  <a:lnTo>
                    <a:pt x="62716" y="438541"/>
                  </a:lnTo>
                  <a:lnTo>
                    <a:pt x="36406" y="401320"/>
                  </a:lnTo>
                  <a:lnTo>
                    <a:pt x="16682" y="359770"/>
                  </a:lnTo>
                  <a:lnTo>
                    <a:pt x="4296" y="314646"/>
                  </a:lnTo>
                  <a:lnTo>
                    <a:pt x="0" y="26670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3197861" y="5019358"/>
            <a:ext cx="368935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1550" spc="-25" dirty="0">
                <a:latin typeface="Arial"/>
                <a:cs typeface="Arial"/>
              </a:rPr>
              <a:t>G/A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5114925" y="4991100"/>
            <a:ext cx="476250" cy="476250"/>
            <a:chOff x="3590925" y="4991100"/>
            <a:chExt cx="476250" cy="476250"/>
          </a:xfrm>
        </p:grpSpPr>
        <p:sp>
          <p:nvSpPr>
            <p:cNvPr id="55" name="object 55"/>
            <p:cNvSpPr/>
            <p:nvPr/>
          </p:nvSpPr>
          <p:spPr>
            <a:xfrm>
              <a:off x="3600450" y="500062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4572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457200" y="45720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0E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600450" y="500062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457200"/>
                  </a:moveTo>
                  <a:lnTo>
                    <a:pt x="457200" y="457200"/>
                  </a:lnTo>
                  <a:lnTo>
                    <a:pt x="457200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5183251" y="5113719"/>
            <a:ext cx="391160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1550" spc="-25" dirty="0">
                <a:latin typeface="Arial"/>
                <a:cs typeface="Arial"/>
              </a:rPr>
              <a:t>G/G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6153150" y="4200525"/>
            <a:ext cx="476250" cy="476250"/>
            <a:chOff x="4629150" y="4200525"/>
            <a:chExt cx="476250" cy="476250"/>
          </a:xfrm>
        </p:grpSpPr>
        <p:sp>
          <p:nvSpPr>
            <p:cNvPr id="59" name="object 59"/>
            <p:cNvSpPr/>
            <p:nvPr/>
          </p:nvSpPr>
          <p:spPr>
            <a:xfrm>
              <a:off x="4638675" y="421005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4572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457200" y="45720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0E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638675" y="421005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457200"/>
                  </a:moveTo>
                  <a:lnTo>
                    <a:pt x="457200" y="457200"/>
                  </a:lnTo>
                  <a:lnTo>
                    <a:pt x="457200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6213728" y="4320223"/>
            <a:ext cx="391160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1550" spc="-25" dirty="0">
                <a:latin typeface="Arial"/>
                <a:cs typeface="Arial"/>
              </a:rPr>
              <a:t>G/G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5438775" y="3267075"/>
            <a:ext cx="476250" cy="476250"/>
            <a:chOff x="3914775" y="3267075"/>
            <a:chExt cx="476250" cy="476250"/>
          </a:xfrm>
        </p:grpSpPr>
        <p:sp>
          <p:nvSpPr>
            <p:cNvPr id="63" name="object 63"/>
            <p:cNvSpPr/>
            <p:nvPr/>
          </p:nvSpPr>
          <p:spPr>
            <a:xfrm>
              <a:off x="3924300" y="327660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4572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457200" y="45720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0E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924300" y="327660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0" y="457200"/>
                  </a:moveTo>
                  <a:lnTo>
                    <a:pt x="457200" y="457200"/>
                  </a:lnTo>
                  <a:lnTo>
                    <a:pt x="457200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65"/>
          <p:cNvSpPr txBox="1"/>
          <p:nvPr/>
        </p:nvSpPr>
        <p:spPr>
          <a:xfrm>
            <a:off x="5507735" y="3387408"/>
            <a:ext cx="391160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1550" spc="-25" dirty="0">
                <a:latin typeface="Arial"/>
                <a:cs typeface="Arial"/>
              </a:rPr>
              <a:t>G/G</a:t>
            </a:r>
            <a:endParaRPr sz="155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874521" y="5970905"/>
            <a:ext cx="525335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The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G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allele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is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associated</a:t>
            </a:r>
            <a:r>
              <a:rPr sz="2400" spc="1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with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disease</a:t>
            </a:r>
            <a:endParaRPr sz="24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470775" y="3742754"/>
            <a:ext cx="2879090" cy="6394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spcBef>
                <a:spcPts val="125"/>
              </a:spcBef>
            </a:pPr>
            <a:r>
              <a:rPr sz="2000" dirty="0">
                <a:latin typeface="Arial"/>
                <a:cs typeface="Arial"/>
              </a:rPr>
              <a:t>β</a:t>
            </a:r>
            <a:r>
              <a:rPr sz="2000" spc="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=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difference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</a:t>
            </a:r>
            <a:r>
              <a:rPr sz="2000" spc="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log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odds </a:t>
            </a:r>
            <a:r>
              <a:rPr sz="2000" dirty="0">
                <a:latin typeface="Arial"/>
                <a:cs typeface="Arial"/>
              </a:rPr>
              <a:t>for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cases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vs.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controls</a:t>
            </a:r>
            <a:endParaRPr sz="20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445375" y="4696524"/>
            <a:ext cx="2744470" cy="6584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ts val="2565"/>
              </a:lnSpc>
              <a:spcBef>
                <a:spcPts val="125"/>
              </a:spcBef>
            </a:pPr>
            <a:r>
              <a:rPr sz="2150" dirty="0">
                <a:latin typeface="Arial"/>
                <a:cs typeface="Arial"/>
              </a:rPr>
              <a:t>e</a:t>
            </a:r>
            <a:r>
              <a:rPr sz="2250" baseline="25925" dirty="0">
                <a:latin typeface="Arial"/>
                <a:cs typeface="Arial"/>
              </a:rPr>
              <a:t>(</a:t>
            </a:r>
            <a:r>
              <a:rPr sz="2025" baseline="24691" dirty="0">
                <a:latin typeface="Arial"/>
                <a:cs typeface="Arial"/>
              </a:rPr>
              <a:t>β)</a:t>
            </a:r>
            <a:r>
              <a:rPr sz="2025" spc="232" baseline="24691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=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difference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</a:t>
            </a:r>
            <a:r>
              <a:rPr sz="2000" spc="-20" dirty="0">
                <a:latin typeface="Arial"/>
                <a:cs typeface="Arial"/>
              </a:rPr>
              <a:t> odds</a:t>
            </a:r>
            <a:endParaRPr sz="2000">
              <a:latin typeface="Arial"/>
              <a:cs typeface="Arial"/>
            </a:endParaRPr>
          </a:p>
          <a:p>
            <a:pPr marL="466725">
              <a:lnSpc>
                <a:spcPts val="2385"/>
              </a:lnSpc>
            </a:pPr>
            <a:r>
              <a:rPr sz="2000" dirty="0">
                <a:latin typeface="Arial"/>
                <a:cs typeface="Arial"/>
              </a:rPr>
              <a:t>=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Odd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Ratio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(OR)</a:t>
            </a:r>
            <a:endParaRPr sz="20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470775" y="5669279"/>
            <a:ext cx="2819400" cy="103505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algn="just">
              <a:lnSpc>
                <a:spcPct val="103299"/>
              </a:lnSpc>
              <a:spcBef>
                <a:spcPts val="40"/>
              </a:spcBef>
            </a:pPr>
            <a:r>
              <a:rPr sz="2150" dirty="0">
                <a:latin typeface="Arial"/>
                <a:cs typeface="Arial"/>
              </a:rPr>
              <a:t>Allelic</a:t>
            </a:r>
            <a:r>
              <a:rPr sz="2150" spc="-2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effect</a:t>
            </a:r>
            <a:r>
              <a:rPr sz="2150" spc="10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is</a:t>
            </a:r>
            <a:r>
              <a:rPr sz="2150" spc="-2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an</a:t>
            </a:r>
            <a:r>
              <a:rPr sz="2150" spc="90" dirty="0">
                <a:latin typeface="Arial"/>
                <a:cs typeface="Arial"/>
              </a:rPr>
              <a:t> </a:t>
            </a:r>
            <a:r>
              <a:rPr sz="2150" spc="-25" dirty="0">
                <a:latin typeface="Arial"/>
                <a:cs typeface="Arial"/>
              </a:rPr>
              <a:t>OR: </a:t>
            </a:r>
            <a:r>
              <a:rPr sz="2150" dirty="0">
                <a:latin typeface="Arial"/>
                <a:cs typeface="Arial"/>
              </a:rPr>
              <a:t>OR</a:t>
            </a:r>
            <a:r>
              <a:rPr sz="2150" spc="6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&gt;</a:t>
            </a:r>
            <a:r>
              <a:rPr sz="2150" spc="6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1</a:t>
            </a:r>
            <a:r>
              <a:rPr sz="2150" spc="12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increased</a:t>
            </a:r>
            <a:r>
              <a:rPr sz="2150" spc="50" dirty="0">
                <a:latin typeface="Arial"/>
                <a:cs typeface="Arial"/>
              </a:rPr>
              <a:t> </a:t>
            </a:r>
            <a:r>
              <a:rPr sz="2150" spc="-20" dirty="0">
                <a:latin typeface="Arial"/>
                <a:cs typeface="Arial"/>
              </a:rPr>
              <a:t>risk </a:t>
            </a:r>
            <a:r>
              <a:rPr sz="2150" dirty="0">
                <a:latin typeface="Arial"/>
                <a:cs typeface="Arial"/>
              </a:rPr>
              <a:t>OR</a:t>
            </a:r>
            <a:r>
              <a:rPr sz="2150" spc="2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&lt;</a:t>
            </a:r>
            <a:r>
              <a:rPr sz="2150" spc="3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1</a:t>
            </a:r>
            <a:r>
              <a:rPr sz="2150" spc="9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decreased</a:t>
            </a:r>
            <a:r>
              <a:rPr sz="2150" spc="90" dirty="0">
                <a:latin typeface="Arial"/>
                <a:cs typeface="Arial"/>
              </a:rPr>
              <a:t> </a:t>
            </a:r>
            <a:r>
              <a:rPr sz="2150" spc="-20" dirty="0">
                <a:latin typeface="Arial"/>
                <a:cs typeface="Arial"/>
              </a:rPr>
              <a:t>risk</a:t>
            </a:r>
            <a:endParaRPr sz="2150">
              <a:latin typeface="Arial"/>
              <a:cs typeface="Arial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5848350" y="23241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0" y="457200"/>
                </a:moveTo>
                <a:lnTo>
                  <a:pt x="457200" y="457200"/>
                </a:lnTo>
                <a:lnTo>
                  <a:pt x="4572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343275" y="2305050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0" y="266700"/>
                </a:moveTo>
                <a:lnTo>
                  <a:pt x="4296" y="218753"/>
                </a:lnTo>
                <a:lnTo>
                  <a:pt x="16682" y="173629"/>
                </a:lnTo>
                <a:lnTo>
                  <a:pt x="36406" y="132080"/>
                </a:lnTo>
                <a:lnTo>
                  <a:pt x="62716" y="94858"/>
                </a:lnTo>
                <a:lnTo>
                  <a:pt x="94858" y="62716"/>
                </a:lnTo>
                <a:lnTo>
                  <a:pt x="132080" y="36406"/>
                </a:lnTo>
                <a:lnTo>
                  <a:pt x="173629" y="16682"/>
                </a:lnTo>
                <a:lnTo>
                  <a:pt x="218753" y="4296"/>
                </a:lnTo>
                <a:lnTo>
                  <a:pt x="266700" y="0"/>
                </a:lnTo>
                <a:lnTo>
                  <a:pt x="314646" y="4296"/>
                </a:lnTo>
                <a:lnTo>
                  <a:pt x="359770" y="16682"/>
                </a:lnTo>
                <a:lnTo>
                  <a:pt x="401319" y="36406"/>
                </a:lnTo>
                <a:lnTo>
                  <a:pt x="438541" y="62716"/>
                </a:lnTo>
                <a:lnTo>
                  <a:pt x="470683" y="94858"/>
                </a:lnTo>
                <a:lnTo>
                  <a:pt x="496993" y="132079"/>
                </a:lnTo>
                <a:lnTo>
                  <a:pt x="516717" y="173629"/>
                </a:lnTo>
                <a:lnTo>
                  <a:pt x="529103" y="218753"/>
                </a:lnTo>
                <a:lnTo>
                  <a:pt x="533400" y="266700"/>
                </a:lnTo>
                <a:lnTo>
                  <a:pt x="529103" y="314646"/>
                </a:lnTo>
                <a:lnTo>
                  <a:pt x="516717" y="359770"/>
                </a:lnTo>
                <a:lnTo>
                  <a:pt x="496993" y="401319"/>
                </a:lnTo>
                <a:lnTo>
                  <a:pt x="470683" y="438541"/>
                </a:lnTo>
                <a:lnTo>
                  <a:pt x="438541" y="470683"/>
                </a:lnTo>
                <a:lnTo>
                  <a:pt x="401319" y="496993"/>
                </a:lnTo>
                <a:lnTo>
                  <a:pt x="359770" y="516717"/>
                </a:lnTo>
                <a:lnTo>
                  <a:pt x="314646" y="529103"/>
                </a:lnTo>
                <a:lnTo>
                  <a:pt x="266700" y="533400"/>
                </a:lnTo>
                <a:lnTo>
                  <a:pt x="218753" y="529103"/>
                </a:lnTo>
                <a:lnTo>
                  <a:pt x="173629" y="516717"/>
                </a:lnTo>
                <a:lnTo>
                  <a:pt x="132080" y="496993"/>
                </a:lnTo>
                <a:lnTo>
                  <a:pt x="94858" y="470683"/>
                </a:lnTo>
                <a:lnTo>
                  <a:pt x="62716" y="438541"/>
                </a:lnTo>
                <a:lnTo>
                  <a:pt x="36406" y="401320"/>
                </a:lnTo>
                <a:lnTo>
                  <a:pt x="16682" y="359770"/>
                </a:lnTo>
                <a:lnTo>
                  <a:pt x="4296" y="314646"/>
                </a:lnTo>
                <a:lnTo>
                  <a:pt x="0" y="26670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2" name="object 72"/>
          <p:cNvGrpSpPr/>
          <p:nvPr/>
        </p:nvGrpSpPr>
        <p:grpSpPr>
          <a:xfrm>
            <a:off x="6464379" y="745636"/>
            <a:ext cx="4030345" cy="2243455"/>
            <a:chOff x="4940378" y="745635"/>
            <a:chExt cx="4030345" cy="2243455"/>
          </a:xfrm>
        </p:grpSpPr>
        <p:pic>
          <p:nvPicPr>
            <p:cNvPr id="73" name="object 7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40378" y="745635"/>
              <a:ext cx="4030060" cy="2243200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6257924" y="962024"/>
              <a:ext cx="1447800" cy="371475"/>
            </a:xfrm>
            <a:custGeom>
              <a:avLst/>
              <a:gdLst/>
              <a:ahLst/>
              <a:cxnLst/>
              <a:rect l="l" t="t" r="r" b="b"/>
              <a:pathLst>
                <a:path w="1447800" h="371475">
                  <a:moveTo>
                    <a:pt x="1447800" y="0"/>
                  </a:moveTo>
                  <a:lnTo>
                    <a:pt x="0" y="0"/>
                  </a:lnTo>
                  <a:lnTo>
                    <a:pt x="0" y="371475"/>
                  </a:lnTo>
                  <a:lnTo>
                    <a:pt x="1447800" y="371475"/>
                  </a:lnTo>
                  <a:lnTo>
                    <a:pt x="1447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5" name="object 75"/>
          <p:cNvSpPr txBox="1"/>
          <p:nvPr/>
        </p:nvSpPr>
        <p:spPr>
          <a:xfrm>
            <a:off x="7426960" y="3093149"/>
            <a:ext cx="28314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150" dirty="0">
                <a:latin typeface="Arial"/>
                <a:cs typeface="Arial"/>
              </a:rPr>
              <a:t>ln(P/1-P)</a:t>
            </a:r>
            <a:r>
              <a:rPr sz="2150" spc="10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=</a:t>
            </a:r>
            <a:r>
              <a:rPr sz="2150" spc="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α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+</a:t>
            </a:r>
            <a:r>
              <a:rPr sz="2400" i="1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βX</a:t>
            </a:r>
            <a:r>
              <a:rPr sz="2400" spc="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+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ε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5960" y="-150476"/>
            <a:ext cx="9464040" cy="1325563"/>
          </a:xfrm>
        </p:spPr>
        <p:txBody>
          <a:bodyPr/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Genetic association tests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99721" y="1175087"/>
          <a:ext cx="4747871" cy="51450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9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99883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694944"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109728" marR="109728" marT="54864" marB="54864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Height (cm)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163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170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165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190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176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2435697" y="731889"/>
            <a:ext cx="830201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>
                <a:latin typeface="Helvetica" pitchFamily="2" charset="0"/>
              </a:rPr>
              <a:t>To identify genetic variants that are associated with </a:t>
            </a:r>
            <a:r>
              <a:rPr lang="en-US" sz="2160" dirty="0">
                <a:solidFill>
                  <a:srgbClr val="FF0000"/>
                </a:solidFill>
                <a:latin typeface="Helvetica" pitchFamily="2" charset="0"/>
              </a:rPr>
              <a:t>a complex trait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90585" y="1937249"/>
            <a:ext cx="343168" cy="4321902"/>
            <a:chOff x="1460340" y="1968649"/>
            <a:chExt cx="285973" cy="360158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1376" y="4905906"/>
              <a:ext cx="254937" cy="66432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0340" y="4098016"/>
              <a:ext cx="277239" cy="72244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3520" y="3451874"/>
              <a:ext cx="192996" cy="50292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1377" y="2684520"/>
              <a:ext cx="219661" cy="57240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1376" y="1968649"/>
              <a:ext cx="185978" cy="484632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154383" y="1121970"/>
            <a:ext cx="5223785" cy="4954122"/>
            <a:chOff x="4620653" y="1072135"/>
            <a:chExt cx="4353154" cy="412843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07" b="9512"/>
            <a:stretch/>
          </p:blipFill>
          <p:spPr>
            <a:xfrm>
              <a:off x="5074622" y="1555612"/>
              <a:ext cx="3899185" cy="293308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619856" y="1072135"/>
              <a:ext cx="1192192" cy="507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60">
                  <a:latin typeface="Helvetica" pitchFamily="2" charset="0"/>
                </a:rPr>
                <a:t>SNP 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64089" y="4380283"/>
              <a:ext cx="530594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80" dirty="0">
                  <a:solidFill>
                    <a:schemeClr val="accent6">
                      <a:lumMod val="75000"/>
                    </a:schemeClr>
                  </a:solidFill>
                  <a:latin typeface="Helvetica" pitchFamily="2" charset="0"/>
                </a:rPr>
                <a:t>TT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52208" y="4386792"/>
              <a:ext cx="563990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80" dirty="0">
                  <a:solidFill>
                    <a:srgbClr val="942093"/>
                  </a:solidFill>
                  <a:latin typeface="Helvetica" pitchFamily="2" charset="0"/>
                </a:rPr>
                <a:t>C</a:t>
              </a:r>
              <a:r>
                <a:rPr lang="en-US" sz="2880" dirty="0">
                  <a:solidFill>
                    <a:schemeClr val="accent6">
                      <a:lumMod val="75000"/>
                    </a:schemeClr>
                  </a:solidFill>
                  <a:latin typeface="Helvetica" pitchFamily="2" charset="0"/>
                </a:rPr>
                <a:t>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961394" y="4384962"/>
              <a:ext cx="597386" cy="815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80" dirty="0">
                  <a:solidFill>
                    <a:srgbClr val="942093"/>
                  </a:solidFill>
                  <a:latin typeface="Helvetica" pitchFamily="2" charset="0"/>
                </a:rPr>
                <a:t>CC</a:t>
              </a:r>
            </a:p>
            <a:p>
              <a:endParaRPr lang="en-US" sz="2880" dirty="0">
                <a:latin typeface="Helvetica" pitchFamily="2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3937960" y="2707308"/>
              <a:ext cx="1811661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80">
                  <a:latin typeface="Helvetica" pitchFamily="2" charset="0"/>
                </a:rPr>
                <a:t>Height (CM)</a:t>
              </a:r>
              <a:endParaRPr lang="en-US" sz="2880" dirty="0">
                <a:latin typeface="Helvetica" pitchFamily="2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559371" y="1376204"/>
            <a:ext cx="1430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Helvetica" pitchFamily="2" charset="0"/>
              </a:rPr>
              <a:t>SNP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133503" y="5511254"/>
                <a:ext cx="4843122" cy="17664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920" b="1" dirty="0">
                    <a:latin typeface="Helvetica" pitchFamily="2" charset="0"/>
                  </a:rPr>
                  <a:t>Linear regression: </a:t>
                </a:r>
                <a14:m>
                  <m:oMath xmlns:m="http://schemas.openxmlformats.org/officeDocument/2006/math">
                    <m:r>
                      <a:rPr lang="en-US" sz="1920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920" b="1" i="1">
                        <a:latin typeface="Cambria Math" panose="02040503050406030204" pitchFamily="18" charset="0"/>
                      </a:rPr>
                      <m:t>𝒀</m:t>
                    </m:r>
                    <m:r>
                      <a:rPr lang="el-GR" sz="192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920" b="1" i="1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1920" b="1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𝜶</m:t>
                    </m:r>
                    <m:r>
                      <a:rPr lang="en-US" sz="1920" b="1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lang="en-US" sz="1920" b="1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𝑮</m:t>
                    </m:r>
                    <m:r>
                      <a:rPr lang="en-US" sz="192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𝜷</m:t>
                    </m:r>
                    <m:r>
                      <a:rPr lang="en-US" sz="1920" b="1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lang="en-US" sz="1920" b="1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𝝐</m:t>
                    </m:r>
                  </m:oMath>
                </a14:m>
                <a:endParaRPr lang="en-US" sz="2160" b="1" dirty="0">
                  <a:latin typeface="Helvetica" pitchFamily="2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680" b="1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𝑮</m:t>
                    </m:r>
                  </m:oMath>
                </a14:m>
                <a:r>
                  <a:rPr lang="en-US" sz="1680" b="1" dirty="0">
                    <a:latin typeface="Helvetica" pitchFamily="2" charset="0"/>
                    <a:ea typeface="Cambria Math" charset="0"/>
                    <a:cs typeface="Cambria Math" charset="0"/>
                  </a:rPr>
                  <a:t> = 0, 1, or 2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sz="1680" b="1" dirty="0">
                    <a:latin typeface="Helvetica" pitchFamily="2" charset="0"/>
                    <a:ea typeface="Cambria Math" charset="0"/>
                    <a:cs typeface="Cambria Math" charset="0"/>
                  </a:rPr>
                  <a:t>: covariates, e.g. age, sex, ancestry, batch…</a:t>
                </a:r>
              </a:p>
              <a:p>
                <a:pPr algn="ctr"/>
                <a:r>
                  <a:rPr lang="en-US" sz="1680" b="1" dirty="0">
                    <a:latin typeface="Helvetica" pitchFamily="2" charset="0"/>
                    <a:ea typeface="Cambria Math" charset="0"/>
                    <a:cs typeface="Cambria Math" charset="0"/>
                  </a:rPr>
                  <a:t>H</a:t>
                </a:r>
                <a:r>
                  <a:rPr lang="en-US" sz="1680" b="1" baseline="-25000" dirty="0">
                    <a:latin typeface="Helvetica" pitchFamily="2" charset="0"/>
                    <a:ea typeface="Cambria Math" charset="0"/>
                    <a:cs typeface="Cambria Math" charset="0"/>
                  </a:rPr>
                  <a:t>0</a:t>
                </a:r>
                <a14:m>
                  <m:oMath xmlns:m="http://schemas.openxmlformats.org/officeDocument/2006/math">
                    <m:r>
                      <a:rPr lang="en-US" sz="1680" b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: </m:t>
                    </m:r>
                    <m:r>
                      <a:rPr lang="en-US" sz="168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𝜷</m:t>
                    </m:r>
                    <m:r>
                      <a:rPr lang="en-US" sz="1680" b="1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 </m:t>
                    </m:r>
                  </m:oMath>
                </a14:m>
                <a:r>
                  <a:rPr lang="en-US" sz="1680" b="1" dirty="0">
                    <a:latin typeface="Helvetica" pitchFamily="2" charset="0"/>
                  </a:rPr>
                  <a:t>0</a:t>
                </a:r>
              </a:p>
              <a:p>
                <a:pPr algn="ctr"/>
                <a:r>
                  <a:rPr lang="en-US" sz="1680" b="1" dirty="0">
                    <a:latin typeface="Helvetica" pitchFamily="2" charset="0"/>
                    <a:ea typeface="Cambria Math" charset="0"/>
                    <a:cs typeface="Cambria Math" charset="0"/>
                  </a:rPr>
                  <a:t>H</a:t>
                </a:r>
                <a:r>
                  <a:rPr lang="en-US" sz="1680" b="1" baseline="-25000" dirty="0">
                    <a:latin typeface="Helvetica" pitchFamily="2" charset="0"/>
                    <a:ea typeface="Cambria Math" charset="0"/>
                    <a:cs typeface="Cambria Math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1680" b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: </m:t>
                    </m:r>
                    <m:r>
                      <a:rPr lang="en-US" sz="168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𝜷</m:t>
                    </m:r>
                    <m:r>
                      <a:rPr lang="en-US" sz="1680" b="1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≠</m:t>
                    </m:r>
                  </m:oMath>
                </a14:m>
                <a:r>
                  <a:rPr lang="en-US" sz="1680" b="1" dirty="0">
                    <a:latin typeface="Helvetica" pitchFamily="2" charset="0"/>
                  </a:rPr>
                  <a:t> 0</a:t>
                </a:r>
              </a:p>
              <a:p>
                <a:endParaRPr lang="en-US" sz="2160" b="1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3503" y="5511254"/>
                <a:ext cx="4843122" cy="1766446"/>
              </a:xfrm>
              <a:prstGeom prst="rect">
                <a:avLst/>
              </a:prstGeom>
              <a:blipFill>
                <a:blip r:embed="rId5"/>
                <a:stretch>
                  <a:fillRect l="-1044" t="-1418" r="-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D2D8-BB3C-8042-AF14-4A850AA8FA74}" type="slidenum">
              <a:rPr lang="en-US" smtClean="0">
                <a:latin typeface="Helvetica" pitchFamily="2" charset="0"/>
              </a:rPr>
              <a:t>12</a:t>
            </a:fld>
            <a:endParaRPr lang="en-US">
              <a:latin typeface="Helvetica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E15334-EB73-BB2B-0F18-456A38AD520E}"/>
              </a:ext>
            </a:extLst>
          </p:cNvPr>
          <p:cNvCxnSpPr>
            <a:cxnSpLocks/>
          </p:cNvCxnSpPr>
          <p:nvPr/>
        </p:nvCxnSpPr>
        <p:spPr>
          <a:xfrm flipV="1">
            <a:off x="7348612" y="2796294"/>
            <a:ext cx="4152803" cy="17591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826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7122" y="-310829"/>
            <a:ext cx="9464040" cy="1325563"/>
          </a:xfrm>
        </p:spPr>
        <p:txBody>
          <a:bodyPr/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Genetic association tests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38792" y="2030676"/>
          <a:ext cx="3749040" cy="445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9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99" name="Group 98"/>
          <p:cNvGrpSpPr/>
          <p:nvPr/>
        </p:nvGrpSpPr>
        <p:grpSpPr>
          <a:xfrm>
            <a:off x="953966" y="2126545"/>
            <a:ext cx="329532" cy="4236330"/>
            <a:chOff x="223461" y="1897411"/>
            <a:chExt cx="274610" cy="35302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751" y="1897411"/>
              <a:ext cx="274320" cy="60017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321" y="3377212"/>
              <a:ext cx="228600" cy="59569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36" y="4831997"/>
              <a:ext cx="228600" cy="59568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321" y="4133246"/>
              <a:ext cx="228600" cy="59569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461" y="2653445"/>
              <a:ext cx="274320" cy="600174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967856" y="515023"/>
            <a:ext cx="11054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To identify genetic variants that are associated with </a:t>
            </a:r>
            <a:r>
              <a:rPr lang="en-US" sz="2400" dirty="0">
                <a:solidFill>
                  <a:srgbClr val="FF0000"/>
                </a:solidFill>
                <a:latin typeface="Helvetica" pitchFamily="2" charset="0"/>
              </a:rPr>
              <a:t>a complex disease/disorder </a:t>
            </a:r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142" y="3195941"/>
            <a:ext cx="185904" cy="472850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650" y="2971873"/>
            <a:ext cx="214505" cy="458088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0226" y="2475879"/>
            <a:ext cx="185904" cy="472850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9902" y="3636996"/>
            <a:ext cx="214505" cy="458088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557" y="2934912"/>
            <a:ext cx="185904" cy="4728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858" y="3760124"/>
            <a:ext cx="214505" cy="458088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237" y="2610929"/>
            <a:ext cx="185904" cy="472850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820" y="3441970"/>
            <a:ext cx="214505" cy="458088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572" y="3681402"/>
            <a:ext cx="185904" cy="472850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1626" y="3109316"/>
            <a:ext cx="214505" cy="458088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9318" y="2609844"/>
            <a:ext cx="185904" cy="472850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742" y="3221725"/>
            <a:ext cx="214505" cy="458088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8467" y="2369119"/>
            <a:ext cx="214505" cy="458088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7557" y="2468929"/>
            <a:ext cx="175820" cy="447210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4667" y="3661649"/>
            <a:ext cx="214505" cy="458088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1928" y="2512376"/>
            <a:ext cx="175820" cy="447210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0902" y="2882077"/>
            <a:ext cx="175820" cy="447210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359" y="2601761"/>
            <a:ext cx="214505" cy="458088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4610" y="2701569"/>
            <a:ext cx="175820" cy="447210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008" y="3487903"/>
            <a:ext cx="214505" cy="45808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642" y="3469443"/>
            <a:ext cx="175820" cy="447210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342" y="3103549"/>
            <a:ext cx="175820" cy="447210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5145" y="2834401"/>
            <a:ext cx="214505" cy="458088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2948" y="3340597"/>
            <a:ext cx="175820" cy="447210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1347" y="3720545"/>
            <a:ext cx="214505" cy="458088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929" y="2977658"/>
            <a:ext cx="175820" cy="447210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8681" y="3336190"/>
            <a:ext cx="175820" cy="447210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8398" y="2713658"/>
            <a:ext cx="214505" cy="458088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288" y="3166852"/>
            <a:ext cx="175820" cy="447210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2174" y="2381034"/>
            <a:ext cx="214505" cy="458088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370" y="3032659"/>
            <a:ext cx="175820" cy="447210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7020" y="3568831"/>
            <a:ext cx="175820" cy="447210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270" y="3220693"/>
            <a:ext cx="185904" cy="472850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0609" y="3453334"/>
            <a:ext cx="185904" cy="47285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225" y="3152941"/>
            <a:ext cx="175639" cy="472850"/>
          </a:xfrm>
          <a:prstGeom prst="rect">
            <a:avLst/>
          </a:prstGeom>
        </p:spPr>
      </p:pic>
      <p:sp>
        <p:nvSpPr>
          <p:cNvPr id="148" name="TextBox 147"/>
          <p:cNvSpPr txBox="1"/>
          <p:nvPr/>
        </p:nvSpPr>
        <p:spPr>
          <a:xfrm>
            <a:off x="6934779" y="1358743"/>
            <a:ext cx="2707793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80" dirty="0">
                <a:latin typeface="Helvetica" pitchFamily="2" charset="0"/>
              </a:rPr>
              <a:t>SNP 1 </a:t>
            </a:r>
          </a:p>
          <a:p>
            <a:pPr algn="ctr"/>
            <a:r>
              <a:rPr lang="en-US" sz="2880" dirty="0">
                <a:latin typeface="Helvetica" pitchFamily="2" charset="0"/>
              </a:rPr>
              <a:t>Frequency of </a:t>
            </a:r>
            <a:r>
              <a:rPr lang="en-US" sz="2880" dirty="0">
                <a:solidFill>
                  <a:srgbClr val="942093"/>
                </a:solidFill>
                <a:latin typeface="Helvetica" pitchFamily="2" charset="0"/>
              </a:rPr>
              <a:t>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803151" y="4241185"/>
            <a:ext cx="5092410" cy="1444551"/>
            <a:chOff x="4390608" y="4354273"/>
            <a:chExt cx="4243675" cy="1203792"/>
          </a:xfrm>
        </p:grpSpPr>
        <p:sp>
          <p:nvSpPr>
            <p:cNvPr id="149" name="TextBox 148"/>
            <p:cNvSpPr txBox="1"/>
            <p:nvPr/>
          </p:nvSpPr>
          <p:spPr>
            <a:xfrm>
              <a:off x="4390608" y="4373125"/>
              <a:ext cx="1548501" cy="1184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80" dirty="0">
                  <a:latin typeface="Helvetica" pitchFamily="2" charset="0"/>
                </a:rPr>
                <a:t>Cases  </a:t>
              </a:r>
            </a:p>
            <a:p>
              <a:r>
                <a:rPr lang="en-US" sz="2880" dirty="0">
                  <a:latin typeface="Helvetica" pitchFamily="2" charset="0"/>
                </a:rPr>
                <a:t>2/4 = 50%</a:t>
              </a:r>
            </a:p>
            <a:p>
              <a:endParaRPr lang="en-US" sz="2880" dirty="0">
                <a:latin typeface="Helvetica" pitchFamily="2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829301" y="4354273"/>
              <a:ext cx="1804982" cy="1184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80" dirty="0">
                  <a:latin typeface="Helvetica" pitchFamily="2" charset="0"/>
                </a:rPr>
                <a:t>Controls: </a:t>
              </a:r>
            </a:p>
            <a:p>
              <a:r>
                <a:rPr lang="en-US" sz="2880" dirty="0">
                  <a:latin typeface="Helvetica" pitchFamily="2" charset="0"/>
                </a:rPr>
                <a:t>1/6 = 16.7%</a:t>
              </a:r>
            </a:p>
            <a:p>
              <a:endParaRPr lang="en-US" sz="2880" dirty="0">
                <a:latin typeface="Helvetica" pitchFamily="2" charset="0"/>
              </a:endParaRPr>
            </a:p>
          </p:txBody>
        </p:sp>
      </p:grpSp>
      <p:sp>
        <p:nvSpPr>
          <p:cNvPr id="151" name="TextBox 150"/>
          <p:cNvSpPr txBox="1"/>
          <p:nvPr/>
        </p:nvSpPr>
        <p:spPr>
          <a:xfrm>
            <a:off x="7878057" y="2971874"/>
            <a:ext cx="78098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80">
                <a:latin typeface="Helvetica" pitchFamily="2" charset="0"/>
              </a:rPr>
              <a:t>VS.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872923" y="1560682"/>
            <a:ext cx="1430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Helvetica" pitchFamily="2" charset="0"/>
              </a:rPr>
              <a:t>SNP 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D2D8-BB3C-8042-AF14-4A850AA8FA74}" type="slidenum">
              <a:rPr lang="en-US" smtClean="0">
                <a:latin typeface="Helvetica" pitchFamily="2" charset="0"/>
              </a:rPr>
              <a:t>13</a:t>
            </a:fld>
            <a:endParaRPr lang="en-US"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FB064D-2704-9D32-F3D5-7E6AE433E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41" y="954140"/>
            <a:ext cx="164592" cy="3601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771BFC-CF93-B95B-72FC-4B775A379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14" y="962136"/>
            <a:ext cx="134909" cy="3515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AE98AC-13E1-E8A8-18DF-627E51CCC015}"/>
              </a:ext>
            </a:extLst>
          </p:cNvPr>
          <p:cNvSpPr txBox="1"/>
          <p:nvPr/>
        </p:nvSpPr>
        <p:spPr>
          <a:xfrm>
            <a:off x="544520" y="967468"/>
            <a:ext cx="53893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>
                <a:latin typeface="Helvetica" pitchFamily="2" charset="0"/>
              </a:rPr>
              <a:t>No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12D06F-E099-D0E9-FA71-06D2C1B705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01" y="1365372"/>
            <a:ext cx="164592" cy="360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BB9447-8B2B-436C-F701-C4B0ADBDBC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56" y="1339583"/>
            <a:ext cx="142646" cy="3717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4A04C3-0086-7592-D698-69C10DD8EF7A}"/>
              </a:ext>
            </a:extLst>
          </p:cNvPr>
          <p:cNvSpPr txBox="1"/>
          <p:nvPr/>
        </p:nvSpPr>
        <p:spPr>
          <a:xfrm>
            <a:off x="553486" y="1339583"/>
            <a:ext cx="63530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>
                <a:latin typeface="Helvetica" pitchFamily="2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570753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7122" y="-310829"/>
            <a:ext cx="9464040" cy="1325563"/>
          </a:xfrm>
        </p:spPr>
        <p:txBody>
          <a:bodyPr/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Genetic association tests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38792" y="2030676"/>
          <a:ext cx="3749040" cy="445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9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41" y="954140"/>
            <a:ext cx="164592" cy="3601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14" y="962136"/>
            <a:ext cx="134909" cy="35155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4520" y="967468"/>
            <a:ext cx="53893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>
                <a:latin typeface="Helvetica" pitchFamily="2" charset="0"/>
              </a:rPr>
              <a:t>No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01" y="1365372"/>
            <a:ext cx="164592" cy="3601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56" y="1339583"/>
            <a:ext cx="142646" cy="37171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53486" y="1339583"/>
            <a:ext cx="63530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>
                <a:latin typeface="Helvetica" pitchFamily="2" charset="0"/>
              </a:rPr>
              <a:t>Yes</a:t>
            </a:r>
          </a:p>
        </p:txBody>
      </p:sp>
      <p:grpSp>
        <p:nvGrpSpPr>
          <p:cNvPr id="99" name="Group 98"/>
          <p:cNvGrpSpPr/>
          <p:nvPr/>
        </p:nvGrpSpPr>
        <p:grpSpPr>
          <a:xfrm>
            <a:off x="953966" y="2126545"/>
            <a:ext cx="329532" cy="4236330"/>
            <a:chOff x="223461" y="1897411"/>
            <a:chExt cx="274610" cy="35302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751" y="1897411"/>
              <a:ext cx="274320" cy="60017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321" y="3377212"/>
              <a:ext cx="228600" cy="59569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36" y="4831997"/>
              <a:ext cx="228600" cy="59568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321" y="4133246"/>
              <a:ext cx="228600" cy="59569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461" y="2653445"/>
              <a:ext cx="274320" cy="600174"/>
            </a:xfrm>
            <a:prstGeom prst="rect">
              <a:avLst/>
            </a:prstGeom>
          </p:spPr>
        </p:pic>
      </p:grpSp>
      <p:pic>
        <p:nvPicPr>
          <p:cNvPr id="112" name="Picture 1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142" y="3195941"/>
            <a:ext cx="185904" cy="472850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650" y="2971873"/>
            <a:ext cx="214505" cy="458088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0226" y="2475879"/>
            <a:ext cx="185904" cy="472850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9902" y="3636996"/>
            <a:ext cx="214505" cy="458088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557" y="2934912"/>
            <a:ext cx="185904" cy="4728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858" y="3760124"/>
            <a:ext cx="214505" cy="458088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237" y="2610929"/>
            <a:ext cx="185904" cy="472850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820" y="3441970"/>
            <a:ext cx="214505" cy="458088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572" y="3681402"/>
            <a:ext cx="185904" cy="472850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1626" y="3109316"/>
            <a:ext cx="214505" cy="458088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9318" y="2609844"/>
            <a:ext cx="185904" cy="472850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742" y="3221725"/>
            <a:ext cx="214505" cy="458088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8467" y="2369119"/>
            <a:ext cx="214505" cy="458088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7557" y="2468929"/>
            <a:ext cx="175820" cy="447210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4667" y="3661649"/>
            <a:ext cx="214505" cy="458088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1928" y="2512376"/>
            <a:ext cx="175820" cy="447210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0902" y="2882077"/>
            <a:ext cx="175820" cy="447210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359" y="2601761"/>
            <a:ext cx="214505" cy="458088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4610" y="2701569"/>
            <a:ext cx="175820" cy="447210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008" y="3487903"/>
            <a:ext cx="214505" cy="45808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642" y="3469443"/>
            <a:ext cx="175820" cy="447210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342" y="3103549"/>
            <a:ext cx="175820" cy="447210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5145" y="2834401"/>
            <a:ext cx="214505" cy="458088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2948" y="3340597"/>
            <a:ext cx="175820" cy="447210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1347" y="3720545"/>
            <a:ext cx="214505" cy="458088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929" y="2977658"/>
            <a:ext cx="175820" cy="447210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8681" y="3336190"/>
            <a:ext cx="175820" cy="447210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8398" y="2713658"/>
            <a:ext cx="214505" cy="458088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288" y="3166852"/>
            <a:ext cx="175820" cy="447210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2174" y="2381034"/>
            <a:ext cx="214505" cy="458088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370" y="3032659"/>
            <a:ext cx="175820" cy="447210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7020" y="3568831"/>
            <a:ext cx="175820" cy="447210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270" y="3220693"/>
            <a:ext cx="185904" cy="472850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0609" y="3453334"/>
            <a:ext cx="185904" cy="47285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225" y="3152941"/>
            <a:ext cx="175639" cy="472850"/>
          </a:xfrm>
          <a:prstGeom prst="rect">
            <a:avLst/>
          </a:prstGeom>
        </p:spPr>
      </p:pic>
      <p:sp>
        <p:nvSpPr>
          <p:cNvPr id="148" name="TextBox 147"/>
          <p:cNvSpPr txBox="1"/>
          <p:nvPr/>
        </p:nvSpPr>
        <p:spPr>
          <a:xfrm>
            <a:off x="6934779" y="1358743"/>
            <a:ext cx="2707793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80" dirty="0">
                <a:latin typeface="Helvetica" pitchFamily="2" charset="0"/>
              </a:rPr>
              <a:t>SNP 1 </a:t>
            </a:r>
          </a:p>
          <a:p>
            <a:pPr algn="ctr"/>
            <a:r>
              <a:rPr lang="en-US" sz="2880" dirty="0">
                <a:latin typeface="Helvetica" pitchFamily="2" charset="0"/>
              </a:rPr>
              <a:t>Frequency of </a:t>
            </a:r>
            <a:r>
              <a:rPr lang="en-US" sz="2880" dirty="0">
                <a:solidFill>
                  <a:srgbClr val="942093"/>
                </a:solidFill>
                <a:latin typeface="Helvetica" pitchFamily="2" charset="0"/>
              </a:rPr>
              <a:t>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803151" y="4241185"/>
            <a:ext cx="5092410" cy="1444551"/>
            <a:chOff x="4390608" y="4354273"/>
            <a:chExt cx="4243675" cy="1203792"/>
          </a:xfrm>
        </p:grpSpPr>
        <p:sp>
          <p:nvSpPr>
            <p:cNvPr id="149" name="TextBox 148"/>
            <p:cNvSpPr txBox="1"/>
            <p:nvPr/>
          </p:nvSpPr>
          <p:spPr>
            <a:xfrm>
              <a:off x="4390608" y="4373125"/>
              <a:ext cx="1548501" cy="1184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80" dirty="0">
                  <a:latin typeface="Helvetica" pitchFamily="2" charset="0"/>
                </a:rPr>
                <a:t>Cases  </a:t>
              </a:r>
            </a:p>
            <a:p>
              <a:r>
                <a:rPr lang="en-US" sz="2880" dirty="0">
                  <a:latin typeface="Helvetica" pitchFamily="2" charset="0"/>
                </a:rPr>
                <a:t>2/4 = 50%</a:t>
              </a:r>
            </a:p>
            <a:p>
              <a:endParaRPr lang="en-US" sz="2880" dirty="0">
                <a:latin typeface="Helvetica" pitchFamily="2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829301" y="4354273"/>
              <a:ext cx="1804982" cy="1184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80" dirty="0">
                  <a:latin typeface="Helvetica" pitchFamily="2" charset="0"/>
                </a:rPr>
                <a:t>Controls: </a:t>
              </a:r>
            </a:p>
            <a:p>
              <a:r>
                <a:rPr lang="en-US" sz="2880" dirty="0">
                  <a:latin typeface="Helvetica" pitchFamily="2" charset="0"/>
                </a:rPr>
                <a:t>1/6 = 16.7%</a:t>
              </a:r>
            </a:p>
            <a:p>
              <a:endParaRPr lang="en-US" sz="2880" dirty="0">
                <a:latin typeface="Helvetica" pitchFamily="2" charset="0"/>
              </a:endParaRPr>
            </a:p>
          </p:txBody>
        </p:sp>
      </p:grpSp>
      <p:sp>
        <p:nvSpPr>
          <p:cNvPr id="151" name="TextBox 150"/>
          <p:cNvSpPr txBox="1"/>
          <p:nvPr/>
        </p:nvSpPr>
        <p:spPr>
          <a:xfrm>
            <a:off x="7878057" y="2971874"/>
            <a:ext cx="78098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80">
                <a:latin typeface="Helvetica" pitchFamily="2" charset="0"/>
              </a:rPr>
              <a:t>VS.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872923" y="1560682"/>
            <a:ext cx="1430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Helvetica" pitchFamily="2" charset="0"/>
              </a:rPr>
              <a:t>SNP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6151181" y="5288097"/>
                <a:ext cx="5320687" cy="18651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920" b="1" dirty="0">
                    <a:latin typeface="Helvetica" pitchFamily="2" charset="0"/>
                  </a:rPr>
                  <a:t>Logistic regression:  </a:t>
                </a:r>
                <a14:m>
                  <m:oMath xmlns:m="http://schemas.openxmlformats.org/officeDocument/2006/math">
                    <m:r>
                      <a:rPr lang="en-US" sz="1920" b="1" i="1" dirty="0" smtClean="0">
                        <a:latin typeface="Cambria Math" panose="02040503050406030204" pitchFamily="18" charset="0"/>
                      </a:rPr>
                      <m:t>𝒍𝒐𝒈𝒊𝒕</m:t>
                    </m:r>
                    <m:r>
                      <a:rPr lang="en-US" sz="192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920" b="1" i="1" dirty="0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𝝅</m:t>
                    </m:r>
                    <m:r>
                      <a:rPr lang="en-US" sz="1920" b="1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l-GR" sz="192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920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1920" b="1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𝜶</m:t>
                    </m:r>
                    <m:r>
                      <a:rPr lang="en-US" sz="1920" b="1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lang="en-US" sz="1920" b="1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𝑮</m:t>
                    </m:r>
                    <m:r>
                      <a:rPr lang="en-US" sz="192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𝜷</m:t>
                    </m:r>
                  </m:oMath>
                </a14:m>
                <a:endParaRPr lang="en-US" sz="1920" b="1" i="1" dirty="0">
                  <a:solidFill>
                    <a:srgbClr val="FF0000"/>
                  </a:solidFill>
                  <a:latin typeface="Helvetica" pitchFamily="2" charset="0"/>
                  <a:ea typeface="Cambria Math" charset="0"/>
                  <a:cs typeface="Cambria Math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920" b="1" i="1" dirty="0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𝝅</m:t>
                    </m:r>
                  </m:oMath>
                </a14:m>
                <a:r>
                  <a:rPr lang="en-US" sz="1920" b="1" i="1" dirty="0">
                    <a:latin typeface="Helvetica" pitchFamily="2" charset="0"/>
                    <a:ea typeface="Cambria Math" charset="0"/>
                    <a:cs typeface="Cambria Math" charset="0"/>
                  </a:rPr>
                  <a:t>: probability of being a case given X and G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920" b="1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𝑮</m:t>
                    </m:r>
                  </m:oMath>
                </a14:m>
                <a:r>
                  <a:rPr lang="en-US" sz="1920" b="1" dirty="0">
                    <a:latin typeface="Helvetica" pitchFamily="2" charset="0"/>
                    <a:ea typeface="Cambria Math" charset="0"/>
                    <a:cs typeface="Cambria Math" charset="0"/>
                  </a:rPr>
                  <a:t> = 0, 1, or 2</a:t>
                </a:r>
              </a:p>
              <a:p>
                <a:pPr algn="ctr"/>
                <a:r>
                  <a:rPr lang="en-US" sz="1920" b="1" dirty="0">
                    <a:latin typeface="Helvetica" pitchFamily="2" charset="0"/>
                    <a:ea typeface="Cambria Math" charset="0"/>
                    <a:cs typeface="Cambria Math" charset="0"/>
                  </a:rPr>
                  <a:t>H</a:t>
                </a:r>
                <a:r>
                  <a:rPr lang="en-US" sz="1920" b="1" baseline="-25000" dirty="0">
                    <a:latin typeface="Helvetica" pitchFamily="2" charset="0"/>
                    <a:ea typeface="Cambria Math" charset="0"/>
                    <a:cs typeface="Cambria Math" charset="0"/>
                  </a:rPr>
                  <a:t>0</a:t>
                </a:r>
                <a14:m>
                  <m:oMath xmlns:m="http://schemas.openxmlformats.org/officeDocument/2006/math">
                    <m:r>
                      <a:rPr lang="en-US" sz="1920" b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: </m:t>
                    </m:r>
                    <m:r>
                      <a:rPr lang="en-US" sz="192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𝜷</m:t>
                    </m:r>
                    <m:r>
                      <a:rPr lang="en-US" sz="1920" b="1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 </m:t>
                    </m:r>
                  </m:oMath>
                </a14:m>
                <a:r>
                  <a:rPr lang="en-US" sz="1920" b="1" dirty="0">
                    <a:latin typeface="Helvetica" pitchFamily="2" charset="0"/>
                  </a:rPr>
                  <a:t>0</a:t>
                </a:r>
              </a:p>
              <a:p>
                <a:pPr algn="ctr"/>
                <a:r>
                  <a:rPr lang="en-US" sz="1920" b="1" dirty="0">
                    <a:latin typeface="Helvetica" pitchFamily="2" charset="0"/>
                    <a:ea typeface="Cambria Math" charset="0"/>
                    <a:cs typeface="Cambria Math" charset="0"/>
                  </a:rPr>
                  <a:t>H</a:t>
                </a:r>
                <a:r>
                  <a:rPr lang="en-US" sz="1920" b="1" baseline="-25000" dirty="0">
                    <a:latin typeface="Helvetica" pitchFamily="2" charset="0"/>
                    <a:ea typeface="Cambria Math" charset="0"/>
                    <a:cs typeface="Cambria Math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1920" b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: </m:t>
                    </m:r>
                    <m:r>
                      <a:rPr lang="en-US" sz="192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𝜷</m:t>
                    </m:r>
                    <m:r>
                      <a:rPr lang="en-US" sz="1920" b="1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≠</m:t>
                    </m:r>
                  </m:oMath>
                </a14:m>
                <a:r>
                  <a:rPr lang="en-US" sz="1920" b="1" dirty="0">
                    <a:latin typeface="Helvetica" pitchFamily="2" charset="0"/>
                  </a:rPr>
                  <a:t> 0</a:t>
                </a:r>
              </a:p>
              <a:p>
                <a:pPr algn="ctr"/>
                <a:endParaRPr lang="en-US" sz="1920" b="1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1181" y="5288097"/>
                <a:ext cx="5320687" cy="1865126"/>
              </a:xfrm>
              <a:prstGeom prst="rect">
                <a:avLst/>
              </a:prstGeom>
              <a:blipFill>
                <a:blip r:embed="rId7"/>
                <a:stretch>
                  <a:fillRect t="-2027" r="-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D2D8-BB3C-8042-AF14-4A850AA8FA74}" type="slidenum">
              <a:rPr lang="en-US" smtClean="0">
                <a:latin typeface="Helvetica" pitchFamily="2" charset="0"/>
              </a:rPr>
              <a:t>14</a:t>
            </a:fld>
            <a:endParaRPr lang="en-US"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50BF96-E473-8A71-F349-8614ECB222BA}"/>
              </a:ext>
            </a:extLst>
          </p:cNvPr>
          <p:cNvSpPr txBox="1"/>
          <p:nvPr/>
        </p:nvSpPr>
        <p:spPr>
          <a:xfrm>
            <a:off x="967856" y="515023"/>
            <a:ext cx="11054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To identify genetic variants that are associated with </a:t>
            </a:r>
            <a:r>
              <a:rPr lang="en-US" sz="2400" dirty="0">
                <a:solidFill>
                  <a:srgbClr val="FF0000"/>
                </a:solidFill>
                <a:latin typeface="Helvetica" pitchFamily="2" charset="0"/>
              </a:rPr>
              <a:t>a complex disease/disorder </a:t>
            </a:r>
          </a:p>
        </p:txBody>
      </p:sp>
    </p:spTree>
    <p:extLst>
      <p:ext uri="{BB962C8B-B14F-4D97-AF65-F5344CB8AC3E}">
        <p14:creationId xmlns:p14="http://schemas.microsoft.com/office/powerpoint/2010/main" val="751097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agnifying glass showing decling performance">
            <a:extLst>
              <a:ext uri="{FF2B5EF4-FFF2-40B4-BE49-F238E27FC236}">
                <a16:creationId xmlns:a16="http://schemas.microsoft.com/office/drawing/2014/main" id="{B0B959E2-E64A-F15C-51E2-C991974AED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63FB30F-CDA7-1717-3644-40D599AA5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036D16-D810-E5C9-67F2-40ABF95BC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Looking at results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706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3586" y="442211"/>
            <a:ext cx="7886700" cy="994172"/>
          </a:xfrm>
        </p:spPr>
        <p:txBody>
          <a:bodyPr>
            <a:normAutofit/>
          </a:bodyPr>
          <a:lstStyle/>
          <a:p>
            <a:r>
              <a:rPr lang="en-AU" sz="3600" dirty="0"/>
              <a:t>QQ (quantile-quantile) plot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3587" y="1257058"/>
            <a:ext cx="8695211" cy="1867142"/>
          </a:xfrm>
        </p:spPr>
        <p:txBody>
          <a:bodyPr>
            <a:noAutofit/>
          </a:bodyPr>
          <a:lstStyle/>
          <a:p>
            <a:pPr algn="just"/>
            <a:r>
              <a:rPr lang="en-AU" sz="2400" dirty="0">
                <a:latin typeface="+mj-lt"/>
              </a:rPr>
              <a:t>Checks the overall distribution of test statistics or –log10 p-values of our results with the expectation under the null hypothesis of no association (the diagonal line shows where the points should fall under the null).</a:t>
            </a:r>
          </a:p>
          <a:p>
            <a:pPr algn="just"/>
            <a:r>
              <a:rPr lang="en-AU" sz="2400" dirty="0">
                <a:latin typeface="+mj-lt"/>
              </a:rPr>
              <a:t>Evaluates systematic bias and inflation (undetected sample duplications, unknown familial relationships, gross population stratification, problems in QC…).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524000" y="152403"/>
            <a:ext cx="9144000" cy="8467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48BEC242-C355-0E2C-C71F-2170562C8EBF}"/>
              </a:ext>
            </a:extLst>
          </p:cNvPr>
          <p:cNvGrpSpPr/>
          <p:nvPr/>
        </p:nvGrpSpPr>
        <p:grpSpPr>
          <a:xfrm>
            <a:off x="6900139" y="3535369"/>
            <a:ext cx="3577362" cy="2983052"/>
            <a:chOff x="3909289" y="3802069"/>
            <a:chExt cx="3577362" cy="298305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78" t="5411" r="3212" b="1009"/>
            <a:stretch/>
          </p:blipFill>
          <p:spPr>
            <a:xfrm>
              <a:off x="4093955" y="3833559"/>
              <a:ext cx="3392696" cy="286958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3022276" y="4689082"/>
              <a:ext cx="21433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/>
                <a:t>Observed –log10 (p)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46244" y="6415789"/>
              <a:ext cx="248811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/>
                <a:t>Expected –log10 (p)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1207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44513" y="655410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600" dirty="0"/>
              <a:t>Lambda</a:t>
            </a:r>
          </a:p>
        </p:txBody>
      </p:sp>
      <p:sp>
        <p:nvSpPr>
          <p:cNvPr id="5" name="Rectangle 4"/>
          <p:cNvSpPr/>
          <p:nvPr/>
        </p:nvSpPr>
        <p:spPr>
          <a:xfrm>
            <a:off x="1744514" y="2191921"/>
            <a:ext cx="8702973" cy="3607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46" indent="-171446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AU" sz="2800" dirty="0">
                <a:latin typeface="+mj-lt"/>
              </a:rPr>
              <a:t>It is the ratio of the median of the empirically observed distribution of the test statistic to the expected median.</a:t>
            </a:r>
          </a:p>
          <a:p>
            <a:pPr marL="514337" lvl="1" indent="-171446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AU" sz="2800" dirty="0">
                <a:latin typeface="+mj-lt"/>
              </a:rPr>
              <a:t>The expected median of the chi-square distribution with one degree of freedom is 0.455. </a:t>
            </a:r>
          </a:p>
          <a:p>
            <a:pPr marL="514337" lvl="1" indent="-171446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AU" sz="2800" dirty="0">
                <a:latin typeface="+mj-lt"/>
              </a:rPr>
              <a:t>λ = median(</a:t>
            </a:r>
            <a:r>
              <a:rPr lang="el-GR" sz="2800" dirty="0">
                <a:latin typeface="+mj-lt"/>
              </a:rPr>
              <a:t>χ2</a:t>
            </a:r>
            <a:r>
              <a:rPr lang="en-AU" sz="2800" dirty="0">
                <a:latin typeface="+mj-lt"/>
              </a:rPr>
              <a:t>)/0.455 </a:t>
            </a:r>
          </a:p>
          <a:p>
            <a:pPr marL="171446" indent="-171446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AU" sz="2800" dirty="0">
              <a:latin typeface="+mj-lt"/>
            </a:endParaRPr>
          </a:p>
          <a:p>
            <a:pPr marL="171446" indent="-171446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AU" sz="2800" dirty="0">
                <a:latin typeface="+mj-lt"/>
              </a:rPr>
              <a:t>It quantifies the extent of the bulk inflation and the excess false positive rate.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524000" y="152403"/>
            <a:ext cx="9144000" cy="8467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>
            <a:extLst>
              <a:ext uri="{FF2B5EF4-FFF2-40B4-BE49-F238E27FC236}">
                <a16:creationId xmlns:a16="http://schemas.microsoft.com/office/drawing/2014/main" id="{B5DC32E7-8EC2-5B42-97C0-948E24ADB9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88344" y="3276600"/>
            <a:ext cx="3360057" cy="336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32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CA9B2-AC74-8EFF-830D-27644A728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Multiple testing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26EDE9-A834-4552-3C4C-7C6BA98AB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623" y="679449"/>
            <a:ext cx="5012177" cy="1604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C3CD44-0727-A377-FF26-7226D7F99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623" y="2419349"/>
            <a:ext cx="5124218" cy="2816275"/>
          </a:xfrm>
          <a:prstGeom prst="rect">
            <a:avLst/>
          </a:prstGeom>
        </p:spPr>
      </p:pic>
      <p:pic>
        <p:nvPicPr>
          <p:cNvPr id="12" name="object 3">
            <a:extLst>
              <a:ext uri="{FF2B5EF4-FFF2-40B4-BE49-F238E27FC236}">
                <a16:creationId xmlns:a16="http://schemas.microsoft.com/office/drawing/2014/main" id="{853BFEBE-10EC-DA11-8B11-C15D98EEB22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6159" y="2178686"/>
            <a:ext cx="4746273" cy="1529079"/>
          </a:xfrm>
          <a:prstGeom prst="rect">
            <a:avLst/>
          </a:prstGeom>
        </p:spPr>
      </p:pic>
      <p:pic>
        <p:nvPicPr>
          <p:cNvPr id="13" name="object 6">
            <a:extLst>
              <a:ext uri="{FF2B5EF4-FFF2-40B4-BE49-F238E27FC236}">
                <a16:creationId xmlns:a16="http://schemas.microsoft.com/office/drawing/2014/main" id="{1A102884-C05A-6C15-D91C-EDA2AE86249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8200" y="4195763"/>
            <a:ext cx="4595322" cy="1182067"/>
          </a:xfrm>
          <a:prstGeom prst="rect">
            <a:avLst/>
          </a:prstGeom>
        </p:spPr>
      </p:pic>
      <p:sp>
        <p:nvSpPr>
          <p:cNvPr id="15" name="object 4">
            <a:extLst>
              <a:ext uri="{FF2B5EF4-FFF2-40B4-BE49-F238E27FC236}">
                <a16:creationId xmlns:a16="http://schemas.microsoft.com/office/drawing/2014/main" id="{0B6BBA40-4143-E732-680D-E31DDAFFAC64}"/>
              </a:ext>
            </a:extLst>
          </p:cNvPr>
          <p:cNvSpPr txBox="1"/>
          <p:nvPr/>
        </p:nvSpPr>
        <p:spPr>
          <a:xfrm>
            <a:off x="1028231" y="2026919"/>
            <a:ext cx="1583055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0">
              <a:spcBef>
                <a:spcPts val="105"/>
              </a:spcBef>
            </a:pPr>
            <a:r>
              <a:rPr sz="2400" i="1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sz="2400" i="1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&lt;</a:t>
            </a:r>
            <a:r>
              <a:rPr sz="2400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5</a:t>
            </a:r>
            <a:r>
              <a:rPr sz="2400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x</a:t>
            </a:r>
            <a:r>
              <a:rPr sz="2400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10</a:t>
            </a:r>
            <a:r>
              <a:rPr sz="2325" baseline="26881" dirty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sz="2325" spc="-75" baseline="26881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endParaRPr sz="2325" baseline="2688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368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schizophrenia GWAS">
            <a:extLst>
              <a:ext uri="{FF2B5EF4-FFF2-40B4-BE49-F238E27FC236}">
                <a16:creationId xmlns:a16="http://schemas.microsoft.com/office/drawing/2014/main" id="{ED438817-C237-4B68-8E17-44AF3BD737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5889" y="2377442"/>
            <a:ext cx="8505142" cy="428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537518"/>
            <a:ext cx="7886700" cy="994172"/>
          </a:xfrm>
        </p:spPr>
        <p:txBody>
          <a:bodyPr>
            <a:normAutofit/>
          </a:bodyPr>
          <a:lstStyle/>
          <a:p>
            <a:r>
              <a:rPr lang="en-AU" sz="3600" dirty="0"/>
              <a:t>Manhattan plot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9333" y="1637566"/>
            <a:ext cx="6261699" cy="1805872"/>
          </a:xfrm>
        </p:spPr>
        <p:txBody>
          <a:bodyPr>
            <a:normAutofit/>
          </a:bodyPr>
          <a:lstStyle/>
          <a:p>
            <a:pPr algn="just"/>
            <a:r>
              <a:rPr lang="en-AU" sz="2000" dirty="0">
                <a:latin typeface="+mj-lt"/>
              </a:rPr>
              <a:t>Plots the -log10 of the association p-value for each SNP against the genomic coordinates.</a:t>
            </a:r>
          </a:p>
          <a:p>
            <a:pPr algn="just"/>
            <a:r>
              <a:rPr lang="en-AU" sz="2000" dirty="0">
                <a:latin typeface="+mj-lt"/>
              </a:rPr>
              <a:t>The strongest associations will have the smallest p-values and the –log10 of these p-values will have the highest height in the plot.</a:t>
            </a:r>
          </a:p>
        </p:txBody>
      </p:sp>
    </p:spTree>
    <p:extLst>
      <p:ext uri="{BB962C8B-B14F-4D97-AF65-F5344CB8AC3E}">
        <p14:creationId xmlns:p14="http://schemas.microsoft.com/office/powerpoint/2010/main" val="2979796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B857F-1062-572F-24C5-83A1B3130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AU" sz="5400" dirty="0"/>
              <a:t>George Box</a:t>
            </a:r>
          </a:p>
        </p:txBody>
      </p:sp>
      <p:pic>
        <p:nvPicPr>
          <p:cNvPr id="5" name="Content Placeholder 4" descr="A person wearing glasses and holding his hand to his face&#10;&#10;AI-generated content may be incorrect.">
            <a:extLst>
              <a:ext uri="{FF2B5EF4-FFF2-40B4-BE49-F238E27FC236}">
                <a16:creationId xmlns:a16="http://schemas.microsoft.com/office/drawing/2014/main" id="{3657299D-A380-B13D-F1E8-A57FE32B8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7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1296A1A-0ECA-2295-671F-8327CC6EE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i="1" dirty="0"/>
              <a:t>“Remember that all models are wrong; the practical question is how wrong do they have to be to not be useful.”</a:t>
            </a:r>
          </a:p>
          <a:p>
            <a:pPr marL="0" indent="0">
              <a:buNone/>
            </a:pPr>
            <a:r>
              <a:rPr lang="en-GB" sz="1400" dirty="0"/>
              <a:t>Box, G.E.P. and Draper, N.R. (1987) Empirical model-building                                    and response surfaces. New York: Wiley. p424</a:t>
            </a:r>
            <a:endParaRPr lang="en-US" sz="1400" dirty="0"/>
          </a:p>
        </p:txBody>
      </p:sp>
      <p:pic>
        <p:nvPicPr>
          <p:cNvPr id="7" name="Picture 6" descr="A blue cover of a book&#10;&#10;AI-generated content may be incorrect.">
            <a:extLst>
              <a:ext uri="{FF2B5EF4-FFF2-40B4-BE49-F238E27FC236}">
                <a16:creationId xmlns:a16="http://schemas.microsoft.com/office/drawing/2014/main" id="{612EEF1F-6431-2B0F-9B0F-3D4BD4ADA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571" y="4745737"/>
            <a:ext cx="1331215" cy="199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91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C579E-54AB-672B-44F6-17409D94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these telling us?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103A4D-5F8E-2CC4-0C6E-C3D8ABBDF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143" y="1690688"/>
            <a:ext cx="5633453" cy="3877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18D8F-7647-C950-E50E-3C31D84BD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664" y="1690687"/>
            <a:ext cx="5741093" cy="405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44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70D820-E3EB-D943-88C8-06759D61A0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4630" y="134258"/>
            <a:ext cx="8752114" cy="3294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2C0241-F378-7C4F-AD52-5F46EA977B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4172" y="3429000"/>
            <a:ext cx="4093029" cy="342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97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30A1E1-BE94-9947-9D29-FCC3756491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9245" y="1845127"/>
            <a:ext cx="3792792" cy="3167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ECCDD4-1EAA-6D4F-B344-90C83526B9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258" y="1845127"/>
            <a:ext cx="6589485" cy="25544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9FF7CD-31F6-8DFC-D9BE-10D3A8C012E9}"/>
              </a:ext>
            </a:extLst>
          </p:cNvPr>
          <p:cNvSpPr txBox="1"/>
          <p:nvPr/>
        </p:nvSpPr>
        <p:spPr>
          <a:xfrm>
            <a:off x="680484" y="786809"/>
            <a:ext cx="6496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And these? What are these telling us?</a:t>
            </a:r>
          </a:p>
        </p:txBody>
      </p:sp>
    </p:spTree>
    <p:extLst>
      <p:ext uri="{BB962C8B-B14F-4D97-AF65-F5344CB8AC3E}">
        <p14:creationId xmlns:p14="http://schemas.microsoft.com/office/powerpoint/2010/main" val="3100501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the sea with a snake and ships&#10;&#10;AI-generated content may be incorrect.">
            <a:extLst>
              <a:ext uri="{FF2B5EF4-FFF2-40B4-BE49-F238E27FC236}">
                <a16:creationId xmlns:a16="http://schemas.microsoft.com/office/drawing/2014/main" id="{37FD4B0C-128C-2799-466E-A6DF3309E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r="-1" b="-1"/>
          <a:stretch/>
        </p:blipFill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7D7A2C1-C4E4-88DA-D84A-B971B9AF1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There be dragons…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DA795F-6A57-ACCD-2055-6F4274B26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819" y="6059086"/>
            <a:ext cx="6931319" cy="34972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52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681016"/>
            <a:ext cx="10515600" cy="693780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00" dirty="0"/>
              <a:t>Confounders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60575" y="1625600"/>
            <a:ext cx="4538980" cy="35110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2405" indent="-179705">
              <a:spcBef>
                <a:spcPts val="105"/>
              </a:spcBef>
              <a:buClr>
                <a:srgbClr val="525389"/>
              </a:buClr>
              <a:buSzPct val="83333"/>
              <a:buChar char="•"/>
              <a:tabLst>
                <a:tab pos="192405" algn="l"/>
              </a:tabLst>
            </a:pPr>
            <a:r>
              <a:rPr sz="2400" spc="-10" dirty="0">
                <a:latin typeface="Arial"/>
                <a:cs typeface="Arial"/>
              </a:rPr>
              <a:t>Population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Stratification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1270"/>
              </a:spcBef>
            </a:pPr>
            <a:endParaRPr sz="2400">
              <a:latin typeface="Arial"/>
              <a:cs typeface="Arial"/>
            </a:endParaRPr>
          </a:p>
          <a:p>
            <a:pPr marL="12700"/>
            <a:r>
              <a:rPr sz="2400" dirty="0">
                <a:latin typeface="Arial"/>
                <a:cs typeface="Arial"/>
              </a:rPr>
              <a:t>Mean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trait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or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case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frequency</a:t>
            </a:r>
            <a:endParaRPr sz="2400">
              <a:latin typeface="Arial"/>
              <a:cs typeface="Arial"/>
            </a:endParaRPr>
          </a:p>
          <a:p>
            <a:pPr marL="12700">
              <a:spcBef>
                <a:spcPts val="575"/>
              </a:spcBef>
            </a:pPr>
            <a:r>
              <a:rPr sz="2400" dirty="0">
                <a:latin typeface="Arial"/>
                <a:cs typeface="Arial"/>
              </a:rPr>
              <a:t>differences</a:t>
            </a:r>
            <a:r>
              <a:rPr sz="2400" spc="-14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between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populations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>
              <a:spcBef>
                <a:spcPts val="1460"/>
              </a:spcBef>
            </a:pP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20000"/>
              </a:lnSpc>
              <a:spcBef>
                <a:spcPts val="5"/>
              </a:spcBef>
            </a:pPr>
            <a:r>
              <a:rPr sz="2400" dirty="0">
                <a:latin typeface="Arial"/>
                <a:cs typeface="Arial"/>
              </a:rPr>
              <a:t>Alleles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with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frequency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differences between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populations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60576" y="6023293"/>
            <a:ext cx="50298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False</a:t>
            </a:r>
            <a:r>
              <a:rPr sz="2400" spc="-1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positive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/</a:t>
            </a:r>
            <a:r>
              <a:rPr sz="2400" spc="-1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negative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associations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48450" y="1838325"/>
            <a:ext cx="3810000" cy="224117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454644" y="6508432"/>
            <a:ext cx="1735455" cy="16222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950" dirty="0">
                <a:latin typeface="Arial"/>
                <a:cs typeface="Arial"/>
              </a:rPr>
              <a:t>Balding.</a:t>
            </a:r>
            <a:r>
              <a:rPr sz="950" spc="70" dirty="0">
                <a:latin typeface="Arial"/>
                <a:cs typeface="Arial"/>
              </a:rPr>
              <a:t> </a:t>
            </a:r>
            <a:r>
              <a:rPr sz="950" i="1" dirty="0">
                <a:latin typeface="Arial"/>
                <a:cs typeface="Arial"/>
              </a:rPr>
              <a:t>Nat</a:t>
            </a:r>
            <a:r>
              <a:rPr sz="950" i="1" spc="135" dirty="0">
                <a:latin typeface="Arial"/>
                <a:cs typeface="Arial"/>
              </a:rPr>
              <a:t> </a:t>
            </a:r>
            <a:r>
              <a:rPr sz="950" i="1" dirty="0">
                <a:latin typeface="Arial"/>
                <a:cs typeface="Arial"/>
              </a:rPr>
              <a:t>Rev</a:t>
            </a:r>
            <a:r>
              <a:rPr sz="950" i="1" spc="75" dirty="0">
                <a:latin typeface="Arial"/>
                <a:cs typeface="Arial"/>
              </a:rPr>
              <a:t> </a:t>
            </a:r>
            <a:r>
              <a:rPr sz="950" i="1" dirty="0">
                <a:latin typeface="Arial"/>
                <a:cs typeface="Arial"/>
              </a:rPr>
              <a:t>Genet</a:t>
            </a:r>
            <a:r>
              <a:rPr sz="950" i="1" spc="145" dirty="0">
                <a:latin typeface="Arial"/>
                <a:cs typeface="Arial"/>
              </a:rPr>
              <a:t> </a:t>
            </a:r>
            <a:r>
              <a:rPr sz="950" spc="-10" dirty="0">
                <a:latin typeface="Arial"/>
                <a:cs typeface="Arial"/>
              </a:rPr>
              <a:t>(2006)</a:t>
            </a:r>
            <a:endParaRPr sz="95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581181" y="5219638"/>
            <a:ext cx="558165" cy="700405"/>
            <a:chOff x="2057180" y="5219637"/>
            <a:chExt cx="558165" cy="70040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7180" y="5219637"/>
              <a:ext cx="557652" cy="70027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71751" y="5243575"/>
              <a:ext cx="495300" cy="6285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071751" y="5243575"/>
              <a:ext cx="495300" cy="628650"/>
            </a:xfrm>
            <a:custGeom>
              <a:avLst/>
              <a:gdLst/>
              <a:ahLst/>
              <a:cxnLst/>
              <a:rect l="l" t="t" r="r" b="b"/>
              <a:pathLst>
                <a:path w="495300" h="628650">
                  <a:moveTo>
                    <a:pt x="0" y="380936"/>
                  </a:moveTo>
                  <a:lnTo>
                    <a:pt x="123825" y="380936"/>
                  </a:lnTo>
                  <a:lnTo>
                    <a:pt x="123825" y="0"/>
                  </a:lnTo>
                  <a:lnTo>
                    <a:pt x="371475" y="0"/>
                  </a:lnTo>
                  <a:lnTo>
                    <a:pt x="371475" y="380936"/>
                  </a:lnTo>
                  <a:lnTo>
                    <a:pt x="495300" y="380936"/>
                  </a:lnTo>
                  <a:lnTo>
                    <a:pt x="247650" y="628586"/>
                  </a:lnTo>
                  <a:lnTo>
                    <a:pt x="0" y="380936"/>
                  </a:lnTo>
                  <a:close/>
                </a:path>
              </a:pathLst>
            </a:custGeom>
            <a:ln w="9525">
              <a:solidFill>
                <a:srgbClr val="5253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590846" y="3543086"/>
            <a:ext cx="548005" cy="567055"/>
            <a:chOff x="2066845" y="3543085"/>
            <a:chExt cx="548005" cy="56705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66845" y="3543085"/>
              <a:ext cx="547846" cy="56696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9657" y="3561079"/>
              <a:ext cx="468884" cy="49784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089657" y="3561460"/>
              <a:ext cx="469265" cy="497205"/>
            </a:xfrm>
            <a:custGeom>
              <a:avLst/>
              <a:gdLst/>
              <a:ahLst/>
              <a:cxnLst/>
              <a:rect l="l" t="t" r="r" b="b"/>
              <a:pathLst>
                <a:path w="469264" h="497204">
                  <a:moveTo>
                    <a:pt x="0" y="173481"/>
                  </a:moveTo>
                  <a:lnTo>
                    <a:pt x="159385" y="173481"/>
                  </a:lnTo>
                  <a:lnTo>
                    <a:pt x="159385" y="0"/>
                  </a:lnTo>
                  <a:lnTo>
                    <a:pt x="309499" y="0"/>
                  </a:lnTo>
                  <a:lnTo>
                    <a:pt x="309499" y="173481"/>
                  </a:lnTo>
                  <a:lnTo>
                    <a:pt x="468884" y="173481"/>
                  </a:lnTo>
                  <a:lnTo>
                    <a:pt x="468884" y="323595"/>
                  </a:lnTo>
                  <a:lnTo>
                    <a:pt x="309499" y="323595"/>
                  </a:lnTo>
                  <a:lnTo>
                    <a:pt x="309499" y="497077"/>
                  </a:lnTo>
                  <a:lnTo>
                    <a:pt x="159385" y="497077"/>
                  </a:lnTo>
                  <a:lnTo>
                    <a:pt x="159385" y="323595"/>
                  </a:lnTo>
                  <a:lnTo>
                    <a:pt x="0" y="323595"/>
                  </a:lnTo>
                  <a:lnTo>
                    <a:pt x="0" y="173481"/>
                  </a:lnTo>
                  <a:close/>
                </a:path>
              </a:pathLst>
            </a:custGeom>
            <a:ln w="9525">
              <a:solidFill>
                <a:srgbClr val="5253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71378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F966C0F-6267-08CF-22CB-F14C1991C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2" y="209818"/>
            <a:ext cx="8044666" cy="414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975B57-EA70-100D-9193-50FBDC890B65}"/>
              </a:ext>
            </a:extLst>
          </p:cNvPr>
          <p:cNvSpPr txBox="1"/>
          <p:nvPr/>
        </p:nvSpPr>
        <p:spPr>
          <a:xfrm>
            <a:off x="8825345" y="209818"/>
            <a:ext cx="3035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to come later (</a:t>
            </a:r>
            <a:r>
              <a:rPr lang="en-US" dirty="0" err="1"/>
              <a:t>Medland</a:t>
            </a:r>
            <a:r>
              <a:rPr lang="en-US" dirty="0"/>
              <a:t>)</a:t>
            </a: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C3060AA-FADB-F272-B6F5-32E820005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06230" y="3710372"/>
            <a:ext cx="7733636" cy="2731991"/>
          </a:xfrm>
        </p:spPr>
      </p:pic>
    </p:spTree>
    <p:extLst>
      <p:ext uri="{BB962C8B-B14F-4D97-AF65-F5344CB8AC3E}">
        <p14:creationId xmlns:p14="http://schemas.microsoft.com/office/powerpoint/2010/main" val="1701070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0576" y="671586"/>
            <a:ext cx="4693285" cy="693780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80" dirty="0"/>
              <a:t>Sample</a:t>
            </a:r>
            <a:r>
              <a:rPr spc="-195" dirty="0"/>
              <a:t> </a:t>
            </a:r>
            <a:r>
              <a:rPr spc="-60" dirty="0"/>
              <a:t>Size</a:t>
            </a:r>
            <a:r>
              <a:rPr spc="-145" dirty="0"/>
              <a:t> </a:t>
            </a:r>
            <a:r>
              <a:rPr dirty="0"/>
              <a:t>&amp;</a:t>
            </a:r>
            <a:r>
              <a:rPr spc="-190" dirty="0"/>
              <a:t> </a:t>
            </a:r>
            <a:r>
              <a:rPr spc="-40" dirty="0"/>
              <a:t>Power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6401" y="2800351"/>
            <a:ext cx="8715375" cy="292841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549261" y="5694363"/>
            <a:ext cx="1710689" cy="577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36,989</a:t>
            </a:r>
            <a:r>
              <a:rPr spc="-40" dirty="0">
                <a:latin typeface="Arial"/>
                <a:cs typeface="Arial"/>
              </a:rPr>
              <a:t> </a:t>
            </a:r>
            <a:r>
              <a:rPr spc="-20" dirty="0">
                <a:latin typeface="Arial"/>
                <a:cs typeface="Arial"/>
              </a:rPr>
              <a:t>cases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20"/>
              </a:spcBef>
            </a:pPr>
            <a:r>
              <a:rPr spc="-10" dirty="0">
                <a:latin typeface="Arial"/>
                <a:cs typeface="Arial"/>
              </a:rPr>
              <a:t>113,075</a:t>
            </a:r>
            <a:r>
              <a:rPr spc="-6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controls</a:t>
            </a:r>
            <a:endParaRPr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03320" y="5622291"/>
            <a:ext cx="1596390" cy="577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375"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9,394</a:t>
            </a:r>
            <a:r>
              <a:rPr spc="-85" dirty="0">
                <a:latin typeface="Arial"/>
                <a:cs typeface="Arial"/>
              </a:rPr>
              <a:t> </a:t>
            </a:r>
            <a:r>
              <a:rPr spc="-20" dirty="0">
                <a:latin typeface="Arial"/>
                <a:cs typeface="Arial"/>
              </a:rPr>
              <a:t>cases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20"/>
              </a:spcBef>
            </a:pPr>
            <a:r>
              <a:rPr dirty="0">
                <a:latin typeface="Arial"/>
                <a:cs typeface="Arial"/>
              </a:rPr>
              <a:t>12,462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controls</a:t>
            </a:r>
            <a:endParaRPr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06650" y="2246567"/>
            <a:ext cx="72580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Schizophrenia</a:t>
            </a:r>
            <a:r>
              <a:rPr spc="-9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Working</a:t>
            </a:r>
            <a:r>
              <a:rPr spc="-7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Group</a:t>
            </a:r>
            <a:r>
              <a:rPr spc="-8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of</a:t>
            </a:r>
            <a:r>
              <a:rPr spc="4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the</a:t>
            </a:r>
            <a:r>
              <a:rPr spc="-7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Psychiatric</a:t>
            </a:r>
            <a:r>
              <a:rPr spc="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Genomics</a:t>
            </a:r>
            <a:r>
              <a:rPr spc="-5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Consortium.</a:t>
            </a:r>
            <a:endParaRPr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0576" y="671586"/>
            <a:ext cx="5158105" cy="693780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70" dirty="0"/>
              <a:t>Power</a:t>
            </a:r>
            <a:r>
              <a:rPr spc="-150" dirty="0"/>
              <a:t> </a:t>
            </a:r>
            <a:r>
              <a:rPr spc="-95" dirty="0"/>
              <a:t>Calculation</a:t>
            </a:r>
            <a:r>
              <a:rPr spc="-135" dirty="0"/>
              <a:t> </a:t>
            </a:r>
            <a:r>
              <a:rPr spc="-100" dirty="0"/>
              <a:t>Tools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60576" y="1625599"/>
            <a:ext cx="7926705" cy="345043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400" dirty="0">
                <a:latin typeface="Arial"/>
                <a:cs typeface="Arial"/>
              </a:rPr>
              <a:t>Consider: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Effect</a:t>
            </a:r>
            <a:r>
              <a:rPr sz="2400" spc="-1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size,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Sample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size,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Prevalence,</a:t>
            </a:r>
            <a:r>
              <a:rPr sz="2400" spc="10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MAF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1270"/>
              </a:spcBef>
            </a:pPr>
            <a:endParaRPr sz="2400">
              <a:latin typeface="Arial"/>
              <a:cs typeface="Arial"/>
            </a:endParaRPr>
          </a:p>
          <a:p>
            <a:pPr marL="12700"/>
            <a:r>
              <a:rPr sz="2400" dirty="0">
                <a:latin typeface="Arial"/>
                <a:cs typeface="Arial"/>
              </a:rPr>
              <a:t>Purcell,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Cherny,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&amp;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Sham.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Bioinformatics,</a:t>
            </a:r>
            <a:r>
              <a:rPr sz="2400" i="1" spc="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2003</a:t>
            </a:r>
            <a:endParaRPr sz="2400">
              <a:latin typeface="Arial"/>
              <a:cs typeface="Arial"/>
            </a:endParaRPr>
          </a:p>
          <a:p>
            <a:pPr marL="12700">
              <a:spcBef>
                <a:spcPts val="575"/>
              </a:spcBef>
            </a:pPr>
            <a:r>
              <a:rPr sz="2400" u="sng" spc="-10" dirty="0">
                <a:solidFill>
                  <a:srgbClr val="67AEBC"/>
                </a:solidFill>
                <a:uFill>
                  <a:solidFill>
                    <a:srgbClr val="67AEBC"/>
                  </a:solidFill>
                </a:uFill>
                <a:latin typeface="Arial"/>
                <a:cs typeface="Arial"/>
                <a:hlinkClick r:id="rId2"/>
              </a:rPr>
              <a:t>http://zzz.bwh.harvard.edu/gpc/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1345"/>
              </a:spcBef>
            </a:pPr>
            <a:endParaRPr sz="2400">
              <a:latin typeface="Arial"/>
              <a:cs typeface="Arial"/>
            </a:endParaRPr>
          </a:p>
          <a:p>
            <a:pPr marL="12700"/>
            <a:r>
              <a:rPr sz="2400" dirty="0">
                <a:latin typeface="Arial"/>
                <a:cs typeface="Arial"/>
              </a:rPr>
              <a:t>Johnson</a:t>
            </a:r>
            <a:r>
              <a:rPr sz="2400" spc="-1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&amp;</a:t>
            </a:r>
            <a:r>
              <a:rPr sz="2400" spc="-1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Abecasis.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bioRxiv</a:t>
            </a:r>
            <a:r>
              <a:rPr sz="2400" dirty="0">
                <a:latin typeface="Arial"/>
                <a:cs typeface="Arial"/>
              </a:rPr>
              <a:t>,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2017</a:t>
            </a:r>
            <a:endParaRPr sz="2400">
              <a:latin typeface="Arial"/>
              <a:cs typeface="Arial"/>
            </a:endParaRPr>
          </a:p>
          <a:p>
            <a:pPr marL="193675" marR="5080" indent="-180975">
              <a:lnSpc>
                <a:spcPts val="2850"/>
              </a:lnSpc>
              <a:spcBef>
                <a:spcPts val="695"/>
              </a:spcBef>
            </a:pPr>
            <a:r>
              <a:rPr sz="2400" u="sng" spc="-10" dirty="0">
                <a:solidFill>
                  <a:srgbClr val="67AEBC"/>
                </a:solidFill>
                <a:uFill>
                  <a:solidFill>
                    <a:srgbClr val="67AEBC"/>
                  </a:solidFill>
                </a:uFill>
                <a:latin typeface="Arial"/>
                <a:cs typeface="Arial"/>
                <a:hlinkClick r:id="rId3"/>
              </a:rPr>
              <a:t>https://csg.sph.umich.edu/abecasis/gas_power_calculator/i</a:t>
            </a:r>
            <a:r>
              <a:rPr sz="2400" spc="-10" dirty="0">
                <a:solidFill>
                  <a:srgbClr val="67AEBC"/>
                </a:solidFill>
                <a:latin typeface="Arial"/>
                <a:cs typeface="Arial"/>
                <a:hlinkClick r:id="rId3"/>
              </a:rPr>
              <a:t> </a:t>
            </a:r>
            <a:r>
              <a:rPr sz="2400" u="sng" spc="-10" dirty="0">
                <a:solidFill>
                  <a:srgbClr val="67AEBC"/>
                </a:solidFill>
                <a:uFill>
                  <a:solidFill>
                    <a:srgbClr val="67AEBC"/>
                  </a:solidFill>
                </a:uFill>
                <a:latin typeface="Arial"/>
                <a:cs typeface="Arial"/>
                <a:hlinkClick r:id="rId3"/>
              </a:rPr>
              <a:t>ndex.html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681016"/>
            <a:ext cx="10515600" cy="693780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85" dirty="0"/>
              <a:t>Replication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1200" y="1009651"/>
            <a:ext cx="4686300" cy="547687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506335" y="6519227"/>
            <a:ext cx="1638935" cy="16222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950" dirty="0">
                <a:latin typeface="Arial"/>
                <a:cs typeface="Arial"/>
              </a:rPr>
              <a:t>Manolio.</a:t>
            </a:r>
            <a:r>
              <a:rPr sz="950" spc="145" dirty="0">
                <a:latin typeface="Arial"/>
                <a:cs typeface="Arial"/>
              </a:rPr>
              <a:t> </a:t>
            </a:r>
            <a:r>
              <a:rPr sz="950" i="1" dirty="0">
                <a:latin typeface="Arial"/>
                <a:cs typeface="Arial"/>
              </a:rPr>
              <a:t>N</a:t>
            </a:r>
            <a:r>
              <a:rPr sz="950" i="1" spc="15" dirty="0">
                <a:latin typeface="Arial"/>
                <a:cs typeface="Arial"/>
              </a:rPr>
              <a:t> </a:t>
            </a:r>
            <a:r>
              <a:rPr sz="950" i="1" dirty="0">
                <a:latin typeface="Arial"/>
                <a:cs typeface="Arial"/>
              </a:rPr>
              <a:t>Engl</a:t>
            </a:r>
            <a:r>
              <a:rPr sz="950" i="1" spc="55" dirty="0">
                <a:latin typeface="Arial"/>
                <a:cs typeface="Arial"/>
              </a:rPr>
              <a:t> </a:t>
            </a:r>
            <a:r>
              <a:rPr sz="950" i="1" dirty="0">
                <a:latin typeface="Arial"/>
                <a:cs typeface="Arial"/>
              </a:rPr>
              <a:t>J</a:t>
            </a:r>
            <a:r>
              <a:rPr sz="950" i="1" spc="80" dirty="0">
                <a:latin typeface="Arial"/>
                <a:cs typeface="Arial"/>
              </a:rPr>
              <a:t> </a:t>
            </a:r>
            <a:r>
              <a:rPr sz="950" i="1" dirty="0">
                <a:latin typeface="Arial"/>
                <a:cs typeface="Arial"/>
              </a:rPr>
              <a:t>Med</a:t>
            </a:r>
            <a:r>
              <a:rPr sz="950" dirty="0">
                <a:latin typeface="Arial"/>
                <a:cs typeface="Arial"/>
              </a:rPr>
              <a:t>,</a:t>
            </a:r>
            <a:r>
              <a:rPr sz="950" spc="145" dirty="0">
                <a:latin typeface="Arial"/>
                <a:cs typeface="Arial"/>
              </a:rPr>
              <a:t> </a:t>
            </a:r>
            <a:r>
              <a:rPr sz="950" spc="-20" dirty="0">
                <a:latin typeface="Arial"/>
                <a:cs typeface="Arial"/>
              </a:rPr>
              <a:t>2010</a:t>
            </a:r>
            <a:endParaRPr sz="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60575" y="1632239"/>
            <a:ext cx="3279140" cy="4199804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527050" indent="-514350">
              <a:spcBef>
                <a:spcPts val="355"/>
              </a:spcBef>
              <a:buClr>
                <a:srgbClr val="525389"/>
              </a:buClr>
              <a:buSzPct val="82692"/>
              <a:buAutoNum type="arabicPeriod"/>
              <a:tabLst>
                <a:tab pos="527050" algn="l"/>
              </a:tabLst>
            </a:pPr>
            <a:r>
              <a:rPr sz="2600" spc="-10" dirty="0">
                <a:latin typeface="Arial"/>
                <a:cs typeface="Arial"/>
              </a:rPr>
              <a:t>Significance</a:t>
            </a:r>
            <a:endParaRPr sz="2600" dirty="0">
              <a:latin typeface="Arial"/>
              <a:cs typeface="Arial"/>
            </a:endParaRPr>
          </a:p>
          <a:p>
            <a:pPr marL="527050" indent="-514350">
              <a:spcBef>
                <a:spcPts val="259"/>
              </a:spcBef>
              <a:buClr>
                <a:srgbClr val="525389"/>
              </a:buClr>
              <a:buSzPct val="82692"/>
              <a:buAutoNum type="arabicPeriod"/>
              <a:tabLst>
                <a:tab pos="527050" algn="l"/>
              </a:tabLst>
            </a:pPr>
            <a:r>
              <a:rPr sz="2600" spc="-20" dirty="0">
                <a:latin typeface="Arial"/>
                <a:cs typeface="Arial"/>
              </a:rPr>
              <a:t>Size</a:t>
            </a:r>
            <a:endParaRPr sz="2600" dirty="0">
              <a:latin typeface="Arial"/>
              <a:cs typeface="Arial"/>
            </a:endParaRPr>
          </a:p>
          <a:p>
            <a:pPr marL="527050" indent="-514350">
              <a:spcBef>
                <a:spcPts val="334"/>
              </a:spcBef>
              <a:buClr>
                <a:srgbClr val="525389"/>
              </a:buClr>
              <a:buSzPct val="82692"/>
              <a:buAutoNum type="arabicPeriod"/>
              <a:tabLst>
                <a:tab pos="527050" algn="l"/>
              </a:tabLst>
            </a:pPr>
            <a:r>
              <a:rPr sz="2600" spc="-10" dirty="0">
                <a:latin typeface="Arial"/>
                <a:cs typeface="Arial"/>
              </a:rPr>
              <a:t>Direction</a:t>
            </a:r>
            <a:endParaRPr sz="2600" dirty="0">
              <a:latin typeface="Arial"/>
              <a:cs typeface="Arial"/>
            </a:endParaRPr>
          </a:p>
          <a:p>
            <a:pPr>
              <a:spcBef>
                <a:spcPts val="2720"/>
              </a:spcBef>
            </a:pPr>
            <a:endParaRPr sz="2600" dirty="0">
              <a:latin typeface="Arial"/>
              <a:cs typeface="Arial"/>
            </a:endParaRPr>
          </a:p>
          <a:p>
            <a:pPr marL="12700" marR="5080">
              <a:lnSpc>
                <a:spcPct val="102000"/>
              </a:lnSpc>
            </a:pPr>
            <a:r>
              <a:rPr lang="en-AU" sz="2750" dirty="0">
                <a:latin typeface="Arial"/>
                <a:cs typeface="Arial"/>
              </a:rPr>
              <a:t>Meta-analysis has mostly replaced replication… </a:t>
            </a:r>
          </a:p>
          <a:p>
            <a:pPr marL="12700" marR="5080">
              <a:lnSpc>
                <a:spcPct val="102000"/>
              </a:lnSpc>
            </a:pPr>
            <a:r>
              <a:rPr lang="en-AU" sz="2750" dirty="0">
                <a:latin typeface="Arial"/>
                <a:cs typeface="Arial"/>
              </a:rPr>
              <a:t>More on this this afternoon</a:t>
            </a:r>
            <a:endParaRPr sz="27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0F367-87CC-7FF0-5CFD-589F25B81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4769"/>
          </a:xfrm>
        </p:spPr>
        <p:txBody>
          <a:bodyPr/>
          <a:lstStyle/>
          <a:p>
            <a:r>
              <a:rPr lang="en-US" dirty="0"/>
              <a:t>There are many tools for GWAS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07E28-C97E-20EE-DD1E-B68901FFF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9894"/>
            <a:ext cx="10515600" cy="5446059"/>
          </a:xfrm>
        </p:spPr>
        <p:txBody>
          <a:bodyPr>
            <a:normAutofit/>
          </a:bodyPr>
          <a:lstStyle/>
          <a:p>
            <a:r>
              <a:rPr lang="en-AU" dirty="0"/>
              <a:t>The most appropriate method depends on the structure of your data: stratification, relatedness Sample size Etc…</a:t>
            </a:r>
          </a:p>
          <a:p>
            <a:r>
              <a:rPr lang="en-AU" dirty="0"/>
              <a:t>We’re going to use plink2 for today’s practical: fast, simple command line program that is a general workhorse software for managing data and running analyses.</a:t>
            </a:r>
          </a:p>
          <a:p>
            <a:pPr marL="0" indent="0">
              <a:buNone/>
            </a:pPr>
            <a:endParaRPr lang="en-AU" dirty="0"/>
          </a:p>
          <a:p>
            <a:pPr lvl="1"/>
            <a:r>
              <a:rPr lang="en-AU" dirty="0"/>
              <a:t>Original plink ped/map format</a:t>
            </a:r>
          </a:p>
          <a:p>
            <a:pPr lvl="1"/>
            <a:r>
              <a:rPr lang="en-AU" dirty="0"/>
              <a:t>Binary plink format (plink1.9): bed/</a:t>
            </a:r>
            <a:r>
              <a:rPr lang="en-AU" dirty="0" err="1"/>
              <a:t>bim</a:t>
            </a:r>
            <a:r>
              <a:rPr lang="en-AU" dirty="0"/>
              <a:t>/fam</a:t>
            </a:r>
          </a:p>
          <a:p>
            <a:pPr lvl="2"/>
            <a:r>
              <a:rPr lang="en-AU" dirty="0"/>
              <a:t>Fast, very useful</a:t>
            </a:r>
          </a:p>
          <a:p>
            <a:pPr lvl="1"/>
            <a:r>
              <a:rPr lang="en-AU" dirty="0"/>
              <a:t>Plink2 format: </a:t>
            </a:r>
            <a:r>
              <a:rPr lang="en-AU" dirty="0" err="1"/>
              <a:t>pgen</a:t>
            </a:r>
            <a:r>
              <a:rPr lang="en-AU" dirty="0"/>
              <a:t>/</a:t>
            </a:r>
            <a:r>
              <a:rPr lang="en-AU" dirty="0" err="1"/>
              <a:t>psam</a:t>
            </a:r>
            <a:r>
              <a:rPr lang="en-AU" dirty="0"/>
              <a:t>/</a:t>
            </a:r>
            <a:r>
              <a:rPr lang="en-AU" dirty="0" err="1"/>
              <a:t>pvar</a:t>
            </a:r>
            <a:endParaRPr lang="en-AU" dirty="0"/>
          </a:p>
          <a:p>
            <a:pPr lvl="2"/>
            <a:r>
              <a:rPr lang="en-AU" dirty="0"/>
              <a:t>Very fast</a:t>
            </a:r>
          </a:p>
          <a:p>
            <a:pPr lvl="2"/>
            <a:r>
              <a:rPr lang="en-AU" dirty="0"/>
              <a:t>Saves space compared to others</a:t>
            </a:r>
          </a:p>
          <a:p>
            <a:pPr lvl="2"/>
            <a:r>
              <a:rPr lang="en-AU" dirty="0"/>
              <a:t>Can include dosage, phase, INFO (similar to VCF format)</a:t>
            </a:r>
          </a:p>
          <a:p>
            <a:pPr lvl="1"/>
            <a:endParaRPr lang="en-AU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sign with text on it&#10;&#10;AI-generated content may be incorrect.">
            <a:extLst>
              <a:ext uri="{FF2B5EF4-FFF2-40B4-BE49-F238E27FC236}">
                <a16:creationId xmlns:a16="http://schemas.microsoft.com/office/drawing/2014/main" id="{25031866-F80F-4FF6-FCFA-ECF33938C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856" y="4430867"/>
            <a:ext cx="1555308" cy="117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04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4AAD7-A8F9-FE15-0902-4892A0D4F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5A721-5655-569B-0EDE-B5D644C17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0" name="Picture 9" descr="A sign with text on it&#10;&#10;AI-generated content may be incorrect.">
            <a:extLst>
              <a:ext uri="{FF2B5EF4-FFF2-40B4-BE49-F238E27FC236}">
                <a16:creationId xmlns:a16="http://schemas.microsoft.com/office/drawing/2014/main" id="{B87E53F3-CA41-CE00-070C-EBA146396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976" y="1022598"/>
            <a:ext cx="6392390" cy="481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60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EC1F-6220-BFF6-FF3E-D321CC3CC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DD34E-5C62-8BB4-56CE-C471389F9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7640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F75F16B-E64F-E2E6-52C3-AF752E1E935C}"/>
              </a:ext>
            </a:extLst>
          </p:cNvPr>
          <p:cNvSpPr txBox="1">
            <a:spLocks/>
          </p:cNvSpPr>
          <p:nvPr/>
        </p:nvSpPr>
        <p:spPr>
          <a:xfrm>
            <a:off x="1143282" y="2401824"/>
            <a:ext cx="9144000" cy="236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dirty="0"/>
              <a:t>Today’s practical is on </a:t>
            </a:r>
            <a:r>
              <a:rPr lang="en-AU" dirty="0" err="1"/>
              <a:t>qualtrics</a:t>
            </a:r>
            <a:r>
              <a:rPr lang="en-AU" dirty="0"/>
              <a:t>:</a:t>
            </a:r>
          </a:p>
          <a:p>
            <a:pPr algn="ctr"/>
            <a:endParaRPr lang="en-AU" dirty="0"/>
          </a:p>
          <a:p>
            <a:pPr algn="ctr"/>
            <a:r>
              <a:rPr lang="en-AU" dirty="0">
                <a:hlinkClick r:id="rId2"/>
              </a:rPr>
              <a:t>https://qimr.az1.qualtrics.com/jfe/form/SV_8IWskkB41ezAMlg</a:t>
            </a:r>
            <a:endParaRPr lang="en-AU" dirty="0"/>
          </a:p>
          <a:p>
            <a:pPr algn="ctr"/>
            <a:endParaRPr lang="en-AU" dirty="0"/>
          </a:p>
          <a:p>
            <a:pPr algn="ctr"/>
            <a:endParaRPr lang="en-AU" dirty="0"/>
          </a:p>
          <a:p>
            <a:pPr algn="ctr"/>
            <a:r>
              <a:rPr lang="en-AU" dirty="0"/>
              <a:t>Link is in Qualtrics.txt</a:t>
            </a:r>
          </a:p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008848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3A2D7-3863-17A7-7608-084E2BEE9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C2671-0269-B7BA-92B6-98D6231D6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18905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olorful carved figures of humans">
            <a:extLst>
              <a:ext uri="{FF2B5EF4-FFF2-40B4-BE49-F238E27FC236}">
                <a16:creationId xmlns:a16="http://schemas.microsoft.com/office/drawing/2014/main" id="{39D45FCE-0C40-0304-98CA-DCB34B6A27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053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FB9BE1-1C38-680F-769E-6D9AB30E8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0E370A-5684-86C7-D0B3-EC6A9B629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Association with family data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2190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36616" y="1695900"/>
            <a:ext cx="3393701" cy="3212855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1206" marR="4483">
              <a:lnSpc>
                <a:spcPct val="101499"/>
              </a:lnSpc>
              <a:spcBef>
                <a:spcPts val="79"/>
              </a:spcBef>
            </a:pPr>
            <a:r>
              <a:rPr sz="2294" b="1" dirty="0">
                <a:solidFill>
                  <a:srgbClr val="4471C4"/>
                </a:solidFill>
                <a:latin typeface="Calibri"/>
                <a:cs typeface="Calibri"/>
              </a:rPr>
              <a:t>Two</a:t>
            </a:r>
            <a:r>
              <a:rPr sz="2294" b="1" spc="4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2294" b="1" dirty="0">
                <a:solidFill>
                  <a:srgbClr val="4471C4"/>
                </a:solidFill>
                <a:latin typeface="Calibri"/>
                <a:cs typeface="Calibri"/>
              </a:rPr>
              <a:t>genes</a:t>
            </a:r>
            <a:r>
              <a:rPr sz="2294" b="1" spc="18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2294" b="1" dirty="0">
                <a:solidFill>
                  <a:srgbClr val="4471C4"/>
                </a:solidFill>
                <a:latin typeface="Calibri"/>
                <a:cs typeface="Calibri"/>
              </a:rPr>
              <a:t>A</a:t>
            </a:r>
            <a:r>
              <a:rPr sz="2294" b="1" spc="4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2294" b="1" dirty="0">
                <a:solidFill>
                  <a:srgbClr val="4471C4"/>
                </a:solidFill>
                <a:latin typeface="Calibri"/>
                <a:cs typeface="Calibri"/>
              </a:rPr>
              <a:t>and</a:t>
            </a:r>
            <a:r>
              <a:rPr sz="2294" b="1" spc="18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2294" b="1" dirty="0">
                <a:solidFill>
                  <a:srgbClr val="4471C4"/>
                </a:solidFill>
                <a:latin typeface="Calibri"/>
                <a:cs typeface="Calibri"/>
              </a:rPr>
              <a:t>B.</a:t>
            </a:r>
            <a:r>
              <a:rPr sz="2294" b="1" spc="4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2294" b="1" spc="-9" dirty="0">
                <a:solidFill>
                  <a:srgbClr val="4471C4"/>
                </a:solidFill>
                <a:latin typeface="Calibri"/>
                <a:cs typeface="Calibri"/>
              </a:rPr>
              <a:t>Parents </a:t>
            </a:r>
            <a:r>
              <a:rPr sz="2294" b="1" dirty="0">
                <a:solidFill>
                  <a:srgbClr val="4471C4"/>
                </a:solidFill>
                <a:latin typeface="Calibri"/>
                <a:cs typeface="Calibri"/>
              </a:rPr>
              <a:t>are</a:t>
            </a:r>
            <a:r>
              <a:rPr sz="2294" b="1" spc="22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2294" b="1" dirty="0">
                <a:solidFill>
                  <a:srgbClr val="4471C4"/>
                </a:solidFill>
                <a:latin typeface="Calibri"/>
                <a:cs typeface="Calibri"/>
              </a:rPr>
              <a:t>both</a:t>
            </a:r>
            <a:r>
              <a:rPr sz="2294" b="1" spc="31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2294" b="1" spc="-9" dirty="0">
                <a:solidFill>
                  <a:srgbClr val="4471C4"/>
                </a:solidFill>
                <a:latin typeface="Calibri"/>
                <a:cs typeface="Calibri"/>
              </a:rPr>
              <a:t>heterozygotes (AaBb).</a:t>
            </a:r>
            <a:endParaRPr sz="2294">
              <a:latin typeface="Calibri"/>
              <a:cs typeface="Calibri"/>
            </a:endParaRPr>
          </a:p>
          <a:p>
            <a:pPr marL="11206" marR="340117">
              <a:lnSpc>
                <a:spcPct val="101499"/>
              </a:lnSpc>
              <a:spcBef>
                <a:spcPts val="2797"/>
              </a:spcBef>
            </a:pPr>
            <a:r>
              <a:rPr sz="2294" b="1" dirty="0">
                <a:solidFill>
                  <a:srgbClr val="4471C4"/>
                </a:solidFill>
                <a:latin typeface="Calibri"/>
                <a:cs typeface="Calibri"/>
              </a:rPr>
              <a:t>Their</a:t>
            </a:r>
            <a:r>
              <a:rPr sz="2294" b="1" spc="22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2294" b="1" dirty="0">
                <a:solidFill>
                  <a:srgbClr val="4471C4"/>
                </a:solidFill>
                <a:latin typeface="Calibri"/>
                <a:cs typeface="Calibri"/>
              </a:rPr>
              <a:t>offspring</a:t>
            </a:r>
            <a:r>
              <a:rPr sz="2294" b="1" spc="26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2294" b="1" dirty="0">
                <a:solidFill>
                  <a:srgbClr val="4471C4"/>
                </a:solidFill>
                <a:latin typeface="Calibri"/>
                <a:cs typeface="Calibri"/>
              </a:rPr>
              <a:t>may</a:t>
            </a:r>
            <a:r>
              <a:rPr sz="2294" b="1" spc="22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2294" b="1" spc="-18" dirty="0">
                <a:solidFill>
                  <a:srgbClr val="4471C4"/>
                </a:solidFill>
                <a:latin typeface="Calibri"/>
                <a:cs typeface="Calibri"/>
              </a:rPr>
              <a:t>have </a:t>
            </a:r>
            <a:r>
              <a:rPr sz="2294" b="1" dirty="0">
                <a:solidFill>
                  <a:srgbClr val="4471C4"/>
                </a:solidFill>
                <a:latin typeface="Calibri"/>
                <a:cs typeface="Calibri"/>
              </a:rPr>
              <a:t>different</a:t>
            </a:r>
            <a:r>
              <a:rPr sz="2294" b="1" spc="-9" dirty="0">
                <a:solidFill>
                  <a:srgbClr val="4471C4"/>
                </a:solidFill>
                <a:latin typeface="Calibri"/>
                <a:cs typeface="Calibri"/>
              </a:rPr>
              <a:t> genotypes.</a:t>
            </a:r>
            <a:endParaRPr sz="2294">
              <a:latin typeface="Calibri"/>
              <a:cs typeface="Calibri"/>
            </a:endParaRPr>
          </a:p>
          <a:p>
            <a:pPr marL="11206" marR="107022">
              <a:lnSpc>
                <a:spcPct val="101499"/>
              </a:lnSpc>
              <a:spcBef>
                <a:spcPts val="2797"/>
              </a:spcBef>
            </a:pPr>
            <a:r>
              <a:rPr sz="2294" b="1" i="1" dirty="0">
                <a:solidFill>
                  <a:srgbClr val="4471C4"/>
                </a:solidFill>
                <a:latin typeface="Calibri"/>
                <a:cs typeface="Calibri"/>
              </a:rPr>
              <a:t>K</a:t>
            </a:r>
            <a:r>
              <a:rPr sz="2294" b="1" i="1" spc="-40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2294" b="1" i="1" dirty="0">
                <a:solidFill>
                  <a:srgbClr val="4471C4"/>
                </a:solidFill>
                <a:latin typeface="Calibri"/>
                <a:cs typeface="Calibri"/>
              </a:rPr>
              <a:t>Mather,</a:t>
            </a:r>
            <a:r>
              <a:rPr sz="2294" b="1" i="1" spc="-35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2294" b="1" i="1" spc="-9" dirty="0">
                <a:solidFill>
                  <a:srgbClr val="4471C4"/>
                </a:solidFill>
                <a:latin typeface="Calibri"/>
                <a:cs typeface="Calibri"/>
              </a:rPr>
              <a:t>Biometrical </a:t>
            </a:r>
            <a:r>
              <a:rPr sz="2294" b="1" i="1" dirty="0">
                <a:solidFill>
                  <a:srgbClr val="4471C4"/>
                </a:solidFill>
                <a:latin typeface="Calibri"/>
                <a:cs typeface="Calibri"/>
              </a:rPr>
              <a:t>Genetics,</a:t>
            </a:r>
            <a:r>
              <a:rPr sz="2294" b="1" i="1" spc="40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2294" b="1" i="1" dirty="0">
                <a:solidFill>
                  <a:srgbClr val="4471C4"/>
                </a:solidFill>
                <a:latin typeface="Calibri"/>
                <a:cs typeface="Calibri"/>
              </a:rPr>
              <a:t>Dover</a:t>
            </a:r>
            <a:r>
              <a:rPr sz="2294" b="1" i="1" spc="40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2294" b="1" i="1" dirty="0">
                <a:solidFill>
                  <a:srgbClr val="4471C4"/>
                </a:solidFill>
                <a:latin typeface="Calibri"/>
                <a:cs typeface="Calibri"/>
              </a:rPr>
              <a:t>Publ,</a:t>
            </a:r>
            <a:r>
              <a:rPr sz="2294" b="1" i="1" spc="40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2294" b="1" i="1" spc="-18" dirty="0">
                <a:solidFill>
                  <a:srgbClr val="4471C4"/>
                </a:solidFill>
                <a:latin typeface="Calibri"/>
                <a:cs typeface="Calibri"/>
              </a:rPr>
              <a:t>1949</a:t>
            </a:r>
            <a:endParaRPr sz="2294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98059" y="511745"/>
            <a:ext cx="9278471" cy="790464"/>
          </a:xfrm>
          <a:prstGeom prst="rect">
            <a:avLst/>
          </a:prstGeom>
        </p:spPr>
        <p:txBody>
          <a:bodyPr vert="horz" wrap="square" lIns="0" tIns="191062" rIns="0" bIns="0" rtlCol="0" anchor="ctr">
            <a:spAutoFit/>
          </a:bodyPr>
          <a:lstStyle/>
          <a:p>
            <a:pPr marL="4394621">
              <a:lnSpc>
                <a:spcPct val="100000"/>
              </a:lnSpc>
              <a:spcBef>
                <a:spcPts val="84"/>
              </a:spcBef>
            </a:pPr>
            <a:r>
              <a:rPr sz="3883" dirty="0">
                <a:latin typeface="Arial"/>
                <a:cs typeface="Arial"/>
              </a:rPr>
              <a:t>Punnett</a:t>
            </a:r>
            <a:r>
              <a:rPr sz="3883" spc="-146" dirty="0">
                <a:latin typeface="Arial"/>
                <a:cs typeface="Arial"/>
              </a:rPr>
              <a:t> </a:t>
            </a:r>
            <a:r>
              <a:rPr sz="3883" spc="-9" dirty="0">
                <a:latin typeface="Arial"/>
                <a:cs typeface="Arial"/>
              </a:rPr>
              <a:t>square</a:t>
            </a:r>
            <a:endParaRPr sz="3883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27280" y="342899"/>
            <a:ext cx="3938644" cy="601486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97156" y="321385"/>
            <a:ext cx="3663763" cy="3505760"/>
            <a:chOff x="270509" y="364236"/>
            <a:chExt cx="4152265" cy="39731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0509" y="364236"/>
              <a:ext cx="4152138" cy="39730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044445" y="610362"/>
              <a:ext cx="645795" cy="626110"/>
            </a:xfrm>
            <a:custGeom>
              <a:avLst/>
              <a:gdLst/>
              <a:ahLst/>
              <a:cxnLst/>
              <a:rect l="l" t="t" r="r" b="b"/>
              <a:pathLst>
                <a:path w="645794" h="626110">
                  <a:moveTo>
                    <a:pt x="0" y="313181"/>
                  </a:moveTo>
                  <a:lnTo>
                    <a:pt x="3506" y="266900"/>
                  </a:lnTo>
                  <a:lnTo>
                    <a:pt x="13689" y="222727"/>
                  </a:lnTo>
                  <a:lnTo>
                    <a:pt x="30049" y="181148"/>
                  </a:lnTo>
                  <a:lnTo>
                    <a:pt x="52083" y="142647"/>
                  </a:lnTo>
                  <a:lnTo>
                    <a:pt x="79291" y="107708"/>
                  </a:lnTo>
                  <a:lnTo>
                    <a:pt x="111170" y="76815"/>
                  </a:lnTo>
                  <a:lnTo>
                    <a:pt x="147220" y="50453"/>
                  </a:lnTo>
                  <a:lnTo>
                    <a:pt x="186937" y="29106"/>
                  </a:lnTo>
                  <a:lnTo>
                    <a:pt x="229822" y="13259"/>
                  </a:lnTo>
                  <a:lnTo>
                    <a:pt x="275373" y="3395"/>
                  </a:lnTo>
                  <a:lnTo>
                    <a:pt x="323088" y="0"/>
                  </a:lnTo>
                  <a:lnTo>
                    <a:pt x="370784" y="3395"/>
                  </a:lnTo>
                  <a:lnTo>
                    <a:pt x="416286" y="13259"/>
                  </a:lnTo>
                  <a:lnTo>
                    <a:pt x="459098" y="29106"/>
                  </a:lnTo>
                  <a:lnTo>
                    <a:pt x="498726" y="50453"/>
                  </a:lnTo>
                  <a:lnTo>
                    <a:pt x="534676" y="76815"/>
                  </a:lnTo>
                  <a:lnTo>
                    <a:pt x="566451" y="107708"/>
                  </a:lnTo>
                  <a:lnTo>
                    <a:pt x="593559" y="142647"/>
                  </a:lnTo>
                  <a:lnTo>
                    <a:pt x="615503" y="181148"/>
                  </a:lnTo>
                  <a:lnTo>
                    <a:pt x="631790" y="222727"/>
                  </a:lnTo>
                  <a:lnTo>
                    <a:pt x="641925" y="266900"/>
                  </a:lnTo>
                  <a:lnTo>
                    <a:pt x="645414" y="313181"/>
                  </a:lnTo>
                  <a:lnTo>
                    <a:pt x="641925" y="359274"/>
                  </a:lnTo>
                  <a:lnTo>
                    <a:pt x="631790" y="403291"/>
                  </a:lnTo>
                  <a:lnTo>
                    <a:pt x="615503" y="444746"/>
                  </a:lnTo>
                  <a:lnTo>
                    <a:pt x="593559" y="483150"/>
                  </a:lnTo>
                  <a:lnTo>
                    <a:pt x="566451" y="518017"/>
                  </a:lnTo>
                  <a:lnTo>
                    <a:pt x="534676" y="548858"/>
                  </a:lnTo>
                  <a:lnTo>
                    <a:pt x="498726" y="575185"/>
                  </a:lnTo>
                  <a:lnTo>
                    <a:pt x="459098" y="596510"/>
                  </a:lnTo>
                  <a:lnTo>
                    <a:pt x="416286" y="612347"/>
                  </a:lnTo>
                  <a:lnTo>
                    <a:pt x="370784" y="622207"/>
                  </a:lnTo>
                  <a:lnTo>
                    <a:pt x="323088" y="625601"/>
                  </a:lnTo>
                  <a:lnTo>
                    <a:pt x="275373" y="622207"/>
                  </a:lnTo>
                  <a:lnTo>
                    <a:pt x="229822" y="612347"/>
                  </a:lnTo>
                  <a:lnTo>
                    <a:pt x="186937" y="596510"/>
                  </a:lnTo>
                  <a:lnTo>
                    <a:pt x="147220" y="575185"/>
                  </a:lnTo>
                  <a:lnTo>
                    <a:pt x="111170" y="548858"/>
                  </a:lnTo>
                  <a:lnTo>
                    <a:pt x="79291" y="518017"/>
                  </a:lnTo>
                  <a:lnTo>
                    <a:pt x="52083" y="483150"/>
                  </a:lnTo>
                  <a:lnTo>
                    <a:pt x="30049" y="444746"/>
                  </a:lnTo>
                  <a:lnTo>
                    <a:pt x="13689" y="403291"/>
                  </a:lnTo>
                  <a:lnTo>
                    <a:pt x="3506" y="359274"/>
                  </a:lnTo>
                  <a:lnTo>
                    <a:pt x="0" y="313181"/>
                  </a:lnTo>
                  <a:close/>
                </a:path>
              </a:pathLst>
            </a:custGeom>
            <a:ln w="6286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2038349" y="1558290"/>
              <a:ext cx="645795" cy="626110"/>
            </a:xfrm>
            <a:custGeom>
              <a:avLst/>
              <a:gdLst/>
              <a:ahLst/>
              <a:cxnLst/>
              <a:rect l="l" t="t" r="r" b="b"/>
              <a:pathLst>
                <a:path w="645794" h="626110">
                  <a:moveTo>
                    <a:pt x="0" y="312420"/>
                  </a:moveTo>
                  <a:lnTo>
                    <a:pt x="3488" y="266156"/>
                  </a:lnTo>
                  <a:lnTo>
                    <a:pt x="13623" y="222032"/>
                  </a:lnTo>
                  <a:lnTo>
                    <a:pt x="29910" y="180525"/>
                  </a:lnTo>
                  <a:lnTo>
                    <a:pt x="51854" y="142114"/>
                  </a:lnTo>
                  <a:lnTo>
                    <a:pt x="78962" y="107275"/>
                  </a:lnTo>
                  <a:lnTo>
                    <a:pt x="110737" y="76486"/>
                  </a:lnTo>
                  <a:lnTo>
                    <a:pt x="146687" y="50224"/>
                  </a:lnTo>
                  <a:lnTo>
                    <a:pt x="186315" y="28967"/>
                  </a:lnTo>
                  <a:lnTo>
                    <a:pt x="229127" y="13192"/>
                  </a:lnTo>
                  <a:lnTo>
                    <a:pt x="274629" y="3377"/>
                  </a:lnTo>
                  <a:lnTo>
                    <a:pt x="322326" y="0"/>
                  </a:lnTo>
                  <a:lnTo>
                    <a:pt x="370212" y="3377"/>
                  </a:lnTo>
                  <a:lnTo>
                    <a:pt x="415869" y="13192"/>
                  </a:lnTo>
                  <a:lnTo>
                    <a:pt x="458805" y="28967"/>
                  </a:lnTo>
                  <a:lnTo>
                    <a:pt x="498530" y="50224"/>
                  </a:lnTo>
                  <a:lnTo>
                    <a:pt x="534552" y="76486"/>
                  </a:lnTo>
                  <a:lnTo>
                    <a:pt x="566380" y="107275"/>
                  </a:lnTo>
                  <a:lnTo>
                    <a:pt x="593522" y="142114"/>
                  </a:lnTo>
                  <a:lnTo>
                    <a:pt x="615488" y="180525"/>
                  </a:lnTo>
                  <a:lnTo>
                    <a:pt x="631786" y="222032"/>
                  </a:lnTo>
                  <a:lnTo>
                    <a:pt x="641925" y="266156"/>
                  </a:lnTo>
                  <a:lnTo>
                    <a:pt x="645414" y="312420"/>
                  </a:lnTo>
                  <a:lnTo>
                    <a:pt x="641925" y="358701"/>
                  </a:lnTo>
                  <a:lnTo>
                    <a:pt x="631786" y="402874"/>
                  </a:lnTo>
                  <a:lnTo>
                    <a:pt x="615488" y="444453"/>
                  </a:lnTo>
                  <a:lnTo>
                    <a:pt x="593522" y="482954"/>
                  </a:lnTo>
                  <a:lnTo>
                    <a:pt x="566380" y="517893"/>
                  </a:lnTo>
                  <a:lnTo>
                    <a:pt x="534552" y="548786"/>
                  </a:lnTo>
                  <a:lnTo>
                    <a:pt x="498530" y="575148"/>
                  </a:lnTo>
                  <a:lnTo>
                    <a:pt x="458805" y="596495"/>
                  </a:lnTo>
                  <a:lnTo>
                    <a:pt x="415869" y="612342"/>
                  </a:lnTo>
                  <a:lnTo>
                    <a:pt x="370212" y="622206"/>
                  </a:lnTo>
                  <a:lnTo>
                    <a:pt x="322326" y="625602"/>
                  </a:lnTo>
                  <a:lnTo>
                    <a:pt x="274629" y="622206"/>
                  </a:lnTo>
                  <a:lnTo>
                    <a:pt x="229127" y="612342"/>
                  </a:lnTo>
                  <a:lnTo>
                    <a:pt x="186315" y="596495"/>
                  </a:lnTo>
                  <a:lnTo>
                    <a:pt x="146687" y="575148"/>
                  </a:lnTo>
                  <a:lnTo>
                    <a:pt x="110737" y="548786"/>
                  </a:lnTo>
                  <a:lnTo>
                    <a:pt x="78962" y="517893"/>
                  </a:lnTo>
                  <a:lnTo>
                    <a:pt x="51854" y="482954"/>
                  </a:lnTo>
                  <a:lnTo>
                    <a:pt x="29910" y="444453"/>
                  </a:lnTo>
                  <a:lnTo>
                    <a:pt x="13623" y="402874"/>
                  </a:lnTo>
                  <a:lnTo>
                    <a:pt x="3488" y="358701"/>
                  </a:lnTo>
                  <a:lnTo>
                    <a:pt x="0" y="312420"/>
                  </a:lnTo>
                  <a:close/>
                </a:path>
              </a:pathLst>
            </a:custGeom>
            <a:ln w="6286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1987295" y="2484881"/>
              <a:ext cx="645795" cy="626110"/>
            </a:xfrm>
            <a:custGeom>
              <a:avLst/>
              <a:gdLst/>
              <a:ahLst/>
              <a:cxnLst/>
              <a:rect l="l" t="t" r="r" b="b"/>
              <a:pathLst>
                <a:path w="645794" h="626110">
                  <a:moveTo>
                    <a:pt x="0" y="312420"/>
                  </a:moveTo>
                  <a:lnTo>
                    <a:pt x="3488" y="266327"/>
                  </a:lnTo>
                  <a:lnTo>
                    <a:pt x="13623" y="222310"/>
                  </a:lnTo>
                  <a:lnTo>
                    <a:pt x="29910" y="180855"/>
                  </a:lnTo>
                  <a:lnTo>
                    <a:pt x="51854" y="142451"/>
                  </a:lnTo>
                  <a:lnTo>
                    <a:pt x="78962" y="107584"/>
                  </a:lnTo>
                  <a:lnTo>
                    <a:pt x="110737" y="76743"/>
                  </a:lnTo>
                  <a:lnTo>
                    <a:pt x="146687" y="50416"/>
                  </a:lnTo>
                  <a:lnTo>
                    <a:pt x="186315" y="29091"/>
                  </a:lnTo>
                  <a:lnTo>
                    <a:pt x="229127" y="13254"/>
                  </a:lnTo>
                  <a:lnTo>
                    <a:pt x="274629" y="3394"/>
                  </a:lnTo>
                  <a:lnTo>
                    <a:pt x="322326" y="0"/>
                  </a:lnTo>
                  <a:lnTo>
                    <a:pt x="370040" y="3394"/>
                  </a:lnTo>
                  <a:lnTo>
                    <a:pt x="415591" y="13254"/>
                  </a:lnTo>
                  <a:lnTo>
                    <a:pt x="458476" y="29091"/>
                  </a:lnTo>
                  <a:lnTo>
                    <a:pt x="498193" y="50416"/>
                  </a:lnTo>
                  <a:lnTo>
                    <a:pt x="534243" y="76743"/>
                  </a:lnTo>
                  <a:lnTo>
                    <a:pt x="566122" y="107584"/>
                  </a:lnTo>
                  <a:lnTo>
                    <a:pt x="593330" y="142451"/>
                  </a:lnTo>
                  <a:lnTo>
                    <a:pt x="615364" y="180855"/>
                  </a:lnTo>
                  <a:lnTo>
                    <a:pt x="631724" y="222310"/>
                  </a:lnTo>
                  <a:lnTo>
                    <a:pt x="641907" y="266327"/>
                  </a:lnTo>
                  <a:lnTo>
                    <a:pt x="645414" y="312420"/>
                  </a:lnTo>
                  <a:lnTo>
                    <a:pt x="641907" y="358701"/>
                  </a:lnTo>
                  <a:lnTo>
                    <a:pt x="631724" y="402874"/>
                  </a:lnTo>
                  <a:lnTo>
                    <a:pt x="615364" y="444453"/>
                  </a:lnTo>
                  <a:lnTo>
                    <a:pt x="593330" y="482954"/>
                  </a:lnTo>
                  <a:lnTo>
                    <a:pt x="566122" y="517893"/>
                  </a:lnTo>
                  <a:lnTo>
                    <a:pt x="534243" y="548786"/>
                  </a:lnTo>
                  <a:lnTo>
                    <a:pt x="498193" y="575148"/>
                  </a:lnTo>
                  <a:lnTo>
                    <a:pt x="458476" y="596495"/>
                  </a:lnTo>
                  <a:lnTo>
                    <a:pt x="415591" y="612342"/>
                  </a:lnTo>
                  <a:lnTo>
                    <a:pt x="370040" y="622206"/>
                  </a:lnTo>
                  <a:lnTo>
                    <a:pt x="322326" y="625602"/>
                  </a:lnTo>
                  <a:lnTo>
                    <a:pt x="274629" y="622206"/>
                  </a:lnTo>
                  <a:lnTo>
                    <a:pt x="229127" y="612342"/>
                  </a:lnTo>
                  <a:lnTo>
                    <a:pt x="186315" y="596495"/>
                  </a:lnTo>
                  <a:lnTo>
                    <a:pt x="146687" y="575148"/>
                  </a:lnTo>
                  <a:lnTo>
                    <a:pt x="110737" y="548786"/>
                  </a:lnTo>
                  <a:lnTo>
                    <a:pt x="78962" y="517893"/>
                  </a:lnTo>
                  <a:lnTo>
                    <a:pt x="51854" y="482954"/>
                  </a:lnTo>
                  <a:lnTo>
                    <a:pt x="29910" y="444453"/>
                  </a:lnTo>
                  <a:lnTo>
                    <a:pt x="13623" y="402874"/>
                  </a:lnTo>
                  <a:lnTo>
                    <a:pt x="3488" y="358701"/>
                  </a:lnTo>
                  <a:lnTo>
                    <a:pt x="0" y="312420"/>
                  </a:lnTo>
                  <a:close/>
                </a:path>
              </a:pathLst>
            </a:custGeom>
            <a:ln w="6286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2034539" y="3445002"/>
              <a:ext cx="646430" cy="626110"/>
            </a:xfrm>
            <a:custGeom>
              <a:avLst/>
              <a:gdLst/>
              <a:ahLst/>
              <a:cxnLst/>
              <a:rect l="l" t="t" r="r" b="b"/>
              <a:pathLst>
                <a:path w="646430" h="626110">
                  <a:moveTo>
                    <a:pt x="0" y="312420"/>
                  </a:moveTo>
                  <a:lnTo>
                    <a:pt x="3506" y="266156"/>
                  </a:lnTo>
                  <a:lnTo>
                    <a:pt x="13689" y="222032"/>
                  </a:lnTo>
                  <a:lnTo>
                    <a:pt x="30049" y="180525"/>
                  </a:lnTo>
                  <a:lnTo>
                    <a:pt x="52083" y="142114"/>
                  </a:lnTo>
                  <a:lnTo>
                    <a:pt x="79291" y="107275"/>
                  </a:lnTo>
                  <a:lnTo>
                    <a:pt x="111170" y="76486"/>
                  </a:lnTo>
                  <a:lnTo>
                    <a:pt x="147220" y="50224"/>
                  </a:lnTo>
                  <a:lnTo>
                    <a:pt x="186937" y="28967"/>
                  </a:lnTo>
                  <a:lnTo>
                    <a:pt x="229822" y="13192"/>
                  </a:lnTo>
                  <a:lnTo>
                    <a:pt x="275373" y="3377"/>
                  </a:lnTo>
                  <a:lnTo>
                    <a:pt x="323088" y="0"/>
                  </a:lnTo>
                  <a:lnTo>
                    <a:pt x="370802" y="3377"/>
                  </a:lnTo>
                  <a:lnTo>
                    <a:pt x="416353" y="13192"/>
                  </a:lnTo>
                  <a:lnTo>
                    <a:pt x="459238" y="28967"/>
                  </a:lnTo>
                  <a:lnTo>
                    <a:pt x="498955" y="50224"/>
                  </a:lnTo>
                  <a:lnTo>
                    <a:pt x="535005" y="76486"/>
                  </a:lnTo>
                  <a:lnTo>
                    <a:pt x="566884" y="107275"/>
                  </a:lnTo>
                  <a:lnTo>
                    <a:pt x="594092" y="142114"/>
                  </a:lnTo>
                  <a:lnTo>
                    <a:pt x="616126" y="180525"/>
                  </a:lnTo>
                  <a:lnTo>
                    <a:pt x="632486" y="222032"/>
                  </a:lnTo>
                  <a:lnTo>
                    <a:pt x="642669" y="266156"/>
                  </a:lnTo>
                  <a:lnTo>
                    <a:pt x="646176" y="312420"/>
                  </a:lnTo>
                  <a:lnTo>
                    <a:pt x="642669" y="358701"/>
                  </a:lnTo>
                  <a:lnTo>
                    <a:pt x="632486" y="402874"/>
                  </a:lnTo>
                  <a:lnTo>
                    <a:pt x="616126" y="444453"/>
                  </a:lnTo>
                  <a:lnTo>
                    <a:pt x="594092" y="482954"/>
                  </a:lnTo>
                  <a:lnTo>
                    <a:pt x="566884" y="517893"/>
                  </a:lnTo>
                  <a:lnTo>
                    <a:pt x="535005" y="548786"/>
                  </a:lnTo>
                  <a:lnTo>
                    <a:pt x="498955" y="575148"/>
                  </a:lnTo>
                  <a:lnTo>
                    <a:pt x="459238" y="596495"/>
                  </a:lnTo>
                  <a:lnTo>
                    <a:pt x="416353" y="612342"/>
                  </a:lnTo>
                  <a:lnTo>
                    <a:pt x="370802" y="622206"/>
                  </a:lnTo>
                  <a:lnTo>
                    <a:pt x="323088" y="625602"/>
                  </a:lnTo>
                  <a:lnTo>
                    <a:pt x="275373" y="622206"/>
                  </a:lnTo>
                  <a:lnTo>
                    <a:pt x="229822" y="612342"/>
                  </a:lnTo>
                  <a:lnTo>
                    <a:pt x="186937" y="596495"/>
                  </a:lnTo>
                  <a:lnTo>
                    <a:pt x="147220" y="575148"/>
                  </a:lnTo>
                  <a:lnTo>
                    <a:pt x="111170" y="548786"/>
                  </a:lnTo>
                  <a:lnTo>
                    <a:pt x="79291" y="517893"/>
                  </a:lnTo>
                  <a:lnTo>
                    <a:pt x="52083" y="482954"/>
                  </a:lnTo>
                  <a:lnTo>
                    <a:pt x="30049" y="444453"/>
                  </a:lnTo>
                  <a:lnTo>
                    <a:pt x="13689" y="402874"/>
                  </a:lnTo>
                  <a:lnTo>
                    <a:pt x="3506" y="358701"/>
                  </a:lnTo>
                  <a:lnTo>
                    <a:pt x="0" y="312420"/>
                  </a:lnTo>
                  <a:close/>
                </a:path>
              </a:pathLst>
            </a:custGeom>
            <a:ln w="6286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3470148" y="2017776"/>
              <a:ext cx="646430" cy="626745"/>
            </a:xfrm>
            <a:custGeom>
              <a:avLst/>
              <a:gdLst/>
              <a:ahLst/>
              <a:cxnLst/>
              <a:rect l="l" t="t" r="r" b="b"/>
              <a:pathLst>
                <a:path w="646429" h="626744">
                  <a:moveTo>
                    <a:pt x="0" y="313182"/>
                  </a:moveTo>
                  <a:lnTo>
                    <a:pt x="3506" y="266900"/>
                  </a:lnTo>
                  <a:lnTo>
                    <a:pt x="13689" y="222727"/>
                  </a:lnTo>
                  <a:lnTo>
                    <a:pt x="30049" y="181148"/>
                  </a:lnTo>
                  <a:lnTo>
                    <a:pt x="52083" y="142647"/>
                  </a:lnTo>
                  <a:lnTo>
                    <a:pt x="79291" y="107708"/>
                  </a:lnTo>
                  <a:lnTo>
                    <a:pt x="111170" y="76815"/>
                  </a:lnTo>
                  <a:lnTo>
                    <a:pt x="147220" y="50453"/>
                  </a:lnTo>
                  <a:lnTo>
                    <a:pt x="186937" y="29106"/>
                  </a:lnTo>
                  <a:lnTo>
                    <a:pt x="229822" y="13259"/>
                  </a:lnTo>
                  <a:lnTo>
                    <a:pt x="275373" y="3395"/>
                  </a:lnTo>
                  <a:lnTo>
                    <a:pt x="323088" y="0"/>
                  </a:lnTo>
                  <a:lnTo>
                    <a:pt x="370802" y="3395"/>
                  </a:lnTo>
                  <a:lnTo>
                    <a:pt x="416353" y="13259"/>
                  </a:lnTo>
                  <a:lnTo>
                    <a:pt x="459238" y="29106"/>
                  </a:lnTo>
                  <a:lnTo>
                    <a:pt x="498955" y="50453"/>
                  </a:lnTo>
                  <a:lnTo>
                    <a:pt x="535005" y="76815"/>
                  </a:lnTo>
                  <a:lnTo>
                    <a:pt x="566884" y="107708"/>
                  </a:lnTo>
                  <a:lnTo>
                    <a:pt x="594092" y="142647"/>
                  </a:lnTo>
                  <a:lnTo>
                    <a:pt x="616126" y="181148"/>
                  </a:lnTo>
                  <a:lnTo>
                    <a:pt x="632486" y="222727"/>
                  </a:lnTo>
                  <a:lnTo>
                    <a:pt x="642669" y="266900"/>
                  </a:lnTo>
                  <a:lnTo>
                    <a:pt x="646176" y="313182"/>
                  </a:lnTo>
                  <a:lnTo>
                    <a:pt x="642669" y="359463"/>
                  </a:lnTo>
                  <a:lnTo>
                    <a:pt x="632486" y="403636"/>
                  </a:lnTo>
                  <a:lnTo>
                    <a:pt x="616126" y="445215"/>
                  </a:lnTo>
                  <a:lnTo>
                    <a:pt x="594092" y="483716"/>
                  </a:lnTo>
                  <a:lnTo>
                    <a:pt x="566884" y="518655"/>
                  </a:lnTo>
                  <a:lnTo>
                    <a:pt x="535005" y="549548"/>
                  </a:lnTo>
                  <a:lnTo>
                    <a:pt x="498955" y="575910"/>
                  </a:lnTo>
                  <a:lnTo>
                    <a:pt x="459238" y="597257"/>
                  </a:lnTo>
                  <a:lnTo>
                    <a:pt x="416353" y="613104"/>
                  </a:lnTo>
                  <a:lnTo>
                    <a:pt x="370802" y="622968"/>
                  </a:lnTo>
                  <a:lnTo>
                    <a:pt x="323088" y="626364"/>
                  </a:lnTo>
                  <a:lnTo>
                    <a:pt x="275373" y="622968"/>
                  </a:lnTo>
                  <a:lnTo>
                    <a:pt x="229822" y="613104"/>
                  </a:lnTo>
                  <a:lnTo>
                    <a:pt x="186937" y="597257"/>
                  </a:lnTo>
                  <a:lnTo>
                    <a:pt x="147220" y="575910"/>
                  </a:lnTo>
                  <a:lnTo>
                    <a:pt x="111170" y="549548"/>
                  </a:lnTo>
                  <a:lnTo>
                    <a:pt x="79291" y="518655"/>
                  </a:lnTo>
                  <a:lnTo>
                    <a:pt x="52083" y="483716"/>
                  </a:lnTo>
                  <a:lnTo>
                    <a:pt x="30049" y="445215"/>
                  </a:lnTo>
                  <a:lnTo>
                    <a:pt x="13689" y="403636"/>
                  </a:lnTo>
                  <a:lnTo>
                    <a:pt x="3506" y="359463"/>
                  </a:lnTo>
                  <a:lnTo>
                    <a:pt x="0" y="313182"/>
                  </a:lnTo>
                  <a:close/>
                </a:path>
              </a:pathLst>
            </a:custGeom>
            <a:ln w="62865">
              <a:solidFill>
                <a:srgbClr val="7030A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546353" y="2007870"/>
              <a:ext cx="646430" cy="626110"/>
            </a:xfrm>
            <a:custGeom>
              <a:avLst/>
              <a:gdLst/>
              <a:ahLst/>
              <a:cxnLst/>
              <a:rect l="l" t="t" r="r" b="b"/>
              <a:pathLst>
                <a:path w="646430" h="626110">
                  <a:moveTo>
                    <a:pt x="0" y="312420"/>
                  </a:moveTo>
                  <a:lnTo>
                    <a:pt x="3506" y="266327"/>
                  </a:lnTo>
                  <a:lnTo>
                    <a:pt x="13689" y="222310"/>
                  </a:lnTo>
                  <a:lnTo>
                    <a:pt x="30049" y="180855"/>
                  </a:lnTo>
                  <a:lnTo>
                    <a:pt x="52083" y="142451"/>
                  </a:lnTo>
                  <a:lnTo>
                    <a:pt x="79291" y="107584"/>
                  </a:lnTo>
                  <a:lnTo>
                    <a:pt x="111170" y="76743"/>
                  </a:lnTo>
                  <a:lnTo>
                    <a:pt x="147220" y="50416"/>
                  </a:lnTo>
                  <a:lnTo>
                    <a:pt x="186937" y="29091"/>
                  </a:lnTo>
                  <a:lnTo>
                    <a:pt x="229822" y="13254"/>
                  </a:lnTo>
                  <a:lnTo>
                    <a:pt x="275373" y="3394"/>
                  </a:lnTo>
                  <a:lnTo>
                    <a:pt x="323088" y="0"/>
                  </a:lnTo>
                  <a:lnTo>
                    <a:pt x="370802" y="3394"/>
                  </a:lnTo>
                  <a:lnTo>
                    <a:pt x="416353" y="13254"/>
                  </a:lnTo>
                  <a:lnTo>
                    <a:pt x="459238" y="29091"/>
                  </a:lnTo>
                  <a:lnTo>
                    <a:pt x="498955" y="50416"/>
                  </a:lnTo>
                  <a:lnTo>
                    <a:pt x="535005" y="76743"/>
                  </a:lnTo>
                  <a:lnTo>
                    <a:pt x="566884" y="107584"/>
                  </a:lnTo>
                  <a:lnTo>
                    <a:pt x="594092" y="142451"/>
                  </a:lnTo>
                  <a:lnTo>
                    <a:pt x="616126" y="180855"/>
                  </a:lnTo>
                  <a:lnTo>
                    <a:pt x="632486" y="222310"/>
                  </a:lnTo>
                  <a:lnTo>
                    <a:pt x="642669" y="266327"/>
                  </a:lnTo>
                  <a:lnTo>
                    <a:pt x="646176" y="312420"/>
                  </a:lnTo>
                  <a:lnTo>
                    <a:pt x="642669" y="358701"/>
                  </a:lnTo>
                  <a:lnTo>
                    <a:pt x="632486" y="402874"/>
                  </a:lnTo>
                  <a:lnTo>
                    <a:pt x="616126" y="444453"/>
                  </a:lnTo>
                  <a:lnTo>
                    <a:pt x="594092" y="482954"/>
                  </a:lnTo>
                  <a:lnTo>
                    <a:pt x="566884" y="517893"/>
                  </a:lnTo>
                  <a:lnTo>
                    <a:pt x="535005" y="548786"/>
                  </a:lnTo>
                  <a:lnTo>
                    <a:pt x="498955" y="575148"/>
                  </a:lnTo>
                  <a:lnTo>
                    <a:pt x="459238" y="596495"/>
                  </a:lnTo>
                  <a:lnTo>
                    <a:pt x="416353" y="612342"/>
                  </a:lnTo>
                  <a:lnTo>
                    <a:pt x="370802" y="622206"/>
                  </a:lnTo>
                  <a:lnTo>
                    <a:pt x="323088" y="625602"/>
                  </a:lnTo>
                  <a:lnTo>
                    <a:pt x="275373" y="622206"/>
                  </a:lnTo>
                  <a:lnTo>
                    <a:pt x="229822" y="612342"/>
                  </a:lnTo>
                  <a:lnTo>
                    <a:pt x="186937" y="596495"/>
                  </a:lnTo>
                  <a:lnTo>
                    <a:pt x="147220" y="575148"/>
                  </a:lnTo>
                  <a:lnTo>
                    <a:pt x="111170" y="548786"/>
                  </a:lnTo>
                  <a:lnTo>
                    <a:pt x="79291" y="517893"/>
                  </a:lnTo>
                  <a:lnTo>
                    <a:pt x="52083" y="482954"/>
                  </a:lnTo>
                  <a:lnTo>
                    <a:pt x="30049" y="444453"/>
                  </a:lnTo>
                  <a:lnTo>
                    <a:pt x="13689" y="402874"/>
                  </a:lnTo>
                  <a:lnTo>
                    <a:pt x="3506" y="358701"/>
                  </a:lnTo>
                  <a:lnTo>
                    <a:pt x="0" y="312420"/>
                  </a:lnTo>
                  <a:close/>
                </a:path>
              </a:pathLst>
            </a:custGeom>
            <a:ln w="62865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" name="object 10"/>
            <p:cNvSpPr/>
            <p:nvPr/>
          </p:nvSpPr>
          <p:spPr>
            <a:xfrm>
              <a:off x="1491995" y="2964942"/>
              <a:ext cx="645795" cy="626110"/>
            </a:xfrm>
            <a:custGeom>
              <a:avLst/>
              <a:gdLst/>
              <a:ahLst/>
              <a:cxnLst/>
              <a:rect l="l" t="t" r="r" b="b"/>
              <a:pathLst>
                <a:path w="645794" h="626110">
                  <a:moveTo>
                    <a:pt x="0" y="312420"/>
                  </a:moveTo>
                  <a:lnTo>
                    <a:pt x="3506" y="266327"/>
                  </a:lnTo>
                  <a:lnTo>
                    <a:pt x="13689" y="222310"/>
                  </a:lnTo>
                  <a:lnTo>
                    <a:pt x="30049" y="180855"/>
                  </a:lnTo>
                  <a:lnTo>
                    <a:pt x="52083" y="142451"/>
                  </a:lnTo>
                  <a:lnTo>
                    <a:pt x="79291" y="107584"/>
                  </a:lnTo>
                  <a:lnTo>
                    <a:pt x="111170" y="76743"/>
                  </a:lnTo>
                  <a:lnTo>
                    <a:pt x="147220" y="50416"/>
                  </a:lnTo>
                  <a:lnTo>
                    <a:pt x="186937" y="29091"/>
                  </a:lnTo>
                  <a:lnTo>
                    <a:pt x="229822" y="13254"/>
                  </a:lnTo>
                  <a:lnTo>
                    <a:pt x="275373" y="3394"/>
                  </a:lnTo>
                  <a:lnTo>
                    <a:pt x="323088" y="0"/>
                  </a:lnTo>
                  <a:lnTo>
                    <a:pt x="370784" y="3394"/>
                  </a:lnTo>
                  <a:lnTo>
                    <a:pt x="416286" y="13254"/>
                  </a:lnTo>
                  <a:lnTo>
                    <a:pt x="459098" y="29091"/>
                  </a:lnTo>
                  <a:lnTo>
                    <a:pt x="498726" y="50416"/>
                  </a:lnTo>
                  <a:lnTo>
                    <a:pt x="534676" y="76743"/>
                  </a:lnTo>
                  <a:lnTo>
                    <a:pt x="566451" y="107584"/>
                  </a:lnTo>
                  <a:lnTo>
                    <a:pt x="593559" y="142451"/>
                  </a:lnTo>
                  <a:lnTo>
                    <a:pt x="615503" y="180855"/>
                  </a:lnTo>
                  <a:lnTo>
                    <a:pt x="631790" y="222310"/>
                  </a:lnTo>
                  <a:lnTo>
                    <a:pt x="641925" y="266327"/>
                  </a:lnTo>
                  <a:lnTo>
                    <a:pt x="645414" y="312420"/>
                  </a:lnTo>
                  <a:lnTo>
                    <a:pt x="641925" y="358701"/>
                  </a:lnTo>
                  <a:lnTo>
                    <a:pt x="631790" y="402874"/>
                  </a:lnTo>
                  <a:lnTo>
                    <a:pt x="615503" y="444453"/>
                  </a:lnTo>
                  <a:lnTo>
                    <a:pt x="593559" y="482954"/>
                  </a:lnTo>
                  <a:lnTo>
                    <a:pt x="566451" y="517893"/>
                  </a:lnTo>
                  <a:lnTo>
                    <a:pt x="534676" y="548786"/>
                  </a:lnTo>
                  <a:lnTo>
                    <a:pt x="498726" y="575148"/>
                  </a:lnTo>
                  <a:lnTo>
                    <a:pt x="459098" y="596495"/>
                  </a:lnTo>
                  <a:lnTo>
                    <a:pt x="416286" y="612342"/>
                  </a:lnTo>
                  <a:lnTo>
                    <a:pt x="370784" y="622206"/>
                  </a:lnTo>
                  <a:lnTo>
                    <a:pt x="323088" y="625602"/>
                  </a:lnTo>
                  <a:lnTo>
                    <a:pt x="275373" y="622206"/>
                  </a:lnTo>
                  <a:lnTo>
                    <a:pt x="229822" y="612342"/>
                  </a:lnTo>
                  <a:lnTo>
                    <a:pt x="186937" y="596495"/>
                  </a:lnTo>
                  <a:lnTo>
                    <a:pt x="147220" y="575148"/>
                  </a:lnTo>
                  <a:lnTo>
                    <a:pt x="111170" y="548786"/>
                  </a:lnTo>
                  <a:lnTo>
                    <a:pt x="79291" y="517893"/>
                  </a:lnTo>
                  <a:lnTo>
                    <a:pt x="52083" y="482954"/>
                  </a:lnTo>
                  <a:lnTo>
                    <a:pt x="30049" y="444453"/>
                  </a:lnTo>
                  <a:lnTo>
                    <a:pt x="13689" y="402874"/>
                  </a:lnTo>
                  <a:lnTo>
                    <a:pt x="3506" y="358701"/>
                  </a:lnTo>
                  <a:lnTo>
                    <a:pt x="0" y="312420"/>
                  </a:lnTo>
                  <a:close/>
                </a:path>
              </a:pathLst>
            </a:custGeom>
            <a:ln w="62865">
              <a:solidFill>
                <a:srgbClr val="AE2297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1507998" y="1113281"/>
              <a:ext cx="646430" cy="626110"/>
            </a:xfrm>
            <a:custGeom>
              <a:avLst/>
              <a:gdLst/>
              <a:ahLst/>
              <a:cxnLst/>
              <a:rect l="l" t="t" r="r" b="b"/>
              <a:pathLst>
                <a:path w="646430" h="626110">
                  <a:moveTo>
                    <a:pt x="0" y="313182"/>
                  </a:moveTo>
                  <a:lnTo>
                    <a:pt x="3506" y="266900"/>
                  </a:lnTo>
                  <a:lnTo>
                    <a:pt x="13689" y="222727"/>
                  </a:lnTo>
                  <a:lnTo>
                    <a:pt x="30049" y="181148"/>
                  </a:lnTo>
                  <a:lnTo>
                    <a:pt x="52083" y="142647"/>
                  </a:lnTo>
                  <a:lnTo>
                    <a:pt x="79291" y="107708"/>
                  </a:lnTo>
                  <a:lnTo>
                    <a:pt x="111170" y="76815"/>
                  </a:lnTo>
                  <a:lnTo>
                    <a:pt x="147220" y="50453"/>
                  </a:lnTo>
                  <a:lnTo>
                    <a:pt x="186937" y="29106"/>
                  </a:lnTo>
                  <a:lnTo>
                    <a:pt x="229822" y="13259"/>
                  </a:lnTo>
                  <a:lnTo>
                    <a:pt x="275373" y="3395"/>
                  </a:lnTo>
                  <a:lnTo>
                    <a:pt x="323088" y="0"/>
                  </a:lnTo>
                  <a:lnTo>
                    <a:pt x="370802" y="3395"/>
                  </a:lnTo>
                  <a:lnTo>
                    <a:pt x="416353" y="13259"/>
                  </a:lnTo>
                  <a:lnTo>
                    <a:pt x="459238" y="29106"/>
                  </a:lnTo>
                  <a:lnTo>
                    <a:pt x="498955" y="50453"/>
                  </a:lnTo>
                  <a:lnTo>
                    <a:pt x="535005" y="76815"/>
                  </a:lnTo>
                  <a:lnTo>
                    <a:pt x="566884" y="107708"/>
                  </a:lnTo>
                  <a:lnTo>
                    <a:pt x="594092" y="142647"/>
                  </a:lnTo>
                  <a:lnTo>
                    <a:pt x="616126" y="181148"/>
                  </a:lnTo>
                  <a:lnTo>
                    <a:pt x="632486" y="222727"/>
                  </a:lnTo>
                  <a:lnTo>
                    <a:pt x="642669" y="266900"/>
                  </a:lnTo>
                  <a:lnTo>
                    <a:pt x="646176" y="313182"/>
                  </a:lnTo>
                  <a:lnTo>
                    <a:pt x="642669" y="359445"/>
                  </a:lnTo>
                  <a:lnTo>
                    <a:pt x="632486" y="403569"/>
                  </a:lnTo>
                  <a:lnTo>
                    <a:pt x="616126" y="445076"/>
                  </a:lnTo>
                  <a:lnTo>
                    <a:pt x="594092" y="483487"/>
                  </a:lnTo>
                  <a:lnTo>
                    <a:pt x="566884" y="518326"/>
                  </a:lnTo>
                  <a:lnTo>
                    <a:pt x="535005" y="549115"/>
                  </a:lnTo>
                  <a:lnTo>
                    <a:pt x="498955" y="575377"/>
                  </a:lnTo>
                  <a:lnTo>
                    <a:pt x="459238" y="596634"/>
                  </a:lnTo>
                  <a:lnTo>
                    <a:pt x="416353" y="612409"/>
                  </a:lnTo>
                  <a:lnTo>
                    <a:pt x="370802" y="622224"/>
                  </a:lnTo>
                  <a:lnTo>
                    <a:pt x="323088" y="625602"/>
                  </a:lnTo>
                  <a:lnTo>
                    <a:pt x="275373" y="622224"/>
                  </a:lnTo>
                  <a:lnTo>
                    <a:pt x="229822" y="612409"/>
                  </a:lnTo>
                  <a:lnTo>
                    <a:pt x="186937" y="596634"/>
                  </a:lnTo>
                  <a:lnTo>
                    <a:pt x="147220" y="575377"/>
                  </a:lnTo>
                  <a:lnTo>
                    <a:pt x="111170" y="549115"/>
                  </a:lnTo>
                  <a:lnTo>
                    <a:pt x="79291" y="518326"/>
                  </a:lnTo>
                  <a:lnTo>
                    <a:pt x="52083" y="483487"/>
                  </a:lnTo>
                  <a:lnTo>
                    <a:pt x="30049" y="445076"/>
                  </a:lnTo>
                  <a:lnTo>
                    <a:pt x="13689" y="403569"/>
                  </a:lnTo>
                  <a:lnTo>
                    <a:pt x="3506" y="359445"/>
                  </a:lnTo>
                  <a:lnTo>
                    <a:pt x="0" y="313182"/>
                  </a:lnTo>
                  <a:close/>
                </a:path>
              </a:pathLst>
            </a:custGeom>
            <a:ln w="62865">
              <a:solidFill>
                <a:srgbClr val="AE2297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" name="object 12"/>
            <p:cNvSpPr/>
            <p:nvPr/>
          </p:nvSpPr>
          <p:spPr>
            <a:xfrm>
              <a:off x="1082801" y="1558290"/>
              <a:ext cx="646430" cy="626110"/>
            </a:xfrm>
            <a:custGeom>
              <a:avLst/>
              <a:gdLst/>
              <a:ahLst/>
              <a:cxnLst/>
              <a:rect l="l" t="t" r="r" b="b"/>
              <a:pathLst>
                <a:path w="646430" h="626110">
                  <a:moveTo>
                    <a:pt x="0" y="312420"/>
                  </a:moveTo>
                  <a:lnTo>
                    <a:pt x="3506" y="266156"/>
                  </a:lnTo>
                  <a:lnTo>
                    <a:pt x="13689" y="222032"/>
                  </a:lnTo>
                  <a:lnTo>
                    <a:pt x="30049" y="180525"/>
                  </a:lnTo>
                  <a:lnTo>
                    <a:pt x="52083" y="142114"/>
                  </a:lnTo>
                  <a:lnTo>
                    <a:pt x="79291" y="107275"/>
                  </a:lnTo>
                  <a:lnTo>
                    <a:pt x="111170" y="76486"/>
                  </a:lnTo>
                  <a:lnTo>
                    <a:pt x="147220" y="50224"/>
                  </a:lnTo>
                  <a:lnTo>
                    <a:pt x="186937" y="28967"/>
                  </a:lnTo>
                  <a:lnTo>
                    <a:pt x="229822" y="13192"/>
                  </a:lnTo>
                  <a:lnTo>
                    <a:pt x="275373" y="3377"/>
                  </a:lnTo>
                  <a:lnTo>
                    <a:pt x="323088" y="0"/>
                  </a:lnTo>
                  <a:lnTo>
                    <a:pt x="370802" y="3377"/>
                  </a:lnTo>
                  <a:lnTo>
                    <a:pt x="416353" y="13192"/>
                  </a:lnTo>
                  <a:lnTo>
                    <a:pt x="459238" y="28967"/>
                  </a:lnTo>
                  <a:lnTo>
                    <a:pt x="498955" y="50224"/>
                  </a:lnTo>
                  <a:lnTo>
                    <a:pt x="535005" y="76486"/>
                  </a:lnTo>
                  <a:lnTo>
                    <a:pt x="566884" y="107275"/>
                  </a:lnTo>
                  <a:lnTo>
                    <a:pt x="594092" y="142114"/>
                  </a:lnTo>
                  <a:lnTo>
                    <a:pt x="616126" y="180525"/>
                  </a:lnTo>
                  <a:lnTo>
                    <a:pt x="632486" y="222032"/>
                  </a:lnTo>
                  <a:lnTo>
                    <a:pt x="642669" y="266156"/>
                  </a:lnTo>
                  <a:lnTo>
                    <a:pt x="646176" y="312420"/>
                  </a:lnTo>
                  <a:lnTo>
                    <a:pt x="642669" y="358701"/>
                  </a:lnTo>
                  <a:lnTo>
                    <a:pt x="632486" y="402874"/>
                  </a:lnTo>
                  <a:lnTo>
                    <a:pt x="616126" y="444453"/>
                  </a:lnTo>
                  <a:lnTo>
                    <a:pt x="594092" y="482954"/>
                  </a:lnTo>
                  <a:lnTo>
                    <a:pt x="566884" y="517893"/>
                  </a:lnTo>
                  <a:lnTo>
                    <a:pt x="535005" y="548786"/>
                  </a:lnTo>
                  <a:lnTo>
                    <a:pt x="498955" y="575148"/>
                  </a:lnTo>
                  <a:lnTo>
                    <a:pt x="459238" y="596495"/>
                  </a:lnTo>
                  <a:lnTo>
                    <a:pt x="416353" y="612342"/>
                  </a:lnTo>
                  <a:lnTo>
                    <a:pt x="370802" y="622206"/>
                  </a:lnTo>
                  <a:lnTo>
                    <a:pt x="323088" y="625602"/>
                  </a:lnTo>
                  <a:lnTo>
                    <a:pt x="275373" y="622206"/>
                  </a:lnTo>
                  <a:lnTo>
                    <a:pt x="229822" y="612342"/>
                  </a:lnTo>
                  <a:lnTo>
                    <a:pt x="186937" y="596495"/>
                  </a:lnTo>
                  <a:lnTo>
                    <a:pt x="147220" y="575148"/>
                  </a:lnTo>
                  <a:lnTo>
                    <a:pt x="111170" y="548786"/>
                  </a:lnTo>
                  <a:lnTo>
                    <a:pt x="79291" y="517893"/>
                  </a:lnTo>
                  <a:lnTo>
                    <a:pt x="52083" y="482954"/>
                  </a:lnTo>
                  <a:lnTo>
                    <a:pt x="30049" y="444453"/>
                  </a:lnTo>
                  <a:lnTo>
                    <a:pt x="13689" y="402874"/>
                  </a:lnTo>
                  <a:lnTo>
                    <a:pt x="3506" y="358701"/>
                  </a:lnTo>
                  <a:lnTo>
                    <a:pt x="0" y="312420"/>
                  </a:lnTo>
                  <a:close/>
                </a:path>
              </a:pathLst>
            </a:custGeom>
            <a:ln w="62865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" name="object 13"/>
            <p:cNvSpPr/>
            <p:nvPr/>
          </p:nvSpPr>
          <p:spPr>
            <a:xfrm>
              <a:off x="1041654" y="2484881"/>
              <a:ext cx="646430" cy="626110"/>
            </a:xfrm>
            <a:custGeom>
              <a:avLst/>
              <a:gdLst/>
              <a:ahLst/>
              <a:cxnLst/>
              <a:rect l="l" t="t" r="r" b="b"/>
              <a:pathLst>
                <a:path w="646430" h="626110">
                  <a:moveTo>
                    <a:pt x="0" y="312420"/>
                  </a:moveTo>
                  <a:lnTo>
                    <a:pt x="3506" y="266327"/>
                  </a:lnTo>
                  <a:lnTo>
                    <a:pt x="13689" y="222310"/>
                  </a:lnTo>
                  <a:lnTo>
                    <a:pt x="30049" y="180855"/>
                  </a:lnTo>
                  <a:lnTo>
                    <a:pt x="52083" y="142451"/>
                  </a:lnTo>
                  <a:lnTo>
                    <a:pt x="79291" y="107584"/>
                  </a:lnTo>
                  <a:lnTo>
                    <a:pt x="111170" y="76743"/>
                  </a:lnTo>
                  <a:lnTo>
                    <a:pt x="147220" y="50416"/>
                  </a:lnTo>
                  <a:lnTo>
                    <a:pt x="186937" y="29091"/>
                  </a:lnTo>
                  <a:lnTo>
                    <a:pt x="229822" y="13254"/>
                  </a:lnTo>
                  <a:lnTo>
                    <a:pt x="275373" y="3394"/>
                  </a:lnTo>
                  <a:lnTo>
                    <a:pt x="323088" y="0"/>
                  </a:lnTo>
                  <a:lnTo>
                    <a:pt x="370802" y="3394"/>
                  </a:lnTo>
                  <a:lnTo>
                    <a:pt x="416353" y="13254"/>
                  </a:lnTo>
                  <a:lnTo>
                    <a:pt x="459238" y="29091"/>
                  </a:lnTo>
                  <a:lnTo>
                    <a:pt x="498955" y="50416"/>
                  </a:lnTo>
                  <a:lnTo>
                    <a:pt x="535005" y="76743"/>
                  </a:lnTo>
                  <a:lnTo>
                    <a:pt x="566884" y="107584"/>
                  </a:lnTo>
                  <a:lnTo>
                    <a:pt x="594092" y="142451"/>
                  </a:lnTo>
                  <a:lnTo>
                    <a:pt x="616126" y="180855"/>
                  </a:lnTo>
                  <a:lnTo>
                    <a:pt x="632486" y="222310"/>
                  </a:lnTo>
                  <a:lnTo>
                    <a:pt x="642669" y="266327"/>
                  </a:lnTo>
                  <a:lnTo>
                    <a:pt x="646176" y="312420"/>
                  </a:lnTo>
                  <a:lnTo>
                    <a:pt x="642669" y="358701"/>
                  </a:lnTo>
                  <a:lnTo>
                    <a:pt x="632486" y="402874"/>
                  </a:lnTo>
                  <a:lnTo>
                    <a:pt x="616126" y="444453"/>
                  </a:lnTo>
                  <a:lnTo>
                    <a:pt x="594092" y="482954"/>
                  </a:lnTo>
                  <a:lnTo>
                    <a:pt x="566884" y="517893"/>
                  </a:lnTo>
                  <a:lnTo>
                    <a:pt x="535005" y="548786"/>
                  </a:lnTo>
                  <a:lnTo>
                    <a:pt x="498955" y="575148"/>
                  </a:lnTo>
                  <a:lnTo>
                    <a:pt x="459238" y="596495"/>
                  </a:lnTo>
                  <a:lnTo>
                    <a:pt x="416353" y="612342"/>
                  </a:lnTo>
                  <a:lnTo>
                    <a:pt x="370802" y="622206"/>
                  </a:lnTo>
                  <a:lnTo>
                    <a:pt x="323088" y="625602"/>
                  </a:lnTo>
                  <a:lnTo>
                    <a:pt x="275373" y="622206"/>
                  </a:lnTo>
                  <a:lnTo>
                    <a:pt x="229822" y="612342"/>
                  </a:lnTo>
                  <a:lnTo>
                    <a:pt x="186937" y="596495"/>
                  </a:lnTo>
                  <a:lnTo>
                    <a:pt x="147220" y="575148"/>
                  </a:lnTo>
                  <a:lnTo>
                    <a:pt x="111170" y="548786"/>
                  </a:lnTo>
                  <a:lnTo>
                    <a:pt x="79291" y="517893"/>
                  </a:lnTo>
                  <a:lnTo>
                    <a:pt x="52083" y="482954"/>
                  </a:lnTo>
                  <a:lnTo>
                    <a:pt x="30049" y="444453"/>
                  </a:lnTo>
                  <a:lnTo>
                    <a:pt x="13689" y="402874"/>
                  </a:lnTo>
                  <a:lnTo>
                    <a:pt x="3506" y="358701"/>
                  </a:lnTo>
                  <a:lnTo>
                    <a:pt x="0" y="312420"/>
                  </a:lnTo>
                  <a:close/>
                </a:path>
              </a:pathLst>
            </a:custGeom>
            <a:ln w="62865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" name="object 14"/>
            <p:cNvSpPr/>
            <p:nvPr/>
          </p:nvSpPr>
          <p:spPr>
            <a:xfrm>
              <a:off x="2934461" y="1518665"/>
              <a:ext cx="645795" cy="626110"/>
            </a:xfrm>
            <a:custGeom>
              <a:avLst/>
              <a:gdLst/>
              <a:ahLst/>
              <a:cxnLst/>
              <a:rect l="l" t="t" r="r" b="b"/>
              <a:pathLst>
                <a:path w="645795" h="626110">
                  <a:moveTo>
                    <a:pt x="0" y="313182"/>
                  </a:moveTo>
                  <a:lnTo>
                    <a:pt x="3488" y="266900"/>
                  </a:lnTo>
                  <a:lnTo>
                    <a:pt x="13623" y="222727"/>
                  </a:lnTo>
                  <a:lnTo>
                    <a:pt x="29910" y="181148"/>
                  </a:lnTo>
                  <a:lnTo>
                    <a:pt x="51854" y="142647"/>
                  </a:lnTo>
                  <a:lnTo>
                    <a:pt x="78962" y="107708"/>
                  </a:lnTo>
                  <a:lnTo>
                    <a:pt x="110737" y="76815"/>
                  </a:lnTo>
                  <a:lnTo>
                    <a:pt x="146687" y="50453"/>
                  </a:lnTo>
                  <a:lnTo>
                    <a:pt x="186315" y="29106"/>
                  </a:lnTo>
                  <a:lnTo>
                    <a:pt x="229127" y="13259"/>
                  </a:lnTo>
                  <a:lnTo>
                    <a:pt x="274629" y="3395"/>
                  </a:lnTo>
                  <a:lnTo>
                    <a:pt x="322326" y="0"/>
                  </a:lnTo>
                  <a:lnTo>
                    <a:pt x="370040" y="3395"/>
                  </a:lnTo>
                  <a:lnTo>
                    <a:pt x="415591" y="13259"/>
                  </a:lnTo>
                  <a:lnTo>
                    <a:pt x="458476" y="29106"/>
                  </a:lnTo>
                  <a:lnTo>
                    <a:pt x="498193" y="50453"/>
                  </a:lnTo>
                  <a:lnTo>
                    <a:pt x="534243" y="76815"/>
                  </a:lnTo>
                  <a:lnTo>
                    <a:pt x="566122" y="107708"/>
                  </a:lnTo>
                  <a:lnTo>
                    <a:pt x="593330" y="142647"/>
                  </a:lnTo>
                  <a:lnTo>
                    <a:pt x="615364" y="181148"/>
                  </a:lnTo>
                  <a:lnTo>
                    <a:pt x="631724" y="222727"/>
                  </a:lnTo>
                  <a:lnTo>
                    <a:pt x="641907" y="266900"/>
                  </a:lnTo>
                  <a:lnTo>
                    <a:pt x="645414" y="313182"/>
                  </a:lnTo>
                  <a:lnTo>
                    <a:pt x="641907" y="359445"/>
                  </a:lnTo>
                  <a:lnTo>
                    <a:pt x="631724" y="403569"/>
                  </a:lnTo>
                  <a:lnTo>
                    <a:pt x="615364" y="445076"/>
                  </a:lnTo>
                  <a:lnTo>
                    <a:pt x="593330" y="483487"/>
                  </a:lnTo>
                  <a:lnTo>
                    <a:pt x="566122" y="518326"/>
                  </a:lnTo>
                  <a:lnTo>
                    <a:pt x="534243" y="549115"/>
                  </a:lnTo>
                  <a:lnTo>
                    <a:pt x="498193" y="575377"/>
                  </a:lnTo>
                  <a:lnTo>
                    <a:pt x="458476" y="596634"/>
                  </a:lnTo>
                  <a:lnTo>
                    <a:pt x="415591" y="612409"/>
                  </a:lnTo>
                  <a:lnTo>
                    <a:pt x="370040" y="622224"/>
                  </a:lnTo>
                  <a:lnTo>
                    <a:pt x="322326" y="625602"/>
                  </a:lnTo>
                  <a:lnTo>
                    <a:pt x="274629" y="622224"/>
                  </a:lnTo>
                  <a:lnTo>
                    <a:pt x="229127" y="612409"/>
                  </a:lnTo>
                  <a:lnTo>
                    <a:pt x="186315" y="596634"/>
                  </a:lnTo>
                  <a:lnTo>
                    <a:pt x="146687" y="575377"/>
                  </a:lnTo>
                  <a:lnTo>
                    <a:pt x="110737" y="549115"/>
                  </a:lnTo>
                  <a:lnTo>
                    <a:pt x="78962" y="518326"/>
                  </a:lnTo>
                  <a:lnTo>
                    <a:pt x="51854" y="483487"/>
                  </a:lnTo>
                  <a:lnTo>
                    <a:pt x="29910" y="445076"/>
                  </a:lnTo>
                  <a:lnTo>
                    <a:pt x="13623" y="403569"/>
                  </a:lnTo>
                  <a:lnTo>
                    <a:pt x="3488" y="359445"/>
                  </a:lnTo>
                  <a:lnTo>
                    <a:pt x="0" y="313182"/>
                  </a:lnTo>
                  <a:close/>
                </a:path>
              </a:pathLst>
            </a:custGeom>
            <a:ln w="62865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" name="object 15"/>
            <p:cNvSpPr/>
            <p:nvPr/>
          </p:nvSpPr>
          <p:spPr>
            <a:xfrm>
              <a:off x="2977133" y="2484881"/>
              <a:ext cx="646430" cy="626110"/>
            </a:xfrm>
            <a:custGeom>
              <a:avLst/>
              <a:gdLst/>
              <a:ahLst/>
              <a:cxnLst/>
              <a:rect l="l" t="t" r="r" b="b"/>
              <a:pathLst>
                <a:path w="646429" h="626110">
                  <a:moveTo>
                    <a:pt x="0" y="312420"/>
                  </a:moveTo>
                  <a:lnTo>
                    <a:pt x="3506" y="266327"/>
                  </a:lnTo>
                  <a:lnTo>
                    <a:pt x="13689" y="222310"/>
                  </a:lnTo>
                  <a:lnTo>
                    <a:pt x="30049" y="180855"/>
                  </a:lnTo>
                  <a:lnTo>
                    <a:pt x="52083" y="142451"/>
                  </a:lnTo>
                  <a:lnTo>
                    <a:pt x="79291" y="107584"/>
                  </a:lnTo>
                  <a:lnTo>
                    <a:pt x="111170" y="76743"/>
                  </a:lnTo>
                  <a:lnTo>
                    <a:pt x="147220" y="50416"/>
                  </a:lnTo>
                  <a:lnTo>
                    <a:pt x="186937" y="29091"/>
                  </a:lnTo>
                  <a:lnTo>
                    <a:pt x="229822" y="13254"/>
                  </a:lnTo>
                  <a:lnTo>
                    <a:pt x="275373" y="3394"/>
                  </a:lnTo>
                  <a:lnTo>
                    <a:pt x="323088" y="0"/>
                  </a:lnTo>
                  <a:lnTo>
                    <a:pt x="370802" y="3394"/>
                  </a:lnTo>
                  <a:lnTo>
                    <a:pt x="416353" y="13254"/>
                  </a:lnTo>
                  <a:lnTo>
                    <a:pt x="459238" y="29091"/>
                  </a:lnTo>
                  <a:lnTo>
                    <a:pt x="498955" y="50416"/>
                  </a:lnTo>
                  <a:lnTo>
                    <a:pt x="535005" y="76743"/>
                  </a:lnTo>
                  <a:lnTo>
                    <a:pt x="566884" y="107584"/>
                  </a:lnTo>
                  <a:lnTo>
                    <a:pt x="594092" y="142451"/>
                  </a:lnTo>
                  <a:lnTo>
                    <a:pt x="616126" y="180855"/>
                  </a:lnTo>
                  <a:lnTo>
                    <a:pt x="632486" y="222310"/>
                  </a:lnTo>
                  <a:lnTo>
                    <a:pt x="642669" y="266327"/>
                  </a:lnTo>
                  <a:lnTo>
                    <a:pt x="646176" y="312420"/>
                  </a:lnTo>
                  <a:lnTo>
                    <a:pt x="642669" y="358701"/>
                  </a:lnTo>
                  <a:lnTo>
                    <a:pt x="632486" y="402874"/>
                  </a:lnTo>
                  <a:lnTo>
                    <a:pt x="616126" y="444453"/>
                  </a:lnTo>
                  <a:lnTo>
                    <a:pt x="594092" y="482954"/>
                  </a:lnTo>
                  <a:lnTo>
                    <a:pt x="566884" y="517893"/>
                  </a:lnTo>
                  <a:lnTo>
                    <a:pt x="535005" y="548786"/>
                  </a:lnTo>
                  <a:lnTo>
                    <a:pt x="498955" y="575148"/>
                  </a:lnTo>
                  <a:lnTo>
                    <a:pt x="459238" y="596495"/>
                  </a:lnTo>
                  <a:lnTo>
                    <a:pt x="416353" y="612342"/>
                  </a:lnTo>
                  <a:lnTo>
                    <a:pt x="370802" y="622206"/>
                  </a:lnTo>
                  <a:lnTo>
                    <a:pt x="323088" y="625602"/>
                  </a:lnTo>
                  <a:lnTo>
                    <a:pt x="275373" y="622206"/>
                  </a:lnTo>
                  <a:lnTo>
                    <a:pt x="229822" y="612342"/>
                  </a:lnTo>
                  <a:lnTo>
                    <a:pt x="186937" y="596495"/>
                  </a:lnTo>
                  <a:lnTo>
                    <a:pt x="147220" y="575148"/>
                  </a:lnTo>
                  <a:lnTo>
                    <a:pt x="111170" y="548786"/>
                  </a:lnTo>
                  <a:lnTo>
                    <a:pt x="79291" y="517893"/>
                  </a:lnTo>
                  <a:lnTo>
                    <a:pt x="52083" y="482954"/>
                  </a:lnTo>
                  <a:lnTo>
                    <a:pt x="30049" y="444453"/>
                  </a:lnTo>
                  <a:lnTo>
                    <a:pt x="13689" y="402874"/>
                  </a:lnTo>
                  <a:lnTo>
                    <a:pt x="3506" y="358701"/>
                  </a:lnTo>
                  <a:lnTo>
                    <a:pt x="0" y="312420"/>
                  </a:lnTo>
                  <a:close/>
                </a:path>
              </a:pathLst>
            </a:custGeom>
            <a:ln w="62865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" name="object 16"/>
            <p:cNvSpPr/>
            <p:nvPr/>
          </p:nvSpPr>
          <p:spPr>
            <a:xfrm>
              <a:off x="2520695" y="1084326"/>
              <a:ext cx="645795" cy="626110"/>
            </a:xfrm>
            <a:custGeom>
              <a:avLst/>
              <a:gdLst/>
              <a:ahLst/>
              <a:cxnLst/>
              <a:rect l="l" t="t" r="r" b="b"/>
              <a:pathLst>
                <a:path w="645794" h="626110">
                  <a:moveTo>
                    <a:pt x="0" y="312420"/>
                  </a:moveTo>
                  <a:lnTo>
                    <a:pt x="3506" y="266327"/>
                  </a:lnTo>
                  <a:lnTo>
                    <a:pt x="13689" y="222310"/>
                  </a:lnTo>
                  <a:lnTo>
                    <a:pt x="30049" y="180855"/>
                  </a:lnTo>
                  <a:lnTo>
                    <a:pt x="52083" y="142451"/>
                  </a:lnTo>
                  <a:lnTo>
                    <a:pt x="79291" y="107584"/>
                  </a:lnTo>
                  <a:lnTo>
                    <a:pt x="111170" y="76743"/>
                  </a:lnTo>
                  <a:lnTo>
                    <a:pt x="147220" y="50416"/>
                  </a:lnTo>
                  <a:lnTo>
                    <a:pt x="186937" y="29091"/>
                  </a:lnTo>
                  <a:lnTo>
                    <a:pt x="229822" y="13254"/>
                  </a:lnTo>
                  <a:lnTo>
                    <a:pt x="275373" y="3394"/>
                  </a:lnTo>
                  <a:lnTo>
                    <a:pt x="323088" y="0"/>
                  </a:lnTo>
                  <a:lnTo>
                    <a:pt x="370784" y="3394"/>
                  </a:lnTo>
                  <a:lnTo>
                    <a:pt x="416286" y="13254"/>
                  </a:lnTo>
                  <a:lnTo>
                    <a:pt x="459098" y="29091"/>
                  </a:lnTo>
                  <a:lnTo>
                    <a:pt x="498726" y="50416"/>
                  </a:lnTo>
                  <a:lnTo>
                    <a:pt x="534676" y="76743"/>
                  </a:lnTo>
                  <a:lnTo>
                    <a:pt x="566451" y="107584"/>
                  </a:lnTo>
                  <a:lnTo>
                    <a:pt x="593559" y="142451"/>
                  </a:lnTo>
                  <a:lnTo>
                    <a:pt x="615503" y="180855"/>
                  </a:lnTo>
                  <a:lnTo>
                    <a:pt x="631790" y="222310"/>
                  </a:lnTo>
                  <a:lnTo>
                    <a:pt x="641925" y="266327"/>
                  </a:lnTo>
                  <a:lnTo>
                    <a:pt x="645414" y="312420"/>
                  </a:lnTo>
                  <a:lnTo>
                    <a:pt x="641925" y="358701"/>
                  </a:lnTo>
                  <a:lnTo>
                    <a:pt x="631790" y="402874"/>
                  </a:lnTo>
                  <a:lnTo>
                    <a:pt x="615503" y="444453"/>
                  </a:lnTo>
                  <a:lnTo>
                    <a:pt x="593559" y="482954"/>
                  </a:lnTo>
                  <a:lnTo>
                    <a:pt x="566451" y="517893"/>
                  </a:lnTo>
                  <a:lnTo>
                    <a:pt x="534676" y="548786"/>
                  </a:lnTo>
                  <a:lnTo>
                    <a:pt x="498726" y="575148"/>
                  </a:lnTo>
                  <a:lnTo>
                    <a:pt x="459098" y="596495"/>
                  </a:lnTo>
                  <a:lnTo>
                    <a:pt x="416286" y="612342"/>
                  </a:lnTo>
                  <a:lnTo>
                    <a:pt x="370784" y="622206"/>
                  </a:lnTo>
                  <a:lnTo>
                    <a:pt x="323088" y="625602"/>
                  </a:lnTo>
                  <a:lnTo>
                    <a:pt x="275373" y="622206"/>
                  </a:lnTo>
                  <a:lnTo>
                    <a:pt x="229822" y="612342"/>
                  </a:lnTo>
                  <a:lnTo>
                    <a:pt x="186937" y="596495"/>
                  </a:lnTo>
                  <a:lnTo>
                    <a:pt x="147220" y="575148"/>
                  </a:lnTo>
                  <a:lnTo>
                    <a:pt x="111170" y="548786"/>
                  </a:lnTo>
                  <a:lnTo>
                    <a:pt x="79291" y="517893"/>
                  </a:lnTo>
                  <a:lnTo>
                    <a:pt x="52083" y="482954"/>
                  </a:lnTo>
                  <a:lnTo>
                    <a:pt x="30049" y="444453"/>
                  </a:lnTo>
                  <a:lnTo>
                    <a:pt x="13689" y="402874"/>
                  </a:lnTo>
                  <a:lnTo>
                    <a:pt x="3506" y="358701"/>
                  </a:lnTo>
                  <a:lnTo>
                    <a:pt x="0" y="312420"/>
                  </a:lnTo>
                  <a:close/>
                </a:path>
              </a:pathLst>
            </a:custGeom>
            <a:ln w="6286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" name="object 17"/>
            <p:cNvSpPr/>
            <p:nvPr/>
          </p:nvSpPr>
          <p:spPr>
            <a:xfrm>
              <a:off x="2484120" y="2944368"/>
              <a:ext cx="646430" cy="626110"/>
            </a:xfrm>
            <a:custGeom>
              <a:avLst/>
              <a:gdLst/>
              <a:ahLst/>
              <a:cxnLst/>
              <a:rect l="l" t="t" r="r" b="b"/>
              <a:pathLst>
                <a:path w="646430" h="626110">
                  <a:moveTo>
                    <a:pt x="0" y="313182"/>
                  </a:moveTo>
                  <a:lnTo>
                    <a:pt x="3506" y="266900"/>
                  </a:lnTo>
                  <a:lnTo>
                    <a:pt x="13689" y="222727"/>
                  </a:lnTo>
                  <a:lnTo>
                    <a:pt x="30049" y="181148"/>
                  </a:lnTo>
                  <a:lnTo>
                    <a:pt x="52083" y="142647"/>
                  </a:lnTo>
                  <a:lnTo>
                    <a:pt x="79291" y="107708"/>
                  </a:lnTo>
                  <a:lnTo>
                    <a:pt x="111170" y="76815"/>
                  </a:lnTo>
                  <a:lnTo>
                    <a:pt x="147220" y="50453"/>
                  </a:lnTo>
                  <a:lnTo>
                    <a:pt x="186937" y="29106"/>
                  </a:lnTo>
                  <a:lnTo>
                    <a:pt x="229822" y="13259"/>
                  </a:lnTo>
                  <a:lnTo>
                    <a:pt x="275373" y="3395"/>
                  </a:lnTo>
                  <a:lnTo>
                    <a:pt x="323088" y="0"/>
                  </a:lnTo>
                  <a:lnTo>
                    <a:pt x="370802" y="3395"/>
                  </a:lnTo>
                  <a:lnTo>
                    <a:pt x="416353" y="13259"/>
                  </a:lnTo>
                  <a:lnTo>
                    <a:pt x="459238" y="29106"/>
                  </a:lnTo>
                  <a:lnTo>
                    <a:pt x="498955" y="50453"/>
                  </a:lnTo>
                  <a:lnTo>
                    <a:pt x="535005" y="76815"/>
                  </a:lnTo>
                  <a:lnTo>
                    <a:pt x="566884" y="107708"/>
                  </a:lnTo>
                  <a:lnTo>
                    <a:pt x="594092" y="142647"/>
                  </a:lnTo>
                  <a:lnTo>
                    <a:pt x="616126" y="181148"/>
                  </a:lnTo>
                  <a:lnTo>
                    <a:pt x="632486" y="222727"/>
                  </a:lnTo>
                  <a:lnTo>
                    <a:pt x="642669" y="266900"/>
                  </a:lnTo>
                  <a:lnTo>
                    <a:pt x="646176" y="313182"/>
                  </a:lnTo>
                  <a:lnTo>
                    <a:pt x="642669" y="359274"/>
                  </a:lnTo>
                  <a:lnTo>
                    <a:pt x="632486" y="403291"/>
                  </a:lnTo>
                  <a:lnTo>
                    <a:pt x="616126" y="444746"/>
                  </a:lnTo>
                  <a:lnTo>
                    <a:pt x="594092" y="483150"/>
                  </a:lnTo>
                  <a:lnTo>
                    <a:pt x="566884" y="518017"/>
                  </a:lnTo>
                  <a:lnTo>
                    <a:pt x="535005" y="548858"/>
                  </a:lnTo>
                  <a:lnTo>
                    <a:pt x="498955" y="575185"/>
                  </a:lnTo>
                  <a:lnTo>
                    <a:pt x="459238" y="596510"/>
                  </a:lnTo>
                  <a:lnTo>
                    <a:pt x="416353" y="612347"/>
                  </a:lnTo>
                  <a:lnTo>
                    <a:pt x="370802" y="622207"/>
                  </a:lnTo>
                  <a:lnTo>
                    <a:pt x="323088" y="625602"/>
                  </a:lnTo>
                  <a:lnTo>
                    <a:pt x="275373" y="622207"/>
                  </a:lnTo>
                  <a:lnTo>
                    <a:pt x="229822" y="612347"/>
                  </a:lnTo>
                  <a:lnTo>
                    <a:pt x="186937" y="596510"/>
                  </a:lnTo>
                  <a:lnTo>
                    <a:pt x="147220" y="575185"/>
                  </a:lnTo>
                  <a:lnTo>
                    <a:pt x="111170" y="548858"/>
                  </a:lnTo>
                  <a:lnTo>
                    <a:pt x="79291" y="518017"/>
                  </a:lnTo>
                  <a:lnTo>
                    <a:pt x="52083" y="483150"/>
                  </a:lnTo>
                  <a:lnTo>
                    <a:pt x="30049" y="444746"/>
                  </a:lnTo>
                  <a:lnTo>
                    <a:pt x="13689" y="403291"/>
                  </a:lnTo>
                  <a:lnTo>
                    <a:pt x="3506" y="359274"/>
                  </a:lnTo>
                  <a:lnTo>
                    <a:pt x="0" y="313182"/>
                  </a:lnTo>
                  <a:close/>
                </a:path>
              </a:pathLst>
            </a:custGeom>
            <a:ln w="6286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" name="object 18"/>
            <p:cNvSpPr/>
            <p:nvPr/>
          </p:nvSpPr>
          <p:spPr>
            <a:xfrm>
              <a:off x="2473452" y="2001774"/>
              <a:ext cx="645795" cy="626110"/>
            </a:xfrm>
            <a:custGeom>
              <a:avLst/>
              <a:gdLst/>
              <a:ahLst/>
              <a:cxnLst/>
              <a:rect l="l" t="t" r="r" b="b"/>
              <a:pathLst>
                <a:path w="645794" h="626110">
                  <a:moveTo>
                    <a:pt x="0" y="313182"/>
                  </a:moveTo>
                  <a:lnTo>
                    <a:pt x="3488" y="266900"/>
                  </a:lnTo>
                  <a:lnTo>
                    <a:pt x="13623" y="222727"/>
                  </a:lnTo>
                  <a:lnTo>
                    <a:pt x="29910" y="181148"/>
                  </a:lnTo>
                  <a:lnTo>
                    <a:pt x="51854" y="142647"/>
                  </a:lnTo>
                  <a:lnTo>
                    <a:pt x="78962" y="107708"/>
                  </a:lnTo>
                  <a:lnTo>
                    <a:pt x="110737" y="76815"/>
                  </a:lnTo>
                  <a:lnTo>
                    <a:pt x="146687" y="50453"/>
                  </a:lnTo>
                  <a:lnTo>
                    <a:pt x="186315" y="29106"/>
                  </a:lnTo>
                  <a:lnTo>
                    <a:pt x="229127" y="13259"/>
                  </a:lnTo>
                  <a:lnTo>
                    <a:pt x="274629" y="3395"/>
                  </a:lnTo>
                  <a:lnTo>
                    <a:pt x="322326" y="0"/>
                  </a:lnTo>
                  <a:lnTo>
                    <a:pt x="370040" y="3395"/>
                  </a:lnTo>
                  <a:lnTo>
                    <a:pt x="415591" y="13259"/>
                  </a:lnTo>
                  <a:lnTo>
                    <a:pt x="458476" y="29106"/>
                  </a:lnTo>
                  <a:lnTo>
                    <a:pt x="498193" y="50453"/>
                  </a:lnTo>
                  <a:lnTo>
                    <a:pt x="534243" y="76815"/>
                  </a:lnTo>
                  <a:lnTo>
                    <a:pt x="566122" y="107708"/>
                  </a:lnTo>
                  <a:lnTo>
                    <a:pt x="593330" y="142647"/>
                  </a:lnTo>
                  <a:lnTo>
                    <a:pt x="615364" y="181148"/>
                  </a:lnTo>
                  <a:lnTo>
                    <a:pt x="631724" y="222727"/>
                  </a:lnTo>
                  <a:lnTo>
                    <a:pt x="641907" y="266900"/>
                  </a:lnTo>
                  <a:lnTo>
                    <a:pt x="645414" y="313182"/>
                  </a:lnTo>
                  <a:lnTo>
                    <a:pt x="641907" y="359274"/>
                  </a:lnTo>
                  <a:lnTo>
                    <a:pt x="631724" y="403291"/>
                  </a:lnTo>
                  <a:lnTo>
                    <a:pt x="615364" y="444746"/>
                  </a:lnTo>
                  <a:lnTo>
                    <a:pt x="593330" y="483150"/>
                  </a:lnTo>
                  <a:lnTo>
                    <a:pt x="566122" y="518017"/>
                  </a:lnTo>
                  <a:lnTo>
                    <a:pt x="534243" y="548858"/>
                  </a:lnTo>
                  <a:lnTo>
                    <a:pt x="498193" y="575185"/>
                  </a:lnTo>
                  <a:lnTo>
                    <a:pt x="458476" y="596510"/>
                  </a:lnTo>
                  <a:lnTo>
                    <a:pt x="415591" y="612347"/>
                  </a:lnTo>
                  <a:lnTo>
                    <a:pt x="370040" y="622207"/>
                  </a:lnTo>
                  <a:lnTo>
                    <a:pt x="322326" y="625602"/>
                  </a:lnTo>
                  <a:lnTo>
                    <a:pt x="274629" y="622207"/>
                  </a:lnTo>
                  <a:lnTo>
                    <a:pt x="229127" y="612347"/>
                  </a:lnTo>
                  <a:lnTo>
                    <a:pt x="186315" y="596510"/>
                  </a:lnTo>
                  <a:lnTo>
                    <a:pt x="146687" y="575185"/>
                  </a:lnTo>
                  <a:lnTo>
                    <a:pt x="110737" y="548858"/>
                  </a:lnTo>
                  <a:lnTo>
                    <a:pt x="78962" y="518017"/>
                  </a:lnTo>
                  <a:lnTo>
                    <a:pt x="51854" y="483150"/>
                  </a:lnTo>
                  <a:lnTo>
                    <a:pt x="29910" y="444746"/>
                  </a:lnTo>
                  <a:lnTo>
                    <a:pt x="13623" y="403291"/>
                  </a:lnTo>
                  <a:lnTo>
                    <a:pt x="3488" y="359274"/>
                  </a:lnTo>
                  <a:lnTo>
                    <a:pt x="0" y="313182"/>
                  </a:lnTo>
                  <a:close/>
                </a:path>
              </a:pathLst>
            </a:custGeom>
            <a:ln w="62865">
              <a:solidFill>
                <a:srgbClr val="7C7C7C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" name="object 19"/>
            <p:cNvSpPr/>
            <p:nvPr/>
          </p:nvSpPr>
          <p:spPr>
            <a:xfrm>
              <a:off x="1534668" y="2001774"/>
              <a:ext cx="646430" cy="626110"/>
            </a:xfrm>
            <a:custGeom>
              <a:avLst/>
              <a:gdLst/>
              <a:ahLst/>
              <a:cxnLst/>
              <a:rect l="l" t="t" r="r" b="b"/>
              <a:pathLst>
                <a:path w="646430" h="626110">
                  <a:moveTo>
                    <a:pt x="0" y="313182"/>
                  </a:moveTo>
                  <a:lnTo>
                    <a:pt x="3506" y="266900"/>
                  </a:lnTo>
                  <a:lnTo>
                    <a:pt x="13689" y="222727"/>
                  </a:lnTo>
                  <a:lnTo>
                    <a:pt x="30049" y="181148"/>
                  </a:lnTo>
                  <a:lnTo>
                    <a:pt x="52083" y="142647"/>
                  </a:lnTo>
                  <a:lnTo>
                    <a:pt x="79291" y="107708"/>
                  </a:lnTo>
                  <a:lnTo>
                    <a:pt x="111170" y="76815"/>
                  </a:lnTo>
                  <a:lnTo>
                    <a:pt x="147220" y="50453"/>
                  </a:lnTo>
                  <a:lnTo>
                    <a:pt x="186937" y="29106"/>
                  </a:lnTo>
                  <a:lnTo>
                    <a:pt x="229822" y="13259"/>
                  </a:lnTo>
                  <a:lnTo>
                    <a:pt x="275373" y="3395"/>
                  </a:lnTo>
                  <a:lnTo>
                    <a:pt x="323088" y="0"/>
                  </a:lnTo>
                  <a:lnTo>
                    <a:pt x="370802" y="3395"/>
                  </a:lnTo>
                  <a:lnTo>
                    <a:pt x="416353" y="13259"/>
                  </a:lnTo>
                  <a:lnTo>
                    <a:pt x="459238" y="29106"/>
                  </a:lnTo>
                  <a:lnTo>
                    <a:pt x="498955" y="50453"/>
                  </a:lnTo>
                  <a:lnTo>
                    <a:pt x="535005" y="76815"/>
                  </a:lnTo>
                  <a:lnTo>
                    <a:pt x="566884" y="107708"/>
                  </a:lnTo>
                  <a:lnTo>
                    <a:pt x="594092" y="142647"/>
                  </a:lnTo>
                  <a:lnTo>
                    <a:pt x="616126" y="181148"/>
                  </a:lnTo>
                  <a:lnTo>
                    <a:pt x="632486" y="222727"/>
                  </a:lnTo>
                  <a:lnTo>
                    <a:pt x="642669" y="266900"/>
                  </a:lnTo>
                  <a:lnTo>
                    <a:pt x="646176" y="313182"/>
                  </a:lnTo>
                  <a:lnTo>
                    <a:pt x="642669" y="359274"/>
                  </a:lnTo>
                  <a:lnTo>
                    <a:pt x="632486" y="403291"/>
                  </a:lnTo>
                  <a:lnTo>
                    <a:pt x="616126" y="444746"/>
                  </a:lnTo>
                  <a:lnTo>
                    <a:pt x="594092" y="483150"/>
                  </a:lnTo>
                  <a:lnTo>
                    <a:pt x="566884" y="518017"/>
                  </a:lnTo>
                  <a:lnTo>
                    <a:pt x="535005" y="548858"/>
                  </a:lnTo>
                  <a:lnTo>
                    <a:pt x="498955" y="575185"/>
                  </a:lnTo>
                  <a:lnTo>
                    <a:pt x="459238" y="596510"/>
                  </a:lnTo>
                  <a:lnTo>
                    <a:pt x="416353" y="612347"/>
                  </a:lnTo>
                  <a:lnTo>
                    <a:pt x="370802" y="622207"/>
                  </a:lnTo>
                  <a:lnTo>
                    <a:pt x="323088" y="625602"/>
                  </a:lnTo>
                  <a:lnTo>
                    <a:pt x="275373" y="622207"/>
                  </a:lnTo>
                  <a:lnTo>
                    <a:pt x="229822" y="612347"/>
                  </a:lnTo>
                  <a:lnTo>
                    <a:pt x="186937" y="596510"/>
                  </a:lnTo>
                  <a:lnTo>
                    <a:pt x="147220" y="575185"/>
                  </a:lnTo>
                  <a:lnTo>
                    <a:pt x="111170" y="548858"/>
                  </a:lnTo>
                  <a:lnTo>
                    <a:pt x="79291" y="518017"/>
                  </a:lnTo>
                  <a:lnTo>
                    <a:pt x="52083" y="483150"/>
                  </a:lnTo>
                  <a:lnTo>
                    <a:pt x="30049" y="444746"/>
                  </a:lnTo>
                  <a:lnTo>
                    <a:pt x="13689" y="403291"/>
                  </a:lnTo>
                  <a:lnTo>
                    <a:pt x="3506" y="359274"/>
                  </a:lnTo>
                  <a:lnTo>
                    <a:pt x="0" y="313182"/>
                  </a:lnTo>
                  <a:close/>
                </a:path>
              </a:pathLst>
            </a:custGeom>
            <a:ln w="62865">
              <a:solidFill>
                <a:srgbClr val="0070C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725534" y="482749"/>
            <a:ext cx="4565276" cy="3227565"/>
          </a:xfrm>
          <a:prstGeom prst="rect">
            <a:avLst/>
          </a:prstGeom>
          <a:ln w="31432">
            <a:solidFill>
              <a:srgbClr val="4472C4"/>
            </a:solidFill>
          </a:ln>
        </p:spPr>
        <p:txBody>
          <a:bodyPr vert="horz" wrap="square" lIns="0" tIns="24653" rIns="0" bIns="0" rtlCol="0">
            <a:spAutoFit/>
          </a:bodyPr>
          <a:lstStyle/>
          <a:p>
            <a:pPr marL="89092" marR="126633">
              <a:lnSpc>
                <a:spcPct val="101499"/>
              </a:lnSpc>
              <a:spcBef>
                <a:spcPts val="194"/>
              </a:spcBef>
            </a:pPr>
            <a:r>
              <a:rPr sz="2294" dirty="0">
                <a:latin typeface="Calibri"/>
                <a:cs typeface="Calibri"/>
              </a:rPr>
              <a:t>In</a:t>
            </a:r>
            <a:r>
              <a:rPr sz="2294" spc="18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the</a:t>
            </a:r>
            <a:r>
              <a:rPr sz="2294" spc="22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population</a:t>
            </a:r>
            <a:r>
              <a:rPr sz="2294" spc="22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traits</a:t>
            </a:r>
            <a:r>
              <a:rPr sz="2294" spc="22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of</a:t>
            </a:r>
            <a:r>
              <a:rPr sz="2294" spc="22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e.g.</a:t>
            </a:r>
            <a:r>
              <a:rPr sz="2294" spc="9" dirty="0">
                <a:latin typeface="Calibri"/>
                <a:cs typeface="Calibri"/>
              </a:rPr>
              <a:t> </a:t>
            </a:r>
            <a:r>
              <a:rPr sz="2294" spc="-9" dirty="0">
                <a:latin typeface="Calibri"/>
                <a:cs typeface="Calibri"/>
              </a:rPr>
              <a:t>ab/ab </a:t>
            </a:r>
            <a:r>
              <a:rPr sz="2294" dirty="0">
                <a:latin typeface="Calibri"/>
                <a:cs typeface="Calibri"/>
              </a:rPr>
              <a:t>individuals</a:t>
            </a:r>
            <a:r>
              <a:rPr sz="2294" spc="9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differ</a:t>
            </a:r>
            <a:r>
              <a:rPr sz="2294" spc="26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from</a:t>
            </a:r>
            <a:r>
              <a:rPr sz="2294" spc="13" dirty="0">
                <a:latin typeface="Calibri"/>
                <a:cs typeface="Calibri"/>
              </a:rPr>
              <a:t> </a:t>
            </a:r>
            <a:r>
              <a:rPr sz="2294" spc="-22" dirty="0">
                <a:latin typeface="Calibri"/>
                <a:cs typeface="Calibri"/>
              </a:rPr>
              <a:t>the </a:t>
            </a:r>
            <a:r>
              <a:rPr sz="2294" dirty="0">
                <a:latin typeface="Calibri"/>
                <a:cs typeface="Calibri"/>
              </a:rPr>
              <a:t>phenotypes</a:t>
            </a:r>
            <a:r>
              <a:rPr sz="2294" spc="31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of</a:t>
            </a:r>
            <a:r>
              <a:rPr sz="2294" spc="22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AB/AB</a:t>
            </a:r>
            <a:r>
              <a:rPr sz="2294" spc="-4" dirty="0">
                <a:latin typeface="Calibri"/>
                <a:cs typeface="Calibri"/>
              </a:rPr>
              <a:t> </a:t>
            </a:r>
            <a:r>
              <a:rPr sz="2294" spc="-9" dirty="0">
                <a:latin typeface="Calibri"/>
                <a:cs typeface="Calibri"/>
              </a:rPr>
              <a:t>individuals.</a:t>
            </a:r>
            <a:endParaRPr sz="2294">
              <a:latin typeface="Calibri"/>
              <a:cs typeface="Calibri"/>
            </a:endParaRPr>
          </a:p>
          <a:p>
            <a:pPr marL="89092" marR="379900">
              <a:lnSpc>
                <a:spcPct val="101499"/>
              </a:lnSpc>
              <a:spcBef>
                <a:spcPts val="2797"/>
              </a:spcBef>
            </a:pPr>
            <a:r>
              <a:rPr sz="2294" dirty="0">
                <a:latin typeface="Calibri"/>
                <a:cs typeface="Calibri"/>
              </a:rPr>
              <a:t>Do</a:t>
            </a:r>
            <a:r>
              <a:rPr sz="2294" spc="18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we</a:t>
            </a:r>
            <a:r>
              <a:rPr sz="2294" spc="31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see</a:t>
            </a:r>
            <a:r>
              <a:rPr sz="2294" spc="31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the</a:t>
            </a:r>
            <a:r>
              <a:rPr sz="2294" spc="35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same</a:t>
            </a:r>
            <a:r>
              <a:rPr sz="2294" spc="31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differences</a:t>
            </a:r>
            <a:r>
              <a:rPr sz="2294" spc="57" dirty="0">
                <a:latin typeface="Calibri"/>
                <a:cs typeface="Calibri"/>
              </a:rPr>
              <a:t> </a:t>
            </a:r>
            <a:r>
              <a:rPr sz="2294" spc="-22" dirty="0">
                <a:latin typeface="Calibri"/>
                <a:cs typeface="Calibri"/>
              </a:rPr>
              <a:t>if </a:t>
            </a:r>
            <a:r>
              <a:rPr sz="2294" dirty="0">
                <a:latin typeface="Calibri"/>
                <a:cs typeface="Calibri"/>
              </a:rPr>
              <a:t>these</a:t>
            </a:r>
            <a:r>
              <a:rPr sz="2294" spc="49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two</a:t>
            </a:r>
            <a:r>
              <a:rPr sz="2294" spc="31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individuals</a:t>
            </a:r>
            <a:r>
              <a:rPr sz="2294" spc="49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are</a:t>
            </a:r>
            <a:r>
              <a:rPr sz="2294" spc="49" dirty="0">
                <a:latin typeface="Calibri"/>
                <a:cs typeface="Calibri"/>
              </a:rPr>
              <a:t> </a:t>
            </a:r>
            <a:r>
              <a:rPr sz="2294" spc="-9" dirty="0">
                <a:latin typeface="Calibri"/>
                <a:cs typeface="Calibri"/>
              </a:rPr>
              <a:t>siblings?</a:t>
            </a:r>
            <a:endParaRPr sz="2294">
              <a:latin typeface="Calibri"/>
              <a:cs typeface="Calibri"/>
            </a:endParaRPr>
          </a:p>
          <a:p>
            <a:pPr marL="89092" marR="100297">
              <a:lnSpc>
                <a:spcPct val="101499"/>
              </a:lnSpc>
              <a:spcBef>
                <a:spcPts val="2797"/>
              </a:spcBef>
            </a:pPr>
            <a:r>
              <a:rPr sz="2294" dirty="0">
                <a:latin typeface="Calibri"/>
                <a:cs typeface="Calibri"/>
              </a:rPr>
              <a:t>I.e.,</a:t>
            </a:r>
            <a:r>
              <a:rPr sz="2294" spc="4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is</a:t>
            </a:r>
            <a:r>
              <a:rPr sz="2294" spc="26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variation</a:t>
            </a:r>
            <a:r>
              <a:rPr sz="2294" spc="22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within</a:t>
            </a:r>
            <a:r>
              <a:rPr sz="2294" spc="9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families</a:t>
            </a:r>
            <a:r>
              <a:rPr sz="2294" spc="22" dirty="0">
                <a:latin typeface="Calibri"/>
                <a:cs typeface="Calibri"/>
              </a:rPr>
              <a:t> </a:t>
            </a:r>
            <a:r>
              <a:rPr sz="2294" spc="-9" dirty="0">
                <a:latin typeface="Calibri"/>
                <a:cs typeface="Calibri"/>
              </a:rPr>
              <a:t>equal </a:t>
            </a:r>
            <a:r>
              <a:rPr sz="2294" dirty="0">
                <a:latin typeface="Calibri"/>
                <a:cs typeface="Calibri"/>
              </a:rPr>
              <a:t>to variation</a:t>
            </a:r>
            <a:r>
              <a:rPr sz="2294" spc="18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between</a:t>
            </a:r>
            <a:r>
              <a:rPr sz="2294" spc="13" dirty="0">
                <a:latin typeface="Calibri"/>
                <a:cs typeface="Calibri"/>
              </a:rPr>
              <a:t> </a:t>
            </a:r>
            <a:r>
              <a:rPr sz="2294" spc="-9" dirty="0">
                <a:latin typeface="Calibri"/>
                <a:cs typeface="Calibri"/>
              </a:rPr>
              <a:t>families?</a:t>
            </a:r>
            <a:endParaRPr sz="2294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979407" y="4415567"/>
            <a:ext cx="4541184" cy="833294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1206" marR="4483">
              <a:lnSpc>
                <a:spcPct val="101000"/>
              </a:lnSpc>
              <a:spcBef>
                <a:spcPts val="79"/>
              </a:spcBef>
            </a:pPr>
            <a:r>
              <a:rPr sz="2691" dirty="0">
                <a:latin typeface="Calibri"/>
                <a:cs typeface="Calibri"/>
              </a:rPr>
              <a:t>If</a:t>
            </a:r>
            <a:r>
              <a:rPr sz="2691" spc="18" dirty="0">
                <a:latin typeface="Calibri"/>
                <a:cs typeface="Calibri"/>
              </a:rPr>
              <a:t> </a:t>
            </a:r>
            <a:r>
              <a:rPr sz="2691" dirty="0">
                <a:latin typeface="Calibri"/>
                <a:cs typeface="Calibri"/>
              </a:rPr>
              <a:t>yes:</a:t>
            </a:r>
            <a:r>
              <a:rPr sz="2691" spc="22" dirty="0">
                <a:latin typeface="Calibri"/>
                <a:cs typeface="Calibri"/>
              </a:rPr>
              <a:t> </a:t>
            </a:r>
            <a:r>
              <a:rPr sz="2691" dirty="0">
                <a:latin typeface="Calibri"/>
                <a:cs typeface="Calibri"/>
              </a:rPr>
              <a:t>“true”</a:t>
            </a:r>
            <a:r>
              <a:rPr sz="2691" spc="26" dirty="0">
                <a:latin typeface="Calibri"/>
                <a:cs typeface="Calibri"/>
              </a:rPr>
              <a:t> </a:t>
            </a:r>
            <a:r>
              <a:rPr sz="2691" dirty="0">
                <a:latin typeface="Calibri"/>
                <a:cs typeface="Calibri"/>
              </a:rPr>
              <a:t>genetic</a:t>
            </a:r>
            <a:r>
              <a:rPr sz="2691" spc="26" dirty="0">
                <a:latin typeface="Calibri"/>
                <a:cs typeface="Calibri"/>
              </a:rPr>
              <a:t> </a:t>
            </a:r>
            <a:r>
              <a:rPr sz="2691" spc="-9" dirty="0">
                <a:latin typeface="Calibri"/>
                <a:cs typeface="Calibri"/>
              </a:rPr>
              <a:t>association </a:t>
            </a:r>
            <a:r>
              <a:rPr sz="2691" dirty="0">
                <a:latin typeface="Calibri"/>
                <a:cs typeface="Calibri"/>
              </a:rPr>
              <a:t>If</a:t>
            </a:r>
            <a:r>
              <a:rPr sz="2691" spc="9" dirty="0">
                <a:latin typeface="Calibri"/>
                <a:cs typeface="Calibri"/>
              </a:rPr>
              <a:t> </a:t>
            </a:r>
            <a:r>
              <a:rPr sz="2691" dirty="0">
                <a:latin typeface="Calibri"/>
                <a:cs typeface="Calibri"/>
              </a:rPr>
              <a:t>no:</a:t>
            </a:r>
            <a:r>
              <a:rPr sz="2691" spc="13" dirty="0">
                <a:latin typeface="Calibri"/>
                <a:cs typeface="Calibri"/>
              </a:rPr>
              <a:t> </a:t>
            </a:r>
            <a:r>
              <a:rPr sz="2691" dirty="0">
                <a:latin typeface="Calibri"/>
                <a:cs typeface="Calibri"/>
              </a:rPr>
              <a:t>?</a:t>
            </a:r>
            <a:r>
              <a:rPr sz="2691" spc="9" dirty="0">
                <a:latin typeface="Calibri"/>
                <a:cs typeface="Calibri"/>
              </a:rPr>
              <a:t> </a:t>
            </a:r>
            <a:r>
              <a:rPr sz="2691" spc="-9" dirty="0">
                <a:latin typeface="Calibri"/>
                <a:cs typeface="Calibri"/>
              </a:rPr>
              <a:t>(confounding)</a:t>
            </a:r>
            <a:endParaRPr sz="2691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98992" y="490817"/>
            <a:ext cx="6654613" cy="577081"/>
          </a:xfrm>
          <a:prstGeom prst="rect">
            <a:avLst/>
          </a:prstGeom>
          <a:ln w="31432">
            <a:solidFill>
              <a:srgbClr val="4472C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8531">
              <a:lnSpc>
                <a:spcPts val="2144"/>
              </a:lnSpc>
            </a:pPr>
            <a:r>
              <a:rPr sz="2118" dirty="0">
                <a:latin typeface="Calibri"/>
                <a:cs typeface="Calibri"/>
              </a:rPr>
              <a:t>Lindon</a:t>
            </a:r>
            <a:r>
              <a:rPr sz="2118" spc="-40" dirty="0">
                <a:latin typeface="Calibri"/>
                <a:cs typeface="Calibri"/>
              </a:rPr>
              <a:t> </a:t>
            </a:r>
            <a:r>
              <a:rPr sz="2118" spc="-18" dirty="0">
                <a:latin typeface="Calibri"/>
                <a:cs typeface="Calibri"/>
              </a:rPr>
              <a:t>Eaves</a:t>
            </a:r>
            <a:endParaRPr sz="2118">
              <a:latin typeface="Calibri"/>
              <a:cs typeface="Calibri"/>
            </a:endParaRPr>
          </a:p>
          <a:p>
            <a:pPr marL="88531">
              <a:lnSpc>
                <a:spcPts val="2427"/>
              </a:lnSpc>
            </a:pPr>
            <a:r>
              <a:rPr sz="2118" dirty="0">
                <a:latin typeface="Calibri"/>
                <a:cs typeface="Calibri"/>
              </a:rPr>
              <a:t>(e.g.</a:t>
            </a:r>
            <a:r>
              <a:rPr sz="2118" spc="-22" dirty="0">
                <a:latin typeface="Calibri"/>
                <a:cs typeface="Calibri"/>
              </a:rPr>
              <a:t> </a:t>
            </a:r>
            <a:r>
              <a:rPr sz="2118" dirty="0">
                <a:latin typeface="Calibri"/>
                <a:cs typeface="Calibri"/>
              </a:rPr>
              <a:t>Inferring</a:t>
            </a:r>
            <a:r>
              <a:rPr sz="2118" spc="-22" dirty="0">
                <a:latin typeface="Calibri"/>
                <a:cs typeface="Calibri"/>
              </a:rPr>
              <a:t> </a:t>
            </a:r>
            <a:r>
              <a:rPr sz="2118" dirty="0">
                <a:latin typeface="Calibri"/>
                <a:cs typeface="Calibri"/>
              </a:rPr>
              <a:t>the</a:t>
            </a:r>
            <a:r>
              <a:rPr sz="2118" spc="-22" dirty="0">
                <a:latin typeface="Calibri"/>
                <a:cs typeface="Calibri"/>
              </a:rPr>
              <a:t> </a:t>
            </a:r>
            <a:r>
              <a:rPr sz="2118" dirty="0">
                <a:latin typeface="Calibri"/>
                <a:cs typeface="Calibri"/>
              </a:rPr>
              <a:t>Causes</a:t>
            </a:r>
            <a:r>
              <a:rPr sz="2118" spc="-18" dirty="0">
                <a:latin typeface="Calibri"/>
                <a:cs typeface="Calibri"/>
              </a:rPr>
              <a:t> </a:t>
            </a:r>
            <a:r>
              <a:rPr sz="2118" dirty="0">
                <a:latin typeface="Calibri"/>
                <a:cs typeface="Calibri"/>
              </a:rPr>
              <a:t>of</a:t>
            </a:r>
            <a:r>
              <a:rPr sz="2118" spc="-13" dirty="0">
                <a:latin typeface="Calibri"/>
                <a:cs typeface="Calibri"/>
              </a:rPr>
              <a:t> </a:t>
            </a:r>
            <a:r>
              <a:rPr sz="2118" dirty="0">
                <a:latin typeface="Calibri"/>
                <a:cs typeface="Calibri"/>
              </a:rPr>
              <a:t>Human</a:t>
            </a:r>
            <a:r>
              <a:rPr sz="2118" spc="-22" dirty="0">
                <a:latin typeface="Calibri"/>
                <a:cs typeface="Calibri"/>
              </a:rPr>
              <a:t> </a:t>
            </a:r>
            <a:r>
              <a:rPr sz="2118" spc="-9" dirty="0">
                <a:latin typeface="Calibri"/>
                <a:cs typeface="Calibri"/>
              </a:rPr>
              <a:t>Variation,</a:t>
            </a:r>
            <a:r>
              <a:rPr sz="2118" spc="-18" dirty="0">
                <a:latin typeface="Calibri"/>
                <a:cs typeface="Calibri"/>
              </a:rPr>
              <a:t> </a:t>
            </a:r>
            <a:r>
              <a:rPr sz="2118" spc="-9" dirty="0">
                <a:latin typeface="Calibri"/>
                <a:cs typeface="Calibri"/>
              </a:rPr>
              <a:t>1977)</a:t>
            </a:r>
            <a:endParaRPr sz="2118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98991" y="1328569"/>
            <a:ext cx="5111003" cy="5253878"/>
          </a:xfrm>
          <a:custGeom>
            <a:avLst/>
            <a:gdLst/>
            <a:ahLst/>
            <a:cxnLst/>
            <a:rect l="l" t="t" r="r" b="b"/>
            <a:pathLst>
              <a:path w="5792470" h="5954395">
                <a:moveTo>
                  <a:pt x="0" y="5954268"/>
                </a:moveTo>
                <a:lnTo>
                  <a:pt x="0" y="0"/>
                </a:lnTo>
                <a:lnTo>
                  <a:pt x="5791962" y="0"/>
                </a:lnTo>
                <a:lnTo>
                  <a:pt x="5791962" y="5954268"/>
                </a:lnTo>
                <a:lnTo>
                  <a:pt x="0" y="5954268"/>
                </a:lnTo>
                <a:close/>
              </a:path>
            </a:pathLst>
          </a:custGeom>
          <a:ln w="31432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 txBox="1"/>
          <p:nvPr/>
        </p:nvSpPr>
        <p:spPr>
          <a:xfrm>
            <a:off x="1876536" y="1307280"/>
            <a:ext cx="4876800" cy="1013851"/>
          </a:xfrm>
          <a:prstGeom prst="rect">
            <a:avLst/>
          </a:prstGeom>
        </p:spPr>
        <p:txBody>
          <a:bodyPr vert="horz" wrap="square" lIns="0" tIns="51546" rIns="0" bIns="0" rtlCol="0">
            <a:spAutoFit/>
          </a:bodyPr>
          <a:lstStyle/>
          <a:p>
            <a:pPr marL="177623" marR="4483" indent="-166977">
              <a:lnSpc>
                <a:spcPts val="2515"/>
              </a:lnSpc>
              <a:spcBef>
                <a:spcPts val="405"/>
              </a:spcBef>
            </a:pPr>
            <a:r>
              <a:rPr sz="2294" dirty="0">
                <a:latin typeface="Calibri"/>
                <a:cs typeface="Calibri"/>
              </a:rPr>
              <a:t>The</a:t>
            </a:r>
            <a:r>
              <a:rPr sz="2294" spc="26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genetic</a:t>
            </a:r>
            <a:r>
              <a:rPr sz="2294" spc="26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and</a:t>
            </a:r>
            <a:r>
              <a:rPr sz="2294" spc="26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environmental</a:t>
            </a:r>
            <a:r>
              <a:rPr sz="2294" spc="26" dirty="0">
                <a:latin typeface="Calibri"/>
                <a:cs typeface="Calibri"/>
              </a:rPr>
              <a:t> </a:t>
            </a:r>
            <a:r>
              <a:rPr sz="2294" spc="-9" dirty="0">
                <a:latin typeface="Calibri"/>
                <a:cs typeface="Calibri"/>
              </a:rPr>
              <a:t>variation </a:t>
            </a:r>
            <a:r>
              <a:rPr sz="2294" dirty="0">
                <a:latin typeface="Calibri"/>
                <a:cs typeface="Calibri"/>
              </a:rPr>
              <a:t>is</a:t>
            </a:r>
            <a:r>
              <a:rPr sz="2294" spc="26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partitioned</a:t>
            </a:r>
            <a:r>
              <a:rPr sz="2294" spc="22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into</a:t>
            </a:r>
            <a:r>
              <a:rPr sz="2294" spc="22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within</a:t>
            </a:r>
            <a:r>
              <a:rPr sz="2294" spc="22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and</a:t>
            </a:r>
            <a:r>
              <a:rPr sz="2294" spc="22" dirty="0">
                <a:latin typeface="Calibri"/>
                <a:cs typeface="Calibri"/>
              </a:rPr>
              <a:t> </a:t>
            </a:r>
            <a:r>
              <a:rPr sz="2294" spc="-9" dirty="0">
                <a:latin typeface="Calibri"/>
                <a:cs typeface="Calibri"/>
              </a:rPr>
              <a:t>between </a:t>
            </a:r>
            <a:r>
              <a:rPr sz="2294" dirty="0">
                <a:latin typeface="Calibri"/>
                <a:cs typeface="Calibri"/>
              </a:rPr>
              <a:t>family</a:t>
            </a:r>
            <a:r>
              <a:rPr sz="2294" spc="13" dirty="0">
                <a:latin typeface="Calibri"/>
                <a:cs typeface="Calibri"/>
              </a:rPr>
              <a:t> </a:t>
            </a:r>
            <a:r>
              <a:rPr sz="2294" spc="-9" dirty="0">
                <a:latin typeface="Calibri"/>
                <a:cs typeface="Calibri"/>
              </a:rPr>
              <a:t>components.</a:t>
            </a:r>
            <a:endParaRPr sz="2294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76536" y="2898093"/>
            <a:ext cx="4890247" cy="1677104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4483">
              <a:lnSpc>
                <a:spcPct val="119500"/>
              </a:lnSpc>
              <a:spcBef>
                <a:spcPts val="84"/>
              </a:spcBef>
              <a:tabLst>
                <a:tab pos="4058987" algn="l"/>
              </a:tabLst>
            </a:pPr>
            <a:r>
              <a:rPr sz="2294" dirty="0">
                <a:latin typeface="Calibri"/>
                <a:cs typeface="Calibri"/>
              </a:rPr>
              <a:t>G1=</a:t>
            </a:r>
            <a:r>
              <a:rPr sz="2294" i="1" dirty="0">
                <a:latin typeface="Calibri"/>
                <a:cs typeface="Calibri"/>
              </a:rPr>
              <a:t>within</a:t>
            </a:r>
            <a:r>
              <a:rPr sz="2294" i="1" spc="22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‐</a:t>
            </a:r>
            <a:r>
              <a:rPr sz="2294" spc="26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family</a:t>
            </a:r>
            <a:r>
              <a:rPr sz="2294" spc="31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genetic</a:t>
            </a:r>
            <a:r>
              <a:rPr sz="2294" spc="26" dirty="0">
                <a:latin typeface="Calibri"/>
                <a:cs typeface="Calibri"/>
              </a:rPr>
              <a:t> </a:t>
            </a:r>
            <a:r>
              <a:rPr sz="2294" spc="-9" dirty="0">
                <a:latin typeface="Calibri"/>
                <a:cs typeface="Calibri"/>
              </a:rPr>
              <a:t>component </a:t>
            </a:r>
            <a:r>
              <a:rPr sz="2294" dirty="0">
                <a:latin typeface="Calibri"/>
                <a:cs typeface="Calibri"/>
              </a:rPr>
              <a:t>G2=</a:t>
            </a:r>
            <a:r>
              <a:rPr sz="2294" i="1" dirty="0">
                <a:latin typeface="Calibri"/>
                <a:cs typeface="Calibri"/>
              </a:rPr>
              <a:t>between</a:t>
            </a:r>
            <a:r>
              <a:rPr sz="2294" i="1" spc="40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‐</a:t>
            </a:r>
            <a:r>
              <a:rPr sz="2294" spc="26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family</a:t>
            </a:r>
            <a:r>
              <a:rPr sz="2294" spc="35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genetic</a:t>
            </a:r>
            <a:r>
              <a:rPr sz="2294" spc="31" dirty="0">
                <a:latin typeface="Calibri"/>
                <a:cs typeface="Calibri"/>
              </a:rPr>
              <a:t> </a:t>
            </a:r>
            <a:r>
              <a:rPr sz="2294" spc="-9" dirty="0">
                <a:latin typeface="Calibri"/>
                <a:cs typeface="Calibri"/>
              </a:rPr>
              <a:t>component </a:t>
            </a:r>
            <a:r>
              <a:rPr sz="2294" dirty="0">
                <a:latin typeface="Calibri"/>
                <a:cs typeface="Calibri"/>
              </a:rPr>
              <a:t>E1=</a:t>
            </a:r>
            <a:r>
              <a:rPr sz="2294" i="1" dirty="0">
                <a:latin typeface="Calibri"/>
                <a:cs typeface="Calibri"/>
              </a:rPr>
              <a:t>within</a:t>
            </a:r>
            <a:r>
              <a:rPr sz="2294" dirty="0">
                <a:latin typeface="Calibri"/>
                <a:cs typeface="Calibri"/>
              </a:rPr>
              <a:t>‐family</a:t>
            </a:r>
            <a:r>
              <a:rPr sz="2294" spc="31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environment</a:t>
            </a:r>
            <a:r>
              <a:rPr sz="2294" spc="31" dirty="0">
                <a:latin typeface="Calibri"/>
                <a:cs typeface="Calibri"/>
              </a:rPr>
              <a:t> </a:t>
            </a:r>
            <a:r>
              <a:rPr sz="2294" spc="-9" dirty="0">
                <a:latin typeface="Calibri"/>
                <a:cs typeface="Calibri"/>
              </a:rPr>
              <a:t>(“E”) </a:t>
            </a:r>
            <a:r>
              <a:rPr sz="2294" dirty="0">
                <a:latin typeface="Calibri"/>
                <a:cs typeface="Calibri"/>
              </a:rPr>
              <a:t>E2=</a:t>
            </a:r>
            <a:r>
              <a:rPr sz="2294" i="1" dirty="0">
                <a:latin typeface="Calibri"/>
                <a:cs typeface="Calibri"/>
              </a:rPr>
              <a:t>between</a:t>
            </a:r>
            <a:r>
              <a:rPr sz="2294" dirty="0">
                <a:latin typeface="Calibri"/>
                <a:cs typeface="Calibri"/>
              </a:rPr>
              <a:t>‐family</a:t>
            </a:r>
            <a:r>
              <a:rPr sz="2294" spc="115" dirty="0">
                <a:latin typeface="Calibri"/>
                <a:cs typeface="Calibri"/>
              </a:rPr>
              <a:t> </a:t>
            </a:r>
            <a:r>
              <a:rPr sz="2294" spc="-9" dirty="0">
                <a:latin typeface="Calibri"/>
                <a:cs typeface="Calibri"/>
              </a:rPr>
              <a:t>environment</a:t>
            </a:r>
            <a:r>
              <a:rPr sz="2294" dirty="0">
                <a:latin typeface="Calibri"/>
                <a:cs typeface="Calibri"/>
              </a:rPr>
              <a:t>	</a:t>
            </a:r>
            <a:r>
              <a:rPr sz="2294" spc="-9" dirty="0">
                <a:latin typeface="Calibri"/>
                <a:cs typeface="Calibri"/>
              </a:rPr>
              <a:t>(“C”)</a:t>
            </a:r>
            <a:endParaRPr sz="2294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54124" y="5024719"/>
            <a:ext cx="4910418" cy="1330794"/>
          </a:xfrm>
          <a:prstGeom prst="rect">
            <a:avLst/>
          </a:prstGeom>
        </p:spPr>
        <p:txBody>
          <a:bodyPr vert="horz" wrap="square" lIns="0" tIns="45384" rIns="0" bIns="0" rtlCol="0">
            <a:spAutoFit/>
          </a:bodyPr>
          <a:lstStyle/>
          <a:p>
            <a:pPr marL="200036" marR="26896" indent="-166977">
              <a:lnSpc>
                <a:spcPct val="91400"/>
              </a:lnSpc>
              <a:spcBef>
                <a:spcPts val="357"/>
              </a:spcBef>
            </a:pPr>
            <a:r>
              <a:rPr sz="2294" dirty="0">
                <a:latin typeface="Calibri"/>
                <a:cs typeface="Calibri"/>
              </a:rPr>
              <a:t>In</a:t>
            </a:r>
            <a:r>
              <a:rPr sz="2294" spc="18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the</a:t>
            </a:r>
            <a:r>
              <a:rPr sz="2294" spc="22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absence</a:t>
            </a:r>
            <a:r>
              <a:rPr sz="2294" spc="22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of</a:t>
            </a:r>
            <a:r>
              <a:rPr sz="2294" spc="22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GE</a:t>
            </a:r>
            <a:r>
              <a:rPr sz="2294" spc="22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interaction</a:t>
            </a:r>
            <a:r>
              <a:rPr sz="2294" spc="22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or</a:t>
            </a:r>
            <a:r>
              <a:rPr sz="2294" spc="22" dirty="0">
                <a:latin typeface="Calibri"/>
                <a:cs typeface="Calibri"/>
              </a:rPr>
              <a:t> </a:t>
            </a:r>
            <a:r>
              <a:rPr sz="2294" spc="-22" dirty="0">
                <a:latin typeface="Calibri"/>
                <a:cs typeface="Calibri"/>
              </a:rPr>
              <a:t>GE </a:t>
            </a:r>
            <a:r>
              <a:rPr sz="2294" dirty="0">
                <a:latin typeface="Calibri"/>
                <a:cs typeface="Calibri"/>
              </a:rPr>
              <a:t>correlation total</a:t>
            </a:r>
            <a:r>
              <a:rPr sz="2294" spc="-4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variance</a:t>
            </a:r>
            <a:r>
              <a:rPr sz="2294" spc="4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is </a:t>
            </a:r>
            <a:r>
              <a:rPr sz="2294" spc="-9" dirty="0">
                <a:latin typeface="Calibri"/>
                <a:cs typeface="Calibri"/>
              </a:rPr>
              <a:t>partitioned </a:t>
            </a:r>
            <a:r>
              <a:rPr sz="2294" dirty="0">
                <a:latin typeface="Calibri"/>
                <a:cs typeface="Calibri"/>
              </a:rPr>
              <a:t>into:</a:t>
            </a:r>
            <a:r>
              <a:rPr sz="2294" spc="4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σ</a:t>
            </a:r>
            <a:r>
              <a:rPr sz="2316" baseline="25396" dirty="0">
                <a:latin typeface="Calibri"/>
                <a:cs typeface="Calibri"/>
              </a:rPr>
              <a:t>2</a:t>
            </a:r>
            <a:r>
              <a:rPr sz="2294" dirty="0">
                <a:latin typeface="Calibri"/>
                <a:cs typeface="Calibri"/>
              </a:rPr>
              <a:t>t</a:t>
            </a:r>
            <a:r>
              <a:rPr sz="2294" spc="13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=</a:t>
            </a:r>
            <a:r>
              <a:rPr sz="2294" spc="13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σ</a:t>
            </a:r>
            <a:r>
              <a:rPr sz="2316" baseline="25396" dirty="0">
                <a:latin typeface="Calibri"/>
                <a:cs typeface="Calibri"/>
              </a:rPr>
              <a:t>2</a:t>
            </a:r>
            <a:r>
              <a:rPr sz="2294" dirty="0">
                <a:latin typeface="Calibri"/>
                <a:cs typeface="Calibri"/>
              </a:rPr>
              <a:t>w</a:t>
            </a:r>
            <a:r>
              <a:rPr sz="2294" spc="13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+</a:t>
            </a:r>
            <a:r>
              <a:rPr sz="2294" spc="22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σ</a:t>
            </a:r>
            <a:r>
              <a:rPr sz="2316" baseline="25396" dirty="0">
                <a:latin typeface="Calibri"/>
                <a:cs typeface="Calibri"/>
              </a:rPr>
              <a:t>2</a:t>
            </a:r>
            <a:r>
              <a:rPr sz="2294" dirty="0">
                <a:latin typeface="Calibri"/>
                <a:cs typeface="Calibri"/>
              </a:rPr>
              <a:t>b,</a:t>
            </a:r>
            <a:r>
              <a:rPr sz="2294" spc="22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and</a:t>
            </a:r>
            <a:r>
              <a:rPr sz="2294" spc="18" dirty="0">
                <a:latin typeface="Calibri"/>
                <a:cs typeface="Calibri"/>
              </a:rPr>
              <a:t> </a:t>
            </a:r>
            <a:r>
              <a:rPr sz="2294" spc="-9" dirty="0">
                <a:latin typeface="Calibri"/>
                <a:cs typeface="Calibri"/>
              </a:rPr>
              <a:t>familial </a:t>
            </a:r>
            <a:r>
              <a:rPr sz="2294" dirty="0">
                <a:latin typeface="Calibri"/>
                <a:cs typeface="Calibri"/>
              </a:rPr>
              <a:t>resemblance</a:t>
            </a:r>
            <a:r>
              <a:rPr sz="2294" spc="49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is:</a:t>
            </a:r>
            <a:r>
              <a:rPr sz="2294" spc="18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ICC</a:t>
            </a:r>
            <a:r>
              <a:rPr sz="2294" spc="9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=</a:t>
            </a:r>
            <a:r>
              <a:rPr sz="2294" spc="31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σ</a:t>
            </a:r>
            <a:r>
              <a:rPr sz="2316" baseline="25396" dirty="0">
                <a:latin typeface="Calibri"/>
                <a:cs typeface="Calibri"/>
              </a:rPr>
              <a:t>2</a:t>
            </a:r>
            <a:r>
              <a:rPr sz="2294" dirty="0">
                <a:latin typeface="Calibri"/>
                <a:cs typeface="Calibri"/>
              </a:rPr>
              <a:t>b</a:t>
            </a:r>
            <a:r>
              <a:rPr sz="2294" spc="26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/</a:t>
            </a:r>
            <a:r>
              <a:rPr sz="2294" spc="26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(σ</a:t>
            </a:r>
            <a:r>
              <a:rPr sz="2316" baseline="25396" dirty="0">
                <a:latin typeface="Calibri"/>
                <a:cs typeface="Calibri"/>
              </a:rPr>
              <a:t>2</a:t>
            </a:r>
            <a:r>
              <a:rPr sz="2294" dirty="0">
                <a:latin typeface="Calibri"/>
                <a:cs typeface="Calibri"/>
              </a:rPr>
              <a:t>w</a:t>
            </a:r>
            <a:r>
              <a:rPr sz="2294" spc="22" dirty="0">
                <a:latin typeface="Calibri"/>
                <a:cs typeface="Calibri"/>
              </a:rPr>
              <a:t> </a:t>
            </a:r>
            <a:r>
              <a:rPr sz="2294" dirty="0">
                <a:latin typeface="Calibri"/>
                <a:cs typeface="Calibri"/>
              </a:rPr>
              <a:t>+</a:t>
            </a:r>
            <a:r>
              <a:rPr sz="2294" spc="31" dirty="0">
                <a:latin typeface="Calibri"/>
                <a:cs typeface="Calibri"/>
              </a:rPr>
              <a:t> </a:t>
            </a:r>
            <a:r>
              <a:rPr sz="2294" spc="-18" dirty="0">
                <a:latin typeface="Calibri"/>
                <a:cs typeface="Calibri"/>
              </a:rPr>
              <a:t>σ</a:t>
            </a:r>
            <a:r>
              <a:rPr sz="2316" spc="-26" baseline="25396" dirty="0">
                <a:latin typeface="Calibri"/>
                <a:cs typeface="Calibri"/>
              </a:rPr>
              <a:t>2</a:t>
            </a:r>
            <a:r>
              <a:rPr sz="2294" spc="-18" dirty="0">
                <a:latin typeface="Calibri"/>
                <a:cs typeface="Calibri"/>
              </a:rPr>
              <a:t>b)</a:t>
            </a:r>
            <a:endParaRPr sz="2294">
              <a:latin typeface="Calibri"/>
              <a:cs typeface="Calibri"/>
            </a:endParaRPr>
          </a:p>
        </p:txBody>
      </p:sp>
      <p:pic>
        <p:nvPicPr>
          <p:cNvPr id="14" name="Picture 13" descr="A person with glasses smiling&#10;&#10;AI-generated content may be incorrect.">
            <a:extLst>
              <a:ext uri="{FF2B5EF4-FFF2-40B4-BE49-F238E27FC236}">
                <a16:creationId xmlns:a16="http://schemas.microsoft.com/office/drawing/2014/main" id="{9780AB19-DAB4-1494-1CC2-AC15BFFED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605" y="1900237"/>
            <a:ext cx="2143125" cy="214312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4021791" y="662266"/>
            <a:ext cx="1862418" cy="2480983"/>
          </a:xfrm>
          <a:custGeom>
            <a:avLst/>
            <a:gdLst/>
            <a:ahLst/>
            <a:cxnLst/>
            <a:rect l="l" t="t" r="r" b="b"/>
            <a:pathLst>
              <a:path w="2110740" h="2811779">
                <a:moveTo>
                  <a:pt x="27432" y="1773936"/>
                </a:moveTo>
                <a:lnTo>
                  <a:pt x="21336" y="1767840"/>
                </a:lnTo>
                <a:lnTo>
                  <a:pt x="6096" y="1767840"/>
                </a:lnTo>
                <a:lnTo>
                  <a:pt x="0" y="1773936"/>
                </a:lnTo>
                <a:lnTo>
                  <a:pt x="0" y="1789176"/>
                </a:lnTo>
                <a:lnTo>
                  <a:pt x="6096" y="1795272"/>
                </a:lnTo>
                <a:lnTo>
                  <a:pt x="21336" y="1795272"/>
                </a:lnTo>
                <a:lnTo>
                  <a:pt x="27432" y="1789176"/>
                </a:lnTo>
                <a:lnTo>
                  <a:pt x="27432" y="1781556"/>
                </a:lnTo>
                <a:lnTo>
                  <a:pt x="27432" y="1773936"/>
                </a:lnTo>
                <a:close/>
              </a:path>
              <a:path w="2110740" h="2811779">
                <a:moveTo>
                  <a:pt x="78486" y="1408950"/>
                </a:moveTo>
                <a:lnTo>
                  <a:pt x="72390" y="1402854"/>
                </a:lnTo>
                <a:lnTo>
                  <a:pt x="57150" y="1402854"/>
                </a:lnTo>
                <a:lnTo>
                  <a:pt x="51054" y="1408950"/>
                </a:lnTo>
                <a:lnTo>
                  <a:pt x="51054" y="1423428"/>
                </a:lnTo>
                <a:lnTo>
                  <a:pt x="57150" y="1429524"/>
                </a:lnTo>
                <a:lnTo>
                  <a:pt x="72390" y="1429524"/>
                </a:lnTo>
                <a:lnTo>
                  <a:pt x="78486" y="1423428"/>
                </a:lnTo>
                <a:lnTo>
                  <a:pt x="78486" y="1415808"/>
                </a:lnTo>
                <a:lnTo>
                  <a:pt x="78486" y="1408950"/>
                </a:lnTo>
                <a:close/>
              </a:path>
              <a:path w="2110740" h="2811779">
                <a:moveTo>
                  <a:pt x="160020" y="6096"/>
                </a:moveTo>
                <a:lnTo>
                  <a:pt x="153924" y="0"/>
                </a:lnTo>
                <a:lnTo>
                  <a:pt x="138684" y="0"/>
                </a:lnTo>
                <a:lnTo>
                  <a:pt x="132588" y="6096"/>
                </a:lnTo>
                <a:lnTo>
                  <a:pt x="132588" y="21336"/>
                </a:lnTo>
                <a:lnTo>
                  <a:pt x="138684" y="27432"/>
                </a:lnTo>
                <a:lnTo>
                  <a:pt x="153924" y="27432"/>
                </a:lnTo>
                <a:lnTo>
                  <a:pt x="160020" y="21336"/>
                </a:lnTo>
                <a:lnTo>
                  <a:pt x="160020" y="13716"/>
                </a:lnTo>
                <a:lnTo>
                  <a:pt x="160020" y="6096"/>
                </a:lnTo>
                <a:close/>
              </a:path>
              <a:path w="2110740" h="2811779">
                <a:moveTo>
                  <a:pt x="1226058" y="1062990"/>
                </a:moveTo>
                <a:lnTo>
                  <a:pt x="1219962" y="1056894"/>
                </a:lnTo>
                <a:lnTo>
                  <a:pt x="1204722" y="1056894"/>
                </a:lnTo>
                <a:lnTo>
                  <a:pt x="1199388" y="1062990"/>
                </a:lnTo>
                <a:lnTo>
                  <a:pt x="1199388" y="1078230"/>
                </a:lnTo>
                <a:lnTo>
                  <a:pt x="1204722" y="1084326"/>
                </a:lnTo>
                <a:lnTo>
                  <a:pt x="1219962" y="1084326"/>
                </a:lnTo>
                <a:lnTo>
                  <a:pt x="1226058" y="1078230"/>
                </a:lnTo>
                <a:lnTo>
                  <a:pt x="1226058" y="1070610"/>
                </a:lnTo>
                <a:lnTo>
                  <a:pt x="1226058" y="1062990"/>
                </a:lnTo>
                <a:close/>
              </a:path>
              <a:path w="2110740" h="2811779">
                <a:moveTo>
                  <a:pt x="1267206" y="1062990"/>
                </a:moveTo>
                <a:lnTo>
                  <a:pt x="1261110" y="1056894"/>
                </a:lnTo>
                <a:lnTo>
                  <a:pt x="1245870" y="1056894"/>
                </a:lnTo>
                <a:lnTo>
                  <a:pt x="1239774" y="1062990"/>
                </a:lnTo>
                <a:lnTo>
                  <a:pt x="1239774" y="1078230"/>
                </a:lnTo>
                <a:lnTo>
                  <a:pt x="1245870" y="1084326"/>
                </a:lnTo>
                <a:lnTo>
                  <a:pt x="1261110" y="1084326"/>
                </a:lnTo>
                <a:lnTo>
                  <a:pt x="1267206" y="1078230"/>
                </a:lnTo>
                <a:lnTo>
                  <a:pt x="1267206" y="1070610"/>
                </a:lnTo>
                <a:lnTo>
                  <a:pt x="1267206" y="1062990"/>
                </a:lnTo>
                <a:close/>
              </a:path>
              <a:path w="2110740" h="2811779">
                <a:moveTo>
                  <a:pt x="1622298" y="1388364"/>
                </a:moveTo>
                <a:lnTo>
                  <a:pt x="1616202" y="1382268"/>
                </a:lnTo>
                <a:lnTo>
                  <a:pt x="1601724" y="1382268"/>
                </a:lnTo>
                <a:lnTo>
                  <a:pt x="1595628" y="1388364"/>
                </a:lnTo>
                <a:lnTo>
                  <a:pt x="1595628" y="1403604"/>
                </a:lnTo>
                <a:lnTo>
                  <a:pt x="1601724" y="1409700"/>
                </a:lnTo>
                <a:lnTo>
                  <a:pt x="1616202" y="1409700"/>
                </a:lnTo>
                <a:lnTo>
                  <a:pt x="1622298" y="1403604"/>
                </a:lnTo>
                <a:lnTo>
                  <a:pt x="1622298" y="1395984"/>
                </a:lnTo>
                <a:lnTo>
                  <a:pt x="1622298" y="1388364"/>
                </a:lnTo>
                <a:close/>
              </a:path>
              <a:path w="2110740" h="2811779">
                <a:moveTo>
                  <a:pt x="2049780" y="1611630"/>
                </a:moveTo>
                <a:lnTo>
                  <a:pt x="2043684" y="1605534"/>
                </a:lnTo>
                <a:lnTo>
                  <a:pt x="2028444" y="1605534"/>
                </a:lnTo>
                <a:lnTo>
                  <a:pt x="2022348" y="1611630"/>
                </a:lnTo>
                <a:lnTo>
                  <a:pt x="2022348" y="1626870"/>
                </a:lnTo>
                <a:lnTo>
                  <a:pt x="2028444" y="1632966"/>
                </a:lnTo>
                <a:lnTo>
                  <a:pt x="2043684" y="1632966"/>
                </a:lnTo>
                <a:lnTo>
                  <a:pt x="2049780" y="1626870"/>
                </a:lnTo>
                <a:lnTo>
                  <a:pt x="2049780" y="1619250"/>
                </a:lnTo>
                <a:lnTo>
                  <a:pt x="2049780" y="1611630"/>
                </a:lnTo>
                <a:close/>
              </a:path>
              <a:path w="2110740" h="2811779">
                <a:moveTo>
                  <a:pt x="2100072" y="2465070"/>
                </a:moveTo>
                <a:lnTo>
                  <a:pt x="2093976" y="2458974"/>
                </a:lnTo>
                <a:lnTo>
                  <a:pt x="2078736" y="2458974"/>
                </a:lnTo>
                <a:lnTo>
                  <a:pt x="2072640" y="2465070"/>
                </a:lnTo>
                <a:lnTo>
                  <a:pt x="2072640" y="2480310"/>
                </a:lnTo>
                <a:lnTo>
                  <a:pt x="2078736" y="2486406"/>
                </a:lnTo>
                <a:lnTo>
                  <a:pt x="2093976" y="2486406"/>
                </a:lnTo>
                <a:lnTo>
                  <a:pt x="2100072" y="2480310"/>
                </a:lnTo>
                <a:lnTo>
                  <a:pt x="2100072" y="2472690"/>
                </a:lnTo>
                <a:lnTo>
                  <a:pt x="2100072" y="2465070"/>
                </a:lnTo>
                <a:close/>
              </a:path>
              <a:path w="2110740" h="2811779">
                <a:moveTo>
                  <a:pt x="2110740" y="2790444"/>
                </a:moveTo>
                <a:lnTo>
                  <a:pt x="2104644" y="2784348"/>
                </a:lnTo>
                <a:lnTo>
                  <a:pt x="2089404" y="2784348"/>
                </a:lnTo>
                <a:lnTo>
                  <a:pt x="2083308" y="2790444"/>
                </a:lnTo>
                <a:lnTo>
                  <a:pt x="2083308" y="2805684"/>
                </a:lnTo>
                <a:lnTo>
                  <a:pt x="2089404" y="2811780"/>
                </a:lnTo>
                <a:lnTo>
                  <a:pt x="2104644" y="2811780"/>
                </a:lnTo>
                <a:lnTo>
                  <a:pt x="2110740" y="2805684"/>
                </a:lnTo>
                <a:lnTo>
                  <a:pt x="2110740" y="2798064"/>
                </a:lnTo>
                <a:lnTo>
                  <a:pt x="2110740" y="2790444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D890DB-1F19-6BD7-01D5-B6CEF0EA3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676" y="390141"/>
            <a:ext cx="5217920" cy="2214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2CE25A-7A21-1D42-A6D2-2D853A925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171" y="2876626"/>
            <a:ext cx="8661709" cy="3319457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9A8DEB-3F93-0FB6-0D30-AD9E385C5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625" y="804496"/>
            <a:ext cx="8592749" cy="524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739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3"/>
          <p:cNvGrpSpPr/>
          <p:nvPr/>
        </p:nvGrpSpPr>
        <p:grpSpPr>
          <a:xfrm>
            <a:off x="2066840" y="1478756"/>
            <a:ext cx="8083924" cy="4515410"/>
            <a:chOff x="462819" y="1675923"/>
            <a:chExt cx="9161780" cy="5117465"/>
          </a:xfrm>
        </p:grpSpPr>
        <p:pic>
          <p:nvPicPr>
            <p:cNvPr id="5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0534" y="2239280"/>
              <a:ext cx="8713658" cy="4362916"/>
            </a:xfrm>
            <a:prstGeom prst="rect">
              <a:avLst/>
            </a:prstGeom>
          </p:spPr>
        </p:pic>
        <p:sp>
          <p:nvSpPr>
            <p:cNvPr id="6" name="object 5"/>
            <p:cNvSpPr/>
            <p:nvPr/>
          </p:nvSpPr>
          <p:spPr>
            <a:xfrm>
              <a:off x="478536" y="1691639"/>
              <a:ext cx="9130665" cy="5085715"/>
            </a:xfrm>
            <a:custGeom>
              <a:avLst/>
              <a:gdLst/>
              <a:ahLst/>
              <a:cxnLst/>
              <a:rect l="l" t="t" r="r" b="b"/>
              <a:pathLst>
                <a:path w="9130665" h="5085715">
                  <a:moveTo>
                    <a:pt x="0" y="5085588"/>
                  </a:moveTo>
                  <a:lnTo>
                    <a:pt x="0" y="0"/>
                  </a:lnTo>
                  <a:lnTo>
                    <a:pt x="9130283" y="0"/>
                  </a:lnTo>
                  <a:lnTo>
                    <a:pt x="9130283" y="5085588"/>
                  </a:lnTo>
                  <a:lnTo>
                    <a:pt x="0" y="5085588"/>
                  </a:lnTo>
                  <a:close/>
                </a:path>
              </a:pathLst>
            </a:custGeom>
            <a:ln w="31432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</p:spTree>
    <p:extLst>
      <p:ext uri="{BB962C8B-B14F-4D97-AF65-F5344CB8AC3E}">
        <p14:creationId xmlns:p14="http://schemas.microsoft.com/office/powerpoint/2010/main" val="214563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681016"/>
            <a:ext cx="10515600" cy="693780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55" dirty="0"/>
              <a:t>What</a:t>
            </a:r>
            <a:r>
              <a:rPr spc="-220" dirty="0"/>
              <a:t> </a:t>
            </a:r>
            <a:r>
              <a:rPr spc="-30" dirty="0"/>
              <a:t>is</a:t>
            </a:r>
            <a:r>
              <a:rPr spc="-225" dirty="0"/>
              <a:t> </a:t>
            </a:r>
            <a:r>
              <a:rPr lang="en-AU" spc="-25" dirty="0"/>
              <a:t>GWAS</a:t>
            </a:r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2060576" y="1625600"/>
            <a:ext cx="7511415" cy="273472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2405" indent="-179705">
              <a:spcBef>
                <a:spcPts val="105"/>
              </a:spcBef>
              <a:buClr>
                <a:srgbClr val="525389"/>
              </a:buClr>
              <a:buSzPct val="83333"/>
              <a:buChar char="•"/>
              <a:tabLst>
                <a:tab pos="192405" algn="l"/>
              </a:tabLst>
            </a:pPr>
            <a:r>
              <a:rPr sz="2400" dirty="0">
                <a:latin typeface="Arial"/>
                <a:cs typeface="Arial"/>
              </a:rPr>
              <a:t>A</a:t>
            </a:r>
            <a:r>
              <a:rPr sz="2400" spc="-1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hypothesis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free</a:t>
            </a:r>
            <a:r>
              <a:rPr sz="2400" spc="-1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study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genetic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variation</a:t>
            </a:r>
            <a:r>
              <a:rPr sz="2400" spc="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across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the</a:t>
            </a:r>
            <a:endParaRPr sz="2400" dirty="0">
              <a:latin typeface="Arial"/>
              <a:cs typeface="Arial"/>
            </a:endParaRPr>
          </a:p>
          <a:p>
            <a:pPr marL="193675">
              <a:spcBef>
                <a:spcPts val="50"/>
              </a:spcBef>
            </a:pPr>
            <a:r>
              <a:rPr sz="2400" dirty="0">
                <a:latin typeface="Arial"/>
                <a:cs typeface="Arial"/>
              </a:rPr>
              <a:t>entire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human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genome</a:t>
            </a:r>
            <a:endParaRPr sz="2400" dirty="0">
              <a:latin typeface="Arial"/>
              <a:cs typeface="Arial"/>
            </a:endParaRPr>
          </a:p>
          <a:p>
            <a:pPr marL="191770" indent="-179070">
              <a:lnSpc>
                <a:spcPts val="2870"/>
              </a:lnSpc>
              <a:spcBef>
                <a:spcPts val="1175"/>
              </a:spcBef>
              <a:buClr>
                <a:srgbClr val="525389"/>
              </a:buClr>
              <a:buSzPct val="83333"/>
              <a:buChar char="•"/>
              <a:tabLst>
                <a:tab pos="191770" algn="l"/>
              </a:tabLst>
            </a:pPr>
            <a:r>
              <a:rPr sz="2400" spc="-40" dirty="0">
                <a:latin typeface="Arial"/>
                <a:cs typeface="Arial"/>
              </a:rPr>
              <a:t>Tests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for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genetic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associations</a:t>
            </a:r>
            <a:r>
              <a:rPr sz="2400" spc="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with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continuous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traits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or</a:t>
            </a:r>
            <a:endParaRPr sz="2400" dirty="0">
              <a:latin typeface="Arial"/>
              <a:cs typeface="Arial"/>
            </a:endParaRPr>
          </a:p>
          <a:p>
            <a:pPr marL="193675">
              <a:lnSpc>
                <a:spcPts val="2870"/>
              </a:lnSpc>
            </a:pPr>
            <a:r>
              <a:rPr sz="2400" dirty="0">
                <a:latin typeface="Arial"/>
                <a:cs typeface="Arial"/>
              </a:rPr>
              <a:t>with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1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presence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/</a:t>
            </a:r>
            <a:r>
              <a:rPr sz="2400" spc="-1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absence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disease</a:t>
            </a:r>
            <a:endParaRPr sz="2400" dirty="0">
              <a:latin typeface="Arial"/>
              <a:cs typeface="Arial"/>
            </a:endParaRPr>
          </a:p>
          <a:p>
            <a:pPr marL="191770" indent="-179070">
              <a:spcBef>
                <a:spcPts val="1250"/>
              </a:spcBef>
              <a:buClr>
                <a:srgbClr val="525389"/>
              </a:buClr>
              <a:buSzPct val="83333"/>
              <a:buChar char="•"/>
              <a:tabLst>
                <a:tab pos="191770" algn="l"/>
              </a:tabLst>
            </a:pPr>
            <a:r>
              <a:rPr sz="2400" dirty="0">
                <a:latin typeface="Arial"/>
                <a:cs typeface="Arial"/>
              </a:rPr>
              <a:t>With</a:t>
            </a:r>
            <a:r>
              <a:rPr sz="2400" spc="-1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focus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on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lang="en-AU" sz="2400" spc="-10" dirty="0">
                <a:latin typeface="Arial"/>
                <a:cs typeface="Arial"/>
              </a:rPr>
              <a:t>common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loci</a:t>
            </a:r>
            <a:endParaRPr lang="en-AU" sz="2400" spc="-20" dirty="0">
              <a:latin typeface="Arial"/>
              <a:cs typeface="Arial"/>
            </a:endParaRPr>
          </a:p>
          <a:p>
            <a:pPr marL="191770" indent="-179070">
              <a:spcBef>
                <a:spcPts val="1250"/>
              </a:spcBef>
              <a:buClr>
                <a:srgbClr val="525389"/>
              </a:buClr>
              <a:buSzPct val="83333"/>
              <a:buChar char="•"/>
              <a:tabLst>
                <a:tab pos="191770" algn="l"/>
              </a:tabLst>
            </a:pPr>
            <a:r>
              <a:rPr lang="en-AU" sz="2400" spc="-20" dirty="0">
                <a:latin typeface="Arial"/>
                <a:cs typeface="Arial"/>
              </a:rPr>
              <a:t>Can detect with direct and indirect signals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60334" y="4953624"/>
            <a:ext cx="7139749" cy="142125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926591" y="6519227"/>
            <a:ext cx="2336165" cy="16222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950" dirty="0">
                <a:latin typeface="Arial"/>
                <a:cs typeface="Arial"/>
              </a:rPr>
              <a:t>Hirschhorn</a:t>
            </a:r>
            <a:r>
              <a:rPr sz="950" spc="17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&amp;</a:t>
            </a:r>
            <a:r>
              <a:rPr sz="950" spc="-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Daly.</a:t>
            </a:r>
            <a:r>
              <a:rPr sz="950" spc="55" dirty="0">
                <a:latin typeface="Arial"/>
                <a:cs typeface="Arial"/>
              </a:rPr>
              <a:t> </a:t>
            </a:r>
            <a:r>
              <a:rPr sz="950" i="1" dirty="0">
                <a:latin typeface="Arial"/>
                <a:cs typeface="Arial"/>
              </a:rPr>
              <a:t>Nat</a:t>
            </a:r>
            <a:r>
              <a:rPr sz="950" i="1" spc="145" dirty="0">
                <a:latin typeface="Arial"/>
                <a:cs typeface="Arial"/>
              </a:rPr>
              <a:t> </a:t>
            </a:r>
            <a:r>
              <a:rPr sz="950" i="1" dirty="0">
                <a:latin typeface="Arial"/>
                <a:cs typeface="Arial"/>
              </a:rPr>
              <a:t>Rev</a:t>
            </a:r>
            <a:r>
              <a:rPr sz="950" i="1" spc="80" dirty="0">
                <a:latin typeface="Arial"/>
                <a:cs typeface="Arial"/>
              </a:rPr>
              <a:t> </a:t>
            </a:r>
            <a:r>
              <a:rPr sz="950" i="1" dirty="0">
                <a:latin typeface="Arial"/>
                <a:cs typeface="Arial"/>
              </a:rPr>
              <a:t>Genet</a:t>
            </a:r>
            <a:r>
              <a:rPr sz="950" i="1" spc="160" dirty="0">
                <a:latin typeface="Arial"/>
                <a:cs typeface="Arial"/>
              </a:rPr>
              <a:t> </a:t>
            </a:r>
            <a:r>
              <a:rPr sz="950" spc="-10" dirty="0">
                <a:latin typeface="Arial"/>
                <a:cs typeface="Arial"/>
              </a:rPr>
              <a:t>(2014)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FEC605-FEC5-B782-3A2D-0E99496E8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1" y="187923"/>
            <a:ext cx="5231460" cy="25173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C4F3FF-4C89-143D-D319-29D8F81FE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179" y="430331"/>
            <a:ext cx="4620270" cy="62397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E3927A-623A-7664-12BD-34CD34587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932" y="2240334"/>
            <a:ext cx="4544059" cy="4429743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DD272-C038-6373-E86E-4646867EC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DCBA4C-D3C5-6D7F-83EA-DEE887A5C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25" y="528391"/>
            <a:ext cx="5472018" cy="2633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4DC2A2-AA95-DE01-EC1E-530D1C04F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099" y="304655"/>
            <a:ext cx="4538724" cy="36840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7F5DA1-265C-3477-0CB0-F145AC57A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934" y="3767845"/>
            <a:ext cx="6019474" cy="300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738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3A0338-F515-5F3B-3484-E932035BD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759" y="928969"/>
            <a:ext cx="4989377" cy="51946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142F65-0B7E-7D94-05EA-D9F7E018A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25" y="528391"/>
            <a:ext cx="5472018" cy="263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093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D0E7FD-C731-E0B8-A634-5BD294E7E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544" y="-1089295"/>
            <a:ext cx="5313582" cy="4066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1F822C-6F28-0D44-5475-857356E92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544" y="3064415"/>
            <a:ext cx="7067541" cy="364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324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F68CCA-73F5-0578-CB6F-FBA7CDD8E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994" y="822238"/>
            <a:ext cx="6931628" cy="55882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748375-9F9E-B9D3-1D64-99BEEF0CC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5" y="301759"/>
            <a:ext cx="4575627" cy="350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469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06E59-1CA0-8CAA-262C-65EE71914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749DC86-3B37-EE5B-7FE1-AF7C886D8C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62200" y="681016"/>
            <a:ext cx="10515600" cy="693780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50" dirty="0"/>
              <a:t>Why</a:t>
            </a:r>
            <a:r>
              <a:rPr spc="-235" dirty="0"/>
              <a:t> </a:t>
            </a:r>
            <a:r>
              <a:rPr dirty="0"/>
              <a:t>do</a:t>
            </a:r>
            <a:r>
              <a:rPr spc="-254" dirty="0"/>
              <a:t> </a:t>
            </a:r>
            <a:r>
              <a:rPr spc="-25" dirty="0"/>
              <a:t>it?</a:t>
            </a: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CDBA0F2F-F7E3-8AA7-FB05-32CB28658BE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9326" y="1933575"/>
            <a:ext cx="7477125" cy="3962400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F7C00080-5D14-1DF4-2101-3C2B3D59F17C}"/>
              </a:ext>
            </a:extLst>
          </p:cNvPr>
          <p:cNvSpPr txBox="1"/>
          <p:nvPr/>
        </p:nvSpPr>
        <p:spPr>
          <a:xfrm>
            <a:off x="1926591" y="6519227"/>
            <a:ext cx="2126615" cy="16222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950" dirty="0">
                <a:latin typeface="Arial"/>
                <a:cs typeface="Arial"/>
              </a:rPr>
              <a:t>McCarthy</a:t>
            </a:r>
            <a:r>
              <a:rPr sz="950" spc="15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et</a:t>
            </a:r>
            <a:r>
              <a:rPr sz="950" spc="-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al.</a:t>
            </a:r>
            <a:r>
              <a:rPr sz="950" spc="65" dirty="0">
                <a:latin typeface="Arial"/>
                <a:cs typeface="Arial"/>
              </a:rPr>
              <a:t> </a:t>
            </a:r>
            <a:r>
              <a:rPr sz="950" i="1" dirty="0">
                <a:latin typeface="Arial"/>
                <a:cs typeface="Arial"/>
              </a:rPr>
              <a:t>Nat</a:t>
            </a:r>
            <a:r>
              <a:rPr sz="950" i="1" spc="75" dirty="0">
                <a:latin typeface="Arial"/>
                <a:cs typeface="Arial"/>
              </a:rPr>
              <a:t> </a:t>
            </a:r>
            <a:r>
              <a:rPr sz="950" i="1" dirty="0">
                <a:latin typeface="Arial"/>
                <a:cs typeface="Arial"/>
              </a:rPr>
              <a:t>Rev</a:t>
            </a:r>
            <a:r>
              <a:rPr sz="950" i="1" spc="155" dirty="0">
                <a:latin typeface="Arial"/>
                <a:cs typeface="Arial"/>
              </a:rPr>
              <a:t> </a:t>
            </a:r>
            <a:r>
              <a:rPr sz="950" i="1" dirty="0">
                <a:latin typeface="Arial"/>
                <a:cs typeface="Arial"/>
              </a:rPr>
              <a:t>Genet</a:t>
            </a:r>
            <a:r>
              <a:rPr sz="950" i="1" spc="75" dirty="0">
                <a:latin typeface="Arial"/>
                <a:cs typeface="Arial"/>
              </a:rPr>
              <a:t> </a:t>
            </a:r>
            <a:r>
              <a:rPr sz="950" spc="-10" dirty="0">
                <a:latin typeface="Arial"/>
                <a:cs typeface="Arial"/>
              </a:rPr>
              <a:t>(2008)</a:t>
            </a:r>
            <a:endParaRPr sz="950">
              <a:latin typeface="Arial"/>
              <a:cs typeface="Arial"/>
            </a:endParaRPr>
          </a:p>
        </p:txBody>
      </p:sp>
      <p:pic>
        <p:nvPicPr>
          <p:cNvPr id="5" name="Picture 4" descr="A sign with text on it&#10;&#10;AI-generated content may be incorrect.">
            <a:extLst>
              <a:ext uri="{FF2B5EF4-FFF2-40B4-BE49-F238E27FC236}">
                <a16:creationId xmlns:a16="http://schemas.microsoft.com/office/drawing/2014/main" id="{E11A1EDF-9266-88E6-7598-065B3B4F1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0" y="1501817"/>
            <a:ext cx="1555308" cy="117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027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A5CC7-7904-590B-EA3A-46AE321C2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1A365-8793-1DFE-41F8-CBC93CAE8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AU" sz="5400" dirty="0"/>
              <a:t>George Box</a:t>
            </a:r>
          </a:p>
        </p:txBody>
      </p:sp>
      <p:pic>
        <p:nvPicPr>
          <p:cNvPr id="5" name="Content Placeholder 4" descr="A person wearing glasses and holding his hand to his face&#10;&#10;AI-generated content may be incorrect.">
            <a:extLst>
              <a:ext uri="{FF2B5EF4-FFF2-40B4-BE49-F238E27FC236}">
                <a16:creationId xmlns:a16="http://schemas.microsoft.com/office/drawing/2014/main" id="{0D35CE4F-3613-5298-05F8-C7F227F92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7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84C546-B31D-5455-62CE-9B6A35022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i="1" dirty="0"/>
              <a:t>“Remember that all models are wrong; the practical question is how wrong do they have to be to not be useful.”</a:t>
            </a:r>
          </a:p>
          <a:p>
            <a:pPr marL="0" indent="0">
              <a:buNone/>
            </a:pPr>
            <a:r>
              <a:rPr lang="en-GB" sz="1400" dirty="0"/>
              <a:t>Box, G.E.P. and Draper, N.R. (1987) Empirical model-building                                    and response surfaces. New York: Wiley. p424</a:t>
            </a:r>
            <a:endParaRPr lang="en-US" sz="1400" dirty="0"/>
          </a:p>
        </p:txBody>
      </p:sp>
      <p:pic>
        <p:nvPicPr>
          <p:cNvPr id="7" name="Picture 6" descr="A blue cover of a book&#10;&#10;AI-generated content may be incorrect.">
            <a:extLst>
              <a:ext uri="{FF2B5EF4-FFF2-40B4-BE49-F238E27FC236}">
                <a16:creationId xmlns:a16="http://schemas.microsoft.com/office/drawing/2014/main" id="{EBCF2F78-2568-C692-E3D3-FD1A5C0A4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571" y="4745737"/>
            <a:ext cx="1331215" cy="199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289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D630B4-4CCC-7B1D-1803-DAED942D7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Different colored question marks">
            <a:extLst>
              <a:ext uri="{FF2B5EF4-FFF2-40B4-BE49-F238E27FC236}">
                <a16:creationId xmlns:a16="http://schemas.microsoft.com/office/drawing/2014/main" id="{96AD94F0-03C0-9185-3A58-6C604869D2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BFD602-FF50-F030-ECF5-0983C676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7434"/>
            <a:ext cx="7848600" cy="32044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222B4-01E2-A1F2-529A-826A29D96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792531"/>
            <a:ext cx="5334000" cy="1089423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264613-F0F7-08CE-0ADF-98407A64D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836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681016"/>
            <a:ext cx="10515600" cy="693780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50" dirty="0"/>
              <a:t>Why</a:t>
            </a:r>
            <a:r>
              <a:rPr spc="-235" dirty="0"/>
              <a:t> </a:t>
            </a:r>
            <a:r>
              <a:rPr dirty="0"/>
              <a:t>do</a:t>
            </a:r>
            <a:r>
              <a:rPr spc="-254" dirty="0"/>
              <a:t> </a:t>
            </a:r>
            <a:r>
              <a:rPr spc="-25" dirty="0"/>
              <a:t>it?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9326" y="1933575"/>
            <a:ext cx="7477125" cy="39624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26591" y="6519227"/>
            <a:ext cx="2126615" cy="16222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950" dirty="0">
                <a:latin typeface="Arial"/>
                <a:cs typeface="Arial"/>
              </a:rPr>
              <a:t>McCarthy</a:t>
            </a:r>
            <a:r>
              <a:rPr sz="950" spc="15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et</a:t>
            </a:r>
            <a:r>
              <a:rPr sz="950" spc="-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al.</a:t>
            </a:r>
            <a:r>
              <a:rPr sz="950" spc="65" dirty="0">
                <a:latin typeface="Arial"/>
                <a:cs typeface="Arial"/>
              </a:rPr>
              <a:t> </a:t>
            </a:r>
            <a:r>
              <a:rPr sz="950" i="1" dirty="0">
                <a:latin typeface="Arial"/>
                <a:cs typeface="Arial"/>
              </a:rPr>
              <a:t>Nat</a:t>
            </a:r>
            <a:r>
              <a:rPr sz="950" i="1" spc="75" dirty="0">
                <a:latin typeface="Arial"/>
                <a:cs typeface="Arial"/>
              </a:rPr>
              <a:t> </a:t>
            </a:r>
            <a:r>
              <a:rPr sz="950" i="1" dirty="0">
                <a:latin typeface="Arial"/>
                <a:cs typeface="Arial"/>
              </a:rPr>
              <a:t>Rev</a:t>
            </a:r>
            <a:r>
              <a:rPr sz="950" i="1" spc="155" dirty="0">
                <a:latin typeface="Arial"/>
                <a:cs typeface="Arial"/>
              </a:rPr>
              <a:t> </a:t>
            </a:r>
            <a:r>
              <a:rPr sz="950" i="1" dirty="0">
                <a:latin typeface="Arial"/>
                <a:cs typeface="Arial"/>
              </a:rPr>
              <a:t>Genet</a:t>
            </a:r>
            <a:r>
              <a:rPr sz="950" i="1" spc="75" dirty="0">
                <a:latin typeface="Arial"/>
                <a:cs typeface="Arial"/>
              </a:rPr>
              <a:t> </a:t>
            </a:r>
            <a:r>
              <a:rPr sz="950" spc="-10" dirty="0">
                <a:latin typeface="Arial"/>
                <a:cs typeface="Arial"/>
              </a:rPr>
              <a:t>(2008)</a:t>
            </a:r>
            <a:endParaRPr sz="950">
              <a:latin typeface="Arial"/>
              <a:cs typeface="Arial"/>
            </a:endParaRPr>
          </a:p>
        </p:txBody>
      </p:sp>
      <p:pic>
        <p:nvPicPr>
          <p:cNvPr id="5" name="Picture 4" descr="A sign with text on it&#10;&#10;AI-generated content may be incorrect.">
            <a:extLst>
              <a:ext uri="{FF2B5EF4-FFF2-40B4-BE49-F238E27FC236}">
                <a16:creationId xmlns:a16="http://schemas.microsoft.com/office/drawing/2014/main" id="{562806C0-63C7-46F5-C945-15D43C965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0" y="1501817"/>
            <a:ext cx="1555308" cy="11709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CFA348-F90D-2BB2-E60E-EA336F350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olorful carved figures of humans">
            <a:extLst>
              <a:ext uri="{FF2B5EF4-FFF2-40B4-BE49-F238E27FC236}">
                <a16:creationId xmlns:a16="http://schemas.microsoft.com/office/drawing/2014/main" id="{F154ED68-9AE2-089C-7E55-E0B4624AA3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45" t="28230" r="5446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EE20A8-85BF-6ADD-C1AC-768D1E228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8EEEA4-86DA-8F21-7811-AD662BAAC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Association with unrelated individuals</a:t>
            </a:r>
          </a:p>
        </p:txBody>
      </p:sp>
    </p:spTree>
    <p:extLst>
      <p:ext uri="{BB962C8B-B14F-4D97-AF65-F5344CB8AC3E}">
        <p14:creationId xmlns:p14="http://schemas.microsoft.com/office/powerpoint/2010/main" val="208912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681016"/>
            <a:ext cx="10515600" cy="693780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00" dirty="0"/>
              <a:t>Quantitative</a:t>
            </a:r>
            <a:r>
              <a:rPr spc="-90" dirty="0"/>
              <a:t> </a:t>
            </a:r>
            <a:r>
              <a:rPr spc="-45" dirty="0"/>
              <a:t>Trait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60576" y="1625600"/>
            <a:ext cx="6918959" cy="41979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400" dirty="0">
                <a:latin typeface="Arial"/>
                <a:cs typeface="Arial"/>
              </a:rPr>
              <a:t>Linear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Regression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145"/>
              </a:spcBef>
            </a:pPr>
            <a:endParaRPr sz="2400">
              <a:latin typeface="Arial"/>
              <a:cs typeface="Arial"/>
            </a:endParaRPr>
          </a:p>
          <a:p>
            <a:pPr marL="927735"/>
            <a:r>
              <a:rPr sz="2400" dirty="0">
                <a:latin typeface="Arial"/>
                <a:cs typeface="Arial"/>
              </a:rPr>
              <a:t>Ŷ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=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α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+</a:t>
            </a:r>
            <a:r>
              <a:rPr sz="2400" i="1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βX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+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ε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1265"/>
              </a:spcBef>
            </a:pPr>
            <a:endParaRPr sz="2400">
              <a:latin typeface="Arial"/>
              <a:cs typeface="Arial"/>
            </a:endParaRPr>
          </a:p>
          <a:p>
            <a:pPr marL="12700"/>
            <a:r>
              <a:rPr sz="2400" dirty="0">
                <a:latin typeface="Arial"/>
                <a:cs typeface="Arial"/>
              </a:rPr>
              <a:t>Ŷ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=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score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on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phenotype</a:t>
            </a:r>
            <a:endParaRPr sz="2400">
              <a:latin typeface="Arial"/>
              <a:cs typeface="Arial"/>
            </a:endParaRPr>
          </a:p>
          <a:p>
            <a:pPr marL="12700">
              <a:spcBef>
                <a:spcPts val="575"/>
              </a:spcBef>
            </a:pPr>
            <a:r>
              <a:rPr sz="2400" dirty="0">
                <a:latin typeface="Arial"/>
                <a:cs typeface="Arial"/>
              </a:rPr>
              <a:t>X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=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dirty="0">
                <a:latin typeface="Century Gothic"/>
                <a:cs typeface="Century Gothic"/>
              </a:rPr>
              <a:t>0,</a:t>
            </a:r>
            <a:r>
              <a:rPr sz="2400" spc="-6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1</a:t>
            </a:r>
            <a:r>
              <a:rPr sz="2400" spc="-6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or</a:t>
            </a:r>
            <a:r>
              <a:rPr sz="2400" spc="2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2</a:t>
            </a:r>
            <a:r>
              <a:rPr sz="2400" spc="-6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copies</a:t>
            </a:r>
            <a:r>
              <a:rPr sz="2400" spc="-10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of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allele</a:t>
            </a:r>
            <a:r>
              <a:rPr sz="2400" spc="85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(“G”)</a:t>
            </a:r>
            <a:endParaRPr sz="2400">
              <a:latin typeface="Century Gothic"/>
              <a:cs typeface="Century Gothic"/>
            </a:endParaRPr>
          </a:p>
          <a:p>
            <a:pPr>
              <a:spcBef>
                <a:spcPts val="1085"/>
              </a:spcBef>
            </a:pPr>
            <a:endParaRPr sz="2400">
              <a:latin typeface="Century Gothic"/>
              <a:cs typeface="Century Gothic"/>
            </a:endParaRPr>
          </a:p>
          <a:p>
            <a:pPr marL="12700">
              <a:spcBef>
                <a:spcPts val="5"/>
              </a:spcBef>
              <a:tabLst>
                <a:tab pos="927735" algn="l"/>
              </a:tabLst>
            </a:pPr>
            <a:r>
              <a:rPr sz="2400" dirty="0">
                <a:latin typeface="Arial"/>
                <a:cs typeface="Arial"/>
              </a:rPr>
              <a:t>β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=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0</a:t>
            </a:r>
            <a:r>
              <a:rPr sz="2400" dirty="0">
                <a:latin typeface="Arial"/>
                <a:cs typeface="Arial"/>
              </a:rPr>
              <a:t>	no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association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19900"/>
              </a:lnSpc>
              <a:tabLst>
                <a:tab pos="927735" algn="l"/>
              </a:tabLst>
            </a:pPr>
            <a:r>
              <a:rPr sz="2400" dirty="0">
                <a:latin typeface="Arial"/>
                <a:cs typeface="Arial"/>
              </a:rPr>
              <a:t>β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&gt;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0</a:t>
            </a:r>
            <a:r>
              <a:rPr sz="2400" dirty="0">
                <a:latin typeface="Arial"/>
                <a:cs typeface="Arial"/>
              </a:rPr>
              <a:t>	G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allele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associated</a:t>
            </a:r>
            <a:r>
              <a:rPr sz="2400" spc="1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with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higher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score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on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trait </a:t>
            </a:r>
            <a:r>
              <a:rPr sz="2400" dirty="0">
                <a:latin typeface="Arial"/>
                <a:cs typeface="Arial"/>
              </a:rPr>
              <a:t>β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&lt;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0</a:t>
            </a:r>
            <a:r>
              <a:rPr sz="2400" dirty="0">
                <a:latin typeface="Arial"/>
                <a:cs typeface="Arial"/>
              </a:rPr>
              <a:t>	G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allele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associated</a:t>
            </a:r>
            <a:r>
              <a:rPr sz="2400" spc="1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with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lower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score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on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trait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38925" y="533400"/>
            <a:ext cx="3579468" cy="272415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454644" y="6508432"/>
            <a:ext cx="1735455" cy="16222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950" dirty="0">
                <a:latin typeface="Arial"/>
                <a:cs typeface="Arial"/>
              </a:rPr>
              <a:t>Balding.</a:t>
            </a:r>
            <a:r>
              <a:rPr sz="950" spc="70" dirty="0">
                <a:latin typeface="Arial"/>
                <a:cs typeface="Arial"/>
              </a:rPr>
              <a:t> </a:t>
            </a:r>
            <a:r>
              <a:rPr sz="950" i="1" dirty="0">
                <a:latin typeface="Arial"/>
                <a:cs typeface="Arial"/>
              </a:rPr>
              <a:t>Nat</a:t>
            </a:r>
            <a:r>
              <a:rPr sz="950" i="1" spc="135" dirty="0">
                <a:latin typeface="Arial"/>
                <a:cs typeface="Arial"/>
              </a:rPr>
              <a:t> </a:t>
            </a:r>
            <a:r>
              <a:rPr sz="950" i="1" dirty="0">
                <a:latin typeface="Arial"/>
                <a:cs typeface="Arial"/>
              </a:rPr>
              <a:t>Rev</a:t>
            </a:r>
            <a:r>
              <a:rPr sz="950" i="1" spc="75" dirty="0">
                <a:latin typeface="Arial"/>
                <a:cs typeface="Arial"/>
              </a:rPr>
              <a:t> </a:t>
            </a:r>
            <a:r>
              <a:rPr sz="950" i="1" dirty="0">
                <a:latin typeface="Arial"/>
                <a:cs typeface="Arial"/>
              </a:rPr>
              <a:t>Genet</a:t>
            </a:r>
            <a:r>
              <a:rPr sz="950" i="1" spc="145" dirty="0">
                <a:latin typeface="Arial"/>
                <a:cs typeface="Arial"/>
              </a:rPr>
              <a:t> </a:t>
            </a:r>
            <a:r>
              <a:rPr sz="950" spc="-10" dirty="0">
                <a:latin typeface="Arial"/>
                <a:cs typeface="Arial"/>
              </a:rPr>
              <a:t>(2006)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5960" y="-150476"/>
            <a:ext cx="9464040" cy="1325563"/>
          </a:xfrm>
        </p:spPr>
        <p:txBody>
          <a:bodyPr/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Genetic association tests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99721" y="1175087"/>
          <a:ext cx="4747871" cy="51450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9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99883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694944"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109728" marR="109728" marT="54864" marB="54864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Height (cm)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163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170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165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190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176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2435697" y="731889"/>
            <a:ext cx="830201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>
                <a:latin typeface="Helvetica" pitchFamily="2" charset="0"/>
              </a:rPr>
              <a:t>To identify genetic variants that are associated with </a:t>
            </a:r>
            <a:r>
              <a:rPr lang="en-US" sz="2160" dirty="0">
                <a:solidFill>
                  <a:srgbClr val="FF0000"/>
                </a:solidFill>
                <a:latin typeface="Helvetica" pitchFamily="2" charset="0"/>
              </a:rPr>
              <a:t>a complex trait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90585" y="1937249"/>
            <a:ext cx="343168" cy="4321902"/>
            <a:chOff x="1460340" y="1968649"/>
            <a:chExt cx="285973" cy="360158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1376" y="4905906"/>
              <a:ext cx="254937" cy="66432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0340" y="4098016"/>
              <a:ext cx="277239" cy="72244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3520" y="3451874"/>
              <a:ext cx="192996" cy="50292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1377" y="2684520"/>
              <a:ext cx="219661" cy="57240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1376" y="1968649"/>
              <a:ext cx="185978" cy="484632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154383" y="1121970"/>
            <a:ext cx="5223785" cy="4954122"/>
            <a:chOff x="4620653" y="1072135"/>
            <a:chExt cx="4353154" cy="412843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07" b="9512"/>
            <a:stretch/>
          </p:blipFill>
          <p:spPr>
            <a:xfrm>
              <a:off x="5074622" y="1555612"/>
              <a:ext cx="3899185" cy="293308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619856" y="1072135"/>
              <a:ext cx="1192192" cy="507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60">
                  <a:latin typeface="Helvetica" pitchFamily="2" charset="0"/>
                </a:rPr>
                <a:t>SNP 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64089" y="4380283"/>
              <a:ext cx="530594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80" dirty="0">
                  <a:solidFill>
                    <a:schemeClr val="accent6">
                      <a:lumMod val="75000"/>
                    </a:schemeClr>
                  </a:solidFill>
                  <a:latin typeface="Helvetica" pitchFamily="2" charset="0"/>
                </a:rPr>
                <a:t>TT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52208" y="4386792"/>
              <a:ext cx="563990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80" dirty="0">
                  <a:solidFill>
                    <a:srgbClr val="942093"/>
                  </a:solidFill>
                  <a:latin typeface="Helvetica" pitchFamily="2" charset="0"/>
                </a:rPr>
                <a:t>C</a:t>
              </a:r>
              <a:r>
                <a:rPr lang="en-US" sz="2880" dirty="0">
                  <a:solidFill>
                    <a:schemeClr val="accent6">
                      <a:lumMod val="75000"/>
                    </a:schemeClr>
                  </a:solidFill>
                  <a:latin typeface="Helvetica" pitchFamily="2" charset="0"/>
                </a:rPr>
                <a:t>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961394" y="4384962"/>
              <a:ext cx="597386" cy="815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80" dirty="0">
                  <a:solidFill>
                    <a:srgbClr val="942093"/>
                  </a:solidFill>
                  <a:latin typeface="Helvetica" pitchFamily="2" charset="0"/>
                </a:rPr>
                <a:t>CC</a:t>
              </a:r>
            </a:p>
            <a:p>
              <a:endParaRPr lang="en-US" sz="2880" dirty="0">
                <a:latin typeface="Helvetica" pitchFamily="2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3937960" y="2707308"/>
              <a:ext cx="1811661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80">
                  <a:latin typeface="Helvetica" pitchFamily="2" charset="0"/>
                </a:rPr>
                <a:t>Height (CM)</a:t>
              </a:r>
              <a:endParaRPr lang="en-US" sz="2880" dirty="0">
                <a:latin typeface="Helvetica" pitchFamily="2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559371" y="1376204"/>
            <a:ext cx="1430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Helvetica" pitchFamily="2" charset="0"/>
              </a:rPr>
              <a:t>SNP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D2D8-BB3C-8042-AF14-4A850AA8FA74}" type="slidenum">
              <a:rPr lang="en-US" smtClean="0">
                <a:latin typeface="Helvetica" pitchFamily="2" charset="0"/>
              </a:rPr>
              <a:t>8</a:t>
            </a:fld>
            <a:endParaRPr lang="en-US">
              <a:latin typeface="Helvetica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AD12B7-F56E-A4B8-FD2E-B74BF6A3ED7B}"/>
              </a:ext>
            </a:extLst>
          </p:cNvPr>
          <p:cNvCxnSpPr>
            <a:cxnSpLocks/>
          </p:cNvCxnSpPr>
          <p:nvPr/>
        </p:nvCxnSpPr>
        <p:spPr>
          <a:xfrm flipV="1">
            <a:off x="7348612" y="2796294"/>
            <a:ext cx="4152803" cy="17591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727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6327B-10A3-C310-6897-A050965A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 descr="A diagram of different linear regressions&#10;&#10;AI-generated content may be incorrect.">
            <a:extLst>
              <a:ext uri="{FF2B5EF4-FFF2-40B4-BE49-F238E27FC236}">
                <a16:creationId xmlns:a16="http://schemas.microsoft.com/office/drawing/2014/main" id="{41894237-BA86-954F-237B-1770BDFC9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67" y="1253331"/>
            <a:ext cx="8702675" cy="4351338"/>
          </a:xfrm>
        </p:spPr>
      </p:pic>
      <p:pic>
        <p:nvPicPr>
          <p:cNvPr id="3" name="Picture 2" descr="A sign with text on it&#10;&#10;AI-generated content may be incorrect.">
            <a:extLst>
              <a:ext uri="{FF2B5EF4-FFF2-40B4-BE49-F238E27FC236}">
                <a16:creationId xmlns:a16="http://schemas.microsoft.com/office/drawing/2014/main" id="{24DA341F-819E-5C4B-657B-C12B8E145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492" y="947340"/>
            <a:ext cx="1555308" cy="117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65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1966</Words>
  <Application>Microsoft Office PowerPoint</Application>
  <PresentationFormat>Widescreen</PresentationFormat>
  <Paragraphs>826</Paragraphs>
  <Slides>47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Aptos</vt:lpstr>
      <vt:lpstr>Aptos Display</vt:lpstr>
      <vt:lpstr>Arial</vt:lpstr>
      <vt:lpstr>Calibri</vt:lpstr>
      <vt:lpstr>Cambria Math</vt:lpstr>
      <vt:lpstr>Century Gothic</vt:lpstr>
      <vt:lpstr>Helvetica</vt:lpstr>
      <vt:lpstr>Helvetica Light</vt:lpstr>
      <vt:lpstr>Office Theme</vt:lpstr>
      <vt:lpstr>Introduction to GWAS</vt:lpstr>
      <vt:lpstr>George Box</vt:lpstr>
      <vt:lpstr>PowerPoint Presentation</vt:lpstr>
      <vt:lpstr>What is GWAS</vt:lpstr>
      <vt:lpstr>Why do it?</vt:lpstr>
      <vt:lpstr>PowerPoint Presentation</vt:lpstr>
      <vt:lpstr>Quantitative Trait</vt:lpstr>
      <vt:lpstr>Genetic association tests</vt:lpstr>
      <vt:lpstr>PowerPoint Presentation</vt:lpstr>
      <vt:lpstr>Using linear regression for binary phenotypes        (coded as 0 and 1) can lead to inflated type I errors</vt:lpstr>
      <vt:lpstr>Case-Control</vt:lpstr>
      <vt:lpstr>Genetic association tests</vt:lpstr>
      <vt:lpstr>Genetic association tests</vt:lpstr>
      <vt:lpstr>Genetic association tests</vt:lpstr>
      <vt:lpstr>PowerPoint Presentation</vt:lpstr>
      <vt:lpstr>QQ (quantile-quantile) plot</vt:lpstr>
      <vt:lpstr>PowerPoint Presentation</vt:lpstr>
      <vt:lpstr>Multiple testing</vt:lpstr>
      <vt:lpstr>Manhattan plot</vt:lpstr>
      <vt:lpstr>What are these telling us?</vt:lpstr>
      <vt:lpstr>PowerPoint Presentation</vt:lpstr>
      <vt:lpstr>PowerPoint Presentation</vt:lpstr>
      <vt:lpstr>There be dragons…</vt:lpstr>
      <vt:lpstr>Confounders</vt:lpstr>
      <vt:lpstr>PowerPoint Presentation</vt:lpstr>
      <vt:lpstr>Sample Size &amp; Power</vt:lpstr>
      <vt:lpstr>Power Calculation Tools</vt:lpstr>
      <vt:lpstr>Replication</vt:lpstr>
      <vt:lpstr>There are many tools for GWAS</vt:lpstr>
      <vt:lpstr>PowerPoint Presentation</vt:lpstr>
      <vt:lpstr>PowerPoint Presentation</vt:lpstr>
      <vt:lpstr>PowerPoint Presentation</vt:lpstr>
      <vt:lpstr>PowerPoint Presentation</vt:lpstr>
      <vt:lpstr>Punnett square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do it?</vt:lpstr>
      <vt:lpstr>George Box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Sarah Medland</dc:creator>
  <cp:lastModifiedBy>Sarah Medland</cp:lastModifiedBy>
  <cp:revision>19</cp:revision>
  <dcterms:created xsi:type="dcterms:W3CDTF">2025-03-02T16:31:21Z</dcterms:created>
  <dcterms:modified xsi:type="dcterms:W3CDTF">2025-03-03T19:23:50Z</dcterms:modified>
</cp:coreProperties>
</file>