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7" r:id="rId7"/>
    <p:sldId id="288" r:id="rId8"/>
    <p:sldId id="289" r:id="rId9"/>
    <p:sldId id="290" r:id="rId10"/>
    <p:sldId id="291" r:id="rId11"/>
    <p:sldId id="293" r:id="rId12"/>
    <p:sldId id="292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76250-7415-4505-B2BE-532E38274FA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E6FFA84-D166-4DA3-86CC-5ACC019FFD84}">
      <dgm:prSet/>
      <dgm:spPr/>
      <dgm:t>
        <a:bodyPr/>
        <a:lstStyle/>
        <a:p>
          <a:r>
            <a:rPr lang="en-AU"/>
            <a:t>Collect your own</a:t>
          </a:r>
          <a:endParaRPr lang="en-US"/>
        </a:p>
      </dgm:t>
    </dgm:pt>
    <dgm:pt modelId="{0B4D1F3B-F547-4507-80AF-173D2EB61AFD}" type="parTrans" cxnId="{2A7C2A93-2274-4274-AA5C-55BC8A53A9C9}">
      <dgm:prSet/>
      <dgm:spPr/>
      <dgm:t>
        <a:bodyPr/>
        <a:lstStyle/>
        <a:p>
          <a:endParaRPr lang="en-US"/>
        </a:p>
      </dgm:t>
    </dgm:pt>
    <dgm:pt modelId="{AD180944-8142-4CB3-9EBF-12D5A991EB1F}" type="sibTrans" cxnId="{2A7C2A93-2274-4274-AA5C-55BC8A53A9C9}">
      <dgm:prSet/>
      <dgm:spPr/>
      <dgm:t>
        <a:bodyPr/>
        <a:lstStyle/>
        <a:p>
          <a:endParaRPr lang="en-US"/>
        </a:p>
      </dgm:t>
    </dgm:pt>
    <dgm:pt modelId="{81CF2B9D-4E81-41DF-B832-3495E7EAF115}">
      <dgm:prSet/>
      <dgm:spPr/>
      <dgm:t>
        <a:bodyPr/>
        <a:lstStyle/>
        <a:p>
          <a:r>
            <a:rPr lang="en-AU"/>
            <a:t>Biobank data</a:t>
          </a:r>
          <a:endParaRPr lang="en-US"/>
        </a:p>
      </dgm:t>
    </dgm:pt>
    <dgm:pt modelId="{13715E15-7A1E-41FD-A31F-8BDB945376F3}" type="parTrans" cxnId="{A4F4BDA7-A3ED-4E12-BD53-6E30E5E0BFFA}">
      <dgm:prSet/>
      <dgm:spPr/>
      <dgm:t>
        <a:bodyPr/>
        <a:lstStyle/>
        <a:p>
          <a:endParaRPr lang="en-US"/>
        </a:p>
      </dgm:t>
    </dgm:pt>
    <dgm:pt modelId="{A12BE3D1-8F56-433C-8AD8-BF7AAF93654A}" type="sibTrans" cxnId="{A4F4BDA7-A3ED-4E12-BD53-6E30E5E0BFFA}">
      <dgm:prSet/>
      <dgm:spPr/>
      <dgm:t>
        <a:bodyPr/>
        <a:lstStyle/>
        <a:p>
          <a:endParaRPr lang="en-US"/>
        </a:p>
      </dgm:t>
    </dgm:pt>
    <dgm:pt modelId="{864EB43B-20A9-4634-8B30-4972FA33F8B1}">
      <dgm:prSet/>
      <dgm:spPr/>
      <dgm:t>
        <a:bodyPr/>
        <a:lstStyle/>
        <a:p>
          <a:r>
            <a:rPr lang="en-AU"/>
            <a:t>Other raw data sources</a:t>
          </a:r>
          <a:endParaRPr lang="en-US"/>
        </a:p>
      </dgm:t>
    </dgm:pt>
    <dgm:pt modelId="{1AF7F601-1CF6-4D42-9BDA-8185414A1F36}" type="parTrans" cxnId="{3CF46E5D-4366-4A0F-A361-5B2E0A171C76}">
      <dgm:prSet/>
      <dgm:spPr/>
      <dgm:t>
        <a:bodyPr/>
        <a:lstStyle/>
        <a:p>
          <a:endParaRPr lang="en-US"/>
        </a:p>
      </dgm:t>
    </dgm:pt>
    <dgm:pt modelId="{1E0F488F-7889-44B9-A5F2-7B5F3678ACEE}" type="sibTrans" cxnId="{3CF46E5D-4366-4A0F-A361-5B2E0A171C76}">
      <dgm:prSet/>
      <dgm:spPr/>
      <dgm:t>
        <a:bodyPr/>
        <a:lstStyle/>
        <a:p>
          <a:endParaRPr lang="en-US"/>
        </a:p>
      </dgm:t>
    </dgm:pt>
    <dgm:pt modelId="{EDFCDF77-3838-4143-B90E-2BCAA6580BD1}">
      <dgm:prSet/>
      <dgm:spPr/>
      <dgm:t>
        <a:bodyPr/>
        <a:lstStyle/>
        <a:p>
          <a:r>
            <a:rPr lang="en-AU"/>
            <a:t>Places to get sumstats</a:t>
          </a:r>
          <a:endParaRPr lang="en-US"/>
        </a:p>
      </dgm:t>
    </dgm:pt>
    <dgm:pt modelId="{F7062347-AF2E-4CFB-BFD9-BFF5575C92BB}" type="parTrans" cxnId="{0918E778-C0B3-428E-B98D-9CCB5950CB09}">
      <dgm:prSet/>
      <dgm:spPr/>
      <dgm:t>
        <a:bodyPr/>
        <a:lstStyle/>
        <a:p>
          <a:endParaRPr lang="en-US"/>
        </a:p>
      </dgm:t>
    </dgm:pt>
    <dgm:pt modelId="{9AD8414D-9EE9-4075-94DF-F47711A9A912}" type="sibTrans" cxnId="{0918E778-C0B3-428E-B98D-9CCB5950CB09}">
      <dgm:prSet/>
      <dgm:spPr/>
      <dgm:t>
        <a:bodyPr/>
        <a:lstStyle/>
        <a:p>
          <a:endParaRPr lang="en-US"/>
        </a:p>
      </dgm:t>
    </dgm:pt>
    <dgm:pt modelId="{6C9B124E-2102-4000-856C-F75C92F70A21}" type="pres">
      <dgm:prSet presAssocID="{DA976250-7415-4505-B2BE-532E38274FA4}" presName="root" presStyleCnt="0">
        <dgm:presLayoutVars>
          <dgm:dir/>
          <dgm:resizeHandles val="exact"/>
        </dgm:presLayoutVars>
      </dgm:prSet>
      <dgm:spPr/>
    </dgm:pt>
    <dgm:pt modelId="{45AADE60-3567-426C-A31E-6573E2DE5C2C}" type="pres">
      <dgm:prSet presAssocID="{7E6FFA84-D166-4DA3-86CC-5ACC019FFD84}" presName="compNode" presStyleCnt="0"/>
      <dgm:spPr/>
    </dgm:pt>
    <dgm:pt modelId="{57B794E7-64A7-4FDC-BF9B-1971B310FC7B}" type="pres">
      <dgm:prSet presAssocID="{7E6FFA84-D166-4DA3-86CC-5ACC019FFD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95477FC-43B1-41EC-BE67-C58F5B43E505}" type="pres">
      <dgm:prSet presAssocID="{7E6FFA84-D166-4DA3-86CC-5ACC019FFD84}" presName="spaceRect" presStyleCnt="0"/>
      <dgm:spPr/>
    </dgm:pt>
    <dgm:pt modelId="{8A688661-694E-4155-BC61-134D89A1515B}" type="pres">
      <dgm:prSet presAssocID="{7E6FFA84-D166-4DA3-86CC-5ACC019FFD84}" presName="textRect" presStyleLbl="revTx" presStyleIdx="0" presStyleCnt="4">
        <dgm:presLayoutVars>
          <dgm:chMax val="1"/>
          <dgm:chPref val="1"/>
        </dgm:presLayoutVars>
      </dgm:prSet>
      <dgm:spPr/>
    </dgm:pt>
    <dgm:pt modelId="{E1250E1B-B33C-4380-89A1-9708BC92E3AC}" type="pres">
      <dgm:prSet presAssocID="{AD180944-8142-4CB3-9EBF-12D5A991EB1F}" presName="sibTrans" presStyleCnt="0"/>
      <dgm:spPr/>
    </dgm:pt>
    <dgm:pt modelId="{3E2AC925-2B34-4F4F-9F57-C7A7A9B53D0B}" type="pres">
      <dgm:prSet presAssocID="{81CF2B9D-4E81-41DF-B832-3495E7EAF115}" presName="compNode" presStyleCnt="0"/>
      <dgm:spPr/>
    </dgm:pt>
    <dgm:pt modelId="{9BC42A3A-CF3C-49D4-A88A-1F25012457C9}" type="pres">
      <dgm:prSet presAssocID="{81CF2B9D-4E81-41DF-B832-3495E7EAF1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4103E31-C20A-417D-94C5-44E122DCD4A9}" type="pres">
      <dgm:prSet presAssocID="{81CF2B9D-4E81-41DF-B832-3495E7EAF115}" presName="spaceRect" presStyleCnt="0"/>
      <dgm:spPr/>
    </dgm:pt>
    <dgm:pt modelId="{EC4C61B6-FD00-4E0A-BDCA-55F66F29D038}" type="pres">
      <dgm:prSet presAssocID="{81CF2B9D-4E81-41DF-B832-3495E7EAF115}" presName="textRect" presStyleLbl="revTx" presStyleIdx="1" presStyleCnt="4">
        <dgm:presLayoutVars>
          <dgm:chMax val="1"/>
          <dgm:chPref val="1"/>
        </dgm:presLayoutVars>
      </dgm:prSet>
      <dgm:spPr/>
    </dgm:pt>
    <dgm:pt modelId="{9F56A535-18EC-4CA5-A3D3-A97E87589800}" type="pres">
      <dgm:prSet presAssocID="{A12BE3D1-8F56-433C-8AD8-BF7AAF93654A}" presName="sibTrans" presStyleCnt="0"/>
      <dgm:spPr/>
    </dgm:pt>
    <dgm:pt modelId="{EF7C5336-72CA-415F-AE22-A09A41B8C665}" type="pres">
      <dgm:prSet presAssocID="{864EB43B-20A9-4634-8B30-4972FA33F8B1}" presName="compNode" presStyleCnt="0"/>
      <dgm:spPr/>
    </dgm:pt>
    <dgm:pt modelId="{D8B04575-8EC1-406D-A056-56186990C232}" type="pres">
      <dgm:prSet presAssocID="{864EB43B-20A9-4634-8B30-4972FA33F8B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C97F7F8-EEA7-4C84-9D90-E70086EBFDF8}" type="pres">
      <dgm:prSet presAssocID="{864EB43B-20A9-4634-8B30-4972FA33F8B1}" presName="spaceRect" presStyleCnt="0"/>
      <dgm:spPr/>
    </dgm:pt>
    <dgm:pt modelId="{9E1DE569-39C9-4EC9-96B5-61A1621118EE}" type="pres">
      <dgm:prSet presAssocID="{864EB43B-20A9-4634-8B30-4972FA33F8B1}" presName="textRect" presStyleLbl="revTx" presStyleIdx="2" presStyleCnt="4">
        <dgm:presLayoutVars>
          <dgm:chMax val="1"/>
          <dgm:chPref val="1"/>
        </dgm:presLayoutVars>
      </dgm:prSet>
      <dgm:spPr/>
    </dgm:pt>
    <dgm:pt modelId="{A1C8A0AE-E5D3-4C29-BCD2-342ADD68911E}" type="pres">
      <dgm:prSet presAssocID="{1E0F488F-7889-44B9-A5F2-7B5F3678ACEE}" presName="sibTrans" presStyleCnt="0"/>
      <dgm:spPr/>
    </dgm:pt>
    <dgm:pt modelId="{65BD707C-EA49-4B7B-8272-EC71755899EC}" type="pres">
      <dgm:prSet presAssocID="{EDFCDF77-3838-4143-B90E-2BCAA6580BD1}" presName="compNode" presStyleCnt="0"/>
      <dgm:spPr/>
    </dgm:pt>
    <dgm:pt modelId="{1CF1271E-C433-4CF1-A7AB-97448F267AAC}" type="pres">
      <dgm:prSet presAssocID="{EDFCDF77-3838-4143-B90E-2BCAA6580B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C71D800-AC92-4C8F-89CD-5ED1DDEE56EC}" type="pres">
      <dgm:prSet presAssocID="{EDFCDF77-3838-4143-B90E-2BCAA6580BD1}" presName="spaceRect" presStyleCnt="0"/>
      <dgm:spPr/>
    </dgm:pt>
    <dgm:pt modelId="{A0E9B356-C2E6-484E-A212-219BA133EC16}" type="pres">
      <dgm:prSet presAssocID="{EDFCDF77-3838-4143-B90E-2BCAA6580BD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69E308-6641-4D18-8089-598F7BDD9A77}" type="presOf" srcId="{EDFCDF77-3838-4143-B90E-2BCAA6580BD1}" destId="{A0E9B356-C2E6-484E-A212-219BA133EC16}" srcOrd="0" destOrd="0" presId="urn:microsoft.com/office/officeart/2018/2/layout/IconLabelList"/>
    <dgm:cxn modelId="{3CF46E5D-4366-4A0F-A361-5B2E0A171C76}" srcId="{DA976250-7415-4505-B2BE-532E38274FA4}" destId="{864EB43B-20A9-4634-8B30-4972FA33F8B1}" srcOrd="2" destOrd="0" parTransId="{1AF7F601-1CF6-4D42-9BDA-8185414A1F36}" sibTransId="{1E0F488F-7889-44B9-A5F2-7B5F3678ACEE}"/>
    <dgm:cxn modelId="{0918E778-C0B3-428E-B98D-9CCB5950CB09}" srcId="{DA976250-7415-4505-B2BE-532E38274FA4}" destId="{EDFCDF77-3838-4143-B90E-2BCAA6580BD1}" srcOrd="3" destOrd="0" parTransId="{F7062347-AF2E-4CFB-BFD9-BFF5575C92BB}" sibTransId="{9AD8414D-9EE9-4075-94DF-F47711A9A912}"/>
    <dgm:cxn modelId="{C5BAC786-5FA0-4660-9F81-21B39FF26FBF}" type="presOf" srcId="{81CF2B9D-4E81-41DF-B832-3495E7EAF115}" destId="{EC4C61B6-FD00-4E0A-BDCA-55F66F29D038}" srcOrd="0" destOrd="0" presId="urn:microsoft.com/office/officeart/2018/2/layout/IconLabelList"/>
    <dgm:cxn modelId="{2A7C2A93-2274-4274-AA5C-55BC8A53A9C9}" srcId="{DA976250-7415-4505-B2BE-532E38274FA4}" destId="{7E6FFA84-D166-4DA3-86CC-5ACC019FFD84}" srcOrd="0" destOrd="0" parTransId="{0B4D1F3B-F547-4507-80AF-173D2EB61AFD}" sibTransId="{AD180944-8142-4CB3-9EBF-12D5A991EB1F}"/>
    <dgm:cxn modelId="{A4F4BDA7-A3ED-4E12-BD53-6E30E5E0BFFA}" srcId="{DA976250-7415-4505-B2BE-532E38274FA4}" destId="{81CF2B9D-4E81-41DF-B832-3495E7EAF115}" srcOrd="1" destOrd="0" parTransId="{13715E15-7A1E-41FD-A31F-8BDB945376F3}" sibTransId="{A12BE3D1-8F56-433C-8AD8-BF7AAF93654A}"/>
    <dgm:cxn modelId="{D26E8DBA-5AD5-4917-8D9A-7179FCB00353}" type="presOf" srcId="{7E6FFA84-D166-4DA3-86CC-5ACC019FFD84}" destId="{8A688661-694E-4155-BC61-134D89A1515B}" srcOrd="0" destOrd="0" presId="urn:microsoft.com/office/officeart/2018/2/layout/IconLabelList"/>
    <dgm:cxn modelId="{0317C5C3-FB3F-46DD-A3A6-2EB60F18B09F}" type="presOf" srcId="{DA976250-7415-4505-B2BE-532E38274FA4}" destId="{6C9B124E-2102-4000-856C-F75C92F70A21}" srcOrd="0" destOrd="0" presId="urn:microsoft.com/office/officeart/2018/2/layout/IconLabelList"/>
    <dgm:cxn modelId="{8D9187E6-6BFF-4E0C-B2F0-AD0D84FF8B82}" type="presOf" srcId="{864EB43B-20A9-4634-8B30-4972FA33F8B1}" destId="{9E1DE569-39C9-4EC9-96B5-61A1621118EE}" srcOrd="0" destOrd="0" presId="urn:microsoft.com/office/officeart/2018/2/layout/IconLabelList"/>
    <dgm:cxn modelId="{ACBC6328-2421-42CD-8B21-E953136AC71B}" type="presParOf" srcId="{6C9B124E-2102-4000-856C-F75C92F70A21}" destId="{45AADE60-3567-426C-A31E-6573E2DE5C2C}" srcOrd="0" destOrd="0" presId="urn:microsoft.com/office/officeart/2018/2/layout/IconLabelList"/>
    <dgm:cxn modelId="{4C4B019B-6540-4E60-BE4F-3D5F923D5B8C}" type="presParOf" srcId="{45AADE60-3567-426C-A31E-6573E2DE5C2C}" destId="{57B794E7-64A7-4FDC-BF9B-1971B310FC7B}" srcOrd="0" destOrd="0" presId="urn:microsoft.com/office/officeart/2018/2/layout/IconLabelList"/>
    <dgm:cxn modelId="{D0696862-E35E-48BC-89E7-6867F7D1A4E4}" type="presParOf" srcId="{45AADE60-3567-426C-A31E-6573E2DE5C2C}" destId="{395477FC-43B1-41EC-BE67-C58F5B43E505}" srcOrd="1" destOrd="0" presId="urn:microsoft.com/office/officeart/2018/2/layout/IconLabelList"/>
    <dgm:cxn modelId="{1B57732C-8E19-4356-B88F-D1306E966276}" type="presParOf" srcId="{45AADE60-3567-426C-A31E-6573E2DE5C2C}" destId="{8A688661-694E-4155-BC61-134D89A1515B}" srcOrd="2" destOrd="0" presId="urn:microsoft.com/office/officeart/2018/2/layout/IconLabelList"/>
    <dgm:cxn modelId="{55CF2433-3B53-4CEC-9612-48C9D6620F9C}" type="presParOf" srcId="{6C9B124E-2102-4000-856C-F75C92F70A21}" destId="{E1250E1B-B33C-4380-89A1-9708BC92E3AC}" srcOrd="1" destOrd="0" presId="urn:microsoft.com/office/officeart/2018/2/layout/IconLabelList"/>
    <dgm:cxn modelId="{58C0E1A6-CAC3-4F2E-9046-59E629682672}" type="presParOf" srcId="{6C9B124E-2102-4000-856C-F75C92F70A21}" destId="{3E2AC925-2B34-4F4F-9F57-C7A7A9B53D0B}" srcOrd="2" destOrd="0" presId="urn:microsoft.com/office/officeart/2018/2/layout/IconLabelList"/>
    <dgm:cxn modelId="{EC936DA8-1FE2-4230-8EBF-3E42F577FF1A}" type="presParOf" srcId="{3E2AC925-2B34-4F4F-9F57-C7A7A9B53D0B}" destId="{9BC42A3A-CF3C-49D4-A88A-1F25012457C9}" srcOrd="0" destOrd="0" presId="urn:microsoft.com/office/officeart/2018/2/layout/IconLabelList"/>
    <dgm:cxn modelId="{C9CBBD86-480F-4F05-A5C6-9730B2CC4D3B}" type="presParOf" srcId="{3E2AC925-2B34-4F4F-9F57-C7A7A9B53D0B}" destId="{04103E31-C20A-417D-94C5-44E122DCD4A9}" srcOrd="1" destOrd="0" presId="urn:microsoft.com/office/officeart/2018/2/layout/IconLabelList"/>
    <dgm:cxn modelId="{6375E77D-9C41-4DC1-9451-5F27CECE8B02}" type="presParOf" srcId="{3E2AC925-2B34-4F4F-9F57-C7A7A9B53D0B}" destId="{EC4C61B6-FD00-4E0A-BDCA-55F66F29D038}" srcOrd="2" destOrd="0" presId="urn:microsoft.com/office/officeart/2018/2/layout/IconLabelList"/>
    <dgm:cxn modelId="{CCE80B8C-9C9C-46D3-A396-5E778A081DF5}" type="presParOf" srcId="{6C9B124E-2102-4000-856C-F75C92F70A21}" destId="{9F56A535-18EC-4CA5-A3D3-A97E87589800}" srcOrd="3" destOrd="0" presId="urn:microsoft.com/office/officeart/2018/2/layout/IconLabelList"/>
    <dgm:cxn modelId="{E1A5F4CC-DBFE-427F-8F48-7103DE139D92}" type="presParOf" srcId="{6C9B124E-2102-4000-856C-F75C92F70A21}" destId="{EF7C5336-72CA-415F-AE22-A09A41B8C665}" srcOrd="4" destOrd="0" presId="urn:microsoft.com/office/officeart/2018/2/layout/IconLabelList"/>
    <dgm:cxn modelId="{C2D488D6-7C52-4A0C-BBB3-062C379C2918}" type="presParOf" srcId="{EF7C5336-72CA-415F-AE22-A09A41B8C665}" destId="{D8B04575-8EC1-406D-A056-56186990C232}" srcOrd="0" destOrd="0" presId="urn:microsoft.com/office/officeart/2018/2/layout/IconLabelList"/>
    <dgm:cxn modelId="{85B34117-39D6-421D-9F36-DE724666BC6E}" type="presParOf" srcId="{EF7C5336-72CA-415F-AE22-A09A41B8C665}" destId="{8C97F7F8-EEA7-4C84-9D90-E70086EBFDF8}" srcOrd="1" destOrd="0" presId="urn:microsoft.com/office/officeart/2018/2/layout/IconLabelList"/>
    <dgm:cxn modelId="{9F16EE63-7E2B-4534-AEC7-B5011B77A524}" type="presParOf" srcId="{EF7C5336-72CA-415F-AE22-A09A41B8C665}" destId="{9E1DE569-39C9-4EC9-96B5-61A1621118EE}" srcOrd="2" destOrd="0" presId="urn:microsoft.com/office/officeart/2018/2/layout/IconLabelList"/>
    <dgm:cxn modelId="{040F7198-0C21-4383-8CCA-3E683888CD43}" type="presParOf" srcId="{6C9B124E-2102-4000-856C-F75C92F70A21}" destId="{A1C8A0AE-E5D3-4C29-BCD2-342ADD68911E}" srcOrd="5" destOrd="0" presId="urn:microsoft.com/office/officeart/2018/2/layout/IconLabelList"/>
    <dgm:cxn modelId="{B8648622-FF50-49AB-9A6E-F2B416BD3829}" type="presParOf" srcId="{6C9B124E-2102-4000-856C-F75C92F70A21}" destId="{65BD707C-EA49-4B7B-8272-EC71755899EC}" srcOrd="6" destOrd="0" presId="urn:microsoft.com/office/officeart/2018/2/layout/IconLabelList"/>
    <dgm:cxn modelId="{6DDAD9ED-0D8E-478B-8646-1D245236D0E7}" type="presParOf" srcId="{65BD707C-EA49-4B7B-8272-EC71755899EC}" destId="{1CF1271E-C433-4CF1-A7AB-97448F267AAC}" srcOrd="0" destOrd="0" presId="urn:microsoft.com/office/officeart/2018/2/layout/IconLabelList"/>
    <dgm:cxn modelId="{33A7A7F8-CD69-4C42-AEFB-1FD848F0E0FE}" type="presParOf" srcId="{65BD707C-EA49-4B7B-8272-EC71755899EC}" destId="{4C71D800-AC92-4C8F-89CD-5ED1DDEE56EC}" srcOrd="1" destOrd="0" presId="urn:microsoft.com/office/officeart/2018/2/layout/IconLabelList"/>
    <dgm:cxn modelId="{53EFCC03-FE41-4BBD-98F5-7B22420098DB}" type="presParOf" srcId="{65BD707C-EA49-4B7B-8272-EC71755899EC}" destId="{A0E9B356-C2E6-484E-A212-219BA133EC1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94E7-64A7-4FDC-BF9B-1971B310FC7B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88661-694E-4155-BC61-134D89A1515B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Collect your own</a:t>
          </a:r>
          <a:endParaRPr lang="en-US" sz="2500" kern="1200"/>
        </a:p>
      </dsp:txBody>
      <dsp:txXfrm>
        <a:off x="100682" y="2427484"/>
        <a:ext cx="2370489" cy="720000"/>
      </dsp:txXfrm>
    </dsp:sp>
    <dsp:sp modelId="{9BC42A3A-CF3C-49D4-A88A-1F25012457C9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C61B6-FD00-4E0A-BDCA-55F66F29D038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Biobank data</a:t>
          </a:r>
          <a:endParaRPr lang="en-US" sz="2500" kern="1200"/>
        </a:p>
      </dsp:txBody>
      <dsp:txXfrm>
        <a:off x="2886007" y="2427484"/>
        <a:ext cx="2370489" cy="720000"/>
      </dsp:txXfrm>
    </dsp:sp>
    <dsp:sp modelId="{D8B04575-8EC1-406D-A056-56186990C232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DE569-39C9-4EC9-96B5-61A1621118EE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Other raw data sources</a:t>
          </a:r>
          <a:endParaRPr lang="en-US" sz="2500" kern="1200"/>
        </a:p>
      </dsp:txBody>
      <dsp:txXfrm>
        <a:off x="5671332" y="2427484"/>
        <a:ext cx="2370489" cy="720000"/>
      </dsp:txXfrm>
    </dsp:sp>
    <dsp:sp modelId="{1CF1271E-C433-4CF1-A7AB-97448F267AAC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9B356-C2E6-484E-A212-219BA133EC16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Places to get sumstats</a:t>
          </a:r>
          <a:endParaRPr lang="en-US" sz="2500" kern="1200"/>
        </a:p>
      </dsp:txBody>
      <dsp:txXfrm>
        <a:off x="8456657" y="2427484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BB5C-9C67-6E0D-07D0-A7CE823A3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F4BCF-747E-D17E-2194-0623B6C1F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48327-F909-46E2-EAB7-30781FCB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A9DA-EAAC-7BA0-7075-66DE494C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0571F-3657-A4A7-8ABC-B06D26F0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94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1A69-CD7A-F38A-B83C-9F03845C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E0A46-E9B1-EB65-B324-811EA314A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7107B-EAE5-FE45-39DC-C9450EE4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01CA1-0D62-BA52-0A86-8B0EEC6C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8152-56CD-54A9-3567-91013717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01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6ED41-C91B-CEE5-7759-985972AF0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1E15F-F5C8-EC0D-CC66-4DC52933F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A1BDE-B287-4F91-B384-90F29271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D676-8329-B4AD-A350-19374482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686F-4792-CC56-521A-93CFCF5A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56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E141-BCDE-E0CD-CD84-AAEC89C8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76617-018A-2FD0-CAA4-6A69D280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B2460-B3C0-38D2-3A86-9473983F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1B38-42EA-DA6B-96B3-A99C42D4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6597-30AC-D839-7DC8-97E12CF9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31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AFE4-585A-F2E9-3DB2-06C470BA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247D1-BAFC-6F78-944F-E86FD47AD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391E-404A-1B15-118D-1B404CF7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B3F32-D847-EABD-7882-AB30DEFD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6172-B0E5-280C-75FB-B222FBFB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03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1804-546E-3040-9EBC-AC4AC0A0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663A-5387-F651-68C1-DF63281BC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351C2-01C8-0414-CB36-9DD031E25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29464-8A4E-F5F1-5D08-A13A841D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18671-6415-E705-C651-A23033B6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3BB77-F29A-883A-A6F6-C72AAB51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0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4F64-0ACC-1309-7EDD-421F61B3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BCA85-9077-AB1D-C1E0-964E3A32A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57935-3EC3-42ED-A914-782A9776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076FA-F7DC-0460-2E25-790677FF4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0CB8B-AC0E-D69C-E586-7F0DB021D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73489-EAE7-B2DE-66A4-48A0D601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BB878-1425-F78F-6CBB-4992932D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129C6-662F-14BF-F0E5-A83A907C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CCE9-7EA6-2160-CF6B-F50C4F35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3D364-A3B3-C2FD-D6A1-6D8352EB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9C5B4-077A-918D-6630-AB1FE746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F1CF8-C3BE-1369-C279-DB2B144C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57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8CE7C-423F-399C-CCF2-12E29197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416AB-983D-B186-4C5B-37814224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72C07-5199-4A08-07A5-11EE07DE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21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FEF1-7C87-48C5-4B7A-E2A529AD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4F1C-0B5E-A52D-1FF9-704A9403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6AE47-0C6E-FA30-C260-CB80C28F0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4AAAF-23EC-2A37-C650-85667FA1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CCC19-5341-67FF-F775-3364ECCC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D73F1-814C-95CF-2B1F-9CAF8319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96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7C14-5A22-9827-684E-6F1A3A87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20710-E32F-1429-CC3E-2C80053A3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1ED38-F036-C1B2-33CC-4A65F6FCD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A6CF-AA59-FC08-17CA-D5351594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EF2B7-58A2-F99B-A74E-AFF53897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DD4B9-DA5B-3136-2620-F3BF3BDC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11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EF7BF-55C7-FCC3-6810-645FA61C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AA96-4A68-3B54-2792-194C2DB8E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1734-6245-1744-3310-04A14EC33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B7AB7-74C0-40DD-9183-3708FFC15C65}" type="datetimeFigureOut">
              <a:rPr lang="en-AU" smtClean="0"/>
              <a:t>4/03/2025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57130-9A68-4BF4-BA6B-69F7A40D7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DBF8E-C32B-1C9A-6D6C-E6FFDCF2D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85600-AF75-44C0-84CA-FAEF292D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87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eshealthstudy.org/" TargetMode="External"/><Relationship Id="rId2" Type="http://schemas.openxmlformats.org/officeDocument/2006/relationships/hyperlink" Target="https://hrs.isr.umich.edu/abou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istol.ac.uk/alspac/" TargetMode="External"/><Relationship Id="rId4" Type="http://schemas.openxmlformats.org/officeDocument/2006/relationships/hyperlink" Target="https://dss.niagads.org/cohorts/religious-orders-study-memory-and-aging-project-rosmap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ngen.fi/en/access_results" TargetMode="External"/><Relationship Id="rId2" Type="http://schemas.openxmlformats.org/officeDocument/2006/relationships/hyperlink" Target="https://pan.ukbb.broadinstitute.org/downlo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vp.va.gov/pwa/discover-mvp-data" TargetMode="External"/><Relationship Id="rId4" Type="http://schemas.openxmlformats.org/officeDocument/2006/relationships/hyperlink" Target="https://mvp-ukbb.finngen.f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s.broadinstitute.org/collaboration/giant/index.php/GIANT_consortium_data_files" TargetMode="External"/><Relationship Id="rId2" Type="http://schemas.openxmlformats.org/officeDocument/2006/relationships/hyperlink" Target="https://pgc.unc.edu/for-researchers/download-resul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sgac.com/" TargetMode="External"/><Relationship Id="rId5" Type="http://schemas.openxmlformats.org/officeDocument/2006/relationships/hyperlink" Target="https://www.ebi.ac.uk/gwas/" TargetMode="External"/><Relationship Id="rId4" Type="http://schemas.openxmlformats.org/officeDocument/2006/relationships/hyperlink" Target="https://enigma.ini.usc.edu/research/download-enigma-gwas-result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94EFF978-A06E-3CAA-978E-478738866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E512-FC94-E6E2-8618-FD29E81D1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sz="5200">
                <a:solidFill>
                  <a:srgbClr val="FFFFFF"/>
                </a:solidFill>
              </a:rPr>
              <a:t>Where to get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D2A76-484F-B6C8-7720-0A442FFCA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4DA2-126E-A38E-65FE-E635B8BC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on a 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490E-051B-AE9E-C0D9-EB5EBDBBF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RAP costs $$$$</a:t>
            </a:r>
          </a:p>
          <a:p>
            <a:r>
              <a:rPr lang="en-AU" dirty="0"/>
              <a:t>Remember to stop processes that are not needed</a:t>
            </a:r>
          </a:p>
          <a:p>
            <a:r>
              <a:rPr lang="en-AU" dirty="0"/>
              <a:t>Deleting data not needed</a:t>
            </a:r>
          </a:p>
          <a:p>
            <a:r>
              <a:rPr lang="en-AU" dirty="0"/>
              <a:t>Timing can be difficult to work out</a:t>
            </a:r>
          </a:p>
          <a:p>
            <a:r>
              <a:rPr lang="en-AU" dirty="0"/>
              <a:t>Share code and knowledge to help others</a:t>
            </a:r>
          </a:p>
          <a:p>
            <a:r>
              <a:rPr lang="en-AU" dirty="0"/>
              <a:t>Downloading data/results files may require approval </a:t>
            </a:r>
          </a:p>
          <a:p>
            <a:pPr lvl="1"/>
            <a:r>
              <a:rPr lang="en-AU" dirty="0" err="1"/>
              <a:t>ALLofUS</a:t>
            </a:r>
            <a:r>
              <a:rPr lang="en-AU" dirty="0"/>
              <a:t> – approval to download </a:t>
            </a:r>
            <a:r>
              <a:rPr lang="en-AU" dirty="0" err="1"/>
              <a:t>sumstats</a:t>
            </a:r>
            <a:r>
              <a:rPr lang="en-AU" dirty="0"/>
              <a:t> took about 2 days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7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89BB-7FE5-035C-5C27-C3267A1D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Smaller biobanks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D52E-E085-C8E4-FD6A-5ECBC1D5B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Health and Retirement Study – </a:t>
            </a:r>
            <a:r>
              <a:rPr lang="en-GB" dirty="0">
                <a:hlinkClick r:id="rId2"/>
              </a:rPr>
              <a:t>https://hrs.isr.umich.edu/about</a:t>
            </a:r>
            <a:endParaRPr lang="en-GB" dirty="0"/>
          </a:p>
          <a:p>
            <a:r>
              <a:rPr lang="en-GB" dirty="0"/>
              <a:t>Nurses health study - </a:t>
            </a:r>
            <a:r>
              <a:rPr lang="en-GB" dirty="0">
                <a:hlinkClick r:id="rId3"/>
              </a:rPr>
              <a:t>https://nurseshealthstudy.org/</a:t>
            </a:r>
            <a:r>
              <a:rPr lang="en-GB" dirty="0"/>
              <a:t> </a:t>
            </a:r>
          </a:p>
          <a:p>
            <a:r>
              <a:rPr lang="en-AU" dirty="0"/>
              <a:t>ROSMAP - </a:t>
            </a:r>
            <a:r>
              <a:rPr lang="en-AU" dirty="0">
                <a:hlinkClick r:id="rId4"/>
              </a:rPr>
              <a:t>https://dss.niagads.org/cohorts/religious-orders-study-memory-and-aging-project-rosmap/</a:t>
            </a:r>
            <a:r>
              <a:rPr lang="en-AU" dirty="0"/>
              <a:t> </a:t>
            </a:r>
          </a:p>
          <a:p>
            <a:r>
              <a:rPr lang="en-AU" dirty="0"/>
              <a:t>ALSPAC – </a:t>
            </a:r>
            <a:r>
              <a:rPr lang="en-AU" dirty="0">
                <a:hlinkClick r:id="rId5"/>
              </a:rPr>
              <a:t>https://www.bristol.ac.uk/alspac/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586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F6E6-0E9A-2462-1312-4FA56D21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‘Closed’ Biobanks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96DC8-827E-7AB5-00DA-242234F5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Access via collaboration - often via a data-buddy system</a:t>
            </a:r>
          </a:p>
          <a:p>
            <a:pPr lvl="1"/>
            <a:r>
              <a:rPr lang="en-AU" dirty="0"/>
              <a:t>23andMe</a:t>
            </a:r>
          </a:p>
          <a:p>
            <a:pPr lvl="1"/>
            <a:r>
              <a:rPr lang="en-AU" dirty="0"/>
              <a:t>Million Veterans Study</a:t>
            </a:r>
          </a:p>
          <a:p>
            <a:pPr lvl="1"/>
            <a:r>
              <a:rPr lang="en-AU" dirty="0" err="1"/>
              <a:t>BioVU</a:t>
            </a:r>
            <a:endParaRPr lang="en-AU" dirty="0"/>
          </a:p>
          <a:p>
            <a:pPr lvl="1"/>
            <a:r>
              <a:rPr lang="en-AU" dirty="0"/>
              <a:t>MOBA</a:t>
            </a:r>
          </a:p>
          <a:p>
            <a:pPr lvl="1"/>
            <a:r>
              <a:rPr lang="en-AU" dirty="0" err="1"/>
              <a:t>Kadoorie</a:t>
            </a:r>
            <a:r>
              <a:rPr lang="en-AU" dirty="0"/>
              <a:t> Biobank </a:t>
            </a:r>
          </a:p>
          <a:p>
            <a:pPr lvl="1"/>
            <a:r>
              <a:rPr lang="en-AU" dirty="0"/>
              <a:t>etc...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93114-67EC-5ADD-2595-EF27E00D7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81" y="2809974"/>
            <a:ext cx="6881816" cy="31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E823F-FBE4-9798-7363-BF47B6E8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sources of raw (real)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8F969E-0778-E701-25EE-05785EEAA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7204"/>
          <a:stretch/>
        </p:blipFill>
        <p:spPr>
          <a:xfrm>
            <a:off x="4766285" y="67317"/>
            <a:ext cx="6846363" cy="2774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7D13C-75B8-693F-6AD8-9D4B70B77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85" y="2626560"/>
            <a:ext cx="6846363" cy="41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D064E-4C75-28E5-E2EA-9FA45F4D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7C246C-2123-FA22-30C1-C80DCC331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E12F5-0658-A10D-4D96-415FC909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 SNP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F17902-5AF5-E55D-9EFA-26E6C517F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3418D-C37E-32B4-6323-737E8E72B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BF2E4-123C-D277-D192-B8857EB77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159" y="498460"/>
            <a:ext cx="7663741" cy="49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7A20-5CC2-F993-011E-E8AA2E9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Places to get </a:t>
            </a:r>
            <a:r>
              <a:rPr lang="en-AU" dirty="0" err="1"/>
              <a:t>sumstats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2BDA-1874-5480-5B6A-D44DDADE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All of US phenotypes (run by the Broad) -</a:t>
            </a:r>
          </a:p>
          <a:p>
            <a:pPr marL="0" indent="0">
              <a:buNone/>
            </a:pPr>
            <a:r>
              <a:rPr lang="en-AU" dirty="0"/>
              <a:t>   you need a RAP account to be able to access</a:t>
            </a:r>
          </a:p>
          <a:p>
            <a:r>
              <a:rPr lang="en-AU" dirty="0"/>
              <a:t>UK Biobank phenotypes (run by the Broad) - </a:t>
            </a:r>
            <a:r>
              <a:rPr lang="en-AU" dirty="0">
                <a:hlinkClick r:id="rId2"/>
              </a:rPr>
              <a:t>https://pan.ukbb.broadinstitute.org/downloads</a:t>
            </a:r>
            <a:r>
              <a:rPr lang="en-AU" dirty="0"/>
              <a:t> </a:t>
            </a:r>
          </a:p>
          <a:p>
            <a:r>
              <a:rPr lang="en-AU" dirty="0" err="1"/>
              <a:t>FinGen</a:t>
            </a:r>
            <a:r>
              <a:rPr lang="en-AU" dirty="0"/>
              <a:t> - </a:t>
            </a:r>
            <a:r>
              <a:rPr lang="en-AU" dirty="0">
                <a:hlinkClick r:id="rId3"/>
              </a:rPr>
              <a:t>https://www.finngen.fi/en/access_results</a:t>
            </a:r>
            <a:r>
              <a:rPr lang="en-AU" dirty="0"/>
              <a:t>          </a:t>
            </a:r>
            <a:r>
              <a:rPr lang="en-AU" dirty="0">
                <a:hlinkClick r:id="rId4"/>
              </a:rPr>
              <a:t>https://mvp-ukbb.finngen.fi/</a:t>
            </a:r>
            <a:r>
              <a:rPr lang="en-AU" dirty="0"/>
              <a:t> </a:t>
            </a:r>
          </a:p>
          <a:p>
            <a:r>
              <a:rPr lang="en-AU" dirty="0"/>
              <a:t>Million Veterans - </a:t>
            </a:r>
            <a:r>
              <a:rPr lang="en-AU" dirty="0">
                <a:hlinkClick r:id="rId5"/>
              </a:rPr>
              <a:t>https://www.mvp.va.gov/pwa/discover-mvp-data</a:t>
            </a:r>
            <a:r>
              <a:rPr lang="en-AU" dirty="0"/>
              <a:t> 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909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6DC84-EABF-7D62-0654-038A7FC04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5B96-848E-94CE-05C1-64D9F799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Places to get </a:t>
            </a:r>
            <a:r>
              <a:rPr lang="en-AU" dirty="0" err="1"/>
              <a:t>sumstats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9400-7C8D-B25E-03D6-A4C0AE34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PGC - </a:t>
            </a:r>
            <a:r>
              <a:rPr lang="en-AU" dirty="0">
                <a:hlinkClick r:id="rId2"/>
              </a:rPr>
              <a:t>https://pgc.unc.edu/for-researchers/download-results/</a:t>
            </a:r>
            <a:r>
              <a:rPr lang="en-AU" dirty="0"/>
              <a:t> </a:t>
            </a:r>
          </a:p>
          <a:p>
            <a:r>
              <a:rPr lang="en-AU" dirty="0"/>
              <a:t>GIANT - </a:t>
            </a:r>
            <a:r>
              <a:rPr lang="en-AU" dirty="0">
                <a:hlinkClick r:id="rId3"/>
              </a:rPr>
              <a:t>https://portals.broadinstitute.org/collaboration/giant/index.php/GIANT_consortium_data_files</a:t>
            </a:r>
            <a:r>
              <a:rPr lang="en-AU" dirty="0"/>
              <a:t> </a:t>
            </a:r>
          </a:p>
          <a:p>
            <a:r>
              <a:rPr lang="en-AU" dirty="0"/>
              <a:t>ENIGMA - </a:t>
            </a:r>
            <a:r>
              <a:rPr lang="en-AU" dirty="0">
                <a:hlinkClick r:id="rId4"/>
              </a:rPr>
              <a:t>https://enigma.ini.usc.edu/research/download-enigma-gwas-results/</a:t>
            </a:r>
            <a:r>
              <a:rPr lang="en-AU" dirty="0"/>
              <a:t> </a:t>
            </a:r>
          </a:p>
          <a:p>
            <a:r>
              <a:rPr lang="en-AU" dirty="0"/>
              <a:t>GWAS Catalogue - </a:t>
            </a:r>
            <a:r>
              <a:rPr lang="en-AU" dirty="0">
                <a:hlinkClick r:id="rId5"/>
              </a:rPr>
              <a:t>https://www.ebi.ac.uk/gwas/</a:t>
            </a:r>
            <a:r>
              <a:rPr lang="en-AU" dirty="0"/>
              <a:t> (patchy)</a:t>
            </a:r>
          </a:p>
          <a:p>
            <a:r>
              <a:rPr lang="en-AU" dirty="0"/>
              <a:t>SSGAC - </a:t>
            </a:r>
            <a:r>
              <a:rPr lang="en-AU" dirty="0">
                <a:hlinkClick r:id="rId6"/>
              </a:rPr>
              <a:t>https://thessgac.com/</a:t>
            </a:r>
            <a:r>
              <a:rPr lang="en-AU" dirty="0"/>
              <a:t> (requires account) </a:t>
            </a:r>
          </a:p>
          <a:p>
            <a:r>
              <a:rPr lang="en-AU" dirty="0"/>
              <a:t>Authors of papers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67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Yellow and blue symbols">
            <a:extLst>
              <a:ext uri="{FF2B5EF4-FFF2-40B4-BE49-F238E27FC236}">
                <a16:creationId xmlns:a16="http://schemas.microsoft.com/office/drawing/2014/main" id="{2A71DDA5-4467-7DD4-7BB6-CE0FBB4525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09" b="1356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2C8CD3-4B98-AEFC-5CDD-861FEC01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Questions, comments, concerns…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42482-8379-45FD-46DD-4EFBB5D2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3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2836-6031-9248-B152-F0E0689D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Options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C346EC-9E34-B64D-A8E0-066ADFF14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39050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30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 your own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Recruit a large sample</a:t>
            </a:r>
          </a:p>
          <a:p>
            <a:pPr lvl="1"/>
            <a:r>
              <a:rPr lang="en-AU" dirty="0"/>
              <a:t>From clinics</a:t>
            </a:r>
          </a:p>
          <a:p>
            <a:pPr lvl="1"/>
            <a:r>
              <a:rPr lang="en-AU" dirty="0"/>
              <a:t>From the public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marL="274320" lvl="1" indent="0">
              <a:buNone/>
            </a:pPr>
            <a:r>
              <a:rPr lang="en-AU" dirty="0"/>
              <a:t>www.aaastudy.org.au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FAC6F-F3BF-453F-AFAA-5129E8576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92" y="2407529"/>
            <a:ext cx="5856071" cy="39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 your own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2. Collect information from the participants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5AB38-505E-4455-861D-9CB0EC87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788" y="2578094"/>
            <a:ext cx="7263904" cy="37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 your own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3. Collect a DNA sample</a:t>
            </a:r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36" y="4267200"/>
            <a:ext cx="486166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1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 your own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4. Genotype the samples</a:t>
            </a:r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A407F3-D9A8-4A10-9309-528ADA8B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2905125"/>
            <a:ext cx="4591903" cy="307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A23EC-F469-F17C-B59C-A08E7AFC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2834250"/>
            <a:ext cx="4400980" cy="31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 your own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5. Look for genetic variants that can predict trait (regression)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AutoShape 2" descr="Image result for isoheli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2233D-AB8A-43D8-82EF-68934ADE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09" y="2847108"/>
            <a:ext cx="3789218" cy="37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8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36AF-3FB6-66E2-1C63-1AB9FBB4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‘Open’ Biobanks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344D-6A9D-7AAE-B86E-2F336D45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Until recently you could apply to download the phenotypes and genotypes</a:t>
            </a:r>
          </a:p>
          <a:p>
            <a:r>
              <a:rPr lang="en-AU" dirty="0"/>
              <a:t>From now on you need to use the Research Analysis Platform (UKB-RAP)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BF43F-82E1-3D86-6E92-CF221DA9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11" y="365125"/>
            <a:ext cx="2705478" cy="1228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714E1-204E-29F2-9AE1-759BE6BE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94" y="3834364"/>
            <a:ext cx="2967715" cy="24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E9BCD-900A-DF4B-63B0-01BC7BA3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4EF6-44CC-08A0-411D-364BFCB7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‘Open’ Biobanks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45827-9947-96CB-4DD3-8904C842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Access via RAP </a:t>
            </a:r>
          </a:p>
          <a:p>
            <a:pPr lvl="1"/>
            <a:r>
              <a:rPr lang="en-AU" dirty="0"/>
              <a:t>Obtaining an account can be difficult if you are not a US person</a:t>
            </a:r>
          </a:p>
          <a:p>
            <a:pPr lvl="1"/>
            <a:r>
              <a:rPr lang="en-AU" dirty="0"/>
              <a:t>No access/approval costs</a:t>
            </a:r>
          </a:p>
          <a:p>
            <a:pPr lvl="1"/>
            <a:r>
              <a:rPr lang="en-AU" dirty="0"/>
              <a:t>Running costs $$$</a:t>
            </a:r>
          </a:p>
        </p:txBody>
      </p:sp>
      <p:pic>
        <p:nvPicPr>
          <p:cNvPr id="10" name="Content Placeholder 6" descr="A blue and white logo&#10;&#10;AI-generated content may be incorrect.">
            <a:extLst>
              <a:ext uri="{FF2B5EF4-FFF2-40B4-BE49-F238E27FC236}">
                <a16:creationId xmlns:a16="http://schemas.microsoft.com/office/drawing/2014/main" id="{903AFBE3-45D3-7735-2CF6-9591BB8C5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33" y="365125"/>
            <a:ext cx="1285568" cy="1256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F09E4D-BBDA-BEAE-5634-1292D22A5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403" y="3703333"/>
            <a:ext cx="7399217" cy="29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4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467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Where to get data?</vt:lpstr>
      <vt:lpstr>Options</vt:lpstr>
      <vt:lpstr>Collect your own data</vt:lpstr>
      <vt:lpstr>Collect your own data</vt:lpstr>
      <vt:lpstr>Collect your own data</vt:lpstr>
      <vt:lpstr>Collect your own data</vt:lpstr>
      <vt:lpstr>Collect your own data</vt:lpstr>
      <vt:lpstr>‘Open’ Biobanks</vt:lpstr>
      <vt:lpstr>‘Open’ Biobanks</vt:lpstr>
      <vt:lpstr>Working on a RAP</vt:lpstr>
      <vt:lpstr>Smaller biobanks</vt:lpstr>
      <vt:lpstr>‘Closed’ Biobanks</vt:lpstr>
      <vt:lpstr>Other sources of raw (real) data</vt:lpstr>
      <vt:lpstr>Open SNP</vt:lpstr>
      <vt:lpstr>Places to get sumstats</vt:lpstr>
      <vt:lpstr>Places to get sumstats</vt:lpstr>
      <vt:lpstr>Questions, comments, concerns…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Medland</dc:creator>
  <cp:lastModifiedBy>Sarah Medland</cp:lastModifiedBy>
  <cp:revision>9</cp:revision>
  <dcterms:created xsi:type="dcterms:W3CDTF">2025-03-03T23:02:51Z</dcterms:created>
  <dcterms:modified xsi:type="dcterms:W3CDTF">2025-03-04T04:54:47Z</dcterms:modified>
</cp:coreProperties>
</file>