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sldIdLst>
    <p:sldId id="256" r:id="rId2"/>
    <p:sldId id="261" r:id="rId3"/>
    <p:sldId id="262" r:id="rId4"/>
    <p:sldId id="258" r:id="rId5"/>
    <p:sldId id="265" r:id="rId6"/>
    <p:sldId id="266" r:id="rId7"/>
    <p:sldId id="267" r:id="rId8"/>
    <p:sldId id="268" r:id="rId9"/>
    <p:sldId id="269" r:id="rId10"/>
    <p:sldId id="270" r:id="rId11"/>
    <p:sldId id="271" r:id="rId12"/>
    <p:sldId id="264" r:id="rId13"/>
    <p:sldId id="272" r:id="rId14"/>
    <p:sldId id="273" r:id="rId15"/>
    <p:sldId id="369" r:id="rId16"/>
    <p:sldId id="371" r:id="rId17"/>
    <p:sldId id="370" r:id="rId18"/>
    <p:sldId id="372" r:id="rId19"/>
    <p:sldId id="373" r:id="rId20"/>
    <p:sldId id="1250" r:id="rId21"/>
    <p:sldId id="311" r:id="rId22"/>
    <p:sldId id="313" r:id="rId23"/>
    <p:sldId id="312" r:id="rId24"/>
    <p:sldId id="404" r:id="rId25"/>
    <p:sldId id="314" r:id="rId26"/>
    <p:sldId id="1251" r:id="rId27"/>
    <p:sldId id="1252" r:id="rId28"/>
    <p:sldId id="260" r:id="rId29"/>
    <p:sldId id="1261" r:id="rId30"/>
    <p:sldId id="1255" r:id="rId31"/>
    <p:sldId id="1263" r:id="rId32"/>
    <p:sldId id="1256" r:id="rId33"/>
    <p:sldId id="1257" r:id="rId34"/>
    <p:sldId id="1258" r:id="rId35"/>
    <p:sldId id="1259" r:id="rId36"/>
    <p:sldId id="1260" r:id="rId37"/>
    <p:sldId id="1264" r:id="rId38"/>
    <p:sldId id="1253" r:id="rId39"/>
    <p:sldId id="1254" r:id="rId40"/>
    <p:sldId id="1265" r:id="rId41"/>
    <p:sldId id="257" r:id="rId42"/>
    <p:sldId id="1266" r:id="rId43"/>
    <p:sldId id="259" r:id="rId44"/>
    <p:sldId id="1267" r:id="rId45"/>
    <p:sldId id="1268" r:id="rId46"/>
    <p:sldId id="1269"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41"/>
    <p:restoredTop sz="84398"/>
  </p:normalViewPr>
  <p:slideViewPr>
    <p:cSldViewPr snapToGrid="0">
      <p:cViewPr varScale="1">
        <p:scale>
          <a:sx n="100" d="100"/>
          <a:sy n="100" d="100"/>
        </p:scale>
        <p:origin x="1432" y="1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6DF138-FF7D-8845-B7C0-DFC424060033}" type="datetimeFigureOut">
              <a:rPr lang="en-US" smtClean="0"/>
              <a:t>2/16/25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2B648A-93AE-4E4E-A1FA-796397B45D61}" type="slidenum">
              <a:rPr lang="en-US" smtClean="0"/>
              <a:t>‹#›</a:t>
            </a:fld>
            <a:endParaRPr lang="en-US"/>
          </a:p>
        </p:txBody>
      </p:sp>
    </p:spTree>
    <p:extLst>
      <p:ext uri="{BB962C8B-B14F-4D97-AF65-F5344CB8AC3E}">
        <p14:creationId xmlns:p14="http://schemas.microsoft.com/office/powerpoint/2010/main" val="749730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PCA applied to genetic data reveals the existence of population structures.</a:t>
            </a:r>
          </a:p>
          <a:p>
            <a:r>
              <a:rPr lang="en-US" dirty="0"/>
              <a:t>Just a reminded, population structure is defined by the existence of sub-groups in the sample/population who differ in allele or genotype frequencies. </a:t>
            </a:r>
          </a:p>
          <a:p>
            <a:r>
              <a:rPr lang="en-US" dirty="0"/>
              <a:t>The idea of using PCA for detecting structure in genetic data is quite old. One of the first (if not the first) use was in the paper by Menozzi and Cavalli-Sforza who use only about 10 genetic markers to detect structures present within Europe and suggested at the time that PCA could reflect geographical clustering. Another notable application was by  Novembre et al. (2008) who showed that PCA recapitulate North-South and East-West gradients in Europe.</a:t>
            </a:r>
          </a:p>
        </p:txBody>
      </p:sp>
      <p:sp>
        <p:nvSpPr>
          <p:cNvPr id="4" name="Slide Number Placeholder 3"/>
          <p:cNvSpPr>
            <a:spLocks noGrp="1"/>
          </p:cNvSpPr>
          <p:nvPr>
            <p:ph type="sldNum" sz="quarter" idx="5"/>
          </p:nvPr>
        </p:nvSpPr>
        <p:spPr/>
        <p:txBody>
          <a:bodyPr/>
          <a:lstStyle/>
          <a:p>
            <a:fld id="{C62B648A-93AE-4E4E-A1FA-796397B45D61}" type="slidenum">
              <a:rPr lang="en-US" smtClean="0"/>
              <a:t>14</a:t>
            </a:fld>
            <a:endParaRPr lang="en-US"/>
          </a:p>
        </p:txBody>
      </p:sp>
    </p:spTree>
    <p:extLst>
      <p:ext uri="{BB962C8B-B14F-4D97-AF65-F5344CB8AC3E}">
        <p14:creationId xmlns:p14="http://schemas.microsoft.com/office/powerpoint/2010/main" val="2313094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ADD94BE6-EDA8-9BDF-443D-371CF67F0A7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10DA37FD-7297-2CC1-907D-F71F178E08B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en-US">
              <a:latin typeface="Arial" panose="020B0604020202020204" pitchFamily="34" charset="0"/>
            </a:endParaRPr>
          </a:p>
        </p:txBody>
      </p:sp>
      <p:sp>
        <p:nvSpPr>
          <p:cNvPr id="28676" name="Slide Number Placeholder 3">
            <a:extLst>
              <a:ext uri="{FF2B5EF4-FFF2-40B4-BE49-F238E27FC236}">
                <a16:creationId xmlns:a16="http://schemas.microsoft.com/office/drawing/2014/main" id="{AB0CFA45-5049-DEDB-CDCB-7C1B84391A2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43A3462-5830-2D4C-9603-2A674A72AACF}" type="slidenum">
              <a:rPr lang="en-US" altLang="en-US" smtClean="0">
                <a:latin typeface="Arial" panose="020B0604020202020204" pitchFamily="34" charset="0"/>
              </a:rPr>
              <a:pPr>
                <a:spcBef>
                  <a:spcPct val="0"/>
                </a:spcBef>
              </a:pPr>
              <a:t>25</a:t>
            </a:fld>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 differences between structure and stratification…</a:t>
            </a:r>
          </a:p>
        </p:txBody>
      </p:sp>
      <p:sp>
        <p:nvSpPr>
          <p:cNvPr id="4" name="Slide Number Placeholder 3"/>
          <p:cNvSpPr>
            <a:spLocks noGrp="1"/>
          </p:cNvSpPr>
          <p:nvPr>
            <p:ph type="sldNum" sz="quarter" idx="5"/>
          </p:nvPr>
        </p:nvSpPr>
        <p:spPr/>
        <p:txBody>
          <a:bodyPr/>
          <a:lstStyle/>
          <a:p>
            <a:fld id="{C62B648A-93AE-4E4E-A1FA-796397B45D61}" type="slidenum">
              <a:rPr lang="en-US" smtClean="0"/>
              <a:t>26</a:t>
            </a:fld>
            <a:endParaRPr lang="en-US"/>
          </a:p>
        </p:txBody>
      </p:sp>
    </p:spTree>
    <p:extLst>
      <p:ext uri="{BB962C8B-B14F-4D97-AF65-F5344CB8AC3E}">
        <p14:creationId xmlns:p14="http://schemas.microsoft.com/office/powerpoint/2010/main" val="6634608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9ADBCD-1AB6-04D4-8099-257208A215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A92E3E-2859-635D-166C-02F710B194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FCD860-AC45-7EBB-FC8A-928096EA59E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8525474-4DAC-7529-E716-7CFB0829B5D8}"/>
              </a:ext>
            </a:extLst>
          </p:cNvPr>
          <p:cNvSpPr>
            <a:spLocks noGrp="1"/>
          </p:cNvSpPr>
          <p:nvPr>
            <p:ph type="sldNum" sz="quarter" idx="5"/>
          </p:nvPr>
        </p:nvSpPr>
        <p:spPr/>
        <p:txBody>
          <a:bodyPr/>
          <a:lstStyle/>
          <a:p>
            <a:fld id="{C62B648A-93AE-4E4E-A1FA-796397B45D61}" type="slidenum">
              <a:rPr lang="en-US" smtClean="0"/>
              <a:t>30</a:t>
            </a:fld>
            <a:endParaRPr lang="en-US"/>
          </a:p>
        </p:txBody>
      </p:sp>
    </p:spTree>
    <p:extLst>
      <p:ext uri="{BB962C8B-B14F-4D97-AF65-F5344CB8AC3E}">
        <p14:creationId xmlns:p14="http://schemas.microsoft.com/office/powerpoint/2010/main" val="762809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782851-6515-987E-452F-76D409B06F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5748FC-6B51-40F5-7793-2B132D46CF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E7C6BA-9E3A-C188-D45D-F7259B4B674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E5A7EF3-3838-DAD5-B135-4036CC18BA27}"/>
              </a:ext>
            </a:extLst>
          </p:cNvPr>
          <p:cNvSpPr>
            <a:spLocks noGrp="1"/>
          </p:cNvSpPr>
          <p:nvPr>
            <p:ph type="sldNum" sz="quarter" idx="5"/>
          </p:nvPr>
        </p:nvSpPr>
        <p:spPr/>
        <p:txBody>
          <a:bodyPr/>
          <a:lstStyle/>
          <a:p>
            <a:fld id="{C62B648A-93AE-4E4E-A1FA-796397B45D61}" type="slidenum">
              <a:rPr lang="en-US" smtClean="0"/>
              <a:t>32</a:t>
            </a:fld>
            <a:endParaRPr lang="en-US"/>
          </a:p>
        </p:txBody>
      </p:sp>
    </p:spTree>
    <p:extLst>
      <p:ext uri="{BB962C8B-B14F-4D97-AF65-F5344CB8AC3E}">
        <p14:creationId xmlns:p14="http://schemas.microsoft.com/office/powerpoint/2010/main" val="23772546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15EAC7-023B-F9A6-6BFD-C132643A90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472807-2DF1-0330-9A5D-8D83F799B5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978E6F-6C15-DD3F-C138-94946D69542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AE548E3-3335-4703-F120-FA300571BC00}"/>
              </a:ext>
            </a:extLst>
          </p:cNvPr>
          <p:cNvSpPr>
            <a:spLocks noGrp="1"/>
          </p:cNvSpPr>
          <p:nvPr>
            <p:ph type="sldNum" sz="quarter" idx="5"/>
          </p:nvPr>
        </p:nvSpPr>
        <p:spPr/>
        <p:txBody>
          <a:bodyPr/>
          <a:lstStyle/>
          <a:p>
            <a:fld id="{C62B648A-93AE-4E4E-A1FA-796397B45D61}" type="slidenum">
              <a:rPr lang="en-US" smtClean="0"/>
              <a:t>33</a:t>
            </a:fld>
            <a:endParaRPr lang="en-US"/>
          </a:p>
        </p:txBody>
      </p:sp>
    </p:spTree>
    <p:extLst>
      <p:ext uri="{BB962C8B-B14F-4D97-AF65-F5344CB8AC3E}">
        <p14:creationId xmlns:p14="http://schemas.microsoft.com/office/powerpoint/2010/main" val="18407750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06F9FC-6C93-BE7C-037B-542AF64F4E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E331E8-F2B2-CD73-ED8D-202053F842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DBFFDD-6D7D-B321-0A20-D7208395441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B9C5D88-F2BE-BBE7-8CE7-2EB9118553BE}"/>
              </a:ext>
            </a:extLst>
          </p:cNvPr>
          <p:cNvSpPr>
            <a:spLocks noGrp="1"/>
          </p:cNvSpPr>
          <p:nvPr>
            <p:ph type="sldNum" sz="quarter" idx="5"/>
          </p:nvPr>
        </p:nvSpPr>
        <p:spPr/>
        <p:txBody>
          <a:bodyPr/>
          <a:lstStyle/>
          <a:p>
            <a:fld id="{C62B648A-93AE-4E4E-A1FA-796397B45D61}" type="slidenum">
              <a:rPr lang="en-US" smtClean="0"/>
              <a:t>34</a:t>
            </a:fld>
            <a:endParaRPr lang="en-US"/>
          </a:p>
        </p:txBody>
      </p:sp>
    </p:spTree>
    <p:extLst>
      <p:ext uri="{BB962C8B-B14F-4D97-AF65-F5344CB8AC3E}">
        <p14:creationId xmlns:p14="http://schemas.microsoft.com/office/powerpoint/2010/main" val="31739768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2B215D-2104-6DFA-A445-94529BE065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80261A-73AD-F39E-AFBF-BF7DDBD2B9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7AED87-5974-84F5-CB88-586FA581464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B3A17F4-E65D-3B2E-9E45-0E625D2DAEA5}"/>
              </a:ext>
            </a:extLst>
          </p:cNvPr>
          <p:cNvSpPr>
            <a:spLocks noGrp="1"/>
          </p:cNvSpPr>
          <p:nvPr>
            <p:ph type="sldNum" sz="quarter" idx="5"/>
          </p:nvPr>
        </p:nvSpPr>
        <p:spPr/>
        <p:txBody>
          <a:bodyPr/>
          <a:lstStyle/>
          <a:p>
            <a:fld id="{C62B648A-93AE-4E4E-A1FA-796397B45D61}" type="slidenum">
              <a:rPr lang="en-US" smtClean="0"/>
              <a:t>35</a:t>
            </a:fld>
            <a:endParaRPr lang="en-US"/>
          </a:p>
        </p:txBody>
      </p:sp>
    </p:spTree>
    <p:extLst>
      <p:ext uri="{BB962C8B-B14F-4D97-AF65-F5344CB8AC3E}">
        <p14:creationId xmlns:p14="http://schemas.microsoft.com/office/powerpoint/2010/main" val="2459109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DBB4B24A-AB6B-7889-000E-EFE3263981D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D8F63020-E149-BBBB-4DB4-911EAC8B29B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Old structures</a:t>
            </a:r>
          </a:p>
          <a:p>
            <a:pPr eaLnBrk="1" hangingPunct="1"/>
            <a:r>
              <a:rPr lang="en-US" altLang="en-US" dirty="0"/>
              <a:t>Recent structures</a:t>
            </a:r>
          </a:p>
          <a:p>
            <a:pPr eaLnBrk="1" hangingPunct="1"/>
            <a:r>
              <a:rPr lang="en-US" altLang="en-US" dirty="0"/>
              <a:t>Future structures</a:t>
            </a:r>
          </a:p>
          <a:p>
            <a:pPr eaLnBrk="1" hangingPunct="1"/>
            <a:endParaRPr lang="en-US" altLang="en-US" dirty="0"/>
          </a:p>
        </p:txBody>
      </p:sp>
      <p:sp>
        <p:nvSpPr>
          <p:cNvPr id="55300" name="Slide Number Placeholder 3">
            <a:extLst>
              <a:ext uri="{FF2B5EF4-FFF2-40B4-BE49-F238E27FC236}">
                <a16:creationId xmlns:a16="http://schemas.microsoft.com/office/drawing/2014/main" id="{A228238E-0267-50C4-7541-DEA85ACED85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B2CEF93-9336-A44B-86D3-861E63389FCD}" type="slidenum">
              <a:rPr lang="nl-NL" altLang="en-US" smtClean="0"/>
              <a:pPr>
                <a:spcBef>
                  <a:spcPct val="0"/>
                </a:spcBef>
              </a:pPr>
              <a:t>15</a:t>
            </a:fld>
            <a:endParaRPr lang="nl-NL"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2B648A-93AE-4E4E-A1FA-796397B45D61}" type="slidenum">
              <a:rPr lang="en-US" smtClean="0"/>
              <a:t>16</a:t>
            </a:fld>
            <a:endParaRPr lang="en-US"/>
          </a:p>
        </p:txBody>
      </p:sp>
    </p:spTree>
    <p:extLst>
      <p:ext uri="{BB962C8B-B14F-4D97-AF65-F5344CB8AC3E}">
        <p14:creationId xmlns:p14="http://schemas.microsoft.com/office/powerpoint/2010/main" val="2630827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dirty="0">
                <a:solidFill>
                  <a:srgbClr val="000000"/>
                </a:solidFill>
                <a:latin typeface="AdvPA5CF"/>
              </a:rPr>
              <a:t>First, a model where the structure extends infinitely far back in time (perpetual structure</a:t>
            </a:r>
          </a:p>
          <a:p>
            <a:pPr>
              <a:defRPr/>
            </a:pPr>
            <a:r>
              <a:rPr lang="en-US" sz="1200" dirty="0">
                <a:solidFill>
                  <a:srgbClr val="000000"/>
                </a:solidFill>
                <a:latin typeface="AdvPA5CF"/>
              </a:rPr>
              <a:t>model; e.g. </a:t>
            </a:r>
            <a:r>
              <a:rPr lang="en-US" sz="1200" dirty="0">
                <a:solidFill>
                  <a:srgbClr val="6E6E71"/>
                </a:solidFill>
                <a:latin typeface="AdvPA5BD"/>
              </a:rPr>
              <a:t>Mathieson and McVean, 2012</a:t>
            </a:r>
            <a:r>
              <a:rPr lang="en-US" sz="1200" dirty="0">
                <a:solidFill>
                  <a:srgbClr val="000000"/>
                </a:solidFill>
                <a:latin typeface="AdvPA5CF"/>
              </a:rPr>
              <a:t>) and second, a model where the structure originated</a:t>
            </a:r>
          </a:p>
          <a:p>
            <a:pPr>
              <a:defRPr/>
            </a:pPr>
            <a:r>
              <a:rPr lang="en-US" sz="1200" dirty="0">
                <a:solidFill>
                  <a:srgbClr val="000000"/>
                </a:solidFill>
                <a:latin typeface="AdvPA5CF"/>
              </a:rPr>
              <a:t>100 generations ago (recent structure model). This second model is motivated by the observation</a:t>
            </a:r>
          </a:p>
          <a:p>
            <a:pPr>
              <a:defRPr/>
            </a:pPr>
            <a:r>
              <a:rPr lang="en-US" sz="1200" dirty="0">
                <a:solidFill>
                  <a:srgbClr val="000000"/>
                </a:solidFill>
                <a:latin typeface="AdvPA5CF"/>
              </a:rPr>
              <a:t>from ancient DNA that Britain experienced an almost complete population replacement within the</a:t>
            </a:r>
          </a:p>
          <a:p>
            <a:pPr>
              <a:defRPr/>
            </a:pPr>
            <a:r>
              <a:rPr lang="en-US" sz="1200" dirty="0">
                <a:solidFill>
                  <a:srgbClr val="000000"/>
                </a:solidFill>
                <a:latin typeface="AdvPA5CF"/>
              </a:rPr>
              <a:t>last 4,500 years (</a:t>
            </a:r>
            <a:r>
              <a:rPr lang="en-US" sz="1200" dirty="0" err="1">
                <a:solidFill>
                  <a:srgbClr val="6E6E71"/>
                </a:solidFill>
                <a:latin typeface="AdvPA5BD"/>
              </a:rPr>
              <a:t>Olalde</a:t>
            </a:r>
            <a:r>
              <a:rPr lang="en-US" sz="1200" dirty="0">
                <a:solidFill>
                  <a:srgbClr val="6E6E71"/>
                </a:solidFill>
                <a:latin typeface="AdvPA5BD"/>
              </a:rPr>
              <a:t> et al., 2018</a:t>
            </a:r>
            <a:r>
              <a:rPr lang="en-US" sz="1200" dirty="0">
                <a:solidFill>
                  <a:srgbClr val="000000"/>
                </a:solidFill>
                <a:latin typeface="AdvPA5CF"/>
              </a:rPr>
              <a:t>), providing an upper bound for the establishment of present-</a:t>
            </a:r>
          </a:p>
          <a:p>
            <a:pPr>
              <a:defRPr/>
            </a:pPr>
            <a:r>
              <a:rPr lang="en-US" sz="1200" dirty="0">
                <a:solidFill>
                  <a:srgbClr val="000000"/>
                </a:solidFill>
                <a:latin typeface="AdvPA5CF"/>
              </a:rPr>
              <a:t>day geographic structure in Britain.</a:t>
            </a:r>
          </a:p>
          <a:p>
            <a:pPr>
              <a:defRPr/>
            </a:pPr>
            <a:endParaRPr lang="en-US" altLang="en-US" sz="1200" dirty="0">
              <a:solidFill>
                <a:srgbClr val="000000"/>
              </a:solidFill>
              <a:latin typeface="AdvPA5CF"/>
            </a:endParaRPr>
          </a:p>
          <a:p>
            <a:pPr>
              <a:defRPr/>
            </a:pPr>
            <a:r>
              <a:rPr lang="en-US" sz="1200" dirty="0">
                <a:solidFill>
                  <a:srgbClr val="000000"/>
                </a:solidFill>
                <a:latin typeface="AdvPA5CF"/>
              </a:rPr>
              <a:t>When structure is recent, it is driven largely by rare variants which tend to have a more recent origin</a:t>
            </a:r>
          </a:p>
          <a:p>
            <a:pPr>
              <a:defRPr/>
            </a:pPr>
            <a:r>
              <a:rPr lang="en-US" sz="1200" dirty="0">
                <a:solidFill>
                  <a:srgbClr val="000000"/>
                </a:solidFill>
                <a:latin typeface="AdvPA5CF"/>
              </a:rPr>
              <a:t>(</a:t>
            </a:r>
            <a:r>
              <a:rPr lang="en-US" sz="1200" dirty="0">
                <a:solidFill>
                  <a:srgbClr val="6E6E71"/>
                </a:solidFill>
                <a:latin typeface="AdvPA5BD"/>
              </a:rPr>
              <a:t>Gravel et al., 2011</a:t>
            </a:r>
            <a:r>
              <a:rPr lang="en-US" sz="1200" dirty="0">
                <a:solidFill>
                  <a:srgbClr val="000000"/>
                </a:solidFill>
                <a:latin typeface="AdvPA5CF"/>
              </a:rPr>
              <a:t>; </a:t>
            </a:r>
            <a:r>
              <a:rPr lang="en-US" sz="1200" dirty="0">
                <a:solidFill>
                  <a:srgbClr val="6E6E71"/>
                </a:solidFill>
                <a:latin typeface="AdvPA5BD"/>
              </a:rPr>
              <a:t>Fu et al., 2013</a:t>
            </a:r>
            <a:r>
              <a:rPr lang="en-US" sz="1200" dirty="0">
                <a:solidFill>
                  <a:srgbClr val="000000"/>
                </a:solidFill>
                <a:latin typeface="AdvPA5CF"/>
              </a:rPr>
              <a:t>; </a:t>
            </a:r>
            <a:r>
              <a:rPr lang="en-US" sz="1200" dirty="0">
                <a:solidFill>
                  <a:srgbClr val="6E6E71"/>
                </a:solidFill>
                <a:latin typeface="AdvPA5BD"/>
              </a:rPr>
              <a:t>O’Connor et al., 2015</a:t>
            </a:r>
            <a:r>
              <a:rPr lang="en-US" sz="1200" dirty="0">
                <a:solidFill>
                  <a:srgbClr val="000000"/>
                </a:solidFill>
                <a:latin typeface="AdvPA5CF"/>
              </a:rPr>
              <a:t>) and are therefore less likely to be</a:t>
            </a:r>
          </a:p>
          <a:p>
            <a:pPr>
              <a:defRPr/>
            </a:pPr>
            <a:r>
              <a:rPr lang="en-US" sz="1200" dirty="0">
                <a:solidFill>
                  <a:srgbClr val="000000"/>
                </a:solidFill>
                <a:latin typeface="AdvPA5CF"/>
              </a:rPr>
              <a:t>shared among demes. Common variants, because they are older and usually predate the onset of</a:t>
            </a:r>
          </a:p>
          <a:p>
            <a:pPr>
              <a:defRPr/>
            </a:pPr>
            <a:r>
              <a:rPr lang="en-US" sz="1200" dirty="0">
                <a:solidFill>
                  <a:srgbClr val="000000"/>
                </a:solidFill>
                <a:latin typeface="AdvPA5CF"/>
              </a:rPr>
              <a:t>structure in our model, are more likely to be shared among demes and have not drifted enough in</a:t>
            </a:r>
          </a:p>
          <a:p>
            <a:pPr>
              <a:defRPr/>
            </a:pPr>
            <a:r>
              <a:rPr lang="en-US" sz="1200" dirty="0">
                <a:solidFill>
                  <a:srgbClr val="000000"/>
                </a:solidFill>
                <a:latin typeface="AdvPA5CF"/>
              </a:rPr>
              <a:t>100 generations to capture the spatial structure effectively.</a:t>
            </a:r>
            <a:endParaRPr lang="en-US" altLang="en-US" dirty="0"/>
          </a:p>
          <a:p>
            <a:endParaRPr lang="en-US" dirty="0"/>
          </a:p>
        </p:txBody>
      </p:sp>
      <p:sp>
        <p:nvSpPr>
          <p:cNvPr id="4" name="Slide Number Placeholder 3"/>
          <p:cNvSpPr>
            <a:spLocks noGrp="1"/>
          </p:cNvSpPr>
          <p:nvPr>
            <p:ph type="sldNum" sz="quarter" idx="5"/>
          </p:nvPr>
        </p:nvSpPr>
        <p:spPr/>
        <p:txBody>
          <a:bodyPr/>
          <a:lstStyle/>
          <a:p>
            <a:fld id="{C62B648A-93AE-4E4E-A1FA-796397B45D61}" type="slidenum">
              <a:rPr lang="en-US" smtClean="0"/>
              <a:t>17</a:t>
            </a:fld>
            <a:endParaRPr lang="en-US"/>
          </a:p>
        </p:txBody>
      </p:sp>
    </p:spTree>
    <p:extLst>
      <p:ext uri="{BB962C8B-B14F-4D97-AF65-F5344CB8AC3E}">
        <p14:creationId xmlns:p14="http://schemas.microsoft.com/office/powerpoint/2010/main" val="3714373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F05BAA-92F6-4DEA-A832-E4B15A2F525C}" type="slidenum">
              <a:rPr lang="en-AU" smtClean="0"/>
              <a:t>20</a:t>
            </a:fld>
            <a:endParaRPr lang="en-AU"/>
          </a:p>
        </p:txBody>
      </p:sp>
    </p:spTree>
    <p:extLst>
      <p:ext uri="{BB962C8B-B14F-4D97-AF65-F5344CB8AC3E}">
        <p14:creationId xmlns:p14="http://schemas.microsoft.com/office/powerpoint/2010/main" val="69287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09738489-EED2-DB88-EA87-227DB6C3DDD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76B9DF62-A9EE-78CA-7E15-EE0C54823D9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en-US">
              <a:latin typeface="Arial" panose="020B0604020202020204" pitchFamily="34" charset="0"/>
            </a:endParaRPr>
          </a:p>
        </p:txBody>
      </p:sp>
      <p:sp>
        <p:nvSpPr>
          <p:cNvPr id="20484" name="Slide Number Placeholder 3">
            <a:extLst>
              <a:ext uri="{FF2B5EF4-FFF2-40B4-BE49-F238E27FC236}">
                <a16:creationId xmlns:a16="http://schemas.microsoft.com/office/drawing/2014/main" id="{A8BD9206-9434-6ADF-E032-73AD76D9195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622773E-335F-E640-97C2-70FA48922346}" type="slidenum">
              <a:rPr lang="en-US" altLang="en-US" smtClean="0">
                <a:latin typeface="Arial" panose="020B0604020202020204" pitchFamily="34" charset="0"/>
              </a:rPr>
              <a:pPr>
                <a:spcBef>
                  <a:spcPct val="0"/>
                </a:spcBef>
              </a:pPr>
              <a:t>21</a:t>
            </a:fld>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A0C28EE6-85C8-296B-6DB4-D3DFEBCCE4F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19823BA2-F5F7-34F0-28D9-4FD7C30094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en-US">
              <a:latin typeface="Arial" panose="020B0604020202020204" pitchFamily="34" charset="0"/>
            </a:endParaRPr>
          </a:p>
        </p:txBody>
      </p:sp>
      <p:sp>
        <p:nvSpPr>
          <p:cNvPr id="22532" name="Slide Number Placeholder 3">
            <a:extLst>
              <a:ext uri="{FF2B5EF4-FFF2-40B4-BE49-F238E27FC236}">
                <a16:creationId xmlns:a16="http://schemas.microsoft.com/office/drawing/2014/main" id="{EA023861-74E8-72BF-2D5F-3E5A87F44F4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6EBB995-B091-B847-99E8-F5702766E277}" type="slidenum">
              <a:rPr lang="en-US" altLang="en-US" smtClean="0">
                <a:latin typeface="Arial" panose="020B0604020202020204" pitchFamily="34" charset="0"/>
              </a:rPr>
              <a:pPr>
                <a:spcBef>
                  <a:spcPct val="0"/>
                </a:spcBef>
              </a:pPr>
              <a:t>22</a:t>
            </a:fld>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0D2AACE9-D460-502A-24AF-0FE93263565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F7B55AB9-CAE0-DEF4-A1F0-B86AD996E83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en-US">
              <a:latin typeface="Arial" panose="020B0604020202020204" pitchFamily="34" charset="0"/>
            </a:endParaRPr>
          </a:p>
        </p:txBody>
      </p:sp>
      <p:sp>
        <p:nvSpPr>
          <p:cNvPr id="24580" name="Slide Number Placeholder 3">
            <a:extLst>
              <a:ext uri="{FF2B5EF4-FFF2-40B4-BE49-F238E27FC236}">
                <a16:creationId xmlns:a16="http://schemas.microsoft.com/office/drawing/2014/main" id="{1C133922-5D0C-4155-5680-44F20089169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E9BA33C-2C93-EB44-B1BB-EDC8FB0EB451}" type="slidenum">
              <a:rPr lang="en-US" altLang="en-US" smtClean="0">
                <a:latin typeface="Arial" panose="020B0604020202020204" pitchFamily="34" charset="0"/>
              </a:rPr>
              <a:pPr>
                <a:spcBef>
                  <a:spcPct val="0"/>
                </a:spcBef>
              </a:pPr>
              <a:t>23</a:t>
            </a:fld>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4FBD4F24-FC9E-BF31-60E0-D193DF138BC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97D33F90-BE36-431A-91C2-928A27B449E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en-US">
              <a:latin typeface="Arial" panose="020B0604020202020204" pitchFamily="34" charset="0"/>
            </a:endParaRPr>
          </a:p>
        </p:txBody>
      </p:sp>
      <p:sp>
        <p:nvSpPr>
          <p:cNvPr id="26628" name="Slide Number Placeholder 3">
            <a:extLst>
              <a:ext uri="{FF2B5EF4-FFF2-40B4-BE49-F238E27FC236}">
                <a16:creationId xmlns:a16="http://schemas.microsoft.com/office/drawing/2014/main" id="{5DC2292A-3589-D300-D5CF-6452B16C69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82C441E-F124-F34D-AC7D-3121865E027A}" type="slidenum">
              <a:rPr lang="en-US" altLang="en-US" smtClean="0">
                <a:latin typeface="Arial" panose="020B0604020202020204" pitchFamily="34" charset="0"/>
              </a:rPr>
              <a:pPr>
                <a:spcBef>
                  <a:spcPct val="0"/>
                </a:spcBef>
              </a:pPr>
              <a:t>24</a:t>
            </a:fld>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5A2B5-B306-802E-7ECB-38839830803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A64CBE1F-FE26-AA09-1A43-F9827AA037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F71C8D70-1D8A-5CBD-99CB-6B6B5469CD27}"/>
              </a:ext>
            </a:extLst>
          </p:cNvPr>
          <p:cNvSpPr>
            <a:spLocks noGrp="1"/>
          </p:cNvSpPr>
          <p:nvPr>
            <p:ph type="dt" sz="half" idx="10"/>
          </p:nvPr>
        </p:nvSpPr>
        <p:spPr/>
        <p:txBody>
          <a:bodyPr/>
          <a:lstStyle/>
          <a:p>
            <a:fld id="{BB0F837D-1578-C549-800B-CA7190C5F5EC}" type="datetimeFigureOut">
              <a:rPr lang="en-US" smtClean="0"/>
              <a:t>2/13/25</a:t>
            </a:fld>
            <a:endParaRPr lang="en-US"/>
          </a:p>
        </p:txBody>
      </p:sp>
      <p:sp>
        <p:nvSpPr>
          <p:cNvPr id="5" name="Footer Placeholder 4">
            <a:extLst>
              <a:ext uri="{FF2B5EF4-FFF2-40B4-BE49-F238E27FC236}">
                <a16:creationId xmlns:a16="http://schemas.microsoft.com/office/drawing/2014/main" id="{4868CB8C-C05A-8634-7925-24027F50D7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159F95-CF8C-5680-925B-8F8359189D47}"/>
              </a:ext>
            </a:extLst>
          </p:cNvPr>
          <p:cNvSpPr>
            <a:spLocks noGrp="1"/>
          </p:cNvSpPr>
          <p:nvPr>
            <p:ph type="sldNum" sz="quarter" idx="12"/>
          </p:nvPr>
        </p:nvSpPr>
        <p:spPr/>
        <p:txBody>
          <a:bodyPr/>
          <a:lstStyle/>
          <a:p>
            <a:fld id="{50570D00-E71B-5B4B-B112-96916E266F9D}" type="slidenum">
              <a:rPr lang="en-US" smtClean="0"/>
              <a:t>‹#›</a:t>
            </a:fld>
            <a:endParaRPr lang="en-US"/>
          </a:p>
        </p:txBody>
      </p:sp>
    </p:spTree>
    <p:extLst>
      <p:ext uri="{BB962C8B-B14F-4D97-AF65-F5344CB8AC3E}">
        <p14:creationId xmlns:p14="http://schemas.microsoft.com/office/powerpoint/2010/main" val="2703436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8D7F0-FE15-96CB-2A40-FF43CA2172E0}"/>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BBBD1C5-AAB5-4883-2D62-860A87D199E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BCAFADE-E074-7D22-1476-780B0B30F6C4}"/>
              </a:ext>
            </a:extLst>
          </p:cNvPr>
          <p:cNvSpPr>
            <a:spLocks noGrp="1"/>
          </p:cNvSpPr>
          <p:nvPr>
            <p:ph type="dt" sz="half" idx="10"/>
          </p:nvPr>
        </p:nvSpPr>
        <p:spPr/>
        <p:txBody>
          <a:bodyPr/>
          <a:lstStyle/>
          <a:p>
            <a:fld id="{BB0F837D-1578-C549-800B-CA7190C5F5EC}" type="datetimeFigureOut">
              <a:rPr lang="en-US" smtClean="0"/>
              <a:t>2/13/25</a:t>
            </a:fld>
            <a:endParaRPr lang="en-US"/>
          </a:p>
        </p:txBody>
      </p:sp>
      <p:sp>
        <p:nvSpPr>
          <p:cNvPr id="5" name="Footer Placeholder 4">
            <a:extLst>
              <a:ext uri="{FF2B5EF4-FFF2-40B4-BE49-F238E27FC236}">
                <a16:creationId xmlns:a16="http://schemas.microsoft.com/office/drawing/2014/main" id="{82BC9C34-CC8E-7BF4-6BA0-8D19499FF8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383150-3ED5-5AEA-5710-2E66D647321C}"/>
              </a:ext>
            </a:extLst>
          </p:cNvPr>
          <p:cNvSpPr>
            <a:spLocks noGrp="1"/>
          </p:cNvSpPr>
          <p:nvPr>
            <p:ph type="sldNum" sz="quarter" idx="12"/>
          </p:nvPr>
        </p:nvSpPr>
        <p:spPr/>
        <p:txBody>
          <a:bodyPr/>
          <a:lstStyle/>
          <a:p>
            <a:fld id="{50570D00-E71B-5B4B-B112-96916E266F9D}" type="slidenum">
              <a:rPr lang="en-US" smtClean="0"/>
              <a:t>‹#›</a:t>
            </a:fld>
            <a:endParaRPr lang="en-US"/>
          </a:p>
        </p:txBody>
      </p:sp>
    </p:spTree>
    <p:extLst>
      <p:ext uri="{BB962C8B-B14F-4D97-AF65-F5344CB8AC3E}">
        <p14:creationId xmlns:p14="http://schemas.microsoft.com/office/powerpoint/2010/main" val="3674076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AC035F-6D04-DCDE-F922-AFF1A70F55E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F3E3BEF-69A4-EEE0-59D3-7E52EA16426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9B87DE5-50BD-FE05-DFED-907B7E08C9DF}"/>
              </a:ext>
            </a:extLst>
          </p:cNvPr>
          <p:cNvSpPr>
            <a:spLocks noGrp="1"/>
          </p:cNvSpPr>
          <p:nvPr>
            <p:ph type="dt" sz="half" idx="10"/>
          </p:nvPr>
        </p:nvSpPr>
        <p:spPr/>
        <p:txBody>
          <a:bodyPr/>
          <a:lstStyle/>
          <a:p>
            <a:fld id="{BB0F837D-1578-C549-800B-CA7190C5F5EC}" type="datetimeFigureOut">
              <a:rPr lang="en-US" smtClean="0"/>
              <a:t>2/13/25</a:t>
            </a:fld>
            <a:endParaRPr lang="en-US"/>
          </a:p>
        </p:txBody>
      </p:sp>
      <p:sp>
        <p:nvSpPr>
          <p:cNvPr id="5" name="Footer Placeholder 4">
            <a:extLst>
              <a:ext uri="{FF2B5EF4-FFF2-40B4-BE49-F238E27FC236}">
                <a16:creationId xmlns:a16="http://schemas.microsoft.com/office/drawing/2014/main" id="{33D64686-68B8-1BAC-8F17-052EC177F4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1784C9-28EF-D7A8-1670-25459CF03C55}"/>
              </a:ext>
            </a:extLst>
          </p:cNvPr>
          <p:cNvSpPr>
            <a:spLocks noGrp="1"/>
          </p:cNvSpPr>
          <p:nvPr>
            <p:ph type="sldNum" sz="quarter" idx="12"/>
          </p:nvPr>
        </p:nvSpPr>
        <p:spPr/>
        <p:txBody>
          <a:bodyPr/>
          <a:lstStyle/>
          <a:p>
            <a:fld id="{50570D00-E71B-5B4B-B112-96916E266F9D}" type="slidenum">
              <a:rPr lang="en-US" smtClean="0"/>
              <a:t>‹#›</a:t>
            </a:fld>
            <a:endParaRPr lang="en-US"/>
          </a:p>
        </p:txBody>
      </p:sp>
    </p:spTree>
    <p:extLst>
      <p:ext uri="{BB962C8B-B14F-4D97-AF65-F5344CB8AC3E}">
        <p14:creationId xmlns:p14="http://schemas.microsoft.com/office/powerpoint/2010/main" val="660240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38297-6C77-A759-6EE1-0528DB2D254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148EDC7-2267-B1B9-DACD-44A25D86CD8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20CCEC1-1CE7-C53A-1C82-CC69EC2346B2}"/>
              </a:ext>
            </a:extLst>
          </p:cNvPr>
          <p:cNvSpPr>
            <a:spLocks noGrp="1"/>
          </p:cNvSpPr>
          <p:nvPr>
            <p:ph type="dt" sz="half" idx="10"/>
          </p:nvPr>
        </p:nvSpPr>
        <p:spPr/>
        <p:txBody>
          <a:bodyPr/>
          <a:lstStyle/>
          <a:p>
            <a:fld id="{BB0F837D-1578-C549-800B-CA7190C5F5EC}" type="datetimeFigureOut">
              <a:rPr lang="en-US" smtClean="0"/>
              <a:t>2/13/25</a:t>
            </a:fld>
            <a:endParaRPr lang="en-US"/>
          </a:p>
        </p:txBody>
      </p:sp>
      <p:sp>
        <p:nvSpPr>
          <p:cNvPr id="5" name="Footer Placeholder 4">
            <a:extLst>
              <a:ext uri="{FF2B5EF4-FFF2-40B4-BE49-F238E27FC236}">
                <a16:creationId xmlns:a16="http://schemas.microsoft.com/office/drawing/2014/main" id="{A46107D3-792D-59E0-1D17-95ACEFA6C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89A04E-67B5-1CD6-E39C-42C780F48FCF}"/>
              </a:ext>
            </a:extLst>
          </p:cNvPr>
          <p:cNvSpPr>
            <a:spLocks noGrp="1"/>
          </p:cNvSpPr>
          <p:nvPr>
            <p:ph type="sldNum" sz="quarter" idx="12"/>
          </p:nvPr>
        </p:nvSpPr>
        <p:spPr/>
        <p:txBody>
          <a:bodyPr/>
          <a:lstStyle/>
          <a:p>
            <a:fld id="{50570D00-E71B-5B4B-B112-96916E266F9D}" type="slidenum">
              <a:rPr lang="en-US" smtClean="0"/>
              <a:t>‹#›</a:t>
            </a:fld>
            <a:endParaRPr lang="en-US"/>
          </a:p>
        </p:txBody>
      </p:sp>
    </p:spTree>
    <p:extLst>
      <p:ext uri="{BB962C8B-B14F-4D97-AF65-F5344CB8AC3E}">
        <p14:creationId xmlns:p14="http://schemas.microsoft.com/office/powerpoint/2010/main" val="3924943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3E774-D159-836F-2103-D8F98E05A84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7397E48-CD67-6103-3657-1FF1AE42B1C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4CE787D-B4D4-5F10-89C4-935E35B2567E}"/>
              </a:ext>
            </a:extLst>
          </p:cNvPr>
          <p:cNvSpPr>
            <a:spLocks noGrp="1"/>
          </p:cNvSpPr>
          <p:nvPr>
            <p:ph type="dt" sz="half" idx="10"/>
          </p:nvPr>
        </p:nvSpPr>
        <p:spPr/>
        <p:txBody>
          <a:bodyPr/>
          <a:lstStyle/>
          <a:p>
            <a:fld id="{BB0F837D-1578-C549-800B-CA7190C5F5EC}" type="datetimeFigureOut">
              <a:rPr lang="en-US" smtClean="0"/>
              <a:t>2/13/25</a:t>
            </a:fld>
            <a:endParaRPr lang="en-US"/>
          </a:p>
        </p:txBody>
      </p:sp>
      <p:sp>
        <p:nvSpPr>
          <p:cNvPr id="5" name="Footer Placeholder 4">
            <a:extLst>
              <a:ext uri="{FF2B5EF4-FFF2-40B4-BE49-F238E27FC236}">
                <a16:creationId xmlns:a16="http://schemas.microsoft.com/office/drawing/2014/main" id="{CD11D929-E62C-01DD-35AD-2AE7AB7272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BA9638-2206-9C73-2A64-F3DDBF022354}"/>
              </a:ext>
            </a:extLst>
          </p:cNvPr>
          <p:cNvSpPr>
            <a:spLocks noGrp="1"/>
          </p:cNvSpPr>
          <p:nvPr>
            <p:ph type="sldNum" sz="quarter" idx="12"/>
          </p:nvPr>
        </p:nvSpPr>
        <p:spPr/>
        <p:txBody>
          <a:bodyPr/>
          <a:lstStyle/>
          <a:p>
            <a:fld id="{50570D00-E71B-5B4B-B112-96916E266F9D}" type="slidenum">
              <a:rPr lang="en-US" smtClean="0"/>
              <a:t>‹#›</a:t>
            </a:fld>
            <a:endParaRPr lang="en-US"/>
          </a:p>
        </p:txBody>
      </p:sp>
    </p:spTree>
    <p:extLst>
      <p:ext uri="{BB962C8B-B14F-4D97-AF65-F5344CB8AC3E}">
        <p14:creationId xmlns:p14="http://schemas.microsoft.com/office/powerpoint/2010/main" val="2640375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6DC4A-7FF7-1089-BB8C-A3C59B53165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CD08652-0020-7AC9-8B8E-3342B1C7E79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3959FC32-1D94-1DE5-CDC7-4DC8D791F81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6876BD41-882D-9A81-4842-84AB2EE9FAD5}"/>
              </a:ext>
            </a:extLst>
          </p:cNvPr>
          <p:cNvSpPr>
            <a:spLocks noGrp="1"/>
          </p:cNvSpPr>
          <p:nvPr>
            <p:ph type="dt" sz="half" idx="10"/>
          </p:nvPr>
        </p:nvSpPr>
        <p:spPr/>
        <p:txBody>
          <a:bodyPr/>
          <a:lstStyle/>
          <a:p>
            <a:fld id="{BB0F837D-1578-C549-800B-CA7190C5F5EC}" type="datetimeFigureOut">
              <a:rPr lang="en-US" smtClean="0"/>
              <a:t>2/13/25</a:t>
            </a:fld>
            <a:endParaRPr lang="en-US"/>
          </a:p>
        </p:txBody>
      </p:sp>
      <p:sp>
        <p:nvSpPr>
          <p:cNvPr id="6" name="Footer Placeholder 5">
            <a:extLst>
              <a:ext uri="{FF2B5EF4-FFF2-40B4-BE49-F238E27FC236}">
                <a16:creationId xmlns:a16="http://schemas.microsoft.com/office/drawing/2014/main" id="{5F34E19C-8B89-43E2-E3F6-78C68B0605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6080E3-97B4-35F0-69B9-BE2807C3EA9A}"/>
              </a:ext>
            </a:extLst>
          </p:cNvPr>
          <p:cNvSpPr>
            <a:spLocks noGrp="1"/>
          </p:cNvSpPr>
          <p:nvPr>
            <p:ph type="sldNum" sz="quarter" idx="12"/>
          </p:nvPr>
        </p:nvSpPr>
        <p:spPr/>
        <p:txBody>
          <a:bodyPr/>
          <a:lstStyle/>
          <a:p>
            <a:fld id="{50570D00-E71B-5B4B-B112-96916E266F9D}" type="slidenum">
              <a:rPr lang="en-US" smtClean="0"/>
              <a:t>‹#›</a:t>
            </a:fld>
            <a:endParaRPr lang="en-US"/>
          </a:p>
        </p:txBody>
      </p:sp>
    </p:spTree>
    <p:extLst>
      <p:ext uri="{BB962C8B-B14F-4D97-AF65-F5344CB8AC3E}">
        <p14:creationId xmlns:p14="http://schemas.microsoft.com/office/powerpoint/2010/main" val="2331520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651F3-86DF-9F4A-D92D-8F02F1DAA28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13C6E21-EF3C-2CE4-256D-ECE2511C75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2BC9180-2D37-AE68-5660-A32F8A0C271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93248594-E81F-3C61-FD15-1DFA31E1E7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5378519-1B4A-B830-155D-8DC7251ECE5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5E66780E-A20D-4E42-D776-24E6221EEC9A}"/>
              </a:ext>
            </a:extLst>
          </p:cNvPr>
          <p:cNvSpPr>
            <a:spLocks noGrp="1"/>
          </p:cNvSpPr>
          <p:nvPr>
            <p:ph type="dt" sz="half" idx="10"/>
          </p:nvPr>
        </p:nvSpPr>
        <p:spPr/>
        <p:txBody>
          <a:bodyPr/>
          <a:lstStyle/>
          <a:p>
            <a:fld id="{BB0F837D-1578-C549-800B-CA7190C5F5EC}" type="datetimeFigureOut">
              <a:rPr lang="en-US" smtClean="0"/>
              <a:t>2/13/25</a:t>
            </a:fld>
            <a:endParaRPr lang="en-US"/>
          </a:p>
        </p:txBody>
      </p:sp>
      <p:sp>
        <p:nvSpPr>
          <p:cNvPr id="8" name="Footer Placeholder 7">
            <a:extLst>
              <a:ext uri="{FF2B5EF4-FFF2-40B4-BE49-F238E27FC236}">
                <a16:creationId xmlns:a16="http://schemas.microsoft.com/office/drawing/2014/main" id="{6DD48F11-57BF-147F-9BF9-7BEB02FB3F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3D34F29-F362-3ACA-1CD6-E0F5DE634CE5}"/>
              </a:ext>
            </a:extLst>
          </p:cNvPr>
          <p:cNvSpPr>
            <a:spLocks noGrp="1"/>
          </p:cNvSpPr>
          <p:nvPr>
            <p:ph type="sldNum" sz="quarter" idx="12"/>
          </p:nvPr>
        </p:nvSpPr>
        <p:spPr/>
        <p:txBody>
          <a:bodyPr/>
          <a:lstStyle/>
          <a:p>
            <a:fld id="{50570D00-E71B-5B4B-B112-96916E266F9D}" type="slidenum">
              <a:rPr lang="en-US" smtClean="0"/>
              <a:t>‹#›</a:t>
            </a:fld>
            <a:endParaRPr lang="en-US"/>
          </a:p>
        </p:txBody>
      </p:sp>
    </p:spTree>
    <p:extLst>
      <p:ext uri="{BB962C8B-B14F-4D97-AF65-F5344CB8AC3E}">
        <p14:creationId xmlns:p14="http://schemas.microsoft.com/office/powerpoint/2010/main" val="1004320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93BFA-D89E-359B-95F7-C6C1FA0C3CD9}"/>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3EF40C5E-A252-7AE2-49D8-DFF835DB3D7B}"/>
              </a:ext>
            </a:extLst>
          </p:cNvPr>
          <p:cNvSpPr>
            <a:spLocks noGrp="1"/>
          </p:cNvSpPr>
          <p:nvPr>
            <p:ph type="dt" sz="half" idx="10"/>
          </p:nvPr>
        </p:nvSpPr>
        <p:spPr/>
        <p:txBody>
          <a:bodyPr/>
          <a:lstStyle/>
          <a:p>
            <a:fld id="{BB0F837D-1578-C549-800B-CA7190C5F5EC}" type="datetimeFigureOut">
              <a:rPr lang="en-US" smtClean="0"/>
              <a:t>2/13/25</a:t>
            </a:fld>
            <a:endParaRPr lang="en-US"/>
          </a:p>
        </p:txBody>
      </p:sp>
      <p:sp>
        <p:nvSpPr>
          <p:cNvPr id="4" name="Footer Placeholder 3">
            <a:extLst>
              <a:ext uri="{FF2B5EF4-FFF2-40B4-BE49-F238E27FC236}">
                <a16:creationId xmlns:a16="http://schemas.microsoft.com/office/drawing/2014/main" id="{2CA3D67D-F2D2-9C0C-EC25-8308AFFDB6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9087825-1A1E-8EFC-A964-A9C2487B8E0C}"/>
              </a:ext>
            </a:extLst>
          </p:cNvPr>
          <p:cNvSpPr>
            <a:spLocks noGrp="1"/>
          </p:cNvSpPr>
          <p:nvPr>
            <p:ph type="sldNum" sz="quarter" idx="12"/>
          </p:nvPr>
        </p:nvSpPr>
        <p:spPr/>
        <p:txBody>
          <a:bodyPr/>
          <a:lstStyle/>
          <a:p>
            <a:fld id="{50570D00-E71B-5B4B-B112-96916E266F9D}" type="slidenum">
              <a:rPr lang="en-US" smtClean="0"/>
              <a:t>‹#›</a:t>
            </a:fld>
            <a:endParaRPr lang="en-US"/>
          </a:p>
        </p:txBody>
      </p:sp>
    </p:spTree>
    <p:extLst>
      <p:ext uri="{BB962C8B-B14F-4D97-AF65-F5344CB8AC3E}">
        <p14:creationId xmlns:p14="http://schemas.microsoft.com/office/powerpoint/2010/main" val="1634540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AF362D-A71C-0EA0-E669-D4652D7C1AF6}"/>
              </a:ext>
            </a:extLst>
          </p:cNvPr>
          <p:cNvSpPr>
            <a:spLocks noGrp="1"/>
          </p:cNvSpPr>
          <p:nvPr>
            <p:ph type="dt" sz="half" idx="10"/>
          </p:nvPr>
        </p:nvSpPr>
        <p:spPr/>
        <p:txBody>
          <a:bodyPr/>
          <a:lstStyle/>
          <a:p>
            <a:fld id="{BB0F837D-1578-C549-800B-CA7190C5F5EC}" type="datetimeFigureOut">
              <a:rPr lang="en-US" smtClean="0"/>
              <a:t>2/13/25</a:t>
            </a:fld>
            <a:endParaRPr lang="en-US"/>
          </a:p>
        </p:txBody>
      </p:sp>
      <p:sp>
        <p:nvSpPr>
          <p:cNvPr id="3" name="Footer Placeholder 2">
            <a:extLst>
              <a:ext uri="{FF2B5EF4-FFF2-40B4-BE49-F238E27FC236}">
                <a16:creationId xmlns:a16="http://schemas.microsoft.com/office/drawing/2014/main" id="{3D00F165-CC49-8EB8-268E-70A410240A7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3E7A472-8A74-E2CB-3FF6-76660485197F}"/>
              </a:ext>
            </a:extLst>
          </p:cNvPr>
          <p:cNvSpPr>
            <a:spLocks noGrp="1"/>
          </p:cNvSpPr>
          <p:nvPr>
            <p:ph type="sldNum" sz="quarter" idx="12"/>
          </p:nvPr>
        </p:nvSpPr>
        <p:spPr/>
        <p:txBody>
          <a:bodyPr/>
          <a:lstStyle/>
          <a:p>
            <a:fld id="{50570D00-E71B-5B4B-B112-96916E266F9D}" type="slidenum">
              <a:rPr lang="en-US" smtClean="0"/>
              <a:t>‹#›</a:t>
            </a:fld>
            <a:endParaRPr lang="en-US"/>
          </a:p>
        </p:txBody>
      </p:sp>
    </p:spTree>
    <p:extLst>
      <p:ext uri="{BB962C8B-B14F-4D97-AF65-F5344CB8AC3E}">
        <p14:creationId xmlns:p14="http://schemas.microsoft.com/office/powerpoint/2010/main" val="1628796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BDF6B-4A9B-9E52-EEB9-F79976CEA86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7738E91E-2146-9EEC-0E75-31C371A95F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87F632B9-D6FB-5C3D-2DCF-6B3DB1DD54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809CCB9-2556-83ED-2DD6-7B25441480CD}"/>
              </a:ext>
            </a:extLst>
          </p:cNvPr>
          <p:cNvSpPr>
            <a:spLocks noGrp="1"/>
          </p:cNvSpPr>
          <p:nvPr>
            <p:ph type="dt" sz="half" idx="10"/>
          </p:nvPr>
        </p:nvSpPr>
        <p:spPr/>
        <p:txBody>
          <a:bodyPr/>
          <a:lstStyle/>
          <a:p>
            <a:fld id="{BB0F837D-1578-C549-800B-CA7190C5F5EC}" type="datetimeFigureOut">
              <a:rPr lang="en-US" smtClean="0"/>
              <a:t>2/13/25</a:t>
            </a:fld>
            <a:endParaRPr lang="en-US"/>
          </a:p>
        </p:txBody>
      </p:sp>
      <p:sp>
        <p:nvSpPr>
          <p:cNvPr id="6" name="Footer Placeholder 5">
            <a:extLst>
              <a:ext uri="{FF2B5EF4-FFF2-40B4-BE49-F238E27FC236}">
                <a16:creationId xmlns:a16="http://schemas.microsoft.com/office/drawing/2014/main" id="{0673073E-3616-FA9F-CBE7-E97945A347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F30B37-AE49-D4E7-419E-8FCFE1E6261E}"/>
              </a:ext>
            </a:extLst>
          </p:cNvPr>
          <p:cNvSpPr>
            <a:spLocks noGrp="1"/>
          </p:cNvSpPr>
          <p:nvPr>
            <p:ph type="sldNum" sz="quarter" idx="12"/>
          </p:nvPr>
        </p:nvSpPr>
        <p:spPr/>
        <p:txBody>
          <a:bodyPr/>
          <a:lstStyle/>
          <a:p>
            <a:fld id="{50570D00-E71B-5B4B-B112-96916E266F9D}" type="slidenum">
              <a:rPr lang="en-US" smtClean="0"/>
              <a:t>‹#›</a:t>
            </a:fld>
            <a:endParaRPr lang="en-US"/>
          </a:p>
        </p:txBody>
      </p:sp>
    </p:spTree>
    <p:extLst>
      <p:ext uri="{BB962C8B-B14F-4D97-AF65-F5344CB8AC3E}">
        <p14:creationId xmlns:p14="http://schemas.microsoft.com/office/powerpoint/2010/main" val="2083450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D3C92-CC49-69C5-2E00-0B842EA092E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C41947AA-12AB-2611-D07E-3E4ACCF17F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C46A7C9-1F27-1289-5446-E49EA979FF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F7F7AFA-00BE-1C6E-9723-0F2DEDE5FA0B}"/>
              </a:ext>
            </a:extLst>
          </p:cNvPr>
          <p:cNvSpPr>
            <a:spLocks noGrp="1"/>
          </p:cNvSpPr>
          <p:nvPr>
            <p:ph type="dt" sz="half" idx="10"/>
          </p:nvPr>
        </p:nvSpPr>
        <p:spPr/>
        <p:txBody>
          <a:bodyPr/>
          <a:lstStyle/>
          <a:p>
            <a:fld id="{BB0F837D-1578-C549-800B-CA7190C5F5EC}" type="datetimeFigureOut">
              <a:rPr lang="en-US" smtClean="0"/>
              <a:t>2/13/25</a:t>
            </a:fld>
            <a:endParaRPr lang="en-US"/>
          </a:p>
        </p:txBody>
      </p:sp>
      <p:sp>
        <p:nvSpPr>
          <p:cNvPr id="6" name="Footer Placeholder 5">
            <a:extLst>
              <a:ext uri="{FF2B5EF4-FFF2-40B4-BE49-F238E27FC236}">
                <a16:creationId xmlns:a16="http://schemas.microsoft.com/office/drawing/2014/main" id="{080C9B06-D9C4-92F1-60C3-CF645F415F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35D64D-628D-C041-39EE-C4F977B2B095}"/>
              </a:ext>
            </a:extLst>
          </p:cNvPr>
          <p:cNvSpPr>
            <a:spLocks noGrp="1"/>
          </p:cNvSpPr>
          <p:nvPr>
            <p:ph type="sldNum" sz="quarter" idx="12"/>
          </p:nvPr>
        </p:nvSpPr>
        <p:spPr/>
        <p:txBody>
          <a:bodyPr/>
          <a:lstStyle/>
          <a:p>
            <a:fld id="{50570D00-E71B-5B4B-B112-96916E266F9D}" type="slidenum">
              <a:rPr lang="en-US" smtClean="0"/>
              <a:t>‹#›</a:t>
            </a:fld>
            <a:endParaRPr lang="en-US"/>
          </a:p>
        </p:txBody>
      </p:sp>
    </p:spTree>
    <p:extLst>
      <p:ext uri="{BB962C8B-B14F-4D97-AF65-F5344CB8AC3E}">
        <p14:creationId xmlns:p14="http://schemas.microsoft.com/office/powerpoint/2010/main" val="2723269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7A251B-F68B-3FA9-8825-E1327B3FF1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1D2FA2D-4238-1530-D948-745804FBEC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83719FD-4ED1-0F25-6AB2-DE6335CA9C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B0F837D-1578-C549-800B-CA7190C5F5EC}" type="datetimeFigureOut">
              <a:rPr lang="en-US" smtClean="0"/>
              <a:t>2/13/25</a:t>
            </a:fld>
            <a:endParaRPr lang="en-US"/>
          </a:p>
        </p:txBody>
      </p:sp>
      <p:sp>
        <p:nvSpPr>
          <p:cNvPr id="5" name="Footer Placeholder 4">
            <a:extLst>
              <a:ext uri="{FF2B5EF4-FFF2-40B4-BE49-F238E27FC236}">
                <a16:creationId xmlns:a16="http://schemas.microsoft.com/office/drawing/2014/main" id="{9149A76E-C92F-7BD4-00B5-7669BCE2A9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C10892B-A1A4-26D6-AB0A-8BF2D81991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0570D00-E71B-5B4B-B112-96916E266F9D}" type="slidenum">
              <a:rPr lang="en-US" smtClean="0"/>
              <a:t>‹#›</a:t>
            </a:fld>
            <a:endParaRPr lang="en-US"/>
          </a:p>
        </p:txBody>
      </p:sp>
    </p:spTree>
    <p:extLst>
      <p:ext uri="{BB962C8B-B14F-4D97-AF65-F5344CB8AC3E}">
        <p14:creationId xmlns:p14="http://schemas.microsoft.com/office/powerpoint/2010/main" val="28724897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l.yengo@imb.uq.edu.a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5.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5.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2.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17359-7900-7F15-7B24-03A6B509ABE8}"/>
              </a:ext>
            </a:extLst>
          </p:cNvPr>
          <p:cNvSpPr>
            <a:spLocks noGrp="1"/>
          </p:cNvSpPr>
          <p:nvPr>
            <p:ph type="ctrTitle"/>
          </p:nvPr>
        </p:nvSpPr>
        <p:spPr/>
        <p:txBody>
          <a:bodyPr>
            <a:normAutofit fontScale="90000"/>
          </a:bodyPr>
          <a:lstStyle/>
          <a:p>
            <a:r>
              <a:rPr lang="en-US" dirty="0"/>
              <a:t>Principal Component Analyses of Genetic Data</a:t>
            </a:r>
          </a:p>
        </p:txBody>
      </p:sp>
      <p:sp>
        <p:nvSpPr>
          <p:cNvPr id="4" name="Subtitle 2">
            <a:extLst>
              <a:ext uri="{FF2B5EF4-FFF2-40B4-BE49-F238E27FC236}">
                <a16:creationId xmlns:a16="http://schemas.microsoft.com/office/drawing/2014/main" id="{1A8F257F-D70C-87F7-A6AC-FE7245E7CDFC}"/>
              </a:ext>
            </a:extLst>
          </p:cNvPr>
          <p:cNvSpPr>
            <a:spLocks noGrp="1"/>
          </p:cNvSpPr>
          <p:nvPr>
            <p:ph type="subTitle" idx="1"/>
          </p:nvPr>
        </p:nvSpPr>
        <p:spPr>
          <a:xfrm>
            <a:off x="470704" y="3854613"/>
            <a:ext cx="9144000" cy="1655762"/>
          </a:xfrm>
        </p:spPr>
        <p:txBody>
          <a:bodyPr>
            <a:normAutofit/>
          </a:bodyPr>
          <a:lstStyle/>
          <a:p>
            <a:pPr algn="l"/>
            <a:r>
              <a:rPr lang="en-US" sz="2000" dirty="0">
                <a:latin typeface="Century Gothic" panose="020B0502020202020204" pitchFamily="34" charset="0"/>
              </a:rPr>
              <a:t>Loic Yengo, PhD</a:t>
            </a:r>
          </a:p>
          <a:p>
            <a:pPr algn="l"/>
            <a:r>
              <a:rPr lang="en-US" sz="2000" dirty="0">
                <a:latin typeface="Century Gothic" panose="020B0502020202020204" pitchFamily="34" charset="0"/>
              </a:rPr>
              <a:t>Institute for Molecular Bioscience</a:t>
            </a:r>
          </a:p>
          <a:p>
            <a:pPr algn="l"/>
            <a:r>
              <a:rPr lang="en-US" sz="2000" dirty="0">
                <a:latin typeface="Century Gothic" panose="020B0502020202020204" pitchFamily="34" charset="0"/>
              </a:rPr>
              <a:t>The University of Queensland</a:t>
            </a:r>
          </a:p>
          <a:p>
            <a:pPr algn="l"/>
            <a:r>
              <a:rPr lang="en-US" sz="2000" dirty="0">
                <a:latin typeface="Century Gothic" panose="020B0502020202020204" pitchFamily="34" charset="0"/>
                <a:hlinkClick r:id="rId2"/>
              </a:rPr>
              <a:t>l.yengo@imb.uq.edu.au</a:t>
            </a:r>
            <a:endParaRPr lang="en-US" sz="2000" dirty="0">
              <a:latin typeface="Century Gothic" panose="020B0502020202020204" pitchFamily="34" charset="0"/>
            </a:endParaRPr>
          </a:p>
          <a:p>
            <a:pPr algn="l"/>
            <a:endParaRPr lang="en-US" sz="2000" dirty="0">
              <a:latin typeface="Century Gothic" panose="020B0502020202020204" pitchFamily="34" charset="0"/>
            </a:endParaRPr>
          </a:p>
        </p:txBody>
      </p:sp>
      <p:pic>
        <p:nvPicPr>
          <p:cNvPr id="5" name="Picture 4" descr="Logo, company name&#10;&#10;Description automatically generated">
            <a:extLst>
              <a:ext uri="{FF2B5EF4-FFF2-40B4-BE49-F238E27FC236}">
                <a16:creationId xmlns:a16="http://schemas.microsoft.com/office/drawing/2014/main" id="{66649DB2-801C-A4B9-9111-2C5EC9415127}"/>
              </a:ext>
            </a:extLst>
          </p:cNvPr>
          <p:cNvPicPr>
            <a:picLocks noChangeAspect="1"/>
          </p:cNvPicPr>
          <p:nvPr/>
        </p:nvPicPr>
        <p:blipFill>
          <a:blip r:embed="rId3"/>
          <a:stretch>
            <a:fillRect/>
          </a:stretch>
        </p:blipFill>
        <p:spPr>
          <a:xfrm>
            <a:off x="9956670" y="4664399"/>
            <a:ext cx="2044700" cy="2070100"/>
          </a:xfrm>
          <a:prstGeom prst="rect">
            <a:avLst/>
          </a:prstGeom>
        </p:spPr>
      </p:pic>
    </p:spTree>
    <p:extLst>
      <p:ext uri="{BB962C8B-B14F-4D97-AF65-F5344CB8AC3E}">
        <p14:creationId xmlns:p14="http://schemas.microsoft.com/office/powerpoint/2010/main" val="3112185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5FC770-2E72-D4D5-5530-AFB73DDBDB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DB1D56-4E61-0A76-6A1E-20CA74635F68}"/>
              </a:ext>
            </a:extLst>
          </p:cNvPr>
          <p:cNvSpPr>
            <a:spLocks noGrp="1"/>
          </p:cNvSpPr>
          <p:nvPr>
            <p:ph type="title"/>
          </p:nvPr>
        </p:nvSpPr>
        <p:spPr>
          <a:xfrm>
            <a:off x="175591" y="206099"/>
            <a:ext cx="10515600" cy="748058"/>
          </a:xfrm>
        </p:spPr>
        <p:txBody>
          <a:bodyPr>
            <a:normAutofit fontScale="90000"/>
          </a:bodyPr>
          <a:lstStyle/>
          <a:p>
            <a:r>
              <a:rPr lang="en-US" dirty="0">
                <a:solidFill>
                  <a:srgbClr val="0070C0"/>
                </a:solidFill>
              </a:rPr>
              <a:t>PCA</a:t>
            </a:r>
            <a:r>
              <a:rPr lang="en-US" dirty="0"/>
              <a:t> and Singular Vector Decomposition</a:t>
            </a:r>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599FC77A-0B8C-EA6B-189A-DB1ADD55BEA8}"/>
                  </a:ext>
                </a:extLst>
              </p:cNvPr>
              <p:cNvSpPr txBox="1"/>
              <p:nvPr/>
            </p:nvSpPr>
            <p:spPr>
              <a:xfrm>
                <a:off x="175591" y="1220665"/>
                <a:ext cx="10124695" cy="1015663"/>
              </a:xfrm>
              <a:prstGeom prst="rect">
                <a:avLst/>
              </a:prstGeom>
              <a:noFill/>
            </p:spPr>
            <p:txBody>
              <a:bodyPr wrap="none" rtlCol="0">
                <a:spAutoFit/>
              </a:bodyPr>
              <a:lstStyle/>
              <a:p>
                <a:r>
                  <a:rPr lang="en-US" sz="2000" dirty="0">
                    <a:solidFill>
                      <a:schemeClr val="tx1"/>
                    </a:solidFill>
                  </a:rPr>
                  <a:t>The SVD decomposition of a matrix </a:t>
                </a:r>
                <a14:m>
                  <m:oMath xmlns:m="http://schemas.openxmlformats.org/officeDocument/2006/math">
                    <m:r>
                      <a:rPr lang="en-AU" sz="2000" b="1" i="0" dirty="0" smtClean="0">
                        <a:solidFill>
                          <a:schemeClr val="tx1"/>
                        </a:solidFill>
                        <a:latin typeface="Cambria Math" panose="02040503050406030204" pitchFamily="18" charset="0"/>
                      </a:rPr>
                      <m:t>𝐌</m:t>
                    </m:r>
                  </m:oMath>
                </a14:m>
                <a:r>
                  <a:rPr lang="en-US" sz="2000" b="1" dirty="0">
                    <a:solidFill>
                      <a:schemeClr val="tx1"/>
                    </a:solidFill>
                  </a:rPr>
                  <a:t> </a:t>
                </a:r>
                <a:r>
                  <a:rPr lang="en-US" sz="2000" dirty="0">
                    <a:solidFill>
                      <a:schemeClr val="tx1"/>
                    </a:solidFill>
                  </a:rPr>
                  <a:t>is given by a factorization of </a:t>
                </a:r>
                <a14:m>
                  <m:oMath xmlns:m="http://schemas.openxmlformats.org/officeDocument/2006/math">
                    <m:r>
                      <a:rPr lang="en-AU" sz="2000" b="1" i="0" dirty="0" smtClean="0">
                        <a:solidFill>
                          <a:schemeClr val="tx1"/>
                        </a:solidFill>
                        <a:latin typeface="Cambria Math" panose="02040503050406030204" pitchFamily="18" charset="0"/>
                      </a:rPr>
                      <m:t>𝐌</m:t>
                    </m:r>
                  </m:oMath>
                </a14:m>
                <a:r>
                  <a:rPr lang="en-US" sz="2000" b="1" dirty="0">
                    <a:solidFill>
                      <a:schemeClr val="tx1"/>
                    </a:solidFill>
                  </a:rPr>
                  <a:t> </a:t>
                </a:r>
                <a:r>
                  <a:rPr lang="en-US" sz="2000" dirty="0">
                    <a:solidFill>
                      <a:schemeClr val="tx1"/>
                    </a:solidFill>
                  </a:rPr>
                  <a:t>as </a:t>
                </a:r>
                <a14:m>
                  <m:oMath xmlns:m="http://schemas.openxmlformats.org/officeDocument/2006/math">
                    <m:r>
                      <a:rPr lang="en-AU" sz="2000" b="1" i="0" dirty="0" smtClean="0">
                        <a:solidFill>
                          <a:schemeClr val="tx1"/>
                        </a:solidFill>
                        <a:latin typeface="Cambria Math" panose="02040503050406030204" pitchFamily="18" charset="0"/>
                      </a:rPr>
                      <m:t>𝐌</m:t>
                    </m:r>
                    <m:r>
                      <a:rPr lang="en-AU" sz="2000" b="1" i="0" dirty="0" smtClean="0">
                        <a:solidFill>
                          <a:schemeClr val="tx1"/>
                        </a:solidFill>
                        <a:latin typeface="Cambria Math" panose="02040503050406030204" pitchFamily="18" charset="0"/>
                      </a:rPr>
                      <m:t>=</m:t>
                    </m:r>
                    <m:r>
                      <a:rPr lang="en-AU" sz="2000" b="1" i="0" dirty="0" smtClean="0">
                        <a:solidFill>
                          <a:schemeClr val="tx1"/>
                        </a:solidFill>
                        <a:latin typeface="Cambria Math" panose="02040503050406030204" pitchFamily="18" charset="0"/>
                      </a:rPr>
                      <m:t>𝐔</m:t>
                    </m:r>
                    <m:r>
                      <a:rPr lang="en-AU" sz="2000" b="1" i="0" dirty="0" smtClean="0">
                        <a:solidFill>
                          <a:schemeClr val="tx1"/>
                        </a:solidFill>
                        <a:latin typeface="Cambria Math" panose="02040503050406030204" pitchFamily="18" charset="0"/>
                      </a:rPr>
                      <m:t>𝚺</m:t>
                    </m:r>
                    <m:r>
                      <a:rPr lang="en-AU" sz="2000" b="1" i="0" dirty="0" smtClean="0">
                        <a:solidFill>
                          <a:schemeClr val="tx1"/>
                        </a:solidFill>
                        <a:latin typeface="Cambria Math" panose="02040503050406030204" pitchFamily="18" charset="0"/>
                      </a:rPr>
                      <m:t>𝐕</m:t>
                    </m:r>
                    <m:r>
                      <a:rPr lang="en-AU" sz="2000" b="1" i="0" dirty="0" smtClean="0">
                        <a:solidFill>
                          <a:schemeClr val="tx1"/>
                        </a:solidFill>
                        <a:latin typeface="Cambria Math" panose="02040503050406030204" pitchFamily="18" charset="0"/>
                      </a:rPr>
                      <m:t>′</m:t>
                    </m:r>
                  </m:oMath>
                </a14:m>
                <a:endParaRPr lang="en-US" sz="2000" b="1" dirty="0">
                  <a:solidFill>
                    <a:schemeClr val="tx1"/>
                  </a:solidFill>
                </a:endParaRPr>
              </a:p>
              <a:p>
                <a:endParaRPr lang="en-US" sz="2000" b="1" dirty="0"/>
              </a:p>
              <a:p>
                <a:r>
                  <a:rPr lang="en-US" sz="2000" dirty="0">
                    <a:solidFill>
                      <a:schemeClr val="tx1"/>
                    </a:solidFill>
                  </a:rPr>
                  <a:t>Such that </a:t>
                </a:r>
                <a14:m>
                  <m:oMath xmlns:m="http://schemas.openxmlformats.org/officeDocument/2006/math">
                    <m:sSup>
                      <m:sSupPr>
                        <m:ctrlPr>
                          <a:rPr lang="en-AU" sz="2000" b="1" i="0" dirty="0" smtClean="0">
                            <a:latin typeface="Cambria Math" panose="02040503050406030204" pitchFamily="18" charset="0"/>
                          </a:rPr>
                        </m:ctrlPr>
                      </m:sSupPr>
                      <m:e>
                        <m:r>
                          <a:rPr lang="en-AU" sz="2000" b="1" i="0" dirty="0" smtClean="0">
                            <a:latin typeface="Cambria Math" panose="02040503050406030204" pitchFamily="18" charset="0"/>
                          </a:rPr>
                          <m:t>𝐔</m:t>
                        </m:r>
                      </m:e>
                      <m:sup>
                        <m:r>
                          <a:rPr lang="en-AU" sz="2000" b="1" i="0" dirty="0" smtClean="0">
                            <a:latin typeface="Cambria Math" panose="02040503050406030204" pitchFamily="18" charset="0"/>
                          </a:rPr>
                          <m:t>′</m:t>
                        </m:r>
                      </m:sup>
                    </m:sSup>
                    <m:r>
                      <a:rPr lang="en-AU" sz="2000" b="1" i="0" dirty="0" smtClean="0">
                        <a:latin typeface="Cambria Math" panose="02040503050406030204" pitchFamily="18" charset="0"/>
                      </a:rPr>
                      <m:t>𝐔</m:t>
                    </m:r>
                    <m:r>
                      <a:rPr lang="en-AU" sz="2000" b="1" i="0" dirty="0" smtClean="0">
                        <a:latin typeface="Cambria Math" panose="02040503050406030204" pitchFamily="18" charset="0"/>
                      </a:rPr>
                      <m:t>=</m:t>
                    </m:r>
                    <m:r>
                      <a:rPr lang="en-AU" sz="2000" b="1" i="0" dirty="0" smtClean="0">
                        <a:latin typeface="Cambria Math" panose="02040503050406030204" pitchFamily="18" charset="0"/>
                      </a:rPr>
                      <m:t>𝐈</m:t>
                    </m:r>
                  </m:oMath>
                </a14:m>
                <a:r>
                  <a:rPr lang="en-US" sz="2000" b="1" dirty="0">
                    <a:solidFill>
                      <a:schemeClr val="tx1"/>
                    </a:solidFill>
                  </a:rPr>
                  <a:t> </a:t>
                </a:r>
                <a:r>
                  <a:rPr lang="en-US" sz="2000" dirty="0">
                    <a:solidFill>
                      <a:schemeClr val="tx1"/>
                    </a:solidFill>
                  </a:rPr>
                  <a:t>and </a:t>
                </a:r>
                <a14:m>
                  <m:oMath xmlns:m="http://schemas.openxmlformats.org/officeDocument/2006/math">
                    <m:sSup>
                      <m:sSupPr>
                        <m:ctrlPr>
                          <a:rPr lang="en-AU" sz="2000" b="1" i="1" dirty="0" smtClean="0">
                            <a:latin typeface="Cambria Math" panose="02040503050406030204" pitchFamily="18" charset="0"/>
                          </a:rPr>
                        </m:ctrlPr>
                      </m:sSupPr>
                      <m:e>
                        <m:r>
                          <a:rPr lang="en-AU" sz="2000" b="1" i="0" dirty="0" smtClean="0">
                            <a:latin typeface="Cambria Math" panose="02040503050406030204" pitchFamily="18" charset="0"/>
                          </a:rPr>
                          <m:t>𝐕</m:t>
                        </m:r>
                      </m:e>
                      <m:sup>
                        <m:r>
                          <a:rPr lang="en-AU" sz="2000" b="1" i="0" dirty="0" smtClean="0">
                            <a:latin typeface="Cambria Math" panose="02040503050406030204" pitchFamily="18" charset="0"/>
                          </a:rPr>
                          <m:t>′</m:t>
                        </m:r>
                      </m:sup>
                    </m:sSup>
                    <m:r>
                      <a:rPr lang="en-AU" sz="2000" b="1" i="0" dirty="0" smtClean="0">
                        <a:latin typeface="Cambria Math" panose="02040503050406030204" pitchFamily="18" charset="0"/>
                      </a:rPr>
                      <m:t>𝐕</m:t>
                    </m:r>
                    <m:r>
                      <a:rPr lang="en-AU" sz="2000" b="1" i="0" dirty="0" smtClean="0">
                        <a:latin typeface="Cambria Math" panose="02040503050406030204" pitchFamily="18" charset="0"/>
                      </a:rPr>
                      <m:t>=</m:t>
                    </m:r>
                    <m:r>
                      <a:rPr lang="en-AU" sz="2000" b="1" i="0" dirty="0" smtClean="0">
                        <a:latin typeface="Cambria Math" panose="02040503050406030204" pitchFamily="18" charset="0"/>
                      </a:rPr>
                      <m:t>𝐈</m:t>
                    </m:r>
                  </m:oMath>
                </a14:m>
                <a:r>
                  <a:rPr lang="en-US" sz="2000" b="1" dirty="0">
                    <a:solidFill>
                      <a:schemeClr val="tx1"/>
                    </a:solidFill>
                  </a:rPr>
                  <a:t> </a:t>
                </a:r>
                <a:r>
                  <a:rPr lang="en-US" sz="2000" dirty="0">
                    <a:solidFill>
                      <a:schemeClr val="tx1"/>
                    </a:solidFill>
                  </a:rPr>
                  <a:t>and </a:t>
                </a:r>
                <a14:m>
                  <m:oMath xmlns:m="http://schemas.openxmlformats.org/officeDocument/2006/math">
                    <m:r>
                      <a:rPr lang="en-AU" sz="2000" b="1" i="0" dirty="0" smtClean="0">
                        <a:solidFill>
                          <a:schemeClr val="tx1"/>
                        </a:solidFill>
                        <a:latin typeface="Cambria Math" panose="02040503050406030204" pitchFamily="18" charset="0"/>
                      </a:rPr>
                      <m:t>𝚺</m:t>
                    </m:r>
                  </m:oMath>
                </a14:m>
                <a:r>
                  <a:rPr lang="en-US" sz="2000" dirty="0">
                    <a:solidFill>
                      <a:schemeClr val="tx1"/>
                    </a:solidFill>
                  </a:rPr>
                  <a:t> is a (rectangular) diagonal matrix.</a:t>
                </a:r>
              </a:p>
            </p:txBody>
          </p:sp>
        </mc:Choice>
        <mc:Fallback>
          <p:sp>
            <p:nvSpPr>
              <p:cNvPr id="3" name="TextBox 2">
                <a:extLst>
                  <a:ext uri="{FF2B5EF4-FFF2-40B4-BE49-F238E27FC236}">
                    <a16:creationId xmlns:a16="http://schemas.microsoft.com/office/drawing/2014/main" id="{599FC77A-0B8C-EA6B-189A-DB1ADD55BEA8}"/>
                  </a:ext>
                </a:extLst>
              </p:cNvPr>
              <p:cNvSpPr txBox="1">
                <a:spLocks noRot="1" noChangeAspect="1" noMove="1" noResize="1" noEditPoints="1" noAdjustHandles="1" noChangeArrowheads="1" noChangeShapeType="1" noTextEdit="1"/>
              </p:cNvSpPr>
              <p:nvPr/>
            </p:nvSpPr>
            <p:spPr>
              <a:xfrm>
                <a:off x="175591" y="1220665"/>
                <a:ext cx="10124695" cy="1015663"/>
              </a:xfrm>
              <a:prstGeom prst="rect">
                <a:avLst/>
              </a:prstGeom>
              <a:blipFill>
                <a:blip r:embed="rId2"/>
                <a:stretch>
                  <a:fillRect l="-626" t="-3704" b="-864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D570CB21-E2C0-71C6-48D5-A3956DDB651D}"/>
                  </a:ext>
                </a:extLst>
              </p:cNvPr>
              <p:cNvSpPr txBox="1"/>
              <p:nvPr/>
            </p:nvSpPr>
            <p:spPr>
              <a:xfrm>
                <a:off x="3478695" y="3620988"/>
                <a:ext cx="8302487" cy="707886"/>
              </a:xfrm>
              <a:prstGeom prst="rect">
                <a:avLst/>
              </a:prstGeom>
              <a:noFill/>
            </p:spPr>
            <p:txBody>
              <a:bodyPr wrap="square" rtlCol="0">
                <a:spAutoFit/>
              </a:bodyPr>
              <a:lstStyle/>
              <a:p>
                <a:r>
                  <a:rPr lang="en-US" sz="2000" dirty="0">
                    <a:solidFill>
                      <a:srgbClr val="FF0000"/>
                    </a:solidFill>
                  </a:rPr>
                  <a:t>The columns of </a:t>
                </a:r>
                <a14:m>
                  <m:oMath xmlns:m="http://schemas.openxmlformats.org/officeDocument/2006/math">
                    <m:r>
                      <a:rPr lang="en-AU" sz="2000" b="1" i="0" dirty="0" smtClean="0">
                        <a:solidFill>
                          <a:srgbClr val="FF0000"/>
                        </a:solidFill>
                        <a:latin typeface="Cambria Math" panose="02040503050406030204" pitchFamily="18" charset="0"/>
                      </a:rPr>
                      <m:t>𝐔</m:t>
                    </m:r>
                  </m:oMath>
                </a14:m>
                <a:r>
                  <a:rPr lang="en-US" sz="2000" dirty="0">
                    <a:solidFill>
                      <a:srgbClr val="FF0000"/>
                    </a:solidFill>
                  </a:rPr>
                  <a:t> are called eigenvectors and are </a:t>
                </a:r>
                <a:r>
                  <a:rPr lang="en-US" sz="2000" b="1" u="sng" dirty="0">
                    <a:solidFill>
                      <a:srgbClr val="FF0000"/>
                    </a:solidFill>
                  </a:rPr>
                  <a:t>proportional</a:t>
                </a:r>
                <a:r>
                  <a:rPr lang="en-US" sz="2000" dirty="0">
                    <a:solidFill>
                      <a:srgbClr val="FF0000"/>
                    </a:solidFill>
                  </a:rPr>
                  <a:t> to principal components of </a:t>
                </a:r>
                <a14:m>
                  <m:oMath xmlns:m="http://schemas.openxmlformats.org/officeDocument/2006/math">
                    <m:r>
                      <a:rPr lang="en-AU" sz="2000" b="1" i="0" dirty="0" smtClean="0">
                        <a:solidFill>
                          <a:srgbClr val="FF0000"/>
                        </a:solidFill>
                        <a:latin typeface="Cambria Math" panose="02040503050406030204" pitchFamily="18" charset="0"/>
                      </a:rPr>
                      <m:t>𝐌</m:t>
                    </m:r>
                  </m:oMath>
                </a14:m>
                <a:r>
                  <a:rPr lang="en-US" sz="2000" dirty="0">
                    <a:solidFill>
                      <a:srgbClr val="FF0000"/>
                    </a:solidFill>
                  </a:rPr>
                  <a:t>.</a:t>
                </a:r>
              </a:p>
            </p:txBody>
          </p:sp>
        </mc:Choice>
        <mc:Fallback>
          <p:sp>
            <p:nvSpPr>
              <p:cNvPr id="7" name="TextBox 6">
                <a:extLst>
                  <a:ext uri="{FF2B5EF4-FFF2-40B4-BE49-F238E27FC236}">
                    <a16:creationId xmlns:a16="http://schemas.microsoft.com/office/drawing/2014/main" id="{D570CB21-E2C0-71C6-48D5-A3956DDB651D}"/>
                  </a:ext>
                </a:extLst>
              </p:cNvPr>
              <p:cNvSpPr txBox="1">
                <a:spLocks noRot="1" noChangeAspect="1" noMove="1" noResize="1" noEditPoints="1" noAdjustHandles="1" noChangeArrowheads="1" noChangeShapeType="1" noTextEdit="1"/>
              </p:cNvSpPr>
              <p:nvPr/>
            </p:nvSpPr>
            <p:spPr>
              <a:xfrm>
                <a:off x="3478695" y="3620988"/>
                <a:ext cx="8302487" cy="707886"/>
              </a:xfrm>
              <a:prstGeom prst="rect">
                <a:avLst/>
              </a:prstGeom>
              <a:blipFill>
                <a:blip r:embed="rId3"/>
                <a:stretch>
                  <a:fillRect l="-917" t="-5357" r="-765" b="-14286"/>
                </a:stretch>
              </a:blipFill>
            </p:spPr>
            <p:txBody>
              <a:bodyPr/>
              <a:lstStyle/>
              <a:p>
                <a:r>
                  <a:rPr lang="en-US">
                    <a:noFill/>
                  </a:rPr>
                  <a:t> </a:t>
                </a:r>
              </a:p>
            </p:txBody>
          </p:sp>
        </mc:Fallback>
      </mc:AlternateContent>
      <p:pic>
        <p:nvPicPr>
          <p:cNvPr id="1026" name="Picture 2" descr="undefined">
            <a:extLst>
              <a:ext uri="{FF2B5EF4-FFF2-40B4-BE49-F238E27FC236}">
                <a16:creationId xmlns:a16="http://schemas.microsoft.com/office/drawing/2014/main" id="{29EFE041-C17C-9CB2-9420-475FD0EC5A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591" y="2502836"/>
            <a:ext cx="2940050" cy="3429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2570220-04E3-D45A-9B82-71A10213BB27}"/>
              </a:ext>
            </a:extLst>
          </p:cNvPr>
          <p:cNvSpPr txBox="1"/>
          <p:nvPr/>
        </p:nvSpPr>
        <p:spPr>
          <a:xfrm>
            <a:off x="264491" y="6059844"/>
            <a:ext cx="1830950" cy="276999"/>
          </a:xfrm>
          <a:prstGeom prst="rect">
            <a:avLst/>
          </a:prstGeom>
          <a:noFill/>
        </p:spPr>
        <p:txBody>
          <a:bodyPr wrap="none" rtlCol="0">
            <a:spAutoFit/>
          </a:bodyPr>
          <a:lstStyle/>
          <a:p>
            <a:r>
              <a:rPr lang="en-US" sz="1200" dirty="0"/>
              <a:t>Image from Wikipedia</a:t>
            </a:r>
          </a:p>
        </p:txBody>
      </p:sp>
    </p:spTree>
    <p:extLst>
      <p:ext uri="{BB962C8B-B14F-4D97-AF65-F5344CB8AC3E}">
        <p14:creationId xmlns:p14="http://schemas.microsoft.com/office/powerpoint/2010/main" val="67580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A3BA71-B4F2-EA35-1E60-EC0145638B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AB6C10-8FAF-7F7C-3F86-F6E653588201}"/>
              </a:ext>
            </a:extLst>
          </p:cNvPr>
          <p:cNvSpPr>
            <a:spLocks noGrp="1"/>
          </p:cNvSpPr>
          <p:nvPr>
            <p:ph type="title"/>
          </p:nvPr>
        </p:nvSpPr>
        <p:spPr>
          <a:xfrm>
            <a:off x="175591" y="206099"/>
            <a:ext cx="10515600" cy="748058"/>
          </a:xfrm>
        </p:spPr>
        <p:txBody>
          <a:bodyPr>
            <a:normAutofit/>
          </a:bodyPr>
          <a:lstStyle/>
          <a:p>
            <a:r>
              <a:rPr lang="en-US" dirty="0">
                <a:solidFill>
                  <a:srgbClr val="0070C0"/>
                </a:solidFill>
              </a:rPr>
              <a:t>PCA</a:t>
            </a:r>
            <a:r>
              <a:rPr lang="en-US" dirty="0"/>
              <a:t> and Genomic Relatedness</a:t>
            </a:r>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A41D605F-381A-82EA-1B41-4C2D7BBB9F45}"/>
                  </a:ext>
                </a:extLst>
              </p:cNvPr>
              <p:cNvSpPr txBox="1"/>
              <p:nvPr/>
            </p:nvSpPr>
            <p:spPr>
              <a:xfrm>
                <a:off x="175591" y="1345786"/>
                <a:ext cx="6822363" cy="4093428"/>
              </a:xfrm>
              <a:prstGeom prst="rect">
                <a:avLst/>
              </a:prstGeom>
              <a:noFill/>
            </p:spPr>
            <p:txBody>
              <a:bodyPr wrap="square" rtlCol="0">
                <a:spAutoFit/>
              </a:bodyPr>
              <a:lstStyle/>
              <a:p>
                <a:r>
                  <a:rPr lang="en-US" sz="2000" dirty="0"/>
                  <a:t>Principal Components (PC) can be obtained from the eigenvectors of a genomic relationship matrix.</a:t>
                </a:r>
              </a:p>
              <a:p>
                <a:endParaRPr lang="en-US" sz="2000" dirty="0"/>
              </a:p>
              <a:p>
                <a:r>
                  <a:rPr lang="en-US" sz="2000" dirty="0"/>
                  <a:t>If </a:t>
                </a:r>
                <a14:m>
                  <m:oMath xmlns:m="http://schemas.openxmlformats.org/officeDocument/2006/math">
                    <m:r>
                      <a:rPr lang="en-AU" sz="2000" b="1" i="0" dirty="0" smtClean="0">
                        <a:solidFill>
                          <a:schemeClr val="tx1"/>
                        </a:solidFill>
                        <a:latin typeface="Cambria Math" panose="02040503050406030204" pitchFamily="18" charset="0"/>
                      </a:rPr>
                      <m:t>𝐗</m:t>
                    </m:r>
                  </m:oMath>
                </a14:m>
                <a:r>
                  <a:rPr lang="en-US" sz="2000" dirty="0"/>
                  <a:t> is a (scaled) genotyped matrix with </a:t>
                </a:r>
                <a14:m>
                  <m:oMath xmlns:m="http://schemas.openxmlformats.org/officeDocument/2006/math">
                    <m:r>
                      <a:rPr lang="en-AU" sz="2000" b="0" i="1" dirty="0" smtClean="0">
                        <a:solidFill>
                          <a:schemeClr val="tx1"/>
                        </a:solidFill>
                        <a:latin typeface="Cambria Math" panose="02040503050406030204" pitchFamily="18" charset="0"/>
                      </a:rPr>
                      <m:t>𝑛</m:t>
                    </m:r>
                  </m:oMath>
                </a14:m>
                <a:r>
                  <a:rPr lang="en-US" sz="2000" dirty="0"/>
                  <a:t> individuals and </a:t>
                </a:r>
                <a14:m>
                  <m:oMath xmlns:m="http://schemas.openxmlformats.org/officeDocument/2006/math">
                    <m:r>
                      <a:rPr lang="en-AU" sz="2000" b="0" i="1" dirty="0" smtClean="0">
                        <a:solidFill>
                          <a:schemeClr val="tx1"/>
                        </a:solidFill>
                        <a:latin typeface="Cambria Math" panose="02040503050406030204" pitchFamily="18" charset="0"/>
                      </a:rPr>
                      <m:t>𝑚</m:t>
                    </m:r>
                  </m:oMath>
                </a14:m>
                <a:r>
                  <a:rPr lang="en-US" sz="2000" dirty="0"/>
                  <a:t> SNPs</a:t>
                </a:r>
              </a:p>
              <a:p>
                <a:endParaRPr lang="en-US" sz="2000" b="1" dirty="0"/>
              </a:p>
              <a:p>
                <a:endParaRPr lang="en-US" sz="2000" dirty="0"/>
              </a:p>
              <a:p>
                <a:r>
                  <a:rPr lang="en-US" sz="2000" dirty="0"/>
                  <a:t>Then </a:t>
                </a:r>
                <a14:m>
                  <m:oMath xmlns:m="http://schemas.openxmlformats.org/officeDocument/2006/math">
                    <m:r>
                      <a:rPr lang="en-AU" sz="2000" b="1" i="0" dirty="0" smtClean="0">
                        <a:solidFill>
                          <a:schemeClr val="tx1"/>
                        </a:solidFill>
                        <a:latin typeface="Cambria Math" panose="02040503050406030204" pitchFamily="18" charset="0"/>
                      </a:rPr>
                      <m:t>𝐗</m:t>
                    </m:r>
                    <m:r>
                      <a:rPr lang="en-AU" sz="2000" b="1" i="0" dirty="0" smtClean="0">
                        <a:solidFill>
                          <a:schemeClr val="tx1"/>
                        </a:solidFill>
                        <a:latin typeface="Cambria Math" panose="02040503050406030204" pitchFamily="18" charset="0"/>
                      </a:rPr>
                      <m:t>=</m:t>
                    </m:r>
                    <m:r>
                      <a:rPr lang="en-AU" sz="2000" b="1" i="0" dirty="0" smtClean="0">
                        <a:solidFill>
                          <a:schemeClr val="tx1"/>
                        </a:solidFill>
                        <a:latin typeface="Cambria Math" panose="02040503050406030204" pitchFamily="18" charset="0"/>
                      </a:rPr>
                      <m:t>𝐔</m:t>
                    </m:r>
                    <m:r>
                      <a:rPr lang="en-AU" sz="2000" b="1" i="0" dirty="0" smtClean="0">
                        <a:solidFill>
                          <a:schemeClr val="tx1"/>
                        </a:solidFill>
                        <a:latin typeface="Cambria Math" panose="02040503050406030204" pitchFamily="18" charset="0"/>
                      </a:rPr>
                      <m:t>𝚺</m:t>
                    </m:r>
                    <m:r>
                      <a:rPr lang="en-AU" sz="2000" b="1" i="0" dirty="0" smtClean="0">
                        <a:solidFill>
                          <a:schemeClr val="tx1"/>
                        </a:solidFill>
                        <a:latin typeface="Cambria Math" panose="02040503050406030204" pitchFamily="18" charset="0"/>
                      </a:rPr>
                      <m:t>𝐕</m:t>
                    </m:r>
                    <m:r>
                      <a:rPr lang="en-AU" sz="2000" b="1" i="0" dirty="0" smtClean="0">
                        <a:solidFill>
                          <a:schemeClr val="tx1"/>
                        </a:solidFill>
                        <a:latin typeface="Cambria Math" panose="02040503050406030204" pitchFamily="18" charset="0"/>
                      </a:rPr>
                      <m:t>′</m:t>
                    </m:r>
                  </m:oMath>
                </a14:m>
                <a:r>
                  <a:rPr lang="en-US" sz="2000" b="1" dirty="0">
                    <a:solidFill>
                      <a:schemeClr val="tx1"/>
                    </a:solidFill>
                  </a:rPr>
                  <a:t> </a:t>
                </a:r>
                <a:r>
                  <a:rPr lang="en-US" sz="2000" dirty="0">
                    <a:solidFill>
                      <a:schemeClr val="tx1"/>
                    </a:solidFill>
                  </a:rPr>
                  <a:t>implies </a:t>
                </a:r>
              </a:p>
              <a:p>
                <a:r>
                  <a:rPr lang="en-US" sz="2000" dirty="0">
                    <a:solidFill>
                      <a:schemeClr val="tx1"/>
                    </a:solidFill>
                  </a:rPr>
                  <a:t>that </a:t>
                </a:r>
                <a14:m>
                  <m:oMath xmlns:m="http://schemas.openxmlformats.org/officeDocument/2006/math">
                    <m:r>
                      <a:rPr lang="en-AU" sz="2000" b="1" i="0" dirty="0" smtClean="0">
                        <a:solidFill>
                          <a:schemeClr val="tx1"/>
                        </a:solidFill>
                        <a:latin typeface="Cambria Math" panose="02040503050406030204" pitchFamily="18" charset="0"/>
                      </a:rPr>
                      <m:t>𝐆</m:t>
                    </m:r>
                    <m:r>
                      <a:rPr lang="en-AU" sz="2000" b="0" i="0" dirty="0" smtClean="0">
                        <a:solidFill>
                          <a:schemeClr val="tx1"/>
                        </a:solidFill>
                        <a:latin typeface="Cambria Math" panose="02040503050406030204" pitchFamily="18" charset="0"/>
                      </a:rPr>
                      <m:t>=</m:t>
                    </m:r>
                    <m:sSup>
                      <m:sSupPr>
                        <m:ctrlPr>
                          <a:rPr lang="en-AU" sz="2000" b="0" i="0" dirty="0" smtClean="0">
                            <a:solidFill>
                              <a:schemeClr val="tx1"/>
                            </a:solidFill>
                            <a:latin typeface="Cambria Math" panose="02040503050406030204" pitchFamily="18" charset="0"/>
                          </a:rPr>
                        </m:ctrlPr>
                      </m:sSupPr>
                      <m:e>
                        <m:r>
                          <a:rPr lang="en-AU" sz="2000" b="0" i="1" dirty="0" smtClean="0">
                            <a:solidFill>
                              <a:schemeClr val="tx1"/>
                            </a:solidFill>
                            <a:latin typeface="Cambria Math" panose="02040503050406030204" pitchFamily="18" charset="0"/>
                          </a:rPr>
                          <m:t>𝑚</m:t>
                        </m:r>
                      </m:e>
                      <m:sup>
                        <m:r>
                          <a:rPr lang="en-AU" sz="2000" b="0" i="0" dirty="0" smtClean="0">
                            <a:solidFill>
                              <a:schemeClr val="tx1"/>
                            </a:solidFill>
                            <a:latin typeface="Cambria Math" panose="02040503050406030204" pitchFamily="18" charset="0"/>
                          </a:rPr>
                          <m:t>−1</m:t>
                        </m:r>
                      </m:sup>
                    </m:sSup>
                    <m:r>
                      <a:rPr lang="en-AU" sz="2000" b="1" i="0" dirty="0" smtClean="0">
                        <a:solidFill>
                          <a:schemeClr val="tx1"/>
                        </a:solidFill>
                        <a:latin typeface="Cambria Math" panose="02040503050406030204" pitchFamily="18" charset="0"/>
                      </a:rPr>
                      <m:t>𝐗</m:t>
                    </m:r>
                    <m:sSup>
                      <m:sSupPr>
                        <m:ctrlPr>
                          <a:rPr lang="en-AU" sz="2000" b="1" i="0" dirty="0" smtClean="0">
                            <a:solidFill>
                              <a:schemeClr val="tx1"/>
                            </a:solidFill>
                            <a:latin typeface="Cambria Math" panose="02040503050406030204" pitchFamily="18" charset="0"/>
                          </a:rPr>
                        </m:ctrlPr>
                      </m:sSupPr>
                      <m:e>
                        <m:r>
                          <a:rPr lang="en-AU" sz="2000" b="1" i="0" dirty="0" smtClean="0">
                            <a:solidFill>
                              <a:schemeClr val="tx1"/>
                            </a:solidFill>
                            <a:latin typeface="Cambria Math" panose="02040503050406030204" pitchFamily="18" charset="0"/>
                          </a:rPr>
                          <m:t>𝐗</m:t>
                        </m:r>
                      </m:e>
                      <m:sup>
                        <m:r>
                          <a:rPr lang="en-AU" sz="2000" b="1" i="0" dirty="0" smtClean="0">
                            <a:solidFill>
                              <a:schemeClr val="tx1"/>
                            </a:solidFill>
                            <a:latin typeface="Cambria Math" panose="02040503050406030204" pitchFamily="18" charset="0"/>
                          </a:rPr>
                          <m:t>′</m:t>
                        </m:r>
                      </m:sup>
                    </m:sSup>
                    <m:r>
                      <a:rPr lang="en-AU" sz="2000" b="1" i="0" dirty="0" smtClean="0">
                        <a:solidFill>
                          <a:schemeClr val="tx1"/>
                        </a:solidFill>
                        <a:latin typeface="Cambria Math" panose="02040503050406030204" pitchFamily="18" charset="0"/>
                      </a:rPr>
                      <m:t>=</m:t>
                    </m:r>
                    <m:sSup>
                      <m:sSupPr>
                        <m:ctrlPr>
                          <a:rPr lang="en-AU" sz="2000" b="0" i="1" dirty="0" smtClean="0">
                            <a:solidFill>
                              <a:schemeClr val="tx1"/>
                            </a:solidFill>
                            <a:latin typeface="Cambria Math" panose="02040503050406030204" pitchFamily="18" charset="0"/>
                          </a:rPr>
                        </m:ctrlPr>
                      </m:sSupPr>
                      <m:e>
                        <m:r>
                          <a:rPr lang="en-AU" sz="2000" b="0" i="1" dirty="0" smtClean="0">
                            <a:solidFill>
                              <a:schemeClr val="tx1"/>
                            </a:solidFill>
                            <a:latin typeface="Cambria Math" panose="02040503050406030204" pitchFamily="18" charset="0"/>
                          </a:rPr>
                          <m:t>𝑚</m:t>
                        </m:r>
                      </m:e>
                      <m:sup>
                        <m:r>
                          <a:rPr lang="en-AU" sz="2000" b="0" i="0" dirty="0" smtClean="0">
                            <a:solidFill>
                              <a:schemeClr val="tx1"/>
                            </a:solidFill>
                            <a:latin typeface="Cambria Math" panose="02040503050406030204" pitchFamily="18" charset="0"/>
                          </a:rPr>
                          <m:t>−1</m:t>
                        </m:r>
                      </m:sup>
                    </m:sSup>
                    <m:r>
                      <a:rPr lang="en-AU" sz="2000" b="1" i="0" dirty="0" smtClean="0">
                        <a:solidFill>
                          <a:schemeClr val="tx1"/>
                        </a:solidFill>
                        <a:latin typeface="Cambria Math" panose="02040503050406030204" pitchFamily="18" charset="0"/>
                      </a:rPr>
                      <m:t>𝐔</m:t>
                    </m:r>
                    <m:r>
                      <a:rPr lang="en-AU" sz="2000" b="1" i="0" dirty="0" smtClean="0">
                        <a:solidFill>
                          <a:schemeClr val="tx1"/>
                        </a:solidFill>
                        <a:latin typeface="Cambria Math" panose="02040503050406030204" pitchFamily="18" charset="0"/>
                      </a:rPr>
                      <m:t>𝚺</m:t>
                    </m:r>
                    <m:sSup>
                      <m:sSupPr>
                        <m:ctrlPr>
                          <a:rPr lang="en-AU" sz="2000" b="1" i="1" dirty="0" smtClean="0">
                            <a:solidFill>
                              <a:schemeClr val="tx1"/>
                            </a:solidFill>
                            <a:latin typeface="Cambria Math" panose="02040503050406030204" pitchFamily="18" charset="0"/>
                          </a:rPr>
                        </m:ctrlPr>
                      </m:sSupPr>
                      <m:e>
                        <m:r>
                          <a:rPr lang="en-AU" sz="2000" b="1" i="0" dirty="0" smtClean="0">
                            <a:solidFill>
                              <a:schemeClr val="tx1"/>
                            </a:solidFill>
                            <a:latin typeface="Cambria Math" panose="02040503050406030204" pitchFamily="18" charset="0"/>
                          </a:rPr>
                          <m:t>𝐕</m:t>
                        </m:r>
                      </m:e>
                      <m:sup>
                        <m:r>
                          <a:rPr lang="en-AU" sz="2000" b="1" i="0" dirty="0" smtClean="0">
                            <a:solidFill>
                              <a:schemeClr val="tx1"/>
                            </a:solidFill>
                            <a:latin typeface="Cambria Math" panose="02040503050406030204" pitchFamily="18" charset="0"/>
                          </a:rPr>
                          <m:t>′</m:t>
                        </m:r>
                      </m:sup>
                    </m:sSup>
                    <m:r>
                      <a:rPr lang="en-AU" sz="2000" b="1" i="0" dirty="0" smtClean="0">
                        <a:solidFill>
                          <a:schemeClr val="tx1"/>
                        </a:solidFill>
                        <a:latin typeface="Cambria Math" panose="02040503050406030204" pitchFamily="18" charset="0"/>
                      </a:rPr>
                      <m:t>𝐕</m:t>
                    </m:r>
                    <m:sSup>
                      <m:sSupPr>
                        <m:ctrlPr>
                          <a:rPr lang="en-AU" sz="2000" b="1" i="0" dirty="0" smtClean="0">
                            <a:solidFill>
                              <a:schemeClr val="tx1"/>
                            </a:solidFill>
                            <a:latin typeface="Cambria Math" panose="02040503050406030204" pitchFamily="18" charset="0"/>
                          </a:rPr>
                        </m:ctrlPr>
                      </m:sSupPr>
                      <m:e>
                        <m:r>
                          <a:rPr lang="en-AU" sz="2000" b="1" i="0" dirty="0" smtClean="0">
                            <a:solidFill>
                              <a:schemeClr val="tx1"/>
                            </a:solidFill>
                            <a:latin typeface="Cambria Math" panose="02040503050406030204" pitchFamily="18" charset="0"/>
                          </a:rPr>
                          <m:t>𝚺</m:t>
                        </m:r>
                      </m:e>
                      <m:sup>
                        <m:r>
                          <a:rPr lang="en-AU" sz="2000" b="1" i="0" dirty="0" smtClean="0">
                            <a:solidFill>
                              <a:schemeClr val="tx1"/>
                            </a:solidFill>
                            <a:latin typeface="Cambria Math" panose="02040503050406030204" pitchFamily="18" charset="0"/>
                          </a:rPr>
                          <m:t>′</m:t>
                        </m:r>
                      </m:sup>
                    </m:sSup>
                    <m:sSup>
                      <m:sSupPr>
                        <m:ctrlPr>
                          <a:rPr lang="en-AU" sz="2000" b="1" i="0" dirty="0" smtClean="0">
                            <a:solidFill>
                              <a:schemeClr val="tx1"/>
                            </a:solidFill>
                            <a:latin typeface="Cambria Math" panose="02040503050406030204" pitchFamily="18" charset="0"/>
                          </a:rPr>
                        </m:ctrlPr>
                      </m:sSupPr>
                      <m:e>
                        <m:r>
                          <a:rPr lang="en-AU" sz="2000" b="1" i="0" dirty="0" smtClean="0">
                            <a:solidFill>
                              <a:schemeClr val="tx1"/>
                            </a:solidFill>
                            <a:latin typeface="Cambria Math" panose="02040503050406030204" pitchFamily="18" charset="0"/>
                          </a:rPr>
                          <m:t>𝐔</m:t>
                        </m:r>
                      </m:e>
                      <m:sup>
                        <m:r>
                          <a:rPr lang="en-AU" sz="2000" b="1" i="0" dirty="0" smtClean="0">
                            <a:solidFill>
                              <a:schemeClr val="tx1"/>
                            </a:solidFill>
                            <a:latin typeface="Cambria Math" panose="02040503050406030204" pitchFamily="18" charset="0"/>
                          </a:rPr>
                          <m:t>′</m:t>
                        </m:r>
                      </m:sup>
                    </m:sSup>
                    <m:r>
                      <a:rPr lang="en-AU" sz="2000" b="1" i="0" dirty="0" smtClean="0">
                        <a:solidFill>
                          <a:schemeClr val="tx1"/>
                        </a:solidFill>
                        <a:latin typeface="Cambria Math" panose="02040503050406030204" pitchFamily="18" charset="0"/>
                      </a:rPr>
                      <m:t>=</m:t>
                    </m:r>
                    <m:r>
                      <a:rPr lang="en-AU" sz="2000" b="1" i="0" dirty="0" smtClean="0">
                        <a:solidFill>
                          <a:schemeClr val="tx1"/>
                        </a:solidFill>
                        <a:latin typeface="Cambria Math" panose="02040503050406030204" pitchFamily="18" charset="0"/>
                      </a:rPr>
                      <m:t>𝐔</m:t>
                    </m:r>
                    <m:r>
                      <a:rPr lang="en-AU" sz="2000" b="1" i="0" dirty="0" smtClean="0">
                        <a:solidFill>
                          <a:schemeClr val="tx1"/>
                        </a:solidFill>
                        <a:latin typeface="Cambria Math" panose="02040503050406030204" pitchFamily="18" charset="0"/>
                      </a:rPr>
                      <m:t>(</m:t>
                    </m:r>
                    <m:sSup>
                      <m:sSupPr>
                        <m:ctrlPr>
                          <a:rPr lang="en-AU" sz="2000" b="0" i="1" dirty="0" smtClean="0">
                            <a:solidFill>
                              <a:schemeClr val="tx1"/>
                            </a:solidFill>
                            <a:latin typeface="Cambria Math" panose="02040503050406030204" pitchFamily="18" charset="0"/>
                          </a:rPr>
                        </m:ctrlPr>
                      </m:sSupPr>
                      <m:e>
                        <m:r>
                          <a:rPr lang="en-AU" sz="2000" b="0" i="1" dirty="0" smtClean="0">
                            <a:solidFill>
                              <a:schemeClr val="tx1"/>
                            </a:solidFill>
                            <a:latin typeface="Cambria Math" panose="02040503050406030204" pitchFamily="18" charset="0"/>
                          </a:rPr>
                          <m:t>𝑚</m:t>
                        </m:r>
                      </m:e>
                      <m:sup>
                        <m:r>
                          <a:rPr lang="en-AU" sz="2000" b="0" i="0" dirty="0" smtClean="0">
                            <a:solidFill>
                              <a:schemeClr val="tx1"/>
                            </a:solidFill>
                            <a:latin typeface="Cambria Math" panose="02040503050406030204" pitchFamily="18" charset="0"/>
                          </a:rPr>
                          <m:t>−1</m:t>
                        </m:r>
                      </m:sup>
                    </m:sSup>
                    <m:r>
                      <a:rPr lang="en-AU" sz="2000" b="1" i="0" dirty="0" smtClean="0">
                        <a:solidFill>
                          <a:schemeClr val="tx1"/>
                        </a:solidFill>
                        <a:latin typeface="Cambria Math" panose="02040503050406030204" pitchFamily="18" charset="0"/>
                      </a:rPr>
                      <m:t>𝚺</m:t>
                    </m:r>
                    <m:sSup>
                      <m:sSupPr>
                        <m:ctrlPr>
                          <a:rPr lang="en-AU" sz="2000" b="1" i="1" dirty="0" smtClean="0">
                            <a:solidFill>
                              <a:schemeClr val="tx1"/>
                            </a:solidFill>
                            <a:latin typeface="Cambria Math" panose="02040503050406030204" pitchFamily="18" charset="0"/>
                          </a:rPr>
                        </m:ctrlPr>
                      </m:sSupPr>
                      <m:e>
                        <m:r>
                          <a:rPr lang="en-AU" sz="2000" b="1" i="0" dirty="0" smtClean="0">
                            <a:solidFill>
                              <a:schemeClr val="tx1"/>
                            </a:solidFill>
                            <a:latin typeface="Cambria Math" panose="02040503050406030204" pitchFamily="18" charset="0"/>
                          </a:rPr>
                          <m:t>𝚺</m:t>
                        </m:r>
                      </m:e>
                      <m:sup>
                        <m:r>
                          <a:rPr lang="en-AU" sz="2000" b="1" i="0" dirty="0" smtClean="0">
                            <a:solidFill>
                              <a:schemeClr val="tx1"/>
                            </a:solidFill>
                            <a:latin typeface="Cambria Math" panose="02040503050406030204" pitchFamily="18" charset="0"/>
                          </a:rPr>
                          <m:t>′</m:t>
                        </m:r>
                      </m:sup>
                    </m:sSup>
                    <m:sSup>
                      <m:sSupPr>
                        <m:ctrlPr>
                          <a:rPr lang="en-AU" sz="2000" b="1" i="1" dirty="0" smtClean="0">
                            <a:solidFill>
                              <a:schemeClr val="tx1"/>
                            </a:solidFill>
                            <a:latin typeface="Cambria Math" panose="02040503050406030204" pitchFamily="18" charset="0"/>
                          </a:rPr>
                        </m:ctrlPr>
                      </m:sSupPr>
                      <m:e>
                        <m:r>
                          <a:rPr lang="en-AU" sz="2000" b="1" i="0" dirty="0" smtClean="0">
                            <a:solidFill>
                              <a:schemeClr val="tx1"/>
                            </a:solidFill>
                            <a:latin typeface="Cambria Math" panose="02040503050406030204" pitchFamily="18" charset="0"/>
                          </a:rPr>
                          <m:t>)</m:t>
                        </m:r>
                        <m:r>
                          <a:rPr lang="en-AU" sz="2000" b="1" i="0" dirty="0" smtClean="0">
                            <a:solidFill>
                              <a:schemeClr val="tx1"/>
                            </a:solidFill>
                            <a:latin typeface="Cambria Math" panose="02040503050406030204" pitchFamily="18" charset="0"/>
                          </a:rPr>
                          <m:t>𝐔</m:t>
                        </m:r>
                      </m:e>
                      <m:sup>
                        <m:r>
                          <a:rPr lang="en-AU" sz="2000" b="1" i="0" dirty="0" smtClean="0">
                            <a:solidFill>
                              <a:schemeClr val="tx1"/>
                            </a:solidFill>
                            <a:latin typeface="Cambria Math" panose="02040503050406030204" pitchFamily="18" charset="0"/>
                          </a:rPr>
                          <m:t>′</m:t>
                        </m:r>
                      </m:sup>
                    </m:sSup>
                  </m:oMath>
                </a14:m>
                <a:endParaRPr lang="en-US" sz="2000" b="1" dirty="0">
                  <a:solidFill>
                    <a:schemeClr val="tx1"/>
                  </a:solidFill>
                </a:endParaRPr>
              </a:p>
              <a:p>
                <a:endParaRPr lang="en-US" sz="2000" dirty="0">
                  <a:solidFill>
                    <a:schemeClr val="tx1"/>
                  </a:solidFill>
                </a:endParaRPr>
              </a:p>
              <a:p>
                <a:endParaRPr lang="en-US" sz="2000" b="1" dirty="0"/>
              </a:p>
              <a:p>
                <a14:m>
                  <m:oMath xmlns:m="http://schemas.openxmlformats.org/officeDocument/2006/math">
                    <m:r>
                      <a:rPr lang="en-AU" sz="2000" b="1" i="0" dirty="0" smtClean="0">
                        <a:solidFill>
                          <a:schemeClr val="tx1"/>
                        </a:solidFill>
                        <a:latin typeface="Cambria Math" panose="02040503050406030204" pitchFamily="18" charset="0"/>
                      </a:rPr>
                      <m:t>𝐆</m:t>
                    </m:r>
                    <m:r>
                      <a:rPr lang="en-AU" sz="2000" b="1" i="1" dirty="0" smtClean="0">
                        <a:solidFill>
                          <a:schemeClr val="tx1"/>
                        </a:solidFill>
                        <a:latin typeface="Cambria Math" panose="02040503050406030204" pitchFamily="18" charset="0"/>
                      </a:rPr>
                      <m:t> </m:t>
                    </m:r>
                  </m:oMath>
                </a14:m>
                <a:r>
                  <a:rPr lang="en-US" sz="2000" dirty="0"/>
                  <a:t>is a </a:t>
                </a:r>
                <a14:m>
                  <m:oMath xmlns:m="http://schemas.openxmlformats.org/officeDocument/2006/math">
                    <m:r>
                      <a:rPr lang="en-AU" sz="2000" b="0" i="1" dirty="0" smtClean="0">
                        <a:solidFill>
                          <a:schemeClr val="tx1"/>
                        </a:solidFill>
                        <a:latin typeface="Cambria Math" panose="02040503050406030204" pitchFamily="18" charset="0"/>
                      </a:rPr>
                      <m:t>𝑛</m:t>
                    </m:r>
                    <m:r>
                      <a:rPr lang="en-AU" sz="2000" b="0" i="1" dirty="0" smtClean="0">
                        <a:solidFill>
                          <a:schemeClr val="tx1"/>
                        </a:solidFill>
                        <a:latin typeface="Cambria Math" panose="02040503050406030204" pitchFamily="18" charset="0"/>
                      </a:rPr>
                      <m:t>×</m:t>
                    </m:r>
                    <m:r>
                      <a:rPr lang="en-AU" sz="2000" b="0" i="1" dirty="0" smtClean="0">
                        <a:solidFill>
                          <a:schemeClr val="tx1"/>
                        </a:solidFill>
                        <a:latin typeface="Cambria Math" panose="02040503050406030204" pitchFamily="18" charset="0"/>
                      </a:rPr>
                      <m:t>𝑛</m:t>
                    </m:r>
                  </m:oMath>
                </a14:m>
                <a:r>
                  <a:rPr lang="en-US" sz="2000" dirty="0"/>
                  <a:t> matrix also called Genomic Relationship Matrix or </a:t>
                </a:r>
                <a:r>
                  <a:rPr lang="en-US" sz="2000" b="1" dirty="0"/>
                  <a:t>GRM</a:t>
                </a:r>
                <a:r>
                  <a:rPr lang="en-US" sz="2000" dirty="0"/>
                  <a:t>.</a:t>
                </a:r>
                <a:endParaRPr lang="en-US" sz="2000" b="1" dirty="0"/>
              </a:p>
            </p:txBody>
          </p:sp>
        </mc:Choice>
        <mc:Fallback>
          <p:sp>
            <p:nvSpPr>
              <p:cNvPr id="3" name="TextBox 2">
                <a:extLst>
                  <a:ext uri="{FF2B5EF4-FFF2-40B4-BE49-F238E27FC236}">
                    <a16:creationId xmlns:a16="http://schemas.microsoft.com/office/drawing/2014/main" id="{A41D605F-381A-82EA-1B41-4C2D7BBB9F45}"/>
                  </a:ext>
                </a:extLst>
              </p:cNvPr>
              <p:cNvSpPr txBox="1">
                <a:spLocks noRot="1" noChangeAspect="1" noMove="1" noResize="1" noEditPoints="1" noAdjustHandles="1" noChangeArrowheads="1" noChangeShapeType="1" noTextEdit="1"/>
              </p:cNvSpPr>
              <p:nvPr/>
            </p:nvSpPr>
            <p:spPr>
              <a:xfrm>
                <a:off x="175591" y="1345786"/>
                <a:ext cx="6822363" cy="4093428"/>
              </a:xfrm>
              <a:prstGeom prst="rect">
                <a:avLst/>
              </a:prstGeom>
              <a:blipFill>
                <a:blip r:embed="rId2"/>
                <a:stretch>
                  <a:fillRect l="-928" t="-929" r="-1855" b="-1548"/>
                </a:stretch>
              </a:blipFill>
            </p:spPr>
            <p:txBody>
              <a:bodyPr/>
              <a:lstStyle/>
              <a:p>
                <a:r>
                  <a:rPr lang="en-US">
                    <a:noFill/>
                  </a:rPr>
                  <a:t> </a:t>
                </a:r>
              </a:p>
            </p:txBody>
          </p:sp>
        </mc:Fallback>
      </mc:AlternateContent>
      <p:pic>
        <p:nvPicPr>
          <p:cNvPr id="2050" name="Picture 2" descr="Immigration Promises Made, Debts Unpaid | Nation of Immigrators">
            <a:extLst>
              <a:ext uri="{FF2B5EF4-FFF2-40B4-BE49-F238E27FC236}">
                <a16:creationId xmlns:a16="http://schemas.microsoft.com/office/drawing/2014/main" id="{79C60672-D2D6-C42D-CCC7-8FD347F0CD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6605" y="100556"/>
            <a:ext cx="1719804" cy="114796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15794FDA-B96B-4456-BD08-EF474F73651E}"/>
              </a:ext>
            </a:extLst>
          </p:cNvPr>
          <p:cNvPicPr>
            <a:picLocks noChangeAspect="1"/>
          </p:cNvPicPr>
          <p:nvPr/>
        </p:nvPicPr>
        <p:blipFill>
          <a:blip r:embed="rId4"/>
          <a:stretch>
            <a:fillRect/>
          </a:stretch>
        </p:blipFill>
        <p:spPr>
          <a:xfrm>
            <a:off x="6437244" y="2780611"/>
            <a:ext cx="5579165" cy="1296778"/>
          </a:xfrm>
          <a:prstGeom prst="rect">
            <a:avLst/>
          </a:prstGeom>
        </p:spPr>
      </p:pic>
    </p:spTree>
    <p:extLst>
      <p:ext uri="{BB962C8B-B14F-4D97-AF65-F5344CB8AC3E}">
        <p14:creationId xmlns:p14="http://schemas.microsoft.com/office/powerpoint/2010/main" val="1048689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0A713A-E859-B972-7DD0-C742C1DE1B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58CD5C-3C55-2A45-890D-5E5DB99FC555}"/>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CE09217F-0A41-A00D-7F9F-31A2BFA26192}"/>
              </a:ext>
            </a:extLst>
          </p:cNvPr>
          <p:cNvSpPr>
            <a:spLocks noGrp="1"/>
          </p:cNvSpPr>
          <p:nvPr>
            <p:ph idx="1"/>
          </p:nvPr>
        </p:nvSpPr>
        <p:spPr/>
        <p:txBody>
          <a:bodyPr/>
          <a:lstStyle/>
          <a:p>
            <a:r>
              <a:rPr lang="en-US" dirty="0"/>
              <a:t>PCA is a statistical technique to </a:t>
            </a:r>
            <a:r>
              <a:rPr lang="en-US" b="1" dirty="0">
                <a:solidFill>
                  <a:srgbClr val="0070C0"/>
                </a:solidFill>
              </a:rPr>
              <a:t>visualize</a:t>
            </a:r>
            <a:r>
              <a:rPr lang="en-US" dirty="0"/>
              <a:t> and </a:t>
            </a:r>
            <a:r>
              <a:rPr lang="en-US" b="1" dirty="0">
                <a:solidFill>
                  <a:srgbClr val="0070C0"/>
                </a:solidFill>
              </a:rPr>
              <a:t>reduce</a:t>
            </a:r>
            <a:r>
              <a:rPr lang="en-US" dirty="0"/>
              <a:t> the dimension of data by </a:t>
            </a:r>
            <a:r>
              <a:rPr lang="en-US" b="1" dirty="0">
                <a:solidFill>
                  <a:srgbClr val="0070C0"/>
                </a:solidFill>
              </a:rPr>
              <a:t>summarizing the information as linear combinations of data points</a:t>
            </a:r>
            <a:r>
              <a:rPr lang="en-US" dirty="0"/>
              <a:t>.</a:t>
            </a:r>
          </a:p>
          <a:p>
            <a:endParaRPr lang="en-US" dirty="0"/>
          </a:p>
          <a:p>
            <a:r>
              <a:rPr lang="en-US" dirty="0"/>
              <a:t>Those linear combinations (scores) are called </a:t>
            </a:r>
            <a:r>
              <a:rPr lang="en-US" b="1" dirty="0">
                <a:solidFill>
                  <a:srgbClr val="0070C0"/>
                </a:solidFill>
              </a:rPr>
              <a:t>Principal Components (PCs)</a:t>
            </a:r>
            <a:r>
              <a:rPr lang="en-US" dirty="0"/>
              <a:t> and the weights </a:t>
            </a:r>
            <a:r>
              <a:rPr lang="en-US" b="1" dirty="0">
                <a:solidFill>
                  <a:srgbClr val="0070C0"/>
                </a:solidFill>
              </a:rPr>
              <a:t>PC loadings</a:t>
            </a:r>
            <a:r>
              <a:rPr lang="en-US" dirty="0"/>
              <a:t>.</a:t>
            </a:r>
          </a:p>
          <a:p>
            <a:endParaRPr lang="en-US" dirty="0"/>
          </a:p>
          <a:p>
            <a:r>
              <a:rPr lang="en-US" dirty="0"/>
              <a:t>PCA has tight links with concepts such </a:t>
            </a:r>
            <a:r>
              <a:rPr lang="en-US" b="1" dirty="0">
                <a:solidFill>
                  <a:srgbClr val="0070C0"/>
                </a:solidFill>
              </a:rPr>
              <a:t>SVD decomposition </a:t>
            </a:r>
            <a:r>
              <a:rPr lang="en-US" dirty="0"/>
              <a:t>of </a:t>
            </a:r>
            <a:r>
              <a:rPr lang="en-US" b="1" dirty="0">
                <a:solidFill>
                  <a:srgbClr val="0070C0"/>
                </a:solidFill>
              </a:rPr>
              <a:t>genomic relationship matrices (GRM)</a:t>
            </a:r>
            <a:r>
              <a:rPr lang="en-US" dirty="0"/>
              <a:t>.</a:t>
            </a:r>
          </a:p>
        </p:txBody>
      </p:sp>
    </p:spTree>
    <p:extLst>
      <p:ext uri="{BB962C8B-B14F-4D97-AF65-F5344CB8AC3E}">
        <p14:creationId xmlns:p14="http://schemas.microsoft.com/office/powerpoint/2010/main" val="71931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BC7BCB-C9DA-93C4-D15B-6E543C46EE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C7FB97-6214-2C98-EC85-6853EC8E1696}"/>
              </a:ext>
            </a:extLst>
          </p:cNvPr>
          <p:cNvSpPr>
            <a:spLocks noGrp="1"/>
          </p:cNvSpPr>
          <p:nvPr>
            <p:ph type="title"/>
          </p:nvPr>
        </p:nvSpPr>
        <p:spPr>
          <a:xfrm>
            <a:off x="831849" y="1709738"/>
            <a:ext cx="10975837" cy="2852737"/>
          </a:xfrm>
        </p:spPr>
        <p:txBody>
          <a:bodyPr/>
          <a:lstStyle/>
          <a:p>
            <a:r>
              <a:rPr lang="en-US" dirty="0"/>
              <a:t>What do we get when we apply </a:t>
            </a:r>
            <a:r>
              <a:rPr lang="en-US" dirty="0">
                <a:solidFill>
                  <a:srgbClr val="0070C0"/>
                </a:solidFill>
              </a:rPr>
              <a:t>PCA</a:t>
            </a:r>
            <a:r>
              <a:rPr lang="en-US" dirty="0"/>
              <a:t> to genetic data? </a:t>
            </a:r>
          </a:p>
        </p:txBody>
      </p:sp>
    </p:spTree>
    <p:extLst>
      <p:ext uri="{BB962C8B-B14F-4D97-AF65-F5344CB8AC3E}">
        <p14:creationId xmlns:p14="http://schemas.microsoft.com/office/powerpoint/2010/main" val="3572097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1">
            <a:extLst>
              <a:ext uri="{FF2B5EF4-FFF2-40B4-BE49-F238E27FC236}">
                <a16:creationId xmlns:a16="http://schemas.microsoft.com/office/drawing/2014/main" id="{72D70A03-8652-A49D-B5DC-6D4CD1B9D33B}"/>
              </a:ext>
            </a:extLst>
          </p:cNvPr>
          <p:cNvGrpSpPr>
            <a:grpSpLocks/>
          </p:cNvGrpSpPr>
          <p:nvPr/>
        </p:nvGrpSpPr>
        <p:grpSpPr bwMode="auto">
          <a:xfrm>
            <a:off x="3352366" y="1239252"/>
            <a:ext cx="7410450" cy="5075238"/>
            <a:chOff x="762000" y="1196975"/>
            <a:chExt cx="7410450" cy="5075238"/>
          </a:xfrm>
        </p:grpSpPr>
        <p:pic>
          <p:nvPicPr>
            <p:cNvPr id="24" name="Picture 2">
              <a:extLst>
                <a:ext uri="{FF2B5EF4-FFF2-40B4-BE49-F238E27FC236}">
                  <a16:creationId xmlns:a16="http://schemas.microsoft.com/office/drawing/2014/main" id="{84F69CC9-84A4-D3C3-B353-C5B9357A3F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4438" y="1214438"/>
              <a:ext cx="6643687" cy="505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24">
              <a:extLst>
                <a:ext uri="{FF2B5EF4-FFF2-40B4-BE49-F238E27FC236}">
                  <a16:creationId xmlns:a16="http://schemas.microsoft.com/office/drawing/2014/main" id="{21496853-F3DC-5346-45ED-4DBAD8D59945}"/>
                </a:ext>
              </a:extLst>
            </p:cNvPr>
            <p:cNvSpPr/>
            <p:nvPr/>
          </p:nvSpPr>
          <p:spPr>
            <a:xfrm>
              <a:off x="5795963" y="1196975"/>
              <a:ext cx="2376487" cy="1944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6" name="Rectangle 25">
              <a:extLst>
                <a:ext uri="{FF2B5EF4-FFF2-40B4-BE49-F238E27FC236}">
                  <a16:creationId xmlns:a16="http://schemas.microsoft.com/office/drawing/2014/main" id="{347BEBDD-E8B6-62F8-1204-6C6E74E64C8F}"/>
                </a:ext>
              </a:extLst>
            </p:cNvPr>
            <p:cNvSpPr/>
            <p:nvPr/>
          </p:nvSpPr>
          <p:spPr>
            <a:xfrm>
              <a:off x="762000" y="1462088"/>
              <a:ext cx="1138238" cy="7080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
        <p:nvSpPr>
          <p:cNvPr id="5" name="Title 1">
            <a:extLst>
              <a:ext uri="{FF2B5EF4-FFF2-40B4-BE49-F238E27FC236}">
                <a16:creationId xmlns:a16="http://schemas.microsoft.com/office/drawing/2014/main" id="{6BCE064E-CDCB-DA08-0A2D-CF6CF5C531E8}"/>
              </a:ext>
            </a:extLst>
          </p:cNvPr>
          <p:cNvSpPr>
            <a:spLocks noGrp="1"/>
          </p:cNvSpPr>
          <p:nvPr>
            <p:ph type="title"/>
          </p:nvPr>
        </p:nvSpPr>
        <p:spPr>
          <a:xfrm>
            <a:off x="178904" y="290156"/>
            <a:ext cx="7441096" cy="522771"/>
          </a:xfrm>
        </p:spPr>
        <p:txBody>
          <a:bodyPr>
            <a:normAutofit fontScale="90000"/>
          </a:bodyPr>
          <a:lstStyle/>
          <a:p>
            <a:r>
              <a:rPr lang="en-US" sz="4200" b="1" dirty="0"/>
              <a:t>PCA detects genetic structures between (sub)populations</a:t>
            </a:r>
          </a:p>
        </p:txBody>
      </p:sp>
      <p:grpSp>
        <p:nvGrpSpPr>
          <p:cNvPr id="6" name="Group 5">
            <a:extLst>
              <a:ext uri="{FF2B5EF4-FFF2-40B4-BE49-F238E27FC236}">
                <a16:creationId xmlns:a16="http://schemas.microsoft.com/office/drawing/2014/main" id="{8F2A0A6D-0769-8548-3E88-5F7429D1B66C}"/>
              </a:ext>
            </a:extLst>
          </p:cNvPr>
          <p:cNvGrpSpPr/>
          <p:nvPr/>
        </p:nvGrpSpPr>
        <p:grpSpPr>
          <a:xfrm>
            <a:off x="178904" y="1252580"/>
            <a:ext cx="4848171" cy="2559590"/>
            <a:chOff x="191146" y="973401"/>
            <a:chExt cx="12057665" cy="6413971"/>
          </a:xfrm>
        </p:grpSpPr>
        <p:sp>
          <p:nvSpPr>
            <p:cNvPr id="7" name="Oval 6">
              <a:extLst>
                <a:ext uri="{FF2B5EF4-FFF2-40B4-BE49-F238E27FC236}">
                  <a16:creationId xmlns:a16="http://schemas.microsoft.com/office/drawing/2014/main" id="{3BC3CC64-5660-FD54-ADFB-8AFBCD3626E6}"/>
                </a:ext>
              </a:extLst>
            </p:cNvPr>
            <p:cNvSpPr/>
            <p:nvPr/>
          </p:nvSpPr>
          <p:spPr>
            <a:xfrm>
              <a:off x="479376" y="4229483"/>
              <a:ext cx="2187307" cy="20112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Century Gothic" panose="020B0502020202020204" pitchFamily="34" charset="0"/>
                </a:rPr>
                <a:t>p</a:t>
              </a:r>
              <a:r>
                <a:rPr lang="en-US" sz="1000" baseline="-25000" dirty="0">
                  <a:latin typeface="Century Gothic" panose="020B0502020202020204" pitchFamily="34" charset="0"/>
                </a:rPr>
                <a:t>1</a:t>
              </a:r>
            </a:p>
          </p:txBody>
        </p:sp>
        <p:sp>
          <p:nvSpPr>
            <p:cNvPr id="8" name="Oval 7">
              <a:extLst>
                <a:ext uri="{FF2B5EF4-FFF2-40B4-BE49-F238E27FC236}">
                  <a16:creationId xmlns:a16="http://schemas.microsoft.com/office/drawing/2014/main" id="{9CEE4509-887D-908A-F651-C61B7BC2A97C}"/>
                </a:ext>
              </a:extLst>
            </p:cNvPr>
            <p:cNvSpPr/>
            <p:nvPr/>
          </p:nvSpPr>
          <p:spPr>
            <a:xfrm>
              <a:off x="3578062" y="4229483"/>
              <a:ext cx="2187307" cy="20112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Century Gothic" panose="020B0502020202020204" pitchFamily="34" charset="0"/>
                </a:rPr>
                <a:t>p</a:t>
              </a:r>
              <a:r>
                <a:rPr lang="en-US" sz="1000" baseline="-25000" dirty="0">
                  <a:latin typeface="Century Gothic" panose="020B0502020202020204" pitchFamily="34" charset="0"/>
                </a:rPr>
                <a:t>2</a:t>
              </a:r>
            </a:p>
          </p:txBody>
        </p:sp>
        <p:sp>
          <p:nvSpPr>
            <p:cNvPr id="9" name="Oval 8">
              <a:extLst>
                <a:ext uri="{FF2B5EF4-FFF2-40B4-BE49-F238E27FC236}">
                  <a16:creationId xmlns:a16="http://schemas.microsoft.com/office/drawing/2014/main" id="{AC5D7D4C-59A6-B943-6F15-35B6B173E869}"/>
                </a:ext>
              </a:extLst>
            </p:cNvPr>
            <p:cNvSpPr/>
            <p:nvPr/>
          </p:nvSpPr>
          <p:spPr>
            <a:xfrm>
              <a:off x="4113497" y="1462088"/>
              <a:ext cx="2187307" cy="20112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Century Gothic" panose="020B0502020202020204" pitchFamily="34" charset="0"/>
                </a:rPr>
                <a:t>p</a:t>
              </a:r>
              <a:r>
                <a:rPr lang="en-US" sz="1000" baseline="-25000" dirty="0">
                  <a:latin typeface="Century Gothic" panose="020B0502020202020204" pitchFamily="34" charset="0"/>
                </a:rPr>
                <a:t>0</a:t>
              </a:r>
            </a:p>
          </p:txBody>
        </p:sp>
        <p:sp>
          <p:nvSpPr>
            <p:cNvPr id="10" name="TextBox 9">
              <a:extLst>
                <a:ext uri="{FF2B5EF4-FFF2-40B4-BE49-F238E27FC236}">
                  <a16:creationId xmlns:a16="http://schemas.microsoft.com/office/drawing/2014/main" id="{0F6657E9-F2D8-6E12-5C55-C4CD305F6C4C}"/>
                </a:ext>
              </a:extLst>
            </p:cNvPr>
            <p:cNvSpPr txBox="1"/>
            <p:nvPr/>
          </p:nvSpPr>
          <p:spPr>
            <a:xfrm>
              <a:off x="3962722" y="973401"/>
              <a:ext cx="3700508" cy="616995"/>
            </a:xfrm>
            <a:prstGeom prst="rect">
              <a:avLst/>
            </a:prstGeom>
            <a:noFill/>
          </p:spPr>
          <p:txBody>
            <a:bodyPr wrap="none" rtlCol="0">
              <a:spAutoFit/>
            </a:bodyPr>
            <a:lstStyle/>
            <a:p>
              <a:r>
                <a:rPr lang="en-US" sz="1000" dirty="0">
                  <a:latin typeface="Century Gothic" panose="020B0502020202020204" pitchFamily="34" charset="0"/>
                </a:rPr>
                <a:t>Ancestral population</a:t>
              </a:r>
            </a:p>
          </p:txBody>
        </p:sp>
        <p:sp>
          <p:nvSpPr>
            <p:cNvPr id="11" name="TextBox 10">
              <a:extLst>
                <a:ext uri="{FF2B5EF4-FFF2-40B4-BE49-F238E27FC236}">
                  <a16:creationId xmlns:a16="http://schemas.microsoft.com/office/drawing/2014/main" id="{FCE43BF3-E1E4-F181-CC2B-CC20A98AC45C}"/>
                </a:ext>
              </a:extLst>
            </p:cNvPr>
            <p:cNvSpPr txBox="1"/>
            <p:nvPr/>
          </p:nvSpPr>
          <p:spPr>
            <a:xfrm>
              <a:off x="533404" y="6296298"/>
              <a:ext cx="2420757" cy="1002619"/>
            </a:xfrm>
            <a:prstGeom prst="rect">
              <a:avLst/>
            </a:prstGeom>
            <a:noFill/>
          </p:spPr>
          <p:txBody>
            <a:bodyPr wrap="none" rtlCol="0">
              <a:spAutoFit/>
            </a:bodyPr>
            <a:lstStyle/>
            <a:p>
              <a:pPr algn="ctr"/>
              <a:r>
                <a:rPr lang="en-US" sz="1000" dirty="0">
                  <a:latin typeface="Century Gothic" panose="020B0502020202020204" pitchFamily="34" charset="0"/>
                </a:rPr>
                <a:t>Derived </a:t>
              </a:r>
            </a:p>
            <a:p>
              <a:pPr algn="ctr"/>
              <a:r>
                <a:rPr lang="en-US" sz="1000" dirty="0">
                  <a:latin typeface="Century Gothic" panose="020B0502020202020204" pitchFamily="34" charset="0"/>
                </a:rPr>
                <a:t>population 1</a:t>
              </a:r>
            </a:p>
          </p:txBody>
        </p:sp>
        <p:sp>
          <p:nvSpPr>
            <p:cNvPr id="12" name="TextBox 11">
              <a:extLst>
                <a:ext uri="{FF2B5EF4-FFF2-40B4-BE49-F238E27FC236}">
                  <a16:creationId xmlns:a16="http://schemas.microsoft.com/office/drawing/2014/main" id="{C555DB08-E711-F3F8-80FF-8D4B51F0C819}"/>
                </a:ext>
              </a:extLst>
            </p:cNvPr>
            <p:cNvSpPr txBox="1"/>
            <p:nvPr/>
          </p:nvSpPr>
          <p:spPr>
            <a:xfrm>
              <a:off x="3619916" y="6299739"/>
              <a:ext cx="2420757" cy="1002619"/>
            </a:xfrm>
            <a:prstGeom prst="rect">
              <a:avLst/>
            </a:prstGeom>
            <a:noFill/>
          </p:spPr>
          <p:txBody>
            <a:bodyPr wrap="none" rtlCol="0">
              <a:spAutoFit/>
            </a:bodyPr>
            <a:lstStyle/>
            <a:p>
              <a:pPr algn="ctr"/>
              <a:r>
                <a:rPr lang="en-US" sz="1000" dirty="0">
                  <a:latin typeface="Century Gothic" panose="020B0502020202020204" pitchFamily="34" charset="0"/>
                </a:rPr>
                <a:t>Derived </a:t>
              </a:r>
            </a:p>
            <a:p>
              <a:pPr algn="ctr"/>
              <a:r>
                <a:rPr lang="en-US" sz="1000" dirty="0">
                  <a:latin typeface="Century Gothic" panose="020B0502020202020204" pitchFamily="34" charset="0"/>
                </a:rPr>
                <a:t>population 2</a:t>
              </a:r>
            </a:p>
          </p:txBody>
        </p:sp>
        <p:cxnSp>
          <p:nvCxnSpPr>
            <p:cNvPr id="13" name="Straight Arrow Connector 12">
              <a:extLst>
                <a:ext uri="{FF2B5EF4-FFF2-40B4-BE49-F238E27FC236}">
                  <a16:creationId xmlns:a16="http://schemas.microsoft.com/office/drawing/2014/main" id="{33BC3A7F-7FE4-C4B8-DBD8-EC71162982F1}"/>
                </a:ext>
              </a:extLst>
            </p:cNvPr>
            <p:cNvCxnSpPr/>
            <p:nvPr/>
          </p:nvCxnSpPr>
          <p:spPr>
            <a:xfrm>
              <a:off x="10999876" y="2014780"/>
              <a:ext cx="0" cy="43415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79AEE102-EFE2-227D-DE88-35CC7083EF01}"/>
                </a:ext>
              </a:extLst>
            </p:cNvPr>
            <p:cNvSpPr txBox="1"/>
            <p:nvPr/>
          </p:nvSpPr>
          <p:spPr>
            <a:xfrm>
              <a:off x="10964277" y="4042562"/>
              <a:ext cx="1284534" cy="1002619"/>
            </a:xfrm>
            <a:prstGeom prst="rect">
              <a:avLst/>
            </a:prstGeom>
            <a:noFill/>
          </p:spPr>
          <p:txBody>
            <a:bodyPr wrap="none" rtlCol="0">
              <a:spAutoFit/>
            </a:bodyPr>
            <a:lstStyle/>
            <a:p>
              <a:pPr algn="ctr"/>
              <a:r>
                <a:rPr lang="en-US" sz="1000" dirty="0"/>
                <a:t>Time</a:t>
              </a:r>
            </a:p>
            <a:p>
              <a:pPr algn="ctr"/>
              <a:r>
                <a:rPr lang="en-US" sz="1000" dirty="0"/>
                <a:t>(drift)</a:t>
              </a:r>
            </a:p>
          </p:txBody>
        </p:sp>
        <p:sp>
          <p:nvSpPr>
            <p:cNvPr id="15" name="Oval 14">
              <a:extLst>
                <a:ext uri="{FF2B5EF4-FFF2-40B4-BE49-F238E27FC236}">
                  <a16:creationId xmlns:a16="http://schemas.microsoft.com/office/drawing/2014/main" id="{7AF9EE5B-B49D-06B6-DFD4-D7B66CC062C3}"/>
                </a:ext>
              </a:extLst>
            </p:cNvPr>
            <p:cNvSpPr/>
            <p:nvPr/>
          </p:nvSpPr>
          <p:spPr>
            <a:xfrm>
              <a:off x="7745469" y="4229483"/>
              <a:ext cx="2187307" cy="20112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Century Gothic" panose="020B0502020202020204" pitchFamily="34" charset="0"/>
                </a:rPr>
                <a:t>p</a:t>
              </a:r>
              <a:r>
                <a:rPr lang="en-US" sz="1000" baseline="-25000" dirty="0">
                  <a:latin typeface="Century Gothic" panose="020B0502020202020204" pitchFamily="34" charset="0"/>
                </a:rPr>
                <a:t>K</a:t>
              </a:r>
            </a:p>
          </p:txBody>
        </p:sp>
        <p:sp>
          <p:nvSpPr>
            <p:cNvPr id="16" name="TextBox 15">
              <a:extLst>
                <a:ext uri="{FF2B5EF4-FFF2-40B4-BE49-F238E27FC236}">
                  <a16:creationId xmlns:a16="http://schemas.microsoft.com/office/drawing/2014/main" id="{68DAC6CB-86A7-3922-676A-8088CEE1DA8B}"/>
                </a:ext>
              </a:extLst>
            </p:cNvPr>
            <p:cNvSpPr txBox="1"/>
            <p:nvPr/>
          </p:nvSpPr>
          <p:spPr>
            <a:xfrm>
              <a:off x="7787324" y="6299739"/>
              <a:ext cx="2432720" cy="1002619"/>
            </a:xfrm>
            <a:prstGeom prst="rect">
              <a:avLst/>
            </a:prstGeom>
            <a:noFill/>
          </p:spPr>
          <p:txBody>
            <a:bodyPr wrap="none" rtlCol="0">
              <a:spAutoFit/>
            </a:bodyPr>
            <a:lstStyle/>
            <a:p>
              <a:pPr algn="ctr"/>
              <a:r>
                <a:rPr lang="en-US" sz="1000" dirty="0">
                  <a:latin typeface="Century Gothic" panose="020B0502020202020204" pitchFamily="34" charset="0"/>
                </a:rPr>
                <a:t>Derived </a:t>
              </a:r>
            </a:p>
            <a:p>
              <a:pPr algn="ctr"/>
              <a:r>
                <a:rPr lang="en-US" sz="1000" dirty="0">
                  <a:latin typeface="Century Gothic" panose="020B0502020202020204" pitchFamily="34" charset="0"/>
                </a:rPr>
                <a:t>population K</a:t>
              </a:r>
            </a:p>
          </p:txBody>
        </p:sp>
        <p:cxnSp>
          <p:nvCxnSpPr>
            <p:cNvPr id="17" name="Straight Arrow Connector 16">
              <a:extLst>
                <a:ext uri="{FF2B5EF4-FFF2-40B4-BE49-F238E27FC236}">
                  <a16:creationId xmlns:a16="http://schemas.microsoft.com/office/drawing/2014/main" id="{74078454-D442-BD89-87AB-91E4176A7679}"/>
                </a:ext>
              </a:extLst>
            </p:cNvPr>
            <p:cNvCxnSpPr>
              <a:cxnSpLocks/>
            </p:cNvCxnSpPr>
            <p:nvPr/>
          </p:nvCxnSpPr>
          <p:spPr>
            <a:xfrm flipH="1">
              <a:off x="2314262" y="3098800"/>
              <a:ext cx="1622738" cy="10716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4DF5179A-12EB-C447-2BAA-443C45DAE883}"/>
                </a:ext>
              </a:extLst>
            </p:cNvPr>
            <p:cNvCxnSpPr>
              <a:cxnSpLocks/>
            </p:cNvCxnSpPr>
            <p:nvPr/>
          </p:nvCxnSpPr>
          <p:spPr>
            <a:xfrm flipH="1">
              <a:off x="4578048" y="3632200"/>
              <a:ext cx="222552" cy="5382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611846BF-C07A-B0C9-5DD4-EA2B701C19EE}"/>
                </a:ext>
              </a:extLst>
            </p:cNvPr>
            <p:cNvCxnSpPr/>
            <p:nvPr/>
          </p:nvCxnSpPr>
          <p:spPr>
            <a:xfrm>
              <a:off x="6214533" y="3225800"/>
              <a:ext cx="1530936" cy="11860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A6818766-3F08-DD22-A05C-B805A5CD17BA}"/>
                </a:ext>
              </a:extLst>
            </p:cNvPr>
            <p:cNvSpPr/>
            <p:nvPr/>
          </p:nvSpPr>
          <p:spPr>
            <a:xfrm>
              <a:off x="191146" y="4042562"/>
              <a:ext cx="10265188" cy="334481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1" name="Picture 20">
            <a:extLst>
              <a:ext uri="{FF2B5EF4-FFF2-40B4-BE49-F238E27FC236}">
                <a16:creationId xmlns:a16="http://schemas.microsoft.com/office/drawing/2014/main" id="{E354782A-EA4C-E385-B897-57586A64095E}"/>
              </a:ext>
            </a:extLst>
          </p:cNvPr>
          <p:cNvPicPr>
            <a:picLocks noChangeAspect="1"/>
          </p:cNvPicPr>
          <p:nvPr/>
        </p:nvPicPr>
        <p:blipFill>
          <a:blip r:embed="rId4"/>
          <a:stretch>
            <a:fillRect/>
          </a:stretch>
        </p:blipFill>
        <p:spPr>
          <a:xfrm>
            <a:off x="8451334" y="781279"/>
            <a:ext cx="3754408" cy="1843482"/>
          </a:xfrm>
          <a:prstGeom prst="rect">
            <a:avLst/>
          </a:prstGeom>
        </p:spPr>
      </p:pic>
      <p:sp>
        <p:nvSpPr>
          <p:cNvPr id="22" name="TextBox 21">
            <a:extLst>
              <a:ext uri="{FF2B5EF4-FFF2-40B4-BE49-F238E27FC236}">
                <a16:creationId xmlns:a16="http://schemas.microsoft.com/office/drawing/2014/main" id="{A85BF442-0BFC-0BAC-DDC1-1FD949A6B476}"/>
              </a:ext>
            </a:extLst>
          </p:cNvPr>
          <p:cNvSpPr txBox="1"/>
          <p:nvPr/>
        </p:nvSpPr>
        <p:spPr>
          <a:xfrm>
            <a:off x="8901371" y="2551968"/>
            <a:ext cx="3198311" cy="461665"/>
          </a:xfrm>
          <a:prstGeom prst="rect">
            <a:avLst/>
          </a:prstGeom>
          <a:noFill/>
        </p:spPr>
        <p:txBody>
          <a:bodyPr wrap="none" rtlCol="0">
            <a:spAutoFit/>
          </a:bodyPr>
          <a:lstStyle/>
          <a:p>
            <a:pPr algn="ctr"/>
            <a:r>
              <a:rPr lang="en-US" sz="1200" b="1" dirty="0"/>
              <a:t>Menozzi &amp; Cavalli-Sforza. Science (1978)</a:t>
            </a:r>
          </a:p>
          <a:p>
            <a:pPr algn="ctr"/>
            <a:r>
              <a:rPr lang="en-US" sz="1200" b="1" i="1" dirty="0">
                <a:solidFill>
                  <a:srgbClr val="0070C0"/>
                </a:solidFill>
              </a:rPr>
              <a:t>[10 markers]</a:t>
            </a:r>
          </a:p>
        </p:txBody>
      </p:sp>
      <p:sp>
        <p:nvSpPr>
          <p:cNvPr id="27" name="TextBox 26">
            <a:extLst>
              <a:ext uri="{FF2B5EF4-FFF2-40B4-BE49-F238E27FC236}">
                <a16:creationId xmlns:a16="http://schemas.microsoft.com/office/drawing/2014/main" id="{B448993C-180E-5EF3-EA0C-98DD8DD36C28}"/>
              </a:ext>
            </a:extLst>
          </p:cNvPr>
          <p:cNvSpPr txBox="1"/>
          <p:nvPr/>
        </p:nvSpPr>
        <p:spPr>
          <a:xfrm>
            <a:off x="5604950" y="6310552"/>
            <a:ext cx="2435282" cy="461665"/>
          </a:xfrm>
          <a:prstGeom prst="rect">
            <a:avLst/>
          </a:prstGeom>
          <a:noFill/>
        </p:spPr>
        <p:txBody>
          <a:bodyPr wrap="none" rtlCol="0">
            <a:spAutoFit/>
          </a:bodyPr>
          <a:lstStyle/>
          <a:p>
            <a:pPr algn="ctr"/>
            <a:r>
              <a:rPr lang="en-US" sz="1200" b="1" dirty="0"/>
              <a:t>Novembre et al. Nature (2008)</a:t>
            </a:r>
          </a:p>
          <a:p>
            <a:pPr algn="ctr"/>
            <a:r>
              <a:rPr lang="en-US" sz="1200" b="1" i="1" dirty="0">
                <a:solidFill>
                  <a:srgbClr val="0070C0"/>
                </a:solidFill>
              </a:rPr>
              <a:t>[200K SNPs]</a:t>
            </a:r>
          </a:p>
        </p:txBody>
      </p:sp>
    </p:spTree>
    <p:extLst>
      <p:ext uri="{BB962C8B-B14F-4D97-AF65-F5344CB8AC3E}">
        <p14:creationId xmlns:p14="http://schemas.microsoft.com/office/powerpoint/2010/main" val="759863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94EC4149-7887-8A2D-EC88-6A5F4A904582}"/>
              </a:ext>
            </a:extLst>
          </p:cNvPr>
          <p:cNvSpPr>
            <a:spLocks noGrp="1"/>
          </p:cNvSpPr>
          <p:nvPr>
            <p:ph type="title"/>
          </p:nvPr>
        </p:nvSpPr>
        <p:spPr>
          <a:xfrm>
            <a:off x="202095" y="309838"/>
            <a:ext cx="7431157" cy="840823"/>
          </a:xfrm>
        </p:spPr>
        <p:txBody>
          <a:bodyPr>
            <a:normAutofit fontScale="90000"/>
          </a:bodyPr>
          <a:lstStyle/>
          <a:p>
            <a:pPr eaLnBrk="1" hangingPunct="1"/>
            <a:r>
              <a:rPr lang="en-US" sz="4400" b="1" dirty="0"/>
              <a:t>Genetic structures have different sources</a:t>
            </a:r>
            <a:endParaRPr lang="en-US" altLang="en-US" b="1" dirty="0"/>
          </a:p>
        </p:txBody>
      </p:sp>
      <p:sp>
        <p:nvSpPr>
          <p:cNvPr id="54278" name="Slide Number Placeholder 1">
            <a:extLst>
              <a:ext uri="{FF2B5EF4-FFF2-40B4-BE49-F238E27FC236}">
                <a16:creationId xmlns:a16="http://schemas.microsoft.com/office/drawing/2014/main" id="{C90893EA-39DC-85D4-0E31-FF115855EAF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6997B3B-E704-8B4C-B440-1C48F1644C7A}" type="slidenum">
              <a:rPr lang="en-US" altLang="nl-NL" smtClean="0">
                <a:solidFill>
                  <a:schemeClr val="tx2"/>
                </a:solidFill>
              </a:rPr>
              <a:pPr/>
              <a:t>15</a:t>
            </a:fld>
            <a:endParaRPr lang="en-US" altLang="nl-NL">
              <a:solidFill>
                <a:schemeClr val="tx2"/>
              </a:solidFill>
            </a:endParaRPr>
          </a:p>
        </p:txBody>
      </p:sp>
      <p:pic>
        <p:nvPicPr>
          <p:cNvPr id="2" name="Picture 1" descr="A close up of a logo&#10;&#10;Description automatically generated">
            <a:extLst>
              <a:ext uri="{FF2B5EF4-FFF2-40B4-BE49-F238E27FC236}">
                <a16:creationId xmlns:a16="http://schemas.microsoft.com/office/drawing/2014/main" id="{E7127830-63D3-3A38-246D-825F47C342CA}"/>
              </a:ext>
            </a:extLst>
          </p:cNvPr>
          <p:cNvPicPr>
            <a:picLocks noChangeAspect="1"/>
          </p:cNvPicPr>
          <p:nvPr/>
        </p:nvPicPr>
        <p:blipFill>
          <a:blip r:embed="rId3"/>
          <a:stretch>
            <a:fillRect/>
          </a:stretch>
        </p:blipFill>
        <p:spPr>
          <a:xfrm>
            <a:off x="7405813" y="136525"/>
            <a:ext cx="3924300" cy="2527300"/>
          </a:xfrm>
          <a:prstGeom prst="rect">
            <a:avLst/>
          </a:prstGeom>
        </p:spPr>
      </p:pic>
      <p:sp>
        <p:nvSpPr>
          <p:cNvPr id="3" name="Rectangle 2">
            <a:extLst>
              <a:ext uri="{FF2B5EF4-FFF2-40B4-BE49-F238E27FC236}">
                <a16:creationId xmlns:a16="http://schemas.microsoft.com/office/drawing/2014/main" id="{03DC4979-1F68-D5CD-6564-E208ABA8E216}"/>
              </a:ext>
            </a:extLst>
          </p:cNvPr>
          <p:cNvSpPr/>
          <p:nvPr/>
        </p:nvSpPr>
        <p:spPr>
          <a:xfrm>
            <a:off x="7519074" y="2602624"/>
            <a:ext cx="3697778" cy="338554"/>
          </a:xfrm>
          <a:prstGeom prst="rect">
            <a:avLst/>
          </a:prstGeom>
        </p:spPr>
        <p:txBody>
          <a:bodyPr wrap="square">
            <a:spAutoFit/>
          </a:bodyPr>
          <a:lstStyle/>
          <a:p>
            <a:pPr algn="ctr"/>
            <a:r>
              <a:rPr lang="en-US" sz="1600" b="1" dirty="0">
                <a:latin typeface="Century Gothic" panose="020B0502020202020204" pitchFamily="34" charset="0"/>
                <a:ea typeface="Cambria" charset="0"/>
                <a:cs typeface="Cambria" charset="0"/>
              </a:rPr>
              <a:t>Martin et. al., </a:t>
            </a:r>
            <a:r>
              <a:rPr lang="en-US" sz="1600" b="1" i="1" dirty="0">
                <a:latin typeface="Century Gothic" panose="020B0502020202020204" pitchFamily="34" charset="0"/>
                <a:ea typeface="Cambria" charset="0"/>
                <a:cs typeface="Cambria" charset="0"/>
              </a:rPr>
              <a:t>Nat. Genet</a:t>
            </a:r>
            <a:r>
              <a:rPr lang="en-US" sz="1600" b="1" dirty="0">
                <a:latin typeface="Century Gothic" panose="020B0502020202020204" pitchFamily="34" charset="0"/>
                <a:ea typeface="Cambria" charset="0"/>
                <a:cs typeface="Cambria" charset="0"/>
              </a:rPr>
              <a:t> (2019)</a:t>
            </a:r>
          </a:p>
        </p:txBody>
      </p:sp>
      <p:grpSp>
        <p:nvGrpSpPr>
          <p:cNvPr id="16" name="Group 15">
            <a:extLst>
              <a:ext uri="{FF2B5EF4-FFF2-40B4-BE49-F238E27FC236}">
                <a16:creationId xmlns:a16="http://schemas.microsoft.com/office/drawing/2014/main" id="{B4B49772-DB58-72B5-17FC-31831D9BCA18}"/>
              </a:ext>
            </a:extLst>
          </p:cNvPr>
          <p:cNvGrpSpPr/>
          <p:nvPr/>
        </p:nvGrpSpPr>
        <p:grpSpPr>
          <a:xfrm>
            <a:off x="412681" y="1914856"/>
            <a:ext cx="5923755" cy="4441494"/>
            <a:chOff x="452438" y="1490994"/>
            <a:chExt cx="5923755" cy="4441494"/>
          </a:xfrm>
        </p:grpSpPr>
        <p:grpSp>
          <p:nvGrpSpPr>
            <p:cNvPr id="14" name="Group 13">
              <a:extLst>
                <a:ext uri="{FF2B5EF4-FFF2-40B4-BE49-F238E27FC236}">
                  <a16:creationId xmlns:a16="http://schemas.microsoft.com/office/drawing/2014/main" id="{94F1A637-514F-AC3E-EAAC-C7E6535D5C8F}"/>
                </a:ext>
              </a:extLst>
            </p:cNvPr>
            <p:cNvGrpSpPr/>
            <p:nvPr/>
          </p:nvGrpSpPr>
          <p:grpSpPr>
            <a:xfrm>
              <a:off x="452438" y="1544775"/>
              <a:ext cx="5923755" cy="4387713"/>
              <a:chOff x="452438" y="1544775"/>
              <a:chExt cx="5923755" cy="4387713"/>
            </a:xfrm>
          </p:grpSpPr>
          <p:pic>
            <p:nvPicPr>
              <p:cNvPr id="4" name="Picture 9">
                <a:extLst>
                  <a:ext uri="{FF2B5EF4-FFF2-40B4-BE49-F238E27FC236}">
                    <a16:creationId xmlns:a16="http://schemas.microsoft.com/office/drawing/2014/main" id="{8A5BA6E5-50F7-068D-229B-F22D19770A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438" y="1835150"/>
                <a:ext cx="2270125" cy="322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306D375A-1FCB-B8AC-443C-1A6F6E36E098}"/>
                  </a:ext>
                </a:extLst>
              </p:cNvPr>
              <p:cNvSpPr txBox="1"/>
              <p:nvPr/>
            </p:nvSpPr>
            <p:spPr>
              <a:xfrm>
                <a:off x="2764631" y="5286375"/>
                <a:ext cx="1804987" cy="646113"/>
              </a:xfrm>
              <a:prstGeom prst="rect">
                <a:avLst/>
              </a:prstGeom>
              <a:noFill/>
            </p:spPr>
            <p:txBody>
              <a:bodyPr>
                <a:spAutoFit/>
              </a:bodyPr>
              <a:lstStyle/>
              <a:p>
                <a:pPr algn="ctr" eaLnBrk="1" hangingPunct="1">
                  <a:defRPr/>
                </a:pPr>
                <a:r>
                  <a:rPr lang="en-US" dirty="0">
                    <a:latin typeface="+mj-lt"/>
                  </a:rPr>
                  <a:t>Current living address</a:t>
                </a:r>
              </a:p>
            </p:txBody>
          </p:sp>
          <p:sp>
            <p:nvSpPr>
              <p:cNvPr id="10" name="TextBox 9">
                <a:extLst>
                  <a:ext uri="{FF2B5EF4-FFF2-40B4-BE49-F238E27FC236}">
                    <a16:creationId xmlns:a16="http://schemas.microsoft.com/office/drawing/2014/main" id="{DF300857-2D5D-248E-6592-37E0EFC8E6E0}"/>
                  </a:ext>
                </a:extLst>
              </p:cNvPr>
              <p:cNvSpPr txBox="1"/>
              <p:nvPr/>
            </p:nvSpPr>
            <p:spPr>
              <a:xfrm>
                <a:off x="4569618" y="5424487"/>
                <a:ext cx="1806575" cy="369888"/>
              </a:xfrm>
              <a:prstGeom prst="rect">
                <a:avLst/>
              </a:prstGeom>
              <a:noFill/>
            </p:spPr>
            <p:txBody>
              <a:bodyPr>
                <a:spAutoFit/>
              </a:bodyPr>
              <a:lstStyle/>
              <a:p>
                <a:pPr algn="ctr" eaLnBrk="1" hangingPunct="1">
                  <a:defRPr/>
                </a:pPr>
                <a:r>
                  <a:rPr lang="en-US" dirty="0">
                    <a:latin typeface="+mj-lt"/>
                  </a:rPr>
                  <a:t>Place of birth</a:t>
                </a:r>
              </a:p>
            </p:txBody>
          </p:sp>
          <p:sp>
            <p:nvSpPr>
              <p:cNvPr id="11" name="TextBox 10">
                <a:extLst>
                  <a:ext uri="{FF2B5EF4-FFF2-40B4-BE49-F238E27FC236}">
                    <a16:creationId xmlns:a16="http://schemas.microsoft.com/office/drawing/2014/main" id="{7CE22870-BCD2-83F9-60ED-EBE8D9C91115}"/>
                  </a:ext>
                </a:extLst>
              </p:cNvPr>
              <p:cNvSpPr txBox="1"/>
              <p:nvPr/>
            </p:nvSpPr>
            <p:spPr>
              <a:xfrm>
                <a:off x="779463" y="5286375"/>
                <a:ext cx="1804987" cy="646113"/>
              </a:xfrm>
              <a:prstGeom prst="rect">
                <a:avLst/>
              </a:prstGeom>
              <a:noFill/>
            </p:spPr>
            <p:txBody>
              <a:bodyPr>
                <a:spAutoFit/>
              </a:bodyPr>
              <a:lstStyle/>
              <a:p>
                <a:pPr algn="ctr" eaLnBrk="1" hangingPunct="1">
                  <a:defRPr/>
                </a:pPr>
                <a:r>
                  <a:rPr lang="en-US" dirty="0">
                    <a:latin typeface="+mj-lt"/>
                  </a:rPr>
                  <a:t>Assessment centers</a:t>
                </a:r>
              </a:p>
            </p:txBody>
          </p:sp>
          <p:pic>
            <p:nvPicPr>
              <p:cNvPr id="12" name="Picture 1">
                <a:extLst>
                  <a:ext uri="{FF2B5EF4-FFF2-40B4-BE49-F238E27FC236}">
                    <a16:creationId xmlns:a16="http://schemas.microsoft.com/office/drawing/2014/main" id="{962FD890-C0B3-1780-6F6F-29676C761A2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57814" y="1582875"/>
                <a:ext cx="1833562"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a:extLst>
                  <a:ext uri="{FF2B5EF4-FFF2-40B4-BE49-F238E27FC236}">
                    <a16:creationId xmlns:a16="http://schemas.microsoft.com/office/drawing/2014/main" id="{A384B9E2-EEA8-FE52-3B3E-CD475AA9AA7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491376" y="1544775"/>
                <a:ext cx="1795462" cy="356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6" descr="https://encrypted-tbn1.gstatic.com/images?q=tbn:ANd9GcQlJO6KRb20F2Au2tAdQGlq8oC9-7Kvr1yUzcc_BWOD98OVjHu7xg">
              <a:extLst>
                <a:ext uri="{FF2B5EF4-FFF2-40B4-BE49-F238E27FC236}">
                  <a16:creationId xmlns:a16="http://schemas.microsoft.com/office/drawing/2014/main" id="{ED18D317-FD8C-36C2-6575-03AAF27BFDC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0713" y="1490994"/>
              <a:ext cx="1605652" cy="385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TextBox 16">
            <a:extLst>
              <a:ext uri="{FF2B5EF4-FFF2-40B4-BE49-F238E27FC236}">
                <a16:creationId xmlns:a16="http://schemas.microsoft.com/office/drawing/2014/main" id="{EBFE714D-112B-FA05-891E-B89BCC853DEA}"/>
              </a:ext>
            </a:extLst>
          </p:cNvPr>
          <p:cNvSpPr txBox="1"/>
          <p:nvPr/>
        </p:nvSpPr>
        <p:spPr>
          <a:xfrm>
            <a:off x="2961960" y="6344584"/>
            <a:ext cx="1330814" cy="369332"/>
          </a:xfrm>
          <a:prstGeom prst="rect">
            <a:avLst/>
          </a:prstGeom>
          <a:noFill/>
        </p:spPr>
        <p:txBody>
          <a:bodyPr wrap="none" rtlCol="0">
            <a:spAutoFit/>
          </a:bodyPr>
          <a:lstStyle/>
          <a:p>
            <a:r>
              <a:rPr lang="en-US" b="1" dirty="0"/>
              <a:t>Migrations</a:t>
            </a:r>
          </a:p>
        </p:txBody>
      </p:sp>
      <p:grpSp>
        <p:nvGrpSpPr>
          <p:cNvPr id="20" name="Group 19">
            <a:extLst>
              <a:ext uri="{FF2B5EF4-FFF2-40B4-BE49-F238E27FC236}">
                <a16:creationId xmlns:a16="http://schemas.microsoft.com/office/drawing/2014/main" id="{ECBB8D22-CD95-61AA-ED3C-4A57EB622E45}"/>
              </a:ext>
            </a:extLst>
          </p:cNvPr>
          <p:cNvGrpSpPr/>
          <p:nvPr/>
        </p:nvGrpSpPr>
        <p:grpSpPr>
          <a:xfrm>
            <a:off x="7638559" y="3372417"/>
            <a:ext cx="3462005" cy="2707152"/>
            <a:chOff x="7638559" y="3372417"/>
            <a:chExt cx="3462005" cy="2707152"/>
          </a:xfrm>
        </p:grpSpPr>
        <p:pic>
          <p:nvPicPr>
            <p:cNvPr id="18" name="Picture 17">
              <a:extLst>
                <a:ext uri="{FF2B5EF4-FFF2-40B4-BE49-F238E27FC236}">
                  <a16:creationId xmlns:a16="http://schemas.microsoft.com/office/drawing/2014/main" id="{DADA0903-2DE5-3252-66FB-0548D5603160}"/>
                </a:ext>
              </a:extLst>
            </p:cNvPr>
            <p:cNvPicPr>
              <a:picLocks noChangeAspect="1"/>
            </p:cNvPicPr>
            <p:nvPr/>
          </p:nvPicPr>
          <p:blipFill>
            <a:blip r:embed="rId8"/>
            <a:stretch>
              <a:fillRect/>
            </a:stretch>
          </p:blipFill>
          <p:spPr>
            <a:xfrm>
              <a:off x="7638559" y="3372417"/>
              <a:ext cx="3462005" cy="2308003"/>
            </a:xfrm>
            <a:prstGeom prst="rect">
              <a:avLst/>
            </a:prstGeom>
          </p:spPr>
        </p:pic>
        <p:sp>
          <p:nvSpPr>
            <p:cNvPr id="19" name="TextBox 18">
              <a:extLst>
                <a:ext uri="{FF2B5EF4-FFF2-40B4-BE49-F238E27FC236}">
                  <a16:creationId xmlns:a16="http://schemas.microsoft.com/office/drawing/2014/main" id="{A4A083B0-559A-ED2D-7556-F41DF4BC4F06}"/>
                </a:ext>
              </a:extLst>
            </p:cNvPr>
            <p:cNvSpPr txBox="1"/>
            <p:nvPr/>
          </p:nvSpPr>
          <p:spPr>
            <a:xfrm>
              <a:off x="8460279" y="5710237"/>
              <a:ext cx="2013693" cy="369332"/>
            </a:xfrm>
            <a:prstGeom prst="rect">
              <a:avLst/>
            </a:prstGeom>
            <a:noFill/>
          </p:spPr>
          <p:txBody>
            <a:bodyPr wrap="none" rtlCol="0">
              <a:spAutoFit/>
            </a:bodyPr>
            <a:lstStyle/>
            <a:p>
              <a:r>
                <a:rPr lang="en-US" b="1" dirty="0"/>
                <a:t>Partner’s Choice</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6BAF4-BC54-62F9-0D29-30987E4570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BEE107-BB74-7CBA-D521-43ADE06C3D09}"/>
              </a:ext>
            </a:extLst>
          </p:cNvPr>
          <p:cNvSpPr>
            <a:spLocks noGrp="1"/>
          </p:cNvSpPr>
          <p:nvPr>
            <p:ph type="title"/>
          </p:nvPr>
        </p:nvSpPr>
        <p:spPr>
          <a:xfrm>
            <a:off x="178904" y="221263"/>
            <a:ext cx="11834192" cy="522771"/>
          </a:xfrm>
        </p:spPr>
        <p:txBody>
          <a:bodyPr>
            <a:normAutofit fontScale="90000"/>
          </a:bodyPr>
          <a:lstStyle/>
          <a:p>
            <a:r>
              <a:rPr lang="en-US" sz="4200" b="1" dirty="0"/>
              <a:t>Interpretating PCs can be challenging…</a:t>
            </a:r>
          </a:p>
        </p:txBody>
      </p:sp>
      <p:sp>
        <p:nvSpPr>
          <p:cNvPr id="3" name="Content Placeholder 2">
            <a:extLst>
              <a:ext uri="{FF2B5EF4-FFF2-40B4-BE49-F238E27FC236}">
                <a16:creationId xmlns:a16="http://schemas.microsoft.com/office/drawing/2014/main" id="{5149CA11-CF27-AFD5-7A1F-E8516E33F98B}"/>
              </a:ext>
            </a:extLst>
          </p:cNvPr>
          <p:cNvSpPr>
            <a:spLocks noGrp="1"/>
          </p:cNvSpPr>
          <p:nvPr>
            <p:ph idx="1"/>
          </p:nvPr>
        </p:nvSpPr>
        <p:spPr>
          <a:xfrm>
            <a:off x="178904" y="1253331"/>
            <a:ext cx="10144539" cy="4351338"/>
          </a:xfrm>
        </p:spPr>
        <p:txBody>
          <a:bodyPr/>
          <a:lstStyle/>
          <a:p>
            <a:r>
              <a:rPr lang="en-US" dirty="0"/>
              <a:t>What is the “evolutionary force” causing the structure that I observe?</a:t>
            </a:r>
          </a:p>
          <a:p>
            <a:endParaRPr lang="en-US" dirty="0"/>
          </a:p>
          <a:p>
            <a:endParaRPr lang="en-US" dirty="0"/>
          </a:p>
          <a:p>
            <a:r>
              <a:rPr lang="en-US" dirty="0"/>
              <a:t>Answering this question is </a:t>
            </a:r>
            <a:r>
              <a:rPr lang="en-US" b="1" dirty="0"/>
              <a:t>entire field of research</a:t>
            </a:r>
            <a:r>
              <a:rPr lang="en-US" dirty="0"/>
              <a:t>, which expands </a:t>
            </a:r>
            <a:r>
              <a:rPr lang="en-US" b="1" dirty="0"/>
              <a:t>beyond PCA </a:t>
            </a:r>
          </a:p>
          <a:p>
            <a:pPr lvl="1"/>
            <a:r>
              <a:rPr lang="en-US" dirty="0"/>
              <a:t>What structures are detectable using PCA</a:t>
            </a:r>
          </a:p>
          <a:p>
            <a:pPr lvl="1"/>
            <a:r>
              <a:rPr lang="en-US" dirty="0"/>
              <a:t>How to detect structures when PCA does not work</a:t>
            </a:r>
          </a:p>
          <a:p>
            <a:pPr marL="0" indent="0">
              <a:buNone/>
            </a:pPr>
            <a:endParaRPr lang="en-US" dirty="0"/>
          </a:p>
          <a:p>
            <a:endParaRPr lang="en-US" dirty="0"/>
          </a:p>
        </p:txBody>
      </p:sp>
    </p:spTree>
    <p:extLst>
      <p:ext uri="{BB962C8B-B14F-4D97-AF65-F5344CB8AC3E}">
        <p14:creationId xmlns:p14="http://schemas.microsoft.com/office/powerpoint/2010/main" val="4090938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412C15-6292-EFEE-6515-86C3397172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4400F2-E816-EADA-E7E4-BD73BFB157E0}"/>
              </a:ext>
            </a:extLst>
          </p:cNvPr>
          <p:cNvSpPr>
            <a:spLocks noGrp="1"/>
          </p:cNvSpPr>
          <p:nvPr>
            <p:ph type="title"/>
          </p:nvPr>
        </p:nvSpPr>
        <p:spPr>
          <a:xfrm>
            <a:off x="178904" y="221263"/>
            <a:ext cx="11834192" cy="522771"/>
          </a:xfrm>
        </p:spPr>
        <p:txBody>
          <a:bodyPr>
            <a:normAutofit fontScale="90000"/>
          </a:bodyPr>
          <a:lstStyle/>
          <a:p>
            <a:r>
              <a:rPr lang="en-US" sz="4200" b="1" dirty="0"/>
              <a:t>Interpretating PCs can be challenging…</a:t>
            </a:r>
          </a:p>
        </p:txBody>
      </p:sp>
      <p:sp>
        <p:nvSpPr>
          <p:cNvPr id="3" name="Content Placeholder 2">
            <a:extLst>
              <a:ext uri="{FF2B5EF4-FFF2-40B4-BE49-F238E27FC236}">
                <a16:creationId xmlns:a16="http://schemas.microsoft.com/office/drawing/2014/main" id="{17669C5D-2907-6E46-D52B-408829533B72}"/>
              </a:ext>
            </a:extLst>
          </p:cNvPr>
          <p:cNvSpPr txBox="1">
            <a:spLocks/>
          </p:cNvSpPr>
          <p:nvPr/>
        </p:nvSpPr>
        <p:spPr bwMode="auto">
          <a:xfrm>
            <a:off x="240542" y="887954"/>
            <a:ext cx="10731292"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6000"/>
              <a:buFont typeface="Wingdings 3" pitchFamily="2" charset="2"/>
              <a:buChar char=""/>
              <a:defRPr sz="2600">
                <a:solidFill>
                  <a:schemeClr val="tx1"/>
                </a:solidFill>
                <a:latin typeface="Calibri" panose="020F0502020204030204" pitchFamily="34" charset="0"/>
              </a:defRPr>
            </a:lvl1pPr>
            <a:lvl2pPr marL="547688" indent="-273050">
              <a:spcBef>
                <a:spcPts val="500"/>
              </a:spcBef>
              <a:buClr>
                <a:schemeClr val="accent2"/>
              </a:buClr>
              <a:buSzPct val="76000"/>
              <a:buFont typeface="Wingdings 3" pitchFamily="2" charset="2"/>
              <a:buChar char=""/>
              <a:defRPr sz="2300">
                <a:solidFill>
                  <a:schemeClr val="tx2"/>
                </a:solidFill>
                <a:latin typeface="Calibri" panose="020F0502020204030204" pitchFamily="34" charset="0"/>
              </a:defRPr>
            </a:lvl2pPr>
            <a:lvl3pPr marL="822325" indent="-228600">
              <a:spcBef>
                <a:spcPts val="500"/>
              </a:spcBef>
              <a:buClr>
                <a:srgbClr val="BCBCBC"/>
              </a:buClr>
              <a:buSzPct val="76000"/>
              <a:buFont typeface="Wingdings 3" pitchFamily="2" charset="2"/>
              <a:buChar char=""/>
              <a:defRPr sz="2000">
                <a:solidFill>
                  <a:schemeClr val="tx1"/>
                </a:solidFill>
                <a:latin typeface="Calibri" panose="020F0502020204030204" pitchFamily="34" charset="0"/>
              </a:defRPr>
            </a:lvl3pPr>
            <a:lvl4pPr marL="1096963" indent="-228600">
              <a:spcBef>
                <a:spcPts val="400"/>
              </a:spcBef>
              <a:buClr>
                <a:srgbClr val="8BA2B4"/>
              </a:buClr>
              <a:buSzPct val="70000"/>
              <a:buFont typeface="Wingdings" pitchFamily="2" charset="2"/>
              <a:buChar char=""/>
              <a:defRPr>
                <a:solidFill>
                  <a:schemeClr val="tx1"/>
                </a:solidFill>
                <a:latin typeface="Calibri" panose="020F0502020204030204" pitchFamily="34" charset="0"/>
              </a:defRPr>
            </a:lvl4pPr>
            <a:lvl5pPr marL="1371600" indent="-228600">
              <a:spcBef>
                <a:spcPts val="300"/>
              </a:spcBef>
              <a:buClr>
                <a:schemeClr val="accent2"/>
              </a:buClr>
              <a:buSzPct val="70000"/>
              <a:buFont typeface="Wingdings" pitchFamily="2" charset="2"/>
              <a:buChar char=""/>
              <a:defRPr sz="1600">
                <a:solidFill>
                  <a:schemeClr val="tx1"/>
                </a:solidFill>
                <a:latin typeface="Calibri" panose="020F0502020204030204" pitchFamily="34" charset="0"/>
              </a:defRPr>
            </a:lvl5pPr>
            <a:lvl6pPr marL="1828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Calibri" panose="020F0502020204030204" pitchFamily="34" charset="0"/>
              </a:defRPr>
            </a:lvl6pPr>
            <a:lvl7pPr marL="2286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Calibri" panose="020F0502020204030204" pitchFamily="34" charset="0"/>
              </a:defRPr>
            </a:lvl7pPr>
            <a:lvl8pPr marL="2743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Calibri" panose="020F0502020204030204" pitchFamily="34" charset="0"/>
              </a:defRPr>
            </a:lvl8pPr>
            <a:lvl9pPr marL="32004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Calibri" panose="020F0502020204030204" pitchFamily="34" charset="0"/>
              </a:defRPr>
            </a:lvl9pPr>
          </a:lstStyle>
          <a:p>
            <a:r>
              <a:rPr lang="en-US" altLang="nl-NL" sz="2200" dirty="0">
                <a:latin typeface="Century Gothic" panose="020B0502020202020204" pitchFamily="34" charset="0"/>
              </a:rPr>
              <a:t>PCA informs about population structures at different times, depending on allele frequency (rare variant =&gt; more recent history)</a:t>
            </a:r>
          </a:p>
          <a:p>
            <a:r>
              <a:rPr lang="en-US" altLang="nl-NL" sz="2200" dirty="0">
                <a:latin typeface="Century Gothic" panose="020B0502020202020204" pitchFamily="34" charset="0"/>
              </a:rPr>
              <a:t>Rare variant stratification (i.e., more recent history) can be missed</a:t>
            </a:r>
          </a:p>
          <a:p>
            <a:endParaRPr lang="en-US" altLang="nl-NL" sz="2200" dirty="0"/>
          </a:p>
          <a:p>
            <a:pPr lvl="1"/>
            <a:endParaRPr lang="en-US" altLang="nl-NL" sz="2200" dirty="0"/>
          </a:p>
        </p:txBody>
      </p:sp>
      <p:pic>
        <p:nvPicPr>
          <p:cNvPr id="20" name="Picture 1">
            <a:extLst>
              <a:ext uri="{FF2B5EF4-FFF2-40B4-BE49-F238E27FC236}">
                <a16:creationId xmlns:a16="http://schemas.microsoft.com/office/drawing/2014/main" id="{0D64ED63-A625-4908-96DF-76AAB04E71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542" y="2182364"/>
            <a:ext cx="4160838" cy="369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
            <a:extLst>
              <a:ext uri="{FF2B5EF4-FFF2-40B4-BE49-F238E27FC236}">
                <a16:creationId xmlns:a16="http://schemas.microsoft.com/office/drawing/2014/main" id="{AC0D9A30-E0EF-5D2C-9A0E-397B009677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542" y="5922238"/>
            <a:ext cx="3354387"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a:extLst>
              <a:ext uri="{FF2B5EF4-FFF2-40B4-BE49-F238E27FC236}">
                <a16:creationId xmlns:a16="http://schemas.microsoft.com/office/drawing/2014/main" id="{5996795B-931F-D9BA-60C3-33BC89DA58E7}"/>
              </a:ext>
            </a:extLst>
          </p:cNvPr>
          <p:cNvSpPr txBox="1"/>
          <p:nvPr/>
        </p:nvSpPr>
        <p:spPr>
          <a:xfrm>
            <a:off x="6096000" y="3879574"/>
            <a:ext cx="4545496" cy="646331"/>
          </a:xfrm>
          <a:prstGeom prst="rect">
            <a:avLst/>
          </a:prstGeom>
          <a:noFill/>
        </p:spPr>
        <p:txBody>
          <a:bodyPr wrap="square" rtlCol="0">
            <a:spAutoFit/>
          </a:bodyPr>
          <a:lstStyle/>
          <a:p>
            <a:r>
              <a:rPr lang="en-US" b="1" dirty="0">
                <a:solidFill>
                  <a:srgbClr val="FF0000"/>
                </a:solidFill>
              </a:rPr>
              <a:t>The type structure detected depends on the set of variants used as input!</a:t>
            </a:r>
          </a:p>
        </p:txBody>
      </p:sp>
    </p:spTree>
    <p:extLst>
      <p:ext uri="{BB962C8B-B14F-4D97-AF65-F5344CB8AC3E}">
        <p14:creationId xmlns:p14="http://schemas.microsoft.com/office/powerpoint/2010/main" val="2105441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D815C1-834A-B2BB-73E8-BD6E12D2B5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82B4D7-A2A7-C9FB-DC54-D7016E900304}"/>
              </a:ext>
            </a:extLst>
          </p:cNvPr>
          <p:cNvSpPr>
            <a:spLocks noGrp="1"/>
          </p:cNvSpPr>
          <p:nvPr>
            <p:ph type="title"/>
          </p:nvPr>
        </p:nvSpPr>
        <p:spPr>
          <a:xfrm>
            <a:off x="225287" y="113334"/>
            <a:ext cx="10515600" cy="1325563"/>
          </a:xfrm>
        </p:spPr>
        <p:txBody>
          <a:bodyPr/>
          <a:lstStyle/>
          <a:p>
            <a:r>
              <a:rPr lang="en-US" dirty="0"/>
              <a:t>Summary</a:t>
            </a:r>
          </a:p>
        </p:txBody>
      </p:sp>
      <p:sp>
        <p:nvSpPr>
          <p:cNvPr id="3" name="Content Placeholder 2">
            <a:extLst>
              <a:ext uri="{FF2B5EF4-FFF2-40B4-BE49-F238E27FC236}">
                <a16:creationId xmlns:a16="http://schemas.microsoft.com/office/drawing/2014/main" id="{82ECB105-4958-C64B-5534-ECE6543D9986}"/>
              </a:ext>
            </a:extLst>
          </p:cNvPr>
          <p:cNvSpPr>
            <a:spLocks noGrp="1"/>
          </p:cNvSpPr>
          <p:nvPr>
            <p:ph idx="1"/>
          </p:nvPr>
        </p:nvSpPr>
        <p:spPr>
          <a:xfrm>
            <a:off x="225287" y="1838877"/>
            <a:ext cx="11781183" cy="4351338"/>
          </a:xfrm>
        </p:spPr>
        <p:txBody>
          <a:bodyPr/>
          <a:lstStyle/>
          <a:p>
            <a:r>
              <a:rPr lang="en-US" dirty="0"/>
              <a:t>PCA detects </a:t>
            </a:r>
            <a:r>
              <a:rPr lang="en-US" b="1" dirty="0">
                <a:solidFill>
                  <a:srgbClr val="0070C0"/>
                </a:solidFill>
              </a:rPr>
              <a:t>genetic structures </a:t>
            </a:r>
            <a:r>
              <a:rPr lang="en-US" dirty="0"/>
              <a:t>in a sample of genomes.</a:t>
            </a:r>
          </a:p>
          <a:p>
            <a:endParaRPr lang="en-US" dirty="0"/>
          </a:p>
          <a:p>
            <a:r>
              <a:rPr lang="en-US" dirty="0"/>
              <a:t>PCA is </a:t>
            </a:r>
            <a:r>
              <a:rPr lang="en-US" b="1" dirty="0">
                <a:solidFill>
                  <a:srgbClr val="0070C0"/>
                </a:solidFill>
              </a:rPr>
              <a:t>agnostic</a:t>
            </a:r>
            <a:r>
              <a:rPr lang="en-US" dirty="0"/>
              <a:t> to the structure detected, which makes interpretation challenging.</a:t>
            </a:r>
          </a:p>
          <a:p>
            <a:endParaRPr lang="en-US" dirty="0"/>
          </a:p>
          <a:p>
            <a:r>
              <a:rPr lang="en-US" dirty="0"/>
              <a:t>The type of structure depends on the set of variants used as input.</a:t>
            </a:r>
          </a:p>
        </p:txBody>
      </p:sp>
    </p:spTree>
    <p:extLst>
      <p:ext uri="{BB962C8B-B14F-4D97-AF65-F5344CB8AC3E}">
        <p14:creationId xmlns:p14="http://schemas.microsoft.com/office/powerpoint/2010/main" val="1646623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43FACD-585D-5E55-948C-E2FA3259AE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DDFB45-8166-76FF-FBD6-D16B8DC5FBA1}"/>
              </a:ext>
            </a:extLst>
          </p:cNvPr>
          <p:cNvSpPr>
            <a:spLocks noGrp="1"/>
          </p:cNvSpPr>
          <p:nvPr>
            <p:ph type="title"/>
          </p:nvPr>
        </p:nvSpPr>
        <p:spPr>
          <a:xfrm>
            <a:off x="354771" y="2002631"/>
            <a:ext cx="10975837" cy="2852737"/>
          </a:xfrm>
        </p:spPr>
        <p:txBody>
          <a:bodyPr/>
          <a:lstStyle/>
          <a:p>
            <a:r>
              <a:rPr lang="en-US" dirty="0"/>
              <a:t>Using </a:t>
            </a:r>
            <a:r>
              <a:rPr lang="en-US" dirty="0">
                <a:solidFill>
                  <a:srgbClr val="0070C0"/>
                </a:solidFill>
              </a:rPr>
              <a:t>PCA</a:t>
            </a:r>
            <a:r>
              <a:rPr lang="en-US" dirty="0"/>
              <a:t> to correct confounding in association analyses? </a:t>
            </a:r>
          </a:p>
        </p:txBody>
      </p:sp>
    </p:spTree>
    <p:extLst>
      <p:ext uri="{BB962C8B-B14F-4D97-AF65-F5344CB8AC3E}">
        <p14:creationId xmlns:p14="http://schemas.microsoft.com/office/powerpoint/2010/main" val="2979376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1894C-1363-EA4A-45E0-B9B4567B7C39}"/>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955EE11F-6DA0-A03C-A99B-DDA6F6AF1A45}"/>
              </a:ext>
            </a:extLst>
          </p:cNvPr>
          <p:cNvSpPr>
            <a:spLocks noGrp="1"/>
          </p:cNvSpPr>
          <p:nvPr>
            <p:ph idx="1"/>
          </p:nvPr>
        </p:nvSpPr>
        <p:spPr/>
        <p:txBody>
          <a:bodyPr/>
          <a:lstStyle/>
          <a:p>
            <a:r>
              <a:rPr lang="en-US" dirty="0"/>
              <a:t>What is PCA?</a:t>
            </a:r>
          </a:p>
          <a:p>
            <a:r>
              <a:rPr lang="en-US" dirty="0"/>
              <a:t>What do we get when applying PCA to genetic data?</a:t>
            </a:r>
          </a:p>
          <a:p>
            <a:r>
              <a:rPr lang="en-US" dirty="0"/>
              <a:t>Using PCA to correct confounding in association studies</a:t>
            </a:r>
          </a:p>
          <a:p>
            <a:r>
              <a:rPr lang="en-US" dirty="0"/>
              <a:t>Practical considerations about PCA</a:t>
            </a:r>
          </a:p>
          <a:p>
            <a:r>
              <a:rPr lang="en-US" dirty="0"/>
              <a:t>More on PCA…</a:t>
            </a:r>
          </a:p>
        </p:txBody>
      </p:sp>
    </p:spTree>
    <p:extLst>
      <p:ext uri="{BB962C8B-B14F-4D97-AF65-F5344CB8AC3E}">
        <p14:creationId xmlns:p14="http://schemas.microsoft.com/office/powerpoint/2010/main" val="19712932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51363-D518-DF4F-B029-4A7320369F89}"/>
              </a:ext>
            </a:extLst>
          </p:cNvPr>
          <p:cNvSpPr>
            <a:spLocks noGrp="1"/>
          </p:cNvSpPr>
          <p:nvPr>
            <p:ph type="title"/>
          </p:nvPr>
        </p:nvSpPr>
        <p:spPr>
          <a:xfrm>
            <a:off x="119186" y="116632"/>
            <a:ext cx="10801350" cy="469056"/>
          </a:xfrm>
        </p:spPr>
        <p:txBody>
          <a:bodyPr>
            <a:noAutofit/>
          </a:bodyPr>
          <a:lstStyle/>
          <a:p>
            <a:r>
              <a:rPr lang="en-AU" sz="3000" b="1" dirty="0">
                <a:solidFill>
                  <a:srgbClr val="0070C0"/>
                </a:solidFill>
                <a:latin typeface="Century Gothic" panose="020B0502020202020204" pitchFamily="34" charset="0"/>
              </a:rPr>
              <a:t>G</a:t>
            </a:r>
            <a:r>
              <a:rPr lang="en-AU" sz="3000" b="1" i="1" dirty="0">
                <a:solidFill>
                  <a:srgbClr val="0070C0"/>
                </a:solidFill>
                <a:latin typeface="Century Gothic" panose="020B0502020202020204" pitchFamily="34" charset="0"/>
              </a:rPr>
              <a:t>enome-wide association studies</a:t>
            </a:r>
          </a:p>
        </p:txBody>
      </p:sp>
      <p:sp>
        <p:nvSpPr>
          <p:cNvPr id="5" name="Slide Number Placeholder 4">
            <a:extLst>
              <a:ext uri="{FF2B5EF4-FFF2-40B4-BE49-F238E27FC236}">
                <a16:creationId xmlns:a16="http://schemas.microsoft.com/office/drawing/2014/main" id="{FC19B782-1054-F24F-BC12-81E21735F7A6}"/>
              </a:ext>
            </a:extLst>
          </p:cNvPr>
          <p:cNvSpPr>
            <a:spLocks noGrp="1"/>
          </p:cNvSpPr>
          <p:nvPr>
            <p:ph type="sldNum" sz="quarter" idx="17"/>
          </p:nvPr>
        </p:nvSpPr>
        <p:spPr>
          <a:xfrm>
            <a:off x="11208568" y="6519171"/>
            <a:ext cx="288032" cy="240219"/>
          </a:xfrm>
          <a:prstGeom prst="rect">
            <a:avLst/>
          </a:prstGeom>
        </p:spPr>
        <p:txBody>
          <a:bodyPr vert="horz" lIns="0" tIns="0" rIns="0" bIns="0" rtlCol="0" anchor="ct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17DE0E-AFB1-41FD-BC35-27DB61CA125F}" type="slidenum">
              <a:rPr lang="en-AU" smtClean="0"/>
              <a:pPr/>
              <a:t>20</a:t>
            </a:fld>
            <a:endParaRPr lang="en-AU" dirty="0"/>
          </a:p>
        </p:txBody>
      </p:sp>
      <p:grpSp>
        <p:nvGrpSpPr>
          <p:cNvPr id="3" name="Group 2">
            <a:extLst>
              <a:ext uri="{FF2B5EF4-FFF2-40B4-BE49-F238E27FC236}">
                <a16:creationId xmlns:a16="http://schemas.microsoft.com/office/drawing/2014/main" id="{238E978D-ED53-9140-9E62-A5AB01402E10}"/>
              </a:ext>
            </a:extLst>
          </p:cNvPr>
          <p:cNvGrpSpPr/>
          <p:nvPr/>
        </p:nvGrpSpPr>
        <p:grpSpPr>
          <a:xfrm>
            <a:off x="526659" y="1556792"/>
            <a:ext cx="5256584" cy="3536324"/>
            <a:chOff x="767408" y="1988840"/>
            <a:chExt cx="6839444" cy="4667875"/>
          </a:xfrm>
        </p:grpSpPr>
        <p:sp>
          <p:nvSpPr>
            <p:cNvPr id="4" name="Oval 3">
              <a:extLst>
                <a:ext uri="{FF2B5EF4-FFF2-40B4-BE49-F238E27FC236}">
                  <a16:creationId xmlns:a16="http://schemas.microsoft.com/office/drawing/2014/main" id="{6F4E711C-A63A-B441-B100-9746F9C6E79E}"/>
                </a:ext>
              </a:extLst>
            </p:cNvPr>
            <p:cNvSpPr/>
            <p:nvPr/>
          </p:nvSpPr>
          <p:spPr>
            <a:xfrm>
              <a:off x="1919536" y="2276872"/>
              <a:ext cx="914400" cy="914400"/>
            </a:xfrm>
            <a:prstGeom prst="ellipse">
              <a:avLst/>
            </a:prstGeom>
            <a:solidFill>
              <a:srgbClr val="F0812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8127"/>
                </a:solidFill>
              </a:endParaRPr>
            </a:p>
          </p:txBody>
        </p:sp>
        <p:sp>
          <p:nvSpPr>
            <p:cNvPr id="8" name="Oval 7">
              <a:extLst>
                <a:ext uri="{FF2B5EF4-FFF2-40B4-BE49-F238E27FC236}">
                  <a16:creationId xmlns:a16="http://schemas.microsoft.com/office/drawing/2014/main" id="{5F1DF577-F972-7347-A7FA-7B3BBF6410DD}"/>
                </a:ext>
              </a:extLst>
            </p:cNvPr>
            <p:cNvSpPr/>
            <p:nvPr/>
          </p:nvSpPr>
          <p:spPr>
            <a:xfrm>
              <a:off x="767408" y="2924944"/>
              <a:ext cx="914400" cy="914400"/>
            </a:xfrm>
            <a:prstGeom prst="ellipse">
              <a:avLst/>
            </a:prstGeom>
            <a:solidFill>
              <a:srgbClr val="F0812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8127"/>
                </a:solidFill>
              </a:endParaRPr>
            </a:p>
          </p:txBody>
        </p:sp>
        <p:sp>
          <p:nvSpPr>
            <p:cNvPr id="9" name="Oval 8">
              <a:extLst>
                <a:ext uri="{FF2B5EF4-FFF2-40B4-BE49-F238E27FC236}">
                  <a16:creationId xmlns:a16="http://schemas.microsoft.com/office/drawing/2014/main" id="{344A80FE-2A57-904A-80F5-D8499C205D07}"/>
                </a:ext>
              </a:extLst>
            </p:cNvPr>
            <p:cNvSpPr/>
            <p:nvPr/>
          </p:nvSpPr>
          <p:spPr>
            <a:xfrm>
              <a:off x="1681808" y="3329276"/>
              <a:ext cx="914400" cy="914400"/>
            </a:xfrm>
            <a:prstGeom prst="ellipse">
              <a:avLst/>
            </a:prstGeom>
            <a:solidFill>
              <a:srgbClr val="F0812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8127"/>
                </a:solidFill>
              </a:endParaRPr>
            </a:p>
          </p:txBody>
        </p:sp>
        <p:sp>
          <p:nvSpPr>
            <p:cNvPr id="10" name="Oval 9">
              <a:extLst>
                <a:ext uri="{FF2B5EF4-FFF2-40B4-BE49-F238E27FC236}">
                  <a16:creationId xmlns:a16="http://schemas.microsoft.com/office/drawing/2014/main" id="{4808C5D2-BD09-B749-B687-31D4F0B3152A}"/>
                </a:ext>
              </a:extLst>
            </p:cNvPr>
            <p:cNvSpPr/>
            <p:nvPr/>
          </p:nvSpPr>
          <p:spPr>
            <a:xfrm>
              <a:off x="1005136" y="198884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62568CA-DEF1-654B-BDF6-F1921DEEE2AD}"/>
                </a:ext>
              </a:extLst>
            </p:cNvPr>
            <p:cNvSpPr/>
            <p:nvPr/>
          </p:nvSpPr>
          <p:spPr>
            <a:xfrm>
              <a:off x="2672792" y="3191272"/>
              <a:ext cx="914400" cy="914400"/>
            </a:xfrm>
            <a:prstGeom prst="ellipse">
              <a:avLst/>
            </a:prstGeom>
            <a:solidFill>
              <a:srgbClr val="F0812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8127"/>
                </a:solidFill>
              </a:endParaRPr>
            </a:p>
          </p:txBody>
        </p:sp>
        <p:sp>
          <p:nvSpPr>
            <p:cNvPr id="12" name="Oval 11">
              <a:extLst>
                <a:ext uri="{FF2B5EF4-FFF2-40B4-BE49-F238E27FC236}">
                  <a16:creationId xmlns:a16="http://schemas.microsoft.com/office/drawing/2014/main" id="{B391148F-2573-244B-A7B9-A3F775C5D6C5}"/>
                </a:ext>
              </a:extLst>
            </p:cNvPr>
            <p:cNvSpPr/>
            <p:nvPr/>
          </p:nvSpPr>
          <p:spPr>
            <a:xfrm>
              <a:off x="847980" y="392448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630A17D-9061-014E-AE48-B9F16CB38A84}"/>
                </a:ext>
              </a:extLst>
            </p:cNvPr>
            <p:cNvSpPr/>
            <p:nvPr/>
          </p:nvSpPr>
          <p:spPr>
            <a:xfrm>
              <a:off x="2136588" y="4243676"/>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5E01520-8BCA-D144-BF25-53160AFB64EE}"/>
                </a:ext>
              </a:extLst>
            </p:cNvPr>
            <p:cNvSpPr/>
            <p:nvPr/>
          </p:nvSpPr>
          <p:spPr>
            <a:xfrm>
              <a:off x="4687692" y="1999964"/>
              <a:ext cx="914400" cy="914400"/>
            </a:xfrm>
            <a:prstGeom prst="rect">
              <a:avLst/>
            </a:prstGeom>
            <a:solidFill>
              <a:srgbClr val="F0812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AA9E1E4-93FD-BD44-B685-55F320C938CE}"/>
                </a:ext>
              </a:extLst>
            </p:cNvPr>
            <p:cNvSpPr/>
            <p:nvPr/>
          </p:nvSpPr>
          <p:spPr>
            <a:xfrm>
              <a:off x="5898148" y="2287996"/>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5359D82-A218-4347-9B06-0B065B701B3D}"/>
                </a:ext>
              </a:extLst>
            </p:cNvPr>
            <p:cNvSpPr/>
            <p:nvPr/>
          </p:nvSpPr>
          <p:spPr>
            <a:xfrm>
              <a:off x="4288819" y="3191271"/>
              <a:ext cx="914399"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3D06D00-328F-3043-9241-81B89CE2D981}"/>
                </a:ext>
              </a:extLst>
            </p:cNvPr>
            <p:cNvSpPr/>
            <p:nvPr/>
          </p:nvSpPr>
          <p:spPr>
            <a:xfrm>
              <a:off x="5583036" y="3329276"/>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D050095-F991-734D-8775-C1BC8E6474E4}"/>
                </a:ext>
              </a:extLst>
            </p:cNvPr>
            <p:cNvSpPr/>
            <p:nvPr/>
          </p:nvSpPr>
          <p:spPr>
            <a:xfrm>
              <a:off x="4369392" y="42548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FA10650-D56E-104A-B042-D11142BAA2BE}"/>
                </a:ext>
              </a:extLst>
            </p:cNvPr>
            <p:cNvSpPr/>
            <p:nvPr/>
          </p:nvSpPr>
          <p:spPr>
            <a:xfrm>
              <a:off x="6692452" y="3850468"/>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A7F5AE6-464E-BD44-9A92-7FD8FDDDE43A}"/>
                </a:ext>
              </a:extLst>
            </p:cNvPr>
            <p:cNvSpPr/>
            <p:nvPr/>
          </p:nvSpPr>
          <p:spPr>
            <a:xfrm>
              <a:off x="5570766" y="4578132"/>
              <a:ext cx="914400" cy="914400"/>
            </a:xfrm>
            <a:prstGeom prst="rect">
              <a:avLst/>
            </a:prstGeom>
            <a:solidFill>
              <a:srgbClr val="F0812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04419B8-B2AB-DA44-8BE8-BBAA2162B141}"/>
                </a:ext>
              </a:extLst>
            </p:cNvPr>
            <p:cNvSpPr txBox="1"/>
            <p:nvPr/>
          </p:nvSpPr>
          <p:spPr>
            <a:xfrm>
              <a:off x="1143610" y="5803571"/>
              <a:ext cx="1985956" cy="853144"/>
            </a:xfrm>
            <a:prstGeom prst="rect">
              <a:avLst/>
            </a:prstGeom>
            <a:noFill/>
          </p:spPr>
          <p:txBody>
            <a:bodyPr wrap="square" rtlCol="0">
              <a:spAutoFit/>
            </a:bodyPr>
            <a:lstStyle/>
            <a:p>
              <a:pPr algn="ctr"/>
              <a:r>
                <a:rPr lang="en-US" dirty="0"/>
                <a:t>More alleles </a:t>
              </a:r>
              <a:r>
                <a:rPr lang="en-US" dirty="0">
                  <a:solidFill>
                    <a:srgbClr val="F08127"/>
                  </a:solidFill>
                </a:rPr>
                <a:t>T</a:t>
              </a:r>
              <a:r>
                <a:rPr lang="en-US" dirty="0"/>
                <a:t> in Cases</a:t>
              </a:r>
            </a:p>
          </p:txBody>
        </p:sp>
        <p:sp>
          <p:nvSpPr>
            <p:cNvPr id="21" name="TextBox 20">
              <a:extLst>
                <a:ext uri="{FF2B5EF4-FFF2-40B4-BE49-F238E27FC236}">
                  <a16:creationId xmlns:a16="http://schemas.microsoft.com/office/drawing/2014/main" id="{1C3EF2AA-2447-3349-84DC-6F45EEEC4954}"/>
                </a:ext>
              </a:extLst>
            </p:cNvPr>
            <p:cNvSpPr txBox="1"/>
            <p:nvPr/>
          </p:nvSpPr>
          <p:spPr>
            <a:xfrm>
              <a:off x="5015674" y="5706617"/>
              <a:ext cx="2234718" cy="853144"/>
            </a:xfrm>
            <a:prstGeom prst="rect">
              <a:avLst/>
            </a:prstGeom>
            <a:noFill/>
          </p:spPr>
          <p:txBody>
            <a:bodyPr wrap="square" rtlCol="0">
              <a:spAutoFit/>
            </a:bodyPr>
            <a:lstStyle/>
            <a:p>
              <a:pPr algn="ctr"/>
              <a:r>
                <a:rPr lang="en-US" dirty="0"/>
                <a:t>Less alleles </a:t>
              </a:r>
              <a:r>
                <a:rPr lang="en-US" dirty="0">
                  <a:solidFill>
                    <a:srgbClr val="F08127"/>
                  </a:solidFill>
                </a:rPr>
                <a:t>T</a:t>
              </a:r>
              <a:r>
                <a:rPr lang="en-US" dirty="0"/>
                <a:t> in Controls</a:t>
              </a:r>
            </a:p>
          </p:txBody>
        </p:sp>
      </p:grpSp>
      <p:sp>
        <p:nvSpPr>
          <p:cNvPr id="22" name="TextBox 21">
            <a:extLst>
              <a:ext uri="{FF2B5EF4-FFF2-40B4-BE49-F238E27FC236}">
                <a16:creationId xmlns:a16="http://schemas.microsoft.com/office/drawing/2014/main" id="{1B7049D2-39E1-C544-A617-C23977615D76}"/>
              </a:ext>
            </a:extLst>
          </p:cNvPr>
          <p:cNvSpPr txBox="1"/>
          <p:nvPr/>
        </p:nvSpPr>
        <p:spPr>
          <a:xfrm>
            <a:off x="9704632" y="1903161"/>
            <a:ext cx="992579" cy="923330"/>
          </a:xfrm>
          <a:prstGeom prst="rect">
            <a:avLst/>
          </a:prstGeom>
          <a:noFill/>
        </p:spPr>
        <p:txBody>
          <a:bodyPr wrap="none" rtlCol="0">
            <a:spAutoFit/>
          </a:bodyPr>
          <a:lstStyle/>
          <a:p>
            <a:r>
              <a:rPr lang="en-US" dirty="0">
                <a:solidFill>
                  <a:srgbClr val="7030A0"/>
                </a:solidFill>
              </a:rPr>
              <a:t>Allele A</a:t>
            </a:r>
          </a:p>
          <a:p>
            <a:r>
              <a:rPr lang="en-US" dirty="0">
                <a:solidFill>
                  <a:srgbClr val="00B0F0"/>
                </a:solidFill>
              </a:rPr>
              <a:t>Allele G</a:t>
            </a:r>
          </a:p>
          <a:p>
            <a:r>
              <a:rPr lang="en-US" dirty="0">
                <a:solidFill>
                  <a:srgbClr val="F08127"/>
                </a:solidFill>
              </a:rPr>
              <a:t>Allele T</a:t>
            </a:r>
          </a:p>
        </p:txBody>
      </p:sp>
      <p:sp>
        <p:nvSpPr>
          <p:cNvPr id="23" name="TextBox 22">
            <a:extLst>
              <a:ext uri="{FF2B5EF4-FFF2-40B4-BE49-F238E27FC236}">
                <a16:creationId xmlns:a16="http://schemas.microsoft.com/office/drawing/2014/main" id="{BCBDC224-F1CD-024B-A447-7D8900E0D3B2}"/>
              </a:ext>
            </a:extLst>
          </p:cNvPr>
          <p:cNvSpPr txBox="1"/>
          <p:nvPr/>
        </p:nvSpPr>
        <p:spPr>
          <a:xfrm>
            <a:off x="119186" y="813101"/>
            <a:ext cx="8722260" cy="400110"/>
          </a:xfrm>
          <a:prstGeom prst="rect">
            <a:avLst/>
          </a:prstGeom>
          <a:noFill/>
        </p:spPr>
        <p:txBody>
          <a:bodyPr wrap="none" rtlCol="0">
            <a:spAutoFit/>
          </a:bodyPr>
          <a:lstStyle/>
          <a:p>
            <a:r>
              <a:rPr lang="en-US" sz="2000" dirty="0"/>
              <a:t>Association = </a:t>
            </a:r>
            <a:r>
              <a:rPr lang="en-US" sz="2000" b="1" dirty="0"/>
              <a:t>allele frequency differences between cases and controls </a:t>
            </a:r>
          </a:p>
        </p:txBody>
      </p:sp>
      <p:sp>
        <p:nvSpPr>
          <p:cNvPr id="24" name="TextBox 23">
            <a:extLst>
              <a:ext uri="{FF2B5EF4-FFF2-40B4-BE49-F238E27FC236}">
                <a16:creationId xmlns:a16="http://schemas.microsoft.com/office/drawing/2014/main" id="{C5CA23CF-BA1E-294C-80B5-63803AFA4FD4}"/>
              </a:ext>
            </a:extLst>
          </p:cNvPr>
          <p:cNvSpPr txBox="1"/>
          <p:nvPr/>
        </p:nvSpPr>
        <p:spPr>
          <a:xfrm>
            <a:off x="939973" y="5561083"/>
            <a:ext cx="4767652" cy="430887"/>
          </a:xfrm>
          <a:prstGeom prst="rect">
            <a:avLst/>
          </a:prstGeom>
          <a:noFill/>
        </p:spPr>
        <p:txBody>
          <a:bodyPr wrap="none" rtlCol="0">
            <a:spAutoFit/>
          </a:bodyPr>
          <a:lstStyle/>
          <a:p>
            <a:r>
              <a:rPr lang="en-US" sz="2200" b="1" dirty="0">
                <a:solidFill>
                  <a:srgbClr val="C00000"/>
                </a:solidFill>
              </a:rPr>
              <a:t>Large sample sizes are required…</a:t>
            </a:r>
          </a:p>
        </p:txBody>
      </p:sp>
      <p:pic>
        <p:nvPicPr>
          <p:cNvPr id="2052" name="Picture 4">
            <a:extLst>
              <a:ext uri="{FF2B5EF4-FFF2-40B4-BE49-F238E27FC236}">
                <a16:creationId xmlns:a16="http://schemas.microsoft.com/office/drawing/2014/main" id="{40406BE0-75AC-9C47-A772-868F0AA2F3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2722" y="2801058"/>
            <a:ext cx="5287462" cy="2842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376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CB047252-EDAA-3977-13EB-6CB2926F8ECD}"/>
              </a:ext>
            </a:extLst>
          </p:cNvPr>
          <p:cNvSpPr>
            <a:spLocks noGrp="1"/>
          </p:cNvSpPr>
          <p:nvPr>
            <p:ph type="title" idx="4294967295"/>
          </p:nvPr>
        </p:nvSpPr>
        <p:spPr>
          <a:xfrm>
            <a:off x="109330" y="137319"/>
            <a:ext cx="12082670" cy="662782"/>
          </a:xfrm>
        </p:spPr>
        <p:txBody>
          <a:bodyPr>
            <a:normAutofit/>
          </a:bodyPr>
          <a:lstStyle/>
          <a:p>
            <a:pPr eaLnBrk="1" hangingPunct="1"/>
            <a:r>
              <a:rPr lang="en-US" altLang="en-US" sz="4000" dirty="0"/>
              <a:t>Population stratification: chopstick example</a:t>
            </a:r>
          </a:p>
        </p:txBody>
      </p:sp>
      <p:graphicFrame>
        <p:nvGraphicFramePr>
          <p:cNvPr id="134243" name="Group 99">
            <a:extLst>
              <a:ext uri="{FF2B5EF4-FFF2-40B4-BE49-F238E27FC236}">
                <a16:creationId xmlns:a16="http://schemas.microsoft.com/office/drawing/2014/main" id="{500830BD-A84C-88E7-7EB4-750FDE06D9CE}"/>
              </a:ext>
            </a:extLst>
          </p:cNvPr>
          <p:cNvGraphicFramePr>
            <a:graphicFrameLocks noGrp="1"/>
          </p:cNvGraphicFramePr>
          <p:nvPr/>
        </p:nvGraphicFramePr>
        <p:xfrm>
          <a:off x="1828800" y="1295401"/>
          <a:ext cx="4038600" cy="2499915"/>
        </p:xfrm>
        <a:graphic>
          <a:graphicData uri="http://schemas.openxmlformats.org/drawingml/2006/table">
            <a:tbl>
              <a:tblPr/>
              <a:tblGrid>
                <a:gridCol w="1009650">
                  <a:extLst>
                    <a:ext uri="{9D8B030D-6E8A-4147-A177-3AD203B41FA5}">
                      <a16:colId xmlns:a16="http://schemas.microsoft.com/office/drawing/2014/main" val="20000"/>
                    </a:ext>
                  </a:extLst>
                </a:gridCol>
                <a:gridCol w="1009650">
                  <a:extLst>
                    <a:ext uri="{9D8B030D-6E8A-4147-A177-3AD203B41FA5}">
                      <a16:colId xmlns:a16="http://schemas.microsoft.com/office/drawing/2014/main" val="20001"/>
                    </a:ext>
                  </a:extLst>
                </a:gridCol>
                <a:gridCol w="1009650">
                  <a:extLst>
                    <a:ext uri="{9D8B030D-6E8A-4147-A177-3AD203B41FA5}">
                      <a16:colId xmlns:a16="http://schemas.microsoft.com/office/drawing/2014/main" val="20002"/>
                    </a:ext>
                  </a:extLst>
                </a:gridCol>
                <a:gridCol w="1009650">
                  <a:extLst>
                    <a:ext uri="{9D8B030D-6E8A-4147-A177-3AD203B41FA5}">
                      <a16:colId xmlns:a16="http://schemas.microsoft.com/office/drawing/2014/main" val="20003"/>
                    </a:ext>
                  </a:extLst>
                </a:gridCol>
              </a:tblGrid>
              <a:tr h="396353">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mj-lt"/>
                        </a:rPr>
                        <a:t>Sample 1 Americans: </a:t>
                      </a:r>
                      <a:r>
                        <a:rPr kumimoji="0" lang="en-US" sz="2000" b="0" i="0" u="none" strike="noStrike" cap="none" normalizeH="0" baseline="0" dirty="0">
                          <a:ln>
                            <a:noFill/>
                          </a:ln>
                          <a:solidFill>
                            <a:schemeClr val="bg1"/>
                          </a:solidFill>
                          <a:effectLst/>
                          <a:latin typeface="+mj-lt"/>
                          <a:cs typeface="Times New Roman" pitchFamily="18" charset="0"/>
                        </a:rPr>
                        <a:t>χ</a:t>
                      </a:r>
                      <a:r>
                        <a:rPr kumimoji="0" lang="en-US" sz="2000" b="0" i="0" u="none" strike="noStrike" cap="none" normalizeH="0" baseline="30000" dirty="0">
                          <a:ln>
                            <a:noFill/>
                          </a:ln>
                          <a:solidFill>
                            <a:schemeClr val="bg1"/>
                          </a:solidFill>
                          <a:effectLst/>
                          <a:latin typeface="+mj-lt"/>
                          <a:cs typeface="Times New Roman" pitchFamily="18" charset="0"/>
                        </a:rPr>
                        <a:t>2</a:t>
                      </a:r>
                      <a:r>
                        <a:rPr kumimoji="0" lang="en-US" sz="2000" b="0" i="0" u="none" strike="noStrike" cap="none" normalizeH="0" baseline="0" dirty="0">
                          <a:ln>
                            <a:noFill/>
                          </a:ln>
                          <a:solidFill>
                            <a:schemeClr val="bg1"/>
                          </a:solidFill>
                          <a:effectLst/>
                          <a:latin typeface="+mj-lt"/>
                          <a:cs typeface="Times New Roman" pitchFamily="18" charset="0"/>
                        </a:rPr>
                        <a:t>=0, </a:t>
                      </a:r>
                      <a:r>
                        <a:rPr kumimoji="0" lang="en-US" sz="2000" b="0" i="1" u="none" strike="noStrike" cap="none" normalizeH="0" baseline="0" dirty="0">
                          <a:ln>
                            <a:noFill/>
                          </a:ln>
                          <a:solidFill>
                            <a:schemeClr val="bg1"/>
                          </a:solidFill>
                          <a:effectLst/>
                          <a:latin typeface="+mj-lt"/>
                          <a:cs typeface="Times New Roman" pitchFamily="18" charset="0"/>
                        </a:rPr>
                        <a:t>p</a:t>
                      </a:r>
                      <a:r>
                        <a:rPr kumimoji="0" lang="en-US" sz="2000" b="0" i="0" u="none" strike="noStrike" cap="none" normalizeH="0" baseline="0" dirty="0">
                          <a:ln>
                            <a:noFill/>
                          </a:ln>
                          <a:solidFill>
                            <a:schemeClr val="bg1"/>
                          </a:solidFill>
                          <a:effectLst/>
                          <a:latin typeface="+mj-lt"/>
                          <a:cs typeface="Times New Roman" pitchFamily="18" charset="0"/>
                        </a:rPr>
                        <a:t>=1</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658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FFFF"/>
                        </a:solidFill>
                        <a:effectLst/>
                        <a:latin typeface="+mj-lt"/>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mj-lt"/>
                        </a:rPr>
                        <a:t>Use of chopsticks</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FFFF"/>
                        </a:solidFill>
                        <a:effectLst/>
                        <a:latin typeface="+mj-lt"/>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1"/>
                  </a:ext>
                </a:extLst>
              </a:tr>
              <a:tr h="3658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FFFF"/>
                        </a:solidFill>
                        <a:effectLst/>
                        <a:latin typeface="+mj-lt"/>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mj-lt"/>
                        </a:rPr>
                        <a:t>Yes</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mj-lt"/>
                        </a:rPr>
                        <a:t>No</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mj-lt"/>
                        </a:rPr>
                        <a:t>Total</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2"/>
                  </a:ext>
                </a:extLst>
              </a:tr>
              <a:tr h="3658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mj-lt"/>
                        </a:rPr>
                        <a:t>Allele 1</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mj-lt"/>
                        </a:rPr>
                        <a:t>320</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mj-lt"/>
                        </a:rPr>
                        <a:t>320</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mj-lt"/>
                        </a:rPr>
                        <a:t>640</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extLst>
                  <a:ext uri="{0D108BD9-81ED-4DB2-BD59-A6C34878D82A}">
                    <a16:rowId xmlns:a16="http://schemas.microsoft.com/office/drawing/2014/main" val="10003"/>
                  </a:ext>
                </a:extLst>
              </a:tr>
              <a:tr h="3658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mj-lt"/>
                        </a:rPr>
                        <a:t>Allele 2</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mj-lt"/>
                        </a:rPr>
                        <a:t>80</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C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mj-lt"/>
                        </a:rPr>
                        <a:t>80</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C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mj-lt"/>
                        </a:rPr>
                        <a:t>160</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CF0"/>
                    </a:solidFill>
                  </a:tcPr>
                </a:tc>
                <a:extLst>
                  <a:ext uri="{0D108BD9-81ED-4DB2-BD59-A6C34878D82A}">
                    <a16:rowId xmlns:a16="http://schemas.microsoft.com/office/drawing/2014/main" val="10004"/>
                  </a:ext>
                </a:extLst>
              </a:tr>
              <a:tr h="3658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mj-lt"/>
                        </a:rPr>
                        <a:t>Total</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mj-lt"/>
                        </a:rPr>
                        <a:t>400</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mj-lt"/>
                        </a:rPr>
                        <a:t>400</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mj-lt"/>
                        </a:rPr>
                        <a:t>800</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extLst>
                  <a:ext uri="{0D108BD9-81ED-4DB2-BD59-A6C34878D82A}">
                    <a16:rowId xmlns:a16="http://schemas.microsoft.com/office/drawing/2014/main" val="10005"/>
                  </a:ext>
                </a:extLst>
              </a:tr>
            </a:tbl>
          </a:graphicData>
        </a:graphic>
      </p:graphicFrame>
      <p:graphicFrame>
        <p:nvGraphicFramePr>
          <p:cNvPr id="134244" name="Group 100">
            <a:extLst>
              <a:ext uri="{FF2B5EF4-FFF2-40B4-BE49-F238E27FC236}">
                <a16:creationId xmlns:a16="http://schemas.microsoft.com/office/drawing/2014/main" id="{FCF9AF8C-11BC-EE0E-9E58-B5BB2A8EC97C}"/>
              </a:ext>
            </a:extLst>
          </p:cNvPr>
          <p:cNvGraphicFramePr>
            <a:graphicFrameLocks noGrp="1"/>
          </p:cNvGraphicFramePr>
          <p:nvPr/>
        </p:nvGraphicFramePr>
        <p:xfrm>
          <a:off x="6172200" y="1295401"/>
          <a:ext cx="4038600" cy="2499915"/>
        </p:xfrm>
        <a:graphic>
          <a:graphicData uri="http://schemas.openxmlformats.org/drawingml/2006/table">
            <a:tbl>
              <a:tblPr/>
              <a:tblGrid>
                <a:gridCol w="1009650">
                  <a:extLst>
                    <a:ext uri="{9D8B030D-6E8A-4147-A177-3AD203B41FA5}">
                      <a16:colId xmlns:a16="http://schemas.microsoft.com/office/drawing/2014/main" val="20000"/>
                    </a:ext>
                  </a:extLst>
                </a:gridCol>
                <a:gridCol w="1009650">
                  <a:extLst>
                    <a:ext uri="{9D8B030D-6E8A-4147-A177-3AD203B41FA5}">
                      <a16:colId xmlns:a16="http://schemas.microsoft.com/office/drawing/2014/main" val="20001"/>
                    </a:ext>
                  </a:extLst>
                </a:gridCol>
                <a:gridCol w="1009650">
                  <a:extLst>
                    <a:ext uri="{9D8B030D-6E8A-4147-A177-3AD203B41FA5}">
                      <a16:colId xmlns:a16="http://schemas.microsoft.com/office/drawing/2014/main" val="20002"/>
                    </a:ext>
                  </a:extLst>
                </a:gridCol>
                <a:gridCol w="1009650">
                  <a:extLst>
                    <a:ext uri="{9D8B030D-6E8A-4147-A177-3AD203B41FA5}">
                      <a16:colId xmlns:a16="http://schemas.microsoft.com/office/drawing/2014/main" val="20003"/>
                    </a:ext>
                  </a:extLst>
                </a:gridCol>
              </a:tblGrid>
              <a:tr h="396353">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mj-lt"/>
                        </a:rPr>
                        <a:t>Sample 2 Chinese: </a:t>
                      </a:r>
                      <a:r>
                        <a:rPr kumimoji="0" lang="en-US" sz="2000" b="0" i="0" u="none" strike="noStrike" cap="none" normalizeH="0" baseline="0" dirty="0">
                          <a:ln>
                            <a:noFill/>
                          </a:ln>
                          <a:solidFill>
                            <a:schemeClr val="bg1"/>
                          </a:solidFill>
                          <a:effectLst/>
                          <a:latin typeface="+mj-lt"/>
                          <a:cs typeface="Times New Roman" pitchFamily="18" charset="0"/>
                        </a:rPr>
                        <a:t>χ</a:t>
                      </a:r>
                      <a:r>
                        <a:rPr kumimoji="0" lang="en-US" sz="2000" b="0" i="0" u="none" strike="noStrike" cap="none" normalizeH="0" baseline="30000" dirty="0">
                          <a:ln>
                            <a:noFill/>
                          </a:ln>
                          <a:solidFill>
                            <a:schemeClr val="bg1"/>
                          </a:solidFill>
                          <a:effectLst/>
                          <a:latin typeface="+mj-lt"/>
                          <a:cs typeface="Times New Roman" pitchFamily="18" charset="0"/>
                        </a:rPr>
                        <a:t>2</a:t>
                      </a:r>
                      <a:r>
                        <a:rPr kumimoji="0" lang="en-US" sz="2000" b="0" i="0" u="none" strike="noStrike" cap="none" normalizeH="0" baseline="0" dirty="0">
                          <a:ln>
                            <a:noFill/>
                          </a:ln>
                          <a:solidFill>
                            <a:schemeClr val="bg1"/>
                          </a:solidFill>
                          <a:effectLst/>
                          <a:latin typeface="+mj-lt"/>
                          <a:cs typeface="Times New Roman" pitchFamily="18" charset="0"/>
                        </a:rPr>
                        <a:t>=0, </a:t>
                      </a:r>
                      <a:r>
                        <a:rPr kumimoji="0" lang="en-US" sz="2000" b="0" i="1" u="none" strike="noStrike" cap="none" normalizeH="0" baseline="0" dirty="0">
                          <a:ln>
                            <a:noFill/>
                          </a:ln>
                          <a:solidFill>
                            <a:schemeClr val="bg1"/>
                          </a:solidFill>
                          <a:effectLst/>
                          <a:latin typeface="+mj-lt"/>
                          <a:cs typeface="Times New Roman" pitchFamily="18" charset="0"/>
                        </a:rPr>
                        <a:t>p</a:t>
                      </a:r>
                      <a:r>
                        <a:rPr kumimoji="0" lang="en-US" sz="2000" b="0" i="0" u="none" strike="noStrike" cap="none" normalizeH="0" baseline="0" dirty="0">
                          <a:ln>
                            <a:noFill/>
                          </a:ln>
                          <a:solidFill>
                            <a:schemeClr val="bg1"/>
                          </a:solidFill>
                          <a:effectLst/>
                          <a:latin typeface="+mj-lt"/>
                          <a:cs typeface="Times New Roman" pitchFamily="18" charset="0"/>
                        </a:rPr>
                        <a:t>=1</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658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FFFF"/>
                        </a:solidFill>
                        <a:effectLst/>
                        <a:latin typeface="+mj-lt"/>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mj-lt"/>
                        </a:rPr>
                        <a:t>Use of chopsticks</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FFFF"/>
                        </a:solidFill>
                        <a:effectLst/>
                        <a:latin typeface="+mj-lt"/>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1"/>
                  </a:ext>
                </a:extLst>
              </a:tr>
              <a:tr h="3658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FFFF"/>
                        </a:solidFill>
                        <a:effectLst/>
                        <a:latin typeface="+mj-lt"/>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mj-lt"/>
                        </a:rPr>
                        <a:t>Yes</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mj-lt"/>
                        </a:rPr>
                        <a:t>No</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mj-lt"/>
                        </a:rPr>
                        <a:t>Total</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2"/>
                  </a:ext>
                </a:extLst>
              </a:tr>
              <a:tr h="3658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mj-lt"/>
                        </a:rPr>
                        <a:t>Allele 1</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mj-lt"/>
                        </a:rPr>
                        <a:t>320</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mj-lt"/>
                        </a:rPr>
                        <a:t>20</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mj-lt"/>
                        </a:rPr>
                        <a:t>340</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extLst>
                  <a:ext uri="{0D108BD9-81ED-4DB2-BD59-A6C34878D82A}">
                    <a16:rowId xmlns:a16="http://schemas.microsoft.com/office/drawing/2014/main" val="10003"/>
                  </a:ext>
                </a:extLst>
              </a:tr>
              <a:tr h="3658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mj-lt"/>
                        </a:rPr>
                        <a:t>Allele 2</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mj-lt"/>
                        </a:rPr>
                        <a:t>320</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C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mj-lt"/>
                        </a:rPr>
                        <a:t>20</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C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mj-lt"/>
                        </a:rPr>
                        <a:t>340</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CF0"/>
                    </a:solidFill>
                  </a:tcPr>
                </a:tc>
                <a:extLst>
                  <a:ext uri="{0D108BD9-81ED-4DB2-BD59-A6C34878D82A}">
                    <a16:rowId xmlns:a16="http://schemas.microsoft.com/office/drawing/2014/main" val="10004"/>
                  </a:ext>
                </a:extLst>
              </a:tr>
              <a:tr h="3658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mj-lt"/>
                        </a:rPr>
                        <a:t>Total</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mj-lt"/>
                        </a:rPr>
                        <a:t>640</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mj-lt"/>
                        </a:rPr>
                        <a:t>40</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mj-lt"/>
                        </a:rPr>
                        <a:t>680</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extLst>
                  <a:ext uri="{0D108BD9-81ED-4DB2-BD59-A6C34878D82A}">
                    <a16:rowId xmlns:a16="http://schemas.microsoft.com/office/drawing/2014/main" val="10005"/>
                  </a:ext>
                </a:extLst>
              </a:tr>
            </a:tbl>
          </a:graphicData>
        </a:graphic>
      </p:graphicFrame>
      <p:pic>
        <p:nvPicPr>
          <p:cNvPr id="19525" name="Picture 168">
            <a:extLst>
              <a:ext uri="{FF2B5EF4-FFF2-40B4-BE49-F238E27FC236}">
                <a16:creationId xmlns:a16="http://schemas.microsoft.com/office/drawing/2014/main" id="{F443BE02-1E78-F0F3-0DC3-53573CD0B4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4038600"/>
            <a:ext cx="201930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26" name="Slide Number Placeholder 1">
            <a:extLst>
              <a:ext uri="{FF2B5EF4-FFF2-40B4-BE49-F238E27FC236}">
                <a16:creationId xmlns:a16="http://schemas.microsoft.com/office/drawing/2014/main" id="{56446BD6-6293-D88A-D69F-93EED353A36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3143EF5-42A4-F341-8E6C-F4E8EF6F002D}" type="slidenum">
              <a:rPr lang="en-US" altLang="nl-NL" smtClean="0">
                <a:solidFill>
                  <a:schemeClr val="tx2"/>
                </a:solidFill>
              </a:rPr>
              <a:pPr/>
              <a:t>21</a:t>
            </a:fld>
            <a:endParaRPr lang="en-US" altLang="nl-NL">
              <a:solidFill>
                <a:schemeClr val="tx2"/>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34243" name="Group 99">
            <a:extLst>
              <a:ext uri="{FF2B5EF4-FFF2-40B4-BE49-F238E27FC236}">
                <a16:creationId xmlns:a16="http://schemas.microsoft.com/office/drawing/2014/main" id="{A6720B10-0393-7B0B-9CD2-66E85FEB72BA}"/>
              </a:ext>
            </a:extLst>
          </p:cNvPr>
          <p:cNvGraphicFramePr>
            <a:graphicFrameLocks noGrp="1"/>
          </p:cNvGraphicFramePr>
          <p:nvPr/>
        </p:nvGraphicFramePr>
        <p:xfrm>
          <a:off x="1828800" y="1295401"/>
          <a:ext cx="4038600" cy="2499915"/>
        </p:xfrm>
        <a:graphic>
          <a:graphicData uri="http://schemas.openxmlformats.org/drawingml/2006/table">
            <a:tbl>
              <a:tblPr/>
              <a:tblGrid>
                <a:gridCol w="1009650">
                  <a:extLst>
                    <a:ext uri="{9D8B030D-6E8A-4147-A177-3AD203B41FA5}">
                      <a16:colId xmlns:a16="http://schemas.microsoft.com/office/drawing/2014/main" val="20000"/>
                    </a:ext>
                  </a:extLst>
                </a:gridCol>
                <a:gridCol w="1009650">
                  <a:extLst>
                    <a:ext uri="{9D8B030D-6E8A-4147-A177-3AD203B41FA5}">
                      <a16:colId xmlns:a16="http://schemas.microsoft.com/office/drawing/2014/main" val="20001"/>
                    </a:ext>
                  </a:extLst>
                </a:gridCol>
                <a:gridCol w="1009650">
                  <a:extLst>
                    <a:ext uri="{9D8B030D-6E8A-4147-A177-3AD203B41FA5}">
                      <a16:colId xmlns:a16="http://schemas.microsoft.com/office/drawing/2014/main" val="20002"/>
                    </a:ext>
                  </a:extLst>
                </a:gridCol>
                <a:gridCol w="1009650">
                  <a:extLst>
                    <a:ext uri="{9D8B030D-6E8A-4147-A177-3AD203B41FA5}">
                      <a16:colId xmlns:a16="http://schemas.microsoft.com/office/drawing/2014/main" val="20003"/>
                    </a:ext>
                  </a:extLst>
                </a:gridCol>
              </a:tblGrid>
              <a:tr h="396353">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mj-lt"/>
                        </a:rPr>
                        <a:t>Sample 1 Americans: </a:t>
                      </a:r>
                      <a:r>
                        <a:rPr kumimoji="0" lang="en-US" sz="2000" b="0" i="0" u="none" strike="noStrike" cap="none" normalizeH="0" baseline="0" dirty="0">
                          <a:ln>
                            <a:noFill/>
                          </a:ln>
                          <a:solidFill>
                            <a:schemeClr val="bg1"/>
                          </a:solidFill>
                          <a:effectLst/>
                          <a:latin typeface="+mj-lt"/>
                          <a:cs typeface="Times New Roman" pitchFamily="18" charset="0"/>
                        </a:rPr>
                        <a:t>χ</a:t>
                      </a:r>
                      <a:r>
                        <a:rPr kumimoji="0" lang="en-US" sz="2000" b="0" i="0" u="none" strike="noStrike" cap="none" normalizeH="0" baseline="30000" dirty="0">
                          <a:ln>
                            <a:noFill/>
                          </a:ln>
                          <a:solidFill>
                            <a:schemeClr val="bg1"/>
                          </a:solidFill>
                          <a:effectLst/>
                          <a:latin typeface="+mj-lt"/>
                          <a:cs typeface="Times New Roman" pitchFamily="18" charset="0"/>
                        </a:rPr>
                        <a:t>2</a:t>
                      </a:r>
                      <a:r>
                        <a:rPr kumimoji="0" lang="en-US" sz="2000" b="0" i="0" u="none" strike="noStrike" cap="none" normalizeH="0" baseline="0" dirty="0">
                          <a:ln>
                            <a:noFill/>
                          </a:ln>
                          <a:solidFill>
                            <a:schemeClr val="bg1"/>
                          </a:solidFill>
                          <a:effectLst/>
                          <a:latin typeface="+mj-lt"/>
                          <a:cs typeface="Times New Roman" pitchFamily="18" charset="0"/>
                        </a:rPr>
                        <a:t>=0, </a:t>
                      </a:r>
                      <a:r>
                        <a:rPr kumimoji="0" lang="en-US" sz="2000" b="0" i="1" u="none" strike="noStrike" cap="none" normalizeH="0" baseline="0" dirty="0">
                          <a:ln>
                            <a:noFill/>
                          </a:ln>
                          <a:solidFill>
                            <a:schemeClr val="bg1"/>
                          </a:solidFill>
                          <a:effectLst/>
                          <a:latin typeface="+mj-lt"/>
                          <a:cs typeface="Times New Roman" pitchFamily="18" charset="0"/>
                        </a:rPr>
                        <a:t>p</a:t>
                      </a:r>
                      <a:r>
                        <a:rPr kumimoji="0" lang="en-US" sz="2000" b="0" i="0" u="none" strike="noStrike" cap="none" normalizeH="0" baseline="0" dirty="0">
                          <a:ln>
                            <a:noFill/>
                          </a:ln>
                          <a:solidFill>
                            <a:schemeClr val="bg1"/>
                          </a:solidFill>
                          <a:effectLst/>
                          <a:latin typeface="+mj-lt"/>
                          <a:cs typeface="Times New Roman" pitchFamily="18" charset="0"/>
                        </a:rPr>
                        <a:t>=1</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658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FFFF"/>
                        </a:solidFill>
                        <a:effectLst/>
                        <a:latin typeface="+mj-lt"/>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mj-lt"/>
                        </a:rPr>
                        <a:t>Use of chopsticks</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FFFF"/>
                        </a:solidFill>
                        <a:effectLst/>
                        <a:latin typeface="+mj-lt"/>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1"/>
                  </a:ext>
                </a:extLst>
              </a:tr>
              <a:tr h="3658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FFFF"/>
                        </a:solidFill>
                        <a:effectLst/>
                        <a:latin typeface="+mj-lt"/>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mj-lt"/>
                        </a:rPr>
                        <a:t>Yes</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mj-lt"/>
                        </a:rPr>
                        <a:t>No</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mj-lt"/>
                        </a:rPr>
                        <a:t>Total</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2"/>
                  </a:ext>
                </a:extLst>
              </a:tr>
              <a:tr h="3658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mj-lt"/>
                        </a:rPr>
                        <a:t>Allele 1</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mj-lt"/>
                        </a:rPr>
                        <a:t>320</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mj-lt"/>
                        </a:rPr>
                        <a:t>320</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mj-lt"/>
                        </a:rPr>
                        <a:t>640</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extLst>
                  <a:ext uri="{0D108BD9-81ED-4DB2-BD59-A6C34878D82A}">
                    <a16:rowId xmlns:a16="http://schemas.microsoft.com/office/drawing/2014/main" val="10003"/>
                  </a:ext>
                </a:extLst>
              </a:tr>
              <a:tr h="3658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mj-lt"/>
                        </a:rPr>
                        <a:t>Allele 2</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mj-lt"/>
                        </a:rPr>
                        <a:t>80</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C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mj-lt"/>
                        </a:rPr>
                        <a:t>80</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C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mj-lt"/>
                        </a:rPr>
                        <a:t>160</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CF0"/>
                    </a:solidFill>
                  </a:tcPr>
                </a:tc>
                <a:extLst>
                  <a:ext uri="{0D108BD9-81ED-4DB2-BD59-A6C34878D82A}">
                    <a16:rowId xmlns:a16="http://schemas.microsoft.com/office/drawing/2014/main" val="10004"/>
                  </a:ext>
                </a:extLst>
              </a:tr>
              <a:tr h="3658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mj-lt"/>
                        </a:rPr>
                        <a:t>Total</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mj-lt"/>
                        </a:rPr>
                        <a:t>400</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mj-lt"/>
                        </a:rPr>
                        <a:t>400</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mj-lt"/>
                        </a:rPr>
                        <a:t>800</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extLst>
                  <a:ext uri="{0D108BD9-81ED-4DB2-BD59-A6C34878D82A}">
                    <a16:rowId xmlns:a16="http://schemas.microsoft.com/office/drawing/2014/main" val="10005"/>
                  </a:ext>
                </a:extLst>
              </a:tr>
            </a:tbl>
          </a:graphicData>
        </a:graphic>
      </p:graphicFrame>
      <p:graphicFrame>
        <p:nvGraphicFramePr>
          <p:cNvPr id="134244" name="Group 100">
            <a:extLst>
              <a:ext uri="{FF2B5EF4-FFF2-40B4-BE49-F238E27FC236}">
                <a16:creationId xmlns:a16="http://schemas.microsoft.com/office/drawing/2014/main" id="{DF6435AB-BBF5-8CCD-6A4A-3FD98F8586C0}"/>
              </a:ext>
            </a:extLst>
          </p:cNvPr>
          <p:cNvGraphicFramePr>
            <a:graphicFrameLocks noGrp="1"/>
          </p:cNvGraphicFramePr>
          <p:nvPr/>
        </p:nvGraphicFramePr>
        <p:xfrm>
          <a:off x="6172200" y="1295401"/>
          <a:ext cx="4038600" cy="2499915"/>
        </p:xfrm>
        <a:graphic>
          <a:graphicData uri="http://schemas.openxmlformats.org/drawingml/2006/table">
            <a:tbl>
              <a:tblPr/>
              <a:tblGrid>
                <a:gridCol w="1009650">
                  <a:extLst>
                    <a:ext uri="{9D8B030D-6E8A-4147-A177-3AD203B41FA5}">
                      <a16:colId xmlns:a16="http://schemas.microsoft.com/office/drawing/2014/main" val="20000"/>
                    </a:ext>
                  </a:extLst>
                </a:gridCol>
                <a:gridCol w="1009650">
                  <a:extLst>
                    <a:ext uri="{9D8B030D-6E8A-4147-A177-3AD203B41FA5}">
                      <a16:colId xmlns:a16="http://schemas.microsoft.com/office/drawing/2014/main" val="20001"/>
                    </a:ext>
                  </a:extLst>
                </a:gridCol>
                <a:gridCol w="1009650">
                  <a:extLst>
                    <a:ext uri="{9D8B030D-6E8A-4147-A177-3AD203B41FA5}">
                      <a16:colId xmlns:a16="http://schemas.microsoft.com/office/drawing/2014/main" val="20002"/>
                    </a:ext>
                  </a:extLst>
                </a:gridCol>
                <a:gridCol w="1009650">
                  <a:extLst>
                    <a:ext uri="{9D8B030D-6E8A-4147-A177-3AD203B41FA5}">
                      <a16:colId xmlns:a16="http://schemas.microsoft.com/office/drawing/2014/main" val="20003"/>
                    </a:ext>
                  </a:extLst>
                </a:gridCol>
              </a:tblGrid>
              <a:tr h="396353">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mj-lt"/>
                        </a:rPr>
                        <a:t>Sample 2 Chinese: </a:t>
                      </a:r>
                      <a:r>
                        <a:rPr kumimoji="0" lang="en-US" sz="2000" b="0" i="0" u="none" strike="noStrike" cap="none" normalizeH="0" baseline="0" dirty="0">
                          <a:ln>
                            <a:noFill/>
                          </a:ln>
                          <a:solidFill>
                            <a:schemeClr val="bg1"/>
                          </a:solidFill>
                          <a:effectLst/>
                          <a:latin typeface="+mj-lt"/>
                          <a:cs typeface="Times New Roman" pitchFamily="18" charset="0"/>
                        </a:rPr>
                        <a:t>χ</a:t>
                      </a:r>
                      <a:r>
                        <a:rPr kumimoji="0" lang="en-US" sz="2000" b="0" i="0" u="none" strike="noStrike" cap="none" normalizeH="0" baseline="30000" dirty="0">
                          <a:ln>
                            <a:noFill/>
                          </a:ln>
                          <a:solidFill>
                            <a:schemeClr val="bg1"/>
                          </a:solidFill>
                          <a:effectLst/>
                          <a:latin typeface="+mj-lt"/>
                          <a:cs typeface="Times New Roman" pitchFamily="18" charset="0"/>
                        </a:rPr>
                        <a:t>2</a:t>
                      </a:r>
                      <a:r>
                        <a:rPr kumimoji="0" lang="en-US" sz="2000" b="0" i="0" u="none" strike="noStrike" cap="none" normalizeH="0" baseline="0" dirty="0">
                          <a:ln>
                            <a:noFill/>
                          </a:ln>
                          <a:solidFill>
                            <a:schemeClr val="bg1"/>
                          </a:solidFill>
                          <a:effectLst/>
                          <a:latin typeface="+mj-lt"/>
                          <a:cs typeface="Times New Roman" pitchFamily="18" charset="0"/>
                        </a:rPr>
                        <a:t>=0, </a:t>
                      </a:r>
                      <a:r>
                        <a:rPr kumimoji="0" lang="en-US" sz="2000" b="0" i="1" u="none" strike="noStrike" cap="none" normalizeH="0" baseline="0" dirty="0">
                          <a:ln>
                            <a:noFill/>
                          </a:ln>
                          <a:solidFill>
                            <a:schemeClr val="bg1"/>
                          </a:solidFill>
                          <a:effectLst/>
                          <a:latin typeface="+mj-lt"/>
                          <a:cs typeface="Times New Roman" pitchFamily="18" charset="0"/>
                        </a:rPr>
                        <a:t>p</a:t>
                      </a:r>
                      <a:r>
                        <a:rPr kumimoji="0" lang="en-US" sz="2000" b="0" i="0" u="none" strike="noStrike" cap="none" normalizeH="0" baseline="0" dirty="0">
                          <a:ln>
                            <a:noFill/>
                          </a:ln>
                          <a:solidFill>
                            <a:schemeClr val="bg1"/>
                          </a:solidFill>
                          <a:effectLst/>
                          <a:latin typeface="+mj-lt"/>
                          <a:cs typeface="Times New Roman" pitchFamily="18" charset="0"/>
                        </a:rPr>
                        <a:t>=1</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658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FFFF"/>
                        </a:solidFill>
                        <a:effectLst/>
                        <a:latin typeface="+mj-lt"/>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mj-lt"/>
                        </a:rPr>
                        <a:t>Use of chopsticks</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FFFF"/>
                        </a:solidFill>
                        <a:effectLst/>
                        <a:latin typeface="+mj-lt"/>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1"/>
                  </a:ext>
                </a:extLst>
              </a:tr>
              <a:tr h="3658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FFFF"/>
                        </a:solidFill>
                        <a:effectLst/>
                        <a:latin typeface="+mj-lt"/>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mj-lt"/>
                        </a:rPr>
                        <a:t>Yes</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mj-lt"/>
                        </a:rPr>
                        <a:t>No</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mj-lt"/>
                        </a:rPr>
                        <a:t>Total</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2"/>
                  </a:ext>
                </a:extLst>
              </a:tr>
              <a:tr h="3658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mj-lt"/>
                        </a:rPr>
                        <a:t>Allele 1</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mj-lt"/>
                        </a:rPr>
                        <a:t>320</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mj-lt"/>
                        </a:rPr>
                        <a:t>20</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mj-lt"/>
                        </a:rPr>
                        <a:t>340</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extLst>
                  <a:ext uri="{0D108BD9-81ED-4DB2-BD59-A6C34878D82A}">
                    <a16:rowId xmlns:a16="http://schemas.microsoft.com/office/drawing/2014/main" val="10003"/>
                  </a:ext>
                </a:extLst>
              </a:tr>
              <a:tr h="3658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mj-lt"/>
                        </a:rPr>
                        <a:t>Allele 2</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mj-lt"/>
                        </a:rPr>
                        <a:t>320</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C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mj-lt"/>
                        </a:rPr>
                        <a:t>20</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C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mj-lt"/>
                        </a:rPr>
                        <a:t>340</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CF0"/>
                    </a:solidFill>
                  </a:tcPr>
                </a:tc>
                <a:extLst>
                  <a:ext uri="{0D108BD9-81ED-4DB2-BD59-A6C34878D82A}">
                    <a16:rowId xmlns:a16="http://schemas.microsoft.com/office/drawing/2014/main" val="10004"/>
                  </a:ext>
                </a:extLst>
              </a:tr>
              <a:tr h="3658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mj-lt"/>
                        </a:rPr>
                        <a:t>Total</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mj-lt"/>
                        </a:rPr>
                        <a:t>640</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mj-lt"/>
                        </a:rPr>
                        <a:t>40</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mj-lt"/>
                        </a:rPr>
                        <a:t>680</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extLst>
                  <a:ext uri="{0D108BD9-81ED-4DB2-BD59-A6C34878D82A}">
                    <a16:rowId xmlns:a16="http://schemas.microsoft.com/office/drawing/2014/main" val="10005"/>
                  </a:ext>
                </a:extLst>
              </a:tr>
            </a:tbl>
          </a:graphicData>
        </a:graphic>
      </p:graphicFrame>
      <p:pic>
        <p:nvPicPr>
          <p:cNvPr id="21573" name="Picture 168">
            <a:extLst>
              <a:ext uri="{FF2B5EF4-FFF2-40B4-BE49-F238E27FC236}">
                <a16:creationId xmlns:a16="http://schemas.microsoft.com/office/drawing/2014/main" id="{6C122A3F-A291-96E0-A111-6E902A7319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4038600"/>
            <a:ext cx="201930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Ovaal 19">
            <a:extLst>
              <a:ext uri="{FF2B5EF4-FFF2-40B4-BE49-F238E27FC236}">
                <a16:creationId xmlns:a16="http://schemas.microsoft.com/office/drawing/2014/main" id="{392EEED7-5780-1E19-A915-AA34C42A971A}"/>
              </a:ext>
            </a:extLst>
          </p:cNvPr>
          <p:cNvSpPr/>
          <p:nvPr/>
        </p:nvSpPr>
        <p:spPr>
          <a:xfrm>
            <a:off x="2971800" y="3124200"/>
            <a:ext cx="18288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latin typeface="Cambria" panose="02040503050406030204" pitchFamily="18" charset="0"/>
            </a:endParaRPr>
          </a:p>
        </p:txBody>
      </p:sp>
      <p:sp>
        <p:nvSpPr>
          <p:cNvPr id="21" name="Ovaal 20">
            <a:extLst>
              <a:ext uri="{FF2B5EF4-FFF2-40B4-BE49-F238E27FC236}">
                <a16:creationId xmlns:a16="http://schemas.microsoft.com/office/drawing/2014/main" id="{69AE4239-02A0-F81D-8CD7-E740983E1FC4}"/>
              </a:ext>
            </a:extLst>
          </p:cNvPr>
          <p:cNvSpPr/>
          <p:nvPr/>
        </p:nvSpPr>
        <p:spPr>
          <a:xfrm>
            <a:off x="7315200" y="3124200"/>
            <a:ext cx="18288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latin typeface="Cambria" panose="02040503050406030204" pitchFamily="18" charset="0"/>
            </a:endParaRPr>
          </a:p>
        </p:txBody>
      </p:sp>
      <p:cxnSp>
        <p:nvCxnSpPr>
          <p:cNvPr id="22" name="Rechte verbindingslijn met pijl 21">
            <a:extLst>
              <a:ext uri="{FF2B5EF4-FFF2-40B4-BE49-F238E27FC236}">
                <a16:creationId xmlns:a16="http://schemas.microsoft.com/office/drawing/2014/main" id="{A3D7B1F0-826C-A664-E0D9-E4D477006D18}"/>
              </a:ext>
            </a:extLst>
          </p:cNvPr>
          <p:cNvCxnSpPr/>
          <p:nvPr/>
        </p:nvCxnSpPr>
        <p:spPr>
          <a:xfrm>
            <a:off x="3886200" y="3581400"/>
            <a:ext cx="1295400" cy="9906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Rechte verbindingslijn met pijl 23">
            <a:extLst>
              <a:ext uri="{FF2B5EF4-FFF2-40B4-BE49-F238E27FC236}">
                <a16:creationId xmlns:a16="http://schemas.microsoft.com/office/drawing/2014/main" id="{D6FDBBB1-0DF9-0DDB-C2A9-AA9E743502B0}"/>
              </a:ext>
            </a:extLst>
          </p:cNvPr>
          <p:cNvCxnSpPr/>
          <p:nvPr/>
        </p:nvCxnSpPr>
        <p:spPr>
          <a:xfrm rot="10800000" flipV="1">
            <a:off x="6705600" y="3581400"/>
            <a:ext cx="1417638" cy="9906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531" name="Tekstvak 26">
            <a:extLst>
              <a:ext uri="{FF2B5EF4-FFF2-40B4-BE49-F238E27FC236}">
                <a16:creationId xmlns:a16="http://schemas.microsoft.com/office/drawing/2014/main" id="{A04A030C-1B23-271A-1F00-5428E57082DC}"/>
              </a:ext>
            </a:extLst>
          </p:cNvPr>
          <p:cNvSpPr txBox="1">
            <a:spLocks noChangeArrowheads="1"/>
          </p:cNvSpPr>
          <p:nvPr/>
        </p:nvSpPr>
        <p:spPr bwMode="auto">
          <a:xfrm>
            <a:off x="4800600" y="4597400"/>
            <a:ext cx="2819400" cy="1754326"/>
          </a:xfrm>
          <a:prstGeom prst="rect">
            <a:avLst/>
          </a:prstGeom>
          <a:noFill/>
          <a:ln>
            <a:noFill/>
          </a:ln>
        </p:spPr>
        <p:txBody>
          <a:bodyPr>
            <a:spAutoFit/>
          </a:bodyPr>
          <a:lstStyle>
            <a:lvl1pPr>
              <a:spcBef>
                <a:spcPts val="600"/>
              </a:spcBef>
              <a:buClr>
                <a:schemeClr val="accent1"/>
              </a:buClr>
              <a:buSzPct val="76000"/>
              <a:buFont typeface="Wingdings 3" panose="05040102010807070707" pitchFamily="18" charset="2"/>
              <a:buChar char=""/>
              <a:defRPr sz="2600">
                <a:solidFill>
                  <a:schemeClr val="tx1"/>
                </a:solidFill>
                <a:latin typeface="Calibri" panose="020F0502020204030204"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Calibri" panose="020F0502020204030204"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Calibri" panose="020F0502020204030204" pitchFamily="34" charset="0"/>
              </a:defRPr>
            </a:lvl3pPr>
            <a:lvl4pPr marL="1600200" indent="-228600">
              <a:spcBef>
                <a:spcPts val="400"/>
              </a:spcBef>
              <a:buClr>
                <a:srgbClr val="8BA2B4"/>
              </a:buClr>
              <a:buSzPct val="70000"/>
              <a:buFont typeface="Wingdings" panose="05000000000000000000" pitchFamily="2" charset="2"/>
              <a:buChar char=""/>
              <a:defRPr>
                <a:solidFill>
                  <a:schemeClr val="tx1"/>
                </a:solidFill>
                <a:latin typeface="Calibri" panose="020F0502020204030204"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Calibri" panose="020F0502020204030204"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Calibri" panose="020F0502020204030204"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Calibri" panose="020F0502020204030204"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Calibri" panose="020F0502020204030204"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Calibri" panose="020F0502020204030204" pitchFamily="34" charset="0"/>
              </a:defRPr>
            </a:lvl9pPr>
          </a:lstStyle>
          <a:p>
            <a:pPr eaLnBrk="1" hangingPunct="1">
              <a:spcBef>
                <a:spcPct val="0"/>
              </a:spcBef>
              <a:buClrTx/>
              <a:buSzTx/>
              <a:buFontTx/>
              <a:buNone/>
              <a:defRPr/>
            </a:pPr>
            <a:r>
              <a:rPr lang="nl-NL" altLang="en-US" sz="1800" dirty="0" err="1">
                <a:latin typeface="+mj-lt"/>
              </a:rPr>
              <a:t>There</a:t>
            </a:r>
            <a:r>
              <a:rPr lang="nl-NL" altLang="en-US" sz="1800" dirty="0">
                <a:latin typeface="+mj-lt"/>
              </a:rPr>
              <a:t> is a </a:t>
            </a:r>
            <a:r>
              <a:rPr lang="nl-NL" altLang="en-US" sz="1800" dirty="0" err="1">
                <a:latin typeface="+mj-lt"/>
              </a:rPr>
              <a:t>clear</a:t>
            </a:r>
            <a:r>
              <a:rPr lang="nl-NL" altLang="en-US" sz="1800" dirty="0">
                <a:latin typeface="+mj-lt"/>
              </a:rPr>
              <a:t> </a:t>
            </a:r>
            <a:r>
              <a:rPr lang="nl-NL" altLang="en-US" sz="1800" dirty="0" err="1">
                <a:latin typeface="+mj-lt"/>
              </a:rPr>
              <a:t>difference</a:t>
            </a:r>
            <a:r>
              <a:rPr lang="nl-NL" altLang="en-US" sz="1800" dirty="0">
                <a:latin typeface="+mj-lt"/>
              </a:rPr>
              <a:t> </a:t>
            </a:r>
            <a:r>
              <a:rPr lang="nl-NL" altLang="en-US" sz="1800" dirty="0" err="1">
                <a:latin typeface="+mj-lt"/>
              </a:rPr>
              <a:t>between</a:t>
            </a:r>
            <a:r>
              <a:rPr lang="nl-NL" altLang="en-US" sz="1800" dirty="0">
                <a:latin typeface="+mj-lt"/>
              </a:rPr>
              <a:t> </a:t>
            </a:r>
            <a:r>
              <a:rPr lang="nl-NL" altLang="en-US" sz="1800" dirty="0" err="1">
                <a:latin typeface="+mj-lt"/>
              </a:rPr>
              <a:t>Americans</a:t>
            </a:r>
            <a:r>
              <a:rPr lang="nl-NL" altLang="en-US" sz="1800" dirty="0">
                <a:latin typeface="+mj-lt"/>
              </a:rPr>
              <a:t> </a:t>
            </a:r>
            <a:r>
              <a:rPr lang="nl-NL" altLang="en-US" sz="1800" dirty="0" err="1">
                <a:latin typeface="+mj-lt"/>
              </a:rPr>
              <a:t>and</a:t>
            </a:r>
            <a:r>
              <a:rPr lang="nl-NL" altLang="en-US" sz="1800" dirty="0">
                <a:latin typeface="+mj-lt"/>
              </a:rPr>
              <a:t> Chinese in </a:t>
            </a:r>
            <a:r>
              <a:rPr lang="nl-NL" altLang="en-US" sz="1800" dirty="0" err="1">
                <a:latin typeface="+mj-lt"/>
              </a:rPr>
              <a:t>proportion</a:t>
            </a:r>
            <a:r>
              <a:rPr lang="nl-NL" altLang="en-US" sz="1800" dirty="0">
                <a:latin typeface="+mj-lt"/>
              </a:rPr>
              <a:t> of “cases” </a:t>
            </a:r>
            <a:r>
              <a:rPr lang="nl-NL" altLang="en-US" sz="1800" dirty="0" err="1">
                <a:latin typeface="+mj-lt"/>
              </a:rPr>
              <a:t>and</a:t>
            </a:r>
            <a:r>
              <a:rPr lang="nl-NL" altLang="en-US" sz="1800" dirty="0">
                <a:latin typeface="+mj-lt"/>
              </a:rPr>
              <a:t> “</a:t>
            </a:r>
            <a:r>
              <a:rPr lang="nl-NL" altLang="en-US" sz="1800" dirty="0" err="1">
                <a:latin typeface="+mj-lt"/>
              </a:rPr>
              <a:t>controls</a:t>
            </a:r>
            <a:r>
              <a:rPr lang="nl-NL" altLang="en-US" sz="1800" dirty="0">
                <a:latin typeface="+mj-lt"/>
              </a:rPr>
              <a:t>”</a:t>
            </a:r>
          </a:p>
        </p:txBody>
      </p:sp>
      <p:sp>
        <p:nvSpPr>
          <p:cNvPr id="21579" name="Slide Number Placeholder 1">
            <a:extLst>
              <a:ext uri="{FF2B5EF4-FFF2-40B4-BE49-F238E27FC236}">
                <a16:creationId xmlns:a16="http://schemas.microsoft.com/office/drawing/2014/main" id="{BE8C5B22-8BD9-2E2D-42A6-BB606F81592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34AD05C-E327-4949-8EC7-AA46235777F9}" type="slidenum">
              <a:rPr lang="en-US" altLang="nl-NL" smtClean="0">
                <a:solidFill>
                  <a:schemeClr val="tx2"/>
                </a:solidFill>
              </a:rPr>
              <a:pPr/>
              <a:t>22</a:t>
            </a:fld>
            <a:endParaRPr lang="en-US" altLang="nl-NL">
              <a:solidFill>
                <a:schemeClr val="tx2"/>
              </a:solidFill>
            </a:endParaRPr>
          </a:p>
        </p:txBody>
      </p:sp>
      <p:sp>
        <p:nvSpPr>
          <p:cNvPr id="2" name="Title 1">
            <a:extLst>
              <a:ext uri="{FF2B5EF4-FFF2-40B4-BE49-F238E27FC236}">
                <a16:creationId xmlns:a16="http://schemas.microsoft.com/office/drawing/2014/main" id="{8A5C6A8B-7E87-B325-597F-3690E61983B2}"/>
              </a:ext>
            </a:extLst>
          </p:cNvPr>
          <p:cNvSpPr txBox="1">
            <a:spLocks/>
          </p:cNvSpPr>
          <p:nvPr/>
        </p:nvSpPr>
        <p:spPr>
          <a:xfrm>
            <a:off x="109330" y="137319"/>
            <a:ext cx="12082670" cy="6627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4000"/>
              <a:t>Population stratification: chopstick example</a:t>
            </a:r>
            <a:endParaRPr lang="en-US" altLang="en-US" sz="4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34243" name="Group 99">
            <a:extLst>
              <a:ext uri="{FF2B5EF4-FFF2-40B4-BE49-F238E27FC236}">
                <a16:creationId xmlns:a16="http://schemas.microsoft.com/office/drawing/2014/main" id="{F0D01548-6207-0578-AFBE-DDFEC4255CA0}"/>
              </a:ext>
            </a:extLst>
          </p:cNvPr>
          <p:cNvGraphicFramePr>
            <a:graphicFrameLocks noGrp="1"/>
          </p:cNvGraphicFramePr>
          <p:nvPr/>
        </p:nvGraphicFramePr>
        <p:xfrm>
          <a:off x="1828800" y="1295401"/>
          <a:ext cx="4038600" cy="2499915"/>
        </p:xfrm>
        <a:graphic>
          <a:graphicData uri="http://schemas.openxmlformats.org/drawingml/2006/table">
            <a:tbl>
              <a:tblPr/>
              <a:tblGrid>
                <a:gridCol w="1009650">
                  <a:extLst>
                    <a:ext uri="{9D8B030D-6E8A-4147-A177-3AD203B41FA5}">
                      <a16:colId xmlns:a16="http://schemas.microsoft.com/office/drawing/2014/main" val="20000"/>
                    </a:ext>
                  </a:extLst>
                </a:gridCol>
                <a:gridCol w="1009650">
                  <a:extLst>
                    <a:ext uri="{9D8B030D-6E8A-4147-A177-3AD203B41FA5}">
                      <a16:colId xmlns:a16="http://schemas.microsoft.com/office/drawing/2014/main" val="20001"/>
                    </a:ext>
                  </a:extLst>
                </a:gridCol>
                <a:gridCol w="1009650">
                  <a:extLst>
                    <a:ext uri="{9D8B030D-6E8A-4147-A177-3AD203B41FA5}">
                      <a16:colId xmlns:a16="http://schemas.microsoft.com/office/drawing/2014/main" val="20002"/>
                    </a:ext>
                  </a:extLst>
                </a:gridCol>
                <a:gridCol w="1009650">
                  <a:extLst>
                    <a:ext uri="{9D8B030D-6E8A-4147-A177-3AD203B41FA5}">
                      <a16:colId xmlns:a16="http://schemas.microsoft.com/office/drawing/2014/main" val="20003"/>
                    </a:ext>
                  </a:extLst>
                </a:gridCol>
              </a:tblGrid>
              <a:tr h="396353">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mj-lt"/>
                        </a:rPr>
                        <a:t>Sample 1 Americans: </a:t>
                      </a:r>
                      <a:r>
                        <a:rPr kumimoji="0" lang="en-US" sz="2000" b="0" i="0" u="none" strike="noStrike" cap="none" normalizeH="0" baseline="0" dirty="0">
                          <a:ln>
                            <a:noFill/>
                          </a:ln>
                          <a:solidFill>
                            <a:schemeClr val="bg1"/>
                          </a:solidFill>
                          <a:effectLst/>
                          <a:latin typeface="+mj-lt"/>
                          <a:cs typeface="Times New Roman" pitchFamily="18" charset="0"/>
                        </a:rPr>
                        <a:t>χ</a:t>
                      </a:r>
                      <a:r>
                        <a:rPr kumimoji="0" lang="en-US" sz="2000" b="0" i="0" u="none" strike="noStrike" cap="none" normalizeH="0" baseline="30000" dirty="0">
                          <a:ln>
                            <a:noFill/>
                          </a:ln>
                          <a:solidFill>
                            <a:schemeClr val="bg1"/>
                          </a:solidFill>
                          <a:effectLst/>
                          <a:latin typeface="+mj-lt"/>
                          <a:cs typeface="Times New Roman" pitchFamily="18" charset="0"/>
                        </a:rPr>
                        <a:t>2</a:t>
                      </a:r>
                      <a:r>
                        <a:rPr kumimoji="0" lang="en-US" sz="2000" b="0" i="0" u="none" strike="noStrike" cap="none" normalizeH="0" baseline="0" dirty="0">
                          <a:ln>
                            <a:noFill/>
                          </a:ln>
                          <a:solidFill>
                            <a:schemeClr val="bg1"/>
                          </a:solidFill>
                          <a:effectLst/>
                          <a:latin typeface="+mj-lt"/>
                          <a:cs typeface="Times New Roman" pitchFamily="18" charset="0"/>
                        </a:rPr>
                        <a:t>=0, </a:t>
                      </a:r>
                      <a:r>
                        <a:rPr kumimoji="0" lang="en-US" sz="2000" b="0" i="1" u="none" strike="noStrike" cap="none" normalizeH="0" baseline="0" dirty="0">
                          <a:ln>
                            <a:noFill/>
                          </a:ln>
                          <a:solidFill>
                            <a:schemeClr val="bg1"/>
                          </a:solidFill>
                          <a:effectLst/>
                          <a:latin typeface="+mj-lt"/>
                          <a:cs typeface="Times New Roman" pitchFamily="18" charset="0"/>
                        </a:rPr>
                        <a:t>p</a:t>
                      </a:r>
                      <a:r>
                        <a:rPr kumimoji="0" lang="en-US" sz="2000" b="0" i="0" u="none" strike="noStrike" cap="none" normalizeH="0" baseline="0" dirty="0">
                          <a:ln>
                            <a:noFill/>
                          </a:ln>
                          <a:solidFill>
                            <a:schemeClr val="bg1"/>
                          </a:solidFill>
                          <a:effectLst/>
                          <a:latin typeface="+mj-lt"/>
                          <a:cs typeface="Times New Roman" pitchFamily="18" charset="0"/>
                        </a:rPr>
                        <a:t>=1</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658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FFFF"/>
                        </a:solidFill>
                        <a:effectLst/>
                        <a:latin typeface="+mj-lt"/>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mj-lt"/>
                        </a:rPr>
                        <a:t>Use of chopsticks</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FFFF"/>
                        </a:solidFill>
                        <a:effectLst/>
                        <a:latin typeface="+mj-lt"/>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1"/>
                  </a:ext>
                </a:extLst>
              </a:tr>
              <a:tr h="3658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FFFF"/>
                        </a:solidFill>
                        <a:effectLst/>
                        <a:latin typeface="+mj-lt"/>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mj-lt"/>
                        </a:rPr>
                        <a:t>Yes</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mj-lt"/>
                        </a:rPr>
                        <a:t>No</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mj-lt"/>
                        </a:rPr>
                        <a:t>Total</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2"/>
                  </a:ext>
                </a:extLst>
              </a:tr>
              <a:tr h="3658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mj-lt"/>
                        </a:rPr>
                        <a:t>Allele 1</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mj-lt"/>
                        </a:rPr>
                        <a:t>320</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mj-lt"/>
                        </a:rPr>
                        <a:t>320</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mj-lt"/>
                        </a:rPr>
                        <a:t>640</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extLst>
                  <a:ext uri="{0D108BD9-81ED-4DB2-BD59-A6C34878D82A}">
                    <a16:rowId xmlns:a16="http://schemas.microsoft.com/office/drawing/2014/main" val="10003"/>
                  </a:ext>
                </a:extLst>
              </a:tr>
              <a:tr h="3658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mj-lt"/>
                        </a:rPr>
                        <a:t>Allele 2</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mj-lt"/>
                        </a:rPr>
                        <a:t>80</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C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mj-lt"/>
                        </a:rPr>
                        <a:t>80</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C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mj-lt"/>
                        </a:rPr>
                        <a:t>160</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CF0"/>
                    </a:solidFill>
                  </a:tcPr>
                </a:tc>
                <a:extLst>
                  <a:ext uri="{0D108BD9-81ED-4DB2-BD59-A6C34878D82A}">
                    <a16:rowId xmlns:a16="http://schemas.microsoft.com/office/drawing/2014/main" val="10004"/>
                  </a:ext>
                </a:extLst>
              </a:tr>
              <a:tr h="3658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mj-lt"/>
                        </a:rPr>
                        <a:t>Total</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mj-lt"/>
                        </a:rPr>
                        <a:t>400</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mj-lt"/>
                        </a:rPr>
                        <a:t>400</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mj-lt"/>
                        </a:rPr>
                        <a:t>800</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extLst>
                  <a:ext uri="{0D108BD9-81ED-4DB2-BD59-A6C34878D82A}">
                    <a16:rowId xmlns:a16="http://schemas.microsoft.com/office/drawing/2014/main" val="10005"/>
                  </a:ext>
                </a:extLst>
              </a:tr>
            </a:tbl>
          </a:graphicData>
        </a:graphic>
      </p:graphicFrame>
      <p:graphicFrame>
        <p:nvGraphicFramePr>
          <p:cNvPr id="134244" name="Group 100">
            <a:extLst>
              <a:ext uri="{FF2B5EF4-FFF2-40B4-BE49-F238E27FC236}">
                <a16:creationId xmlns:a16="http://schemas.microsoft.com/office/drawing/2014/main" id="{8929D009-6CAB-009F-88F5-0D8509902B07}"/>
              </a:ext>
            </a:extLst>
          </p:cNvPr>
          <p:cNvGraphicFramePr>
            <a:graphicFrameLocks noGrp="1"/>
          </p:cNvGraphicFramePr>
          <p:nvPr/>
        </p:nvGraphicFramePr>
        <p:xfrm>
          <a:off x="6172200" y="1295401"/>
          <a:ext cx="4038600" cy="2499915"/>
        </p:xfrm>
        <a:graphic>
          <a:graphicData uri="http://schemas.openxmlformats.org/drawingml/2006/table">
            <a:tbl>
              <a:tblPr/>
              <a:tblGrid>
                <a:gridCol w="1009650">
                  <a:extLst>
                    <a:ext uri="{9D8B030D-6E8A-4147-A177-3AD203B41FA5}">
                      <a16:colId xmlns:a16="http://schemas.microsoft.com/office/drawing/2014/main" val="20000"/>
                    </a:ext>
                  </a:extLst>
                </a:gridCol>
                <a:gridCol w="1009650">
                  <a:extLst>
                    <a:ext uri="{9D8B030D-6E8A-4147-A177-3AD203B41FA5}">
                      <a16:colId xmlns:a16="http://schemas.microsoft.com/office/drawing/2014/main" val="20001"/>
                    </a:ext>
                  </a:extLst>
                </a:gridCol>
                <a:gridCol w="1009650">
                  <a:extLst>
                    <a:ext uri="{9D8B030D-6E8A-4147-A177-3AD203B41FA5}">
                      <a16:colId xmlns:a16="http://schemas.microsoft.com/office/drawing/2014/main" val="20002"/>
                    </a:ext>
                  </a:extLst>
                </a:gridCol>
                <a:gridCol w="1009650">
                  <a:extLst>
                    <a:ext uri="{9D8B030D-6E8A-4147-A177-3AD203B41FA5}">
                      <a16:colId xmlns:a16="http://schemas.microsoft.com/office/drawing/2014/main" val="20003"/>
                    </a:ext>
                  </a:extLst>
                </a:gridCol>
              </a:tblGrid>
              <a:tr h="396353">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mj-lt"/>
                        </a:rPr>
                        <a:t>Sample 2 Chinese: </a:t>
                      </a:r>
                      <a:r>
                        <a:rPr kumimoji="0" lang="en-US" sz="2000" b="0" i="0" u="none" strike="noStrike" cap="none" normalizeH="0" baseline="0" dirty="0">
                          <a:ln>
                            <a:noFill/>
                          </a:ln>
                          <a:solidFill>
                            <a:schemeClr val="bg1"/>
                          </a:solidFill>
                          <a:effectLst/>
                          <a:latin typeface="+mj-lt"/>
                          <a:cs typeface="Times New Roman" pitchFamily="18" charset="0"/>
                        </a:rPr>
                        <a:t>χ</a:t>
                      </a:r>
                      <a:r>
                        <a:rPr kumimoji="0" lang="en-US" sz="2000" b="0" i="0" u="none" strike="noStrike" cap="none" normalizeH="0" baseline="30000" dirty="0">
                          <a:ln>
                            <a:noFill/>
                          </a:ln>
                          <a:solidFill>
                            <a:schemeClr val="bg1"/>
                          </a:solidFill>
                          <a:effectLst/>
                          <a:latin typeface="+mj-lt"/>
                          <a:cs typeface="Times New Roman" pitchFamily="18" charset="0"/>
                        </a:rPr>
                        <a:t>2</a:t>
                      </a:r>
                      <a:r>
                        <a:rPr kumimoji="0" lang="en-US" sz="2000" b="0" i="0" u="none" strike="noStrike" cap="none" normalizeH="0" baseline="0" dirty="0">
                          <a:ln>
                            <a:noFill/>
                          </a:ln>
                          <a:solidFill>
                            <a:schemeClr val="bg1"/>
                          </a:solidFill>
                          <a:effectLst/>
                          <a:latin typeface="+mj-lt"/>
                          <a:cs typeface="Times New Roman" pitchFamily="18" charset="0"/>
                        </a:rPr>
                        <a:t>=0, </a:t>
                      </a:r>
                      <a:r>
                        <a:rPr kumimoji="0" lang="en-US" sz="2000" b="0" i="1" u="none" strike="noStrike" cap="none" normalizeH="0" baseline="0" dirty="0">
                          <a:ln>
                            <a:noFill/>
                          </a:ln>
                          <a:solidFill>
                            <a:schemeClr val="bg1"/>
                          </a:solidFill>
                          <a:effectLst/>
                          <a:latin typeface="+mj-lt"/>
                          <a:cs typeface="Times New Roman" pitchFamily="18" charset="0"/>
                        </a:rPr>
                        <a:t>p</a:t>
                      </a:r>
                      <a:r>
                        <a:rPr kumimoji="0" lang="en-US" sz="2000" b="0" i="0" u="none" strike="noStrike" cap="none" normalizeH="0" baseline="0" dirty="0">
                          <a:ln>
                            <a:noFill/>
                          </a:ln>
                          <a:solidFill>
                            <a:schemeClr val="bg1"/>
                          </a:solidFill>
                          <a:effectLst/>
                          <a:latin typeface="+mj-lt"/>
                          <a:cs typeface="Times New Roman" pitchFamily="18" charset="0"/>
                        </a:rPr>
                        <a:t>=1</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658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FFFF"/>
                        </a:solidFill>
                        <a:effectLst/>
                        <a:latin typeface="+mj-lt"/>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mj-lt"/>
                        </a:rPr>
                        <a:t>Use of chopsticks</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FFFF"/>
                        </a:solidFill>
                        <a:effectLst/>
                        <a:latin typeface="+mj-lt"/>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1"/>
                  </a:ext>
                </a:extLst>
              </a:tr>
              <a:tr h="3658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FFFF"/>
                        </a:solidFill>
                        <a:effectLst/>
                        <a:latin typeface="+mj-lt"/>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mj-lt"/>
                        </a:rPr>
                        <a:t>Yes</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mj-lt"/>
                        </a:rPr>
                        <a:t>No</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mj-lt"/>
                        </a:rPr>
                        <a:t>Total</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2"/>
                  </a:ext>
                </a:extLst>
              </a:tr>
              <a:tr h="3658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mj-lt"/>
                        </a:rPr>
                        <a:t>Allele 1</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mj-lt"/>
                        </a:rPr>
                        <a:t>320</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mj-lt"/>
                        </a:rPr>
                        <a:t>20</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mj-lt"/>
                        </a:rPr>
                        <a:t>340</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extLst>
                  <a:ext uri="{0D108BD9-81ED-4DB2-BD59-A6C34878D82A}">
                    <a16:rowId xmlns:a16="http://schemas.microsoft.com/office/drawing/2014/main" val="10003"/>
                  </a:ext>
                </a:extLst>
              </a:tr>
              <a:tr h="3658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mj-lt"/>
                        </a:rPr>
                        <a:t>Allele 2</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mj-lt"/>
                        </a:rPr>
                        <a:t>320</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C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mj-lt"/>
                        </a:rPr>
                        <a:t>20</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C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mj-lt"/>
                        </a:rPr>
                        <a:t>340</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CF0"/>
                    </a:solidFill>
                  </a:tcPr>
                </a:tc>
                <a:extLst>
                  <a:ext uri="{0D108BD9-81ED-4DB2-BD59-A6C34878D82A}">
                    <a16:rowId xmlns:a16="http://schemas.microsoft.com/office/drawing/2014/main" val="10004"/>
                  </a:ext>
                </a:extLst>
              </a:tr>
              <a:tr h="3658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mj-lt"/>
                        </a:rPr>
                        <a:t>Total</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mj-lt"/>
                        </a:rPr>
                        <a:t>640</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mj-lt"/>
                        </a:rPr>
                        <a:t>40</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mj-lt"/>
                        </a:rPr>
                        <a:t>680</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extLst>
                  <a:ext uri="{0D108BD9-81ED-4DB2-BD59-A6C34878D82A}">
                    <a16:rowId xmlns:a16="http://schemas.microsoft.com/office/drawing/2014/main" val="10005"/>
                  </a:ext>
                </a:extLst>
              </a:tr>
            </a:tbl>
          </a:graphicData>
        </a:graphic>
      </p:graphicFrame>
      <p:pic>
        <p:nvPicPr>
          <p:cNvPr id="23621" name="Picture 168">
            <a:extLst>
              <a:ext uri="{FF2B5EF4-FFF2-40B4-BE49-F238E27FC236}">
                <a16:creationId xmlns:a16="http://schemas.microsoft.com/office/drawing/2014/main" id="{7CF9835A-D31A-395F-9C8D-492510A755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4038600"/>
            <a:ext cx="201930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al 7">
            <a:extLst>
              <a:ext uri="{FF2B5EF4-FFF2-40B4-BE49-F238E27FC236}">
                <a16:creationId xmlns:a16="http://schemas.microsoft.com/office/drawing/2014/main" id="{E5C973A1-52E2-1362-38DB-94EC72BE07D5}"/>
              </a:ext>
            </a:extLst>
          </p:cNvPr>
          <p:cNvSpPr/>
          <p:nvPr/>
        </p:nvSpPr>
        <p:spPr>
          <a:xfrm>
            <a:off x="4953000" y="2362200"/>
            <a:ext cx="8382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latin typeface="Cambria" panose="02040503050406030204" pitchFamily="18" charset="0"/>
            </a:endParaRPr>
          </a:p>
        </p:txBody>
      </p:sp>
      <p:sp>
        <p:nvSpPr>
          <p:cNvPr id="9" name="Ovaal 8">
            <a:extLst>
              <a:ext uri="{FF2B5EF4-FFF2-40B4-BE49-F238E27FC236}">
                <a16:creationId xmlns:a16="http://schemas.microsoft.com/office/drawing/2014/main" id="{BC29F7B8-788A-63AC-80AE-3FEBB9A93396}"/>
              </a:ext>
            </a:extLst>
          </p:cNvPr>
          <p:cNvSpPr/>
          <p:nvPr/>
        </p:nvSpPr>
        <p:spPr>
          <a:xfrm>
            <a:off x="9296400" y="2362200"/>
            <a:ext cx="8382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latin typeface="Cambria" panose="02040503050406030204" pitchFamily="18" charset="0"/>
            </a:endParaRPr>
          </a:p>
        </p:txBody>
      </p:sp>
      <p:cxnSp>
        <p:nvCxnSpPr>
          <p:cNvPr id="11" name="Rechte verbindingslijn met pijl 10">
            <a:extLst>
              <a:ext uri="{FF2B5EF4-FFF2-40B4-BE49-F238E27FC236}">
                <a16:creationId xmlns:a16="http://schemas.microsoft.com/office/drawing/2014/main" id="{DFBD89A8-33AC-B751-5E7A-590DAF083707}"/>
              </a:ext>
            </a:extLst>
          </p:cNvPr>
          <p:cNvCxnSpPr>
            <a:stCxn id="8" idx="4"/>
          </p:cNvCxnSpPr>
          <p:nvPr/>
        </p:nvCxnSpPr>
        <p:spPr>
          <a:xfrm rot="16200000" flipH="1">
            <a:off x="5010150" y="3562350"/>
            <a:ext cx="1371600" cy="6477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Rechte verbindingslijn met pijl 11">
            <a:extLst>
              <a:ext uri="{FF2B5EF4-FFF2-40B4-BE49-F238E27FC236}">
                <a16:creationId xmlns:a16="http://schemas.microsoft.com/office/drawing/2014/main" id="{7CC4B60A-63AB-2E34-9CB6-7C2CCE75E210}"/>
              </a:ext>
            </a:extLst>
          </p:cNvPr>
          <p:cNvCxnSpPr>
            <a:stCxn id="9" idx="3"/>
          </p:cNvCxnSpPr>
          <p:nvPr/>
        </p:nvCxnSpPr>
        <p:spPr>
          <a:xfrm rot="5400000">
            <a:off x="7315201" y="2773363"/>
            <a:ext cx="1798637" cy="240823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483" name="Tekstvak 13">
            <a:extLst>
              <a:ext uri="{FF2B5EF4-FFF2-40B4-BE49-F238E27FC236}">
                <a16:creationId xmlns:a16="http://schemas.microsoft.com/office/drawing/2014/main" id="{48619D33-A539-22C1-16C7-7B4D01C4F927}"/>
              </a:ext>
            </a:extLst>
          </p:cNvPr>
          <p:cNvSpPr txBox="1">
            <a:spLocks noChangeArrowheads="1"/>
          </p:cNvSpPr>
          <p:nvPr/>
        </p:nvSpPr>
        <p:spPr bwMode="auto">
          <a:xfrm>
            <a:off x="4800600" y="4495800"/>
            <a:ext cx="2819400" cy="1200150"/>
          </a:xfrm>
          <a:prstGeom prst="rect">
            <a:avLst/>
          </a:prstGeom>
          <a:noFill/>
          <a:ln>
            <a:noFill/>
          </a:ln>
        </p:spPr>
        <p:txBody>
          <a:bodyPr>
            <a:spAutoFit/>
          </a:bodyPr>
          <a:lstStyle>
            <a:lvl1pPr>
              <a:spcBef>
                <a:spcPts val="600"/>
              </a:spcBef>
              <a:buClr>
                <a:schemeClr val="accent1"/>
              </a:buClr>
              <a:buSzPct val="76000"/>
              <a:buFont typeface="Wingdings 3" panose="05040102010807070707" pitchFamily="18" charset="2"/>
              <a:buChar char=""/>
              <a:defRPr sz="2600">
                <a:solidFill>
                  <a:schemeClr val="tx1"/>
                </a:solidFill>
                <a:latin typeface="Calibri" panose="020F0502020204030204"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Calibri" panose="020F0502020204030204"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Calibri" panose="020F0502020204030204" pitchFamily="34" charset="0"/>
              </a:defRPr>
            </a:lvl3pPr>
            <a:lvl4pPr marL="1600200" indent="-228600">
              <a:spcBef>
                <a:spcPts val="400"/>
              </a:spcBef>
              <a:buClr>
                <a:srgbClr val="8BA2B4"/>
              </a:buClr>
              <a:buSzPct val="70000"/>
              <a:buFont typeface="Wingdings" panose="05000000000000000000" pitchFamily="2" charset="2"/>
              <a:buChar char=""/>
              <a:defRPr>
                <a:solidFill>
                  <a:schemeClr val="tx1"/>
                </a:solidFill>
                <a:latin typeface="Calibri" panose="020F0502020204030204"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Calibri" panose="020F0502020204030204"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Calibri" panose="020F0502020204030204"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Calibri" panose="020F0502020204030204"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Calibri" panose="020F0502020204030204"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Calibri" panose="020F0502020204030204" pitchFamily="34" charset="0"/>
              </a:defRPr>
            </a:lvl9pPr>
          </a:lstStyle>
          <a:p>
            <a:pPr eaLnBrk="1" hangingPunct="1">
              <a:spcBef>
                <a:spcPct val="0"/>
              </a:spcBef>
              <a:buClrTx/>
              <a:buSzTx/>
              <a:buFontTx/>
              <a:buNone/>
              <a:defRPr/>
            </a:pPr>
            <a:r>
              <a:rPr lang="nl-NL" altLang="en-US" sz="1800" dirty="0" err="1">
                <a:latin typeface="+mj-lt"/>
              </a:rPr>
              <a:t>There</a:t>
            </a:r>
            <a:r>
              <a:rPr lang="nl-NL" altLang="en-US" sz="1800" dirty="0">
                <a:latin typeface="+mj-lt"/>
              </a:rPr>
              <a:t> is a </a:t>
            </a:r>
            <a:r>
              <a:rPr lang="nl-NL" altLang="en-US" sz="1800" dirty="0" err="1">
                <a:latin typeface="+mj-lt"/>
              </a:rPr>
              <a:t>clear</a:t>
            </a:r>
            <a:r>
              <a:rPr lang="nl-NL" altLang="en-US" sz="1800" dirty="0">
                <a:latin typeface="+mj-lt"/>
              </a:rPr>
              <a:t> </a:t>
            </a:r>
            <a:r>
              <a:rPr lang="nl-NL" altLang="en-US" sz="1800" dirty="0" err="1">
                <a:latin typeface="+mj-lt"/>
              </a:rPr>
              <a:t>allele</a:t>
            </a:r>
            <a:r>
              <a:rPr lang="nl-NL" altLang="en-US" sz="1800" dirty="0">
                <a:latin typeface="+mj-lt"/>
              </a:rPr>
              <a:t> </a:t>
            </a:r>
            <a:r>
              <a:rPr lang="nl-NL" altLang="en-US" sz="1800" dirty="0" err="1">
                <a:latin typeface="+mj-lt"/>
              </a:rPr>
              <a:t>frequency</a:t>
            </a:r>
            <a:r>
              <a:rPr lang="nl-NL" altLang="en-US" sz="1800" dirty="0">
                <a:latin typeface="+mj-lt"/>
              </a:rPr>
              <a:t> </a:t>
            </a:r>
            <a:r>
              <a:rPr lang="nl-NL" altLang="en-US" sz="1800" dirty="0" err="1">
                <a:latin typeface="+mj-lt"/>
              </a:rPr>
              <a:t>difference</a:t>
            </a:r>
            <a:r>
              <a:rPr lang="nl-NL" altLang="en-US" sz="1800" dirty="0">
                <a:latin typeface="+mj-lt"/>
              </a:rPr>
              <a:t> </a:t>
            </a:r>
            <a:r>
              <a:rPr lang="nl-NL" altLang="en-US" sz="1800" dirty="0" err="1">
                <a:latin typeface="+mj-lt"/>
              </a:rPr>
              <a:t>between</a:t>
            </a:r>
            <a:r>
              <a:rPr lang="nl-NL" altLang="en-US" sz="1800" dirty="0">
                <a:latin typeface="+mj-lt"/>
              </a:rPr>
              <a:t> </a:t>
            </a:r>
            <a:r>
              <a:rPr lang="nl-NL" altLang="en-US" sz="1800" dirty="0" err="1">
                <a:latin typeface="+mj-lt"/>
              </a:rPr>
              <a:t>Americans</a:t>
            </a:r>
            <a:r>
              <a:rPr lang="nl-NL" altLang="en-US" sz="1800" dirty="0">
                <a:latin typeface="+mj-lt"/>
              </a:rPr>
              <a:t> </a:t>
            </a:r>
            <a:r>
              <a:rPr lang="nl-NL" altLang="en-US" sz="1800" dirty="0" err="1">
                <a:latin typeface="+mj-lt"/>
              </a:rPr>
              <a:t>and</a:t>
            </a:r>
            <a:r>
              <a:rPr lang="nl-NL" altLang="en-US" sz="1800" dirty="0">
                <a:latin typeface="+mj-lt"/>
              </a:rPr>
              <a:t> Chinese</a:t>
            </a:r>
          </a:p>
        </p:txBody>
      </p:sp>
      <p:sp>
        <p:nvSpPr>
          <p:cNvPr id="23627" name="Slide Number Placeholder 1">
            <a:extLst>
              <a:ext uri="{FF2B5EF4-FFF2-40B4-BE49-F238E27FC236}">
                <a16:creationId xmlns:a16="http://schemas.microsoft.com/office/drawing/2014/main" id="{EE178331-9E2E-7E91-392E-25E1E842CA5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99BE625-241D-0946-BC8E-1A1D85A33AA7}" type="slidenum">
              <a:rPr lang="en-US" altLang="nl-NL" smtClean="0">
                <a:solidFill>
                  <a:schemeClr val="tx2"/>
                </a:solidFill>
              </a:rPr>
              <a:pPr/>
              <a:t>23</a:t>
            </a:fld>
            <a:endParaRPr lang="en-US" altLang="nl-NL">
              <a:solidFill>
                <a:schemeClr val="tx2"/>
              </a:solidFill>
            </a:endParaRPr>
          </a:p>
        </p:txBody>
      </p:sp>
      <p:sp>
        <p:nvSpPr>
          <p:cNvPr id="2" name="Title 1">
            <a:extLst>
              <a:ext uri="{FF2B5EF4-FFF2-40B4-BE49-F238E27FC236}">
                <a16:creationId xmlns:a16="http://schemas.microsoft.com/office/drawing/2014/main" id="{A9C1A2B8-33A4-1AB4-80C0-E1BBB0F34B54}"/>
              </a:ext>
            </a:extLst>
          </p:cNvPr>
          <p:cNvSpPr txBox="1">
            <a:spLocks/>
          </p:cNvSpPr>
          <p:nvPr/>
        </p:nvSpPr>
        <p:spPr>
          <a:xfrm>
            <a:off x="109330" y="137319"/>
            <a:ext cx="12082670" cy="6627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4000"/>
              <a:t>Population stratification: chopstick example</a:t>
            </a:r>
            <a:endParaRPr lang="en-US" altLang="en-US" sz="4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34243" name="Group 99">
            <a:extLst>
              <a:ext uri="{FF2B5EF4-FFF2-40B4-BE49-F238E27FC236}">
                <a16:creationId xmlns:a16="http://schemas.microsoft.com/office/drawing/2014/main" id="{C8018EE3-24C6-D955-4908-D9CDEF0EAB01}"/>
              </a:ext>
            </a:extLst>
          </p:cNvPr>
          <p:cNvGraphicFramePr>
            <a:graphicFrameLocks noGrp="1"/>
          </p:cNvGraphicFramePr>
          <p:nvPr/>
        </p:nvGraphicFramePr>
        <p:xfrm>
          <a:off x="1828800" y="1295401"/>
          <a:ext cx="4038600" cy="2499915"/>
        </p:xfrm>
        <a:graphic>
          <a:graphicData uri="http://schemas.openxmlformats.org/drawingml/2006/table">
            <a:tbl>
              <a:tblPr/>
              <a:tblGrid>
                <a:gridCol w="1009650">
                  <a:extLst>
                    <a:ext uri="{9D8B030D-6E8A-4147-A177-3AD203B41FA5}">
                      <a16:colId xmlns:a16="http://schemas.microsoft.com/office/drawing/2014/main" val="20000"/>
                    </a:ext>
                  </a:extLst>
                </a:gridCol>
                <a:gridCol w="1009650">
                  <a:extLst>
                    <a:ext uri="{9D8B030D-6E8A-4147-A177-3AD203B41FA5}">
                      <a16:colId xmlns:a16="http://schemas.microsoft.com/office/drawing/2014/main" val="20001"/>
                    </a:ext>
                  </a:extLst>
                </a:gridCol>
                <a:gridCol w="1009650">
                  <a:extLst>
                    <a:ext uri="{9D8B030D-6E8A-4147-A177-3AD203B41FA5}">
                      <a16:colId xmlns:a16="http://schemas.microsoft.com/office/drawing/2014/main" val="20002"/>
                    </a:ext>
                  </a:extLst>
                </a:gridCol>
                <a:gridCol w="1009650">
                  <a:extLst>
                    <a:ext uri="{9D8B030D-6E8A-4147-A177-3AD203B41FA5}">
                      <a16:colId xmlns:a16="http://schemas.microsoft.com/office/drawing/2014/main" val="20003"/>
                    </a:ext>
                  </a:extLst>
                </a:gridCol>
              </a:tblGrid>
              <a:tr h="396353">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mj-lt"/>
                        </a:rPr>
                        <a:t>Sample 1 Americans: </a:t>
                      </a:r>
                      <a:r>
                        <a:rPr kumimoji="0" lang="en-US" sz="2000" b="0" i="0" u="none" strike="noStrike" cap="none" normalizeH="0" baseline="0" dirty="0">
                          <a:ln>
                            <a:noFill/>
                          </a:ln>
                          <a:solidFill>
                            <a:schemeClr val="bg1"/>
                          </a:solidFill>
                          <a:effectLst/>
                          <a:latin typeface="+mj-lt"/>
                          <a:cs typeface="Times New Roman" pitchFamily="18" charset="0"/>
                        </a:rPr>
                        <a:t>χ</a:t>
                      </a:r>
                      <a:r>
                        <a:rPr kumimoji="0" lang="en-US" sz="2000" b="0" i="0" u="none" strike="noStrike" cap="none" normalizeH="0" baseline="30000" dirty="0">
                          <a:ln>
                            <a:noFill/>
                          </a:ln>
                          <a:solidFill>
                            <a:schemeClr val="bg1"/>
                          </a:solidFill>
                          <a:effectLst/>
                          <a:latin typeface="+mj-lt"/>
                          <a:cs typeface="Times New Roman" pitchFamily="18" charset="0"/>
                        </a:rPr>
                        <a:t>2</a:t>
                      </a:r>
                      <a:r>
                        <a:rPr kumimoji="0" lang="en-US" sz="2000" b="0" i="0" u="none" strike="noStrike" cap="none" normalizeH="0" baseline="0" dirty="0">
                          <a:ln>
                            <a:noFill/>
                          </a:ln>
                          <a:solidFill>
                            <a:schemeClr val="bg1"/>
                          </a:solidFill>
                          <a:effectLst/>
                          <a:latin typeface="+mj-lt"/>
                          <a:cs typeface="Times New Roman" pitchFamily="18" charset="0"/>
                        </a:rPr>
                        <a:t>=0, </a:t>
                      </a:r>
                      <a:r>
                        <a:rPr kumimoji="0" lang="en-US" sz="2000" b="0" i="1" u="none" strike="noStrike" cap="none" normalizeH="0" baseline="0" dirty="0">
                          <a:ln>
                            <a:noFill/>
                          </a:ln>
                          <a:solidFill>
                            <a:schemeClr val="bg1"/>
                          </a:solidFill>
                          <a:effectLst/>
                          <a:latin typeface="+mj-lt"/>
                          <a:cs typeface="Times New Roman" pitchFamily="18" charset="0"/>
                        </a:rPr>
                        <a:t>p</a:t>
                      </a:r>
                      <a:r>
                        <a:rPr kumimoji="0" lang="en-US" sz="2000" b="0" i="0" u="none" strike="noStrike" cap="none" normalizeH="0" baseline="0" dirty="0">
                          <a:ln>
                            <a:noFill/>
                          </a:ln>
                          <a:solidFill>
                            <a:schemeClr val="bg1"/>
                          </a:solidFill>
                          <a:effectLst/>
                          <a:latin typeface="+mj-lt"/>
                          <a:cs typeface="Times New Roman" pitchFamily="18" charset="0"/>
                        </a:rPr>
                        <a:t>=1</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658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FFFF"/>
                        </a:solidFill>
                        <a:effectLst/>
                        <a:latin typeface="+mj-lt"/>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mj-lt"/>
                        </a:rPr>
                        <a:t>Use of chopsticks</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FFFF"/>
                        </a:solidFill>
                        <a:effectLst/>
                        <a:latin typeface="+mj-lt"/>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1"/>
                  </a:ext>
                </a:extLst>
              </a:tr>
              <a:tr h="3658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FFFF"/>
                        </a:solidFill>
                        <a:effectLst/>
                        <a:latin typeface="+mj-lt"/>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mj-lt"/>
                        </a:rPr>
                        <a:t>Yes</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mj-lt"/>
                        </a:rPr>
                        <a:t>No</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mj-lt"/>
                        </a:rPr>
                        <a:t>Total</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2"/>
                  </a:ext>
                </a:extLst>
              </a:tr>
              <a:tr h="3658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mj-lt"/>
                        </a:rPr>
                        <a:t>Allele 1</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mj-lt"/>
                        </a:rPr>
                        <a:t>320</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mj-lt"/>
                        </a:rPr>
                        <a:t>320</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mj-lt"/>
                        </a:rPr>
                        <a:t>640</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extLst>
                  <a:ext uri="{0D108BD9-81ED-4DB2-BD59-A6C34878D82A}">
                    <a16:rowId xmlns:a16="http://schemas.microsoft.com/office/drawing/2014/main" val="10003"/>
                  </a:ext>
                </a:extLst>
              </a:tr>
              <a:tr h="3658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mj-lt"/>
                        </a:rPr>
                        <a:t>Allele 2</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mj-lt"/>
                        </a:rPr>
                        <a:t>80</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C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mj-lt"/>
                        </a:rPr>
                        <a:t>80</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C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mj-lt"/>
                        </a:rPr>
                        <a:t>160</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CF0"/>
                    </a:solidFill>
                  </a:tcPr>
                </a:tc>
                <a:extLst>
                  <a:ext uri="{0D108BD9-81ED-4DB2-BD59-A6C34878D82A}">
                    <a16:rowId xmlns:a16="http://schemas.microsoft.com/office/drawing/2014/main" val="10004"/>
                  </a:ext>
                </a:extLst>
              </a:tr>
              <a:tr h="3658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mj-lt"/>
                        </a:rPr>
                        <a:t>Total</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mj-lt"/>
                        </a:rPr>
                        <a:t>400</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mj-lt"/>
                        </a:rPr>
                        <a:t>400</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mj-lt"/>
                        </a:rPr>
                        <a:t>800</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extLst>
                  <a:ext uri="{0D108BD9-81ED-4DB2-BD59-A6C34878D82A}">
                    <a16:rowId xmlns:a16="http://schemas.microsoft.com/office/drawing/2014/main" val="10005"/>
                  </a:ext>
                </a:extLst>
              </a:tr>
            </a:tbl>
          </a:graphicData>
        </a:graphic>
      </p:graphicFrame>
      <p:graphicFrame>
        <p:nvGraphicFramePr>
          <p:cNvPr id="134244" name="Group 100">
            <a:extLst>
              <a:ext uri="{FF2B5EF4-FFF2-40B4-BE49-F238E27FC236}">
                <a16:creationId xmlns:a16="http://schemas.microsoft.com/office/drawing/2014/main" id="{0D54AC79-CACB-1FC8-7E4D-93FBBB8A161B}"/>
              </a:ext>
            </a:extLst>
          </p:cNvPr>
          <p:cNvGraphicFramePr>
            <a:graphicFrameLocks noGrp="1"/>
          </p:cNvGraphicFramePr>
          <p:nvPr/>
        </p:nvGraphicFramePr>
        <p:xfrm>
          <a:off x="6172200" y="1295401"/>
          <a:ext cx="4038600" cy="2499915"/>
        </p:xfrm>
        <a:graphic>
          <a:graphicData uri="http://schemas.openxmlformats.org/drawingml/2006/table">
            <a:tbl>
              <a:tblPr/>
              <a:tblGrid>
                <a:gridCol w="1009650">
                  <a:extLst>
                    <a:ext uri="{9D8B030D-6E8A-4147-A177-3AD203B41FA5}">
                      <a16:colId xmlns:a16="http://schemas.microsoft.com/office/drawing/2014/main" val="20000"/>
                    </a:ext>
                  </a:extLst>
                </a:gridCol>
                <a:gridCol w="1009650">
                  <a:extLst>
                    <a:ext uri="{9D8B030D-6E8A-4147-A177-3AD203B41FA5}">
                      <a16:colId xmlns:a16="http://schemas.microsoft.com/office/drawing/2014/main" val="20001"/>
                    </a:ext>
                  </a:extLst>
                </a:gridCol>
                <a:gridCol w="1009650">
                  <a:extLst>
                    <a:ext uri="{9D8B030D-6E8A-4147-A177-3AD203B41FA5}">
                      <a16:colId xmlns:a16="http://schemas.microsoft.com/office/drawing/2014/main" val="20002"/>
                    </a:ext>
                  </a:extLst>
                </a:gridCol>
                <a:gridCol w="1009650">
                  <a:extLst>
                    <a:ext uri="{9D8B030D-6E8A-4147-A177-3AD203B41FA5}">
                      <a16:colId xmlns:a16="http://schemas.microsoft.com/office/drawing/2014/main" val="20003"/>
                    </a:ext>
                  </a:extLst>
                </a:gridCol>
              </a:tblGrid>
              <a:tr h="396353">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mj-lt"/>
                        </a:rPr>
                        <a:t>Sample 2 Chinese: </a:t>
                      </a:r>
                      <a:r>
                        <a:rPr kumimoji="0" lang="en-US" sz="2000" b="0" i="0" u="none" strike="noStrike" cap="none" normalizeH="0" baseline="0" dirty="0">
                          <a:ln>
                            <a:noFill/>
                          </a:ln>
                          <a:solidFill>
                            <a:schemeClr val="bg1"/>
                          </a:solidFill>
                          <a:effectLst/>
                          <a:latin typeface="+mj-lt"/>
                          <a:cs typeface="Times New Roman" pitchFamily="18" charset="0"/>
                        </a:rPr>
                        <a:t>χ</a:t>
                      </a:r>
                      <a:r>
                        <a:rPr kumimoji="0" lang="en-US" sz="2000" b="0" i="0" u="none" strike="noStrike" cap="none" normalizeH="0" baseline="30000" dirty="0">
                          <a:ln>
                            <a:noFill/>
                          </a:ln>
                          <a:solidFill>
                            <a:schemeClr val="bg1"/>
                          </a:solidFill>
                          <a:effectLst/>
                          <a:latin typeface="+mj-lt"/>
                          <a:cs typeface="Times New Roman" pitchFamily="18" charset="0"/>
                        </a:rPr>
                        <a:t>2</a:t>
                      </a:r>
                      <a:r>
                        <a:rPr kumimoji="0" lang="en-US" sz="2000" b="0" i="0" u="none" strike="noStrike" cap="none" normalizeH="0" baseline="0" dirty="0">
                          <a:ln>
                            <a:noFill/>
                          </a:ln>
                          <a:solidFill>
                            <a:schemeClr val="bg1"/>
                          </a:solidFill>
                          <a:effectLst/>
                          <a:latin typeface="+mj-lt"/>
                          <a:cs typeface="Times New Roman" pitchFamily="18" charset="0"/>
                        </a:rPr>
                        <a:t>=0, </a:t>
                      </a:r>
                      <a:r>
                        <a:rPr kumimoji="0" lang="en-US" sz="2000" b="0" i="1" u="none" strike="noStrike" cap="none" normalizeH="0" baseline="0" dirty="0">
                          <a:ln>
                            <a:noFill/>
                          </a:ln>
                          <a:solidFill>
                            <a:schemeClr val="bg1"/>
                          </a:solidFill>
                          <a:effectLst/>
                          <a:latin typeface="+mj-lt"/>
                          <a:cs typeface="Times New Roman" pitchFamily="18" charset="0"/>
                        </a:rPr>
                        <a:t>p</a:t>
                      </a:r>
                      <a:r>
                        <a:rPr kumimoji="0" lang="en-US" sz="2000" b="0" i="0" u="none" strike="noStrike" cap="none" normalizeH="0" baseline="0" dirty="0">
                          <a:ln>
                            <a:noFill/>
                          </a:ln>
                          <a:solidFill>
                            <a:schemeClr val="bg1"/>
                          </a:solidFill>
                          <a:effectLst/>
                          <a:latin typeface="+mj-lt"/>
                          <a:cs typeface="Times New Roman" pitchFamily="18" charset="0"/>
                        </a:rPr>
                        <a:t>=1</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658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FFFF"/>
                        </a:solidFill>
                        <a:effectLst/>
                        <a:latin typeface="+mj-lt"/>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mj-lt"/>
                        </a:rPr>
                        <a:t>Use of chopsticks</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FFFF"/>
                        </a:solidFill>
                        <a:effectLst/>
                        <a:latin typeface="+mj-lt"/>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1"/>
                  </a:ext>
                </a:extLst>
              </a:tr>
              <a:tr h="3658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FFFF"/>
                        </a:solidFill>
                        <a:effectLst/>
                        <a:latin typeface="+mj-lt"/>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mj-lt"/>
                        </a:rPr>
                        <a:t>Yes</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mj-lt"/>
                        </a:rPr>
                        <a:t>No</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mj-lt"/>
                        </a:rPr>
                        <a:t>Total</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2"/>
                  </a:ext>
                </a:extLst>
              </a:tr>
              <a:tr h="3658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mj-lt"/>
                        </a:rPr>
                        <a:t>Allele 1</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mj-lt"/>
                        </a:rPr>
                        <a:t>320</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mj-lt"/>
                        </a:rPr>
                        <a:t>20</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mj-lt"/>
                        </a:rPr>
                        <a:t>340</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extLst>
                  <a:ext uri="{0D108BD9-81ED-4DB2-BD59-A6C34878D82A}">
                    <a16:rowId xmlns:a16="http://schemas.microsoft.com/office/drawing/2014/main" val="10003"/>
                  </a:ext>
                </a:extLst>
              </a:tr>
              <a:tr h="3658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mj-lt"/>
                        </a:rPr>
                        <a:t>Allele 2</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mj-lt"/>
                        </a:rPr>
                        <a:t>320</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C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mj-lt"/>
                        </a:rPr>
                        <a:t>20</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C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mj-lt"/>
                        </a:rPr>
                        <a:t>340</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CF0"/>
                    </a:solidFill>
                  </a:tcPr>
                </a:tc>
                <a:extLst>
                  <a:ext uri="{0D108BD9-81ED-4DB2-BD59-A6C34878D82A}">
                    <a16:rowId xmlns:a16="http://schemas.microsoft.com/office/drawing/2014/main" val="10004"/>
                  </a:ext>
                </a:extLst>
              </a:tr>
              <a:tr h="3658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mj-lt"/>
                        </a:rPr>
                        <a:t>Total</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mj-lt"/>
                        </a:rPr>
                        <a:t>640</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mj-lt"/>
                        </a:rPr>
                        <a:t>40</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mj-lt"/>
                        </a:rPr>
                        <a:t>680</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extLst>
                  <a:ext uri="{0D108BD9-81ED-4DB2-BD59-A6C34878D82A}">
                    <a16:rowId xmlns:a16="http://schemas.microsoft.com/office/drawing/2014/main" val="10005"/>
                  </a:ext>
                </a:extLst>
              </a:tr>
            </a:tbl>
          </a:graphicData>
        </a:graphic>
      </p:graphicFrame>
      <p:pic>
        <p:nvPicPr>
          <p:cNvPr id="25669" name="Picture 168">
            <a:extLst>
              <a:ext uri="{FF2B5EF4-FFF2-40B4-BE49-F238E27FC236}">
                <a16:creationId xmlns:a16="http://schemas.microsoft.com/office/drawing/2014/main" id="{885C06E0-D949-1EA4-3423-45BF611EBF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4038600"/>
            <a:ext cx="201930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70" name="Slide Number Placeholder 1">
            <a:extLst>
              <a:ext uri="{FF2B5EF4-FFF2-40B4-BE49-F238E27FC236}">
                <a16:creationId xmlns:a16="http://schemas.microsoft.com/office/drawing/2014/main" id="{5E3973FF-B4AF-A067-A5B0-B128AC09B42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2CE5E96-FBA1-4247-AC43-E0915D9BA233}" type="slidenum">
              <a:rPr lang="en-US" altLang="nl-NL" smtClean="0">
                <a:solidFill>
                  <a:schemeClr val="tx2"/>
                </a:solidFill>
              </a:rPr>
              <a:pPr/>
              <a:t>24</a:t>
            </a:fld>
            <a:endParaRPr lang="en-US" altLang="nl-NL">
              <a:solidFill>
                <a:schemeClr val="tx2"/>
              </a:solidFill>
            </a:endParaRPr>
          </a:p>
        </p:txBody>
      </p:sp>
      <p:sp>
        <p:nvSpPr>
          <p:cNvPr id="2" name="Title 1">
            <a:extLst>
              <a:ext uri="{FF2B5EF4-FFF2-40B4-BE49-F238E27FC236}">
                <a16:creationId xmlns:a16="http://schemas.microsoft.com/office/drawing/2014/main" id="{48AFA601-012A-843B-7835-9D91405F29A5}"/>
              </a:ext>
            </a:extLst>
          </p:cNvPr>
          <p:cNvSpPr txBox="1">
            <a:spLocks/>
          </p:cNvSpPr>
          <p:nvPr/>
        </p:nvSpPr>
        <p:spPr>
          <a:xfrm>
            <a:off x="109330" y="137319"/>
            <a:ext cx="12082670" cy="6627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4000"/>
              <a:t>Population stratification: chopstick example</a:t>
            </a:r>
            <a:endParaRPr lang="en-US" altLang="en-US" sz="4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34243" name="Group 99">
            <a:extLst>
              <a:ext uri="{FF2B5EF4-FFF2-40B4-BE49-F238E27FC236}">
                <a16:creationId xmlns:a16="http://schemas.microsoft.com/office/drawing/2014/main" id="{D7500375-F19C-AE81-9AD3-D0B01FDF3FA9}"/>
              </a:ext>
            </a:extLst>
          </p:cNvPr>
          <p:cNvGraphicFramePr>
            <a:graphicFrameLocks noGrp="1"/>
          </p:cNvGraphicFramePr>
          <p:nvPr/>
        </p:nvGraphicFramePr>
        <p:xfrm>
          <a:off x="1828800" y="1295401"/>
          <a:ext cx="4038600" cy="2499915"/>
        </p:xfrm>
        <a:graphic>
          <a:graphicData uri="http://schemas.openxmlformats.org/drawingml/2006/table">
            <a:tbl>
              <a:tblPr/>
              <a:tblGrid>
                <a:gridCol w="1009650">
                  <a:extLst>
                    <a:ext uri="{9D8B030D-6E8A-4147-A177-3AD203B41FA5}">
                      <a16:colId xmlns:a16="http://schemas.microsoft.com/office/drawing/2014/main" val="20000"/>
                    </a:ext>
                  </a:extLst>
                </a:gridCol>
                <a:gridCol w="1009650">
                  <a:extLst>
                    <a:ext uri="{9D8B030D-6E8A-4147-A177-3AD203B41FA5}">
                      <a16:colId xmlns:a16="http://schemas.microsoft.com/office/drawing/2014/main" val="20001"/>
                    </a:ext>
                  </a:extLst>
                </a:gridCol>
                <a:gridCol w="1009650">
                  <a:extLst>
                    <a:ext uri="{9D8B030D-6E8A-4147-A177-3AD203B41FA5}">
                      <a16:colId xmlns:a16="http://schemas.microsoft.com/office/drawing/2014/main" val="20002"/>
                    </a:ext>
                  </a:extLst>
                </a:gridCol>
                <a:gridCol w="1009650">
                  <a:extLst>
                    <a:ext uri="{9D8B030D-6E8A-4147-A177-3AD203B41FA5}">
                      <a16:colId xmlns:a16="http://schemas.microsoft.com/office/drawing/2014/main" val="20003"/>
                    </a:ext>
                  </a:extLst>
                </a:gridCol>
              </a:tblGrid>
              <a:tr h="396353">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mj-lt"/>
                        </a:rPr>
                        <a:t>Sample 1 Americans: </a:t>
                      </a:r>
                      <a:r>
                        <a:rPr kumimoji="0" lang="en-US" sz="2000" b="0" i="0" u="none" strike="noStrike" cap="none" normalizeH="0" baseline="0" dirty="0">
                          <a:ln>
                            <a:noFill/>
                          </a:ln>
                          <a:solidFill>
                            <a:schemeClr val="bg1"/>
                          </a:solidFill>
                          <a:effectLst/>
                          <a:latin typeface="+mj-lt"/>
                          <a:cs typeface="Times New Roman" pitchFamily="18" charset="0"/>
                        </a:rPr>
                        <a:t>χ</a:t>
                      </a:r>
                      <a:r>
                        <a:rPr kumimoji="0" lang="en-US" sz="2000" b="0" i="0" u="none" strike="noStrike" cap="none" normalizeH="0" baseline="30000" dirty="0">
                          <a:ln>
                            <a:noFill/>
                          </a:ln>
                          <a:solidFill>
                            <a:schemeClr val="bg1"/>
                          </a:solidFill>
                          <a:effectLst/>
                          <a:latin typeface="+mj-lt"/>
                          <a:cs typeface="Times New Roman" pitchFamily="18" charset="0"/>
                        </a:rPr>
                        <a:t>2</a:t>
                      </a:r>
                      <a:r>
                        <a:rPr kumimoji="0" lang="en-US" sz="2000" b="0" i="0" u="none" strike="noStrike" cap="none" normalizeH="0" baseline="0" dirty="0">
                          <a:ln>
                            <a:noFill/>
                          </a:ln>
                          <a:solidFill>
                            <a:schemeClr val="bg1"/>
                          </a:solidFill>
                          <a:effectLst/>
                          <a:latin typeface="+mj-lt"/>
                          <a:cs typeface="Times New Roman" pitchFamily="18" charset="0"/>
                        </a:rPr>
                        <a:t>=0, </a:t>
                      </a:r>
                      <a:r>
                        <a:rPr kumimoji="0" lang="en-US" sz="2000" b="0" i="1" u="none" strike="noStrike" cap="none" normalizeH="0" baseline="0" dirty="0">
                          <a:ln>
                            <a:noFill/>
                          </a:ln>
                          <a:solidFill>
                            <a:schemeClr val="bg1"/>
                          </a:solidFill>
                          <a:effectLst/>
                          <a:latin typeface="+mj-lt"/>
                          <a:cs typeface="Times New Roman" pitchFamily="18" charset="0"/>
                        </a:rPr>
                        <a:t>p</a:t>
                      </a:r>
                      <a:r>
                        <a:rPr kumimoji="0" lang="en-US" sz="2000" b="0" i="0" u="none" strike="noStrike" cap="none" normalizeH="0" baseline="0" dirty="0">
                          <a:ln>
                            <a:noFill/>
                          </a:ln>
                          <a:solidFill>
                            <a:schemeClr val="bg1"/>
                          </a:solidFill>
                          <a:effectLst/>
                          <a:latin typeface="+mj-lt"/>
                          <a:cs typeface="Times New Roman" pitchFamily="18" charset="0"/>
                        </a:rPr>
                        <a:t>=1</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658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FFFF"/>
                        </a:solidFill>
                        <a:effectLst/>
                        <a:latin typeface="+mj-lt"/>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mj-lt"/>
                        </a:rPr>
                        <a:t>Use of chopsticks</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FFFF"/>
                        </a:solidFill>
                        <a:effectLst/>
                        <a:latin typeface="+mj-lt"/>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1"/>
                  </a:ext>
                </a:extLst>
              </a:tr>
              <a:tr h="3658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FFFF"/>
                        </a:solidFill>
                        <a:effectLst/>
                        <a:latin typeface="+mj-lt"/>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mj-lt"/>
                        </a:rPr>
                        <a:t>Yes</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mj-lt"/>
                        </a:rPr>
                        <a:t>No</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mj-lt"/>
                        </a:rPr>
                        <a:t>Total</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2"/>
                  </a:ext>
                </a:extLst>
              </a:tr>
              <a:tr h="3658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mj-lt"/>
                        </a:rPr>
                        <a:t>Allele 1</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mj-lt"/>
                        </a:rPr>
                        <a:t>320</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mj-lt"/>
                        </a:rPr>
                        <a:t>320</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mj-lt"/>
                        </a:rPr>
                        <a:t>640</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extLst>
                  <a:ext uri="{0D108BD9-81ED-4DB2-BD59-A6C34878D82A}">
                    <a16:rowId xmlns:a16="http://schemas.microsoft.com/office/drawing/2014/main" val="10003"/>
                  </a:ext>
                </a:extLst>
              </a:tr>
              <a:tr h="3658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mj-lt"/>
                        </a:rPr>
                        <a:t>Allele 2</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mj-lt"/>
                        </a:rPr>
                        <a:t>80</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C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mj-lt"/>
                        </a:rPr>
                        <a:t>80</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C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mj-lt"/>
                        </a:rPr>
                        <a:t>160</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CF0"/>
                    </a:solidFill>
                  </a:tcPr>
                </a:tc>
                <a:extLst>
                  <a:ext uri="{0D108BD9-81ED-4DB2-BD59-A6C34878D82A}">
                    <a16:rowId xmlns:a16="http://schemas.microsoft.com/office/drawing/2014/main" val="10004"/>
                  </a:ext>
                </a:extLst>
              </a:tr>
              <a:tr h="3658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mj-lt"/>
                        </a:rPr>
                        <a:t>Total</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mj-lt"/>
                        </a:rPr>
                        <a:t>400</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mj-lt"/>
                        </a:rPr>
                        <a:t>400</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mj-lt"/>
                        </a:rPr>
                        <a:t>800</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extLst>
                  <a:ext uri="{0D108BD9-81ED-4DB2-BD59-A6C34878D82A}">
                    <a16:rowId xmlns:a16="http://schemas.microsoft.com/office/drawing/2014/main" val="10005"/>
                  </a:ext>
                </a:extLst>
              </a:tr>
            </a:tbl>
          </a:graphicData>
        </a:graphic>
      </p:graphicFrame>
      <p:graphicFrame>
        <p:nvGraphicFramePr>
          <p:cNvPr id="134244" name="Group 100">
            <a:extLst>
              <a:ext uri="{FF2B5EF4-FFF2-40B4-BE49-F238E27FC236}">
                <a16:creationId xmlns:a16="http://schemas.microsoft.com/office/drawing/2014/main" id="{AB2031BA-3DB8-108F-85E2-073CDE77DC74}"/>
              </a:ext>
            </a:extLst>
          </p:cNvPr>
          <p:cNvGraphicFramePr>
            <a:graphicFrameLocks noGrp="1"/>
          </p:cNvGraphicFramePr>
          <p:nvPr/>
        </p:nvGraphicFramePr>
        <p:xfrm>
          <a:off x="6172200" y="1295401"/>
          <a:ext cx="4038600" cy="2499915"/>
        </p:xfrm>
        <a:graphic>
          <a:graphicData uri="http://schemas.openxmlformats.org/drawingml/2006/table">
            <a:tbl>
              <a:tblPr/>
              <a:tblGrid>
                <a:gridCol w="1009650">
                  <a:extLst>
                    <a:ext uri="{9D8B030D-6E8A-4147-A177-3AD203B41FA5}">
                      <a16:colId xmlns:a16="http://schemas.microsoft.com/office/drawing/2014/main" val="20000"/>
                    </a:ext>
                  </a:extLst>
                </a:gridCol>
                <a:gridCol w="1009650">
                  <a:extLst>
                    <a:ext uri="{9D8B030D-6E8A-4147-A177-3AD203B41FA5}">
                      <a16:colId xmlns:a16="http://schemas.microsoft.com/office/drawing/2014/main" val="20001"/>
                    </a:ext>
                  </a:extLst>
                </a:gridCol>
                <a:gridCol w="1009650">
                  <a:extLst>
                    <a:ext uri="{9D8B030D-6E8A-4147-A177-3AD203B41FA5}">
                      <a16:colId xmlns:a16="http://schemas.microsoft.com/office/drawing/2014/main" val="20002"/>
                    </a:ext>
                  </a:extLst>
                </a:gridCol>
                <a:gridCol w="1009650">
                  <a:extLst>
                    <a:ext uri="{9D8B030D-6E8A-4147-A177-3AD203B41FA5}">
                      <a16:colId xmlns:a16="http://schemas.microsoft.com/office/drawing/2014/main" val="20003"/>
                    </a:ext>
                  </a:extLst>
                </a:gridCol>
              </a:tblGrid>
              <a:tr h="396353">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mj-lt"/>
                        </a:rPr>
                        <a:t>Sample 2 Chinese: </a:t>
                      </a:r>
                      <a:r>
                        <a:rPr kumimoji="0" lang="en-US" sz="2000" b="0" i="0" u="none" strike="noStrike" cap="none" normalizeH="0" baseline="0" dirty="0">
                          <a:ln>
                            <a:noFill/>
                          </a:ln>
                          <a:solidFill>
                            <a:schemeClr val="bg1"/>
                          </a:solidFill>
                          <a:effectLst/>
                          <a:latin typeface="+mj-lt"/>
                          <a:cs typeface="Times New Roman" pitchFamily="18" charset="0"/>
                        </a:rPr>
                        <a:t>χ</a:t>
                      </a:r>
                      <a:r>
                        <a:rPr kumimoji="0" lang="en-US" sz="2000" b="0" i="0" u="none" strike="noStrike" cap="none" normalizeH="0" baseline="30000" dirty="0">
                          <a:ln>
                            <a:noFill/>
                          </a:ln>
                          <a:solidFill>
                            <a:schemeClr val="bg1"/>
                          </a:solidFill>
                          <a:effectLst/>
                          <a:latin typeface="+mj-lt"/>
                          <a:cs typeface="Times New Roman" pitchFamily="18" charset="0"/>
                        </a:rPr>
                        <a:t>2</a:t>
                      </a:r>
                      <a:r>
                        <a:rPr kumimoji="0" lang="en-US" sz="2000" b="0" i="0" u="none" strike="noStrike" cap="none" normalizeH="0" baseline="0" dirty="0">
                          <a:ln>
                            <a:noFill/>
                          </a:ln>
                          <a:solidFill>
                            <a:schemeClr val="bg1"/>
                          </a:solidFill>
                          <a:effectLst/>
                          <a:latin typeface="+mj-lt"/>
                          <a:cs typeface="Times New Roman" pitchFamily="18" charset="0"/>
                        </a:rPr>
                        <a:t>=0, </a:t>
                      </a:r>
                      <a:r>
                        <a:rPr kumimoji="0" lang="en-US" sz="2000" b="0" i="1" u="none" strike="noStrike" cap="none" normalizeH="0" baseline="0" dirty="0">
                          <a:ln>
                            <a:noFill/>
                          </a:ln>
                          <a:solidFill>
                            <a:schemeClr val="bg1"/>
                          </a:solidFill>
                          <a:effectLst/>
                          <a:latin typeface="+mj-lt"/>
                          <a:cs typeface="Times New Roman" pitchFamily="18" charset="0"/>
                        </a:rPr>
                        <a:t>p</a:t>
                      </a:r>
                      <a:r>
                        <a:rPr kumimoji="0" lang="en-US" sz="2000" b="0" i="0" u="none" strike="noStrike" cap="none" normalizeH="0" baseline="0" dirty="0">
                          <a:ln>
                            <a:noFill/>
                          </a:ln>
                          <a:solidFill>
                            <a:schemeClr val="bg1"/>
                          </a:solidFill>
                          <a:effectLst/>
                          <a:latin typeface="+mj-lt"/>
                          <a:cs typeface="Times New Roman" pitchFamily="18" charset="0"/>
                        </a:rPr>
                        <a:t>=1</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658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FFFF"/>
                        </a:solidFill>
                        <a:effectLst/>
                        <a:latin typeface="+mj-lt"/>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mj-lt"/>
                        </a:rPr>
                        <a:t>Use of chopsticks</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FFFF"/>
                        </a:solidFill>
                        <a:effectLst/>
                        <a:latin typeface="+mj-lt"/>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1"/>
                  </a:ext>
                </a:extLst>
              </a:tr>
              <a:tr h="3658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FFFF"/>
                        </a:solidFill>
                        <a:effectLst/>
                        <a:latin typeface="+mj-lt"/>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mj-lt"/>
                        </a:rPr>
                        <a:t>Yes</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mj-lt"/>
                        </a:rPr>
                        <a:t>No</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mj-lt"/>
                        </a:rPr>
                        <a:t>Total</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2"/>
                  </a:ext>
                </a:extLst>
              </a:tr>
              <a:tr h="3658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mj-lt"/>
                        </a:rPr>
                        <a:t>Allele 1</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mj-lt"/>
                        </a:rPr>
                        <a:t>320</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mj-lt"/>
                        </a:rPr>
                        <a:t>20</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mj-lt"/>
                        </a:rPr>
                        <a:t>340</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extLst>
                  <a:ext uri="{0D108BD9-81ED-4DB2-BD59-A6C34878D82A}">
                    <a16:rowId xmlns:a16="http://schemas.microsoft.com/office/drawing/2014/main" val="10003"/>
                  </a:ext>
                </a:extLst>
              </a:tr>
              <a:tr h="3658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mj-lt"/>
                        </a:rPr>
                        <a:t>Allele 2</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mj-lt"/>
                        </a:rPr>
                        <a:t>320</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C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mj-lt"/>
                        </a:rPr>
                        <a:t>20</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C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mj-lt"/>
                        </a:rPr>
                        <a:t>340</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CF0"/>
                    </a:solidFill>
                  </a:tcPr>
                </a:tc>
                <a:extLst>
                  <a:ext uri="{0D108BD9-81ED-4DB2-BD59-A6C34878D82A}">
                    <a16:rowId xmlns:a16="http://schemas.microsoft.com/office/drawing/2014/main" val="10004"/>
                  </a:ext>
                </a:extLst>
              </a:tr>
              <a:tr h="3658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mj-lt"/>
                        </a:rPr>
                        <a:t>Total</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mj-lt"/>
                        </a:rPr>
                        <a:t>640</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mj-lt"/>
                        </a:rPr>
                        <a:t>40</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mj-lt"/>
                        </a:rPr>
                        <a:t>680</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extLst>
                  <a:ext uri="{0D108BD9-81ED-4DB2-BD59-A6C34878D82A}">
                    <a16:rowId xmlns:a16="http://schemas.microsoft.com/office/drawing/2014/main" val="10005"/>
                  </a:ext>
                </a:extLst>
              </a:tr>
            </a:tbl>
          </a:graphicData>
        </a:graphic>
      </p:graphicFrame>
      <p:graphicFrame>
        <p:nvGraphicFramePr>
          <p:cNvPr id="134311" name="Group 167">
            <a:extLst>
              <a:ext uri="{FF2B5EF4-FFF2-40B4-BE49-F238E27FC236}">
                <a16:creationId xmlns:a16="http://schemas.microsoft.com/office/drawing/2014/main" id="{AFB0AFA2-2D67-01D6-952F-B23223B5173A}"/>
              </a:ext>
            </a:extLst>
          </p:cNvPr>
          <p:cNvGraphicFramePr>
            <a:graphicFrameLocks noGrp="1"/>
          </p:cNvGraphicFramePr>
          <p:nvPr/>
        </p:nvGraphicFramePr>
        <p:xfrm>
          <a:off x="4191000" y="3733800"/>
          <a:ext cx="4038600" cy="3047388"/>
        </p:xfrm>
        <a:graphic>
          <a:graphicData uri="http://schemas.openxmlformats.org/drawingml/2006/table">
            <a:tbl>
              <a:tblPr/>
              <a:tblGrid>
                <a:gridCol w="1009650">
                  <a:extLst>
                    <a:ext uri="{9D8B030D-6E8A-4147-A177-3AD203B41FA5}">
                      <a16:colId xmlns:a16="http://schemas.microsoft.com/office/drawing/2014/main" val="20000"/>
                    </a:ext>
                  </a:extLst>
                </a:gridCol>
                <a:gridCol w="1009650">
                  <a:extLst>
                    <a:ext uri="{9D8B030D-6E8A-4147-A177-3AD203B41FA5}">
                      <a16:colId xmlns:a16="http://schemas.microsoft.com/office/drawing/2014/main" val="20001"/>
                    </a:ext>
                  </a:extLst>
                </a:gridCol>
                <a:gridCol w="1009650">
                  <a:extLst>
                    <a:ext uri="{9D8B030D-6E8A-4147-A177-3AD203B41FA5}">
                      <a16:colId xmlns:a16="http://schemas.microsoft.com/office/drawing/2014/main" val="20002"/>
                    </a:ext>
                  </a:extLst>
                </a:gridCol>
                <a:gridCol w="1009650">
                  <a:extLst>
                    <a:ext uri="{9D8B030D-6E8A-4147-A177-3AD203B41FA5}">
                      <a16:colId xmlns:a16="http://schemas.microsoft.com/office/drawing/2014/main" val="20003"/>
                    </a:ext>
                  </a:extLst>
                </a:gridCol>
              </a:tblGrid>
              <a:tr h="670452">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mj-lt"/>
                        </a:rPr>
                        <a:t>Sample 1 + 2 = Americans + Chinese: </a:t>
                      </a:r>
                      <a:br>
                        <a:rPr kumimoji="0" lang="en-US" sz="1800" b="1" i="0" u="none" strike="noStrike" cap="none" normalizeH="0" baseline="0" dirty="0">
                          <a:ln>
                            <a:noFill/>
                          </a:ln>
                          <a:solidFill>
                            <a:srgbClr val="FFFFFF"/>
                          </a:solidFill>
                          <a:effectLst/>
                          <a:latin typeface="+mj-lt"/>
                        </a:rPr>
                      </a:br>
                      <a:r>
                        <a:rPr kumimoji="0" lang="en-US" sz="2000" b="0" i="0" u="none" strike="noStrike" cap="none" normalizeH="0" baseline="0" dirty="0">
                          <a:ln>
                            <a:noFill/>
                          </a:ln>
                          <a:solidFill>
                            <a:schemeClr val="bg1"/>
                          </a:solidFill>
                          <a:effectLst/>
                          <a:latin typeface="+mj-lt"/>
                          <a:cs typeface="Times New Roman" pitchFamily="18" charset="0"/>
                        </a:rPr>
                        <a:t>χ</a:t>
                      </a:r>
                      <a:r>
                        <a:rPr kumimoji="0" lang="en-US" sz="2000" b="0" i="0" u="none" strike="noStrike" cap="none" normalizeH="0" baseline="30000" dirty="0">
                          <a:ln>
                            <a:noFill/>
                          </a:ln>
                          <a:solidFill>
                            <a:schemeClr val="bg1"/>
                          </a:solidFill>
                          <a:effectLst/>
                          <a:latin typeface="+mj-lt"/>
                          <a:cs typeface="Times New Roman" pitchFamily="18" charset="0"/>
                        </a:rPr>
                        <a:t>2</a:t>
                      </a:r>
                      <a:r>
                        <a:rPr kumimoji="0" lang="en-US" sz="2000" b="0" i="0" u="none" strike="noStrike" cap="none" normalizeH="0" baseline="0" dirty="0">
                          <a:ln>
                            <a:noFill/>
                          </a:ln>
                          <a:solidFill>
                            <a:schemeClr val="bg1"/>
                          </a:solidFill>
                          <a:effectLst/>
                          <a:latin typeface="+mj-lt"/>
                          <a:cs typeface="Times New Roman" pitchFamily="18" charset="0"/>
                        </a:rPr>
                        <a:t>=34.2, </a:t>
                      </a:r>
                      <a:r>
                        <a:rPr kumimoji="0" lang="en-US" sz="2000" b="0" i="1" u="none" strike="noStrike" cap="none" normalizeH="0" baseline="0" dirty="0">
                          <a:ln>
                            <a:noFill/>
                          </a:ln>
                          <a:solidFill>
                            <a:schemeClr val="bg1"/>
                          </a:solidFill>
                          <a:effectLst/>
                          <a:latin typeface="+mj-lt"/>
                          <a:cs typeface="Times New Roman" pitchFamily="18" charset="0"/>
                        </a:rPr>
                        <a:t>p</a:t>
                      </a:r>
                      <a:r>
                        <a:rPr kumimoji="0" lang="en-US" sz="2000" b="0" i="0" u="none" strike="noStrike" cap="none" normalizeH="0" baseline="0" dirty="0">
                          <a:ln>
                            <a:noFill/>
                          </a:ln>
                          <a:solidFill>
                            <a:schemeClr val="bg1"/>
                          </a:solidFill>
                          <a:effectLst/>
                          <a:latin typeface="+mj-lt"/>
                          <a:cs typeface="Times New Roman" pitchFamily="18" charset="0"/>
                        </a:rPr>
                        <a:t>=4.9 × 10</a:t>
                      </a:r>
                      <a:r>
                        <a:rPr kumimoji="0" lang="en-US" sz="2000" b="0" i="0" u="none" strike="noStrike" cap="none" normalizeH="0" baseline="30000" dirty="0">
                          <a:ln>
                            <a:noFill/>
                          </a:ln>
                          <a:solidFill>
                            <a:schemeClr val="bg1"/>
                          </a:solidFill>
                          <a:effectLst/>
                          <a:latin typeface="+mj-lt"/>
                          <a:cs typeface="Times New Roman" pitchFamily="18" charset="0"/>
                        </a:rPr>
                        <a:t>-9</a:t>
                      </a:r>
                      <a:endParaRPr kumimoji="0" lang="en-US" sz="2000" b="0" i="0" u="none" strike="noStrike" cap="none" normalizeH="0" baseline="0" dirty="0">
                        <a:ln>
                          <a:noFill/>
                        </a:ln>
                        <a:solidFill>
                          <a:schemeClr val="bg1"/>
                        </a:solidFill>
                        <a:effectLst/>
                        <a:latin typeface="+mj-lt"/>
                        <a:cs typeface="Times New Roman" pitchFamily="18" charset="0"/>
                      </a:endParaRPr>
                    </a:p>
                  </a:txBody>
                  <a:tcPr marT="45669" marB="4566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6565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FFFF"/>
                        </a:solidFill>
                        <a:effectLst/>
                        <a:latin typeface="+mj-lt"/>
                      </a:endParaRPr>
                    </a:p>
                  </a:txBody>
                  <a:tcPr marT="45669" marB="4566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mj-lt"/>
                        </a:rPr>
                        <a:t>Use of chopsticks</a:t>
                      </a:r>
                    </a:p>
                  </a:txBody>
                  <a:tcPr marT="45669" marB="4566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FFFF"/>
                        </a:solidFill>
                        <a:effectLst/>
                        <a:latin typeface="+mj-lt"/>
                      </a:endParaRPr>
                    </a:p>
                  </a:txBody>
                  <a:tcPr marT="45669" marB="4566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1"/>
                  </a:ext>
                </a:extLst>
              </a:tr>
              <a:tr h="36565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FFFF"/>
                        </a:solidFill>
                        <a:effectLst/>
                        <a:latin typeface="+mj-lt"/>
                      </a:endParaRPr>
                    </a:p>
                  </a:txBody>
                  <a:tcPr marT="45669" marB="4566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mj-lt"/>
                        </a:rPr>
                        <a:t>Yes</a:t>
                      </a:r>
                    </a:p>
                  </a:txBody>
                  <a:tcPr marT="45669" marB="4566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mj-lt"/>
                        </a:rPr>
                        <a:t>No</a:t>
                      </a:r>
                    </a:p>
                  </a:txBody>
                  <a:tcPr marT="45669" marB="4566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mj-lt"/>
                        </a:rPr>
                        <a:t>Total</a:t>
                      </a:r>
                    </a:p>
                  </a:txBody>
                  <a:tcPr marT="45669" marB="4566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2"/>
                  </a:ext>
                </a:extLst>
              </a:tr>
              <a:tr h="36565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mj-lt"/>
                        </a:rPr>
                        <a:t>Allele 1</a:t>
                      </a:r>
                    </a:p>
                  </a:txBody>
                  <a:tcPr marT="45669" marB="4566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mj-lt"/>
                        </a:rPr>
                        <a:t>640</a:t>
                      </a:r>
                    </a:p>
                  </a:txBody>
                  <a:tcPr marT="45669" marB="4566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mj-lt"/>
                        </a:rPr>
                        <a:t>340</a:t>
                      </a:r>
                    </a:p>
                  </a:txBody>
                  <a:tcPr marT="45669" marB="4566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mj-lt"/>
                        </a:rPr>
                        <a:t>980</a:t>
                      </a:r>
                    </a:p>
                  </a:txBody>
                  <a:tcPr marT="45669" marB="4566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extLst>
                  <a:ext uri="{0D108BD9-81ED-4DB2-BD59-A6C34878D82A}">
                    <a16:rowId xmlns:a16="http://schemas.microsoft.com/office/drawing/2014/main" val="10003"/>
                  </a:ext>
                </a:extLst>
              </a:tr>
              <a:tr h="36565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mj-lt"/>
                        </a:rPr>
                        <a:t>Allele 2</a:t>
                      </a:r>
                    </a:p>
                  </a:txBody>
                  <a:tcPr marT="45669" marB="4566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mj-lt"/>
                        </a:rPr>
                        <a:t>400</a:t>
                      </a:r>
                    </a:p>
                  </a:txBody>
                  <a:tcPr marT="45669" marB="4566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C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mj-lt"/>
                        </a:rPr>
                        <a:t>100</a:t>
                      </a:r>
                    </a:p>
                  </a:txBody>
                  <a:tcPr marT="45669" marB="4566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C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mj-lt"/>
                        </a:rPr>
                        <a:t>500</a:t>
                      </a:r>
                    </a:p>
                  </a:txBody>
                  <a:tcPr marT="45669" marB="4566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CF0"/>
                    </a:solidFill>
                  </a:tcPr>
                </a:tc>
                <a:extLst>
                  <a:ext uri="{0D108BD9-81ED-4DB2-BD59-A6C34878D82A}">
                    <a16:rowId xmlns:a16="http://schemas.microsoft.com/office/drawing/2014/main" val="10004"/>
                  </a:ext>
                </a:extLst>
              </a:tr>
              <a:tr h="36565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mj-lt"/>
                        </a:rPr>
                        <a:t>Total</a:t>
                      </a:r>
                    </a:p>
                  </a:txBody>
                  <a:tcPr marT="45669" marB="4566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mj-lt"/>
                        </a:rPr>
                        <a:t>1040</a:t>
                      </a:r>
                    </a:p>
                  </a:txBody>
                  <a:tcPr marT="45669" marB="4566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mj-lt"/>
                        </a:rPr>
                        <a:t>440</a:t>
                      </a:r>
                    </a:p>
                  </a:txBody>
                  <a:tcPr marT="45669" marB="4566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mj-lt"/>
                        </a:rPr>
                        <a:t>1480</a:t>
                      </a:r>
                    </a:p>
                  </a:txBody>
                  <a:tcPr marT="45669" marB="4566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extLst>
                  <a:ext uri="{0D108BD9-81ED-4DB2-BD59-A6C34878D82A}">
                    <a16:rowId xmlns:a16="http://schemas.microsoft.com/office/drawing/2014/main" val="10005"/>
                  </a:ext>
                </a:extLst>
              </a:tr>
            </a:tbl>
          </a:graphicData>
        </a:graphic>
      </p:graphicFrame>
      <p:pic>
        <p:nvPicPr>
          <p:cNvPr id="27750" name="Picture 168">
            <a:extLst>
              <a:ext uri="{FF2B5EF4-FFF2-40B4-BE49-F238E27FC236}">
                <a16:creationId xmlns:a16="http://schemas.microsoft.com/office/drawing/2014/main" id="{D938713F-CBE2-20B0-5981-47B6FE9E3C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4038600"/>
            <a:ext cx="201930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751" name="Slide Number Placeholder 1">
            <a:extLst>
              <a:ext uri="{FF2B5EF4-FFF2-40B4-BE49-F238E27FC236}">
                <a16:creationId xmlns:a16="http://schemas.microsoft.com/office/drawing/2014/main" id="{B2A352F9-D986-2909-7DA9-1892F49021F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C49E354-D199-E246-8405-84A9239A7DB6}" type="slidenum">
              <a:rPr lang="en-US" altLang="nl-NL" smtClean="0">
                <a:solidFill>
                  <a:schemeClr val="tx2"/>
                </a:solidFill>
              </a:rPr>
              <a:pPr/>
              <a:t>25</a:t>
            </a:fld>
            <a:endParaRPr lang="en-US" altLang="nl-NL">
              <a:solidFill>
                <a:schemeClr val="tx2"/>
              </a:solidFill>
            </a:endParaRPr>
          </a:p>
        </p:txBody>
      </p:sp>
      <p:sp>
        <p:nvSpPr>
          <p:cNvPr id="2" name="Title 1">
            <a:extLst>
              <a:ext uri="{FF2B5EF4-FFF2-40B4-BE49-F238E27FC236}">
                <a16:creationId xmlns:a16="http://schemas.microsoft.com/office/drawing/2014/main" id="{364BE774-7A55-F047-8D08-635B611F4C91}"/>
              </a:ext>
            </a:extLst>
          </p:cNvPr>
          <p:cNvSpPr txBox="1">
            <a:spLocks/>
          </p:cNvSpPr>
          <p:nvPr/>
        </p:nvSpPr>
        <p:spPr>
          <a:xfrm>
            <a:off x="109330" y="137319"/>
            <a:ext cx="12082670" cy="6627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4000"/>
              <a:t>Population stratification: chopstick example</a:t>
            </a:r>
            <a:endParaRPr lang="en-US" altLang="en-US" sz="40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7">
            <a:extLst>
              <a:ext uri="{FF2B5EF4-FFF2-40B4-BE49-F238E27FC236}">
                <a16:creationId xmlns:a16="http://schemas.microsoft.com/office/drawing/2014/main" id="{46C85A08-2EBD-0A54-4EA5-4AB673C7B2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848349"/>
            <a:ext cx="6090760" cy="2173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Picture 8">
            <a:extLst>
              <a:ext uri="{FF2B5EF4-FFF2-40B4-BE49-F238E27FC236}">
                <a16:creationId xmlns:a16="http://schemas.microsoft.com/office/drawing/2014/main" id="{A265DB53-A61F-60B9-ED8E-139C0C1E55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3541" y="222183"/>
            <a:ext cx="115093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Slide Number Placeholder 1">
            <a:extLst>
              <a:ext uri="{FF2B5EF4-FFF2-40B4-BE49-F238E27FC236}">
                <a16:creationId xmlns:a16="http://schemas.microsoft.com/office/drawing/2014/main" id="{279A1AF7-23CC-5063-D618-0CA759616B3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658FBD5-CD83-334C-A297-B12DDB36E289}" type="slidenum">
              <a:rPr lang="en-US" altLang="nl-NL" smtClean="0">
                <a:solidFill>
                  <a:schemeClr val="tx2"/>
                </a:solidFill>
              </a:rPr>
              <a:pPr/>
              <a:t>26</a:t>
            </a:fld>
            <a:endParaRPr lang="en-US" altLang="nl-NL">
              <a:solidFill>
                <a:schemeClr val="tx2"/>
              </a:solidFill>
            </a:endParaRPr>
          </a:p>
        </p:txBody>
      </p:sp>
      <p:sp>
        <p:nvSpPr>
          <p:cNvPr id="2" name="Rectangle 1">
            <a:extLst>
              <a:ext uri="{FF2B5EF4-FFF2-40B4-BE49-F238E27FC236}">
                <a16:creationId xmlns:a16="http://schemas.microsoft.com/office/drawing/2014/main" id="{5A384A6D-7DE5-0163-802F-C96B8BDD0DCF}"/>
              </a:ext>
            </a:extLst>
          </p:cNvPr>
          <p:cNvSpPr/>
          <p:nvPr/>
        </p:nvSpPr>
        <p:spPr>
          <a:xfrm>
            <a:off x="839978" y="3090446"/>
            <a:ext cx="3697778" cy="338554"/>
          </a:xfrm>
          <a:prstGeom prst="rect">
            <a:avLst/>
          </a:prstGeom>
        </p:spPr>
        <p:txBody>
          <a:bodyPr wrap="square">
            <a:spAutoFit/>
          </a:bodyPr>
          <a:lstStyle/>
          <a:p>
            <a:pPr algn="ctr"/>
            <a:r>
              <a:rPr lang="en-US" sz="1600" b="1" dirty="0">
                <a:latin typeface="Century Gothic" panose="020B0502020202020204" pitchFamily="34" charset="0"/>
                <a:ea typeface="Cambria" charset="0"/>
                <a:cs typeface="Cambria" charset="0"/>
              </a:rPr>
              <a:t>Price et. al., </a:t>
            </a:r>
            <a:r>
              <a:rPr lang="en-US" sz="1600" b="1" i="1" dirty="0">
                <a:latin typeface="Century Gothic" panose="020B0502020202020204" pitchFamily="34" charset="0"/>
                <a:ea typeface="Cambria" charset="0"/>
                <a:cs typeface="Cambria" charset="0"/>
              </a:rPr>
              <a:t>Nat. Genet</a:t>
            </a:r>
            <a:r>
              <a:rPr lang="en-US" sz="1600" b="1" dirty="0">
                <a:latin typeface="Century Gothic" panose="020B0502020202020204" pitchFamily="34" charset="0"/>
                <a:ea typeface="Cambria" charset="0"/>
                <a:cs typeface="Cambria" charset="0"/>
              </a:rPr>
              <a:t> (2006)</a:t>
            </a:r>
          </a:p>
        </p:txBody>
      </p:sp>
      <p:grpSp>
        <p:nvGrpSpPr>
          <p:cNvPr id="5" name="Group 4">
            <a:extLst>
              <a:ext uri="{FF2B5EF4-FFF2-40B4-BE49-F238E27FC236}">
                <a16:creationId xmlns:a16="http://schemas.microsoft.com/office/drawing/2014/main" id="{5EE2C5FD-7877-91E6-A61F-C07D115EF939}"/>
              </a:ext>
            </a:extLst>
          </p:cNvPr>
          <p:cNvGrpSpPr/>
          <p:nvPr/>
        </p:nvGrpSpPr>
        <p:grpSpPr>
          <a:xfrm>
            <a:off x="7008813" y="1357313"/>
            <a:ext cx="5183187" cy="4830762"/>
            <a:chOff x="7008813" y="1357313"/>
            <a:chExt cx="5183187" cy="4830762"/>
          </a:xfrm>
        </p:grpSpPr>
        <p:pic>
          <p:nvPicPr>
            <p:cNvPr id="3" name="Picture 2">
              <a:extLst>
                <a:ext uri="{FF2B5EF4-FFF2-40B4-BE49-F238E27FC236}">
                  <a16:creationId xmlns:a16="http://schemas.microsoft.com/office/drawing/2014/main" id="{31602D14-9DA4-9216-118B-40672A6419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8813" y="1357313"/>
              <a:ext cx="5183187" cy="483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utoShape 7">
              <a:extLst>
                <a:ext uri="{FF2B5EF4-FFF2-40B4-BE49-F238E27FC236}">
                  <a16:creationId xmlns:a16="http://schemas.microsoft.com/office/drawing/2014/main" id="{03B20796-EF48-D118-E334-F824290E9751}"/>
                </a:ext>
              </a:extLst>
            </p:cNvPr>
            <p:cNvSpPr>
              <a:spLocks noChangeArrowheads="1"/>
            </p:cNvSpPr>
            <p:nvPr/>
          </p:nvSpPr>
          <p:spPr bwMode="auto">
            <a:xfrm>
              <a:off x="8610600" y="3021497"/>
              <a:ext cx="2444818" cy="1327150"/>
            </a:xfrm>
            <a:prstGeom prst="roundRect">
              <a:avLst>
                <a:gd name="adj" fmla="val 250"/>
              </a:avLst>
            </a:prstGeom>
            <a:noFill/>
            <a:ln w="9525">
              <a:noFill/>
              <a:round/>
              <a:headEnd/>
              <a:tailEnd/>
            </a:ln>
          </p:spPr>
          <p:txBody>
            <a:bodyPr wrap="square" lIns="0" tIns="0" rIns="0" bIns="0">
              <a:spAutoFit/>
            </a:bodyPr>
            <a:lstStyle/>
            <a:p>
              <a:pPr defTabSz="828675" eaLnBrk="1" hangingPunct="1">
                <a:lnSpc>
                  <a:spcPct val="98000"/>
                </a:lnSpc>
                <a:buClr>
                  <a:srgbClr val="000000"/>
                </a:buClr>
                <a:buSzPct val="45000"/>
                <a:buFont typeface="StarSymbol" charset="0"/>
                <a:buNone/>
                <a:defRPr/>
              </a:pPr>
              <a:r>
                <a:rPr lang="en-GB" sz="2200" dirty="0">
                  <a:solidFill>
                    <a:srgbClr val="000000"/>
                  </a:solidFill>
                  <a:latin typeface="+mn-lt"/>
                </a:rPr>
                <a:t>CEPH/European</a:t>
              </a:r>
            </a:p>
            <a:p>
              <a:pPr defTabSz="828675" eaLnBrk="1" hangingPunct="1">
                <a:lnSpc>
                  <a:spcPct val="98000"/>
                </a:lnSpc>
                <a:buClr>
                  <a:srgbClr val="000000"/>
                </a:buClr>
                <a:buSzPct val="45000"/>
                <a:buFont typeface="StarSymbol" charset="0"/>
                <a:buNone/>
                <a:defRPr/>
              </a:pPr>
              <a:r>
                <a:rPr lang="en-GB" sz="2200" dirty="0">
                  <a:solidFill>
                    <a:srgbClr val="FF0000"/>
                  </a:solidFill>
                  <a:latin typeface="+mn-lt"/>
                </a:rPr>
                <a:t>Yoruba</a:t>
              </a:r>
            </a:p>
            <a:p>
              <a:pPr defTabSz="828675" eaLnBrk="1" hangingPunct="1">
                <a:lnSpc>
                  <a:spcPct val="98000"/>
                </a:lnSpc>
                <a:buClr>
                  <a:srgbClr val="000000"/>
                </a:buClr>
                <a:buSzPct val="45000"/>
                <a:buFont typeface="StarSymbol" charset="0"/>
                <a:buNone/>
                <a:defRPr/>
              </a:pPr>
              <a:r>
                <a:rPr lang="en-GB" sz="2200" dirty="0">
                  <a:solidFill>
                    <a:srgbClr val="00CC00"/>
                  </a:solidFill>
                  <a:latin typeface="+mn-lt"/>
                </a:rPr>
                <a:t>Han Chinese</a:t>
              </a:r>
            </a:p>
            <a:p>
              <a:pPr defTabSz="828675" eaLnBrk="1" hangingPunct="1">
                <a:lnSpc>
                  <a:spcPct val="98000"/>
                </a:lnSpc>
                <a:buClr>
                  <a:srgbClr val="000000"/>
                </a:buClr>
                <a:buSzPct val="45000"/>
                <a:buFont typeface="StarSymbol" charset="0"/>
                <a:buNone/>
                <a:defRPr/>
              </a:pPr>
              <a:r>
                <a:rPr lang="en-GB" sz="2200" dirty="0">
                  <a:solidFill>
                    <a:srgbClr val="0070C0"/>
                  </a:solidFill>
                  <a:latin typeface="+mn-lt"/>
                </a:rPr>
                <a:t>Japanese</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EA2141-0FD6-F731-D62E-2F8D6FF193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4C2948-ECCC-3C22-BC1E-54447508738E}"/>
              </a:ext>
            </a:extLst>
          </p:cNvPr>
          <p:cNvSpPr>
            <a:spLocks noGrp="1"/>
          </p:cNvSpPr>
          <p:nvPr>
            <p:ph type="title"/>
          </p:nvPr>
        </p:nvSpPr>
        <p:spPr>
          <a:xfrm>
            <a:off x="354771" y="2002631"/>
            <a:ext cx="10975837" cy="2852737"/>
          </a:xfrm>
        </p:spPr>
        <p:txBody>
          <a:bodyPr>
            <a:normAutofit/>
          </a:bodyPr>
          <a:lstStyle/>
          <a:p>
            <a:r>
              <a:rPr lang="en-US" dirty="0"/>
              <a:t>Practical considerations about </a:t>
            </a:r>
            <a:r>
              <a:rPr lang="en-US" dirty="0">
                <a:solidFill>
                  <a:srgbClr val="0070C0"/>
                </a:solidFill>
              </a:rPr>
              <a:t>PCA</a:t>
            </a:r>
            <a:r>
              <a:rPr lang="en-US" dirty="0"/>
              <a:t>? </a:t>
            </a:r>
          </a:p>
        </p:txBody>
      </p:sp>
    </p:spTree>
    <p:extLst>
      <p:ext uri="{BB962C8B-B14F-4D97-AF65-F5344CB8AC3E}">
        <p14:creationId xmlns:p14="http://schemas.microsoft.com/office/powerpoint/2010/main" val="35221705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3651F-954A-D1AA-A8A2-06D69A3CA070}"/>
              </a:ext>
            </a:extLst>
          </p:cNvPr>
          <p:cNvSpPr>
            <a:spLocks noGrp="1"/>
          </p:cNvSpPr>
          <p:nvPr>
            <p:ph type="title"/>
          </p:nvPr>
        </p:nvSpPr>
        <p:spPr>
          <a:xfrm>
            <a:off x="318052" y="378377"/>
            <a:ext cx="10515600" cy="1325563"/>
          </a:xfrm>
        </p:spPr>
        <p:txBody>
          <a:bodyPr/>
          <a:lstStyle/>
          <a:p>
            <a:r>
              <a:rPr lang="en-US" b="1" dirty="0"/>
              <a:t>Caveats</a:t>
            </a:r>
          </a:p>
        </p:txBody>
      </p:sp>
      <p:sp>
        <p:nvSpPr>
          <p:cNvPr id="3" name="Content Placeholder 2">
            <a:extLst>
              <a:ext uri="{FF2B5EF4-FFF2-40B4-BE49-F238E27FC236}">
                <a16:creationId xmlns:a16="http://schemas.microsoft.com/office/drawing/2014/main" id="{571192C9-D62D-0185-A40F-6C8245E72DB6}"/>
              </a:ext>
            </a:extLst>
          </p:cNvPr>
          <p:cNvSpPr>
            <a:spLocks noGrp="1"/>
          </p:cNvSpPr>
          <p:nvPr>
            <p:ph idx="1"/>
          </p:nvPr>
        </p:nvSpPr>
        <p:spPr>
          <a:xfrm>
            <a:off x="318052" y="1865381"/>
            <a:ext cx="11035748" cy="4351338"/>
          </a:xfrm>
        </p:spPr>
        <p:txBody>
          <a:bodyPr/>
          <a:lstStyle/>
          <a:p>
            <a:r>
              <a:rPr lang="en-US" dirty="0"/>
              <a:t>Allele frequency threshold</a:t>
            </a:r>
          </a:p>
          <a:p>
            <a:r>
              <a:rPr lang="en-US" dirty="0"/>
              <a:t>Impact of sample size</a:t>
            </a:r>
          </a:p>
          <a:p>
            <a:r>
              <a:rPr lang="en-US" dirty="0"/>
              <a:t>Impact of LD</a:t>
            </a:r>
          </a:p>
          <a:p>
            <a:r>
              <a:rPr lang="en-US" dirty="0"/>
              <a:t>Projected PCA analysis</a:t>
            </a:r>
          </a:p>
          <a:p>
            <a:endParaRPr lang="en-US" dirty="0"/>
          </a:p>
        </p:txBody>
      </p:sp>
    </p:spTree>
    <p:extLst>
      <p:ext uri="{BB962C8B-B14F-4D97-AF65-F5344CB8AC3E}">
        <p14:creationId xmlns:p14="http://schemas.microsoft.com/office/powerpoint/2010/main" val="6122200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D0F17D-8AC7-765D-2AEC-5B33C7C7A0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E191A8-EA44-43CB-FA0B-F0D5B56B7430}"/>
              </a:ext>
            </a:extLst>
          </p:cNvPr>
          <p:cNvSpPr>
            <a:spLocks noGrp="1"/>
          </p:cNvSpPr>
          <p:nvPr>
            <p:ph type="title"/>
          </p:nvPr>
        </p:nvSpPr>
        <p:spPr>
          <a:xfrm>
            <a:off x="318052" y="378377"/>
            <a:ext cx="10515600" cy="1325563"/>
          </a:xfrm>
        </p:spPr>
        <p:txBody>
          <a:bodyPr/>
          <a:lstStyle/>
          <a:p>
            <a:r>
              <a:rPr lang="en-US" b="1" dirty="0"/>
              <a:t>Caveats</a:t>
            </a:r>
          </a:p>
        </p:txBody>
      </p:sp>
      <p:sp>
        <p:nvSpPr>
          <p:cNvPr id="3" name="Content Placeholder 2">
            <a:extLst>
              <a:ext uri="{FF2B5EF4-FFF2-40B4-BE49-F238E27FC236}">
                <a16:creationId xmlns:a16="http://schemas.microsoft.com/office/drawing/2014/main" id="{29E5AE04-302C-6BA7-6A06-751125D0558F}"/>
              </a:ext>
            </a:extLst>
          </p:cNvPr>
          <p:cNvSpPr>
            <a:spLocks noGrp="1"/>
          </p:cNvSpPr>
          <p:nvPr>
            <p:ph idx="1"/>
          </p:nvPr>
        </p:nvSpPr>
        <p:spPr>
          <a:xfrm>
            <a:off x="318052" y="1865381"/>
            <a:ext cx="11035748" cy="4351338"/>
          </a:xfrm>
        </p:spPr>
        <p:txBody>
          <a:bodyPr/>
          <a:lstStyle/>
          <a:p>
            <a:r>
              <a:rPr lang="en-US" dirty="0"/>
              <a:t>Allele frequency threshold</a:t>
            </a:r>
          </a:p>
          <a:p>
            <a:r>
              <a:rPr lang="en-US" dirty="0">
                <a:solidFill>
                  <a:schemeClr val="bg2">
                    <a:lumMod val="90000"/>
                  </a:schemeClr>
                </a:solidFill>
              </a:rPr>
              <a:t>Impact of sample size</a:t>
            </a:r>
          </a:p>
          <a:p>
            <a:r>
              <a:rPr lang="en-US" dirty="0">
                <a:solidFill>
                  <a:schemeClr val="bg2">
                    <a:lumMod val="90000"/>
                  </a:schemeClr>
                </a:solidFill>
              </a:rPr>
              <a:t>Impact of LD</a:t>
            </a:r>
          </a:p>
          <a:p>
            <a:r>
              <a:rPr lang="en-US" dirty="0">
                <a:solidFill>
                  <a:schemeClr val="bg2">
                    <a:lumMod val="90000"/>
                  </a:schemeClr>
                </a:solidFill>
              </a:rPr>
              <a:t>Projected PCA analysis</a:t>
            </a:r>
          </a:p>
          <a:p>
            <a:endParaRPr lang="en-US" dirty="0"/>
          </a:p>
        </p:txBody>
      </p:sp>
    </p:spTree>
    <p:extLst>
      <p:ext uri="{BB962C8B-B14F-4D97-AF65-F5344CB8AC3E}">
        <p14:creationId xmlns:p14="http://schemas.microsoft.com/office/powerpoint/2010/main" val="266577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3D260-AB3A-4AF3-1E0D-1F3CD51F7232}"/>
              </a:ext>
            </a:extLst>
          </p:cNvPr>
          <p:cNvSpPr>
            <a:spLocks noGrp="1"/>
          </p:cNvSpPr>
          <p:nvPr>
            <p:ph type="title"/>
          </p:nvPr>
        </p:nvSpPr>
        <p:spPr/>
        <p:txBody>
          <a:bodyPr/>
          <a:lstStyle/>
          <a:p>
            <a:r>
              <a:rPr lang="en-US" dirty="0"/>
              <a:t>What is PCA?</a:t>
            </a:r>
          </a:p>
        </p:txBody>
      </p:sp>
      <p:sp>
        <p:nvSpPr>
          <p:cNvPr id="3" name="Text Placeholder 2">
            <a:extLst>
              <a:ext uri="{FF2B5EF4-FFF2-40B4-BE49-F238E27FC236}">
                <a16:creationId xmlns:a16="http://schemas.microsoft.com/office/drawing/2014/main" id="{9D479C92-603F-C137-AD68-13B0351C5E4A}"/>
              </a:ext>
            </a:extLst>
          </p:cNvPr>
          <p:cNvSpPr>
            <a:spLocks noGrp="1"/>
          </p:cNvSpPr>
          <p:nvPr>
            <p:ph type="body" idx="1"/>
          </p:nvPr>
        </p:nvSpPr>
        <p:spPr/>
        <p:txBody>
          <a:bodyPr/>
          <a:lstStyle/>
          <a:p>
            <a:r>
              <a:rPr lang="en-US" dirty="0"/>
              <a:t>Origin: Karl Pearson (1901)</a:t>
            </a:r>
          </a:p>
          <a:p>
            <a:r>
              <a:rPr lang="en-US" dirty="0"/>
              <a:t>Harold </a:t>
            </a:r>
            <a:r>
              <a:rPr lang="en-US" dirty="0" err="1"/>
              <a:t>Hotelling</a:t>
            </a:r>
            <a:r>
              <a:rPr lang="en-US" dirty="0"/>
              <a:t> (1930)</a:t>
            </a:r>
          </a:p>
        </p:txBody>
      </p:sp>
    </p:spTree>
    <p:extLst>
      <p:ext uri="{BB962C8B-B14F-4D97-AF65-F5344CB8AC3E}">
        <p14:creationId xmlns:p14="http://schemas.microsoft.com/office/powerpoint/2010/main" val="1247392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B65CC7-E08C-C702-53F9-2B85208300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9A4578-0889-9645-42E1-1850B2FC5227}"/>
              </a:ext>
            </a:extLst>
          </p:cNvPr>
          <p:cNvSpPr>
            <a:spLocks noGrp="1"/>
          </p:cNvSpPr>
          <p:nvPr>
            <p:ph type="title"/>
          </p:nvPr>
        </p:nvSpPr>
        <p:spPr>
          <a:xfrm>
            <a:off x="178904" y="221263"/>
            <a:ext cx="11834192" cy="522771"/>
          </a:xfrm>
        </p:spPr>
        <p:txBody>
          <a:bodyPr>
            <a:normAutofit fontScale="90000"/>
          </a:bodyPr>
          <a:lstStyle/>
          <a:p>
            <a:r>
              <a:rPr lang="en-US" sz="4200" b="1" dirty="0"/>
              <a:t>Impact of allele frequencies</a:t>
            </a:r>
          </a:p>
        </p:txBody>
      </p:sp>
      <p:pic>
        <p:nvPicPr>
          <p:cNvPr id="20" name="Picture 1">
            <a:extLst>
              <a:ext uri="{FF2B5EF4-FFF2-40B4-BE49-F238E27FC236}">
                <a16:creationId xmlns:a16="http://schemas.microsoft.com/office/drawing/2014/main" id="{75459438-5218-5BD7-DC76-D066E848BE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04" y="937764"/>
            <a:ext cx="4160838" cy="369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
            <a:extLst>
              <a:ext uri="{FF2B5EF4-FFF2-40B4-BE49-F238E27FC236}">
                <a16:creationId xmlns:a16="http://schemas.microsoft.com/office/drawing/2014/main" id="{E38E9D70-0563-F60E-7765-4B6D97339D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04" y="4677638"/>
            <a:ext cx="3354387"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ECB7E71A-3E1A-5D42-2406-2503A533AF08}"/>
              </a:ext>
            </a:extLst>
          </p:cNvPr>
          <p:cNvSpPr txBox="1"/>
          <p:nvPr/>
        </p:nvSpPr>
        <p:spPr>
          <a:xfrm>
            <a:off x="5260009" y="2967335"/>
            <a:ext cx="5499099" cy="923330"/>
          </a:xfrm>
          <a:prstGeom prst="rect">
            <a:avLst/>
          </a:prstGeom>
          <a:noFill/>
        </p:spPr>
        <p:txBody>
          <a:bodyPr wrap="square" rtlCol="0">
            <a:spAutoFit/>
          </a:bodyPr>
          <a:lstStyle/>
          <a:p>
            <a:pPr marL="342900" indent="-342900">
              <a:buAutoNum type="arabicParenBoth"/>
            </a:pPr>
            <a:r>
              <a:rPr lang="en-US" b="1" dirty="0"/>
              <a:t>Match frequency spectrum between SNPs tested for association and those used in PCA</a:t>
            </a:r>
          </a:p>
          <a:p>
            <a:pPr marL="342900" indent="-342900">
              <a:buAutoNum type="arabicParenBoth"/>
            </a:pPr>
            <a:endParaRPr lang="en-US" b="1" dirty="0"/>
          </a:p>
        </p:txBody>
      </p:sp>
    </p:spTree>
    <p:extLst>
      <p:ext uri="{BB962C8B-B14F-4D97-AF65-F5344CB8AC3E}">
        <p14:creationId xmlns:p14="http://schemas.microsoft.com/office/powerpoint/2010/main" val="9159454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C1CDB2-E313-6332-BBD7-3CAEEF63F4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CE1E4B-F492-2768-2546-A6E8AA48031B}"/>
              </a:ext>
            </a:extLst>
          </p:cNvPr>
          <p:cNvSpPr>
            <a:spLocks noGrp="1"/>
          </p:cNvSpPr>
          <p:nvPr>
            <p:ph type="title"/>
          </p:nvPr>
        </p:nvSpPr>
        <p:spPr>
          <a:xfrm>
            <a:off x="318052" y="378377"/>
            <a:ext cx="10515600" cy="1325563"/>
          </a:xfrm>
        </p:spPr>
        <p:txBody>
          <a:bodyPr/>
          <a:lstStyle/>
          <a:p>
            <a:r>
              <a:rPr lang="en-US" b="1" dirty="0"/>
              <a:t>Caveats</a:t>
            </a:r>
          </a:p>
        </p:txBody>
      </p:sp>
      <p:sp>
        <p:nvSpPr>
          <p:cNvPr id="3" name="Content Placeholder 2">
            <a:extLst>
              <a:ext uri="{FF2B5EF4-FFF2-40B4-BE49-F238E27FC236}">
                <a16:creationId xmlns:a16="http://schemas.microsoft.com/office/drawing/2014/main" id="{E4AA9E65-9327-ECE9-5823-5B2DA021414B}"/>
              </a:ext>
            </a:extLst>
          </p:cNvPr>
          <p:cNvSpPr>
            <a:spLocks noGrp="1"/>
          </p:cNvSpPr>
          <p:nvPr>
            <p:ph idx="1"/>
          </p:nvPr>
        </p:nvSpPr>
        <p:spPr>
          <a:xfrm>
            <a:off x="318052" y="1865381"/>
            <a:ext cx="11035748" cy="4351338"/>
          </a:xfrm>
        </p:spPr>
        <p:txBody>
          <a:bodyPr/>
          <a:lstStyle/>
          <a:p>
            <a:r>
              <a:rPr lang="en-US" dirty="0">
                <a:solidFill>
                  <a:schemeClr val="bg2">
                    <a:lumMod val="90000"/>
                  </a:schemeClr>
                </a:solidFill>
              </a:rPr>
              <a:t>Allele frequency threshold</a:t>
            </a:r>
          </a:p>
          <a:p>
            <a:r>
              <a:rPr lang="en-US" dirty="0"/>
              <a:t>Impact of sample size</a:t>
            </a:r>
          </a:p>
          <a:p>
            <a:r>
              <a:rPr lang="en-US" dirty="0">
                <a:solidFill>
                  <a:schemeClr val="bg2">
                    <a:lumMod val="90000"/>
                  </a:schemeClr>
                </a:solidFill>
              </a:rPr>
              <a:t>Impact of LD</a:t>
            </a:r>
          </a:p>
          <a:p>
            <a:r>
              <a:rPr lang="en-US" dirty="0">
                <a:solidFill>
                  <a:schemeClr val="bg2">
                    <a:lumMod val="90000"/>
                  </a:schemeClr>
                </a:solidFill>
              </a:rPr>
              <a:t>Projected PCA analysis</a:t>
            </a:r>
          </a:p>
          <a:p>
            <a:endParaRPr lang="en-US" dirty="0"/>
          </a:p>
        </p:txBody>
      </p:sp>
    </p:spTree>
    <p:extLst>
      <p:ext uri="{BB962C8B-B14F-4D97-AF65-F5344CB8AC3E}">
        <p14:creationId xmlns:p14="http://schemas.microsoft.com/office/powerpoint/2010/main" val="32932140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B5501-DDB3-428A-7998-76290F5886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3225A1-47E0-ACF2-8F6F-DB416566B24E}"/>
              </a:ext>
            </a:extLst>
          </p:cNvPr>
          <p:cNvSpPr>
            <a:spLocks noGrp="1"/>
          </p:cNvSpPr>
          <p:nvPr>
            <p:ph type="title"/>
          </p:nvPr>
        </p:nvSpPr>
        <p:spPr>
          <a:xfrm>
            <a:off x="178904" y="221263"/>
            <a:ext cx="11834192" cy="522771"/>
          </a:xfrm>
        </p:spPr>
        <p:txBody>
          <a:bodyPr>
            <a:normAutofit fontScale="90000"/>
          </a:bodyPr>
          <a:lstStyle/>
          <a:p>
            <a:r>
              <a:rPr lang="en-US" sz="4200" b="1" dirty="0"/>
              <a:t>PCA performance depends on sample size</a:t>
            </a:r>
          </a:p>
        </p:txBody>
      </p:sp>
      <p:grpSp>
        <p:nvGrpSpPr>
          <p:cNvPr id="12" name="Group 11">
            <a:extLst>
              <a:ext uri="{FF2B5EF4-FFF2-40B4-BE49-F238E27FC236}">
                <a16:creationId xmlns:a16="http://schemas.microsoft.com/office/drawing/2014/main" id="{6EF730F0-A654-79B8-4E22-33608FC587AC}"/>
              </a:ext>
            </a:extLst>
          </p:cNvPr>
          <p:cNvGrpSpPr/>
          <p:nvPr/>
        </p:nvGrpSpPr>
        <p:grpSpPr>
          <a:xfrm>
            <a:off x="479376" y="1727200"/>
            <a:ext cx="4967421" cy="4878654"/>
            <a:chOff x="479376" y="692696"/>
            <a:chExt cx="6264696" cy="5913158"/>
          </a:xfrm>
        </p:grpSpPr>
        <p:sp>
          <p:nvSpPr>
            <p:cNvPr id="3" name="Oval 2">
              <a:extLst>
                <a:ext uri="{FF2B5EF4-FFF2-40B4-BE49-F238E27FC236}">
                  <a16:creationId xmlns:a16="http://schemas.microsoft.com/office/drawing/2014/main" id="{3B568348-AA4A-0285-5417-587600087F2C}"/>
                </a:ext>
              </a:extLst>
            </p:cNvPr>
            <p:cNvSpPr/>
            <p:nvPr/>
          </p:nvSpPr>
          <p:spPr>
            <a:xfrm>
              <a:off x="479376" y="3738737"/>
              <a:ext cx="2592288" cy="24265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Century Gothic" panose="020B0502020202020204" pitchFamily="34" charset="0"/>
                </a:rPr>
                <a:t>p</a:t>
              </a:r>
              <a:r>
                <a:rPr lang="en-US" sz="4000" baseline="-25000" dirty="0">
                  <a:latin typeface="Century Gothic" panose="020B0502020202020204" pitchFamily="34" charset="0"/>
                </a:rPr>
                <a:t>1</a:t>
              </a:r>
            </a:p>
          </p:txBody>
        </p:sp>
        <p:sp>
          <p:nvSpPr>
            <p:cNvPr id="5" name="Oval 4">
              <a:extLst>
                <a:ext uri="{FF2B5EF4-FFF2-40B4-BE49-F238E27FC236}">
                  <a16:creationId xmlns:a16="http://schemas.microsoft.com/office/drawing/2014/main" id="{8B409F13-4E2F-6397-F6FF-47A89058D682}"/>
                </a:ext>
              </a:extLst>
            </p:cNvPr>
            <p:cNvSpPr/>
            <p:nvPr/>
          </p:nvSpPr>
          <p:spPr>
            <a:xfrm>
              <a:off x="4151784" y="3738736"/>
              <a:ext cx="2592288" cy="24265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Century Gothic" panose="020B0502020202020204" pitchFamily="34" charset="0"/>
                </a:rPr>
                <a:t>p</a:t>
              </a:r>
              <a:r>
                <a:rPr lang="en-US" sz="4000" baseline="-25000" dirty="0">
                  <a:latin typeface="Century Gothic" panose="020B0502020202020204" pitchFamily="34" charset="0"/>
                </a:rPr>
                <a:t>2</a:t>
              </a:r>
            </a:p>
          </p:txBody>
        </p:sp>
        <p:sp>
          <p:nvSpPr>
            <p:cNvPr id="6" name="Oval 5">
              <a:extLst>
                <a:ext uri="{FF2B5EF4-FFF2-40B4-BE49-F238E27FC236}">
                  <a16:creationId xmlns:a16="http://schemas.microsoft.com/office/drawing/2014/main" id="{4CB6B4DA-C1D7-2EBD-FE54-D0D12367A115}"/>
                </a:ext>
              </a:extLst>
            </p:cNvPr>
            <p:cNvSpPr/>
            <p:nvPr/>
          </p:nvSpPr>
          <p:spPr>
            <a:xfrm>
              <a:off x="2287822" y="692696"/>
              <a:ext cx="2592288" cy="24265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Century Gothic" panose="020B0502020202020204" pitchFamily="34" charset="0"/>
                </a:rPr>
                <a:t>p</a:t>
              </a:r>
              <a:r>
                <a:rPr lang="en-US" sz="4000" baseline="-25000" dirty="0">
                  <a:latin typeface="Century Gothic" panose="020B0502020202020204" pitchFamily="34" charset="0"/>
                </a:rPr>
                <a:t>0</a:t>
              </a:r>
            </a:p>
          </p:txBody>
        </p:sp>
        <p:sp>
          <p:nvSpPr>
            <p:cNvPr id="7" name="TextBox 6">
              <a:extLst>
                <a:ext uri="{FF2B5EF4-FFF2-40B4-BE49-F238E27FC236}">
                  <a16:creationId xmlns:a16="http://schemas.microsoft.com/office/drawing/2014/main" id="{0924FE29-5F4D-F8BA-C649-5F264AB26145}"/>
                </a:ext>
              </a:extLst>
            </p:cNvPr>
            <p:cNvSpPr txBox="1"/>
            <p:nvPr/>
          </p:nvSpPr>
          <p:spPr>
            <a:xfrm>
              <a:off x="2446475" y="3143881"/>
              <a:ext cx="2528256" cy="369332"/>
            </a:xfrm>
            <a:prstGeom prst="rect">
              <a:avLst/>
            </a:prstGeom>
            <a:noFill/>
          </p:spPr>
          <p:txBody>
            <a:bodyPr wrap="none" rtlCol="0">
              <a:spAutoFit/>
            </a:bodyPr>
            <a:lstStyle/>
            <a:p>
              <a:r>
                <a:rPr lang="en-US" dirty="0">
                  <a:latin typeface="Century Gothic" panose="020B0502020202020204" pitchFamily="34" charset="0"/>
                </a:rPr>
                <a:t>Ancestral population</a:t>
              </a:r>
            </a:p>
          </p:txBody>
        </p:sp>
        <p:sp>
          <p:nvSpPr>
            <p:cNvPr id="8" name="TextBox 7">
              <a:extLst>
                <a:ext uri="{FF2B5EF4-FFF2-40B4-BE49-F238E27FC236}">
                  <a16:creationId xmlns:a16="http://schemas.microsoft.com/office/drawing/2014/main" id="{CA2623DC-DEB2-C521-E032-9FAFE1415FBE}"/>
                </a:ext>
              </a:extLst>
            </p:cNvPr>
            <p:cNvSpPr txBox="1"/>
            <p:nvPr/>
          </p:nvSpPr>
          <p:spPr>
            <a:xfrm>
              <a:off x="543408" y="6232372"/>
              <a:ext cx="2542684" cy="369332"/>
            </a:xfrm>
            <a:prstGeom prst="rect">
              <a:avLst/>
            </a:prstGeom>
            <a:noFill/>
          </p:spPr>
          <p:txBody>
            <a:bodyPr wrap="none" rtlCol="0">
              <a:spAutoFit/>
            </a:bodyPr>
            <a:lstStyle/>
            <a:p>
              <a:r>
                <a:rPr lang="en-US" dirty="0">
                  <a:latin typeface="Century Gothic" panose="020B0502020202020204" pitchFamily="34" charset="0"/>
                </a:rPr>
                <a:t>Derived population 1</a:t>
              </a:r>
            </a:p>
          </p:txBody>
        </p:sp>
        <p:sp>
          <p:nvSpPr>
            <p:cNvPr id="9" name="TextBox 8">
              <a:extLst>
                <a:ext uri="{FF2B5EF4-FFF2-40B4-BE49-F238E27FC236}">
                  <a16:creationId xmlns:a16="http://schemas.microsoft.com/office/drawing/2014/main" id="{5E87C6A7-BC87-DE96-CED4-C19ED262A1D5}"/>
                </a:ext>
              </a:extLst>
            </p:cNvPr>
            <p:cNvSpPr txBox="1"/>
            <p:nvPr/>
          </p:nvSpPr>
          <p:spPr>
            <a:xfrm>
              <a:off x="4201388" y="6236522"/>
              <a:ext cx="2542684" cy="369332"/>
            </a:xfrm>
            <a:prstGeom prst="rect">
              <a:avLst/>
            </a:prstGeom>
            <a:noFill/>
          </p:spPr>
          <p:txBody>
            <a:bodyPr wrap="none" rtlCol="0">
              <a:spAutoFit/>
            </a:bodyPr>
            <a:lstStyle/>
            <a:p>
              <a:r>
                <a:rPr lang="en-US" dirty="0">
                  <a:latin typeface="Century Gothic" panose="020B0502020202020204" pitchFamily="34" charset="0"/>
                </a:rPr>
                <a:t>Derived population 2</a:t>
              </a:r>
            </a:p>
          </p:txBody>
        </p:sp>
      </p:grpSp>
      <p:sp>
        <p:nvSpPr>
          <p:cNvPr id="10" name="TextBox 9">
            <a:extLst>
              <a:ext uri="{FF2B5EF4-FFF2-40B4-BE49-F238E27FC236}">
                <a16:creationId xmlns:a16="http://schemas.microsoft.com/office/drawing/2014/main" id="{F505801E-2227-53EF-4703-9D7710F76A17}"/>
              </a:ext>
            </a:extLst>
          </p:cNvPr>
          <p:cNvSpPr txBox="1"/>
          <p:nvPr/>
        </p:nvSpPr>
        <p:spPr>
          <a:xfrm>
            <a:off x="6745204" y="1100222"/>
            <a:ext cx="5262979" cy="3862596"/>
          </a:xfrm>
          <a:prstGeom prst="rect">
            <a:avLst/>
          </a:prstGeom>
          <a:noFill/>
        </p:spPr>
        <p:txBody>
          <a:bodyPr wrap="none" rtlCol="0">
            <a:spAutoFit/>
          </a:bodyPr>
          <a:lstStyle/>
          <a:p>
            <a:pPr algn="ctr"/>
            <a:r>
              <a:rPr lang="en-US" sz="3500" dirty="0">
                <a:latin typeface="Century Gothic" panose="020B0502020202020204" pitchFamily="34" charset="0"/>
              </a:rPr>
              <a:t>E[p</a:t>
            </a:r>
            <a:r>
              <a:rPr lang="en-US" sz="3500" baseline="-25000" dirty="0">
                <a:latin typeface="Century Gothic" panose="020B0502020202020204" pitchFamily="34" charset="0"/>
              </a:rPr>
              <a:t>i</a:t>
            </a:r>
            <a:r>
              <a:rPr lang="en-US" sz="3500" dirty="0">
                <a:latin typeface="Century Gothic" panose="020B0502020202020204" pitchFamily="34" charset="0"/>
              </a:rPr>
              <a:t>|p</a:t>
            </a:r>
            <a:r>
              <a:rPr lang="en-US" sz="3500" baseline="-25000" dirty="0">
                <a:latin typeface="Century Gothic" panose="020B0502020202020204" pitchFamily="34" charset="0"/>
              </a:rPr>
              <a:t>0</a:t>
            </a:r>
            <a:r>
              <a:rPr lang="en-US" sz="3500" dirty="0">
                <a:latin typeface="Century Gothic" panose="020B0502020202020204" pitchFamily="34" charset="0"/>
              </a:rPr>
              <a:t>] = p</a:t>
            </a:r>
            <a:r>
              <a:rPr lang="en-US" sz="3500" baseline="-25000" dirty="0">
                <a:latin typeface="Century Gothic" panose="020B0502020202020204" pitchFamily="34" charset="0"/>
              </a:rPr>
              <a:t>0</a:t>
            </a:r>
            <a:endParaRPr lang="en-US" sz="3500" dirty="0">
              <a:latin typeface="Century Gothic" panose="020B0502020202020204" pitchFamily="34" charset="0"/>
            </a:endParaRPr>
          </a:p>
          <a:p>
            <a:pPr algn="ctr"/>
            <a:endParaRPr lang="en-US" sz="3500" dirty="0">
              <a:latin typeface="Century Gothic" panose="020B0502020202020204" pitchFamily="34" charset="0"/>
            </a:endParaRPr>
          </a:p>
          <a:p>
            <a:pPr algn="ctr"/>
            <a:r>
              <a:rPr lang="en-US" sz="3500" dirty="0">
                <a:latin typeface="Century Gothic" panose="020B0502020202020204" pitchFamily="34" charset="0"/>
              </a:rPr>
              <a:t>var[p</a:t>
            </a:r>
            <a:r>
              <a:rPr lang="en-US" sz="3500" baseline="-25000" dirty="0">
                <a:latin typeface="Century Gothic" panose="020B0502020202020204" pitchFamily="34" charset="0"/>
              </a:rPr>
              <a:t>i</a:t>
            </a:r>
            <a:r>
              <a:rPr lang="en-US" sz="3500" dirty="0">
                <a:latin typeface="Century Gothic" panose="020B0502020202020204" pitchFamily="34" charset="0"/>
              </a:rPr>
              <a:t>|p</a:t>
            </a:r>
            <a:r>
              <a:rPr lang="en-US" sz="3500" baseline="-25000" dirty="0">
                <a:latin typeface="Century Gothic" panose="020B0502020202020204" pitchFamily="34" charset="0"/>
              </a:rPr>
              <a:t>0</a:t>
            </a:r>
            <a:r>
              <a:rPr lang="en-US" sz="3500" dirty="0">
                <a:latin typeface="Century Gothic" panose="020B0502020202020204" pitchFamily="34" charset="0"/>
              </a:rPr>
              <a:t>] = F</a:t>
            </a:r>
            <a:r>
              <a:rPr lang="en-US" sz="3500" baseline="-25000" dirty="0">
                <a:latin typeface="Century Gothic" panose="020B0502020202020204" pitchFamily="34" charset="0"/>
              </a:rPr>
              <a:t>ST</a:t>
            </a:r>
            <a:r>
              <a:rPr lang="en-US" sz="3500" dirty="0">
                <a:latin typeface="Century Gothic" panose="020B0502020202020204" pitchFamily="34" charset="0"/>
              </a:rPr>
              <a:t> p</a:t>
            </a:r>
            <a:r>
              <a:rPr lang="en-US" sz="3500" baseline="-25000" dirty="0">
                <a:latin typeface="Century Gothic" panose="020B0502020202020204" pitchFamily="34" charset="0"/>
              </a:rPr>
              <a:t>0</a:t>
            </a:r>
            <a:r>
              <a:rPr lang="en-US" sz="3500" dirty="0">
                <a:latin typeface="Century Gothic" panose="020B0502020202020204" pitchFamily="34" charset="0"/>
              </a:rPr>
              <a:t>(1- p</a:t>
            </a:r>
            <a:r>
              <a:rPr lang="en-US" sz="3500" baseline="-25000" dirty="0">
                <a:latin typeface="Century Gothic" panose="020B0502020202020204" pitchFamily="34" charset="0"/>
              </a:rPr>
              <a:t>0</a:t>
            </a:r>
            <a:r>
              <a:rPr lang="en-US" sz="3500" dirty="0">
                <a:latin typeface="Century Gothic" panose="020B0502020202020204" pitchFamily="34" charset="0"/>
              </a:rPr>
              <a:t>)</a:t>
            </a:r>
          </a:p>
          <a:p>
            <a:pPr algn="ctr"/>
            <a:endParaRPr lang="en-US" sz="3500" dirty="0">
              <a:latin typeface="Century Gothic" panose="020B0502020202020204" pitchFamily="34" charset="0"/>
            </a:endParaRPr>
          </a:p>
          <a:p>
            <a:pPr algn="ctr"/>
            <a:r>
              <a:rPr lang="en-US" sz="3500" dirty="0">
                <a:latin typeface="Century Gothic" panose="020B0502020202020204" pitchFamily="34" charset="0"/>
              </a:rPr>
              <a:t>s = (1- F</a:t>
            </a:r>
            <a:r>
              <a:rPr lang="en-US" sz="3500" baseline="-25000" dirty="0">
                <a:latin typeface="Century Gothic" panose="020B0502020202020204" pitchFamily="34" charset="0"/>
              </a:rPr>
              <a:t>ST</a:t>
            </a:r>
            <a:r>
              <a:rPr lang="en-US" sz="3500" dirty="0">
                <a:latin typeface="Century Gothic" panose="020B0502020202020204" pitchFamily="34" charset="0"/>
              </a:rPr>
              <a:t>)/ F</a:t>
            </a:r>
            <a:r>
              <a:rPr lang="en-US" sz="3500" baseline="-25000" dirty="0">
                <a:latin typeface="Century Gothic" panose="020B0502020202020204" pitchFamily="34" charset="0"/>
              </a:rPr>
              <a:t>ST</a:t>
            </a:r>
            <a:endParaRPr lang="en-US" sz="3500" dirty="0">
              <a:latin typeface="Century Gothic" panose="020B0502020202020204" pitchFamily="34" charset="0"/>
            </a:endParaRPr>
          </a:p>
          <a:p>
            <a:pPr algn="ctr"/>
            <a:endParaRPr lang="en-US" sz="3500" dirty="0">
              <a:latin typeface="Century Gothic" panose="020B0502020202020204" pitchFamily="34" charset="0"/>
            </a:endParaRPr>
          </a:p>
          <a:p>
            <a:pPr algn="ctr"/>
            <a:r>
              <a:rPr lang="en-US" sz="3500" dirty="0" err="1">
                <a:latin typeface="Century Gothic" panose="020B0502020202020204" pitchFamily="34" charset="0"/>
              </a:rPr>
              <a:t>p</a:t>
            </a:r>
            <a:r>
              <a:rPr lang="en-US" sz="3500" baseline="-25000" dirty="0" err="1">
                <a:latin typeface="Century Gothic" panose="020B0502020202020204" pitchFamily="34" charset="0"/>
              </a:rPr>
              <a:t>i</a:t>
            </a:r>
            <a:r>
              <a:rPr lang="en-US" sz="3500" dirty="0" err="1">
                <a:latin typeface="Century Gothic" panose="020B0502020202020204" pitchFamily="34" charset="0"/>
              </a:rPr>
              <a:t>~Beta</a:t>
            </a:r>
            <a:r>
              <a:rPr lang="en-US" sz="3500" dirty="0">
                <a:latin typeface="Century Gothic" panose="020B0502020202020204" pitchFamily="34" charset="0"/>
              </a:rPr>
              <a:t>[sp</a:t>
            </a:r>
            <a:r>
              <a:rPr lang="en-US" sz="3500" baseline="-25000" dirty="0">
                <a:latin typeface="Century Gothic" panose="020B0502020202020204" pitchFamily="34" charset="0"/>
              </a:rPr>
              <a:t>0</a:t>
            </a:r>
            <a:r>
              <a:rPr lang="en-US" sz="3500" dirty="0">
                <a:latin typeface="Century Gothic" panose="020B0502020202020204" pitchFamily="34" charset="0"/>
              </a:rPr>
              <a:t>,s(1- p</a:t>
            </a:r>
            <a:r>
              <a:rPr lang="en-US" sz="3500" baseline="-25000" dirty="0">
                <a:latin typeface="Century Gothic" panose="020B0502020202020204" pitchFamily="34" charset="0"/>
              </a:rPr>
              <a:t>0</a:t>
            </a:r>
            <a:r>
              <a:rPr lang="en-US" sz="3500" dirty="0">
                <a:latin typeface="Century Gothic" panose="020B0502020202020204" pitchFamily="34" charset="0"/>
              </a:rPr>
              <a:t>)]</a:t>
            </a:r>
          </a:p>
        </p:txBody>
      </p:sp>
      <p:sp>
        <p:nvSpPr>
          <p:cNvPr id="11" name="Title 1">
            <a:extLst>
              <a:ext uri="{FF2B5EF4-FFF2-40B4-BE49-F238E27FC236}">
                <a16:creationId xmlns:a16="http://schemas.microsoft.com/office/drawing/2014/main" id="{4DD46852-CD89-6FDD-0494-FFF74AD3F8D3}"/>
              </a:ext>
            </a:extLst>
          </p:cNvPr>
          <p:cNvSpPr txBox="1">
            <a:spLocks/>
          </p:cNvSpPr>
          <p:nvPr/>
        </p:nvSpPr>
        <p:spPr>
          <a:xfrm>
            <a:off x="762695" y="1095361"/>
            <a:ext cx="4063306" cy="4690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2400" b="1" dirty="0">
                <a:solidFill>
                  <a:srgbClr val="0070C0"/>
                </a:solidFill>
                <a:latin typeface="Century Gothic" panose="020B0502020202020204" pitchFamily="34" charset="0"/>
              </a:rPr>
              <a:t>F</a:t>
            </a:r>
            <a:r>
              <a:rPr lang="en-AU" sz="2400" b="1" baseline="-25000" dirty="0">
                <a:solidFill>
                  <a:srgbClr val="0070C0"/>
                </a:solidFill>
                <a:latin typeface="Century Gothic" panose="020B0502020202020204" pitchFamily="34" charset="0"/>
              </a:rPr>
              <a:t>ST</a:t>
            </a:r>
            <a:r>
              <a:rPr lang="en-AU" sz="2400" b="1" dirty="0">
                <a:solidFill>
                  <a:srgbClr val="0070C0"/>
                </a:solidFill>
                <a:latin typeface="Century Gothic" panose="020B0502020202020204" pitchFamily="34" charset="0"/>
              </a:rPr>
              <a:t> model: Balding-Nichols</a:t>
            </a:r>
            <a:endParaRPr lang="en-AU" sz="2400" b="1" baseline="-25000" dirty="0">
              <a:solidFill>
                <a:srgbClr val="0070C0"/>
              </a:solidFill>
              <a:latin typeface="Century Gothic" panose="020B0502020202020204" pitchFamily="34" charset="0"/>
            </a:endParaRPr>
          </a:p>
        </p:txBody>
      </p:sp>
    </p:spTree>
    <p:extLst>
      <p:ext uri="{BB962C8B-B14F-4D97-AF65-F5344CB8AC3E}">
        <p14:creationId xmlns:p14="http://schemas.microsoft.com/office/powerpoint/2010/main" val="15193479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80290-E259-4592-B812-00BF86D00A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F6F9EE-C2B0-970A-BB9D-4CDBF324A0E7}"/>
              </a:ext>
            </a:extLst>
          </p:cNvPr>
          <p:cNvSpPr>
            <a:spLocks noGrp="1"/>
          </p:cNvSpPr>
          <p:nvPr>
            <p:ph type="title"/>
          </p:nvPr>
        </p:nvSpPr>
        <p:spPr>
          <a:xfrm>
            <a:off x="178904" y="221263"/>
            <a:ext cx="11834192" cy="522771"/>
          </a:xfrm>
        </p:spPr>
        <p:txBody>
          <a:bodyPr>
            <a:normAutofit fontScale="90000"/>
          </a:bodyPr>
          <a:lstStyle/>
          <a:p>
            <a:r>
              <a:rPr lang="en-US" sz="4200" b="1" dirty="0"/>
              <a:t>PCA performance depends on sample size</a:t>
            </a:r>
          </a:p>
        </p:txBody>
      </p:sp>
      <p:grpSp>
        <p:nvGrpSpPr>
          <p:cNvPr id="12" name="Group 11">
            <a:extLst>
              <a:ext uri="{FF2B5EF4-FFF2-40B4-BE49-F238E27FC236}">
                <a16:creationId xmlns:a16="http://schemas.microsoft.com/office/drawing/2014/main" id="{699DE41A-C08F-6148-1386-00F8C361CD8F}"/>
              </a:ext>
            </a:extLst>
          </p:cNvPr>
          <p:cNvGrpSpPr/>
          <p:nvPr/>
        </p:nvGrpSpPr>
        <p:grpSpPr>
          <a:xfrm>
            <a:off x="479376" y="1727200"/>
            <a:ext cx="4967421" cy="4878654"/>
            <a:chOff x="479376" y="692696"/>
            <a:chExt cx="6264696" cy="5913158"/>
          </a:xfrm>
        </p:grpSpPr>
        <p:sp>
          <p:nvSpPr>
            <p:cNvPr id="3" name="Oval 2">
              <a:extLst>
                <a:ext uri="{FF2B5EF4-FFF2-40B4-BE49-F238E27FC236}">
                  <a16:creationId xmlns:a16="http://schemas.microsoft.com/office/drawing/2014/main" id="{3D963D51-1C9C-61FC-1FE5-BED0010720B1}"/>
                </a:ext>
              </a:extLst>
            </p:cNvPr>
            <p:cNvSpPr/>
            <p:nvPr/>
          </p:nvSpPr>
          <p:spPr>
            <a:xfrm>
              <a:off x="479376" y="3738737"/>
              <a:ext cx="2592288" cy="24265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Century Gothic" panose="020B0502020202020204" pitchFamily="34" charset="0"/>
                </a:rPr>
                <a:t>p</a:t>
              </a:r>
              <a:r>
                <a:rPr lang="en-US" sz="4000" baseline="-25000" dirty="0">
                  <a:latin typeface="Century Gothic" panose="020B0502020202020204" pitchFamily="34" charset="0"/>
                </a:rPr>
                <a:t>1</a:t>
              </a:r>
            </a:p>
          </p:txBody>
        </p:sp>
        <p:sp>
          <p:nvSpPr>
            <p:cNvPr id="5" name="Oval 4">
              <a:extLst>
                <a:ext uri="{FF2B5EF4-FFF2-40B4-BE49-F238E27FC236}">
                  <a16:creationId xmlns:a16="http://schemas.microsoft.com/office/drawing/2014/main" id="{0CFDF4F5-C81C-5C1F-5AF1-D2BF936FA6A9}"/>
                </a:ext>
              </a:extLst>
            </p:cNvPr>
            <p:cNvSpPr/>
            <p:nvPr/>
          </p:nvSpPr>
          <p:spPr>
            <a:xfrm>
              <a:off x="4151784" y="3738736"/>
              <a:ext cx="2592288" cy="24265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Century Gothic" panose="020B0502020202020204" pitchFamily="34" charset="0"/>
                </a:rPr>
                <a:t>p</a:t>
              </a:r>
              <a:r>
                <a:rPr lang="en-US" sz="4000" baseline="-25000" dirty="0">
                  <a:latin typeface="Century Gothic" panose="020B0502020202020204" pitchFamily="34" charset="0"/>
                </a:rPr>
                <a:t>2</a:t>
              </a:r>
            </a:p>
          </p:txBody>
        </p:sp>
        <p:sp>
          <p:nvSpPr>
            <p:cNvPr id="6" name="Oval 5">
              <a:extLst>
                <a:ext uri="{FF2B5EF4-FFF2-40B4-BE49-F238E27FC236}">
                  <a16:creationId xmlns:a16="http://schemas.microsoft.com/office/drawing/2014/main" id="{A4C62131-CFD0-0BA0-F7B3-3A11C8B36D55}"/>
                </a:ext>
              </a:extLst>
            </p:cNvPr>
            <p:cNvSpPr/>
            <p:nvPr/>
          </p:nvSpPr>
          <p:spPr>
            <a:xfrm>
              <a:off x="2287822" y="692696"/>
              <a:ext cx="2592288" cy="24265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Century Gothic" panose="020B0502020202020204" pitchFamily="34" charset="0"/>
                </a:rPr>
                <a:t>p</a:t>
              </a:r>
              <a:r>
                <a:rPr lang="en-US" sz="4000" baseline="-25000" dirty="0">
                  <a:latin typeface="Century Gothic" panose="020B0502020202020204" pitchFamily="34" charset="0"/>
                </a:rPr>
                <a:t>0</a:t>
              </a:r>
            </a:p>
          </p:txBody>
        </p:sp>
        <p:sp>
          <p:nvSpPr>
            <p:cNvPr id="7" name="TextBox 6">
              <a:extLst>
                <a:ext uri="{FF2B5EF4-FFF2-40B4-BE49-F238E27FC236}">
                  <a16:creationId xmlns:a16="http://schemas.microsoft.com/office/drawing/2014/main" id="{A14865A9-FF96-B88D-B486-D18A2B72B6B6}"/>
                </a:ext>
              </a:extLst>
            </p:cNvPr>
            <p:cNvSpPr txBox="1"/>
            <p:nvPr/>
          </p:nvSpPr>
          <p:spPr>
            <a:xfrm>
              <a:off x="2446475" y="3143881"/>
              <a:ext cx="2528256" cy="369332"/>
            </a:xfrm>
            <a:prstGeom prst="rect">
              <a:avLst/>
            </a:prstGeom>
            <a:noFill/>
          </p:spPr>
          <p:txBody>
            <a:bodyPr wrap="none" rtlCol="0">
              <a:spAutoFit/>
            </a:bodyPr>
            <a:lstStyle/>
            <a:p>
              <a:r>
                <a:rPr lang="en-US" dirty="0">
                  <a:latin typeface="Century Gothic" panose="020B0502020202020204" pitchFamily="34" charset="0"/>
                </a:rPr>
                <a:t>Ancestral population</a:t>
              </a:r>
            </a:p>
          </p:txBody>
        </p:sp>
        <p:sp>
          <p:nvSpPr>
            <p:cNvPr id="8" name="TextBox 7">
              <a:extLst>
                <a:ext uri="{FF2B5EF4-FFF2-40B4-BE49-F238E27FC236}">
                  <a16:creationId xmlns:a16="http://schemas.microsoft.com/office/drawing/2014/main" id="{2E29E8D1-2A35-6603-0BC7-402790DC6282}"/>
                </a:ext>
              </a:extLst>
            </p:cNvPr>
            <p:cNvSpPr txBox="1"/>
            <p:nvPr/>
          </p:nvSpPr>
          <p:spPr>
            <a:xfrm>
              <a:off x="543408" y="6232372"/>
              <a:ext cx="2542684" cy="369332"/>
            </a:xfrm>
            <a:prstGeom prst="rect">
              <a:avLst/>
            </a:prstGeom>
            <a:noFill/>
          </p:spPr>
          <p:txBody>
            <a:bodyPr wrap="none" rtlCol="0">
              <a:spAutoFit/>
            </a:bodyPr>
            <a:lstStyle/>
            <a:p>
              <a:r>
                <a:rPr lang="en-US" dirty="0">
                  <a:latin typeface="Century Gothic" panose="020B0502020202020204" pitchFamily="34" charset="0"/>
                </a:rPr>
                <a:t>Derived population 1</a:t>
              </a:r>
            </a:p>
          </p:txBody>
        </p:sp>
        <p:sp>
          <p:nvSpPr>
            <p:cNvPr id="9" name="TextBox 8">
              <a:extLst>
                <a:ext uri="{FF2B5EF4-FFF2-40B4-BE49-F238E27FC236}">
                  <a16:creationId xmlns:a16="http://schemas.microsoft.com/office/drawing/2014/main" id="{21DBC9DE-5F6B-EE02-E169-AAABDEA132A3}"/>
                </a:ext>
              </a:extLst>
            </p:cNvPr>
            <p:cNvSpPr txBox="1"/>
            <p:nvPr/>
          </p:nvSpPr>
          <p:spPr>
            <a:xfrm>
              <a:off x="4201388" y="6236522"/>
              <a:ext cx="2542684" cy="369332"/>
            </a:xfrm>
            <a:prstGeom prst="rect">
              <a:avLst/>
            </a:prstGeom>
            <a:noFill/>
          </p:spPr>
          <p:txBody>
            <a:bodyPr wrap="none" rtlCol="0">
              <a:spAutoFit/>
            </a:bodyPr>
            <a:lstStyle/>
            <a:p>
              <a:r>
                <a:rPr lang="en-US" dirty="0">
                  <a:latin typeface="Century Gothic" panose="020B0502020202020204" pitchFamily="34" charset="0"/>
                </a:rPr>
                <a:t>Derived population 2</a:t>
              </a:r>
            </a:p>
          </p:txBody>
        </p:sp>
      </p:grpSp>
      <p:sp>
        <p:nvSpPr>
          <p:cNvPr id="11" name="Title 1">
            <a:extLst>
              <a:ext uri="{FF2B5EF4-FFF2-40B4-BE49-F238E27FC236}">
                <a16:creationId xmlns:a16="http://schemas.microsoft.com/office/drawing/2014/main" id="{0CB88A37-8375-1555-BAA6-86C88FACA298}"/>
              </a:ext>
            </a:extLst>
          </p:cNvPr>
          <p:cNvSpPr txBox="1">
            <a:spLocks/>
          </p:cNvSpPr>
          <p:nvPr/>
        </p:nvSpPr>
        <p:spPr>
          <a:xfrm>
            <a:off x="762695" y="1095361"/>
            <a:ext cx="4063306" cy="4690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2400" b="1" dirty="0">
                <a:solidFill>
                  <a:srgbClr val="0070C0"/>
                </a:solidFill>
                <a:latin typeface="Century Gothic" panose="020B0502020202020204" pitchFamily="34" charset="0"/>
              </a:rPr>
              <a:t>F</a:t>
            </a:r>
            <a:r>
              <a:rPr lang="en-AU" sz="2400" b="1" baseline="-25000" dirty="0">
                <a:solidFill>
                  <a:srgbClr val="0070C0"/>
                </a:solidFill>
                <a:latin typeface="Century Gothic" panose="020B0502020202020204" pitchFamily="34" charset="0"/>
              </a:rPr>
              <a:t>ST</a:t>
            </a:r>
            <a:r>
              <a:rPr lang="en-AU" sz="2400" b="1" dirty="0">
                <a:solidFill>
                  <a:srgbClr val="0070C0"/>
                </a:solidFill>
                <a:latin typeface="Century Gothic" panose="020B0502020202020204" pitchFamily="34" charset="0"/>
              </a:rPr>
              <a:t> model: Balding-Nichols</a:t>
            </a:r>
            <a:endParaRPr lang="en-AU" sz="2400" b="1" baseline="-25000" dirty="0">
              <a:solidFill>
                <a:srgbClr val="0070C0"/>
              </a:solidFill>
              <a:latin typeface="Century Gothic" panose="020B0502020202020204" pitchFamily="34" charset="0"/>
            </a:endParaRPr>
          </a:p>
        </p:txBody>
      </p:sp>
      <p:pic>
        <p:nvPicPr>
          <p:cNvPr id="4" name="Picture 3">
            <a:extLst>
              <a:ext uri="{FF2B5EF4-FFF2-40B4-BE49-F238E27FC236}">
                <a16:creationId xmlns:a16="http://schemas.microsoft.com/office/drawing/2014/main" id="{EAED2979-9DC1-17A9-FD49-E22F3AAE5C9A}"/>
              </a:ext>
            </a:extLst>
          </p:cNvPr>
          <p:cNvPicPr>
            <a:picLocks noChangeAspect="1"/>
          </p:cNvPicPr>
          <p:nvPr/>
        </p:nvPicPr>
        <p:blipFill>
          <a:blip r:embed="rId3"/>
          <a:stretch>
            <a:fillRect/>
          </a:stretch>
        </p:blipFill>
        <p:spPr>
          <a:xfrm>
            <a:off x="6350125" y="997937"/>
            <a:ext cx="5410200" cy="5638800"/>
          </a:xfrm>
          <a:prstGeom prst="rect">
            <a:avLst/>
          </a:prstGeom>
        </p:spPr>
      </p:pic>
    </p:spTree>
    <p:extLst>
      <p:ext uri="{BB962C8B-B14F-4D97-AF65-F5344CB8AC3E}">
        <p14:creationId xmlns:p14="http://schemas.microsoft.com/office/powerpoint/2010/main" val="42759633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6FFF59-B56A-7AB7-9948-9351224426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4C0635-3A86-B009-ED3A-0CF1C1A28B1B}"/>
              </a:ext>
            </a:extLst>
          </p:cNvPr>
          <p:cNvSpPr>
            <a:spLocks noGrp="1"/>
          </p:cNvSpPr>
          <p:nvPr>
            <p:ph type="title"/>
          </p:nvPr>
        </p:nvSpPr>
        <p:spPr>
          <a:xfrm>
            <a:off x="178904" y="221263"/>
            <a:ext cx="11834192" cy="522771"/>
          </a:xfrm>
        </p:spPr>
        <p:txBody>
          <a:bodyPr>
            <a:normAutofit fontScale="90000"/>
          </a:bodyPr>
          <a:lstStyle/>
          <a:p>
            <a:r>
              <a:rPr lang="en-US" sz="4200" b="1" dirty="0"/>
              <a:t>PCA performance depends on sample size</a:t>
            </a:r>
          </a:p>
        </p:txBody>
      </p:sp>
      <p:pic>
        <p:nvPicPr>
          <p:cNvPr id="4" name="Picture 3">
            <a:extLst>
              <a:ext uri="{FF2B5EF4-FFF2-40B4-BE49-F238E27FC236}">
                <a16:creationId xmlns:a16="http://schemas.microsoft.com/office/drawing/2014/main" id="{954BFCC8-F24D-506C-FE0E-6779527ABA76}"/>
              </a:ext>
            </a:extLst>
          </p:cNvPr>
          <p:cNvPicPr>
            <a:picLocks noChangeAspect="1"/>
          </p:cNvPicPr>
          <p:nvPr/>
        </p:nvPicPr>
        <p:blipFill>
          <a:blip r:embed="rId3"/>
          <a:stretch>
            <a:fillRect/>
          </a:stretch>
        </p:blipFill>
        <p:spPr>
          <a:xfrm>
            <a:off x="0" y="2006600"/>
            <a:ext cx="2705100" cy="2844800"/>
          </a:xfrm>
          <a:prstGeom prst="rect">
            <a:avLst/>
          </a:prstGeom>
        </p:spPr>
      </p:pic>
      <p:pic>
        <p:nvPicPr>
          <p:cNvPr id="13" name="Picture 12">
            <a:extLst>
              <a:ext uri="{FF2B5EF4-FFF2-40B4-BE49-F238E27FC236}">
                <a16:creationId xmlns:a16="http://schemas.microsoft.com/office/drawing/2014/main" id="{60943C0F-4744-CB66-382A-4973DF4E2F12}"/>
              </a:ext>
            </a:extLst>
          </p:cNvPr>
          <p:cNvPicPr>
            <a:picLocks noChangeAspect="1"/>
          </p:cNvPicPr>
          <p:nvPr/>
        </p:nvPicPr>
        <p:blipFill>
          <a:blip r:embed="rId4"/>
          <a:stretch>
            <a:fillRect/>
          </a:stretch>
        </p:blipFill>
        <p:spPr>
          <a:xfrm>
            <a:off x="2705100" y="1822450"/>
            <a:ext cx="3015645" cy="3105150"/>
          </a:xfrm>
          <a:prstGeom prst="rect">
            <a:avLst/>
          </a:prstGeom>
        </p:spPr>
      </p:pic>
      <p:pic>
        <p:nvPicPr>
          <p:cNvPr id="14" name="Picture 13">
            <a:extLst>
              <a:ext uri="{FF2B5EF4-FFF2-40B4-BE49-F238E27FC236}">
                <a16:creationId xmlns:a16="http://schemas.microsoft.com/office/drawing/2014/main" id="{13BE358F-35CD-24AD-B910-C26D9954232E}"/>
              </a:ext>
            </a:extLst>
          </p:cNvPr>
          <p:cNvPicPr>
            <a:picLocks noChangeAspect="1"/>
          </p:cNvPicPr>
          <p:nvPr/>
        </p:nvPicPr>
        <p:blipFill>
          <a:blip r:embed="rId5"/>
          <a:stretch>
            <a:fillRect/>
          </a:stretch>
        </p:blipFill>
        <p:spPr>
          <a:xfrm>
            <a:off x="5720745" y="1612900"/>
            <a:ext cx="3159670" cy="3314700"/>
          </a:xfrm>
          <a:prstGeom prst="rect">
            <a:avLst/>
          </a:prstGeom>
        </p:spPr>
      </p:pic>
      <p:pic>
        <p:nvPicPr>
          <p:cNvPr id="15" name="Picture 14">
            <a:extLst>
              <a:ext uri="{FF2B5EF4-FFF2-40B4-BE49-F238E27FC236}">
                <a16:creationId xmlns:a16="http://schemas.microsoft.com/office/drawing/2014/main" id="{6AA29871-8A96-D716-CF6A-793E0287A445}"/>
              </a:ext>
            </a:extLst>
          </p:cNvPr>
          <p:cNvPicPr>
            <a:picLocks noChangeAspect="1"/>
          </p:cNvPicPr>
          <p:nvPr/>
        </p:nvPicPr>
        <p:blipFill>
          <a:blip r:embed="rId6"/>
          <a:stretch>
            <a:fillRect/>
          </a:stretch>
        </p:blipFill>
        <p:spPr>
          <a:xfrm>
            <a:off x="8880415" y="1579990"/>
            <a:ext cx="3159669" cy="3338941"/>
          </a:xfrm>
          <a:prstGeom prst="rect">
            <a:avLst/>
          </a:prstGeom>
        </p:spPr>
      </p:pic>
    </p:spTree>
    <p:extLst>
      <p:ext uri="{BB962C8B-B14F-4D97-AF65-F5344CB8AC3E}">
        <p14:creationId xmlns:p14="http://schemas.microsoft.com/office/powerpoint/2010/main" val="21421967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6A4512-CD7C-4DEC-8E07-DCD5D36C2F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EAFAFE-3F8A-926C-033E-F4F983ED1C6A}"/>
              </a:ext>
            </a:extLst>
          </p:cNvPr>
          <p:cNvSpPr>
            <a:spLocks noGrp="1"/>
          </p:cNvSpPr>
          <p:nvPr>
            <p:ph type="title"/>
          </p:nvPr>
        </p:nvSpPr>
        <p:spPr>
          <a:xfrm>
            <a:off x="178904" y="221263"/>
            <a:ext cx="11834192" cy="522771"/>
          </a:xfrm>
        </p:spPr>
        <p:txBody>
          <a:bodyPr>
            <a:normAutofit fontScale="90000"/>
          </a:bodyPr>
          <a:lstStyle/>
          <a:p>
            <a:r>
              <a:rPr lang="en-US" sz="4200" b="1" dirty="0"/>
              <a:t>PCA performance depends on sample size</a:t>
            </a:r>
          </a:p>
        </p:txBody>
      </p:sp>
      <p:pic>
        <p:nvPicPr>
          <p:cNvPr id="3" name="Picture 2">
            <a:extLst>
              <a:ext uri="{FF2B5EF4-FFF2-40B4-BE49-F238E27FC236}">
                <a16:creationId xmlns:a16="http://schemas.microsoft.com/office/drawing/2014/main" id="{845F6BA3-19BB-2121-C55B-7317F25C61D0}"/>
              </a:ext>
            </a:extLst>
          </p:cNvPr>
          <p:cNvPicPr>
            <a:picLocks noChangeAspect="1"/>
          </p:cNvPicPr>
          <p:nvPr/>
        </p:nvPicPr>
        <p:blipFill>
          <a:blip r:embed="rId3"/>
          <a:stretch>
            <a:fillRect/>
          </a:stretch>
        </p:blipFill>
        <p:spPr>
          <a:xfrm>
            <a:off x="349250" y="946150"/>
            <a:ext cx="5473700" cy="5473700"/>
          </a:xfrm>
          <a:prstGeom prst="rect">
            <a:avLst/>
          </a:prstGeom>
        </p:spPr>
      </p:pic>
      <p:sp>
        <p:nvSpPr>
          <p:cNvPr id="5" name="TextBox 4">
            <a:extLst>
              <a:ext uri="{FF2B5EF4-FFF2-40B4-BE49-F238E27FC236}">
                <a16:creationId xmlns:a16="http://schemas.microsoft.com/office/drawing/2014/main" id="{F55F8237-96A2-6F71-7BC6-5B1B3CA8551C}"/>
              </a:ext>
            </a:extLst>
          </p:cNvPr>
          <p:cNvSpPr txBox="1"/>
          <p:nvPr/>
        </p:nvSpPr>
        <p:spPr>
          <a:xfrm>
            <a:off x="5971057" y="946150"/>
            <a:ext cx="6042039" cy="923330"/>
          </a:xfrm>
          <a:prstGeom prst="rect">
            <a:avLst/>
          </a:prstGeom>
          <a:noFill/>
        </p:spPr>
        <p:txBody>
          <a:bodyPr wrap="none" rtlCol="0">
            <a:spAutoFit/>
          </a:bodyPr>
          <a:lstStyle/>
          <a:p>
            <a:r>
              <a:rPr lang="en-US" b="1" dirty="0"/>
              <a:t>Implications</a:t>
            </a:r>
          </a:p>
          <a:p>
            <a:pPr marL="342900" indent="-342900">
              <a:buAutoNum type="arabicParenR"/>
            </a:pPr>
            <a:r>
              <a:rPr lang="en-US" dirty="0"/>
              <a:t>Structures are easier to detect in large samples</a:t>
            </a:r>
          </a:p>
          <a:p>
            <a:pPr marL="342900" indent="-342900">
              <a:buAutoNum type="arabicParenR"/>
            </a:pPr>
            <a:r>
              <a:rPr lang="en-US" dirty="0"/>
              <a:t>Adjustment for PC in small samples in sub-optimal </a:t>
            </a:r>
          </a:p>
        </p:txBody>
      </p:sp>
    </p:spTree>
    <p:extLst>
      <p:ext uri="{BB962C8B-B14F-4D97-AF65-F5344CB8AC3E}">
        <p14:creationId xmlns:p14="http://schemas.microsoft.com/office/powerpoint/2010/main" val="5379405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a:extLst>
              <a:ext uri="{FF2B5EF4-FFF2-40B4-BE49-F238E27FC236}">
                <a16:creationId xmlns:a16="http://schemas.microsoft.com/office/drawing/2014/main" id="{A22F16C6-0E35-5899-6C5A-20AF8BF0FB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051" y="1818990"/>
            <a:ext cx="9791749" cy="48895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DA67A79B-E13D-1E15-4907-49EDDA2C809F}"/>
              </a:ext>
            </a:extLst>
          </p:cNvPr>
          <p:cNvSpPr>
            <a:spLocks noGrp="1"/>
          </p:cNvSpPr>
          <p:nvPr>
            <p:ph type="title"/>
          </p:nvPr>
        </p:nvSpPr>
        <p:spPr>
          <a:xfrm>
            <a:off x="178904" y="221263"/>
            <a:ext cx="6628296" cy="1112237"/>
          </a:xfrm>
        </p:spPr>
        <p:txBody>
          <a:bodyPr>
            <a:normAutofit fontScale="90000"/>
          </a:bodyPr>
          <a:lstStyle/>
          <a:p>
            <a:r>
              <a:rPr lang="en-US" sz="4200" b="1" dirty="0"/>
              <a:t>Residual stratification in GWAS meta-analyses</a:t>
            </a:r>
          </a:p>
        </p:txBody>
      </p:sp>
      <p:pic>
        <p:nvPicPr>
          <p:cNvPr id="5" name="Picture 4">
            <a:extLst>
              <a:ext uri="{FF2B5EF4-FFF2-40B4-BE49-F238E27FC236}">
                <a16:creationId xmlns:a16="http://schemas.microsoft.com/office/drawing/2014/main" id="{7E2804A8-289B-307C-E5C7-CAFC879A03BF}"/>
              </a:ext>
            </a:extLst>
          </p:cNvPr>
          <p:cNvPicPr>
            <a:picLocks noChangeAspect="1"/>
          </p:cNvPicPr>
          <p:nvPr/>
        </p:nvPicPr>
        <p:blipFill>
          <a:blip r:embed="rId3"/>
          <a:stretch>
            <a:fillRect/>
          </a:stretch>
        </p:blipFill>
        <p:spPr>
          <a:xfrm>
            <a:off x="7721600" y="0"/>
            <a:ext cx="4470400" cy="1818990"/>
          </a:xfrm>
          <a:prstGeom prst="rect">
            <a:avLst/>
          </a:prstGeom>
        </p:spPr>
      </p:pic>
    </p:spTree>
    <p:extLst>
      <p:ext uri="{BB962C8B-B14F-4D97-AF65-F5344CB8AC3E}">
        <p14:creationId xmlns:p14="http://schemas.microsoft.com/office/powerpoint/2010/main" val="17836023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47E5AA-264F-5957-288E-7A5F57D839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0A76E7-07F4-6F38-F037-300A48A6F149}"/>
              </a:ext>
            </a:extLst>
          </p:cNvPr>
          <p:cNvSpPr>
            <a:spLocks noGrp="1"/>
          </p:cNvSpPr>
          <p:nvPr>
            <p:ph type="title"/>
          </p:nvPr>
        </p:nvSpPr>
        <p:spPr>
          <a:xfrm>
            <a:off x="318052" y="378377"/>
            <a:ext cx="10515600" cy="1325563"/>
          </a:xfrm>
        </p:spPr>
        <p:txBody>
          <a:bodyPr/>
          <a:lstStyle/>
          <a:p>
            <a:r>
              <a:rPr lang="en-US" b="1" dirty="0"/>
              <a:t>Caveats</a:t>
            </a:r>
          </a:p>
        </p:txBody>
      </p:sp>
      <p:sp>
        <p:nvSpPr>
          <p:cNvPr id="3" name="Content Placeholder 2">
            <a:extLst>
              <a:ext uri="{FF2B5EF4-FFF2-40B4-BE49-F238E27FC236}">
                <a16:creationId xmlns:a16="http://schemas.microsoft.com/office/drawing/2014/main" id="{E82AC4B2-DBA9-9FEB-4621-4C8CCF894277}"/>
              </a:ext>
            </a:extLst>
          </p:cNvPr>
          <p:cNvSpPr>
            <a:spLocks noGrp="1"/>
          </p:cNvSpPr>
          <p:nvPr>
            <p:ph idx="1"/>
          </p:nvPr>
        </p:nvSpPr>
        <p:spPr>
          <a:xfrm>
            <a:off x="318052" y="1865381"/>
            <a:ext cx="11035748" cy="4351338"/>
          </a:xfrm>
        </p:spPr>
        <p:txBody>
          <a:bodyPr/>
          <a:lstStyle/>
          <a:p>
            <a:r>
              <a:rPr lang="en-US" dirty="0">
                <a:solidFill>
                  <a:schemeClr val="bg2">
                    <a:lumMod val="90000"/>
                  </a:schemeClr>
                </a:solidFill>
              </a:rPr>
              <a:t>Allele frequency threshold</a:t>
            </a:r>
          </a:p>
          <a:p>
            <a:r>
              <a:rPr lang="en-US" dirty="0">
                <a:solidFill>
                  <a:schemeClr val="bg2">
                    <a:lumMod val="90000"/>
                  </a:schemeClr>
                </a:solidFill>
              </a:rPr>
              <a:t>Impact of sample size</a:t>
            </a:r>
          </a:p>
          <a:p>
            <a:r>
              <a:rPr lang="en-US" dirty="0"/>
              <a:t>Impact of LD</a:t>
            </a:r>
          </a:p>
          <a:p>
            <a:r>
              <a:rPr lang="en-US" dirty="0">
                <a:solidFill>
                  <a:schemeClr val="bg2">
                    <a:lumMod val="90000"/>
                  </a:schemeClr>
                </a:solidFill>
              </a:rPr>
              <a:t>Projected PCA analysis</a:t>
            </a:r>
          </a:p>
          <a:p>
            <a:endParaRPr lang="en-US" dirty="0"/>
          </a:p>
        </p:txBody>
      </p:sp>
    </p:spTree>
    <p:extLst>
      <p:ext uri="{BB962C8B-B14F-4D97-AF65-F5344CB8AC3E}">
        <p14:creationId xmlns:p14="http://schemas.microsoft.com/office/powerpoint/2010/main" val="23020190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5207C5-1B56-9E4B-1B93-15660726E8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3EE809-5D24-5C9B-B2E2-70FE4466B3A1}"/>
              </a:ext>
            </a:extLst>
          </p:cNvPr>
          <p:cNvSpPr>
            <a:spLocks noGrp="1"/>
          </p:cNvSpPr>
          <p:nvPr>
            <p:ph type="title"/>
          </p:nvPr>
        </p:nvSpPr>
        <p:spPr>
          <a:xfrm>
            <a:off x="175591" y="166343"/>
            <a:ext cx="10515600" cy="642040"/>
          </a:xfrm>
        </p:spPr>
        <p:txBody>
          <a:bodyPr>
            <a:normAutofit fontScale="90000"/>
          </a:bodyPr>
          <a:lstStyle/>
          <a:p>
            <a:r>
              <a:rPr lang="en-US" b="1" dirty="0"/>
              <a:t>How much LD impacts PCA?</a:t>
            </a:r>
          </a:p>
        </p:txBody>
      </p:sp>
      <p:sp>
        <p:nvSpPr>
          <p:cNvPr id="3" name="Content Placeholder 2">
            <a:extLst>
              <a:ext uri="{FF2B5EF4-FFF2-40B4-BE49-F238E27FC236}">
                <a16:creationId xmlns:a16="http://schemas.microsoft.com/office/drawing/2014/main" id="{8782682D-02EC-324F-B96A-C1FED7D9BF86}"/>
              </a:ext>
            </a:extLst>
          </p:cNvPr>
          <p:cNvSpPr>
            <a:spLocks noGrp="1"/>
          </p:cNvSpPr>
          <p:nvPr>
            <p:ph idx="1"/>
          </p:nvPr>
        </p:nvSpPr>
        <p:spPr>
          <a:xfrm>
            <a:off x="175591" y="2942431"/>
            <a:ext cx="8504583" cy="1781969"/>
          </a:xfrm>
        </p:spPr>
        <p:txBody>
          <a:bodyPr>
            <a:normAutofit/>
          </a:bodyPr>
          <a:lstStyle/>
          <a:p>
            <a:pPr marL="0" indent="0">
              <a:buNone/>
            </a:pPr>
            <a:r>
              <a:rPr lang="en-US" sz="6000" dirty="0"/>
              <a:t>R DEMO</a:t>
            </a:r>
          </a:p>
          <a:p>
            <a:endParaRPr lang="en-US" dirty="0"/>
          </a:p>
          <a:p>
            <a:endParaRPr lang="en-US" dirty="0"/>
          </a:p>
        </p:txBody>
      </p:sp>
    </p:spTree>
    <p:extLst>
      <p:ext uri="{BB962C8B-B14F-4D97-AF65-F5344CB8AC3E}">
        <p14:creationId xmlns:p14="http://schemas.microsoft.com/office/powerpoint/2010/main" val="29732263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31AD11-56F2-CBBB-FEF1-449C959D4E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A63165-77C4-82FF-16F3-4D0465823B30}"/>
              </a:ext>
            </a:extLst>
          </p:cNvPr>
          <p:cNvSpPr>
            <a:spLocks noGrp="1"/>
          </p:cNvSpPr>
          <p:nvPr>
            <p:ph type="title"/>
          </p:nvPr>
        </p:nvSpPr>
        <p:spPr>
          <a:xfrm>
            <a:off x="175591" y="166343"/>
            <a:ext cx="10515600" cy="642040"/>
          </a:xfrm>
        </p:spPr>
        <p:txBody>
          <a:bodyPr>
            <a:normAutofit fontScale="90000"/>
          </a:bodyPr>
          <a:lstStyle/>
          <a:p>
            <a:r>
              <a:rPr lang="en-US" b="1" dirty="0"/>
              <a:t>How much LD impacts PCA?</a:t>
            </a:r>
          </a:p>
        </p:txBody>
      </p:sp>
      <p:pic>
        <p:nvPicPr>
          <p:cNvPr id="6" name="Picture 5">
            <a:extLst>
              <a:ext uri="{FF2B5EF4-FFF2-40B4-BE49-F238E27FC236}">
                <a16:creationId xmlns:a16="http://schemas.microsoft.com/office/drawing/2014/main" id="{D02B721A-85E6-01FE-94CC-09F0B6B9C537}"/>
              </a:ext>
            </a:extLst>
          </p:cNvPr>
          <p:cNvPicPr>
            <a:picLocks noChangeAspect="1"/>
          </p:cNvPicPr>
          <p:nvPr/>
        </p:nvPicPr>
        <p:blipFill>
          <a:blip r:embed="rId2"/>
          <a:stretch>
            <a:fillRect/>
          </a:stretch>
        </p:blipFill>
        <p:spPr>
          <a:xfrm>
            <a:off x="175591" y="808383"/>
            <a:ext cx="5499100" cy="5715000"/>
          </a:xfrm>
          <a:prstGeom prst="rect">
            <a:avLst/>
          </a:prstGeom>
        </p:spPr>
      </p:pic>
      <p:sp>
        <p:nvSpPr>
          <p:cNvPr id="7" name="TextBox 6">
            <a:extLst>
              <a:ext uri="{FF2B5EF4-FFF2-40B4-BE49-F238E27FC236}">
                <a16:creationId xmlns:a16="http://schemas.microsoft.com/office/drawing/2014/main" id="{CBA6A375-2F43-196E-FCED-ACDA7D1C8060}"/>
              </a:ext>
            </a:extLst>
          </p:cNvPr>
          <p:cNvSpPr txBox="1"/>
          <p:nvPr/>
        </p:nvSpPr>
        <p:spPr>
          <a:xfrm>
            <a:off x="6517309" y="1765300"/>
            <a:ext cx="5499099" cy="646331"/>
          </a:xfrm>
          <a:prstGeom prst="rect">
            <a:avLst/>
          </a:prstGeom>
          <a:noFill/>
        </p:spPr>
        <p:txBody>
          <a:bodyPr wrap="square" rtlCol="0">
            <a:spAutoFit/>
          </a:bodyPr>
          <a:lstStyle/>
          <a:p>
            <a:r>
              <a:rPr lang="en-US" b="1" dirty="0"/>
              <a:t>(1) PCA is skewed towards detecting structures within regions of the genome with high LD.</a:t>
            </a:r>
            <a:endParaRPr lang="en-US" dirty="0"/>
          </a:p>
        </p:txBody>
      </p:sp>
      <p:sp>
        <p:nvSpPr>
          <p:cNvPr id="8" name="TextBox 7">
            <a:extLst>
              <a:ext uri="{FF2B5EF4-FFF2-40B4-BE49-F238E27FC236}">
                <a16:creationId xmlns:a16="http://schemas.microsoft.com/office/drawing/2014/main" id="{67FD1E80-FB12-FEEB-4165-C8F9713FA38A}"/>
              </a:ext>
            </a:extLst>
          </p:cNvPr>
          <p:cNvSpPr txBox="1"/>
          <p:nvPr/>
        </p:nvSpPr>
        <p:spPr>
          <a:xfrm>
            <a:off x="6517308" y="3019551"/>
            <a:ext cx="5499100" cy="646331"/>
          </a:xfrm>
          <a:prstGeom prst="rect">
            <a:avLst/>
          </a:prstGeom>
          <a:noFill/>
        </p:spPr>
        <p:txBody>
          <a:bodyPr wrap="square" rtlCol="0">
            <a:spAutoFit/>
          </a:bodyPr>
          <a:lstStyle/>
          <a:p>
            <a:r>
              <a:rPr lang="en-US" b="1" dirty="0"/>
              <a:t>(2) Structures within these regions may not be relevant for your phenotype of interest.</a:t>
            </a:r>
            <a:endParaRPr lang="en-US" dirty="0"/>
          </a:p>
        </p:txBody>
      </p:sp>
      <p:sp>
        <p:nvSpPr>
          <p:cNvPr id="9" name="TextBox 8">
            <a:extLst>
              <a:ext uri="{FF2B5EF4-FFF2-40B4-BE49-F238E27FC236}">
                <a16:creationId xmlns:a16="http://schemas.microsoft.com/office/drawing/2014/main" id="{2D7A988A-2F28-7E69-2F98-4E13DD879C88}"/>
              </a:ext>
            </a:extLst>
          </p:cNvPr>
          <p:cNvSpPr txBox="1"/>
          <p:nvPr/>
        </p:nvSpPr>
        <p:spPr>
          <a:xfrm>
            <a:off x="6517308" y="4299633"/>
            <a:ext cx="5499100" cy="646331"/>
          </a:xfrm>
          <a:prstGeom prst="rect">
            <a:avLst/>
          </a:prstGeom>
          <a:noFill/>
        </p:spPr>
        <p:txBody>
          <a:bodyPr wrap="square" rtlCol="0">
            <a:spAutoFit/>
          </a:bodyPr>
          <a:lstStyle/>
          <a:p>
            <a:r>
              <a:rPr lang="en-US" b="1" dirty="0"/>
              <a:t>(3) LD pruning reduces this bias and often improves the ability to correct for confounding.</a:t>
            </a:r>
            <a:endParaRPr lang="en-US" dirty="0"/>
          </a:p>
        </p:txBody>
      </p:sp>
      <p:sp>
        <p:nvSpPr>
          <p:cNvPr id="10" name="TextBox 9">
            <a:extLst>
              <a:ext uri="{FF2B5EF4-FFF2-40B4-BE49-F238E27FC236}">
                <a16:creationId xmlns:a16="http://schemas.microsoft.com/office/drawing/2014/main" id="{A433130D-B25D-373C-E04A-F6009A767DDF}"/>
              </a:ext>
            </a:extLst>
          </p:cNvPr>
          <p:cNvSpPr txBox="1"/>
          <p:nvPr/>
        </p:nvSpPr>
        <p:spPr>
          <a:xfrm>
            <a:off x="6517308" y="5256549"/>
            <a:ext cx="5499100" cy="646331"/>
          </a:xfrm>
          <a:prstGeom prst="rect">
            <a:avLst/>
          </a:prstGeom>
          <a:noFill/>
        </p:spPr>
        <p:txBody>
          <a:bodyPr wrap="square" rtlCol="0">
            <a:spAutoFit/>
          </a:bodyPr>
          <a:lstStyle/>
          <a:p>
            <a:r>
              <a:rPr lang="en-US" b="1" dirty="0"/>
              <a:t>(4) Remove long-range LD loci (MHC, large inversion, etc.) .</a:t>
            </a:r>
            <a:endParaRPr lang="en-US" dirty="0"/>
          </a:p>
        </p:txBody>
      </p:sp>
    </p:spTree>
    <p:extLst>
      <p:ext uri="{BB962C8B-B14F-4D97-AF65-F5344CB8AC3E}">
        <p14:creationId xmlns:p14="http://schemas.microsoft.com/office/powerpoint/2010/main" val="2775072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FA148-DE4B-4A61-B59F-AC52E17B412B}"/>
              </a:ext>
            </a:extLst>
          </p:cNvPr>
          <p:cNvSpPr>
            <a:spLocks noGrp="1"/>
          </p:cNvSpPr>
          <p:nvPr>
            <p:ph type="title"/>
          </p:nvPr>
        </p:nvSpPr>
        <p:spPr>
          <a:xfrm>
            <a:off x="247185" y="197856"/>
            <a:ext cx="10515600" cy="928417"/>
          </a:xfrm>
        </p:spPr>
        <p:txBody>
          <a:bodyPr/>
          <a:lstStyle/>
          <a:p>
            <a:r>
              <a:rPr lang="en-US" dirty="0">
                <a:solidFill>
                  <a:schemeClr val="bg2">
                    <a:lumMod val="50000"/>
                  </a:schemeClr>
                </a:solidFill>
              </a:rPr>
              <a:t>Intuition 1</a:t>
            </a:r>
            <a:r>
              <a:rPr lang="en-US" dirty="0"/>
              <a:t>: </a:t>
            </a:r>
            <a:r>
              <a:rPr lang="en-US" dirty="0">
                <a:solidFill>
                  <a:srgbClr val="0070C0"/>
                </a:solidFill>
              </a:rPr>
              <a:t>Visualization</a:t>
            </a:r>
          </a:p>
        </p:txBody>
      </p:sp>
      <p:sp>
        <p:nvSpPr>
          <p:cNvPr id="7" name="TextBox 6">
            <a:extLst>
              <a:ext uri="{FF2B5EF4-FFF2-40B4-BE49-F238E27FC236}">
                <a16:creationId xmlns:a16="http://schemas.microsoft.com/office/drawing/2014/main" id="{50C11ABA-FD68-BAAE-583B-DF89C79965C9}"/>
              </a:ext>
            </a:extLst>
          </p:cNvPr>
          <p:cNvSpPr txBox="1"/>
          <p:nvPr/>
        </p:nvSpPr>
        <p:spPr>
          <a:xfrm>
            <a:off x="247185" y="3429000"/>
            <a:ext cx="3198824" cy="369332"/>
          </a:xfrm>
          <a:prstGeom prst="rect">
            <a:avLst/>
          </a:prstGeom>
          <a:noFill/>
        </p:spPr>
        <p:txBody>
          <a:bodyPr wrap="none" rtlCol="0">
            <a:spAutoFit/>
          </a:bodyPr>
          <a:lstStyle/>
          <a:p>
            <a:r>
              <a:rPr lang="en-US" dirty="0"/>
              <a:t>How do we visualize this data?</a:t>
            </a:r>
          </a:p>
        </p:txBody>
      </p:sp>
      <p:sp>
        <p:nvSpPr>
          <p:cNvPr id="8" name="TextBox 7">
            <a:extLst>
              <a:ext uri="{FF2B5EF4-FFF2-40B4-BE49-F238E27FC236}">
                <a16:creationId xmlns:a16="http://schemas.microsoft.com/office/drawing/2014/main" id="{4DDA5108-9838-9700-C075-1CAE1B527B09}"/>
              </a:ext>
            </a:extLst>
          </p:cNvPr>
          <p:cNvSpPr txBox="1"/>
          <p:nvPr/>
        </p:nvSpPr>
        <p:spPr>
          <a:xfrm>
            <a:off x="247185" y="3862529"/>
            <a:ext cx="7392024" cy="646331"/>
          </a:xfrm>
          <a:prstGeom prst="rect">
            <a:avLst/>
          </a:prstGeom>
          <a:noFill/>
        </p:spPr>
        <p:txBody>
          <a:bodyPr wrap="none" rtlCol="0">
            <a:spAutoFit/>
          </a:bodyPr>
          <a:lstStyle/>
          <a:p>
            <a:r>
              <a:rPr lang="en-US" dirty="0">
                <a:solidFill>
                  <a:srgbClr val="FF0000"/>
                </a:solidFill>
              </a:rPr>
              <a:t>Yes! We need to summarize the data somehow to fit into 2D or 3D space?</a:t>
            </a:r>
          </a:p>
          <a:p>
            <a:r>
              <a:rPr lang="en-US" b="1" dirty="0">
                <a:solidFill>
                  <a:srgbClr val="FF0000"/>
                </a:solidFill>
              </a:rPr>
              <a:t>So, how?</a:t>
            </a:r>
          </a:p>
        </p:txBody>
      </p:sp>
      <p:sp>
        <p:nvSpPr>
          <p:cNvPr id="9" name="TextBox 8">
            <a:extLst>
              <a:ext uri="{FF2B5EF4-FFF2-40B4-BE49-F238E27FC236}">
                <a16:creationId xmlns:a16="http://schemas.microsoft.com/office/drawing/2014/main" id="{0B7738A0-36BB-DA4A-45DB-C6B4D594876F}"/>
              </a:ext>
            </a:extLst>
          </p:cNvPr>
          <p:cNvSpPr txBox="1"/>
          <p:nvPr/>
        </p:nvSpPr>
        <p:spPr>
          <a:xfrm>
            <a:off x="247185" y="4902634"/>
            <a:ext cx="11634916" cy="400110"/>
          </a:xfrm>
          <a:prstGeom prst="rect">
            <a:avLst/>
          </a:prstGeom>
          <a:noFill/>
        </p:spPr>
        <p:txBody>
          <a:bodyPr wrap="none" rtlCol="0">
            <a:spAutoFit/>
          </a:bodyPr>
          <a:lstStyle/>
          <a:p>
            <a:r>
              <a:rPr lang="en-US" sz="2000" dirty="0">
                <a:solidFill>
                  <a:srgbClr val="0070C0"/>
                </a:solidFill>
              </a:rPr>
              <a:t>PCA solution</a:t>
            </a:r>
            <a:r>
              <a:rPr lang="en-US" sz="2000" dirty="0"/>
              <a:t>: “Combine the data </a:t>
            </a:r>
            <a:r>
              <a:rPr lang="en-US" sz="2000" b="1" dirty="0"/>
              <a:t>linearly</a:t>
            </a:r>
            <a:r>
              <a:rPr lang="en-US" sz="2000" dirty="0"/>
              <a:t> to </a:t>
            </a:r>
            <a:r>
              <a:rPr lang="en-US" sz="2000" b="1" dirty="0"/>
              <a:t>maximize the separation </a:t>
            </a:r>
            <a:r>
              <a:rPr lang="en-US" sz="2000" dirty="0"/>
              <a:t>between </a:t>
            </a:r>
            <a:r>
              <a:rPr lang="en-US" sz="2000" b="1" dirty="0"/>
              <a:t>data points</a:t>
            </a:r>
            <a:r>
              <a:rPr lang="en-US" sz="2000" dirty="0"/>
              <a:t>.”</a:t>
            </a:r>
            <a:endParaRPr lang="en-US" sz="2000" b="1" dirty="0"/>
          </a:p>
        </p:txBody>
      </p:sp>
      <p:sp>
        <p:nvSpPr>
          <p:cNvPr id="10" name="TextBox 9">
            <a:extLst>
              <a:ext uri="{FF2B5EF4-FFF2-40B4-BE49-F238E27FC236}">
                <a16:creationId xmlns:a16="http://schemas.microsoft.com/office/drawing/2014/main" id="{D9FB3466-B896-2E36-5B05-FB4CD75F8F80}"/>
              </a:ext>
            </a:extLst>
          </p:cNvPr>
          <p:cNvSpPr txBox="1"/>
          <p:nvPr/>
        </p:nvSpPr>
        <p:spPr>
          <a:xfrm>
            <a:off x="-33454" y="5018049"/>
            <a:ext cx="184731" cy="369332"/>
          </a:xfrm>
          <a:prstGeom prst="rect">
            <a:avLst/>
          </a:prstGeom>
          <a:noFill/>
        </p:spPr>
        <p:txBody>
          <a:bodyPr wrap="none" rtlCol="0">
            <a:spAutoFit/>
          </a:bodyPr>
          <a:lstStyle/>
          <a:p>
            <a:endParaRPr lang="en-US"/>
          </a:p>
        </p:txBody>
      </p:sp>
      <p:pic>
        <p:nvPicPr>
          <p:cNvPr id="12" name="Picture 11">
            <a:extLst>
              <a:ext uri="{FF2B5EF4-FFF2-40B4-BE49-F238E27FC236}">
                <a16:creationId xmlns:a16="http://schemas.microsoft.com/office/drawing/2014/main" id="{8D530FEA-702F-6728-5765-A5A48494CBE0}"/>
              </a:ext>
            </a:extLst>
          </p:cNvPr>
          <p:cNvPicPr>
            <a:picLocks noChangeAspect="1"/>
          </p:cNvPicPr>
          <p:nvPr/>
        </p:nvPicPr>
        <p:blipFill>
          <a:blip r:embed="rId2"/>
          <a:stretch>
            <a:fillRect/>
          </a:stretch>
        </p:blipFill>
        <p:spPr>
          <a:xfrm>
            <a:off x="247184" y="1071070"/>
            <a:ext cx="9868391" cy="2293733"/>
          </a:xfrm>
          <a:prstGeom prst="rect">
            <a:avLst/>
          </a:prstGeom>
        </p:spPr>
      </p:pic>
    </p:spTree>
    <p:extLst>
      <p:ext uri="{BB962C8B-B14F-4D97-AF65-F5344CB8AC3E}">
        <p14:creationId xmlns:p14="http://schemas.microsoft.com/office/powerpoint/2010/main" val="2573474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59C1C1-1CC8-4FAA-A2E9-5FB81ACA3F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8A34E8-50B4-DDAD-8CD4-F46E9F21DB8D}"/>
              </a:ext>
            </a:extLst>
          </p:cNvPr>
          <p:cNvSpPr>
            <a:spLocks noGrp="1"/>
          </p:cNvSpPr>
          <p:nvPr>
            <p:ph type="title"/>
          </p:nvPr>
        </p:nvSpPr>
        <p:spPr>
          <a:xfrm>
            <a:off x="318052" y="378377"/>
            <a:ext cx="10515600" cy="1325563"/>
          </a:xfrm>
        </p:spPr>
        <p:txBody>
          <a:bodyPr/>
          <a:lstStyle/>
          <a:p>
            <a:r>
              <a:rPr lang="en-US" b="1" dirty="0"/>
              <a:t>Caveats</a:t>
            </a:r>
          </a:p>
        </p:txBody>
      </p:sp>
      <p:sp>
        <p:nvSpPr>
          <p:cNvPr id="3" name="Content Placeholder 2">
            <a:extLst>
              <a:ext uri="{FF2B5EF4-FFF2-40B4-BE49-F238E27FC236}">
                <a16:creationId xmlns:a16="http://schemas.microsoft.com/office/drawing/2014/main" id="{ED00B4C1-3233-05D5-18DF-585D466A226A}"/>
              </a:ext>
            </a:extLst>
          </p:cNvPr>
          <p:cNvSpPr>
            <a:spLocks noGrp="1"/>
          </p:cNvSpPr>
          <p:nvPr>
            <p:ph idx="1"/>
          </p:nvPr>
        </p:nvSpPr>
        <p:spPr>
          <a:xfrm>
            <a:off x="318052" y="1865381"/>
            <a:ext cx="11035748" cy="4351338"/>
          </a:xfrm>
        </p:spPr>
        <p:txBody>
          <a:bodyPr/>
          <a:lstStyle/>
          <a:p>
            <a:r>
              <a:rPr lang="en-US" dirty="0">
                <a:solidFill>
                  <a:schemeClr val="bg2">
                    <a:lumMod val="90000"/>
                  </a:schemeClr>
                </a:solidFill>
              </a:rPr>
              <a:t>Allele frequency threshold</a:t>
            </a:r>
          </a:p>
          <a:p>
            <a:r>
              <a:rPr lang="en-US" dirty="0">
                <a:solidFill>
                  <a:schemeClr val="bg2">
                    <a:lumMod val="90000"/>
                  </a:schemeClr>
                </a:solidFill>
              </a:rPr>
              <a:t>Impact of sample size</a:t>
            </a:r>
          </a:p>
          <a:p>
            <a:r>
              <a:rPr lang="en-US" dirty="0">
                <a:solidFill>
                  <a:schemeClr val="bg2">
                    <a:lumMod val="90000"/>
                  </a:schemeClr>
                </a:solidFill>
              </a:rPr>
              <a:t>Impact of LD</a:t>
            </a:r>
          </a:p>
          <a:p>
            <a:r>
              <a:rPr lang="en-US" dirty="0"/>
              <a:t>Projected PCA analysis</a:t>
            </a:r>
          </a:p>
          <a:p>
            <a:endParaRPr lang="en-US" dirty="0"/>
          </a:p>
        </p:txBody>
      </p:sp>
    </p:spTree>
    <p:extLst>
      <p:ext uri="{BB962C8B-B14F-4D97-AF65-F5344CB8AC3E}">
        <p14:creationId xmlns:p14="http://schemas.microsoft.com/office/powerpoint/2010/main" val="37214176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48876-2CE0-3F0F-A1D9-B4FE086BB053}"/>
              </a:ext>
            </a:extLst>
          </p:cNvPr>
          <p:cNvSpPr>
            <a:spLocks noGrp="1"/>
          </p:cNvSpPr>
          <p:nvPr>
            <p:ph type="title"/>
          </p:nvPr>
        </p:nvSpPr>
        <p:spPr>
          <a:xfrm>
            <a:off x="190500" y="234949"/>
            <a:ext cx="10515600" cy="892175"/>
          </a:xfrm>
        </p:spPr>
        <p:txBody>
          <a:bodyPr/>
          <a:lstStyle/>
          <a:p>
            <a:r>
              <a:rPr lang="en-US" dirty="0"/>
              <a:t>Projected PCA</a:t>
            </a:r>
          </a:p>
        </p:txBody>
      </p:sp>
      <p:sp>
        <p:nvSpPr>
          <p:cNvPr id="4" name="TextBox 3">
            <a:extLst>
              <a:ext uri="{FF2B5EF4-FFF2-40B4-BE49-F238E27FC236}">
                <a16:creationId xmlns:a16="http://schemas.microsoft.com/office/drawing/2014/main" id="{173F6450-5E80-0797-1368-5847730A5207}"/>
              </a:ext>
            </a:extLst>
          </p:cNvPr>
          <p:cNvSpPr txBox="1"/>
          <p:nvPr/>
        </p:nvSpPr>
        <p:spPr>
          <a:xfrm>
            <a:off x="190500" y="1295400"/>
            <a:ext cx="5397500" cy="1200329"/>
          </a:xfrm>
          <a:prstGeom prst="rect">
            <a:avLst/>
          </a:prstGeom>
          <a:noFill/>
        </p:spPr>
        <p:txBody>
          <a:bodyPr wrap="square" rtlCol="0">
            <a:spAutoFit/>
          </a:bodyPr>
          <a:lstStyle/>
          <a:p>
            <a:r>
              <a:rPr lang="en-US" dirty="0"/>
              <a:t>Sometimes it is better to “learn” the structures from a reference population then “project” your sample onto the resulting PC map.</a:t>
            </a:r>
          </a:p>
          <a:p>
            <a:endParaRPr lang="en-US" dirty="0"/>
          </a:p>
        </p:txBody>
      </p:sp>
      <p:pic>
        <p:nvPicPr>
          <p:cNvPr id="7" name="Picture 6">
            <a:extLst>
              <a:ext uri="{FF2B5EF4-FFF2-40B4-BE49-F238E27FC236}">
                <a16:creationId xmlns:a16="http://schemas.microsoft.com/office/drawing/2014/main" id="{255AE81A-D1CB-52E1-3286-2667A5450EC1}"/>
              </a:ext>
            </a:extLst>
          </p:cNvPr>
          <p:cNvPicPr>
            <a:picLocks noChangeAspect="1"/>
          </p:cNvPicPr>
          <p:nvPr/>
        </p:nvPicPr>
        <p:blipFill>
          <a:blip r:embed="rId2"/>
          <a:stretch>
            <a:fillRect/>
          </a:stretch>
        </p:blipFill>
        <p:spPr>
          <a:xfrm>
            <a:off x="330200" y="2459192"/>
            <a:ext cx="4394200" cy="4163859"/>
          </a:xfrm>
          <a:prstGeom prst="rect">
            <a:avLst/>
          </a:prstGeom>
        </p:spPr>
      </p:pic>
      <p:sp>
        <p:nvSpPr>
          <p:cNvPr id="8" name="TextBox 7">
            <a:extLst>
              <a:ext uri="{FF2B5EF4-FFF2-40B4-BE49-F238E27FC236}">
                <a16:creationId xmlns:a16="http://schemas.microsoft.com/office/drawing/2014/main" id="{8BC2EFAA-706F-47CA-D762-AD0886139399}"/>
              </a:ext>
            </a:extLst>
          </p:cNvPr>
          <p:cNvSpPr txBox="1"/>
          <p:nvPr/>
        </p:nvSpPr>
        <p:spPr>
          <a:xfrm>
            <a:off x="7099299" y="1127124"/>
            <a:ext cx="4902201" cy="3139321"/>
          </a:xfrm>
          <a:prstGeom prst="rect">
            <a:avLst/>
          </a:prstGeom>
          <a:noFill/>
        </p:spPr>
        <p:txBody>
          <a:bodyPr wrap="square" rtlCol="0">
            <a:spAutoFit/>
          </a:bodyPr>
          <a:lstStyle/>
          <a:p>
            <a:r>
              <a:rPr lang="en-US" b="1" dirty="0"/>
              <a:t>Why?</a:t>
            </a:r>
          </a:p>
          <a:p>
            <a:pPr marL="342900" indent="-342900">
              <a:buAutoNum type="arabicParenR"/>
            </a:pPr>
            <a:r>
              <a:rPr lang="en-US" dirty="0"/>
              <a:t>Because you don’t have enough genetic diversity in your sample!</a:t>
            </a:r>
          </a:p>
          <a:p>
            <a:pPr marL="342900" indent="-342900">
              <a:buAutoNum type="arabicParenR"/>
            </a:pPr>
            <a:r>
              <a:rPr lang="en-US" dirty="0"/>
              <a:t>Or to reduce computation.</a:t>
            </a:r>
          </a:p>
          <a:p>
            <a:pPr marL="342900" indent="-342900">
              <a:buAutoNum type="arabicParenR"/>
            </a:pPr>
            <a:r>
              <a:rPr lang="en-US" dirty="0"/>
              <a:t>To reduce biases due to relatedness</a:t>
            </a:r>
          </a:p>
          <a:p>
            <a:endParaRPr lang="en-US" dirty="0"/>
          </a:p>
          <a:p>
            <a:endParaRPr lang="en-US" dirty="0"/>
          </a:p>
          <a:p>
            <a:r>
              <a:rPr lang="en-US" b="1" dirty="0"/>
              <a:t>Project?</a:t>
            </a:r>
          </a:p>
          <a:p>
            <a:r>
              <a:rPr lang="en-US" dirty="0"/>
              <a:t>PC are linear combinations. So, if you know the loadings then you can represent anyone on the PC map.</a:t>
            </a:r>
          </a:p>
        </p:txBody>
      </p:sp>
    </p:spTree>
    <p:extLst>
      <p:ext uri="{BB962C8B-B14F-4D97-AF65-F5344CB8AC3E}">
        <p14:creationId xmlns:p14="http://schemas.microsoft.com/office/powerpoint/2010/main" val="28052939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ACD48B-1B1F-5675-AC78-168C709A45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0EB8AE-1DAA-C975-1E67-8135D796F726}"/>
              </a:ext>
            </a:extLst>
          </p:cNvPr>
          <p:cNvSpPr>
            <a:spLocks noGrp="1"/>
          </p:cNvSpPr>
          <p:nvPr>
            <p:ph type="title"/>
          </p:nvPr>
        </p:nvSpPr>
        <p:spPr>
          <a:xfrm>
            <a:off x="354771" y="2002631"/>
            <a:ext cx="10975837" cy="2852737"/>
          </a:xfrm>
        </p:spPr>
        <p:txBody>
          <a:bodyPr>
            <a:normAutofit/>
          </a:bodyPr>
          <a:lstStyle/>
          <a:p>
            <a:r>
              <a:rPr lang="en-US" dirty="0"/>
              <a:t>More on </a:t>
            </a:r>
            <a:r>
              <a:rPr lang="en-US" dirty="0">
                <a:solidFill>
                  <a:srgbClr val="0070C0"/>
                </a:solidFill>
              </a:rPr>
              <a:t>PCA</a:t>
            </a:r>
            <a:r>
              <a:rPr lang="en-US" dirty="0"/>
              <a:t>? </a:t>
            </a:r>
          </a:p>
        </p:txBody>
      </p:sp>
    </p:spTree>
    <p:extLst>
      <p:ext uri="{BB962C8B-B14F-4D97-AF65-F5344CB8AC3E}">
        <p14:creationId xmlns:p14="http://schemas.microsoft.com/office/powerpoint/2010/main" val="1231913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367C9-9CB1-68B0-9422-D751F40E685C}"/>
              </a:ext>
            </a:extLst>
          </p:cNvPr>
          <p:cNvSpPr>
            <a:spLocks noGrp="1"/>
          </p:cNvSpPr>
          <p:nvPr>
            <p:ph type="title"/>
          </p:nvPr>
        </p:nvSpPr>
        <p:spPr>
          <a:xfrm>
            <a:off x="178904" y="221263"/>
            <a:ext cx="11834192" cy="522771"/>
          </a:xfrm>
        </p:spPr>
        <p:txBody>
          <a:bodyPr>
            <a:normAutofit fontScale="90000"/>
          </a:bodyPr>
          <a:lstStyle/>
          <a:p>
            <a:r>
              <a:rPr lang="en-US" sz="4200" b="1" dirty="0"/>
              <a:t>How many PCs should I use?</a:t>
            </a:r>
          </a:p>
        </p:txBody>
      </p:sp>
      <p:pic>
        <p:nvPicPr>
          <p:cNvPr id="19" name="Picture 18">
            <a:extLst>
              <a:ext uri="{FF2B5EF4-FFF2-40B4-BE49-F238E27FC236}">
                <a16:creationId xmlns:a16="http://schemas.microsoft.com/office/drawing/2014/main" id="{5AD13A39-B40A-F0BA-6A78-1707E331B0F8}"/>
              </a:ext>
            </a:extLst>
          </p:cNvPr>
          <p:cNvPicPr>
            <a:picLocks noChangeAspect="1"/>
          </p:cNvPicPr>
          <p:nvPr/>
        </p:nvPicPr>
        <p:blipFill>
          <a:blip r:embed="rId2"/>
          <a:stretch>
            <a:fillRect/>
          </a:stretch>
        </p:blipFill>
        <p:spPr>
          <a:xfrm>
            <a:off x="708991" y="2083649"/>
            <a:ext cx="7772400" cy="1527523"/>
          </a:xfrm>
          <a:prstGeom prst="rect">
            <a:avLst/>
          </a:prstGeom>
        </p:spPr>
      </p:pic>
      <p:pic>
        <p:nvPicPr>
          <p:cNvPr id="20" name="Picture 19">
            <a:extLst>
              <a:ext uri="{FF2B5EF4-FFF2-40B4-BE49-F238E27FC236}">
                <a16:creationId xmlns:a16="http://schemas.microsoft.com/office/drawing/2014/main" id="{D4255581-3C66-8F99-CC06-3AD600D87139}"/>
              </a:ext>
            </a:extLst>
          </p:cNvPr>
          <p:cNvPicPr>
            <a:picLocks noChangeAspect="1"/>
          </p:cNvPicPr>
          <p:nvPr/>
        </p:nvPicPr>
        <p:blipFill>
          <a:blip r:embed="rId3"/>
          <a:stretch>
            <a:fillRect/>
          </a:stretch>
        </p:blipFill>
        <p:spPr>
          <a:xfrm>
            <a:off x="6999080" y="155968"/>
            <a:ext cx="607668" cy="588066"/>
          </a:xfrm>
          <a:prstGeom prst="rect">
            <a:avLst/>
          </a:prstGeom>
        </p:spPr>
      </p:pic>
      <p:sp>
        <p:nvSpPr>
          <p:cNvPr id="21" name="TextBox 20">
            <a:extLst>
              <a:ext uri="{FF2B5EF4-FFF2-40B4-BE49-F238E27FC236}">
                <a16:creationId xmlns:a16="http://schemas.microsoft.com/office/drawing/2014/main" id="{2198A960-1C84-605A-1BE8-CB10C2C52960}"/>
              </a:ext>
            </a:extLst>
          </p:cNvPr>
          <p:cNvSpPr txBox="1"/>
          <p:nvPr/>
        </p:nvSpPr>
        <p:spPr>
          <a:xfrm>
            <a:off x="291548" y="1537252"/>
            <a:ext cx="2204450" cy="369332"/>
          </a:xfrm>
          <a:prstGeom prst="rect">
            <a:avLst/>
          </a:prstGeom>
          <a:noFill/>
        </p:spPr>
        <p:txBody>
          <a:bodyPr wrap="none" rtlCol="0">
            <a:spAutoFit/>
          </a:bodyPr>
          <a:lstStyle/>
          <a:p>
            <a:r>
              <a:rPr lang="en-US" dirty="0"/>
              <a:t>Well, it depends…</a:t>
            </a:r>
          </a:p>
        </p:txBody>
      </p:sp>
      <p:sp>
        <p:nvSpPr>
          <p:cNvPr id="22" name="TextBox 21">
            <a:extLst>
              <a:ext uri="{FF2B5EF4-FFF2-40B4-BE49-F238E27FC236}">
                <a16:creationId xmlns:a16="http://schemas.microsoft.com/office/drawing/2014/main" id="{1C6A0D67-A202-80E5-EDC6-82A4D7FBB068}"/>
              </a:ext>
            </a:extLst>
          </p:cNvPr>
          <p:cNvSpPr txBox="1"/>
          <p:nvPr/>
        </p:nvSpPr>
        <p:spPr>
          <a:xfrm>
            <a:off x="291548" y="4581455"/>
            <a:ext cx="10674717" cy="369332"/>
          </a:xfrm>
          <a:prstGeom prst="rect">
            <a:avLst/>
          </a:prstGeom>
          <a:noFill/>
        </p:spPr>
        <p:txBody>
          <a:bodyPr wrap="none" rtlCol="0">
            <a:spAutoFit/>
          </a:bodyPr>
          <a:lstStyle/>
          <a:p>
            <a:r>
              <a:rPr lang="en-US" dirty="0"/>
              <a:t>Now, if you use PCs in an association analysis then the answer is “all” (ala Linear Mixed Models)</a:t>
            </a:r>
          </a:p>
        </p:txBody>
      </p:sp>
    </p:spTree>
    <p:extLst>
      <p:ext uri="{BB962C8B-B14F-4D97-AF65-F5344CB8AC3E}">
        <p14:creationId xmlns:p14="http://schemas.microsoft.com/office/powerpoint/2010/main" val="1567379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D3553E-C2F2-52C5-9373-2027A57CC9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2941C3-7A70-E81E-1F7D-50075A9C17D5}"/>
              </a:ext>
            </a:extLst>
          </p:cNvPr>
          <p:cNvSpPr>
            <a:spLocks noGrp="1"/>
          </p:cNvSpPr>
          <p:nvPr>
            <p:ph type="title"/>
          </p:nvPr>
        </p:nvSpPr>
        <p:spPr>
          <a:xfrm>
            <a:off x="178904" y="221263"/>
            <a:ext cx="11834192" cy="522771"/>
          </a:xfrm>
        </p:spPr>
        <p:txBody>
          <a:bodyPr>
            <a:normAutofit fontScale="90000"/>
          </a:bodyPr>
          <a:lstStyle/>
          <a:p>
            <a:r>
              <a:rPr lang="en-US" sz="4200" b="1" dirty="0"/>
              <a:t>Scaling PCA?</a:t>
            </a:r>
          </a:p>
        </p:txBody>
      </p:sp>
      <p:sp>
        <p:nvSpPr>
          <p:cNvPr id="3" name="TextBox 2">
            <a:extLst>
              <a:ext uri="{FF2B5EF4-FFF2-40B4-BE49-F238E27FC236}">
                <a16:creationId xmlns:a16="http://schemas.microsoft.com/office/drawing/2014/main" id="{3A5BFC66-91CF-593F-1C1B-D648E053D7A3}"/>
              </a:ext>
            </a:extLst>
          </p:cNvPr>
          <p:cNvSpPr txBox="1"/>
          <p:nvPr/>
        </p:nvSpPr>
        <p:spPr>
          <a:xfrm>
            <a:off x="292100" y="1181100"/>
            <a:ext cx="7595349" cy="923330"/>
          </a:xfrm>
          <a:prstGeom prst="rect">
            <a:avLst/>
          </a:prstGeom>
          <a:noFill/>
        </p:spPr>
        <p:txBody>
          <a:bodyPr wrap="none" rtlCol="0">
            <a:spAutoFit/>
          </a:bodyPr>
          <a:lstStyle/>
          <a:p>
            <a:r>
              <a:rPr lang="en-US" dirty="0"/>
              <a:t>PCA can be a very computationally intensive. </a:t>
            </a:r>
            <a:r>
              <a:rPr lang="en-US" b="1" dirty="0"/>
              <a:t>Solutions</a:t>
            </a:r>
          </a:p>
          <a:p>
            <a:pPr marL="342900" indent="-342900">
              <a:buAutoNum type="arabicParenR"/>
            </a:pPr>
            <a:r>
              <a:rPr lang="en-US" dirty="0"/>
              <a:t>Use subsets</a:t>
            </a:r>
          </a:p>
          <a:p>
            <a:pPr marL="342900" indent="-342900">
              <a:buAutoNum type="arabicParenR"/>
            </a:pPr>
            <a:r>
              <a:rPr lang="en-US" dirty="0"/>
              <a:t>Use random projection-based algorithms (PLINK) – good if N&gt;5K</a:t>
            </a:r>
          </a:p>
        </p:txBody>
      </p:sp>
    </p:spTree>
    <p:extLst>
      <p:ext uri="{BB962C8B-B14F-4D97-AF65-F5344CB8AC3E}">
        <p14:creationId xmlns:p14="http://schemas.microsoft.com/office/powerpoint/2010/main" val="11942343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8CD00-92F3-2307-578F-8B3E25060E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B49B8A-7211-2331-CBBE-FAA935B1EF69}"/>
              </a:ext>
            </a:extLst>
          </p:cNvPr>
          <p:cNvSpPr>
            <a:spLocks noGrp="1"/>
          </p:cNvSpPr>
          <p:nvPr>
            <p:ph type="title"/>
          </p:nvPr>
        </p:nvSpPr>
        <p:spPr>
          <a:xfrm>
            <a:off x="178904" y="221263"/>
            <a:ext cx="11834192" cy="522771"/>
          </a:xfrm>
        </p:spPr>
        <p:txBody>
          <a:bodyPr>
            <a:normAutofit fontScale="90000"/>
          </a:bodyPr>
          <a:lstStyle/>
          <a:p>
            <a:r>
              <a:rPr lang="en-US" sz="4200" b="1" dirty="0"/>
              <a:t>Many software tools available</a:t>
            </a:r>
          </a:p>
        </p:txBody>
      </p:sp>
      <p:sp>
        <p:nvSpPr>
          <p:cNvPr id="3" name="TextBox 2">
            <a:extLst>
              <a:ext uri="{FF2B5EF4-FFF2-40B4-BE49-F238E27FC236}">
                <a16:creationId xmlns:a16="http://schemas.microsoft.com/office/drawing/2014/main" id="{C212A1EC-99FF-90E0-7BCE-4597ECF2C27C}"/>
              </a:ext>
            </a:extLst>
          </p:cNvPr>
          <p:cNvSpPr txBox="1"/>
          <p:nvPr/>
        </p:nvSpPr>
        <p:spPr>
          <a:xfrm>
            <a:off x="292100" y="1181100"/>
            <a:ext cx="6886822" cy="2585323"/>
          </a:xfrm>
          <a:prstGeom prst="rect">
            <a:avLst/>
          </a:prstGeom>
          <a:noFill/>
        </p:spPr>
        <p:txBody>
          <a:bodyPr wrap="none" rtlCol="0">
            <a:spAutoFit/>
          </a:bodyPr>
          <a:lstStyle/>
          <a:p>
            <a:r>
              <a:rPr lang="en-US" b="1" dirty="0"/>
              <a:t>EIGENSTRAT: from genotype only</a:t>
            </a:r>
          </a:p>
          <a:p>
            <a:endParaRPr lang="en-US" b="1" dirty="0"/>
          </a:p>
          <a:p>
            <a:r>
              <a:rPr lang="en-US" b="1" dirty="0"/>
              <a:t>PLINK: from genotype and GRM</a:t>
            </a:r>
          </a:p>
          <a:p>
            <a:endParaRPr lang="en-US" b="1" dirty="0"/>
          </a:p>
          <a:p>
            <a:r>
              <a:rPr lang="en-US" b="1" dirty="0"/>
              <a:t>GCTA: from GRM only</a:t>
            </a:r>
          </a:p>
          <a:p>
            <a:endParaRPr lang="en-US" b="1" dirty="0"/>
          </a:p>
          <a:p>
            <a:r>
              <a:rPr lang="en-US" dirty="0"/>
              <a:t>Or even R (if you can load the data; e.g., </a:t>
            </a:r>
            <a:r>
              <a:rPr lang="en-US" b="1" dirty="0" err="1"/>
              <a:t>BigSNPr</a:t>
            </a:r>
            <a:r>
              <a:rPr lang="en-US" dirty="0"/>
              <a:t> package)</a:t>
            </a:r>
          </a:p>
          <a:p>
            <a:endParaRPr lang="en-US" b="1" dirty="0"/>
          </a:p>
          <a:p>
            <a:r>
              <a:rPr lang="en-US" b="1" dirty="0"/>
              <a:t>Etc.</a:t>
            </a:r>
          </a:p>
        </p:txBody>
      </p:sp>
    </p:spTree>
    <p:extLst>
      <p:ext uri="{BB962C8B-B14F-4D97-AF65-F5344CB8AC3E}">
        <p14:creationId xmlns:p14="http://schemas.microsoft.com/office/powerpoint/2010/main" val="1939326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30DC2-56D7-5536-E591-132436BFF694}"/>
              </a:ext>
            </a:extLst>
          </p:cNvPr>
          <p:cNvSpPr>
            <a:spLocks noGrp="1"/>
          </p:cNvSpPr>
          <p:nvPr>
            <p:ph type="title"/>
          </p:nvPr>
        </p:nvSpPr>
        <p:spPr>
          <a:xfrm>
            <a:off x="304800" y="377825"/>
            <a:ext cx="10515600" cy="1325563"/>
          </a:xfrm>
        </p:spPr>
        <p:txBody>
          <a:bodyPr/>
          <a:lstStyle/>
          <a:p>
            <a:r>
              <a:rPr lang="en-US" dirty="0"/>
              <a:t>PCA checklist</a:t>
            </a:r>
          </a:p>
        </p:txBody>
      </p:sp>
      <p:sp>
        <p:nvSpPr>
          <p:cNvPr id="3" name="Content Placeholder 2">
            <a:extLst>
              <a:ext uri="{FF2B5EF4-FFF2-40B4-BE49-F238E27FC236}">
                <a16:creationId xmlns:a16="http://schemas.microsoft.com/office/drawing/2014/main" id="{B3BBCB0E-9347-265F-C4A2-1C6330629E94}"/>
              </a:ext>
            </a:extLst>
          </p:cNvPr>
          <p:cNvSpPr>
            <a:spLocks noGrp="1"/>
          </p:cNvSpPr>
          <p:nvPr>
            <p:ph idx="1"/>
          </p:nvPr>
        </p:nvSpPr>
        <p:spPr>
          <a:xfrm>
            <a:off x="304800" y="1876425"/>
            <a:ext cx="11188700" cy="4351338"/>
          </a:xfrm>
        </p:spPr>
        <p:txBody>
          <a:bodyPr/>
          <a:lstStyle/>
          <a:p>
            <a:r>
              <a:rPr lang="en-US" dirty="0"/>
              <a:t>Run and visualize a PCA of genetic data once my life</a:t>
            </a:r>
          </a:p>
          <a:p>
            <a:endParaRPr lang="en-US" dirty="0"/>
          </a:p>
          <a:p>
            <a:r>
              <a:rPr lang="en-US" dirty="0"/>
              <a:t>Use PCA to identify groups of individuals with similar ancestries</a:t>
            </a:r>
          </a:p>
          <a:p>
            <a:endParaRPr lang="en-US" dirty="0"/>
          </a:p>
          <a:p>
            <a:r>
              <a:rPr lang="en-US" dirty="0"/>
              <a:t>Use PCA to correct biases due to population stratification</a:t>
            </a:r>
          </a:p>
        </p:txBody>
      </p:sp>
    </p:spTree>
    <p:extLst>
      <p:ext uri="{BB962C8B-B14F-4D97-AF65-F5344CB8AC3E}">
        <p14:creationId xmlns:p14="http://schemas.microsoft.com/office/powerpoint/2010/main" val="2858649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5A2A1E-25B2-168F-80CD-F1065A369B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2C4417-776B-7F39-235F-2ECB7E53BB2B}"/>
              </a:ext>
            </a:extLst>
          </p:cNvPr>
          <p:cNvSpPr>
            <a:spLocks noGrp="1"/>
          </p:cNvSpPr>
          <p:nvPr>
            <p:ph type="title"/>
          </p:nvPr>
        </p:nvSpPr>
        <p:spPr>
          <a:xfrm>
            <a:off x="247185" y="197856"/>
            <a:ext cx="10515600" cy="928417"/>
          </a:xfrm>
        </p:spPr>
        <p:txBody>
          <a:bodyPr>
            <a:normAutofit fontScale="90000"/>
          </a:bodyPr>
          <a:lstStyle/>
          <a:p>
            <a:r>
              <a:rPr lang="en-US" dirty="0">
                <a:solidFill>
                  <a:schemeClr val="bg2">
                    <a:lumMod val="50000"/>
                  </a:schemeClr>
                </a:solidFill>
              </a:rPr>
              <a:t>Intuition 1</a:t>
            </a:r>
            <a:r>
              <a:rPr lang="en-US" dirty="0"/>
              <a:t>: </a:t>
            </a:r>
            <a:r>
              <a:rPr lang="en-US" dirty="0">
                <a:solidFill>
                  <a:srgbClr val="0070C0"/>
                </a:solidFill>
              </a:rPr>
              <a:t>Visualization</a:t>
            </a:r>
            <a:br>
              <a:rPr lang="en-US" dirty="0">
                <a:solidFill>
                  <a:srgbClr val="0070C0"/>
                </a:solidFill>
              </a:rPr>
            </a:br>
            <a:r>
              <a:rPr lang="en-US" sz="2200" dirty="0"/>
              <a:t>What does </a:t>
            </a:r>
            <a:r>
              <a:rPr lang="en-US" sz="2200" b="1" dirty="0"/>
              <a:t>linearly</a:t>
            </a:r>
            <a:r>
              <a:rPr lang="en-US" sz="2200" dirty="0"/>
              <a:t> mean?</a:t>
            </a:r>
          </a:p>
        </p:txBody>
      </p:sp>
      <p:sp>
        <p:nvSpPr>
          <p:cNvPr id="9" name="TextBox 8">
            <a:extLst>
              <a:ext uri="{FF2B5EF4-FFF2-40B4-BE49-F238E27FC236}">
                <a16:creationId xmlns:a16="http://schemas.microsoft.com/office/drawing/2014/main" id="{68F13AC3-B96E-5DC6-8FCB-A1F3B546BC33}"/>
              </a:ext>
            </a:extLst>
          </p:cNvPr>
          <p:cNvSpPr txBox="1"/>
          <p:nvPr/>
        </p:nvSpPr>
        <p:spPr>
          <a:xfrm>
            <a:off x="247186" y="1880653"/>
            <a:ext cx="6318714" cy="400110"/>
          </a:xfrm>
          <a:prstGeom prst="rect">
            <a:avLst/>
          </a:prstGeom>
          <a:noFill/>
        </p:spPr>
        <p:txBody>
          <a:bodyPr wrap="square" rtlCol="0">
            <a:spAutoFit/>
          </a:bodyPr>
          <a:lstStyle/>
          <a:p>
            <a:r>
              <a:rPr lang="en-US" sz="2000" dirty="0"/>
              <a:t>If your data point is a “row” (here an individual)</a:t>
            </a:r>
            <a:endParaRPr lang="en-US" sz="2000" b="1" dirty="0"/>
          </a:p>
        </p:txBody>
      </p:sp>
      <p:sp>
        <p:nvSpPr>
          <p:cNvPr id="10" name="TextBox 9">
            <a:extLst>
              <a:ext uri="{FF2B5EF4-FFF2-40B4-BE49-F238E27FC236}">
                <a16:creationId xmlns:a16="http://schemas.microsoft.com/office/drawing/2014/main" id="{5B8F0CC2-9F3A-BEBC-77AC-89AFD9DCD07B}"/>
              </a:ext>
            </a:extLst>
          </p:cNvPr>
          <p:cNvSpPr txBox="1"/>
          <p:nvPr/>
        </p:nvSpPr>
        <p:spPr>
          <a:xfrm>
            <a:off x="-33454" y="5018049"/>
            <a:ext cx="184731" cy="369332"/>
          </a:xfrm>
          <a:prstGeom prst="rect">
            <a:avLst/>
          </a:prstGeom>
          <a:noFill/>
        </p:spPr>
        <p:txBody>
          <a:bodyPr wrap="none" rtlCol="0">
            <a:spAutoFit/>
          </a:bodyPr>
          <a:lstStyle/>
          <a:p>
            <a:endParaRPr lang="en-US"/>
          </a:p>
        </p:txBody>
      </p:sp>
      <p:pic>
        <p:nvPicPr>
          <p:cNvPr id="4" name="Picture 3">
            <a:extLst>
              <a:ext uri="{FF2B5EF4-FFF2-40B4-BE49-F238E27FC236}">
                <a16:creationId xmlns:a16="http://schemas.microsoft.com/office/drawing/2014/main" id="{EBCAA59A-B2DD-23A9-D567-C1CD8FDE3C0F}"/>
              </a:ext>
            </a:extLst>
          </p:cNvPr>
          <p:cNvPicPr>
            <a:picLocks noChangeAspect="1"/>
          </p:cNvPicPr>
          <p:nvPr/>
        </p:nvPicPr>
        <p:blipFill>
          <a:blip r:embed="rId2"/>
          <a:stretch>
            <a:fillRect/>
          </a:stretch>
        </p:blipFill>
        <p:spPr>
          <a:xfrm>
            <a:off x="1041091" y="2859049"/>
            <a:ext cx="431800" cy="2159000"/>
          </a:xfrm>
          <a:prstGeom prst="rect">
            <a:avLst/>
          </a:prstGeom>
        </p:spPr>
      </p:pic>
      <p:pic>
        <p:nvPicPr>
          <p:cNvPr id="5" name="Picture 4">
            <a:extLst>
              <a:ext uri="{FF2B5EF4-FFF2-40B4-BE49-F238E27FC236}">
                <a16:creationId xmlns:a16="http://schemas.microsoft.com/office/drawing/2014/main" id="{062B7802-282B-F02A-F93B-BF5C8985E585}"/>
              </a:ext>
            </a:extLst>
          </p:cNvPr>
          <p:cNvPicPr>
            <a:picLocks noChangeAspect="1"/>
          </p:cNvPicPr>
          <p:nvPr/>
        </p:nvPicPr>
        <p:blipFill>
          <a:blip r:embed="rId3"/>
          <a:stretch>
            <a:fillRect/>
          </a:stretch>
        </p:blipFill>
        <p:spPr>
          <a:xfrm>
            <a:off x="2280773" y="2859049"/>
            <a:ext cx="406400" cy="2146300"/>
          </a:xfrm>
          <a:prstGeom prst="rect">
            <a:avLst/>
          </a:prstGeom>
        </p:spPr>
      </p:pic>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7D5B7F59-EEDE-3A2C-C0B7-3E5AA1D8E7DC}"/>
                  </a:ext>
                </a:extLst>
              </p:cNvPr>
              <p:cNvSpPr txBox="1"/>
              <p:nvPr/>
            </p:nvSpPr>
            <p:spPr>
              <a:xfrm>
                <a:off x="468162" y="3624191"/>
                <a:ext cx="646074" cy="362984"/>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AU" b="0" i="1" dirty="0" smtClean="0">
                              <a:latin typeface="Cambria Math" panose="02040503050406030204" pitchFamily="18" charset="0"/>
                            </a:rPr>
                            <m:t>𝑤</m:t>
                          </m:r>
                        </m:e>
                        <m:sub>
                          <m:r>
                            <a:rPr lang="en-AU" b="0" i="1" dirty="0" smtClean="0">
                              <a:latin typeface="Cambria Math" panose="02040503050406030204" pitchFamily="18" charset="0"/>
                            </a:rPr>
                            <m:t>1</m:t>
                          </m:r>
                        </m:sub>
                      </m:sSub>
                      <m:r>
                        <a:rPr lang="en-AU" b="0" i="1" dirty="0" smtClean="0">
                          <a:latin typeface="Cambria Math" panose="02040503050406030204" pitchFamily="18" charset="0"/>
                          <a:ea typeface="Cambria Math" panose="02040503050406030204" pitchFamily="18" charset="0"/>
                        </a:rPr>
                        <m:t>×</m:t>
                      </m:r>
                    </m:oMath>
                  </m:oMathPara>
                </a14:m>
                <a:endParaRPr lang="en-US" baseline="-25000" dirty="0"/>
              </a:p>
            </p:txBody>
          </p:sp>
        </mc:Choice>
        <mc:Fallback>
          <p:sp>
            <p:nvSpPr>
              <p:cNvPr id="11" name="TextBox 10">
                <a:extLst>
                  <a:ext uri="{FF2B5EF4-FFF2-40B4-BE49-F238E27FC236}">
                    <a16:creationId xmlns:a16="http://schemas.microsoft.com/office/drawing/2014/main" id="{7D5B7F59-EEDE-3A2C-C0B7-3E5AA1D8E7DC}"/>
                  </a:ext>
                </a:extLst>
              </p:cNvPr>
              <p:cNvSpPr txBox="1">
                <a:spLocks noRot="1" noChangeAspect="1" noMove="1" noResize="1" noEditPoints="1" noAdjustHandles="1" noChangeArrowheads="1" noChangeShapeType="1" noTextEdit="1"/>
              </p:cNvSpPr>
              <p:nvPr/>
            </p:nvSpPr>
            <p:spPr>
              <a:xfrm>
                <a:off x="468162" y="3624191"/>
                <a:ext cx="646074" cy="36298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B0355F9F-1446-F625-9438-6ADD75D288C0}"/>
                  </a:ext>
                </a:extLst>
              </p:cNvPr>
              <p:cNvSpPr txBox="1"/>
              <p:nvPr/>
            </p:nvSpPr>
            <p:spPr>
              <a:xfrm>
                <a:off x="1737428" y="3624191"/>
                <a:ext cx="646074" cy="362984"/>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AU" b="0" i="1" dirty="0" smtClean="0">
                              <a:latin typeface="Cambria Math" panose="02040503050406030204" pitchFamily="18" charset="0"/>
                            </a:rPr>
                            <m:t>𝑤</m:t>
                          </m:r>
                        </m:e>
                        <m:sub>
                          <m:r>
                            <a:rPr lang="en-AU" b="0" i="1" dirty="0" smtClean="0">
                              <a:latin typeface="Cambria Math" panose="02040503050406030204" pitchFamily="18" charset="0"/>
                            </a:rPr>
                            <m:t>2</m:t>
                          </m:r>
                        </m:sub>
                      </m:sSub>
                      <m:r>
                        <a:rPr lang="en-AU" b="0" i="1" dirty="0" smtClean="0">
                          <a:latin typeface="Cambria Math" panose="02040503050406030204" pitchFamily="18" charset="0"/>
                          <a:ea typeface="Cambria Math" panose="02040503050406030204" pitchFamily="18" charset="0"/>
                        </a:rPr>
                        <m:t>×</m:t>
                      </m:r>
                    </m:oMath>
                  </m:oMathPara>
                </a14:m>
                <a:endParaRPr lang="en-US" baseline="-25000" dirty="0"/>
              </a:p>
            </p:txBody>
          </p:sp>
        </mc:Choice>
        <mc:Fallback>
          <p:sp>
            <p:nvSpPr>
              <p:cNvPr id="14" name="TextBox 13">
                <a:extLst>
                  <a:ext uri="{FF2B5EF4-FFF2-40B4-BE49-F238E27FC236}">
                    <a16:creationId xmlns:a16="http://schemas.microsoft.com/office/drawing/2014/main" id="{B0355F9F-1446-F625-9438-6ADD75D288C0}"/>
                  </a:ext>
                </a:extLst>
              </p:cNvPr>
              <p:cNvSpPr txBox="1">
                <a:spLocks noRot="1" noChangeAspect="1" noMove="1" noResize="1" noEditPoints="1" noAdjustHandles="1" noChangeArrowheads="1" noChangeShapeType="1" noTextEdit="1"/>
              </p:cNvSpPr>
              <p:nvPr/>
            </p:nvSpPr>
            <p:spPr>
              <a:xfrm>
                <a:off x="1737428" y="3624191"/>
                <a:ext cx="646074" cy="36298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TextBox 14">
                <a:extLst>
                  <a:ext uri="{FF2B5EF4-FFF2-40B4-BE49-F238E27FC236}">
                    <a16:creationId xmlns:a16="http://schemas.microsoft.com/office/drawing/2014/main" id="{FDD95510-31AA-E9EB-06D8-DD369F85B9CC}"/>
                  </a:ext>
                </a:extLst>
              </p:cNvPr>
              <p:cNvSpPr txBox="1"/>
              <p:nvPr/>
            </p:nvSpPr>
            <p:spPr>
              <a:xfrm>
                <a:off x="2703672" y="3624191"/>
                <a:ext cx="837089" cy="362984"/>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AU" i="1" dirty="0" smtClean="0">
                          <a:latin typeface="Cambria Math" panose="02040503050406030204" pitchFamily="18" charset="0"/>
                        </a:rPr>
                        <m:t>+</m:t>
                      </m:r>
                      <m:r>
                        <a:rPr lang="en-AU" b="0" i="1" dirty="0" smtClean="0">
                          <a:latin typeface="Cambria Math" panose="02040503050406030204" pitchFamily="18" charset="0"/>
                        </a:rPr>
                        <m:t>…+</m:t>
                      </m:r>
                    </m:oMath>
                  </m:oMathPara>
                </a14:m>
                <a:endParaRPr lang="en-US" baseline="-25000" dirty="0"/>
              </a:p>
            </p:txBody>
          </p:sp>
        </mc:Choice>
        <mc:Fallback>
          <p:sp>
            <p:nvSpPr>
              <p:cNvPr id="15" name="TextBox 14">
                <a:extLst>
                  <a:ext uri="{FF2B5EF4-FFF2-40B4-BE49-F238E27FC236}">
                    <a16:creationId xmlns:a16="http://schemas.microsoft.com/office/drawing/2014/main" id="{FDD95510-31AA-E9EB-06D8-DD369F85B9CC}"/>
                  </a:ext>
                </a:extLst>
              </p:cNvPr>
              <p:cNvSpPr txBox="1">
                <a:spLocks noRot="1" noChangeAspect="1" noMove="1" noResize="1" noEditPoints="1" noAdjustHandles="1" noChangeArrowheads="1" noChangeShapeType="1" noTextEdit="1"/>
              </p:cNvSpPr>
              <p:nvPr/>
            </p:nvSpPr>
            <p:spPr>
              <a:xfrm>
                <a:off x="2703672" y="3624191"/>
                <a:ext cx="837089" cy="362984"/>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D207FD7D-016C-643B-81B2-8AE7203B7C20}"/>
                  </a:ext>
                </a:extLst>
              </p:cNvPr>
              <p:cNvSpPr txBox="1"/>
              <p:nvPr/>
            </p:nvSpPr>
            <p:spPr>
              <a:xfrm>
                <a:off x="3379532" y="3624191"/>
                <a:ext cx="749179" cy="362984"/>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AU" b="0" i="1" dirty="0" smtClean="0">
                              <a:latin typeface="Cambria Math" panose="02040503050406030204" pitchFamily="18" charset="0"/>
                            </a:rPr>
                            <m:t>𝑤</m:t>
                          </m:r>
                        </m:e>
                        <m:sub>
                          <m:r>
                            <a:rPr lang="en-AU" b="0" i="1" dirty="0" smtClean="0">
                              <a:latin typeface="Cambria Math" panose="02040503050406030204" pitchFamily="18" charset="0"/>
                            </a:rPr>
                            <m:t>20</m:t>
                          </m:r>
                        </m:sub>
                      </m:sSub>
                      <m:r>
                        <a:rPr lang="en-AU" b="0" i="1" dirty="0" smtClean="0">
                          <a:latin typeface="Cambria Math" panose="02040503050406030204" pitchFamily="18" charset="0"/>
                          <a:ea typeface="Cambria Math" panose="02040503050406030204" pitchFamily="18" charset="0"/>
                        </a:rPr>
                        <m:t>×</m:t>
                      </m:r>
                    </m:oMath>
                  </m:oMathPara>
                </a14:m>
                <a:endParaRPr lang="en-US" baseline="-25000" dirty="0"/>
              </a:p>
            </p:txBody>
          </p:sp>
        </mc:Choice>
        <mc:Fallback>
          <p:sp>
            <p:nvSpPr>
              <p:cNvPr id="16" name="TextBox 15">
                <a:extLst>
                  <a:ext uri="{FF2B5EF4-FFF2-40B4-BE49-F238E27FC236}">
                    <a16:creationId xmlns:a16="http://schemas.microsoft.com/office/drawing/2014/main" id="{D207FD7D-016C-643B-81B2-8AE7203B7C20}"/>
                  </a:ext>
                </a:extLst>
              </p:cNvPr>
              <p:cNvSpPr txBox="1">
                <a:spLocks noRot="1" noChangeAspect="1" noMove="1" noResize="1" noEditPoints="1" noAdjustHandles="1" noChangeArrowheads="1" noChangeShapeType="1" noTextEdit="1"/>
              </p:cNvSpPr>
              <p:nvPr/>
            </p:nvSpPr>
            <p:spPr>
              <a:xfrm>
                <a:off x="3379532" y="3624191"/>
                <a:ext cx="749179" cy="362984"/>
              </a:xfrm>
              <a:prstGeom prst="rect">
                <a:avLst/>
              </a:prstGeom>
              <a:blipFill>
                <a:blip r:embed="rId7"/>
                <a:stretch>
                  <a:fillRect/>
                </a:stretch>
              </a:blipFill>
            </p:spPr>
            <p:txBody>
              <a:bodyPr/>
              <a:lstStyle/>
              <a:p>
                <a:r>
                  <a:rPr lang="en-US">
                    <a:noFill/>
                  </a:rPr>
                  <a:t> </a:t>
                </a:r>
              </a:p>
            </p:txBody>
          </p:sp>
        </mc:Fallback>
      </mc:AlternateContent>
      <p:pic>
        <p:nvPicPr>
          <p:cNvPr id="17" name="Picture 16">
            <a:extLst>
              <a:ext uri="{FF2B5EF4-FFF2-40B4-BE49-F238E27FC236}">
                <a16:creationId xmlns:a16="http://schemas.microsoft.com/office/drawing/2014/main" id="{6FA532B2-D512-3010-5E3E-878A1ECEDC7C}"/>
              </a:ext>
            </a:extLst>
          </p:cNvPr>
          <p:cNvPicPr>
            <a:picLocks noChangeAspect="1"/>
          </p:cNvPicPr>
          <p:nvPr/>
        </p:nvPicPr>
        <p:blipFill>
          <a:blip r:embed="rId8"/>
          <a:stretch>
            <a:fillRect/>
          </a:stretch>
        </p:blipFill>
        <p:spPr>
          <a:xfrm>
            <a:off x="4039503" y="2859049"/>
            <a:ext cx="457200" cy="2146300"/>
          </a:xfrm>
          <a:prstGeom prst="rect">
            <a:avLst/>
          </a:prstGeom>
        </p:spPr>
      </p:pic>
      <mc:AlternateContent xmlns:mc="http://schemas.openxmlformats.org/markup-compatibility/2006">
        <mc:Choice xmlns:a14="http://schemas.microsoft.com/office/drawing/2010/main" Requires="a14">
          <p:sp>
            <p:nvSpPr>
              <p:cNvPr id="18" name="TextBox 17">
                <a:extLst>
                  <a:ext uri="{FF2B5EF4-FFF2-40B4-BE49-F238E27FC236}">
                    <a16:creationId xmlns:a16="http://schemas.microsoft.com/office/drawing/2014/main" id="{B0F29A36-5380-2826-F86C-35D8A6424D30}"/>
                  </a:ext>
                </a:extLst>
              </p:cNvPr>
              <p:cNvSpPr txBox="1"/>
              <p:nvPr/>
            </p:nvSpPr>
            <p:spPr>
              <a:xfrm>
                <a:off x="1439913" y="3624191"/>
                <a:ext cx="389850" cy="362984"/>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AU" i="1" dirty="0" smtClean="0">
                          <a:latin typeface="Cambria Math" panose="02040503050406030204" pitchFamily="18" charset="0"/>
                        </a:rPr>
                        <m:t>+</m:t>
                      </m:r>
                    </m:oMath>
                  </m:oMathPara>
                </a14:m>
                <a:endParaRPr lang="en-US" baseline="-25000" dirty="0"/>
              </a:p>
            </p:txBody>
          </p:sp>
        </mc:Choice>
        <mc:Fallback>
          <p:sp>
            <p:nvSpPr>
              <p:cNvPr id="18" name="TextBox 17">
                <a:extLst>
                  <a:ext uri="{FF2B5EF4-FFF2-40B4-BE49-F238E27FC236}">
                    <a16:creationId xmlns:a16="http://schemas.microsoft.com/office/drawing/2014/main" id="{B0F29A36-5380-2826-F86C-35D8A6424D30}"/>
                  </a:ext>
                </a:extLst>
              </p:cNvPr>
              <p:cNvSpPr txBox="1">
                <a:spLocks noRot="1" noChangeAspect="1" noMove="1" noResize="1" noEditPoints="1" noAdjustHandles="1" noChangeArrowheads="1" noChangeShapeType="1" noTextEdit="1"/>
              </p:cNvSpPr>
              <p:nvPr/>
            </p:nvSpPr>
            <p:spPr>
              <a:xfrm>
                <a:off x="1439913" y="3624191"/>
                <a:ext cx="389850" cy="362984"/>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54515FB9-41EF-D722-FC79-F01FC4C2E0B4}"/>
                  </a:ext>
                </a:extLst>
              </p:cNvPr>
              <p:cNvSpPr txBox="1"/>
              <p:nvPr/>
            </p:nvSpPr>
            <p:spPr>
              <a:xfrm>
                <a:off x="4486437" y="3635387"/>
                <a:ext cx="401072" cy="362984"/>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AU" b="0" i="1" dirty="0" smtClean="0">
                          <a:latin typeface="Cambria Math" panose="02040503050406030204" pitchFamily="18" charset="0"/>
                        </a:rPr>
                        <m:t>=</m:t>
                      </m:r>
                    </m:oMath>
                  </m:oMathPara>
                </a14:m>
                <a:endParaRPr lang="en-US" baseline="-25000" dirty="0"/>
              </a:p>
            </p:txBody>
          </p:sp>
        </mc:Choice>
        <mc:Fallback>
          <p:sp>
            <p:nvSpPr>
              <p:cNvPr id="20" name="TextBox 19">
                <a:extLst>
                  <a:ext uri="{FF2B5EF4-FFF2-40B4-BE49-F238E27FC236}">
                    <a16:creationId xmlns:a16="http://schemas.microsoft.com/office/drawing/2014/main" id="{54515FB9-41EF-D722-FC79-F01FC4C2E0B4}"/>
                  </a:ext>
                </a:extLst>
              </p:cNvPr>
              <p:cNvSpPr txBox="1">
                <a:spLocks noRot="1" noChangeAspect="1" noMove="1" noResize="1" noEditPoints="1" noAdjustHandles="1" noChangeArrowheads="1" noChangeShapeType="1" noTextEdit="1"/>
              </p:cNvSpPr>
              <p:nvPr/>
            </p:nvSpPr>
            <p:spPr>
              <a:xfrm>
                <a:off x="4486437" y="3635387"/>
                <a:ext cx="401072" cy="362984"/>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2" name="TextBox 21">
                <a:extLst>
                  <a:ext uri="{FF2B5EF4-FFF2-40B4-BE49-F238E27FC236}">
                    <a16:creationId xmlns:a16="http://schemas.microsoft.com/office/drawing/2014/main" id="{86A05F75-0F54-3941-575E-21BAB452F99E}"/>
                  </a:ext>
                </a:extLst>
              </p:cNvPr>
              <p:cNvSpPr txBox="1"/>
              <p:nvPr/>
            </p:nvSpPr>
            <p:spPr>
              <a:xfrm>
                <a:off x="5156674" y="2993592"/>
                <a:ext cx="1578701" cy="870816"/>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m>
                        <m:mPr>
                          <m:mcs>
                            <m:mc>
                              <m:mcPr>
                                <m:count m:val="1"/>
                                <m:mcJc m:val="center"/>
                              </m:mcPr>
                            </m:mc>
                          </m:mcs>
                          <m:ctrlPr>
                            <a:rPr lang="en-US" i="1" dirty="0" smtClean="0">
                              <a:latin typeface="Cambria Math" panose="02040503050406030204" pitchFamily="18" charset="0"/>
                            </a:rPr>
                          </m:ctrlPr>
                        </m:mPr>
                        <m:mr>
                          <m:e>
                            <m:r>
                              <m:rPr>
                                <m:sty m:val="p"/>
                                <m:brk m:alnAt="7"/>
                              </m:rPr>
                              <a:rPr lang="en-AU" b="0" i="0" dirty="0" smtClean="0">
                                <a:latin typeface="Cambria Math" panose="02040503050406030204" pitchFamily="18" charset="0"/>
                              </a:rPr>
                              <m:t>Score</m:t>
                            </m:r>
                            <m:r>
                              <a:rPr lang="en-AU" b="0" i="0" dirty="0" smtClean="0">
                                <a:latin typeface="Cambria Math" panose="02040503050406030204" pitchFamily="18" charset="0"/>
                              </a:rPr>
                              <m:t> </m:t>
                            </m:r>
                            <m:r>
                              <m:rPr>
                                <m:sty m:val="p"/>
                              </m:rPr>
                              <a:rPr lang="en-AU" b="0" i="0" dirty="0" smtClean="0">
                                <a:latin typeface="Cambria Math" panose="02040503050406030204" pitchFamily="18" charset="0"/>
                              </a:rPr>
                              <m:t>for</m:t>
                            </m:r>
                            <m:r>
                              <a:rPr lang="en-AU" b="0" i="0" dirty="0" smtClean="0">
                                <a:latin typeface="Cambria Math" panose="02040503050406030204" pitchFamily="18" charset="0"/>
                              </a:rPr>
                              <m:t> </m:t>
                            </m:r>
                            <m:sSub>
                              <m:sSubPr>
                                <m:ctrlPr>
                                  <a:rPr lang="en-AU" b="0" i="0" dirty="0" smtClean="0">
                                    <a:latin typeface="Cambria Math" panose="02040503050406030204" pitchFamily="18" charset="0"/>
                                  </a:rPr>
                                </m:ctrlPr>
                              </m:sSubPr>
                              <m:e>
                                <m:r>
                                  <m:rPr>
                                    <m:sty m:val="p"/>
                                    <m:brk m:alnAt="7"/>
                                  </m:rPr>
                                  <a:rPr lang="en-AU" b="0" i="0" dirty="0" smtClean="0">
                                    <a:latin typeface="Cambria Math" panose="02040503050406030204" pitchFamily="18" charset="0"/>
                                  </a:rPr>
                                  <m:t>Ind</m:t>
                                </m:r>
                              </m:e>
                              <m:sub>
                                <m:r>
                                  <a:rPr lang="en-AU" b="0" i="0" dirty="0" smtClean="0">
                                    <a:latin typeface="Cambria Math" panose="02040503050406030204" pitchFamily="18" charset="0"/>
                                  </a:rPr>
                                  <m:t>1</m:t>
                                </m:r>
                              </m:sub>
                            </m:sSub>
                          </m:e>
                        </m:mr>
                        <m:mr>
                          <m:e>
                            <m:r>
                              <m:rPr>
                                <m:sty m:val="p"/>
                                <m:brk m:alnAt="7"/>
                              </m:rPr>
                              <a:rPr lang="en-AU" b="0" i="0" dirty="0" smtClean="0">
                                <a:latin typeface="Cambria Math" panose="02040503050406030204" pitchFamily="18" charset="0"/>
                              </a:rPr>
                              <m:t>S</m:t>
                            </m:r>
                            <m:r>
                              <m:rPr>
                                <m:sty m:val="p"/>
                              </m:rPr>
                              <a:rPr lang="en-AU" b="0" i="0" dirty="0" smtClean="0">
                                <a:latin typeface="Cambria Math" panose="02040503050406030204" pitchFamily="18" charset="0"/>
                              </a:rPr>
                              <m:t>core</m:t>
                            </m:r>
                            <m:r>
                              <a:rPr lang="en-AU" b="0" i="0" dirty="0" smtClean="0">
                                <a:latin typeface="Cambria Math" panose="02040503050406030204" pitchFamily="18" charset="0"/>
                              </a:rPr>
                              <m:t> </m:t>
                            </m:r>
                            <m:r>
                              <m:rPr>
                                <m:sty m:val="p"/>
                              </m:rPr>
                              <a:rPr lang="en-AU" b="0" i="0" dirty="0" smtClean="0">
                                <a:latin typeface="Cambria Math" panose="02040503050406030204" pitchFamily="18" charset="0"/>
                              </a:rPr>
                              <m:t>for</m:t>
                            </m:r>
                            <m:r>
                              <a:rPr lang="en-AU" b="0" i="0" dirty="0" smtClean="0">
                                <a:latin typeface="Cambria Math" panose="02040503050406030204" pitchFamily="18" charset="0"/>
                              </a:rPr>
                              <m:t> </m:t>
                            </m:r>
                            <m:sSub>
                              <m:sSubPr>
                                <m:ctrlPr>
                                  <a:rPr lang="en-AU" b="0" i="1" dirty="0" smtClean="0">
                                    <a:latin typeface="Cambria Math" panose="02040503050406030204" pitchFamily="18" charset="0"/>
                                  </a:rPr>
                                </m:ctrlPr>
                              </m:sSubPr>
                              <m:e>
                                <m:r>
                                  <m:rPr>
                                    <m:sty m:val="p"/>
                                    <m:brk m:alnAt="7"/>
                                  </m:rPr>
                                  <a:rPr lang="en-AU" b="0" i="0" dirty="0" smtClean="0">
                                    <a:latin typeface="Cambria Math" panose="02040503050406030204" pitchFamily="18" charset="0"/>
                                  </a:rPr>
                                  <m:t>I</m:t>
                                </m:r>
                                <m:r>
                                  <m:rPr>
                                    <m:sty m:val="p"/>
                                  </m:rPr>
                                  <a:rPr lang="en-AU" b="0" i="0" dirty="0" smtClean="0">
                                    <a:latin typeface="Cambria Math" panose="02040503050406030204" pitchFamily="18" charset="0"/>
                                  </a:rPr>
                                  <m:t>nd</m:t>
                                </m:r>
                              </m:e>
                              <m:sub>
                                <m:r>
                                  <a:rPr lang="en-AU" b="0" i="0" dirty="0" smtClean="0">
                                    <a:latin typeface="Cambria Math" panose="02040503050406030204" pitchFamily="18" charset="0"/>
                                  </a:rPr>
                                  <m:t>2</m:t>
                                </m:r>
                              </m:sub>
                            </m:sSub>
                          </m:e>
                        </m:mr>
                        <m:mr>
                          <m:e>
                            <m:r>
                              <a:rPr lang="en-AU" b="0" i="1" dirty="0" smtClean="0">
                                <a:latin typeface="Cambria Math" panose="02040503050406030204" pitchFamily="18" charset="0"/>
                              </a:rPr>
                              <m:t>.</m:t>
                            </m:r>
                          </m:e>
                        </m:mr>
                      </m:m>
                    </m:oMath>
                  </m:oMathPara>
                </a14:m>
                <a:endParaRPr lang="en-US" baseline="-25000" dirty="0"/>
              </a:p>
            </p:txBody>
          </p:sp>
        </mc:Choice>
        <mc:Fallback>
          <p:sp>
            <p:nvSpPr>
              <p:cNvPr id="22" name="TextBox 21">
                <a:extLst>
                  <a:ext uri="{FF2B5EF4-FFF2-40B4-BE49-F238E27FC236}">
                    <a16:creationId xmlns:a16="http://schemas.microsoft.com/office/drawing/2014/main" id="{86A05F75-0F54-3941-575E-21BAB452F99E}"/>
                  </a:ext>
                </a:extLst>
              </p:cNvPr>
              <p:cNvSpPr txBox="1">
                <a:spLocks noRot="1" noChangeAspect="1" noMove="1" noResize="1" noEditPoints="1" noAdjustHandles="1" noChangeArrowheads="1" noChangeShapeType="1" noTextEdit="1"/>
              </p:cNvSpPr>
              <p:nvPr/>
            </p:nvSpPr>
            <p:spPr>
              <a:xfrm>
                <a:off x="5156674" y="2993592"/>
                <a:ext cx="1578701" cy="870816"/>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3" name="TextBox 22">
                <a:extLst>
                  <a:ext uri="{FF2B5EF4-FFF2-40B4-BE49-F238E27FC236}">
                    <a16:creationId xmlns:a16="http://schemas.microsoft.com/office/drawing/2014/main" id="{EE632EFA-7C88-82D3-55AC-466700304111}"/>
                  </a:ext>
                </a:extLst>
              </p:cNvPr>
              <p:cNvSpPr txBox="1"/>
              <p:nvPr/>
            </p:nvSpPr>
            <p:spPr>
              <a:xfrm>
                <a:off x="5105120" y="4116071"/>
                <a:ext cx="1681806" cy="742447"/>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m>
                        <m:mPr>
                          <m:mcs>
                            <m:mc>
                              <m:mcPr>
                                <m:count m:val="1"/>
                                <m:mcJc m:val="center"/>
                              </m:mcPr>
                            </m:mc>
                          </m:mcs>
                          <m:ctrlPr>
                            <a:rPr lang="en-US" i="1" dirty="0" smtClean="0">
                              <a:latin typeface="Cambria Math" panose="02040503050406030204" pitchFamily="18" charset="0"/>
                            </a:rPr>
                          </m:ctrlPr>
                        </m:mPr>
                        <m:mr>
                          <m:e>
                            <m:r>
                              <m:rPr>
                                <m:brk m:alnAt="7"/>
                              </m:rPr>
                              <a:rPr lang="en-AU" b="0" i="1" dirty="0" smtClean="0">
                                <a:latin typeface="Cambria Math" panose="02040503050406030204" pitchFamily="18" charset="0"/>
                              </a:rPr>
                              <m:t>.</m:t>
                            </m:r>
                          </m:e>
                        </m:mr>
                        <m:mr>
                          <m:e>
                            <m:r>
                              <a:rPr lang="en-AU" b="0" i="1" dirty="0" smtClean="0">
                                <a:latin typeface="Cambria Math" panose="02040503050406030204" pitchFamily="18" charset="0"/>
                              </a:rPr>
                              <m:t>.</m:t>
                            </m:r>
                          </m:e>
                        </m:mr>
                        <m:mr>
                          <m:e>
                            <m:r>
                              <m:rPr>
                                <m:sty m:val="p"/>
                                <m:brk m:alnAt="7"/>
                              </m:rPr>
                              <a:rPr lang="en-AU" b="0" i="0" dirty="0" smtClean="0">
                                <a:latin typeface="Cambria Math" panose="02040503050406030204" pitchFamily="18" charset="0"/>
                              </a:rPr>
                              <m:t>S</m:t>
                            </m:r>
                            <m:r>
                              <m:rPr>
                                <m:sty m:val="p"/>
                              </m:rPr>
                              <a:rPr lang="en-AU" b="0" i="0" dirty="0" smtClean="0">
                                <a:latin typeface="Cambria Math" panose="02040503050406030204" pitchFamily="18" charset="0"/>
                              </a:rPr>
                              <m:t>core</m:t>
                            </m:r>
                            <m:r>
                              <a:rPr lang="en-AU" b="0" i="0" dirty="0" smtClean="0">
                                <a:latin typeface="Cambria Math" panose="02040503050406030204" pitchFamily="18" charset="0"/>
                              </a:rPr>
                              <m:t> </m:t>
                            </m:r>
                            <m:r>
                              <m:rPr>
                                <m:sty m:val="p"/>
                              </m:rPr>
                              <a:rPr lang="en-AU" b="0" i="0" dirty="0" smtClean="0">
                                <a:latin typeface="Cambria Math" panose="02040503050406030204" pitchFamily="18" charset="0"/>
                              </a:rPr>
                              <m:t>for</m:t>
                            </m:r>
                            <m:r>
                              <a:rPr lang="en-AU" b="0" i="0" dirty="0" smtClean="0">
                                <a:latin typeface="Cambria Math" panose="02040503050406030204" pitchFamily="18" charset="0"/>
                              </a:rPr>
                              <m:t> </m:t>
                            </m:r>
                            <m:sSub>
                              <m:sSubPr>
                                <m:ctrlPr>
                                  <a:rPr lang="en-AU" b="0" i="1" dirty="0" smtClean="0">
                                    <a:latin typeface="Cambria Math" panose="02040503050406030204" pitchFamily="18" charset="0"/>
                                  </a:rPr>
                                </m:ctrlPr>
                              </m:sSubPr>
                              <m:e>
                                <m:r>
                                  <m:rPr>
                                    <m:sty m:val="p"/>
                                    <m:brk m:alnAt="7"/>
                                  </m:rPr>
                                  <a:rPr lang="en-AU" b="0" i="0" dirty="0" smtClean="0">
                                    <a:latin typeface="Cambria Math" panose="02040503050406030204" pitchFamily="18" charset="0"/>
                                  </a:rPr>
                                  <m:t>I</m:t>
                                </m:r>
                                <m:r>
                                  <m:rPr>
                                    <m:sty m:val="p"/>
                                  </m:rPr>
                                  <a:rPr lang="en-AU" b="0" i="0" dirty="0" smtClean="0">
                                    <a:latin typeface="Cambria Math" panose="02040503050406030204" pitchFamily="18" charset="0"/>
                                  </a:rPr>
                                  <m:t>nd</m:t>
                                </m:r>
                              </m:e>
                              <m:sub>
                                <m:r>
                                  <a:rPr lang="en-AU" b="0" i="0" dirty="0" smtClean="0">
                                    <a:latin typeface="Cambria Math" panose="02040503050406030204" pitchFamily="18" charset="0"/>
                                  </a:rPr>
                                  <m:t>1</m:t>
                                </m:r>
                                <m:r>
                                  <a:rPr lang="en-AU" b="0" i="1" dirty="0" smtClean="0">
                                    <a:latin typeface="Cambria Math" panose="02040503050406030204" pitchFamily="18" charset="0"/>
                                  </a:rPr>
                                  <m:t>0</m:t>
                                </m:r>
                              </m:sub>
                            </m:sSub>
                          </m:e>
                        </m:mr>
                      </m:m>
                    </m:oMath>
                  </m:oMathPara>
                </a14:m>
                <a:endParaRPr lang="en-US" baseline="-25000" dirty="0"/>
              </a:p>
            </p:txBody>
          </p:sp>
        </mc:Choice>
        <mc:Fallback>
          <p:sp>
            <p:nvSpPr>
              <p:cNvPr id="23" name="TextBox 22">
                <a:extLst>
                  <a:ext uri="{FF2B5EF4-FFF2-40B4-BE49-F238E27FC236}">
                    <a16:creationId xmlns:a16="http://schemas.microsoft.com/office/drawing/2014/main" id="{EE632EFA-7C88-82D3-55AC-466700304111}"/>
                  </a:ext>
                </a:extLst>
              </p:cNvPr>
              <p:cNvSpPr txBox="1">
                <a:spLocks noRot="1" noChangeAspect="1" noMove="1" noResize="1" noEditPoints="1" noAdjustHandles="1" noChangeArrowheads="1" noChangeShapeType="1" noTextEdit="1"/>
              </p:cNvSpPr>
              <p:nvPr/>
            </p:nvSpPr>
            <p:spPr>
              <a:xfrm>
                <a:off x="5105120" y="4116071"/>
                <a:ext cx="1681806" cy="742447"/>
              </a:xfrm>
              <a:prstGeom prst="rect">
                <a:avLst/>
              </a:prstGeom>
              <a:blipFill>
                <a:blip r:embed="rId12"/>
                <a:stretch>
                  <a:fillRect b="-8475"/>
                </a:stretch>
              </a:blipFill>
            </p:spPr>
            <p:txBody>
              <a:bodyPr/>
              <a:lstStyle/>
              <a:p>
                <a:r>
                  <a:rPr lang="en-US">
                    <a:noFill/>
                  </a:rPr>
                  <a:t> </a:t>
                </a:r>
              </a:p>
            </p:txBody>
          </p:sp>
        </mc:Fallback>
      </mc:AlternateContent>
      <p:sp>
        <p:nvSpPr>
          <p:cNvPr id="24" name="TextBox 23">
            <a:extLst>
              <a:ext uri="{FF2B5EF4-FFF2-40B4-BE49-F238E27FC236}">
                <a16:creationId xmlns:a16="http://schemas.microsoft.com/office/drawing/2014/main" id="{65559D53-05C5-6446-76A5-7676D5E0F1FA}"/>
              </a:ext>
            </a:extLst>
          </p:cNvPr>
          <p:cNvSpPr txBox="1"/>
          <p:nvPr/>
        </p:nvSpPr>
        <p:spPr>
          <a:xfrm>
            <a:off x="9507034" y="3675205"/>
            <a:ext cx="2565695" cy="646331"/>
          </a:xfrm>
          <a:prstGeom prst="rect">
            <a:avLst/>
          </a:prstGeom>
          <a:noFill/>
        </p:spPr>
        <p:txBody>
          <a:bodyPr wrap="square" rtlCol="0">
            <a:spAutoFit/>
          </a:bodyPr>
          <a:lstStyle/>
          <a:p>
            <a:r>
              <a:rPr lang="en-US" dirty="0">
                <a:solidFill>
                  <a:srgbClr val="FF0000"/>
                </a:solidFill>
              </a:rPr>
              <a:t>Each score is a linear combination of SNPs</a:t>
            </a:r>
          </a:p>
        </p:txBody>
      </p:sp>
      <p:cxnSp>
        <p:nvCxnSpPr>
          <p:cNvPr id="28" name="Straight Arrow Connector 27">
            <a:extLst>
              <a:ext uri="{FF2B5EF4-FFF2-40B4-BE49-F238E27FC236}">
                <a16:creationId xmlns:a16="http://schemas.microsoft.com/office/drawing/2014/main" id="{660445A4-7E87-987C-9D78-783A565D9CBD}"/>
              </a:ext>
            </a:extLst>
          </p:cNvPr>
          <p:cNvCxnSpPr>
            <a:cxnSpLocks/>
            <a:stCxn id="24" idx="1"/>
          </p:cNvCxnSpPr>
          <p:nvPr/>
        </p:nvCxnSpPr>
        <p:spPr>
          <a:xfrm flipH="1" flipV="1">
            <a:off x="6860137" y="3182795"/>
            <a:ext cx="2646897" cy="81557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5BE66E55-6460-9153-E609-49501280C99A}"/>
              </a:ext>
            </a:extLst>
          </p:cNvPr>
          <p:cNvCxnSpPr>
            <a:cxnSpLocks/>
            <a:stCxn id="24" idx="1"/>
          </p:cNvCxnSpPr>
          <p:nvPr/>
        </p:nvCxnSpPr>
        <p:spPr>
          <a:xfrm flipH="1">
            <a:off x="6786926" y="3998371"/>
            <a:ext cx="2720108" cy="71940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37" name="Picture 36">
            <a:extLst>
              <a:ext uri="{FF2B5EF4-FFF2-40B4-BE49-F238E27FC236}">
                <a16:creationId xmlns:a16="http://schemas.microsoft.com/office/drawing/2014/main" id="{5A1F4BCE-01FC-DB3C-A8E2-C86CC706D392}"/>
              </a:ext>
            </a:extLst>
          </p:cNvPr>
          <p:cNvPicPr>
            <a:picLocks noChangeAspect="1"/>
          </p:cNvPicPr>
          <p:nvPr/>
        </p:nvPicPr>
        <p:blipFill>
          <a:blip r:embed="rId13"/>
          <a:stretch>
            <a:fillRect/>
          </a:stretch>
        </p:blipFill>
        <p:spPr>
          <a:xfrm>
            <a:off x="6343185" y="202832"/>
            <a:ext cx="4770865" cy="1108903"/>
          </a:xfrm>
          <a:prstGeom prst="rect">
            <a:avLst/>
          </a:prstGeom>
        </p:spPr>
      </p:pic>
      <mc:AlternateContent xmlns:mc="http://schemas.openxmlformats.org/markup-compatibility/2006">
        <mc:Choice xmlns:a14="http://schemas.microsoft.com/office/drawing/2010/main" Requires="a14">
          <p:sp>
            <p:nvSpPr>
              <p:cNvPr id="38" name="TextBox 37">
                <a:extLst>
                  <a:ext uri="{FF2B5EF4-FFF2-40B4-BE49-F238E27FC236}">
                    <a16:creationId xmlns:a16="http://schemas.microsoft.com/office/drawing/2014/main" id="{8B8593FE-00BF-110A-BFBF-DE459D756AD1}"/>
                  </a:ext>
                </a:extLst>
              </p:cNvPr>
              <p:cNvSpPr txBox="1"/>
              <p:nvPr/>
            </p:nvSpPr>
            <p:spPr>
              <a:xfrm>
                <a:off x="6469331" y="3435348"/>
                <a:ext cx="1526187" cy="693716"/>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AU" sz="4000" b="1" i="0" dirty="0" smtClean="0">
                          <a:latin typeface="Cambria Math" panose="02040503050406030204" pitchFamily="18" charset="0"/>
                        </a:rPr>
                        <m:t>=</m:t>
                      </m:r>
                      <m:r>
                        <a:rPr lang="en-AU" sz="4000" b="1" i="0" dirty="0" smtClean="0">
                          <a:latin typeface="Cambria Math" panose="02040503050406030204" pitchFamily="18" charset="0"/>
                        </a:rPr>
                        <m:t>𝐗</m:t>
                      </m:r>
                      <m:r>
                        <a:rPr lang="en-AU" sz="4000" b="1" i="1" dirty="0" smtClean="0">
                          <a:latin typeface="Cambria Math" panose="02040503050406030204" pitchFamily="18" charset="0"/>
                        </a:rPr>
                        <m:t>𝒘</m:t>
                      </m:r>
                    </m:oMath>
                  </m:oMathPara>
                </a14:m>
                <a:endParaRPr lang="en-US" sz="4000" baseline="-25000" dirty="0"/>
              </a:p>
            </p:txBody>
          </p:sp>
        </mc:Choice>
        <mc:Fallback>
          <p:sp>
            <p:nvSpPr>
              <p:cNvPr id="38" name="TextBox 37">
                <a:extLst>
                  <a:ext uri="{FF2B5EF4-FFF2-40B4-BE49-F238E27FC236}">
                    <a16:creationId xmlns:a16="http://schemas.microsoft.com/office/drawing/2014/main" id="{8B8593FE-00BF-110A-BFBF-DE459D756AD1}"/>
                  </a:ext>
                </a:extLst>
              </p:cNvPr>
              <p:cNvSpPr txBox="1">
                <a:spLocks noRot="1" noChangeAspect="1" noMove="1" noResize="1" noEditPoints="1" noAdjustHandles="1" noChangeArrowheads="1" noChangeShapeType="1" noTextEdit="1"/>
              </p:cNvSpPr>
              <p:nvPr/>
            </p:nvSpPr>
            <p:spPr>
              <a:xfrm>
                <a:off x="6469331" y="3435348"/>
                <a:ext cx="1526187" cy="693716"/>
              </a:xfrm>
              <a:prstGeom prst="rect">
                <a:avLst/>
              </a:prstGeom>
              <a:blipFill>
                <a:blip r:embed="rId14"/>
                <a:stretch>
                  <a:fillRect b="-1818"/>
                </a:stretch>
              </a:blipFill>
            </p:spPr>
            <p:txBody>
              <a:bodyPr/>
              <a:lstStyle/>
              <a:p>
                <a:r>
                  <a:rPr lang="en-US">
                    <a:noFill/>
                  </a:rPr>
                  <a:t> </a:t>
                </a:r>
              </a:p>
            </p:txBody>
          </p:sp>
        </mc:Fallback>
      </mc:AlternateContent>
    </p:spTree>
    <p:extLst>
      <p:ext uri="{BB962C8B-B14F-4D97-AF65-F5344CB8AC3E}">
        <p14:creationId xmlns:p14="http://schemas.microsoft.com/office/powerpoint/2010/main" val="2911550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39EB9B-A6FB-304E-F876-3365C00287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D7AC81-B04D-0A27-3BD0-8D0AC5664605}"/>
              </a:ext>
            </a:extLst>
          </p:cNvPr>
          <p:cNvSpPr>
            <a:spLocks noGrp="1"/>
          </p:cNvSpPr>
          <p:nvPr>
            <p:ph type="title"/>
          </p:nvPr>
        </p:nvSpPr>
        <p:spPr>
          <a:xfrm>
            <a:off x="247185" y="197856"/>
            <a:ext cx="10515600" cy="928417"/>
          </a:xfrm>
        </p:spPr>
        <p:txBody>
          <a:bodyPr>
            <a:normAutofit fontScale="90000"/>
          </a:bodyPr>
          <a:lstStyle/>
          <a:p>
            <a:r>
              <a:rPr lang="en-US" dirty="0">
                <a:solidFill>
                  <a:schemeClr val="bg2">
                    <a:lumMod val="50000"/>
                  </a:schemeClr>
                </a:solidFill>
              </a:rPr>
              <a:t>Intuition 1</a:t>
            </a:r>
            <a:r>
              <a:rPr lang="en-US" dirty="0"/>
              <a:t>: </a:t>
            </a:r>
            <a:r>
              <a:rPr lang="en-US" dirty="0">
                <a:solidFill>
                  <a:srgbClr val="0070C0"/>
                </a:solidFill>
              </a:rPr>
              <a:t>Visualization</a:t>
            </a:r>
            <a:br>
              <a:rPr lang="en-US" dirty="0">
                <a:solidFill>
                  <a:srgbClr val="0070C0"/>
                </a:solidFill>
              </a:rPr>
            </a:br>
            <a:r>
              <a:rPr lang="en-US" sz="2200" dirty="0"/>
              <a:t>What does “</a:t>
            </a:r>
            <a:r>
              <a:rPr lang="en-US" sz="2200" b="1" dirty="0"/>
              <a:t>maximize the separation”</a:t>
            </a:r>
            <a:r>
              <a:rPr lang="en-US" sz="2200" dirty="0"/>
              <a:t> mean?</a:t>
            </a:r>
          </a:p>
        </p:txBody>
      </p:sp>
      <p:sp>
        <p:nvSpPr>
          <p:cNvPr id="10" name="TextBox 9">
            <a:extLst>
              <a:ext uri="{FF2B5EF4-FFF2-40B4-BE49-F238E27FC236}">
                <a16:creationId xmlns:a16="http://schemas.microsoft.com/office/drawing/2014/main" id="{EC6BC1C5-FA03-08B8-B393-9DE5CB501B89}"/>
              </a:ext>
            </a:extLst>
          </p:cNvPr>
          <p:cNvSpPr txBox="1"/>
          <p:nvPr/>
        </p:nvSpPr>
        <p:spPr>
          <a:xfrm>
            <a:off x="-33454" y="5018049"/>
            <a:ext cx="184731" cy="369332"/>
          </a:xfrm>
          <a:prstGeom prst="rect">
            <a:avLst/>
          </a:prstGeom>
          <a:noFill/>
        </p:spPr>
        <p:txBody>
          <a:bodyPr wrap="none" rtlCol="0">
            <a:spAutoFit/>
          </a:bodyPr>
          <a:lstStyle/>
          <a:p>
            <a:endParaRPr lang="en-US"/>
          </a:p>
        </p:txBody>
      </p:sp>
      <p:pic>
        <p:nvPicPr>
          <p:cNvPr id="3" name="Picture 2">
            <a:extLst>
              <a:ext uri="{FF2B5EF4-FFF2-40B4-BE49-F238E27FC236}">
                <a16:creationId xmlns:a16="http://schemas.microsoft.com/office/drawing/2014/main" id="{93EAE49C-2C9D-4F17-3A05-3CD2BB64DA64}"/>
              </a:ext>
            </a:extLst>
          </p:cNvPr>
          <p:cNvPicPr>
            <a:picLocks noChangeAspect="1"/>
          </p:cNvPicPr>
          <p:nvPr/>
        </p:nvPicPr>
        <p:blipFill>
          <a:blip r:embed="rId2"/>
          <a:stretch>
            <a:fillRect/>
          </a:stretch>
        </p:blipFill>
        <p:spPr>
          <a:xfrm>
            <a:off x="6343185" y="202832"/>
            <a:ext cx="4770865" cy="1108903"/>
          </a:xfrm>
          <a:prstGeom prst="rect">
            <a:avLst/>
          </a:prstGeom>
        </p:spPr>
      </p:pic>
      <p:pic>
        <p:nvPicPr>
          <p:cNvPr id="6" name="Picture 5">
            <a:extLst>
              <a:ext uri="{FF2B5EF4-FFF2-40B4-BE49-F238E27FC236}">
                <a16:creationId xmlns:a16="http://schemas.microsoft.com/office/drawing/2014/main" id="{6A38D079-D6A2-AD5F-ACB1-0342D121FD9E}"/>
              </a:ext>
            </a:extLst>
          </p:cNvPr>
          <p:cNvPicPr>
            <a:picLocks noChangeAspect="1"/>
          </p:cNvPicPr>
          <p:nvPr/>
        </p:nvPicPr>
        <p:blipFill>
          <a:blip r:embed="rId3"/>
          <a:stretch>
            <a:fillRect/>
          </a:stretch>
        </p:blipFill>
        <p:spPr>
          <a:xfrm>
            <a:off x="204286" y="1600311"/>
            <a:ext cx="4323522" cy="1695375"/>
          </a:xfrm>
          <a:prstGeom prst="rect">
            <a:avLst/>
          </a:prstGeom>
        </p:spPr>
      </p:pic>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93B12EF4-D1E6-095D-E02B-51678E01F83E}"/>
                  </a:ext>
                </a:extLst>
              </p:cNvPr>
              <p:cNvSpPr txBox="1"/>
              <p:nvPr/>
            </p:nvSpPr>
            <p:spPr>
              <a:xfrm>
                <a:off x="410817" y="3896139"/>
                <a:ext cx="8532144" cy="369332"/>
              </a:xfrm>
              <a:prstGeom prst="rect">
                <a:avLst/>
              </a:prstGeom>
              <a:noFill/>
            </p:spPr>
            <p:txBody>
              <a:bodyPr wrap="none" rtlCol="0">
                <a:spAutoFit/>
              </a:bodyPr>
              <a:lstStyle/>
              <a:p>
                <a:r>
                  <a:rPr lang="en-US" dirty="0"/>
                  <a:t>Choose the weights (</a:t>
                </a:r>
                <a14:m>
                  <m:oMath xmlns:m="http://schemas.openxmlformats.org/officeDocument/2006/math">
                    <m:sSub>
                      <m:sSubPr>
                        <m:ctrlPr>
                          <a:rPr lang="en-US" i="1" dirty="0" smtClean="0">
                            <a:latin typeface="Cambria Math" panose="02040503050406030204" pitchFamily="18" charset="0"/>
                          </a:rPr>
                        </m:ctrlPr>
                      </m:sSubPr>
                      <m:e>
                        <m:r>
                          <a:rPr lang="en-AU" b="0" i="1" dirty="0" smtClean="0">
                            <a:latin typeface="Cambria Math" panose="02040503050406030204" pitchFamily="18" charset="0"/>
                          </a:rPr>
                          <m:t>𝑤</m:t>
                        </m:r>
                      </m:e>
                      <m:sub>
                        <m:r>
                          <a:rPr lang="en-AU" b="0" i="1" dirty="0" smtClean="0">
                            <a:latin typeface="Cambria Math" panose="02040503050406030204" pitchFamily="18" charset="0"/>
                          </a:rPr>
                          <m:t>1</m:t>
                        </m:r>
                      </m:sub>
                    </m:sSub>
                  </m:oMath>
                </a14:m>
                <a:r>
                  <a:rPr lang="en-US" dirty="0"/>
                  <a:t>, </a:t>
                </a:r>
                <a14:m>
                  <m:oMath xmlns:m="http://schemas.openxmlformats.org/officeDocument/2006/math">
                    <m:sSub>
                      <m:sSubPr>
                        <m:ctrlPr>
                          <a:rPr lang="en-US" i="1" dirty="0" smtClean="0">
                            <a:latin typeface="Cambria Math" panose="02040503050406030204" pitchFamily="18" charset="0"/>
                          </a:rPr>
                        </m:ctrlPr>
                      </m:sSubPr>
                      <m:e>
                        <m:r>
                          <a:rPr lang="en-AU" b="0" i="1" dirty="0" smtClean="0">
                            <a:latin typeface="Cambria Math" panose="02040503050406030204" pitchFamily="18" charset="0"/>
                          </a:rPr>
                          <m:t>𝑤</m:t>
                        </m:r>
                      </m:e>
                      <m:sub>
                        <m:r>
                          <a:rPr lang="en-AU" b="0" i="1" dirty="0" smtClean="0">
                            <a:latin typeface="Cambria Math" panose="02040503050406030204" pitchFamily="18" charset="0"/>
                          </a:rPr>
                          <m:t>2</m:t>
                        </m:r>
                      </m:sub>
                    </m:sSub>
                  </m:oMath>
                </a14:m>
                <a:r>
                  <a:rPr lang="en-US" dirty="0"/>
                  <a:t>,…, </a:t>
                </a:r>
                <a14:m>
                  <m:oMath xmlns:m="http://schemas.openxmlformats.org/officeDocument/2006/math">
                    <m:sSub>
                      <m:sSubPr>
                        <m:ctrlPr>
                          <a:rPr lang="en-US" i="1" dirty="0" smtClean="0">
                            <a:latin typeface="Cambria Math" panose="02040503050406030204" pitchFamily="18" charset="0"/>
                          </a:rPr>
                        </m:ctrlPr>
                      </m:sSubPr>
                      <m:e>
                        <m:r>
                          <a:rPr lang="en-AU" b="0" i="1" dirty="0" smtClean="0">
                            <a:latin typeface="Cambria Math" panose="02040503050406030204" pitchFamily="18" charset="0"/>
                          </a:rPr>
                          <m:t>𝑤</m:t>
                        </m:r>
                      </m:e>
                      <m:sub>
                        <m:r>
                          <a:rPr lang="en-AU" b="0" i="1" dirty="0" smtClean="0">
                            <a:latin typeface="Cambria Math" panose="02040503050406030204" pitchFamily="18" charset="0"/>
                          </a:rPr>
                          <m:t>20</m:t>
                        </m:r>
                      </m:sub>
                    </m:sSub>
                  </m:oMath>
                </a14:m>
                <a:r>
                  <a:rPr lang="en-US" dirty="0"/>
                  <a:t>) such that the variance of the “</a:t>
                </a:r>
                <a:r>
                  <a:rPr lang="en-US" b="1" dirty="0"/>
                  <a:t>score</a:t>
                </a:r>
                <a:r>
                  <a:rPr lang="en-US" dirty="0"/>
                  <a:t>” is maximal.</a:t>
                </a:r>
              </a:p>
            </p:txBody>
          </p:sp>
        </mc:Choice>
        <mc:Fallback>
          <p:sp>
            <p:nvSpPr>
              <p:cNvPr id="7" name="TextBox 6">
                <a:extLst>
                  <a:ext uri="{FF2B5EF4-FFF2-40B4-BE49-F238E27FC236}">
                    <a16:creationId xmlns:a16="http://schemas.microsoft.com/office/drawing/2014/main" id="{93B12EF4-D1E6-095D-E02B-51678E01F83E}"/>
                  </a:ext>
                </a:extLst>
              </p:cNvPr>
              <p:cNvSpPr txBox="1">
                <a:spLocks noRot="1" noChangeAspect="1" noMove="1" noResize="1" noEditPoints="1" noAdjustHandles="1" noChangeArrowheads="1" noChangeShapeType="1" noTextEdit="1"/>
              </p:cNvSpPr>
              <p:nvPr/>
            </p:nvSpPr>
            <p:spPr>
              <a:xfrm>
                <a:off x="410817" y="3896139"/>
                <a:ext cx="8532144" cy="369332"/>
              </a:xfrm>
              <a:prstGeom prst="rect">
                <a:avLst/>
              </a:prstGeom>
              <a:blipFill>
                <a:blip r:embed="rId4"/>
                <a:stretch>
                  <a:fillRect l="-594" t="-6667" r="-12036" b="-26667"/>
                </a:stretch>
              </a:blipFill>
            </p:spPr>
            <p:txBody>
              <a:bodyPr/>
              <a:lstStyle/>
              <a:p>
                <a:r>
                  <a:rPr lang="en-US">
                    <a:noFill/>
                  </a:rPr>
                  <a:t> </a:t>
                </a:r>
              </a:p>
            </p:txBody>
          </p:sp>
        </mc:Fallback>
      </mc:AlternateContent>
      <p:cxnSp>
        <p:nvCxnSpPr>
          <p:cNvPr id="8" name="Straight Arrow Connector 7">
            <a:extLst>
              <a:ext uri="{FF2B5EF4-FFF2-40B4-BE49-F238E27FC236}">
                <a16:creationId xmlns:a16="http://schemas.microsoft.com/office/drawing/2014/main" id="{72A2B6BA-48DF-9758-8D97-7C651196F3B9}"/>
              </a:ext>
            </a:extLst>
          </p:cNvPr>
          <p:cNvCxnSpPr>
            <a:cxnSpLocks/>
          </p:cNvCxnSpPr>
          <p:nvPr/>
        </p:nvCxnSpPr>
        <p:spPr>
          <a:xfrm flipH="1" flipV="1">
            <a:off x="4527808" y="2570922"/>
            <a:ext cx="2707879" cy="132521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9144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63FE5-8410-117B-62A4-F76AE3A5EDE7}"/>
              </a:ext>
            </a:extLst>
          </p:cNvPr>
          <p:cNvSpPr>
            <a:spLocks noGrp="1"/>
          </p:cNvSpPr>
          <p:nvPr>
            <p:ph type="title"/>
          </p:nvPr>
        </p:nvSpPr>
        <p:spPr>
          <a:xfrm>
            <a:off x="175591" y="206099"/>
            <a:ext cx="10515600" cy="748058"/>
          </a:xfrm>
        </p:spPr>
        <p:txBody>
          <a:bodyPr/>
          <a:lstStyle/>
          <a:p>
            <a:r>
              <a:rPr lang="en-US" dirty="0"/>
              <a:t>Formally!</a:t>
            </a:r>
          </a:p>
        </p:txBody>
      </p:sp>
      <p:sp>
        <p:nvSpPr>
          <p:cNvPr id="4" name="TextBox 3">
            <a:extLst>
              <a:ext uri="{FF2B5EF4-FFF2-40B4-BE49-F238E27FC236}">
                <a16:creationId xmlns:a16="http://schemas.microsoft.com/office/drawing/2014/main" id="{5F655704-A160-261A-0381-ECAA66CC6C5C}"/>
              </a:ext>
            </a:extLst>
          </p:cNvPr>
          <p:cNvSpPr txBox="1"/>
          <p:nvPr/>
        </p:nvSpPr>
        <p:spPr>
          <a:xfrm>
            <a:off x="175591" y="1205277"/>
            <a:ext cx="11634916" cy="400110"/>
          </a:xfrm>
          <a:prstGeom prst="rect">
            <a:avLst/>
          </a:prstGeom>
          <a:noFill/>
        </p:spPr>
        <p:txBody>
          <a:bodyPr wrap="none" rtlCol="0">
            <a:spAutoFit/>
          </a:bodyPr>
          <a:lstStyle/>
          <a:p>
            <a:r>
              <a:rPr lang="en-US" sz="2000" dirty="0">
                <a:solidFill>
                  <a:srgbClr val="0070C0"/>
                </a:solidFill>
              </a:rPr>
              <a:t>PCA solution</a:t>
            </a:r>
            <a:r>
              <a:rPr lang="en-US" sz="2000" dirty="0"/>
              <a:t>: “Combine the data </a:t>
            </a:r>
            <a:r>
              <a:rPr lang="en-US" sz="2000" b="1" dirty="0"/>
              <a:t>linearly</a:t>
            </a:r>
            <a:r>
              <a:rPr lang="en-US" sz="2000" dirty="0"/>
              <a:t> to </a:t>
            </a:r>
            <a:r>
              <a:rPr lang="en-US" sz="2000" b="1" dirty="0"/>
              <a:t>maximize the separation </a:t>
            </a:r>
            <a:r>
              <a:rPr lang="en-US" sz="2000" dirty="0"/>
              <a:t>between </a:t>
            </a:r>
            <a:r>
              <a:rPr lang="en-US" sz="2000" b="1" dirty="0"/>
              <a:t>data points</a:t>
            </a:r>
            <a:r>
              <a:rPr lang="en-US" sz="2000" dirty="0"/>
              <a:t>.”</a:t>
            </a:r>
            <a:endParaRPr lang="en-US" sz="2000" b="1" dirty="0"/>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6F8245A1-7A02-5B05-15E5-FE00E6C5D305}"/>
                  </a:ext>
                </a:extLst>
              </p:cNvPr>
              <p:cNvSpPr txBox="1"/>
              <p:nvPr/>
            </p:nvSpPr>
            <p:spPr>
              <a:xfrm>
                <a:off x="175591" y="1887284"/>
                <a:ext cx="10867590" cy="1465401"/>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AU" sz="4000" b="1" i="1" dirty="0" smtClean="0">
                              <a:latin typeface="Cambria Math" panose="02040503050406030204" pitchFamily="18" charset="0"/>
                            </a:rPr>
                          </m:ctrlPr>
                        </m:sSubPr>
                        <m:e>
                          <m:r>
                            <a:rPr lang="en-AU" sz="4000" b="1" i="1" dirty="0" smtClean="0">
                              <a:latin typeface="Cambria Math" panose="02040503050406030204" pitchFamily="18" charset="0"/>
                            </a:rPr>
                            <m:t>𝒘</m:t>
                          </m:r>
                        </m:e>
                        <m:sub>
                          <m:r>
                            <a:rPr lang="en-AU" sz="4000" b="1" i="1" dirty="0" smtClean="0">
                              <a:latin typeface="Cambria Math" panose="02040503050406030204" pitchFamily="18" charset="0"/>
                            </a:rPr>
                            <m:t>𝟏</m:t>
                          </m:r>
                        </m:sub>
                      </m:sSub>
                      <m:r>
                        <a:rPr lang="en-AU" sz="4000" b="0" i="1" dirty="0" smtClean="0">
                          <a:latin typeface="Cambria Math" panose="02040503050406030204" pitchFamily="18" charset="0"/>
                          <a:ea typeface="Cambria Math" panose="02040503050406030204" pitchFamily="18" charset="0"/>
                        </a:rPr>
                        <m:t>≡</m:t>
                      </m:r>
                      <m:func>
                        <m:funcPr>
                          <m:ctrlPr>
                            <a:rPr lang="en-AU" sz="4000" b="0" i="1" dirty="0" smtClean="0">
                              <a:latin typeface="Cambria Math" panose="02040503050406030204" pitchFamily="18" charset="0"/>
                            </a:rPr>
                          </m:ctrlPr>
                        </m:funcPr>
                        <m:fName>
                          <m:limLow>
                            <m:limLowPr>
                              <m:ctrlPr>
                                <a:rPr lang="en-AU" sz="4000" b="0" i="1" dirty="0" smtClean="0">
                                  <a:latin typeface="Cambria Math" panose="02040503050406030204" pitchFamily="18" charset="0"/>
                                </a:rPr>
                              </m:ctrlPr>
                            </m:limLowPr>
                            <m:e>
                              <m:r>
                                <m:rPr>
                                  <m:sty m:val="p"/>
                                </m:rPr>
                                <a:rPr lang="en-AU" sz="4000" b="0" i="0" dirty="0" smtClean="0">
                                  <a:latin typeface="Cambria Math" panose="02040503050406030204" pitchFamily="18" charset="0"/>
                                </a:rPr>
                                <m:t>arg</m:t>
                              </m:r>
                              <m:r>
                                <m:rPr>
                                  <m:sty m:val="p"/>
                                </m:rPr>
                                <a:rPr lang="en-AU" sz="4000" b="0" i="0" dirty="0" smtClean="0">
                                  <a:latin typeface="Cambria Math" panose="02040503050406030204" pitchFamily="18" charset="0"/>
                                </a:rPr>
                                <m:t>max</m:t>
                              </m:r>
                            </m:e>
                            <m:lim>
                              <m:r>
                                <a:rPr lang="en-AU" sz="4000" i="1" dirty="0">
                                  <a:latin typeface="Cambria Math" panose="02040503050406030204" pitchFamily="18" charset="0"/>
                                  <a:ea typeface="Cambria Math" panose="02040503050406030204" pitchFamily="18" charset="0"/>
                                </a:rPr>
                                <m:t>∥</m:t>
                              </m:r>
                              <m:sSub>
                                <m:sSubPr>
                                  <m:ctrlPr>
                                    <a:rPr lang="en-AU" sz="4000" b="1" i="1" dirty="0" smtClean="0">
                                      <a:latin typeface="Cambria Math" panose="02040503050406030204" pitchFamily="18" charset="0"/>
                                      <a:ea typeface="Cambria Math" panose="02040503050406030204" pitchFamily="18" charset="0"/>
                                    </a:rPr>
                                  </m:ctrlPr>
                                </m:sSubPr>
                                <m:e>
                                  <m:r>
                                    <a:rPr lang="en-AU" sz="4000" b="1" i="1" dirty="0" smtClean="0">
                                      <a:latin typeface="Cambria Math" panose="02040503050406030204" pitchFamily="18" charset="0"/>
                                      <a:ea typeface="Cambria Math" panose="02040503050406030204" pitchFamily="18" charset="0"/>
                                    </a:rPr>
                                    <m:t>𝒘</m:t>
                                  </m:r>
                                </m:e>
                                <m:sub>
                                  <m:r>
                                    <a:rPr lang="en-AU" sz="4000" b="1" i="1" dirty="0" smtClean="0">
                                      <a:latin typeface="Cambria Math" panose="02040503050406030204" pitchFamily="18" charset="0"/>
                                      <a:ea typeface="Cambria Math" panose="02040503050406030204" pitchFamily="18" charset="0"/>
                                    </a:rPr>
                                    <m:t>𝟏</m:t>
                                  </m:r>
                                </m:sub>
                              </m:sSub>
                              <m:r>
                                <a:rPr lang="en-AU" sz="4000" b="0" i="1" dirty="0" smtClean="0">
                                  <a:latin typeface="Cambria Math" panose="02040503050406030204" pitchFamily="18" charset="0"/>
                                  <a:ea typeface="Cambria Math" panose="02040503050406030204" pitchFamily="18" charset="0"/>
                                </a:rPr>
                                <m:t>∥=1</m:t>
                              </m:r>
                            </m:lim>
                          </m:limLow>
                        </m:fName>
                        <m:e>
                          <m:d>
                            <m:dPr>
                              <m:begChr m:val="{"/>
                              <m:endChr m:val="}"/>
                              <m:ctrlPr>
                                <a:rPr lang="en-AU" sz="4000" b="0" i="1" dirty="0" smtClean="0">
                                  <a:latin typeface="Cambria Math" panose="02040503050406030204" pitchFamily="18" charset="0"/>
                                </a:rPr>
                              </m:ctrlPr>
                            </m:dPr>
                            <m:e>
                              <m:sSubSup>
                                <m:sSubSupPr>
                                  <m:ctrlPr>
                                    <a:rPr lang="en-AU" sz="4000" b="1" i="1" dirty="0" smtClean="0">
                                      <a:latin typeface="Cambria Math" panose="02040503050406030204" pitchFamily="18" charset="0"/>
                                    </a:rPr>
                                  </m:ctrlPr>
                                </m:sSubSupPr>
                                <m:e>
                                  <m:r>
                                    <a:rPr lang="en-AU" sz="4000" b="1" i="1" dirty="0" smtClean="0">
                                      <a:latin typeface="Cambria Math" panose="02040503050406030204" pitchFamily="18" charset="0"/>
                                    </a:rPr>
                                    <m:t>𝒘</m:t>
                                  </m:r>
                                </m:e>
                                <m:sub>
                                  <m:r>
                                    <a:rPr lang="en-AU" sz="4000" b="1" i="1" dirty="0" smtClean="0">
                                      <a:latin typeface="Cambria Math" panose="02040503050406030204" pitchFamily="18" charset="0"/>
                                    </a:rPr>
                                    <m:t>𝟏</m:t>
                                  </m:r>
                                </m:sub>
                                <m:sup>
                                  <m:r>
                                    <a:rPr lang="en-AU" sz="4000" b="1" i="0" dirty="0" smtClean="0">
                                      <a:latin typeface="Cambria Math" panose="02040503050406030204" pitchFamily="18" charset="0"/>
                                    </a:rPr>
                                    <m:t>′</m:t>
                                  </m:r>
                                </m:sup>
                              </m:sSubSup>
                              <m:sSup>
                                <m:sSupPr>
                                  <m:ctrlPr>
                                    <a:rPr lang="en-AU" sz="4000" b="1" i="0" dirty="0" smtClean="0">
                                      <a:latin typeface="Cambria Math" panose="02040503050406030204" pitchFamily="18" charset="0"/>
                                    </a:rPr>
                                  </m:ctrlPr>
                                </m:sSupPr>
                                <m:e>
                                  <m:r>
                                    <a:rPr lang="en-AU" sz="4000" b="1" i="0" dirty="0" smtClean="0">
                                      <a:latin typeface="Cambria Math" panose="02040503050406030204" pitchFamily="18" charset="0"/>
                                    </a:rPr>
                                    <m:t>𝐗</m:t>
                                  </m:r>
                                </m:e>
                                <m:sup>
                                  <m:r>
                                    <a:rPr lang="en-AU" sz="4000" b="1" i="0" dirty="0" smtClean="0">
                                      <a:latin typeface="Cambria Math" panose="02040503050406030204" pitchFamily="18" charset="0"/>
                                    </a:rPr>
                                    <m:t>′</m:t>
                                  </m:r>
                                </m:sup>
                              </m:sSup>
                              <m:r>
                                <a:rPr lang="en-AU" sz="4000" b="1" i="0" dirty="0" smtClean="0">
                                  <a:latin typeface="Cambria Math" panose="02040503050406030204" pitchFamily="18" charset="0"/>
                                </a:rPr>
                                <m:t>𝐗</m:t>
                              </m:r>
                              <m:sSub>
                                <m:sSubPr>
                                  <m:ctrlPr>
                                    <a:rPr lang="en-AU" sz="4000" b="1" i="1" dirty="0" smtClean="0">
                                      <a:latin typeface="Cambria Math" panose="02040503050406030204" pitchFamily="18" charset="0"/>
                                    </a:rPr>
                                  </m:ctrlPr>
                                </m:sSubPr>
                                <m:e>
                                  <m:r>
                                    <a:rPr lang="en-AU" sz="4000" b="1" i="1" dirty="0" smtClean="0">
                                      <a:latin typeface="Cambria Math" panose="02040503050406030204" pitchFamily="18" charset="0"/>
                                    </a:rPr>
                                    <m:t>𝒘</m:t>
                                  </m:r>
                                </m:e>
                                <m:sub>
                                  <m:r>
                                    <a:rPr lang="en-AU" sz="4000" b="1" i="1" dirty="0" smtClean="0">
                                      <a:latin typeface="Cambria Math" panose="02040503050406030204" pitchFamily="18" charset="0"/>
                                    </a:rPr>
                                    <m:t>𝟏</m:t>
                                  </m:r>
                                </m:sub>
                              </m:sSub>
                            </m:e>
                          </m:d>
                        </m:e>
                      </m:func>
                      <m:r>
                        <a:rPr lang="en-AU" sz="4000" b="0" i="1" dirty="0" smtClean="0">
                          <a:latin typeface="Cambria Math" panose="02040503050406030204" pitchFamily="18" charset="0"/>
                        </a:rPr>
                        <m:t>=</m:t>
                      </m:r>
                      <m:func>
                        <m:funcPr>
                          <m:ctrlPr>
                            <a:rPr lang="en-AU" sz="4000" b="0" i="1" dirty="0" smtClean="0">
                              <a:latin typeface="Cambria Math" panose="02040503050406030204" pitchFamily="18" charset="0"/>
                            </a:rPr>
                          </m:ctrlPr>
                        </m:funcPr>
                        <m:fName>
                          <m:r>
                            <m:rPr>
                              <m:sty m:val="p"/>
                            </m:rPr>
                            <a:rPr lang="en-AU" sz="4000" b="0" i="0" dirty="0" smtClean="0">
                              <a:latin typeface="Cambria Math" panose="02040503050406030204" pitchFamily="18" charset="0"/>
                            </a:rPr>
                            <m:t>argmax</m:t>
                          </m:r>
                        </m:fName>
                        <m:e>
                          <m:d>
                            <m:dPr>
                              <m:begChr m:val="{"/>
                              <m:endChr m:val="}"/>
                              <m:ctrlPr>
                                <a:rPr lang="en-AU" sz="4000" b="0" i="1" dirty="0" smtClean="0">
                                  <a:latin typeface="Cambria Math" panose="02040503050406030204" pitchFamily="18" charset="0"/>
                                </a:rPr>
                              </m:ctrlPr>
                            </m:dPr>
                            <m:e>
                              <m:f>
                                <m:fPr>
                                  <m:ctrlPr>
                                    <a:rPr lang="en-AU" sz="4000" b="0" i="1" dirty="0" smtClean="0">
                                      <a:latin typeface="Cambria Math" panose="02040503050406030204" pitchFamily="18" charset="0"/>
                                    </a:rPr>
                                  </m:ctrlPr>
                                </m:fPr>
                                <m:num>
                                  <m:sSubSup>
                                    <m:sSubSupPr>
                                      <m:ctrlPr>
                                        <a:rPr lang="en-AU" sz="4000" b="1" i="1" dirty="0" smtClean="0">
                                          <a:latin typeface="Cambria Math" panose="02040503050406030204" pitchFamily="18" charset="0"/>
                                        </a:rPr>
                                      </m:ctrlPr>
                                    </m:sSubSupPr>
                                    <m:e>
                                      <m:r>
                                        <a:rPr lang="en-AU" sz="4000" b="1" i="1" dirty="0" smtClean="0">
                                          <a:latin typeface="Cambria Math" panose="02040503050406030204" pitchFamily="18" charset="0"/>
                                        </a:rPr>
                                        <m:t>𝒘</m:t>
                                      </m:r>
                                    </m:e>
                                    <m:sub>
                                      <m:r>
                                        <a:rPr lang="en-AU" sz="4000" b="1" i="1" dirty="0" smtClean="0">
                                          <a:latin typeface="Cambria Math" panose="02040503050406030204" pitchFamily="18" charset="0"/>
                                        </a:rPr>
                                        <m:t>𝟏</m:t>
                                      </m:r>
                                    </m:sub>
                                    <m:sup>
                                      <m:r>
                                        <a:rPr lang="en-AU" sz="4000" b="1" i="0" dirty="0" smtClean="0">
                                          <a:latin typeface="Cambria Math" panose="02040503050406030204" pitchFamily="18" charset="0"/>
                                        </a:rPr>
                                        <m:t>′</m:t>
                                      </m:r>
                                    </m:sup>
                                  </m:sSubSup>
                                  <m:sSup>
                                    <m:sSupPr>
                                      <m:ctrlPr>
                                        <a:rPr lang="en-AU" sz="4000" b="1" i="0" dirty="0" smtClean="0">
                                          <a:latin typeface="Cambria Math" panose="02040503050406030204" pitchFamily="18" charset="0"/>
                                        </a:rPr>
                                      </m:ctrlPr>
                                    </m:sSupPr>
                                    <m:e>
                                      <m:r>
                                        <a:rPr lang="en-AU" sz="4000" b="1" i="0" dirty="0" smtClean="0">
                                          <a:latin typeface="Cambria Math" panose="02040503050406030204" pitchFamily="18" charset="0"/>
                                        </a:rPr>
                                        <m:t>𝐗</m:t>
                                      </m:r>
                                    </m:e>
                                    <m:sup>
                                      <m:r>
                                        <a:rPr lang="en-AU" sz="4000" b="1" i="0" dirty="0" smtClean="0">
                                          <a:latin typeface="Cambria Math" panose="02040503050406030204" pitchFamily="18" charset="0"/>
                                        </a:rPr>
                                        <m:t>′</m:t>
                                      </m:r>
                                    </m:sup>
                                  </m:sSup>
                                  <m:r>
                                    <a:rPr lang="en-AU" sz="4000" b="1" i="0" dirty="0" smtClean="0">
                                      <a:latin typeface="Cambria Math" panose="02040503050406030204" pitchFamily="18" charset="0"/>
                                    </a:rPr>
                                    <m:t>𝐗</m:t>
                                  </m:r>
                                  <m:sSub>
                                    <m:sSubPr>
                                      <m:ctrlPr>
                                        <a:rPr lang="en-AU" sz="4000" b="1" i="1" dirty="0" smtClean="0">
                                          <a:latin typeface="Cambria Math" panose="02040503050406030204" pitchFamily="18" charset="0"/>
                                        </a:rPr>
                                      </m:ctrlPr>
                                    </m:sSubPr>
                                    <m:e>
                                      <m:r>
                                        <a:rPr lang="en-AU" sz="4000" b="1" i="1" dirty="0" smtClean="0">
                                          <a:latin typeface="Cambria Math" panose="02040503050406030204" pitchFamily="18" charset="0"/>
                                        </a:rPr>
                                        <m:t>𝒘</m:t>
                                      </m:r>
                                    </m:e>
                                    <m:sub>
                                      <m:r>
                                        <a:rPr lang="en-AU" sz="4000" b="1" i="1" dirty="0" smtClean="0">
                                          <a:latin typeface="Cambria Math" panose="02040503050406030204" pitchFamily="18" charset="0"/>
                                        </a:rPr>
                                        <m:t>𝟏</m:t>
                                      </m:r>
                                    </m:sub>
                                  </m:sSub>
                                </m:num>
                                <m:den>
                                  <m:sSubSup>
                                    <m:sSubSupPr>
                                      <m:ctrlPr>
                                        <a:rPr lang="en-AU" sz="4000" b="0" i="1" dirty="0" smtClean="0">
                                          <a:latin typeface="Cambria Math" panose="02040503050406030204" pitchFamily="18" charset="0"/>
                                        </a:rPr>
                                      </m:ctrlPr>
                                    </m:sSubSupPr>
                                    <m:e>
                                      <m:r>
                                        <a:rPr lang="en-AU" sz="4000" b="1" i="1" dirty="0" smtClean="0">
                                          <a:latin typeface="Cambria Math" panose="02040503050406030204" pitchFamily="18" charset="0"/>
                                        </a:rPr>
                                        <m:t>𝒘</m:t>
                                      </m:r>
                                    </m:e>
                                    <m:sub>
                                      <m:r>
                                        <a:rPr lang="en-AU" sz="4000" b="1" i="1" dirty="0" smtClean="0">
                                          <a:latin typeface="Cambria Math" panose="02040503050406030204" pitchFamily="18" charset="0"/>
                                        </a:rPr>
                                        <m:t>𝟏</m:t>
                                      </m:r>
                                    </m:sub>
                                    <m:sup>
                                      <m:r>
                                        <a:rPr lang="en-AU" sz="4000" b="0" i="1" dirty="0" smtClean="0">
                                          <a:latin typeface="Cambria Math" panose="02040503050406030204" pitchFamily="18" charset="0"/>
                                        </a:rPr>
                                        <m:t>′</m:t>
                                      </m:r>
                                    </m:sup>
                                  </m:sSubSup>
                                  <m:sSub>
                                    <m:sSubPr>
                                      <m:ctrlPr>
                                        <a:rPr lang="en-AU" sz="4000" b="1" i="1" dirty="0" smtClean="0">
                                          <a:latin typeface="Cambria Math" panose="02040503050406030204" pitchFamily="18" charset="0"/>
                                        </a:rPr>
                                      </m:ctrlPr>
                                    </m:sSubPr>
                                    <m:e>
                                      <m:r>
                                        <a:rPr lang="en-AU" sz="4000" b="1" i="1" dirty="0" smtClean="0">
                                          <a:latin typeface="Cambria Math" panose="02040503050406030204" pitchFamily="18" charset="0"/>
                                        </a:rPr>
                                        <m:t>𝒘</m:t>
                                      </m:r>
                                    </m:e>
                                    <m:sub>
                                      <m:r>
                                        <a:rPr lang="en-AU" sz="4000" b="1" i="1" dirty="0" smtClean="0">
                                          <a:latin typeface="Cambria Math" panose="02040503050406030204" pitchFamily="18" charset="0"/>
                                        </a:rPr>
                                        <m:t>𝟏</m:t>
                                      </m:r>
                                    </m:sub>
                                  </m:sSub>
                                </m:den>
                              </m:f>
                            </m:e>
                          </m:d>
                        </m:e>
                      </m:func>
                    </m:oMath>
                  </m:oMathPara>
                </a14:m>
                <a:endParaRPr lang="en-US" sz="4000" baseline="-25000" dirty="0"/>
              </a:p>
            </p:txBody>
          </p:sp>
        </mc:Choice>
        <mc:Fallback>
          <p:sp>
            <p:nvSpPr>
              <p:cNvPr id="6" name="TextBox 5">
                <a:extLst>
                  <a:ext uri="{FF2B5EF4-FFF2-40B4-BE49-F238E27FC236}">
                    <a16:creationId xmlns:a16="http://schemas.microsoft.com/office/drawing/2014/main" id="{6F8245A1-7A02-5B05-15E5-FE00E6C5D305}"/>
                  </a:ext>
                </a:extLst>
              </p:cNvPr>
              <p:cNvSpPr txBox="1">
                <a:spLocks noRot="1" noChangeAspect="1" noMove="1" noResize="1" noEditPoints="1" noAdjustHandles="1" noChangeArrowheads="1" noChangeShapeType="1" noTextEdit="1"/>
              </p:cNvSpPr>
              <p:nvPr/>
            </p:nvSpPr>
            <p:spPr>
              <a:xfrm>
                <a:off x="175591" y="1887284"/>
                <a:ext cx="10867590" cy="1465401"/>
              </a:xfrm>
              <a:prstGeom prst="rect">
                <a:avLst/>
              </a:prstGeom>
              <a:blipFill>
                <a:blip r:embed="rId2"/>
                <a:stretch>
                  <a:fillRect b="-344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FAC666DB-B698-8B75-5103-EDC475D45A4F}"/>
                  </a:ext>
                </a:extLst>
              </p:cNvPr>
              <p:cNvSpPr txBox="1"/>
              <p:nvPr/>
            </p:nvSpPr>
            <p:spPr>
              <a:xfrm>
                <a:off x="318052" y="5234609"/>
                <a:ext cx="8436925" cy="369332"/>
              </a:xfrm>
              <a:prstGeom prst="rect">
                <a:avLst/>
              </a:prstGeom>
              <a:noFill/>
              <a:ln>
                <a:solidFill>
                  <a:schemeClr val="accent1"/>
                </a:solidFill>
              </a:ln>
            </p:spPr>
            <p:txBody>
              <a:bodyPr wrap="none" rtlCol="0">
                <a:spAutoFit/>
              </a:bodyPr>
              <a:lstStyle/>
              <a:p>
                <a:r>
                  <a:rPr lang="en-US" dirty="0">
                    <a:solidFill>
                      <a:srgbClr val="0070C0"/>
                    </a:solidFill>
                  </a:rPr>
                  <a:t>Definition</a:t>
                </a:r>
                <a:r>
                  <a:rPr lang="en-US" dirty="0"/>
                  <a:t>: The weights </a:t>
                </a:r>
                <a14:m>
                  <m:oMath xmlns:m="http://schemas.openxmlformats.org/officeDocument/2006/math">
                    <m:r>
                      <a:rPr lang="en-AU" sz="1800" b="1" i="1" dirty="0" smtClean="0">
                        <a:latin typeface="Cambria Math" panose="02040503050406030204" pitchFamily="18" charset="0"/>
                      </a:rPr>
                      <m:t>𝒘</m:t>
                    </m:r>
                  </m:oMath>
                </a14:m>
                <a:r>
                  <a:rPr lang="en-US" dirty="0"/>
                  <a:t> are called principal components (PC) loadings.</a:t>
                </a:r>
              </a:p>
            </p:txBody>
          </p:sp>
        </mc:Choice>
        <mc:Fallback>
          <p:sp>
            <p:nvSpPr>
              <p:cNvPr id="7" name="TextBox 6">
                <a:extLst>
                  <a:ext uri="{FF2B5EF4-FFF2-40B4-BE49-F238E27FC236}">
                    <a16:creationId xmlns:a16="http://schemas.microsoft.com/office/drawing/2014/main" id="{FAC666DB-B698-8B75-5103-EDC475D45A4F}"/>
                  </a:ext>
                </a:extLst>
              </p:cNvPr>
              <p:cNvSpPr txBox="1">
                <a:spLocks noRot="1" noChangeAspect="1" noMove="1" noResize="1" noEditPoints="1" noAdjustHandles="1" noChangeArrowheads="1" noChangeShapeType="1" noTextEdit="1"/>
              </p:cNvSpPr>
              <p:nvPr/>
            </p:nvSpPr>
            <p:spPr>
              <a:xfrm>
                <a:off x="318052" y="5234609"/>
                <a:ext cx="8436925" cy="369332"/>
              </a:xfrm>
              <a:prstGeom prst="rect">
                <a:avLst/>
              </a:prstGeom>
              <a:blipFill>
                <a:blip r:embed="rId3"/>
                <a:stretch>
                  <a:fillRect l="-450" t="-6452" b="-22581"/>
                </a:stretch>
              </a:blipFill>
              <a:ln>
                <a:solidFill>
                  <a:schemeClr val="accent1"/>
                </a:solidFill>
              </a:ln>
            </p:spPr>
            <p:txBody>
              <a:bodyPr/>
              <a:lstStyle/>
              <a:p>
                <a:r>
                  <a:rPr lang="en-US">
                    <a:noFill/>
                  </a:rPr>
                  <a:t> </a:t>
                </a:r>
              </a:p>
            </p:txBody>
          </p:sp>
        </mc:Fallback>
      </mc:AlternateContent>
      <p:sp>
        <p:nvSpPr>
          <p:cNvPr id="8" name="TextBox 7">
            <a:extLst>
              <a:ext uri="{FF2B5EF4-FFF2-40B4-BE49-F238E27FC236}">
                <a16:creationId xmlns:a16="http://schemas.microsoft.com/office/drawing/2014/main" id="{18771CEE-E408-8856-6DB8-0632765C4733}"/>
              </a:ext>
            </a:extLst>
          </p:cNvPr>
          <p:cNvSpPr txBox="1"/>
          <p:nvPr/>
        </p:nvSpPr>
        <p:spPr>
          <a:xfrm>
            <a:off x="318051" y="5806109"/>
            <a:ext cx="5910592" cy="369332"/>
          </a:xfrm>
          <a:prstGeom prst="rect">
            <a:avLst/>
          </a:prstGeom>
          <a:noFill/>
          <a:ln>
            <a:solidFill>
              <a:schemeClr val="accent1"/>
            </a:solidFill>
          </a:ln>
        </p:spPr>
        <p:txBody>
          <a:bodyPr wrap="none" rtlCol="0">
            <a:spAutoFit/>
          </a:bodyPr>
          <a:lstStyle/>
          <a:p>
            <a:r>
              <a:rPr lang="en-US" dirty="0">
                <a:solidFill>
                  <a:srgbClr val="0070C0"/>
                </a:solidFill>
              </a:rPr>
              <a:t>Note</a:t>
            </a:r>
            <a:r>
              <a:rPr lang="en-US" dirty="0"/>
              <a:t>: PC1 is “uniquely” defined except for the sign.</a:t>
            </a:r>
          </a:p>
        </p:txBody>
      </p:sp>
    </p:spTree>
    <p:extLst>
      <p:ext uri="{BB962C8B-B14F-4D97-AF65-F5344CB8AC3E}">
        <p14:creationId xmlns:p14="http://schemas.microsoft.com/office/powerpoint/2010/main" val="3322428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767338-467E-B0CB-0948-5AEE8DF735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3514D0-FC39-6996-38D7-FB4DACCFC1A7}"/>
              </a:ext>
            </a:extLst>
          </p:cNvPr>
          <p:cNvSpPr>
            <a:spLocks noGrp="1"/>
          </p:cNvSpPr>
          <p:nvPr>
            <p:ph type="title"/>
          </p:nvPr>
        </p:nvSpPr>
        <p:spPr>
          <a:xfrm>
            <a:off x="247185" y="197856"/>
            <a:ext cx="10515600" cy="928417"/>
          </a:xfrm>
        </p:spPr>
        <p:txBody>
          <a:bodyPr/>
          <a:lstStyle/>
          <a:p>
            <a:r>
              <a:rPr lang="en-US" dirty="0">
                <a:solidFill>
                  <a:schemeClr val="bg2">
                    <a:lumMod val="50000"/>
                  </a:schemeClr>
                </a:solidFill>
                <a:latin typeface="Century Gothic" panose="020B0502020202020204" pitchFamily="34" charset="0"/>
              </a:rPr>
              <a:t>Intuition 2</a:t>
            </a:r>
            <a:r>
              <a:rPr lang="en-US" dirty="0">
                <a:latin typeface="Century Gothic" panose="020B0502020202020204" pitchFamily="34" charset="0"/>
              </a:rPr>
              <a:t>: </a:t>
            </a:r>
            <a:r>
              <a:rPr lang="en-US" dirty="0">
                <a:solidFill>
                  <a:srgbClr val="0070C0"/>
                </a:solidFill>
                <a:latin typeface="Century Gothic" panose="020B0502020202020204" pitchFamily="34" charset="0"/>
              </a:rPr>
              <a:t>Dimension Reduction</a:t>
            </a:r>
          </a:p>
        </p:txBody>
      </p:sp>
      <p:sp>
        <p:nvSpPr>
          <p:cNvPr id="10" name="TextBox 9">
            <a:extLst>
              <a:ext uri="{FF2B5EF4-FFF2-40B4-BE49-F238E27FC236}">
                <a16:creationId xmlns:a16="http://schemas.microsoft.com/office/drawing/2014/main" id="{9397B92C-7374-43A3-F41F-38123B16A36A}"/>
              </a:ext>
            </a:extLst>
          </p:cNvPr>
          <p:cNvSpPr txBox="1"/>
          <p:nvPr/>
        </p:nvSpPr>
        <p:spPr>
          <a:xfrm>
            <a:off x="-33454" y="5018049"/>
            <a:ext cx="184731" cy="369332"/>
          </a:xfrm>
          <a:prstGeom prst="rect">
            <a:avLst/>
          </a:prstGeom>
          <a:noFill/>
        </p:spPr>
        <p:txBody>
          <a:bodyPr wrap="none" rtlCol="0">
            <a:spAutoFit/>
          </a:bodyPr>
          <a:lstStyle/>
          <a:p>
            <a:endParaRPr lang="en-US"/>
          </a:p>
        </p:txBody>
      </p:sp>
      <p:pic>
        <p:nvPicPr>
          <p:cNvPr id="12" name="Picture 11">
            <a:extLst>
              <a:ext uri="{FF2B5EF4-FFF2-40B4-BE49-F238E27FC236}">
                <a16:creationId xmlns:a16="http://schemas.microsoft.com/office/drawing/2014/main" id="{882DAEBB-1BEA-286F-BB89-B75258E638E6}"/>
              </a:ext>
            </a:extLst>
          </p:cNvPr>
          <p:cNvPicPr>
            <a:picLocks noChangeAspect="1"/>
          </p:cNvPicPr>
          <p:nvPr/>
        </p:nvPicPr>
        <p:blipFill>
          <a:blip r:embed="rId2"/>
          <a:stretch>
            <a:fillRect/>
          </a:stretch>
        </p:blipFill>
        <p:spPr>
          <a:xfrm>
            <a:off x="247184" y="1071070"/>
            <a:ext cx="9868391" cy="2293733"/>
          </a:xfrm>
          <a:prstGeom prst="rect">
            <a:avLst/>
          </a:prstGeom>
        </p:spPr>
      </p:pic>
      <p:pic>
        <p:nvPicPr>
          <p:cNvPr id="4" name="Picture 3">
            <a:extLst>
              <a:ext uri="{FF2B5EF4-FFF2-40B4-BE49-F238E27FC236}">
                <a16:creationId xmlns:a16="http://schemas.microsoft.com/office/drawing/2014/main" id="{26E113BB-AD4B-C137-5578-959BF173E228}"/>
              </a:ext>
            </a:extLst>
          </p:cNvPr>
          <p:cNvPicPr>
            <a:picLocks noChangeAspect="1"/>
          </p:cNvPicPr>
          <p:nvPr/>
        </p:nvPicPr>
        <p:blipFill>
          <a:blip r:embed="rId3"/>
          <a:stretch>
            <a:fillRect/>
          </a:stretch>
        </p:blipFill>
        <p:spPr>
          <a:xfrm>
            <a:off x="363312" y="1370248"/>
            <a:ext cx="4323522" cy="1695375"/>
          </a:xfrm>
          <a:prstGeom prst="rect">
            <a:avLst/>
          </a:prstGeom>
        </p:spPr>
      </p:pic>
      <p:sp>
        <p:nvSpPr>
          <p:cNvPr id="5" name="TextBox 4">
            <a:extLst>
              <a:ext uri="{FF2B5EF4-FFF2-40B4-BE49-F238E27FC236}">
                <a16:creationId xmlns:a16="http://schemas.microsoft.com/office/drawing/2014/main" id="{9332C70C-32CC-6FCB-25E9-272B2889F41E}"/>
              </a:ext>
            </a:extLst>
          </p:cNvPr>
          <p:cNvSpPr txBox="1"/>
          <p:nvPr/>
        </p:nvSpPr>
        <p:spPr>
          <a:xfrm>
            <a:off x="247184" y="3670852"/>
            <a:ext cx="5809604" cy="369332"/>
          </a:xfrm>
          <a:prstGeom prst="rect">
            <a:avLst/>
          </a:prstGeom>
          <a:noFill/>
        </p:spPr>
        <p:txBody>
          <a:bodyPr wrap="none" rtlCol="0">
            <a:spAutoFit/>
          </a:bodyPr>
          <a:lstStyle/>
          <a:p>
            <a:r>
              <a:rPr lang="en-US" dirty="0">
                <a:latin typeface="Century Gothic" panose="020B0502020202020204" pitchFamily="34" charset="0"/>
              </a:rPr>
              <a:t>Is that enough to represent (summarize) the data?</a:t>
            </a:r>
          </a:p>
        </p:txBody>
      </p:sp>
      <p:sp>
        <p:nvSpPr>
          <p:cNvPr id="6" name="TextBox 5">
            <a:extLst>
              <a:ext uri="{FF2B5EF4-FFF2-40B4-BE49-F238E27FC236}">
                <a16:creationId xmlns:a16="http://schemas.microsoft.com/office/drawing/2014/main" id="{A041C5F8-5E57-3B6E-457D-B62AE6693B07}"/>
              </a:ext>
            </a:extLst>
          </p:cNvPr>
          <p:cNvSpPr txBox="1"/>
          <p:nvPr/>
        </p:nvSpPr>
        <p:spPr>
          <a:xfrm>
            <a:off x="247184" y="4617939"/>
            <a:ext cx="8496237" cy="400110"/>
          </a:xfrm>
          <a:prstGeom prst="rect">
            <a:avLst/>
          </a:prstGeom>
          <a:noFill/>
        </p:spPr>
        <p:txBody>
          <a:bodyPr wrap="none" rtlCol="0">
            <a:spAutoFit/>
          </a:bodyPr>
          <a:lstStyle/>
          <a:p>
            <a:r>
              <a:rPr lang="en-US" sz="2000" dirty="0">
                <a:solidFill>
                  <a:srgbClr val="0070C0"/>
                </a:solidFill>
              </a:rPr>
              <a:t>PCA solution</a:t>
            </a:r>
            <a:r>
              <a:rPr lang="en-US" sz="2000" dirty="0"/>
              <a:t>: “</a:t>
            </a:r>
            <a:r>
              <a:rPr lang="en-US" sz="2000" b="1" dirty="0"/>
              <a:t>Repeat</a:t>
            </a:r>
            <a:r>
              <a:rPr lang="en-US" sz="2000" dirty="0"/>
              <a:t> the process and look for </a:t>
            </a:r>
            <a:r>
              <a:rPr lang="en-US" sz="2000" b="1" dirty="0"/>
              <a:t>orthogonal</a:t>
            </a:r>
            <a:r>
              <a:rPr lang="en-US" sz="2000" dirty="0"/>
              <a:t> scores.”</a:t>
            </a:r>
            <a:endParaRPr lang="en-US" sz="2000" b="1" dirty="0"/>
          </a:p>
        </p:txBody>
      </p:sp>
    </p:spTree>
    <p:extLst>
      <p:ext uri="{BB962C8B-B14F-4D97-AF65-F5344CB8AC3E}">
        <p14:creationId xmlns:p14="http://schemas.microsoft.com/office/powerpoint/2010/main" val="3071334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CDA96-6EE1-38D2-9E8E-5800BE2792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4F3AC9-B262-9473-3D0D-4324B91DC6C3}"/>
              </a:ext>
            </a:extLst>
          </p:cNvPr>
          <p:cNvSpPr>
            <a:spLocks noGrp="1"/>
          </p:cNvSpPr>
          <p:nvPr>
            <p:ph type="title"/>
          </p:nvPr>
        </p:nvSpPr>
        <p:spPr>
          <a:xfrm>
            <a:off x="175591" y="206099"/>
            <a:ext cx="10515600" cy="748058"/>
          </a:xfrm>
        </p:spPr>
        <p:txBody>
          <a:bodyPr/>
          <a:lstStyle/>
          <a:p>
            <a:r>
              <a:rPr lang="en-US" dirty="0"/>
              <a:t>Formally!</a:t>
            </a:r>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13B3BA08-7347-F07C-BB45-ED20AF512D60}"/>
                  </a:ext>
                </a:extLst>
              </p:cNvPr>
              <p:cNvSpPr txBox="1"/>
              <p:nvPr/>
            </p:nvSpPr>
            <p:spPr>
              <a:xfrm>
                <a:off x="175591" y="1887284"/>
                <a:ext cx="5598777" cy="1465529"/>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AU" sz="3600" b="1" i="1" dirty="0" smtClean="0">
                              <a:latin typeface="Cambria Math" panose="02040503050406030204" pitchFamily="18" charset="0"/>
                            </a:rPr>
                          </m:ctrlPr>
                        </m:sSubPr>
                        <m:e>
                          <m:r>
                            <a:rPr lang="en-AU" sz="3600" b="1" i="1" dirty="0" smtClean="0">
                              <a:latin typeface="Cambria Math" panose="02040503050406030204" pitchFamily="18" charset="0"/>
                            </a:rPr>
                            <m:t>𝒘</m:t>
                          </m:r>
                        </m:e>
                        <m:sub>
                          <m:r>
                            <a:rPr lang="en-AU" sz="3600" b="0" i="1" dirty="0" smtClean="0">
                              <a:latin typeface="Cambria Math" panose="02040503050406030204" pitchFamily="18" charset="0"/>
                            </a:rPr>
                            <m:t>2</m:t>
                          </m:r>
                        </m:sub>
                      </m:sSub>
                      <m:r>
                        <a:rPr lang="en-AU" sz="3600" b="0" i="1" dirty="0" smtClean="0">
                          <a:latin typeface="Cambria Math" panose="02040503050406030204" pitchFamily="18" charset="0"/>
                          <a:ea typeface="Cambria Math" panose="02040503050406030204" pitchFamily="18" charset="0"/>
                        </a:rPr>
                        <m:t>≡</m:t>
                      </m:r>
                      <m:func>
                        <m:funcPr>
                          <m:ctrlPr>
                            <a:rPr lang="en-AU" sz="3600" b="0" i="1" dirty="0" smtClean="0">
                              <a:latin typeface="Cambria Math" panose="02040503050406030204" pitchFamily="18" charset="0"/>
                            </a:rPr>
                          </m:ctrlPr>
                        </m:funcPr>
                        <m:fName>
                          <m:limLow>
                            <m:limLowPr>
                              <m:ctrlPr>
                                <a:rPr lang="en-AU" sz="3600" b="0" i="1" dirty="0" smtClean="0">
                                  <a:latin typeface="Cambria Math" panose="02040503050406030204" pitchFamily="18" charset="0"/>
                                </a:rPr>
                              </m:ctrlPr>
                            </m:limLowPr>
                            <m:e>
                              <m:r>
                                <m:rPr>
                                  <m:sty m:val="p"/>
                                </m:rPr>
                                <a:rPr lang="en-AU" sz="3600" b="0" i="0" dirty="0" smtClean="0">
                                  <a:latin typeface="Cambria Math" panose="02040503050406030204" pitchFamily="18" charset="0"/>
                                </a:rPr>
                                <m:t>arg</m:t>
                              </m:r>
                              <m:r>
                                <m:rPr>
                                  <m:sty m:val="p"/>
                                </m:rPr>
                                <a:rPr lang="en-AU" sz="3600" b="0" i="0" dirty="0" smtClean="0">
                                  <a:latin typeface="Cambria Math" panose="02040503050406030204" pitchFamily="18" charset="0"/>
                                </a:rPr>
                                <m:t>max</m:t>
                              </m:r>
                            </m:e>
                            <m:lim>
                              <m:eqArr>
                                <m:eqArrPr>
                                  <m:ctrlPr>
                                    <a:rPr lang="en-AU" sz="3600" i="1" dirty="0">
                                      <a:latin typeface="Cambria Math" panose="02040503050406030204" pitchFamily="18" charset="0"/>
                                      <a:ea typeface="Cambria Math" panose="02040503050406030204" pitchFamily="18" charset="0"/>
                                    </a:rPr>
                                  </m:ctrlPr>
                                </m:eqArrPr>
                                <m:e>
                                  <m:r>
                                    <a:rPr lang="en-AU" sz="3600" i="1" dirty="0">
                                      <a:latin typeface="Cambria Math" panose="02040503050406030204" pitchFamily="18" charset="0"/>
                                      <a:ea typeface="Cambria Math" panose="02040503050406030204" pitchFamily="18" charset="0"/>
                                    </a:rPr>
                                    <m:t>∥</m:t>
                                  </m:r>
                                  <m:sSub>
                                    <m:sSubPr>
                                      <m:ctrlPr>
                                        <a:rPr lang="en-AU" sz="3600" b="1" i="1" dirty="0" smtClean="0">
                                          <a:latin typeface="Cambria Math" panose="02040503050406030204" pitchFamily="18" charset="0"/>
                                          <a:ea typeface="Cambria Math" panose="02040503050406030204" pitchFamily="18" charset="0"/>
                                        </a:rPr>
                                      </m:ctrlPr>
                                    </m:sSubPr>
                                    <m:e>
                                      <m:r>
                                        <a:rPr lang="en-AU" sz="3600" b="1" i="1" dirty="0" smtClean="0">
                                          <a:latin typeface="Cambria Math" panose="02040503050406030204" pitchFamily="18" charset="0"/>
                                          <a:ea typeface="Cambria Math" panose="02040503050406030204" pitchFamily="18" charset="0"/>
                                        </a:rPr>
                                        <m:t>𝒘</m:t>
                                      </m:r>
                                    </m:e>
                                    <m:sub>
                                      <m:r>
                                        <a:rPr lang="en-AU" sz="3600" b="1" i="1" dirty="0" smtClean="0">
                                          <a:latin typeface="Cambria Math" panose="02040503050406030204" pitchFamily="18" charset="0"/>
                                          <a:ea typeface="Cambria Math" panose="02040503050406030204" pitchFamily="18" charset="0"/>
                                        </a:rPr>
                                        <m:t>𝟐</m:t>
                                      </m:r>
                                    </m:sub>
                                  </m:sSub>
                                  <m:r>
                                    <a:rPr lang="en-AU" sz="3600" b="0" i="1" dirty="0" smtClean="0">
                                      <a:latin typeface="Cambria Math" panose="02040503050406030204" pitchFamily="18" charset="0"/>
                                      <a:ea typeface="Cambria Math" panose="02040503050406030204" pitchFamily="18" charset="0"/>
                                    </a:rPr>
                                    <m:t>∥=1</m:t>
                                  </m:r>
                                </m:e>
                                <m:e>
                                  <m:sSubSup>
                                    <m:sSubSupPr>
                                      <m:ctrlPr>
                                        <a:rPr lang="en-AU" sz="3600" b="1" i="1" dirty="0" smtClean="0">
                                          <a:latin typeface="Cambria Math" panose="02040503050406030204" pitchFamily="18" charset="0"/>
                                          <a:ea typeface="Cambria Math" panose="02040503050406030204" pitchFamily="18" charset="0"/>
                                        </a:rPr>
                                      </m:ctrlPr>
                                    </m:sSubSupPr>
                                    <m:e>
                                      <m:r>
                                        <a:rPr lang="en-AU" sz="3600" b="1" i="1" dirty="0" smtClean="0">
                                          <a:latin typeface="Cambria Math" panose="02040503050406030204" pitchFamily="18" charset="0"/>
                                          <a:ea typeface="Cambria Math" panose="02040503050406030204" pitchFamily="18" charset="0"/>
                                        </a:rPr>
                                        <m:t>𝒘</m:t>
                                      </m:r>
                                    </m:e>
                                    <m:sub>
                                      <m:r>
                                        <a:rPr lang="en-AU" sz="3600" b="1" i="1" dirty="0" smtClean="0">
                                          <a:latin typeface="Cambria Math" panose="02040503050406030204" pitchFamily="18" charset="0"/>
                                          <a:ea typeface="Cambria Math" panose="02040503050406030204" pitchFamily="18" charset="0"/>
                                        </a:rPr>
                                        <m:t>𝟏</m:t>
                                      </m:r>
                                    </m:sub>
                                    <m:sup>
                                      <m:r>
                                        <a:rPr lang="en-AU" sz="3600" b="1" i="1" dirty="0" smtClean="0">
                                          <a:latin typeface="Cambria Math" panose="02040503050406030204" pitchFamily="18" charset="0"/>
                                          <a:ea typeface="Cambria Math" panose="02040503050406030204" pitchFamily="18" charset="0"/>
                                        </a:rPr>
                                        <m:t>′</m:t>
                                      </m:r>
                                    </m:sup>
                                  </m:sSubSup>
                                  <m:sSup>
                                    <m:sSupPr>
                                      <m:ctrlPr>
                                        <a:rPr lang="en-AU" sz="3600" b="1" i="1" dirty="0" smtClean="0">
                                          <a:latin typeface="Cambria Math" panose="02040503050406030204" pitchFamily="18" charset="0"/>
                                        </a:rPr>
                                      </m:ctrlPr>
                                    </m:sSupPr>
                                    <m:e>
                                      <m:r>
                                        <a:rPr lang="en-AU" sz="3600" b="1" i="0" dirty="0" smtClean="0">
                                          <a:latin typeface="Cambria Math" panose="02040503050406030204" pitchFamily="18" charset="0"/>
                                        </a:rPr>
                                        <m:t>𝐗</m:t>
                                      </m:r>
                                    </m:e>
                                    <m:sup>
                                      <m:r>
                                        <a:rPr lang="en-AU" sz="3600" b="1" i="0" dirty="0" smtClean="0">
                                          <a:latin typeface="Cambria Math" panose="02040503050406030204" pitchFamily="18" charset="0"/>
                                        </a:rPr>
                                        <m:t>′</m:t>
                                      </m:r>
                                    </m:sup>
                                  </m:sSup>
                                  <m:r>
                                    <a:rPr lang="en-AU" sz="3600" b="1" i="0" dirty="0" smtClean="0">
                                      <a:latin typeface="Cambria Math" panose="02040503050406030204" pitchFamily="18" charset="0"/>
                                    </a:rPr>
                                    <m:t>𝐗</m:t>
                                  </m:r>
                                  <m:sSub>
                                    <m:sSubPr>
                                      <m:ctrlPr>
                                        <a:rPr lang="en-AU" sz="3600" b="1" i="1" dirty="0" smtClean="0">
                                          <a:latin typeface="Cambria Math" panose="02040503050406030204" pitchFamily="18" charset="0"/>
                                          <a:ea typeface="Cambria Math" panose="02040503050406030204" pitchFamily="18" charset="0"/>
                                        </a:rPr>
                                      </m:ctrlPr>
                                    </m:sSubPr>
                                    <m:e>
                                      <m:r>
                                        <a:rPr lang="en-AU" sz="3600" b="1" i="1" dirty="0" smtClean="0">
                                          <a:latin typeface="Cambria Math" panose="02040503050406030204" pitchFamily="18" charset="0"/>
                                          <a:ea typeface="Cambria Math" panose="02040503050406030204" pitchFamily="18" charset="0"/>
                                        </a:rPr>
                                        <m:t>𝒘</m:t>
                                      </m:r>
                                    </m:e>
                                    <m:sub>
                                      <m:r>
                                        <a:rPr lang="en-AU" sz="3600" b="1" i="1" dirty="0" smtClean="0">
                                          <a:latin typeface="Cambria Math" panose="02040503050406030204" pitchFamily="18" charset="0"/>
                                          <a:ea typeface="Cambria Math" panose="02040503050406030204" pitchFamily="18" charset="0"/>
                                        </a:rPr>
                                        <m:t>𝟐</m:t>
                                      </m:r>
                                    </m:sub>
                                  </m:sSub>
                                  <m:r>
                                    <a:rPr lang="en-AU" sz="3600" b="0" i="1" dirty="0" smtClean="0">
                                      <a:latin typeface="Cambria Math" panose="02040503050406030204" pitchFamily="18" charset="0"/>
                                      <a:ea typeface="Cambria Math" panose="02040503050406030204" pitchFamily="18" charset="0"/>
                                    </a:rPr>
                                    <m:t>=0</m:t>
                                  </m:r>
                                </m:e>
                              </m:eqArr>
                            </m:lim>
                          </m:limLow>
                        </m:fName>
                        <m:e>
                          <m:d>
                            <m:dPr>
                              <m:begChr m:val="{"/>
                              <m:endChr m:val="}"/>
                              <m:ctrlPr>
                                <a:rPr lang="en-AU" sz="3600" b="0" i="1" dirty="0" smtClean="0">
                                  <a:latin typeface="Cambria Math" panose="02040503050406030204" pitchFamily="18" charset="0"/>
                                </a:rPr>
                              </m:ctrlPr>
                            </m:dPr>
                            <m:e>
                              <m:sSubSup>
                                <m:sSubSupPr>
                                  <m:ctrlPr>
                                    <a:rPr lang="en-AU" sz="3600" b="1" i="1" dirty="0" smtClean="0">
                                      <a:latin typeface="Cambria Math" panose="02040503050406030204" pitchFamily="18" charset="0"/>
                                    </a:rPr>
                                  </m:ctrlPr>
                                </m:sSubSupPr>
                                <m:e>
                                  <m:r>
                                    <a:rPr lang="en-AU" sz="3600" b="1" i="1" dirty="0" smtClean="0">
                                      <a:latin typeface="Cambria Math" panose="02040503050406030204" pitchFamily="18" charset="0"/>
                                    </a:rPr>
                                    <m:t>𝒘</m:t>
                                  </m:r>
                                </m:e>
                                <m:sub>
                                  <m:r>
                                    <a:rPr lang="en-AU" sz="3600" b="1" i="1" dirty="0" smtClean="0">
                                      <a:latin typeface="Cambria Math" panose="02040503050406030204" pitchFamily="18" charset="0"/>
                                    </a:rPr>
                                    <m:t>𝟐</m:t>
                                  </m:r>
                                </m:sub>
                                <m:sup>
                                  <m:r>
                                    <a:rPr lang="en-AU" sz="3600" b="1" i="0" dirty="0" smtClean="0">
                                      <a:latin typeface="Cambria Math" panose="02040503050406030204" pitchFamily="18" charset="0"/>
                                    </a:rPr>
                                    <m:t>′</m:t>
                                  </m:r>
                                </m:sup>
                              </m:sSubSup>
                              <m:sSup>
                                <m:sSupPr>
                                  <m:ctrlPr>
                                    <a:rPr lang="en-AU" sz="3600" b="1" i="0" dirty="0" smtClean="0">
                                      <a:latin typeface="Cambria Math" panose="02040503050406030204" pitchFamily="18" charset="0"/>
                                    </a:rPr>
                                  </m:ctrlPr>
                                </m:sSupPr>
                                <m:e>
                                  <m:r>
                                    <a:rPr lang="en-AU" sz="3600" b="1" i="0" dirty="0" smtClean="0">
                                      <a:latin typeface="Cambria Math" panose="02040503050406030204" pitchFamily="18" charset="0"/>
                                    </a:rPr>
                                    <m:t>𝐗</m:t>
                                  </m:r>
                                </m:e>
                                <m:sup>
                                  <m:r>
                                    <a:rPr lang="en-AU" sz="3600" b="1" i="0" dirty="0" smtClean="0">
                                      <a:latin typeface="Cambria Math" panose="02040503050406030204" pitchFamily="18" charset="0"/>
                                    </a:rPr>
                                    <m:t>′</m:t>
                                  </m:r>
                                </m:sup>
                              </m:sSup>
                              <m:r>
                                <a:rPr lang="en-AU" sz="3600" b="1" i="0" dirty="0" smtClean="0">
                                  <a:latin typeface="Cambria Math" panose="02040503050406030204" pitchFamily="18" charset="0"/>
                                </a:rPr>
                                <m:t>𝐗</m:t>
                              </m:r>
                              <m:sSub>
                                <m:sSubPr>
                                  <m:ctrlPr>
                                    <a:rPr lang="en-AU" sz="3600" b="1" i="1" dirty="0" smtClean="0">
                                      <a:latin typeface="Cambria Math" panose="02040503050406030204" pitchFamily="18" charset="0"/>
                                    </a:rPr>
                                  </m:ctrlPr>
                                </m:sSubPr>
                                <m:e>
                                  <m:r>
                                    <a:rPr lang="en-AU" sz="3600" b="1" i="1" dirty="0" smtClean="0">
                                      <a:latin typeface="Cambria Math" panose="02040503050406030204" pitchFamily="18" charset="0"/>
                                    </a:rPr>
                                    <m:t>𝒘</m:t>
                                  </m:r>
                                </m:e>
                                <m:sub>
                                  <m:r>
                                    <a:rPr lang="en-AU" sz="3600" b="1" i="1" dirty="0" smtClean="0">
                                      <a:latin typeface="Cambria Math" panose="02040503050406030204" pitchFamily="18" charset="0"/>
                                    </a:rPr>
                                    <m:t>𝟐</m:t>
                                  </m:r>
                                </m:sub>
                              </m:sSub>
                            </m:e>
                          </m:d>
                        </m:e>
                      </m:func>
                    </m:oMath>
                  </m:oMathPara>
                </a14:m>
                <a:endParaRPr lang="en-US" sz="3600" baseline="-25000" dirty="0"/>
              </a:p>
            </p:txBody>
          </p:sp>
        </mc:Choice>
        <mc:Fallback>
          <p:sp>
            <p:nvSpPr>
              <p:cNvPr id="6" name="TextBox 5">
                <a:extLst>
                  <a:ext uri="{FF2B5EF4-FFF2-40B4-BE49-F238E27FC236}">
                    <a16:creationId xmlns:a16="http://schemas.microsoft.com/office/drawing/2014/main" id="{13B3BA08-7347-F07C-BB45-ED20AF512D60}"/>
                  </a:ext>
                </a:extLst>
              </p:cNvPr>
              <p:cNvSpPr txBox="1">
                <a:spLocks noRot="1" noChangeAspect="1" noMove="1" noResize="1" noEditPoints="1" noAdjustHandles="1" noChangeArrowheads="1" noChangeShapeType="1" noTextEdit="1"/>
              </p:cNvSpPr>
              <p:nvPr/>
            </p:nvSpPr>
            <p:spPr>
              <a:xfrm>
                <a:off x="175591" y="1887284"/>
                <a:ext cx="5598777" cy="1465529"/>
              </a:xfrm>
              <a:prstGeom prst="rect">
                <a:avLst/>
              </a:prstGeom>
              <a:blipFill>
                <a:blip r:embed="rId2"/>
                <a:stretch>
                  <a:fillRect b="-2586"/>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C31770C9-4D02-9A5E-47FC-8D095A283FA0}"/>
              </a:ext>
            </a:extLst>
          </p:cNvPr>
          <p:cNvSpPr txBox="1"/>
          <p:nvPr/>
        </p:nvSpPr>
        <p:spPr>
          <a:xfrm>
            <a:off x="175591" y="1220665"/>
            <a:ext cx="8496237" cy="400110"/>
          </a:xfrm>
          <a:prstGeom prst="rect">
            <a:avLst/>
          </a:prstGeom>
          <a:noFill/>
        </p:spPr>
        <p:txBody>
          <a:bodyPr wrap="none" rtlCol="0">
            <a:spAutoFit/>
          </a:bodyPr>
          <a:lstStyle/>
          <a:p>
            <a:r>
              <a:rPr lang="en-US" sz="2000" dirty="0">
                <a:solidFill>
                  <a:srgbClr val="0070C0"/>
                </a:solidFill>
              </a:rPr>
              <a:t>PCA solution</a:t>
            </a:r>
            <a:r>
              <a:rPr lang="en-US" sz="2000" dirty="0"/>
              <a:t>: “</a:t>
            </a:r>
            <a:r>
              <a:rPr lang="en-US" sz="2000" b="1" dirty="0"/>
              <a:t>Repeat</a:t>
            </a:r>
            <a:r>
              <a:rPr lang="en-US" sz="2000" dirty="0"/>
              <a:t> the process and look for </a:t>
            </a:r>
            <a:r>
              <a:rPr lang="en-US" sz="2000" b="1" dirty="0"/>
              <a:t>orthogonal</a:t>
            </a:r>
            <a:r>
              <a:rPr lang="en-US" sz="2000" dirty="0"/>
              <a:t> scores.”</a:t>
            </a:r>
            <a:endParaRPr lang="en-US" sz="2000" b="1" dirty="0"/>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86CB51B9-FD1E-08D5-CC65-98F6C6A675D7}"/>
                  </a:ext>
                </a:extLst>
              </p:cNvPr>
              <p:cNvSpPr txBox="1"/>
              <p:nvPr/>
            </p:nvSpPr>
            <p:spPr>
              <a:xfrm>
                <a:off x="175591" y="4173284"/>
                <a:ext cx="6007799" cy="2141740"/>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AU" sz="3600" b="1" i="1" dirty="0" smtClean="0">
                              <a:latin typeface="Cambria Math" panose="02040503050406030204" pitchFamily="18" charset="0"/>
                            </a:rPr>
                          </m:ctrlPr>
                        </m:sSubPr>
                        <m:e>
                          <m:r>
                            <a:rPr lang="en-AU" sz="3600" b="1" i="1" dirty="0" smtClean="0">
                              <a:latin typeface="Cambria Math" panose="02040503050406030204" pitchFamily="18" charset="0"/>
                            </a:rPr>
                            <m:t>𝒘</m:t>
                          </m:r>
                        </m:e>
                        <m:sub>
                          <m:r>
                            <a:rPr lang="en-AU" sz="3600" b="0" i="1" dirty="0" smtClean="0">
                              <a:latin typeface="Cambria Math" panose="02040503050406030204" pitchFamily="18" charset="0"/>
                            </a:rPr>
                            <m:t>𝑘</m:t>
                          </m:r>
                        </m:sub>
                      </m:sSub>
                      <m:r>
                        <a:rPr lang="en-AU" sz="3600" b="0" i="1" dirty="0" smtClean="0">
                          <a:latin typeface="Cambria Math" panose="02040503050406030204" pitchFamily="18" charset="0"/>
                          <a:ea typeface="Cambria Math" panose="02040503050406030204" pitchFamily="18" charset="0"/>
                        </a:rPr>
                        <m:t>≡</m:t>
                      </m:r>
                      <m:func>
                        <m:funcPr>
                          <m:ctrlPr>
                            <a:rPr lang="en-AU" sz="3600" b="0" i="1" dirty="0" smtClean="0">
                              <a:latin typeface="Cambria Math" panose="02040503050406030204" pitchFamily="18" charset="0"/>
                            </a:rPr>
                          </m:ctrlPr>
                        </m:funcPr>
                        <m:fName>
                          <m:limLow>
                            <m:limLowPr>
                              <m:ctrlPr>
                                <a:rPr lang="en-AU" sz="3600" b="0" i="1" dirty="0" smtClean="0">
                                  <a:latin typeface="Cambria Math" panose="02040503050406030204" pitchFamily="18" charset="0"/>
                                </a:rPr>
                              </m:ctrlPr>
                            </m:limLowPr>
                            <m:e>
                              <m:r>
                                <m:rPr>
                                  <m:sty m:val="p"/>
                                </m:rPr>
                                <a:rPr lang="en-AU" sz="3600" b="0" i="0" dirty="0" smtClean="0">
                                  <a:latin typeface="Cambria Math" panose="02040503050406030204" pitchFamily="18" charset="0"/>
                                </a:rPr>
                                <m:t>arg</m:t>
                              </m:r>
                              <m:r>
                                <m:rPr>
                                  <m:sty m:val="p"/>
                                </m:rPr>
                                <a:rPr lang="en-AU" sz="3600" b="0" i="0" dirty="0" smtClean="0">
                                  <a:latin typeface="Cambria Math" panose="02040503050406030204" pitchFamily="18" charset="0"/>
                                </a:rPr>
                                <m:t>max</m:t>
                              </m:r>
                            </m:e>
                            <m:lim>
                              <m:eqArr>
                                <m:eqArrPr>
                                  <m:ctrlPr>
                                    <a:rPr lang="en-AU" sz="3600" i="1" dirty="0">
                                      <a:latin typeface="Cambria Math" panose="02040503050406030204" pitchFamily="18" charset="0"/>
                                      <a:ea typeface="Cambria Math" panose="02040503050406030204" pitchFamily="18" charset="0"/>
                                    </a:rPr>
                                  </m:ctrlPr>
                                </m:eqArrPr>
                                <m:e>
                                  <m:r>
                                    <a:rPr lang="en-AU" sz="3600" i="1" dirty="0">
                                      <a:latin typeface="Cambria Math" panose="02040503050406030204" pitchFamily="18" charset="0"/>
                                      <a:ea typeface="Cambria Math" panose="02040503050406030204" pitchFamily="18" charset="0"/>
                                    </a:rPr>
                                    <m:t>∥</m:t>
                                  </m:r>
                                  <m:sSub>
                                    <m:sSubPr>
                                      <m:ctrlPr>
                                        <a:rPr lang="en-AU" sz="3600" b="1" i="1" dirty="0" smtClean="0">
                                          <a:latin typeface="Cambria Math" panose="02040503050406030204" pitchFamily="18" charset="0"/>
                                          <a:ea typeface="Cambria Math" panose="02040503050406030204" pitchFamily="18" charset="0"/>
                                        </a:rPr>
                                      </m:ctrlPr>
                                    </m:sSubPr>
                                    <m:e>
                                      <m:r>
                                        <a:rPr lang="en-AU" sz="3600" b="1" i="1" dirty="0" smtClean="0">
                                          <a:latin typeface="Cambria Math" panose="02040503050406030204" pitchFamily="18" charset="0"/>
                                          <a:ea typeface="Cambria Math" panose="02040503050406030204" pitchFamily="18" charset="0"/>
                                        </a:rPr>
                                        <m:t>𝒘</m:t>
                                      </m:r>
                                    </m:e>
                                    <m:sub>
                                      <m:r>
                                        <a:rPr lang="en-AU" sz="3600" b="1" i="1" dirty="0" smtClean="0">
                                          <a:latin typeface="Cambria Math" panose="02040503050406030204" pitchFamily="18" charset="0"/>
                                          <a:ea typeface="Cambria Math" panose="02040503050406030204" pitchFamily="18" charset="0"/>
                                        </a:rPr>
                                        <m:t>𝒌</m:t>
                                      </m:r>
                                    </m:sub>
                                  </m:sSub>
                                  <m:r>
                                    <a:rPr lang="en-AU" sz="3600" b="0" i="1" dirty="0" smtClean="0">
                                      <a:latin typeface="Cambria Math" panose="02040503050406030204" pitchFamily="18" charset="0"/>
                                      <a:ea typeface="Cambria Math" panose="02040503050406030204" pitchFamily="18" charset="0"/>
                                    </a:rPr>
                                    <m:t>∥=1</m:t>
                                  </m:r>
                                </m:e>
                                <m:e>
                                  <m:sSubSup>
                                    <m:sSubSupPr>
                                      <m:ctrlPr>
                                        <a:rPr lang="en-AU" sz="3600" b="1" i="1" dirty="0" smtClean="0">
                                          <a:latin typeface="Cambria Math" panose="02040503050406030204" pitchFamily="18" charset="0"/>
                                          <a:ea typeface="Cambria Math" panose="02040503050406030204" pitchFamily="18" charset="0"/>
                                        </a:rPr>
                                      </m:ctrlPr>
                                    </m:sSubSupPr>
                                    <m:e>
                                      <m:r>
                                        <a:rPr lang="en-AU" sz="3600" b="1" i="1" dirty="0" smtClean="0">
                                          <a:latin typeface="Cambria Math" panose="02040503050406030204" pitchFamily="18" charset="0"/>
                                          <a:ea typeface="Cambria Math" panose="02040503050406030204" pitchFamily="18" charset="0"/>
                                        </a:rPr>
                                        <m:t>𝒘</m:t>
                                      </m:r>
                                    </m:e>
                                    <m:sub>
                                      <m:r>
                                        <a:rPr lang="en-AU" sz="3600" b="1" i="1" dirty="0" smtClean="0">
                                          <a:latin typeface="Cambria Math" panose="02040503050406030204" pitchFamily="18" charset="0"/>
                                          <a:ea typeface="Cambria Math" panose="02040503050406030204" pitchFamily="18" charset="0"/>
                                        </a:rPr>
                                        <m:t>𝒌</m:t>
                                      </m:r>
                                    </m:sub>
                                    <m:sup>
                                      <m:r>
                                        <a:rPr lang="en-AU" sz="3600" b="1" i="1" dirty="0" smtClean="0">
                                          <a:latin typeface="Cambria Math" panose="02040503050406030204" pitchFamily="18" charset="0"/>
                                          <a:ea typeface="Cambria Math" panose="02040503050406030204" pitchFamily="18" charset="0"/>
                                        </a:rPr>
                                        <m:t>′</m:t>
                                      </m:r>
                                    </m:sup>
                                  </m:sSubSup>
                                  <m:sSub>
                                    <m:sSubPr>
                                      <m:ctrlPr>
                                        <a:rPr lang="en-AU" sz="3600" b="1" i="1" dirty="0" smtClean="0">
                                          <a:latin typeface="Cambria Math" panose="02040503050406030204" pitchFamily="18" charset="0"/>
                                          <a:ea typeface="Cambria Math" panose="02040503050406030204" pitchFamily="18" charset="0"/>
                                        </a:rPr>
                                      </m:ctrlPr>
                                    </m:sSubPr>
                                    <m:e>
                                      <m:sSup>
                                        <m:sSupPr>
                                          <m:ctrlPr>
                                            <a:rPr lang="en-AU" sz="3600" b="1" i="1" dirty="0" smtClean="0">
                                              <a:latin typeface="Cambria Math" panose="02040503050406030204" pitchFamily="18" charset="0"/>
                                            </a:rPr>
                                          </m:ctrlPr>
                                        </m:sSupPr>
                                        <m:e>
                                          <m:r>
                                            <a:rPr lang="en-AU" sz="3600" b="1" i="0" dirty="0" smtClean="0">
                                              <a:latin typeface="Cambria Math" panose="02040503050406030204" pitchFamily="18" charset="0"/>
                                            </a:rPr>
                                            <m:t>𝐗</m:t>
                                          </m:r>
                                        </m:e>
                                        <m:sup>
                                          <m:r>
                                            <a:rPr lang="en-AU" sz="3600" b="1" i="0" dirty="0" smtClean="0">
                                              <a:latin typeface="Cambria Math" panose="02040503050406030204" pitchFamily="18" charset="0"/>
                                            </a:rPr>
                                            <m:t>′</m:t>
                                          </m:r>
                                        </m:sup>
                                      </m:sSup>
                                      <m:r>
                                        <a:rPr lang="en-AU" sz="3600" b="1" i="0" dirty="0" smtClean="0">
                                          <a:latin typeface="Cambria Math" panose="02040503050406030204" pitchFamily="18" charset="0"/>
                                        </a:rPr>
                                        <m:t>𝐗</m:t>
                                      </m:r>
                                      <m:r>
                                        <a:rPr lang="en-AU" sz="3600" b="1" i="1" dirty="0" smtClean="0">
                                          <a:latin typeface="Cambria Math" panose="02040503050406030204" pitchFamily="18" charset="0"/>
                                          <a:ea typeface="Cambria Math" panose="02040503050406030204" pitchFamily="18" charset="0"/>
                                        </a:rPr>
                                        <m:t>𝒘</m:t>
                                      </m:r>
                                    </m:e>
                                    <m:sub>
                                      <m:r>
                                        <a:rPr lang="en-AU" sz="3600" b="1" i="1" dirty="0" smtClean="0">
                                          <a:latin typeface="Cambria Math" panose="02040503050406030204" pitchFamily="18" charset="0"/>
                                          <a:ea typeface="Cambria Math" panose="02040503050406030204" pitchFamily="18" charset="0"/>
                                        </a:rPr>
                                        <m:t>𝟏</m:t>
                                      </m:r>
                                    </m:sub>
                                  </m:sSub>
                                  <m:r>
                                    <a:rPr lang="en-AU" sz="3600" b="0" i="1" dirty="0" smtClean="0">
                                      <a:latin typeface="Cambria Math" panose="02040503050406030204" pitchFamily="18" charset="0"/>
                                      <a:ea typeface="Cambria Math" panose="02040503050406030204" pitchFamily="18" charset="0"/>
                                    </a:rPr>
                                    <m:t>=0</m:t>
                                  </m:r>
                                </m:e>
                                <m:e>
                                  <m:r>
                                    <a:rPr lang="en-AU" sz="3600" b="0" i="1" dirty="0" smtClean="0">
                                      <a:latin typeface="Cambria Math" panose="02040503050406030204" pitchFamily="18" charset="0"/>
                                      <a:ea typeface="Cambria Math" panose="02040503050406030204" pitchFamily="18" charset="0"/>
                                    </a:rPr>
                                    <m:t>…</m:t>
                                  </m:r>
                                </m:e>
                                <m:e>
                                  <m:sSubSup>
                                    <m:sSubSupPr>
                                      <m:ctrlPr>
                                        <a:rPr lang="en-AU" sz="3600" b="1" i="1" dirty="0" smtClean="0">
                                          <a:latin typeface="Cambria Math" panose="02040503050406030204" pitchFamily="18" charset="0"/>
                                          <a:ea typeface="Cambria Math" panose="02040503050406030204" pitchFamily="18" charset="0"/>
                                        </a:rPr>
                                      </m:ctrlPr>
                                    </m:sSubSupPr>
                                    <m:e>
                                      <m:r>
                                        <a:rPr lang="en-AU" sz="3600" b="1" i="1" dirty="0" smtClean="0">
                                          <a:latin typeface="Cambria Math" panose="02040503050406030204" pitchFamily="18" charset="0"/>
                                          <a:ea typeface="Cambria Math" panose="02040503050406030204" pitchFamily="18" charset="0"/>
                                        </a:rPr>
                                        <m:t>𝒘</m:t>
                                      </m:r>
                                    </m:e>
                                    <m:sub>
                                      <m:r>
                                        <a:rPr lang="en-AU" sz="3600" b="1" i="1" dirty="0" smtClean="0">
                                          <a:latin typeface="Cambria Math" panose="02040503050406030204" pitchFamily="18" charset="0"/>
                                          <a:ea typeface="Cambria Math" panose="02040503050406030204" pitchFamily="18" charset="0"/>
                                        </a:rPr>
                                        <m:t>𝒌</m:t>
                                      </m:r>
                                    </m:sub>
                                    <m:sup>
                                      <m:r>
                                        <a:rPr lang="en-AU" sz="3600" b="1" i="1" dirty="0" smtClean="0">
                                          <a:latin typeface="Cambria Math" panose="02040503050406030204" pitchFamily="18" charset="0"/>
                                          <a:ea typeface="Cambria Math" panose="02040503050406030204" pitchFamily="18" charset="0"/>
                                        </a:rPr>
                                        <m:t>′</m:t>
                                      </m:r>
                                    </m:sup>
                                  </m:sSubSup>
                                  <m:sSub>
                                    <m:sSubPr>
                                      <m:ctrlPr>
                                        <a:rPr lang="en-AU" sz="3600" b="1" i="1" dirty="0" smtClean="0">
                                          <a:latin typeface="Cambria Math" panose="02040503050406030204" pitchFamily="18" charset="0"/>
                                          <a:ea typeface="Cambria Math" panose="02040503050406030204" pitchFamily="18" charset="0"/>
                                        </a:rPr>
                                      </m:ctrlPr>
                                    </m:sSubPr>
                                    <m:e>
                                      <m:sSup>
                                        <m:sSupPr>
                                          <m:ctrlPr>
                                            <a:rPr lang="en-AU" sz="3600" b="1" i="1" dirty="0" smtClean="0">
                                              <a:latin typeface="Cambria Math" panose="02040503050406030204" pitchFamily="18" charset="0"/>
                                            </a:rPr>
                                          </m:ctrlPr>
                                        </m:sSupPr>
                                        <m:e>
                                          <m:r>
                                            <a:rPr lang="en-AU" sz="3600" b="1" i="0" dirty="0" smtClean="0">
                                              <a:latin typeface="Cambria Math" panose="02040503050406030204" pitchFamily="18" charset="0"/>
                                            </a:rPr>
                                            <m:t>𝐗</m:t>
                                          </m:r>
                                        </m:e>
                                        <m:sup>
                                          <m:r>
                                            <a:rPr lang="en-AU" sz="3600" b="1" i="0" dirty="0" smtClean="0">
                                              <a:latin typeface="Cambria Math" panose="02040503050406030204" pitchFamily="18" charset="0"/>
                                            </a:rPr>
                                            <m:t>′</m:t>
                                          </m:r>
                                        </m:sup>
                                      </m:sSup>
                                      <m:r>
                                        <a:rPr lang="en-AU" sz="3600" b="1" i="0" dirty="0" smtClean="0">
                                          <a:latin typeface="Cambria Math" panose="02040503050406030204" pitchFamily="18" charset="0"/>
                                        </a:rPr>
                                        <m:t>𝐗</m:t>
                                      </m:r>
                                      <m:r>
                                        <a:rPr lang="en-AU" sz="3600" b="1" i="1" dirty="0" smtClean="0">
                                          <a:latin typeface="Cambria Math" panose="02040503050406030204" pitchFamily="18" charset="0"/>
                                          <a:ea typeface="Cambria Math" panose="02040503050406030204" pitchFamily="18" charset="0"/>
                                        </a:rPr>
                                        <m:t>𝒘</m:t>
                                      </m:r>
                                    </m:e>
                                    <m:sub>
                                      <m:r>
                                        <a:rPr lang="en-AU" sz="3600" b="1" i="1" dirty="0" smtClean="0">
                                          <a:latin typeface="Cambria Math" panose="02040503050406030204" pitchFamily="18" charset="0"/>
                                          <a:ea typeface="Cambria Math" panose="02040503050406030204" pitchFamily="18" charset="0"/>
                                        </a:rPr>
                                        <m:t>𝒌</m:t>
                                      </m:r>
                                      <m:r>
                                        <a:rPr lang="en-AU" sz="3600" b="1" i="1" dirty="0" smtClean="0">
                                          <a:latin typeface="Cambria Math" panose="02040503050406030204" pitchFamily="18" charset="0"/>
                                          <a:ea typeface="Cambria Math" panose="02040503050406030204" pitchFamily="18" charset="0"/>
                                        </a:rPr>
                                        <m:t>−</m:t>
                                      </m:r>
                                      <m:r>
                                        <a:rPr lang="en-AU" sz="3600" b="1" i="1" dirty="0" smtClean="0">
                                          <a:latin typeface="Cambria Math" panose="02040503050406030204" pitchFamily="18" charset="0"/>
                                          <a:ea typeface="Cambria Math" panose="02040503050406030204" pitchFamily="18" charset="0"/>
                                        </a:rPr>
                                        <m:t>𝟏</m:t>
                                      </m:r>
                                    </m:sub>
                                  </m:sSub>
                                  <m:r>
                                    <a:rPr lang="en-AU" sz="3600" b="0" i="1" dirty="0" smtClean="0">
                                      <a:latin typeface="Cambria Math" panose="02040503050406030204" pitchFamily="18" charset="0"/>
                                      <a:ea typeface="Cambria Math" panose="02040503050406030204" pitchFamily="18" charset="0"/>
                                    </a:rPr>
                                    <m:t>=0</m:t>
                                  </m:r>
                                </m:e>
                              </m:eqArr>
                            </m:lim>
                          </m:limLow>
                        </m:fName>
                        <m:e>
                          <m:d>
                            <m:dPr>
                              <m:begChr m:val="{"/>
                              <m:endChr m:val="}"/>
                              <m:ctrlPr>
                                <a:rPr lang="en-AU" sz="3600" b="0" i="1" dirty="0" smtClean="0">
                                  <a:latin typeface="Cambria Math" panose="02040503050406030204" pitchFamily="18" charset="0"/>
                                </a:rPr>
                              </m:ctrlPr>
                            </m:dPr>
                            <m:e>
                              <m:sSubSup>
                                <m:sSubSupPr>
                                  <m:ctrlPr>
                                    <a:rPr lang="en-AU" sz="3600" b="1" i="1" dirty="0" smtClean="0">
                                      <a:latin typeface="Cambria Math" panose="02040503050406030204" pitchFamily="18" charset="0"/>
                                    </a:rPr>
                                  </m:ctrlPr>
                                </m:sSubSupPr>
                                <m:e>
                                  <m:r>
                                    <a:rPr lang="en-AU" sz="3600" b="1" i="1" dirty="0" smtClean="0">
                                      <a:latin typeface="Cambria Math" panose="02040503050406030204" pitchFamily="18" charset="0"/>
                                    </a:rPr>
                                    <m:t>𝒘</m:t>
                                  </m:r>
                                </m:e>
                                <m:sub>
                                  <m:r>
                                    <a:rPr lang="en-AU" sz="3600" b="1" i="1" dirty="0" smtClean="0">
                                      <a:latin typeface="Cambria Math" panose="02040503050406030204" pitchFamily="18" charset="0"/>
                                    </a:rPr>
                                    <m:t>𝒌</m:t>
                                  </m:r>
                                </m:sub>
                                <m:sup>
                                  <m:r>
                                    <a:rPr lang="en-AU" sz="3600" b="1" i="0" dirty="0" smtClean="0">
                                      <a:latin typeface="Cambria Math" panose="02040503050406030204" pitchFamily="18" charset="0"/>
                                    </a:rPr>
                                    <m:t>′</m:t>
                                  </m:r>
                                </m:sup>
                              </m:sSubSup>
                              <m:sSup>
                                <m:sSupPr>
                                  <m:ctrlPr>
                                    <a:rPr lang="en-AU" sz="3600" b="1" i="0" dirty="0" smtClean="0">
                                      <a:latin typeface="Cambria Math" panose="02040503050406030204" pitchFamily="18" charset="0"/>
                                    </a:rPr>
                                  </m:ctrlPr>
                                </m:sSupPr>
                                <m:e>
                                  <m:r>
                                    <a:rPr lang="en-AU" sz="3600" b="1" i="0" dirty="0" smtClean="0">
                                      <a:latin typeface="Cambria Math" panose="02040503050406030204" pitchFamily="18" charset="0"/>
                                    </a:rPr>
                                    <m:t>𝐗</m:t>
                                  </m:r>
                                </m:e>
                                <m:sup>
                                  <m:r>
                                    <a:rPr lang="en-AU" sz="3600" b="1" i="0" dirty="0" smtClean="0">
                                      <a:latin typeface="Cambria Math" panose="02040503050406030204" pitchFamily="18" charset="0"/>
                                    </a:rPr>
                                    <m:t>′</m:t>
                                  </m:r>
                                </m:sup>
                              </m:sSup>
                              <m:r>
                                <a:rPr lang="en-AU" sz="3600" b="1" i="0" dirty="0" smtClean="0">
                                  <a:latin typeface="Cambria Math" panose="02040503050406030204" pitchFamily="18" charset="0"/>
                                </a:rPr>
                                <m:t>𝐗</m:t>
                              </m:r>
                              <m:sSub>
                                <m:sSubPr>
                                  <m:ctrlPr>
                                    <a:rPr lang="en-AU" sz="3600" b="1" i="1" dirty="0" smtClean="0">
                                      <a:latin typeface="Cambria Math" panose="02040503050406030204" pitchFamily="18" charset="0"/>
                                    </a:rPr>
                                  </m:ctrlPr>
                                </m:sSubPr>
                                <m:e>
                                  <m:r>
                                    <a:rPr lang="en-AU" sz="3600" b="1" i="1" dirty="0" smtClean="0">
                                      <a:latin typeface="Cambria Math" panose="02040503050406030204" pitchFamily="18" charset="0"/>
                                    </a:rPr>
                                    <m:t>𝒘</m:t>
                                  </m:r>
                                </m:e>
                                <m:sub>
                                  <m:r>
                                    <a:rPr lang="en-AU" sz="3600" b="1" i="1" dirty="0" smtClean="0">
                                      <a:latin typeface="Cambria Math" panose="02040503050406030204" pitchFamily="18" charset="0"/>
                                    </a:rPr>
                                    <m:t>𝒌</m:t>
                                  </m:r>
                                </m:sub>
                              </m:sSub>
                            </m:e>
                          </m:d>
                        </m:e>
                      </m:func>
                    </m:oMath>
                  </m:oMathPara>
                </a14:m>
                <a:endParaRPr lang="en-US" sz="3600" baseline="-25000" dirty="0"/>
              </a:p>
            </p:txBody>
          </p:sp>
        </mc:Choice>
        <mc:Fallback>
          <p:sp>
            <p:nvSpPr>
              <p:cNvPr id="5" name="TextBox 4">
                <a:extLst>
                  <a:ext uri="{FF2B5EF4-FFF2-40B4-BE49-F238E27FC236}">
                    <a16:creationId xmlns:a16="http://schemas.microsoft.com/office/drawing/2014/main" id="{86CB51B9-FD1E-08D5-CC65-98F6C6A675D7}"/>
                  </a:ext>
                </a:extLst>
              </p:cNvPr>
              <p:cNvSpPr txBox="1">
                <a:spLocks noRot="1" noChangeAspect="1" noMove="1" noResize="1" noEditPoints="1" noAdjustHandles="1" noChangeArrowheads="1" noChangeShapeType="1" noTextEdit="1"/>
              </p:cNvSpPr>
              <p:nvPr/>
            </p:nvSpPr>
            <p:spPr>
              <a:xfrm>
                <a:off x="175591" y="4173284"/>
                <a:ext cx="6007799" cy="2141740"/>
              </a:xfrm>
              <a:prstGeom prst="rect">
                <a:avLst/>
              </a:prstGeom>
              <a:blipFill>
                <a:blip r:embed="rId3"/>
                <a:stretch>
                  <a:fillRect b="-1176"/>
                </a:stretch>
              </a:blipFill>
            </p:spPr>
            <p:txBody>
              <a:bodyPr/>
              <a:lstStyle/>
              <a:p>
                <a:r>
                  <a:rPr lang="en-US">
                    <a:noFill/>
                  </a:rPr>
                  <a:t> </a:t>
                </a:r>
              </a:p>
            </p:txBody>
          </p:sp>
        </mc:Fallback>
      </mc:AlternateContent>
    </p:spTree>
    <p:extLst>
      <p:ext uri="{BB962C8B-B14F-4D97-AF65-F5344CB8AC3E}">
        <p14:creationId xmlns:p14="http://schemas.microsoft.com/office/powerpoint/2010/main" val="2782537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12840</TotalTime>
  <Words>2025</Words>
  <Application>Microsoft Macintosh PowerPoint</Application>
  <PresentationFormat>Widescreen</PresentationFormat>
  <Paragraphs>460</Paragraphs>
  <Slides>46</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46</vt:i4>
      </vt:variant>
    </vt:vector>
  </HeadingPairs>
  <TitlesOfParts>
    <vt:vector size="55" baseType="lpstr">
      <vt:lpstr>AdvPA5BD</vt:lpstr>
      <vt:lpstr>AdvPA5CF</vt:lpstr>
      <vt:lpstr>Aptos</vt:lpstr>
      <vt:lpstr>Arial</vt:lpstr>
      <vt:lpstr>Cambria</vt:lpstr>
      <vt:lpstr>Cambria Math</vt:lpstr>
      <vt:lpstr>Century Gothic</vt:lpstr>
      <vt:lpstr>StarSymbol</vt:lpstr>
      <vt:lpstr>Office Theme</vt:lpstr>
      <vt:lpstr>Principal Component Analyses of Genetic Data</vt:lpstr>
      <vt:lpstr>Outline</vt:lpstr>
      <vt:lpstr>What is PCA?</vt:lpstr>
      <vt:lpstr>Intuition 1: Visualization</vt:lpstr>
      <vt:lpstr>Intuition 1: Visualization What does linearly mean?</vt:lpstr>
      <vt:lpstr>Intuition 1: Visualization What does “maximize the separation” mean?</vt:lpstr>
      <vt:lpstr>Formally!</vt:lpstr>
      <vt:lpstr>Intuition 2: Dimension Reduction</vt:lpstr>
      <vt:lpstr>Formally!</vt:lpstr>
      <vt:lpstr>PCA and Singular Vector Decomposition</vt:lpstr>
      <vt:lpstr>PCA and Genomic Relatedness</vt:lpstr>
      <vt:lpstr>Summary</vt:lpstr>
      <vt:lpstr>What do we get when we apply PCA to genetic data? </vt:lpstr>
      <vt:lpstr>PCA detects genetic structures between (sub)populations</vt:lpstr>
      <vt:lpstr>Genetic structures have different sources</vt:lpstr>
      <vt:lpstr>Interpretating PCs can be challenging…</vt:lpstr>
      <vt:lpstr>Interpretating PCs can be challenging…</vt:lpstr>
      <vt:lpstr>Summary</vt:lpstr>
      <vt:lpstr>Using PCA to correct confounding in association analyses? </vt:lpstr>
      <vt:lpstr>Genome-wide association studies</vt:lpstr>
      <vt:lpstr>Population stratification: chopstick example</vt:lpstr>
      <vt:lpstr>PowerPoint Presentation</vt:lpstr>
      <vt:lpstr>PowerPoint Presentation</vt:lpstr>
      <vt:lpstr>PowerPoint Presentation</vt:lpstr>
      <vt:lpstr>PowerPoint Presentation</vt:lpstr>
      <vt:lpstr>PowerPoint Presentation</vt:lpstr>
      <vt:lpstr>Practical considerations about PCA? </vt:lpstr>
      <vt:lpstr>Caveats</vt:lpstr>
      <vt:lpstr>Caveats</vt:lpstr>
      <vt:lpstr>Impact of allele frequencies</vt:lpstr>
      <vt:lpstr>Caveats</vt:lpstr>
      <vt:lpstr>PCA performance depends on sample size</vt:lpstr>
      <vt:lpstr>PCA performance depends on sample size</vt:lpstr>
      <vt:lpstr>PCA performance depends on sample size</vt:lpstr>
      <vt:lpstr>PCA performance depends on sample size</vt:lpstr>
      <vt:lpstr>Residual stratification in GWAS meta-analyses</vt:lpstr>
      <vt:lpstr>Caveats</vt:lpstr>
      <vt:lpstr>How much LD impacts PCA?</vt:lpstr>
      <vt:lpstr>How much LD impacts PCA?</vt:lpstr>
      <vt:lpstr>Caveats</vt:lpstr>
      <vt:lpstr>Projected PCA</vt:lpstr>
      <vt:lpstr>More on PCA? </vt:lpstr>
      <vt:lpstr>How many PCs should I use?</vt:lpstr>
      <vt:lpstr>Scaling PCA?</vt:lpstr>
      <vt:lpstr>Many software tools available</vt:lpstr>
      <vt:lpstr>PCA checklist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Loic Yengo</dc:creator>
  <cp:lastModifiedBy>Loic Yengo</cp:lastModifiedBy>
  <cp:revision>35</cp:revision>
  <dcterms:created xsi:type="dcterms:W3CDTF">2025-02-13T21:14:12Z</dcterms:created>
  <dcterms:modified xsi:type="dcterms:W3CDTF">2025-02-22T20:08:56Z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f488380-630a-4f55-a077-a19445e3f360_Enabled">
    <vt:lpwstr>true</vt:lpwstr>
  </property>
  <property fmtid="{D5CDD505-2E9C-101B-9397-08002B2CF9AE}" pid="3" name="MSIP_Label_0f488380-630a-4f55-a077-a19445e3f360_SetDate">
    <vt:lpwstr>2025-02-13T22:08:01Z</vt:lpwstr>
  </property>
  <property fmtid="{D5CDD505-2E9C-101B-9397-08002B2CF9AE}" pid="4" name="MSIP_Label_0f488380-630a-4f55-a077-a19445e3f360_Method">
    <vt:lpwstr>Standard</vt:lpwstr>
  </property>
  <property fmtid="{D5CDD505-2E9C-101B-9397-08002B2CF9AE}" pid="5" name="MSIP_Label_0f488380-630a-4f55-a077-a19445e3f360_Name">
    <vt:lpwstr>OFFICIAL - INTERNAL</vt:lpwstr>
  </property>
  <property fmtid="{D5CDD505-2E9C-101B-9397-08002B2CF9AE}" pid="6" name="MSIP_Label_0f488380-630a-4f55-a077-a19445e3f360_SiteId">
    <vt:lpwstr>b6e377cf-9db3-46cb-91a2-fad9605bb15c</vt:lpwstr>
  </property>
  <property fmtid="{D5CDD505-2E9C-101B-9397-08002B2CF9AE}" pid="7" name="MSIP_Label_0f488380-630a-4f55-a077-a19445e3f360_ActionId">
    <vt:lpwstr>84f3bcc0-f444-4502-af69-4bb5394d45f6</vt:lpwstr>
  </property>
  <property fmtid="{D5CDD505-2E9C-101B-9397-08002B2CF9AE}" pid="8" name="MSIP_Label_0f488380-630a-4f55-a077-a19445e3f360_ContentBits">
    <vt:lpwstr>0</vt:lpwstr>
  </property>
  <property fmtid="{D5CDD505-2E9C-101B-9397-08002B2CF9AE}" pid="9" name="MSIP_Label_0f488380-630a-4f55-a077-a19445e3f360_Tag">
    <vt:lpwstr>50, 3, 0, 1</vt:lpwstr>
  </property>
</Properties>
</file>