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2" r:id="rId3"/>
    <p:sldId id="264" r:id="rId4"/>
    <p:sldId id="263" r:id="rId5"/>
    <p:sldId id="256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1669" autoAdjust="0"/>
  </p:normalViewPr>
  <p:slideViewPr>
    <p:cSldViewPr snapToGrid="0">
      <p:cViewPr varScale="1">
        <p:scale>
          <a:sx n="48" d="100"/>
          <a:sy n="48" d="100"/>
        </p:scale>
        <p:origin x="1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52FB7-5925-410B-9577-DB4D5AC4464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F8E27-419B-4C09-B5B9-914E3C6263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7683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DF8E27-419B-4C09-B5B9-914E3C62636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5516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DF8E27-419B-4C09-B5B9-914E3C62636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1394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DF8E27-419B-4C09-B5B9-914E3C62636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6664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DF8E27-419B-4C09-B5B9-914E3C62636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1817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DF8E27-419B-4C09-B5B9-914E3C62636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9709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CCCFE-59D2-4465-8FF0-EA25ACDEC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00F5F8-8495-485C-B6C9-0D13CD82D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B8DA5-8DD0-4371-8505-36E6B2BD8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87B4A-6FEF-46B0-A530-96C2C6B8A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5FD0A-CB1D-48F0-BB57-B3996E35F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356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FB1EC-A9EA-4CBE-ADDA-D1B7651EE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DC72E6-DB77-422A-9979-91F66BFD6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3FB48-2D1C-49F3-88A8-7D9E61A6D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07661-3EFE-4ED3-80F1-FD4C05C2C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E8E00-18CB-4E9A-B9DA-531B54B8E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784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F2E924-2322-4731-A7BC-2A18687F2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C43EA4-8183-491C-A278-6BD064B6C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677D4-C17E-4E5B-87F9-A62816217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EB663-FA1F-4203-B988-E31AAF13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F969C-13B8-45CA-B577-5B2DC936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562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96B56-E0FA-43B9-A69A-5CD7D1678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20354-F4B1-4222-81D3-E17260710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1AA3B-56C3-4169-8A24-8CD815223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1B99D-E906-410E-B7B4-87F89C53F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E301A-8EE1-4F67-8432-989F85796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5230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1B513-930D-4C88-98C8-B03FD7BAE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40C60-916B-49E1-8691-A7DA32C2E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840A3-4478-45A2-B4D4-1F5FD973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9AA6D-AB93-4725-8D91-F125702D7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9DE31-05B2-4DA4-BCB8-C7B77FBC7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1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2AE4D-F2F4-4F2D-A940-AA2BBEE3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BB2C1-CE34-4490-B4E7-7BA962A58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34CDB-82D7-44EB-8CC3-744D9AF2F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3E9D6-327D-451A-A41E-538FD41BF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0DF15-E2F6-4988-9766-5CC33814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ED953-5242-42FF-8442-FDA90CDF7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406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A9411-96C5-4490-9F9A-5EF608AD5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11E3E-A0EB-40C6-8221-BF767C554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326F5-FEC5-426E-B0F4-5FDA04527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9A5B0-79B9-4BE5-9ED4-71795B083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E72662-7642-46C5-95E6-C0D1DB24E3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DDC8AC-19B4-4E38-9FC7-A1F2B756F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576B05-EB8D-448A-BBF5-9DDA0F053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073318-5888-4A7A-AD84-3EB1BBF9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377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77DED-08F9-41B4-8B86-39DFF867C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E4B247-AF55-4315-9735-0E1B12CCC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63D717-7DCF-4B2A-95F4-362D0C013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E1E264-35EE-4291-AB07-6A9C56CC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690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2D35B5-0300-4BF7-B343-202CC3BB9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B6F0A-6DBC-4F4D-893C-B29131D92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A53EE-EAE5-4C9D-A4E3-95DE1E78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944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C11A1-8D83-4662-AA80-1AC482554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4B273-BA86-4621-B648-2B4ACDFC7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D249C-F63C-4D7E-92B8-CA3896D9C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5F9373-B49A-43A0-A6A4-AF0A972E4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E9658-4779-4AF2-894B-948FCDF5F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5A906-89E5-4061-A2C6-1BA7F0D2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183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0398-17AB-4BA9-8B75-482C9E3D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CA5F2A-FDA5-4D17-BB40-BCA2D00C6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BCF83D-5DA0-40B5-B644-499A8FF6E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C90089-9A73-4D88-82EC-DD32C9B8E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9CF714-9F65-4B07-836C-9FA8A2CC6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2C8B8-27A0-4382-BD99-7204E2FF9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856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140CC2-B970-4A9D-97D4-65651DCC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78068-EDFC-486F-B607-D7D0BD849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50F6-61E5-4F75-B8AE-D6B695AA5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41DC1-CF73-4879-83DA-EDE749926626}" type="datetimeFigureOut">
              <a:rPr lang="en-AU" smtClean="0"/>
              <a:t>7/03/2024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85990-2CE4-43B6-80C8-73B6FCA53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C8E6B-E478-4E38-BC8A-C4B609E50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B2A8D-B4F0-4F59-9EF7-9E937C1D8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258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C4324-2A98-4A45-ABE0-2BA4409E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67475"/>
          </a:xfrm>
        </p:spPr>
        <p:txBody>
          <a:bodyPr/>
          <a:lstStyle/>
          <a:p>
            <a:pPr algn="ctr"/>
            <a:r>
              <a:rPr lang="en-AU" dirty="0"/>
              <a:t>Mendelian randomization: Practical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82A2AF-EC47-4EB7-B0D6-D17170385FDD}"/>
              </a:ext>
            </a:extLst>
          </p:cNvPr>
          <p:cNvSpPr txBox="1"/>
          <p:nvPr/>
        </p:nvSpPr>
        <p:spPr>
          <a:xfrm>
            <a:off x="218198" y="694066"/>
            <a:ext cx="1165811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# Use your web browser to navigate to: https://workshop.colorado.edu/rstudio/ </a:t>
            </a:r>
          </a:p>
          <a:p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AU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#Login with your username and password</a:t>
            </a:r>
          </a:p>
          <a:p>
            <a:r>
              <a:rPr lang="en-AU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r>
              <a:rPr lang="en-AU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#Click on the “terminal” tab. This will take you to a UNIX like environment where you can copy the files over for this session’s #practical exercise</a:t>
            </a:r>
          </a:p>
          <a:p>
            <a:endParaRPr lang="en-AU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AU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AU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AU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AU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# Now go to your home directory, create a new working directory called “MR”, and move to it</a:t>
            </a:r>
          </a:p>
          <a:p>
            <a:r>
              <a:rPr lang="en-AU" sz="1600" b="1" dirty="0">
                <a:solidFill>
                  <a:srgbClr val="595959"/>
                </a:solidFill>
                <a:effectLst/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AU" sz="1400" b="1" dirty="0">
                <a:solidFill>
                  <a:srgbClr val="595959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cd</a:t>
            </a:r>
            <a:endParaRPr lang="en-AU" sz="1400" b="1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Courier New" panose="02070309020205020404" pitchFamily="49" charset="0"/>
            </a:endParaRPr>
          </a:p>
          <a:p>
            <a:r>
              <a:rPr lang="en-AU" sz="1400" b="1" dirty="0">
                <a:solidFill>
                  <a:srgbClr val="595959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AU" sz="1400" b="1" dirty="0" err="1">
                <a:solidFill>
                  <a:srgbClr val="595959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mkdir</a:t>
            </a:r>
            <a:r>
              <a:rPr lang="en-AU" sz="1400" b="1" dirty="0">
                <a:solidFill>
                  <a:srgbClr val="595959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MR</a:t>
            </a:r>
            <a:endParaRPr lang="en-AU" sz="1400" b="1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Courier New" panose="02070309020205020404" pitchFamily="49" charset="0"/>
            </a:endParaRPr>
          </a:p>
          <a:p>
            <a:r>
              <a:rPr lang="en-AU" sz="1400" b="1" dirty="0">
                <a:solidFill>
                  <a:srgbClr val="595959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cd MR</a:t>
            </a:r>
            <a:endParaRPr lang="en-AU" sz="1400" b="1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Courier New" panose="02070309020205020404" pitchFamily="49" charset="0"/>
            </a:endParaRPr>
          </a:p>
          <a:p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169A6D-F09B-2C42-5E2D-E8B1DF5296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7058"/>
          <a:stretch/>
        </p:blipFill>
        <p:spPr>
          <a:xfrm>
            <a:off x="339034" y="2288262"/>
            <a:ext cx="5400916" cy="1620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Arrow: Up 5">
            <a:extLst>
              <a:ext uri="{FF2B5EF4-FFF2-40B4-BE49-F238E27FC236}">
                <a16:creationId xmlns:a16="http://schemas.microsoft.com/office/drawing/2014/main" id="{7FB77EDD-80B5-F393-5200-2FA1933288CD}"/>
              </a:ext>
            </a:extLst>
          </p:cNvPr>
          <p:cNvSpPr/>
          <p:nvPr/>
        </p:nvSpPr>
        <p:spPr>
          <a:xfrm rot="18807878">
            <a:off x="1534816" y="3028483"/>
            <a:ext cx="346553" cy="402516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8F909E-986B-FDF1-B1A0-8E620501F0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017" y="5135545"/>
            <a:ext cx="5388175" cy="1620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71325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C4324-2A98-4A45-ABE0-2BA4409E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67475"/>
          </a:xfrm>
        </p:spPr>
        <p:txBody>
          <a:bodyPr/>
          <a:lstStyle/>
          <a:p>
            <a:pPr algn="ctr"/>
            <a:r>
              <a:rPr lang="en-AU" dirty="0"/>
              <a:t>Mendelian randomization: Practical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82A2AF-EC47-4EB7-B0D6-D17170385FDD}"/>
              </a:ext>
            </a:extLst>
          </p:cNvPr>
          <p:cNvSpPr txBox="1"/>
          <p:nvPr/>
        </p:nvSpPr>
        <p:spPr>
          <a:xfrm>
            <a:off x="218198" y="694066"/>
            <a:ext cx="1165811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# Copy the PRACTICAL1 directory from David Evans’ Faculty drive into this directory</a:t>
            </a:r>
          </a:p>
          <a:p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cp -r /faculty/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davide</a:t>
            </a:r>
            <a:r>
              <a:rPr lang="en-US" sz="1400" b="1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/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BOULDER2024</a:t>
            </a:r>
            <a:r>
              <a:rPr lang="en-US" sz="1400" b="1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/PRACTICAL1 .</a:t>
            </a:r>
          </a:p>
          <a:p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#Move into your newly created PRACTICAL1 directory and print the working directory here</a:t>
            </a:r>
          </a:p>
          <a:p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sz="1400" b="1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cd PRACTICAL1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ls</a:t>
            </a: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#You should be able to navigate to 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 </a:t>
            </a:r>
            <a:r>
              <a:rPr lang="en-US" sz="1600" dirty="0">
                <a:highlight>
                  <a:srgbClr val="FFFF00"/>
                </a:highlight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PRACTICAL1</a:t>
            </a:r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directory using the point and click windows style directory in the lower right-hand half of the R studio server (under the files tab).  </a:t>
            </a:r>
            <a:r>
              <a:rPr lang="en-US" sz="1600" dirty="0">
                <a:effectLst/>
                <a:highlight>
                  <a:srgbClr val="FFFF00"/>
                </a:highlight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First click Home</a:t>
            </a:r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then MR and then PRACTICAL1</a:t>
            </a: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AU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#Now load the list of commands you will run for the practical. </a:t>
            </a:r>
          </a:p>
          <a:p>
            <a:r>
              <a:rPr lang="en-AU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Click on the “</a:t>
            </a:r>
            <a:r>
              <a:rPr lang="en-AU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Commands.R</a:t>
            </a:r>
            <a:r>
              <a:rPr lang="en-AU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”  f</a:t>
            </a:r>
            <a:r>
              <a:rPr lang="en-AU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ile and the file will load up in the R Console (Top left) </a:t>
            </a: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4C457F-5872-0F1D-20CC-CF5FD0319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60" y="2277034"/>
            <a:ext cx="4836634" cy="1620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FBA1A24-FA45-25EF-332D-2D82ED2277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4004"/>
          <a:stretch/>
        </p:blipFill>
        <p:spPr>
          <a:xfrm>
            <a:off x="358714" y="4699859"/>
            <a:ext cx="3293626" cy="1260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Arrow: Up 10">
            <a:extLst>
              <a:ext uri="{FF2B5EF4-FFF2-40B4-BE49-F238E27FC236}">
                <a16:creationId xmlns:a16="http://schemas.microsoft.com/office/drawing/2014/main" id="{E472DA12-2248-985B-1A8D-387746CC4B2E}"/>
              </a:ext>
            </a:extLst>
          </p:cNvPr>
          <p:cNvSpPr/>
          <p:nvPr/>
        </p:nvSpPr>
        <p:spPr>
          <a:xfrm rot="16200000">
            <a:off x="1163596" y="5356848"/>
            <a:ext cx="346553" cy="402516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B5CAAA2-2694-6616-CC03-B1B2F42F3C3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4876"/>
          <a:stretch/>
        </p:blipFill>
        <p:spPr>
          <a:xfrm>
            <a:off x="4298180" y="4695587"/>
            <a:ext cx="3382775" cy="1260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Arrow: Up 13">
            <a:extLst>
              <a:ext uri="{FF2B5EF4-FFF2-40B4-BE49-F238E27FC236}">
                <a16:creationId xmlns:a16="http://schemas.microsoft.com/office/drawing/2014/main" id="{2418D259-0AAB-F66F-A46D-817F0055EC07}"/>
              </a:ext>
            </a:extLst>
          </p:cNvPr>
          <p:cNvSpPr/>
          <p:nvPr/>
        </p:nvSpPr>
        <p:spPr>
          <a:xfrm rot="16200000">
            <a:off x="5581932" y="5581052"/>
            <a:ext cx="346553" cy="402516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0A65366-CBA4-1B93-331C-D2D1B0B173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80147" y="4695498"/>
            <a:ext cx="3410050" cy="1908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9" name="Arrow: Up 18">
            <a:extLst>
              <a:ext uri="{FF2B5EF4-FFF2-40B4-BE49-F238E27FC236}">
                <a16:creationId xmlns:a16="http://schemas.microsoft.com/office/drawing/2014/main" id="{6299B6E1-E3B9-B253-AD4A-282C4D0FBF67}"/>
              </a:ext>
            </a:extLst>
          </p:cNvPr>
          <p:cNvSpPr/>
          <p:nvPr/>
        </p:nvSpPr>
        <p:spPr>
          <a:xfrm>
            <a:off x="9656885" y="5761418"/>
            <a:ext cx="346553" cy="402516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3B8886D-AAE9-8D16-B7C4-2C864B41D5B8}"/>
              </a:ext>
            </a:extLst>
          </p:cNvPr>
          <p:cNvSpPr/>
          <p:nvPr/>
        </p:nvSpPr>
        <p:spPr>
          <a:xfrm>
            <a:off x="1553611" y="5418665"/>
            <a:ext cx="3401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CDA797C-580B-E893-4951-85C3136C0EA4}"/>
              </a:ext>
            </a:extLst>
          </p:cNvPr>
          <p:cNvSpPr/>
          <p:nvPr/>
        </p:nvSpPr>
        <p:spPr>
          <a:xfrm>
            <a:off x="5973750" y="5418664"/>
            <a:ext cx="3401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DF8A271-021D-D658-DA60-AAE618DB6A10}"/>
              </a:ext>
            </a:extLst>
          </p:cNvPr>
          <p:cNvSpPr/>
          <p:nvPr/>
        </p:nvSpPr>
        <p:spPr>
          <a:xfrm>
            <a:off x="10069274" y="5676972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3</a:t>
            </a:r>
            <a:endParaRPr lang="en-US" sz="2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571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46C2B647-76E4-A1AF-EF53-0185789BD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812" y="1248435"/>
            <a:ext cx="6743539" cy="5436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6C4324-2A98-4A45-ABE0-2BA4409E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67475"/>
          </a:xfrm>
        </p:spPr>
        <p:txBody>
          <a:bodyPr/>
          <a:lstStyle/>
          <a:p>
            <a:pPr algn="ctr"/>
            <a:r>
              <a:rPr lang="en-AU" dirty="0"/>
              <a:t>Mendelian randomization: Practical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82A2AF-EC47-4EB7-B0D6-D17170385FDD}"/>
              </a:ext>
            </a:extLst>
          </p:cNvPr>
          <p:cNvSpPr txBox="1"/>
          <p:nvPr/>
        </p:nvSpPr>
        <p:spPr>
          <a:xfrm>
            <a:off x="218198" y="694066"/>
            <a:ext cx="116581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#Change to the “Console” tab which will take you to R. </a:t>
            </a:r>
          </a:p>
          <a:p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#Highlight code and Click Run to Clean up,  S</a:t>
            </a:r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et your working directory to the PRACTICAL1, and load data</a:t>
            </a: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BBF56834-6EF7-E56A-3660-34B96E6C2A9C}"/>
              </a:ext>
            </a:extLst>
          </p:cNvPr>
          <p:cNvSpPr/>
          <p:nvPr/>
        </p:nvSpPr>
        <p:spPr>
          <a:xfrm>
            <a:off x="2590881" y="5554529"/>
            <a:ext cx="346553" cy="402516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E09A0786-BAFC-6508-1714-F1A21152719C}"/>
              </a:ext>
            </a:extLst>
          </p:cNvPr>
          <p:cNvSpPr/>
          <p:nvPr/>
        </p:nvSpPr>
        <p:spPr>
          <a:xfrm>
            <a:off x="7051513" y="2300854"/>
            <a:ext cx="346553" cy="402516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AF71BF-B2FA-7EB9-53EE-79CD4A850250}"/>
              </a:ext>
            </a:extLst>
          </p:cNvPr>
          <p:cNvSpPr/>
          <p:nvPr/>
        </p:nvSpPr>
        <p:spPr>
          <a:xfrm>
            <a:off x="7359593" y="2421349"/>
            <a:ext cx="4171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solidFill>
                  <a:srgbClr val="FF0000"/>
                </a:solidFill>
              </a:rPr>
              <a:t>2.</a:t>
            </a:r>
            <a:endParaRPr lang="en-US" sz="2400" b="0" cap="none" spc="0" dirty="0">
              <a:ln w="0"/>
              <a:solidFill>
                <a:srgbClr val="FF0000"/>
              </a:solidFill>
              <a:effectLst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664EA2-34D2-933B-C0C1-A8A729E9F7B7}"/>
              </a:ext>
            </a:extLst>
          </p:cNvPr>
          <p:cNvSpPr/>
          <p:nvPr/>
        </p:nvSpPr>
        <p:spPr>
          <a:xfrm>
            <a:off x="2023994" y="5630534"/>
            <a:ext cx="3401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rgbClr val="FF0000"/>
                </a:solidFill>
                <a:effectLst/>
              </a:rPr>
              <a:t>1</a:t>
            </a:r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5B12CB43-4C12-BB62-51FF-790452321633}"/>
              </a:ext>
            </a:extLst>
          </p:cNvPr>
          <p:cNvSpPr/>
          <p:nvPr/>
        </p:nvSpPr>
        <p:spPr>
          <a:xfrm rot="16200000">
            <a:off x="8566721" y="6172400"/>
            <a:ext cx="346553" cy="402516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8B60E53-BA5E-F44D-BE2B-826050E9183F}"/>
              </a:ext>
            </a:extLst>
          </p:cNvPr>
          <p:cNvSpPr/>
          <p:nvPr/>
        </p:nvSpPr>
        <p:spPr>
          <a:xfrm>
            <a:off x="8989101" y="5888448"/>
            <a:ext cx="4171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solidFill>
                  <a:srgbClr val="FF0000"/>
                </a:solidFill>
              </a:rPr>
              <a:t>3.</a:t>
            </a:r>
            <a:endParaRPr lang="en-US" sz="2400" b="0" cap="none" spc="0" dirty="0">
              <a:ln w="0"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973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C4324-2A98-4A45-ABE0-2BA4409E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67475"/>
          </a:xfrm>
        </p:spPr>
        <p:txBody>
          <a:bodyPr/>
          <a:lstStyle/>
          <a:p>
            <a:pPr algn="ctr"/>
            <a:r>
              <a:rPr lang="en-AU" dirty="0"/>
              <a:t>Mendelian randomization: Practical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82A2AF-EC47-4EB7-B0D6-D17170385FDD}"/>
              </a:ext>
            </a:extLst>
          </p:cNvPr>
          <p:cNvSpPr txBox="1"/>
          <p:nvPr/>
        </p:nvSpPr>
        <p:spPr>
          <a:xfrm>
            <a:off x="218198" y="694066"/>
            <a:ext cx="116581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Go to bottom right-hand window, and download “Mendelian_Randomization_Practical_Exercise_QUESTIONS.doc” onto your local pc.  </a:t>
            </a:r>
          </a:p>
          <a:p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Open the file and complete the practical.</a:t>
            </a: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#This file also contains R code, but it is recommended to work from the </a:t>
            </a:r>
            <a:r>
              <a:rPr lang="en-US" sz="16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commands.R</a:t>
            </a:r>
            <a:r>
              <a:rPr lang="en-US" sz="1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file that you loaded previously in R studio</a:t>
            </a:r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0A65366-CBA4-1B93-331C-D2D1B0B17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6986" y="1712130"/>
            <a:ext cx="5141360" cy="287670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9" name="Arrow: Up 18">
            <a:extLst>
              <a:ext uri="{FF2B5EF4-FFF2-40B4-BE49-F238E27FC236}">
                <a16:creationId xmlns:a16="http://schemas.microsoft.com/office/drawing/2014/main" id="{6299B6E1-E3B9-B253-AD4A-282C4D0FBF67}"/>
              </a:ext>
            </a:extLst>
          </p:cNvPr>
          <p:cNvSpPr/>
          <p:nvPr/>
        </p:nvSpPr>
        <p:spPr>
          <a:xfrm>
            <a:off x="8021516" y="4282388"/>
            <a:ext cx="346553" cy="402516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780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6E1591-9A41-4999-954D-B31F1D6DEA4A}"/>
              </a:ext>
            </a:extLst>
          </p:cNvPr>
          <p:cNvSpPr txBox="1"/>
          <p:nvPr/>
        </p:nvSpPr>
        <p:spPr>
          <a:xfrm>
            <a:off x="1419752" y="4787153"/>
            <a:ext cx="1723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rs3091244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905038-C9DF-4C55-961B-52B6B131E3FA}"/>
              </a:ext>
            </a:extLst>
          </p:cNvPr>
          <p:cNvSpPr txBox="1"/>
          <p:nvPr/>
        </p:nvSpPr>
        <p:spPr>
          <a:xfrm>
            <a:off x="6508885" y="4787153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CRP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CAEEE5-253A-46D7-A33E-166B16F937AE}"/>
              </a:ext>
            </a:extLst>
          </p:cNvPr>
          <p:cNvSpPr txBox="1"/>
          <p:nvPr/>
        </p:nvSpPr>
        <p:spPr>
          <a:xfrm>
            <a:off x="10586625" y="4787153"/>
            <a:ext cx="747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SBP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2CC7B4-7B75-4655-B877-9385D68E8A8C}"/>
              </a:ext>
            </a:extLst>
          </p:cNvPr>
          <p:cNvSpPr txBox="1"/>
          <p:nvPr/>
        </p:nvSpPr>
        <p:spPr>
          <a:xfrm>
            <a:off x="7671867" y="1560306"/>
            <a:ext cx="22908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800" b="1" dirty="0"/>
              <a:t>Confounders</a:t>
            </a:r>
          </a:p>
          <a:p>
            <a:pPr algn="ctr"/>
            <a:r>
              <a:rPr lang="en-AU" sz="2800" b="1" dirty="0"/>
              <a:t>(Income, HDL)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8B34189-0E98-4D82-959E-240D4E224D4D}"/>
              </a:ext>
            </a:extLst>
          </p:cNvPr>
          <p:cNvCxnSpPr>
            <a:cxnSpLocks/>
          </p:cNvCxnSpPr>
          <p:nvPr/>
        </p:nvCxnSpPr>
        <p:spPr>
          <a:xfrm>
            <a:off x="3248061" y="5048763"/>
            <a:ext cx="304823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8CC32E8-3623-4DC0-BEE0-AD51DFB01678}"/>
              </a:ext>
            </a:extLst>
          </p:cNvPr>
          <p:cNvCxnSpPr>
            <a:cxnSpLocks/>
          </p:cNvCxnSpPr>
          <p:nvPr/>
        </p:nvCxnSpPr>
        <p:spPr>
          <a:xfrm>
            <a:off x="7410758" y="5048763"/>
            <a:ext cx="304823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585074F-C63F-44DA-82A4-FED4CEC5AF12}"/>
              </a:ext>
            </a:extLst>
          </p:cNvPr>
          <p:cNvCxnSpPr>
            <a:endCxn id="5" idx="0"/>
          </p:cNvCxnSpPr>
          <p:nvPr/>
        </p:nvCxnSpPr>
        <p:spPr>
          <a:xfrm flipH="1">
            <a:off x="6892965" y="2612571"/>
            <a:ext cx="1610955" cy="21745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9D51326-64A5-4642-808E-F494B154F896}"/>
              </a:ext>
            </a:extLst>
          </p:cNvPr>
          <p:cNvCxnSpPr>
            <a:cxnSpLocks/>
          </p:cNvCxnSpPr>
          <p:nvPr/>
        </p:nvCxnSpPr>
        <p:spPr>
          <a:xfrm>
            <a:off x="9026434" y="2612571"/>
            <a:ext cx="1541421" cy="202474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9C0EB4B-2079-4441-AC2C-94ED0EF7F76A}"/>
              </a:ext>
            </a:extLst>
          </p:cNvPr>
          <p:cNvSpPr txBox="1"/>
          <p:nvPr/>
        </p:nvSpPr>
        <p:spPr>
          <a:xfrm>
            <a:off x="563813" y="1845828"/>
            <a:ext cx="25737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Observational</a:t>
            </a:r>
            <a:r>
              <a:rPr lang="en-AU" sz="1600" dirty="0"/>
              <a:t> </a:t>
            </a:r>
            <a:r>
              <a:rPr lang="el-GR" sz="1600" dirty="0"/>
              <a:t>β</a:t>
            </a:r>
            <a:r>
              <a:rPr lang="en-AU" sz="1600" baseline="-25000" dirty="0"/>
              <a:t>CRP-SBP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BCFB6E-0B24-4ADF-BEAC-1CD5B67BC3B0}"/>
              </a:ext>
            </a:extLst>
          </p:cNvPr>
          <p:cNvSpPr txBox="1"/>
          <p:nvPr/>
        </p:nvSpPr>
        <p:spPr>
          <a:xfrm>
            <a:off x="5929707" y="6259670"/>
            <a:ext cx="12426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SNP-SBP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D80CA1-EEB8-4E41-B092-DC7F8A981CFD}"/>
              </a:ext>
            </a:extLst>
          </p:cNvPr>
          <p:cNvSpPr txBox="1"/>
          <p:nvPr/>
        </p:nvSpPr>
        <p:spPr>
          <a:xfrm rot="20029114">
            <a:off x="3813049" y="2730553"/>
            <a:ext cx="1502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SNP-INCOME</a:t>
            </a:r>
            <a:r>
              <a:rPr lang="en-AU" sz="1600" dirty="0"/>
              <a:t> = ???</a:t>
            </a:r>
            <a:endParaRPr lang="en-AU" sz="1600" baseline="30000" dirty="0"/>
          </a:p>
          <a:p>
            <a:r>
              <a:rPr lang="el-GR" sz="1600" dirty="0"/>
              <a:t>β</a:t>
            </a:r>
            <a:r>
              <a:rPr lang="en-AU" sz="1600" baseline="-25000" dirty="0"/>
              <a:t>SNP-HDL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49F42A9-0545-48A4-AD51-F61ADCF97867}"/>
              </a:ext>
            </a:extLst>
          </p:cNvPr>
          <p:cNvSpPr txBox="1"/>
          <p:nvPr/>
        </p:nvSpPr>
        <p:spPr>
          <a:xfrm>
            <a:off x="8176497" y="5228290"/>
            <a:ext cx="12378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CRP-SBP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958F49-13A9-4977-A3A6-57810CEA1D72}"/>
              </a:ext>
            </a:extLst>
          </p:cNvPr>
          <p:cNvSpPr txBox="1"/>
          <p:nvPr/>
        </p:nvSpPr>
        <p:spPr>
          <a:xfrm>
            <a:off x="3614650" y="5254910"/>
            <a:ext cx="12522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SNP-CRP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79B7D8D-E8D7-43DB-A3BE-C119D26FFAC2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2281655" y="2060290"/>
            <a:ext cx="5366314" cy="2726863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D9EB257-C38F-4027-B98D-884724B960FF}"/>
              </a:ext>
            </a:extLst>
          </p:cNvPr>
          <p:cNvSpPr txBox="1"/>
          <p:nvPr/>
        </p:nvSpPr>
        <p:spPr>
          <a:xfrm>
            <a:off x="5004001" y="2941908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000E248-1908-4F67-9BC1-A9626D7757B6}"/>
              </a:ext>
            </a:extLst>
          </p:cNvPr>
          <p:cNvSpPr txBox="1"/>
          <p:nvPr/>
        </p:nvSpPr>
        <p:spPr>
          <a:xfrm rot="18447003">
            <a:off x="6374510" y="3227591"/>
            <a:ext cx="1497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CRP-INCOME</a:t>
            </a:r>
            <a:r>
              <a:rPr lang="en-AU" sz="1600" dirty="0"/>
              <a:t> = ???</a:t>
            </a:r>
            <a:endParaRPr lang="en-AU" sz="1600" baseline="30000" dirty="0"/>
          </a:p>
          <a:p>
            <a:r>
              <a:rPr lang="el-GR" sz="1600" dirty="0"/>
              <a:t>β</a:t>
            </a:r>
            <a:r>
              <a:rPr lang="en-AU" sz="1600" baseline="-25000" dirty="0"/>
              <a:t>CRP-HDL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6FCA4D-8409-4261-8AF0-E898AC4A87D8}"/>
              </a:ext>
            </a:extLst>
          </p:cNvPr>
          <p:cNvSpPr txBox="1"/>
          <p:nvPr/>
        </p:nvSpPr>
        <p:spPr>
          <a:xfrm rot="3196461">
            <a:off x="9742863" y="3332554"/>
            <a:ext cx="1488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INCOME-SBP</a:t>
            </a:r>
            <a:r>
              <a:rPr lang="en-AU" sz="1600" dirty="0"/>
              <a:t> = ???</a:t>
            </a:r>
            <a:endParaRPr lang="en-AU" sz="1600" baseline="30000" dirty="0"/>
          </a:p>
          <a:p>
            <a:r>
              <a:rPr lang="el-GR" sz="1600" dirty="0"/>
              <a:t>β</a:t>
            </a:r>
            <a:r>
              <a:rPr lang="en-AU" sz="1600" baseline="-25000" dirty="0"/>
              <a:t>HDL-SBP</a:t>
            </a:r>
            <a:r>
              <a:rPr lang="en-AU" sz="1600" dirty="0"/>
              <a:t> = ???</a:t>
            </a:r>
            <a:endParaRPr lang="en-AU" sz="1600" baseline="300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CC08FA3-1847-4303-A882-AD196480EF85}"/>
              </a:ext>
            </a:extLst>
          </p:cNvPr>
          <p:cNvCxnSpPr/>
          <p:nvPr/>
        </p:nvCxnSpPr>
        <p:spPr>
          <a:xfrm flipV="1">
            <a:off x="2281654" y="6001178"/>
            <a:ext cx="8678631" cy="6004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C7000E2-CF52-4379-B96D-EAEB59738F25}"/>
              </a:ext>
            </a:extLst>
          </p:cNvPr>
          <p:cNvCxnSpPr/>
          <p:nvPr/>
        </p:nvCxnSpPr>
        <p:spPr>
          <a:xfrm flipV="1">
            <a:off x="2281654" y="5689577"/>
            <a:ext cx="0" cy="36852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414D989-61EA-434E-8242-DC3E6059E4B1}"/>
              </a:ext>
            </a:extLst>
          </p:cNvPr>
          <p:cNvCxnSpPr/>
          <p:nvPr/>
        </p:nvCxnSpPr>
        <p:spPr>
          <a:xfrm flipV="1">
            <a:off x="10951585" y="5632653"/>
            <a:ext cx="0" cy="36852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6867B15B-EDFE-4FDD-8B05-503E0C8106C2}"/>
              </a:ext>
            </a:extLst>
          </p:cNvPr>
          <p:cNvSpPr txBox="1">
            <a:spLocks/>
          </p:cNvSpPr>
          <p:nvPr/>
        </p:nvSpPr>
        <p:spPr>
          <a:xfrm>
            <a:off x="838200" y="287383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dirty="0"/>
              <a:t>Mendelian randomization: Practical 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278A778-AA44-46FF-A90C-3803A644FC23}"/>
              </a:ext>
            </a:extLst>
          </p:cNvPr>
          <p:cNvSpPr txBox="1">
            <a:spLocks/>
          </p:cNvSpPr>
          <p:nvPr/>
        </p:nvSpPr>
        <p:spPr>
          <a:xfrm>
            <a:off x="1038497" y="1022050"/>
            <a:ext cx="10515600" cy="4715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2000" dirty="0"/>
              <a:t>Does C-Reactive Protein causally affect Blood Pressure?</a:t>
            </a:r>
          </a:p>
        </p:txBody>
      </p:sp>
    </p:spTree>
    <p:extLst>
      <p:ext uri="{BB962C8B-B14F-4D97-AF65-F5344CB8AC3E}">
        <p14:creationId xmlns:p14="http://schemas.microsoft.com/office/powerpoint/2010/main" val="189219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6E1591-9A41-4999-954D-B31F1D6DEA4A}"/>
              </a:ext>
            </a:extLst>
          </p:cNvPr>
          <p:cNvSpPr txBox="1"/>
          <p:nvPr/>
        </p:nvSpPr>
        <p:spPr>
          <a:xfrm>
            <a:off x="1419752" y="4787153"/>
            <a:ext cx="1723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rs3091244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905038-C9DF-4C55-961B-52B6B131E3FA}"/>
              </a:ext>
            </a:extLst>
          </p:cNvPr>
          <p:cNvSpPr txBox="1"/>
          <p:nvPr/>
        </p:nvSpPr>
        <p:spPr>
          <a:xfrm>
            <a:off x="6508885" y="4787153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CRP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CAEEE5-253A-46D7-A33E-166B16F937AE}"/>
              </a:ext>
            </a:extLst>
          </p:cNvPr>
          <p:cNvSpPr txBox="1"/>
          <p:nvPr/>
        </p:nvSpPr>
        <p:spPr>
          <a:xfrm>
            <a:off x="10586625" y="4787153"/>
            <a:ext cx="747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/>
              <a:t>SBP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2CC7B4-7B75-4655-B877-9385D68E8A8C}"/>
              </a:ext>
            </a:extLst>
          </p:cNvPr>
          <p:cNvSpPr txBox="1"/>
          <p:nvPr/>
        </p:nvSpPr>
        <p:spPr>
          <a:xfrm>
            <a:off x="7671867" y="1560306"/>
            <a:ext cx="22908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800" b="1" dirty="0"/>
              <a:t>Confounders</a:t>
            </a:r>
          </a:p>
          <a:p>
            <a:pPr algn="ctr"/>
            <a:r>
              <a:rPr lang="en-AU" sz="2800" b="1" dirty="0"/>
              <a:t>(Income, HDL)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8B34189-0E98-4D82-959E-240D4E224D4D}"/>
              </a:ext>
            </a:extLst>
          </p:cNvPr>
          <p:cNvCxnSpPr>
            <a:cxnSpLocks/>
          </p:cNvCxnSpPr>
          <p:nvPr/>
        </p:nvCxnSpPr>
        <p:spPr>
          <a:xfrm>
            <a:off x="3248061" y="5048763"/>
            <a:ext cx="304823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8CC32E8-3623-4DC0-BEE0-AD51DFB01678}"/>
              </a:ext>
            </a:extLst>
          </p:cNvPr>
          <p:cNvCxnSpPr>
            <a:cxnSpLocks/>
          </p:cNvCxnSpPr>
          <p:nvPr/>
        </p:nvCxnSpPr>
        <p:spPr>
          <a:xfrm>
            <a:off x="7410758" y="5048763"/>
            <a:ext cx="304823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585074F-C63F-44DA-82A4-FED4CEC5AF12}"/>
              </a:ext>
            </a:extLst>
          </p:cNvPr>
          <p:cNvCxnSpPr>
            <a:endCxn id="5" idx="0"/>
          </p:cNvCxnSpPr>
          <p:nvPr/>
        </p:nvCxnSpPr>
        <p:spPr>
          <a:xfrm flipH="1">
            <a:off x="6892965" y="2612571"/>
            <a:ext cx="1610955" cy="21745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9D51326-64A5-4642-808E-F494B154F896}"/>
              </a:ext>
            </a:extLst>
          </p:cNvPr>
          <p:cNvCxnSpPr>
            <a:cxnSpLocks/>
          </p:cNvCxnSpPr>
          <p:nvPr/>
        </p:nvCxnSpPr>
        <p:spPr>
          <a:xfrm>
            <a:off x="9026434" y="2612571"/>
            <a:ext cx="1541421" cy="202474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9C0EB4B-2079-4441-AC2C-94ED0EF7F76A}"/>
              </a:ext>
            </a:extLst>
          </p:cNvPr>
          <p:cNvSpPr txBox="1"/>
          <p:nvPr/>
        </p:nvSpPr>
        <p:spPr>
          <a:xfrm>
            <a:off x="581251" y="527582"/>
            <a:ext cx="495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Observational</a:t>
            </a:r>
            <a:r>
              <a:rPr lang="en-AU" sz="1600" dirty="0"/>
              <a:t> </a:t>
            </a:r>
            <a:r>
              <a:rPr lang="el-GR" sz="1600" dirty="0"/>
              <a:t>β</a:t>
            </a:r>
            <a:r>
              <a:rPr lang="en-AU" sz="1600" baseline="-25000" dirty="0"/>
              <a:t>CRP-SBP</a:t>
            </a:r>
            <a:r>
              <a:rPr lang="en-AU" sz="1600" dirty="0"/>
              <a:t> = 19.1 mmHg/CRP Unit; P &lt; 2x10</a:t>
            </a:r>
            <a:r>
              <a:rPr lang="en-AU" sz="1600" baseline="30000" dirty="0"/>
              <a:t>-16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BCFB6E-0B24-4ADF-BEAC-1CD5B67BC3B0}"/>
              </a:ext>
            </a:extLst>
          </p:cNvPr>
          <p:cNvSpPr txBox="1"/>
          <p:nvPr/>
        </p:nvSpPr>
        <p:spPr>
          <a:xfrm>
            <a:off x="5929707" y="6259670"/>
            <a:ext cx="2151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SNP-SBP</a:t>
            </a:r>
            <a:r>
              <a:rPr lang="en-AU" sz="1600" dirty="0"/>
              <a:t> = -0.10; P = 0.47</a:t>
            </a:r>
            <a:endParaRPr lang="en-AU" sz="1600" baseline="30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D80CA1-EEB8-4E41-B092-DC7F8A981CFD}"/>
              </a:ext>
            </a:extLst>
          </p:cNvPr>
          <p:cNvSpPr txBox="1"/>
          <p:nvPr/>
        </p:nvSpPr>
        <p:spPr>
          <a:xfrm rot="20029114">
            <a:off x="3337759" y="2730553"/>
            <a:ext cx="24533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SNP-INCOME</a:t>
            </a:r>
            <a:r>
              <a:rPr lang="en-AU" sz="1600" dirty="0"/>
              <a:t> = 0.0014; P = 0.9</a:t>
            </a:r>
            <a:endParaRPr lang="en-AU" sz="1600" baseline="30000" dirty="0"/>
          </a:p>
          <a:p>
            <a:r>
              <a:rPr lang="el-GR" sz="1600" dirty="0"/>
              <a:t>β</a:t>
            </a:r>
            <a:r>
              <a:rPr lang="en-AU" sz="1600" baseline="-25000" dirty="0"/>
              <a:t>SNP-HDL</a:t>
            </a:r>
            <a:r>
              <a:rPr lang="en-AU" sz="1600" dirty="0"/>
              <a:t> = 0.0025; P = 0.07</a:t>
            </a:r>
            <a:endParaRPr lang="en-AU" sz="1600" baseline="30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49F42A9-0545-48A4-AD51-F61ADCF97867}"/>
              </a:ext>
            </a:extLst>
          </p:cNvPr>
          <p:cNvSpPr txBox="1"/>
          <p:nvPr/>
        </p:nvSpPr>
        <p:spPr>
          <a:xfrm>
            <a:off x="7274070" y="5254910"/>
            <a:ext cx="3349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CRP-SBP</a:t>
            </a:r>
            <a:r>
              <a:rPr lang="en-AU" sz="1600" dirty="0"/>
              <a:t> = -2.4 mmHg/CRP Unit; P = 0.5</a:t>
            </a:r>
            <a:endParaRPr lang="en-AU" sz="1600" baseline="30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958F49-13A9-4977-A3A6-57810CEA1D72}"/>
              </a:ext>
            </a:extLst>
          </p:cNvPr>
          <p:cNvSpPr txBox="1"/>
          <p:nvPr/>
        </p:nvSpPr>
        <p:spPr>
          <a:xfrm>
            <a:off x="3614650" y="5254910"/>
            <a:ext cx="2315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SNP-CRP</a:t>
            </a:r>
            <a:r>
              <a:rPr lang="en-AU" sz="1600" dirty="0"/>
              <a:t> = 0.04; P &lt; 2x10</a:t>
            </a:r>
            <a:r>
              <a:rPr lang="en-AU" sz="1600" baseline="30000" dirty="0"/>
              <a:t>-16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79B7D8D-E8D7-43DB-A3BE-C119D26FFAC2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2281655" y="2060290"/>
            <a:ext cx="5366314" cy="2726863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D9EB257-C38F-4027-B98D-884724B960FF}"/>
              </a:ext>
            </a:extLst>
          </p:cNvPr>
          <p:cNvSpPr txBox="1"/>
          <p:nvPr/>
        </p:nvSpPr>
        <p:spPr>
          <a:xfrm>
            <a:off x="5004001" y="2941908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000E248-1908-4F67-9BC1-A9626D7757B6}"/>
              </a:ext>
            </a:extLst>
          </p:cNvPr>
          <p:cNvSpPr txBox="1"/>
          <p:nvPr/>
        </p:nvSpPr>
        <p:spPr>
          <a:xfrm rot="18447003">
            <a:off x="5766171" y="3227591"/>
            <a:ext cx="2714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CRP-INCOME</a:t>
            </a:r>
            <a:r>
              <a:rPr lang="en-AU" sz="1600" dirty="0"/>
              <a:t> = -0.06; P &lt; 2x10</a:t>
            </a:r>
            <a:r>
              <a:rPr lang="en-AU" sz="1600" baseline="30000" dirty="0"/>
              <a:t>-16</a:t>
            </a:r>
          </a:p>
          <a:p>
            <a:r>
              <a:rPr lang="el-GR" sz="1600" dirty="0"/>
              <a:t>β</a:t>
            </a:r>
            <a:r>
              <a:rPr lang="en-AU" sz="1600" baseline="-25000" dirty="0"/>
              <a:t>CRP-HDL</a:t>
            </a:r>
            <a:r>
              <a:rPr lang="en-AU" sz="1600" dirty="0"/>
              <a:t> = -0.57; P &lt; 2x10</a:t>
            </a:r>
            <a:r>
              <a:rPr lang="en-AU" sz="1600" baseline="30000" dirty="0"/>
              <a:t>-16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6FCA4D-8409-4261-8AF0-E898AC4A87D8}"/>
              </a:ext>
            </a:extLst>
          </p:cNvPr>
          <p:cNvSpPr txBox="1"/>
          <p:nvPr/>
        </p:nvSpPr>
        <p:spPr>
          <a:xfrm rot="3196461">
            <a:off x="9180209" y="3332554"/>
            <a:ext cx="26136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β</a:t>
            </a:r>
            <a:r>
              <a:rPr lang="en-AU" sz="1600" baseline="-25000" dirty="0"/>
              <a:t>INCOME-SBP</a:t>
            </a:r>
            <a:r>
              <a:rPr lang="en-AU" sz="1600" dirty="0"/>
              <a:t> = -0.93; P &lt; 2x10</a:t>
            </a:r>
            <a:r>
              <a:rPr lang="en-AU" sz="1600" baseline="30000" dirty="0"/>
              <a:t>-16</a:t>
            </a:r>
          </a:p>
          <a:p>
            <a:r>
              <a:rPr lang="el-GR" sz="1600" dirty="0"/>
              <a:t>β</a:t>
            </a:r>
            <a:r>
              <a:rPr lang="en-AU" sz="1600" baseline="-25000" dirty="0"/>
              <a:t>HDL-SBP</a:t>
            </a:r>
            <a:r>
              <a:rPr lang="en-AU" sz="1600" dirty="0"/>
              <a:t> = -28.4; P &lt; 2x10</a:t>
            </a:r>
            <a:r>
              <a:rPr lang="en-AU" sz="1600" baseline="30000" dirty="0"/>
              <a:t>-16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CC08FA3-1847-4303-A882-AD196480EF85}"/>
              </a:ext>
            </a:extLst>
          </p:cNvPr>
          <p:cNvCxnSpPr/>
          <p:nvPr/>
        </p:nvCxnSpPr>
        <p:spPr>
          <a:xfrm flipV="1">
            <a:off x="2281654" y="6001178"/>
            <a:ext cx="8678631" cy="6004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C7000E2-CF52-4379-B96D-EAEB59738F25}"/>
              </a:ext>
            </a:extLst>
          </p:cNvPr>
          <p:cNvCxnSpPr/>
          <p:nvPr/>
        </p:nvCxnSpPr>
        <p:spPr>
          <a:xfrm flipV="1">
            <a:off x="2281654" y="5689577"/>
            <a:ext cx="0" cy="36852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414D989-61EA-434E-8242-DC3E6059E4B1}"/>
              </a:ext>
            </a:extLst>
          </p:cNvPr>
          <p:cNvCxnSpPr/>
          <p:nvPr/>
        </p:nvCxnSpPr>
        <p:spPr>
          <a:xfrm flipV="1">
            <a:off x="10951585" y="5632653"/>
            <a:ext cx="0" cy="36852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339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514</Words>
  <Application>Microsoft Office PowerPoint</Application>
  <PresentationFormat>Widescreen</PresentationFormat>
  <Paragraphs>126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Courier New</vt:lpstr>
      <vt:lpstr>Verdana</vt:lpstr>
      <vt:lpstr>Office Theme</vt:lpstr>
      <vt:lpstr>Mendelian randomization: Practical 1</vt:lpstr>
      <vt:lpstr>Mendelian randomization: Practical 1</vt:lpstr>
      <vt:lpstr>Mendelian randomization: Practical 1</vt:lpstr>
      <vt:lpstr>Mendelian randomization: Practical 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Evans</dc:creator>
  <cp:lastModifiedBy>David Evans</cp:lastModifiedBy>
  <cp:revision>28</cp:revision>
  <dcterms:created xsi:type="dcterms:W3CDTF">2021-05-19T02:46:13Z</dcterms:created>
  <dcterms:modified xsi:type="dcterms:W3CDTF">2024-03-06T15:22:29Z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488380-630a-4f55-a077-a19445e3f360_Enabled">
    <vt:lpwstr>true</vt:lpwstr>
  </property>
  <property fmtid="{D5CDD505-2E9C-101B-9397-08002B2CF9AE}" pid="3" name="MSIP_Label_0f488380-630a-4f55-a077-a19445e3f360_SetDate">
    <vt:lpwstr>2023-02-15T02:23:25Z</vt:lpwstr>
  </property>
  <property fmtid="{D5CDD505-2E9C-101B-9397-08002B2CF9AE}" pid="4" name="MSIP_Label_0f488380-630a-4f55-a077-a19445e3f360_Method">
    <vt:lpwstr>Standard</vt:lpwstr>
  </property>
  <property fmtid="{D5CDD505-2E9C-101B-9397-08002B2CF9AE}" pid="5" name="MSIP_Label_0f488380-630a-4f55-a077-a19445e3f360_Name">
    <vt:lpwstr>OFFICIAL - INTERNAL</vt:lpwstr>
  </property>
  <property fmtid="{D5CDD505-2E9C-101B-9397-08002B2CF9AE}" pid="6" name="MSIP_Label_0f488380-630a-4f55-a077-a19445e3f360_SiteId">
    <vt:lpwstr>b6e377cf-9db3-46cb-91a2-fad9605bb15c</vt:lpwstr>
  </property>
  <property fmtid="{D5CDD505-2E9C-101B-9397-08002B2CF9AE}" pid="7" name="MSIP_Label_0f488380-630a-4f55-a077-a19445e3f360_ActionId">
    <vt:lpwstr>46555e31-4a17-4772-a079-b12afee3a4f0</vt:lpwstr>
  </property>
  <property fmtid="{D5CDD505-2E9C-101B-9397-08002B2CF9AE}" pid="8" name="MSIP_Label_0f488380-630a-4f55-a077-a19445e3f360_ContentBits">
    <vt:lpwstr>0</vt:lpwstr>
  </property>
</Properties>
</file>