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310" r:id="rId3"/>
    <p:sldId id="330" r:id="rId4"/>
    <p:sldId id="331" r:id="rId5"/>
    <p:sldId id="332" r:id="rId6"/>
    <p:sldId id="333" r:id="rId7"/>
    <p:sldId id="33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66"/>
    <p:restoredTop sz="96234"/>
  </p:normalViewPr>
  <p:slideViewPr>
    <p:cSldViewPr snapToGrid="0">
      <p:cViewPr varScale="1">
        <p:scale>
          <a:sx n="118" d="100"/>
          <a:sy n="118" d="100"/>
        </p:scale>
        <p:origin x="15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CD27F-7D3D-5845-B85C-6D466EB2B409}" type="datetimeFigureOut">
              <a:rPr lang="en-US" smtClean="0"/>
              <a:t>3/7/24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0665A-282B-0348-92B0-D6CFBFC0C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09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E961E-74EE-B449-85C4-F665AD9E2E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850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877498-1655-5049-B7AF-43DC354A09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FA4651D-A88F-3AB1-EA1F-1555557F10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7DA7379-69E5-2500-ECDB-08B4E4522C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74613F-8A1B-694D-BE8E-685FC8B669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E961E-74EE-B449-85C4-F665AD9E2E0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085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3A9022-B913-52D1-FC7B-ADCFCE5E7F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0E47B95-6FF9-5180-531A-72A6DB9D21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288A418-B63E-E14D-B1AC-BE44A1BCA4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36A1AB-45C6-69A8-89D4-42438F22BC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E961E-74EE-B449-85C4-F665AD9E2E0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14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27DC76-6770-5E3A-3FCD-9722365C89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9D889B-BE02-F739-0C69-B1DE6D4632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11C3EF5-0772-0183-1C87-EA6C37419C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924A0-32A1-64FA-3745-0F51206ADF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E961E-74EE-B449-85C4-F665AD9E2E0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074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CC14-E6F3-504E-84DA-35F918862C47}" type="datetimeFigureOut">
              <a:rPr lang="en-US" smtClean="0"/>
              <a:t>3/7/24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8FC2-FCE3-1D4F-935B-36282BB40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614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CC14-E6F3-504E-84DA-35F918862C47}" type="datetimeFigureOut">
              <a:rPr lang="en-US" smtClean="0"/>
              <a:t>3/7/24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8FC2-FCE3-1D4F-935B-36282BB40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62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CC14-E6F3-504E-84DA-35F918862C47}" type="datetimeFigureOut">
              <a:rPr lang="en-US" smtClean="0"/>
              <a:t>3/7/24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8FC2-FCE3-1D4F-935B-36282BB40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3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CC14-E6F3-504E-84DA-35F918862C47}" type="datetimeFigureOut">
              <a:rPr lang="en-US" smtClean="0"/>
              <a:t>3/7/24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8FC2-FCE3-1D4F-935B-36282BB40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855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CC14-E6F3-504E-84DA-35F918862C47}" type="datetimeFigureOut">
              <a:rPr lang="en-US" smtClean="0"/>
              <a:t>3/7/24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8FC2-FCE3-1D4F-935B-36282BB40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474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CC14-E6F3-504E-84DA-35F918862C47}" type="datetimeFigureOut">
              <a:rPr lang="en-US" smtClean="0"/>
              <a:t>3/7/24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8FC2-FCE3-1D4F-935B-36282BB40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54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CC14-E6F3-504E-84DA-35F918862C47}" type="datetimeFigureOut">
              <a:rPr lang="en-US" smtClean="0"/>
              <a:t>3/7/24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8FC2-FCE3-1D4F-935B-36282BB40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5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CC14-E6F3-504E-84DA-35F918862C47}" type="datetimeFigureOut">
              <a:rPr lang="en-US" smtClean="0"/>
              <a:t>3/7/24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8FC2-FCE3-1D4F-935B-36282BB40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14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CC14-E6F3-504E-84DA-35F918862C47}" type="datetimeFigureOut">
              <a:rPr lang="en-US" smtClean="0"/>
              <a:t>3/7/24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8FC2-FCE3-1D4F-935B-36282BB40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99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CC14-E6F3-504E-84DA-35F918862C47}" type="datetimeFigureOut">
              <a:rPr lang="en-US" smtClean="0"/>
              <a:t>3/7/24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8FC2-FCE3-1D4F-935B-36282BB40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4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CC14-E6F3-504E-84DA-35F918862C47}" type="datetimeFigureOut">
              <a:rPr lang="en-US" smtClean="0"/>
              <a:t>3/7/24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8FC2-FCE3-1D4F-935B-36282BB40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4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8CC14-E6F3-504E-84DA-35F918862C47}" type="datetimeFigureOut">
              <a:rPr lang="en-US" smtClean="0"/>
              <a:t>3/7/24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08FC2-FCE3-1D4F-935B-36282BB40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139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11662-048D-7258-E69B-D0392B807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06400"/>
            <a:ext cx="7772400" cy="2039088"/>
          </a:xfrm>
        </p:spPr>
        <p:txBody>
          <a:bodyPr/>
          <a:lstStyle/>
          <a:p>
            <a:r>
              <a:rPr lang="en-US" dirty="0"/>
              <a:t>Simulation and Power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A82345-403F-FA07-A829-85F66E34CC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136065"/>
            <a:ext cx="6858000" cy="978195"/>
          </a:xfrm>
        </p:spPr>
        <p:txBody>
          <a:bodyPr/>
          <a:lstStyle/>
          <a:p>
            <a:r>
              <a:rPr lang="en-US" dirty="0"/>
              <a:t>Brad Verhulst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888F0A-0AC7-8D01-86CD-FD166DBCCF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0" y="3007361"/>
            <a:ext cx="4572000" cy="7377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EA50409-A085-B63B-B21F-ADED098184A9}"/>
              </a:ext>
            </a:extLst>
          </p:cNvPr>
          <p:cNvPicPr>
            <a:picLocks/>
          </p:cNvPicPr>
          <p:nvPr/>
        </p:nvPicPr>
        <p:blipFill rotWithShape="1">
          <a:blip r:embed="rId2"/>
          <a:srcRect l="-2000" r="2000"/>
          <a:stretch/>
        </p:blipFill>
        <p:spPr>
          <a:xfrm flipH="1">
            <a:off x="4512625" y="2973250"/>
            <a:ext cx="4572000" cy="740664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A4DDCF66-1FA6-F504-BF34-7FD54DE61FAC}"/>
              </a:ext>
            </a:extLst>
          </p:cNvPr>
          <p:cNvSpPr txBox="1">
            <a:spLocks/>
          </p:cNvSpPr>
          <p:nvPr/>
        </p:nvSpPr>
        <p:spPr>
          <a:xfrm>
            <a:off x="1083625" y="5798288"/>
            <a:ext cx="6858000" cy="978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International Statistical Genetics Workshop</a:t>
            </a:r>
          </a:p>
          <a:p>
            <a:r>
              <a:rPr lang="en-US" dirty="0"/>
              <a:t>March 8</a:t>
            </a:r>
            <a:r>
              <a:rPr lang="en-US" baseline="30000" dirty="0"/>
              <a:t>th</a:t>
            </a:r>
            <a:r>
              <a:rPr lang="en-US" dirty="0"/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622380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D2D8C-1EEB-F548-BFA7-FC3E2C20B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3951"/>
            <a:ext cx="9144000" cy="994172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Motivations for Simulating Data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0CEAF4-A968-1647-A5D1-4446F0689C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1143000" y="1224574"/>
            <a:ext cx="3429000" cy="5533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E40585D-4F25-A445-A51D-69CC9D25965C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l="-2000" r="2000"/>
          <a:stretch/>
        </p:blipFill>
        <p:spPr>
          <a:xfrm flipH="1">
            <a:off x="4527469" y="1198991"/>
            <a:ext cx="3429000" cy="555498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E06A503-50C6-A652-6A0D-044517BBA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90057"/>
            <a:ext cx="7886700" cy="408690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Model Testing</a:t>
            </a:r>
          </a:p>
          <a:p>
            <a:pPr lvl="1"/>
            <a:r>
              <a:rPr lang="en-US" dirty="0"/>
              <a:t>Can I generate a data to test whether my model works as advertised?</a:t>
            </a:r>
          </a:p>
          <a:p>
            <a:endParaRPr lang="en-US" dirty="0"/>
          </a:p>
          <a:p>
            <a:r>
              <a:rPr lang="en-US" dirty="0"/>
              <a:t>Bias Testing</a:t>
            </a:r>
          </a:p>
          <a:p>
            <a:pPr lvl="1"/>
            <a:r>
              <a:rPr lang="en-US" dirty="0"/>
              <a:t>What happens if the data I generate doesn’t match the model that I want to fit?</a:t>
            </a:r>
          </a:p>
          <a:p>
            <a:endParaRPr lang="en-US" dirty="0"/>
          </a:p>
          <a:p>
            <a:r>
              <a:rPr lang="en-US" dirty="0"/>
              <a:t>Power Analysis</a:t>
            </a:r>
          </a:p>
          <a:p>
            <a:pPr lvl="1"/>
            <a:r>
              <a:rPr lang="en-US" dirty="0"/>
              <a:t>How many people would I need to have to be reasonably confident that I will accurately reject the null hypothesis?</a:t>
            </a:r>
          </a:p>
        </p:txBody>
      </p:sp>
    </p:spTree>
    <p:extLst>
      <p:ext uri="{BB962C8B-B14F-4D97-AF65-F5344CB8AC3E}">
        <p14:creationId xmlns:p14="http://schemas.microsoft.com/office/powerpoint/2010/main" val="301362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03FAFD-7E56-05F8-DF90-54A6055EB9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F3AF3-079A-4CDD-A7EF-FFB7F2D51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3951"/>
            <a:ext cx="9144000" cy="994172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Motivations for Simulating Data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6D7C69-5EBC-FB1B-65EF-11D7978274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1143000" y="1224574"/>
            <a:ext cx="3429000" cy="5533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C8553DF-2D46-AA99-5D71-3F7FF7F65080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l="-2000" r="2000"/>
          <a:stretch/>
        </p:blipFill>
        <p:spPr>
          <a:xfrm flipH="1">
            <a:off x="4527469" y="1198991"/>
            <a:ext cx="3429000" cy="555498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CB34B75-923C-E365-1B45-8D99312F1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90057"/>
            <a:ext cx="7886700" cy="40869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Simulations for Model Testing</a:t>
            </a:r>
          </a:p>
          <a:p>
            <a:pPr lvl="1"/>
            <a:r>
              <a:rPr lang="en-US" dirty="0"/>
              <a:t>Often used in methodological development.</a:t>
            </a:r>
          </a:p>
          <a:p>
            <a:pPr lvl="1"/>
            <a:r>
              <a:rPr lang="en-US" dirty="0"/>
              <a:t>Does the model that I am building recover the “true” estimates</a:t>
            </a:r>
          </a:p>
          <a:p>
            <a:pPr lvl="1"/>
            <a:r>
              <a:rPr lang="en-US" dirty="0"/>
              <a:t>What does the distribution of the parameters look like</a:t>
            </a:r>
          </a:p>
        </p:txBody>
      </p:sp>
    </p:spTree>
    <p:extLst>
      <p:ext uri="{BB962C8B-B14F-4D97-AF65-F5344CB8AC3E}">
        <p14:creationId xmlns:p14="http://schemas.microsoft.com/office/powerpoint/2010/main" val="1299150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6849D6-A9F3-C3AA-51E1-513B961CBA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0B49E-3F76-DCC4-76E5-C61D53129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3951"/>
            <a:ext cx="9144000" cy="994172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Motivations for Simulating Data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D6E8EC-A9AF-E386-3D91-385A586C9C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1143000" y="1224574"/>
            <a:ext cx="3429000" cy="5533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FA553D9-DAAE-FF81-9253-A61B8C5E88F8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l="-2000" r="2000"/>
          <a:stretch/>
        </p:blipFill>
        <p:spPr>
          <a:xfrm flipH="1">
            <a:off x="4527469" y="1198991"/>
            <a:ext cx="3429000" cy="555498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34CD3CA-7C6E-A6C7-5F6F-4A5F5175D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90057"/>
            <a:ext cx="7886700" cy="40869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Simulations for Bias Testing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This allows you to test how violations in the assumptions will bias the parameter estimates. </a:t>
            </a:r>
          </a:p>
          <a:p>
            <a:pPr lvl="1"/>
            <a:r>
              <a:rPr lang="en-US" dirty="0"/>
              <a:t>You can simulate models that cannot be identified (and therefore could not be fit)</a:t>
            </a:r>
          </a:p>
          <a:p>
            <a:pPr lvl="1"/>
            <a:r>
              <a:rPr lang="en-US" dirty="0"/>
              <a:t>Only some parameters will be biased. </a:t>
            </a:r>
          </a:p>
          <a:p>
            <a:pPr lvl="2"/>
            <a:r>
              <a:rPr lang="en-US" dirty="0"/>
              <a:t>Knowing where the bias is allows you to think about how your model will be affected by unmodeled (and potentially </a:t>
            </a:r>
            <a:r>
              <a:rPr lang="en-US" dirty="0" err="1"/>
              <a:t>unmodel</a:t>
            </a:r>
            <a:r>
              <a:rPr lang="en-US" dirty="0"/>
              <a:t>-able) parameters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66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1956BE-BEA1-30AA-4116-2CEA5F6D9A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4020A-4C01-E62C-83B2-1BA883A77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3951"/>
            <a:ext cx="9144000" cy="994172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Motivations for Simulating Data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830070-BA39-F7C1-07D2-718F6366D1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1143000" y="1224574"/>
            <a:ext cx="3429000" cy="5533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31B5F4E-6A7C-5C43-8333-B239F8EA354E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l="-2000" r="2000"/>
          <a:stretch/>
        </p:blipFill>
        <p:spPr>
          <a:xfrm flipH="1">
            <a:off x="4527469" y="1198991"/>
            <a:ext cx="3429000" cy="555498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76C8B29-ABE0-D639-BA75-14316B158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90057"/>
            <a:ext cx="7886700" cy="408690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Simulations for Power Analysis</a:t>
            </a:r>
          </a:p>
          <a:p>
            <a:pPr lvl="1"/>
            <a:r>
              <a:rPr lang="en-US" dirty="0"/>
              <a:t>Simulating data that corresponds with the way you think the world work will allow you to estimate how many people you will need to reasonably identify a significant effect.</a:t>
            </a:r>
          </a:p>
          <a:p>
            <a:pPr lvl="1"/>
            <a:endParaRPr lang="en-US" dirty="0"/>
          </a:p>
          <a:p>
            <a:r>
              <a:rPr lang="en-US" dirty="0"/>
              <a:t>Two primary methods for power analysis in twin studies:</a:t>
            </a:r>
          </a:p>
          <a:p>
            <a:pPr lvl="1"/>
            <a:r>
              <a:rPr lang="en-US" dirty="0"/>
              <a:t> Monte Carlo Power analysis. </a:t>
            </a:r>
          </a:p>
          <a:p>
            <a:pPr lvl="2"/>
            <a:r>
              <a:rPr lang="en-US" dirty="0"/>
              <a:t>Simulate and evaluate the model. The proportion of times your parameter is significant is your power.</a:t>
            </a:r>
          </a:p>
          <a:p>
            <a:pPr lvl="1"/>
            <a:r>
              <a:rPr lang="en-US" dirty="0"/>
              <a:t>Non-Centrality Parameter approach:</a:t>
            </a:r>
          </a:p>
          <a:p>
            <a:pPr lvl="2"/>
            <a:r>
              <a:rPr lang="en-US" dirty="0"/>
              <a:t>Identify how much each observation contributes to the effect (on average).</a:t>
            </a:r>
          </a:p>
          <a:p>
            <a:pPr lvl="2"/>
            <a:r>
              <a:rPr lang="en-US" dirty="0"/>
              <a:t>The NCP scales linearly with sample size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336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D383AF9-62EA-4A9C-738E-75F65F26B1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0784" y="1936769"/>
            <a:ext cx="6914137" cy="2616429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6C5AF8-5BDE-A8D3-4CC5-CD3246CE2A80}"/>
              </a:ext>
            </a:extLst>
          </p:cNvPr>
          <p:cNvSpPr txBox="1"/>
          <p:nvPr/>
        </p:nvSpPr>
        <p:spPr>
          <a:xfrm>
            <a:off x="1070785" y="664811"/>
            <a:ext cx="7002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NCP approach is implemented for a variety of examples in this paper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B23E59-686B-1492-5082-F65BC5EDBCF4}"/>
              </a:ext>
            </a:extLst>
          </p:cNvPr>
          <p:cNvSpPr txBox="1"/>
          <p:nvPr/>
        </p:nvSpPr>
        <p:spPr>
          <a:xfrm>
            <a:off x="1159078" y="5639190"/>
            <a:ext cx="6825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This approach does not work if you want to include definition variables</a:t>
            </a:r>
          </a:p>
        </p:txBody>
      </p:sp>
    </p:spTree>
    <p:extLst>
      <p:ext uri="{BB962C8B-B14F-4D97-AF65-F5344CB8AC3E}">
        <p14:creationId xmlns:p14="http://schemas.microsoft.com/office/powerpoint/2010/main" val="3544549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2777D-3625-BC30-BAD0-3F6B5BC1D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4391"/>
          </a:xfrm>
        </p:spPr>
        <p:txBody>
          <a:bodyPr/>
          <a:lstStyle/>
          <a:p>
            <a:pPr algn="ctr"/>
            <a:r>
              <a:rPr lang="en-US" dirty="0"/>
              <a:t>Simulations in the Alt 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296F0-A48C-40B5-2F26-7CD329CF9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31571"/>
            <a:ext cx="7886700" cy="39453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General Simulations</a:t>
            </a:r>
          </a:p>
          <a:p>
            <a:pPr lvl="1"/>
            <a:r>
              <a:rPr lang="en-US" dirty="0"/>
              <a:t>Linear Regression</a:t>
            </a:r>
          </a:p>
          <a:p>
            <a:pPr lvl="1"/>
            <a:r>
              <a:rPr lang="en-US" dirty="0"/>
              <a:t>Latent Factor</a:t>
            </a:r>
          </a:p>
          <a:p>
            <a:pPr lvl="1"/>
            <a:r>
              <a:rPr lang="en-US" dirty="0"/>
              <a:t>ACE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Simulating Bias </a:t>
            </a:r>
          </a:p>
          <a:p>
            <a:pPr lvl="1"/>
            <a:r>
              <a:rPr lang="en-US" dirty="0"/>
              <a:t>ACE model with </a:t>
            </a:r>
            <a:r>
              <a:rPr lang="en-US" dirty="0" err="1"/>
              <a:t>rAC</a:t>
            </a:r>
            <a:r>
              <a:rPr lang="en-US" dirty="0"/>
              <a:t> and </a:t>
            </a:r>
            <a:r>
              <a:rPr lang="en-US" dirty="0" err="1"/>
              <a:t>rAE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Simulations elsewhere in the workshop</a:t>
            </a:r>
          </a:p>
          <a:p>
            <a:pPr lvl="1"/>
            <a:r>
              <a:rPr lang="en-US" dirty="0"/>
              <a:t>Simulations for the CPM and IPM model on Wednesday (Me)</a:t>
            </a:r>
          </a:p>
          <a:p>
            <a:pPr lvl="1"/>
            <a:r>
              <a:rPr lang="en-US" dirty="0"/>
              <a:t>Simulations for the prs-</a:t>
            </a:r>
            <a:r>
              <a:rPr lang="en-US" dirty="0" err="1"/>
              <a:t>rGE</a:t>
            </a:r>
            <a:r>
              <a:rPr lang="en-US" dirty="0"/>
              <a:t> model (Dan)</a:t>
            </a:r>
          </a:p>
          <a:p>
            <a:pPr lvl="1"/>
            <a:r>
              <a:rPr lang="en-US" dirty="0"/>
              <a:t>Simulations for Doc Model (Madhur)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FB41A2-48E2-0D4B-4AD7-9F775D82F9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1187531" y="1438523"/>
            <a:ext cx="3429000" cy="5533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F568E9-5D3F-1A6C-8ED8-7BE33B888948}"/>
              </a:ext>
            </a:extLst>
          </p:cNvPr>
          <p:cNvPicPr>
            <a:picLocks/>
          </p:cNvPicPr>
          <p:nvPr/>
        </p:nvPicPr>
        <p:blipFill rotWithShape="1">
          <a:blip r:embed="rId2"/>
          <a:srcRect l="-2000" r="2000"/>
          <a:stretch/>
        </p:blipFill>
        <p:spPr>
          <a:xfrm flipH="1">
            <a:off x="4572000" y="1412940"/>
            <a:ext cx="3429000" cy="55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312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11965</TotalTime>
  <Words>359</Words>
  <Application>Microsoft Macintosh PowerPoint</Application>
  <PresentationFormat>On-screen Show (4:3)</PresentationFormat>
  <Paragraphs>54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Simulation and Power</vt:lpstr>
      <vt:lpstr>Motivations for Simulating Data</vt:lpstr>
      <vt:lpstr>Motivations for Simulating Data</vt:lpstr>
      <vt:lpstr>Motivations for Simulating Data</vt:lpstr>
      <vt:lpstr>Motivations for Simulating Data</vt:lpstr>
      <vt:lpstr>PowerPoint Presentation</vt:lpstr>
      <vt:lpstr>Simulations in the Alt Script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Latent Factor Models in Twins</dc:title>
  <dc:creator>Verhulst, Brad</dc:creator>
  <cp:lastModifiedBy>Verhulst, Brad</cp:lastModifiedBy>
  <cp:revision>26</cp:revision>
  <dcterms:created xsi:type="dcterms:W3CDTF">2024-02-12T19:31:33Z</dcterms:created>
  <dcterms:modified xsi:type="dcterms:W3CDTF">2024-03-08T14:47:23Z</dcterms:modified>
</cp:coreProperties>
</file>