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86" r:id="rId2"/>
    <p:sldId id="362" r:id="rId3"/>
    <p:sldId id="361" r:id="rId4"/>
    <p:sldId id="360" r:id="rId5"/>
    <p:sldId id="387" r:id="rId6"/>
    <p:sldId id="359" r:id="rId7"/>
    <p:sldId id="363" r:id="rId8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84"/>
  </p:normalViewPr>
  <p:slideViewPr>
    <p:cSldViewPr snapToGrid="0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C5BE-87F4-B640-3C8B-0AC232586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2A47C-339B-3669-00EC-0FA6006CF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775ED-2E0B-1D32-7D9E-B13BEA991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C1ABE-FAC5-B0A4-2B45-C34FEDF6D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E74C0-B943-43B4-052D-C66353A71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9699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DB5A-026E-C0E0-1B9E-AABB2D597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C318D0-08E1-3FA9-0E8A-4FF46562C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B067F-80D0-91E1-1705-28C161B3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6EF89-7909-F3A5-6534-751AD7334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3BF25-3683-0E82-8036-DD817129B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58886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BFEED1-1B73-C93B-9791-0B53C5411C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67EB9-AD51-9980-2D2D-03CD627CC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0BD28-0AF9-8B63-71E5-0CC959FAA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B6313-DF6D-6553-D2FB-AE4C7571B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5E940-BD72-C611-AE83-7E0AA55AA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2678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4829E-A734-21A5-A7B2-47A63571B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51055-110B-7264-371F-FC7158138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9866D-93D6-24C9-9229-9FDFA62F4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51FF6-E50C-D916-DDBA-3B16621F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FAA2E-3B02-085B-C870-EF1E5D70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54376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FAD1E-047D-52DC-A385-520F92987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B5C8C-BC66-B2FD-C0FB-EB6E0C4E2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C1936-2347-06FA-1A36-81F22818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15466-5B82-CF9A-66F1-DB9D52662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35F99-1D0A-58AC-2631-0CDAE4B4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8179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F03EA-B5B1-E331-81A7-D7EE1992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24227-C175-3C1B-7256-996E9570C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7E21F-0362-5FE9-1E46-0E422B848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41467-28F4-ED6A-082E-CE2A33292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099E4-324A-1A9A-628A-1CDBFD1D6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228B0-6734-8039-3414-5B13C60D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00347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61BA1-C59A-22CA-092F-AA2579C55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3E2B1-C359-7CEF-108B-BBA1D21BD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9588B-09C9-04AE-6A6D-CA8E247FD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EA550B-958C-B9CF-3B8D-BB01E7AC80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F4BFF8-0DFD-7DD4-9E6F-3821B32509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B6D5AC-A85E-69C3-B872-24DC7AC3D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A3D491-3CC3-5C33-099A-298EB52B1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14100A-3649-D7E3-6A86-5650EF1E3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9705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5D873-5FFB-D7A2-F75B-B8ABF9223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CFF942-B3C0-ABA8-0D75-1276211B9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18628B-FD71-8117-CFF6-9B0A44018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7E266C-13B8-214A-6030-B64E9BC4B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70345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4CF95-CE6A-7847-6A63-185FBFC0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8E6135-4BED-0B00-3E2F-7835BDA0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3924-EA78-2F21-7F63-57EFA2248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91119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3DB73-BDBC-A727-01BA-FE9FD7C06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048DA-1ADC-671F-FD62-78538BE92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ED26C-39A4-EF76-67B5-42D1025BD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31E05-15FA-E2EC-956A-DED4D9EDF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312B4-727A-87A4-CD60-14AF87368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29F02C-916C-DFF9-A27F-D3AD95C9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85070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F73D4-0627-4363-2942-728256652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885771-9B51-7C90-8FC3-6E1D10017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E2FC4-1598-D6F6-27C2-335386645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E4C1E-B4A4-E1F5-C52B-B85D22A42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D5577-DC98-6A49-91D5-4A062C5F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7E3BB-539A-795B-2391-99893D5EF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494805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FDAAE6-B23A-0217-60F5-AEFFA857F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05ED7-B477-E615-7264-84BE835D9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E521C-97E0-2E60-1D1B-CE68E6191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54D7EA-FD3D-CD42-8164-262B5DCEEC4B}" type="datetimeFigureOut">
              <a:rPr lang="en-NO" smtClean="0"/>
              <a:t>06/03/2024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723FF-F1E3-D62D-F589-366ED3270E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5A20E-17A0-6FF9-ABA0-4D0862EEE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A0128B-E5E4-6349-BBEE-678D4EAACD3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4465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qimr.az1.qualtrics.com/jfe/form/SV_bjXq3wCxYVR0S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F5D65-BBF0-F02C-DB34-D1EFDA736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074" y="348916"/>
            <a:ext cx="10944726" cy="5828047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NO" dirty="0">
                <a:latin typeface="Calibri" panose="020F0502020204030204" pitchFamily="34" charset="0"/>
                <a:cs typeface="Calibri" panose="020F0502020204030204" pitchFamily="34" charset="0"/>
              </a:rPr>
              <a:t>We will be working in qualtrics : </a:t>
            </a:r>
            <a:r>
              <a:rPr lang="en-GB" b="0" i="0" dirty="0">
                <a:solidFill>
                  <a:srgbClr val="32363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https://qimr.az1.qualtrics.com/jfe/form/SV_bjXq3wCxYVR0SEu</a:t>
            </a:r>
            <a:r>
              <a:rPr lang="en-GB" b="0" i="0" dirty="0">
                <a:solidFill>
                  <a:srgbClr val="32363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NO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en-NO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NO" dirty="0">
                <a:latin typeface="Calibri" panose="020F0502020204030204" pitchFamily="34" charset="0"/>
                <a:cs typeface="Calibri" panose="020F0502020204030204" pitchFamily="34" charset="0"/>
              </a:rPr>
              <a:t>We will be using the script </a:t>
            </a:r>
            <a:r>
              <a:rPr lang="en-GB" b="0" i="0" dirty="0">
                <a:solidFill>
                  <a:srgbClr val="32363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TrioGCTA_Practical_2024.R</a:t>
            </a:r>
            <a:endParaRPr lang="en-NO" b="0" i="0" dirty="0">
              <a:solidFill>
                <a:srgbClr val="32363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en-NO" dirty="0">
              <a:solidFill>
                <a:srgbClr val="32363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NO" dirty="0">
                <a:solidFill>
                  <a:srgbClr val="3236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need to copy simulated data into your folder:</a:t>
            </a:r>
          </a:p>
          <a:p>
            <a:pPr marL="114300" indent="0">
              <a:buNone/>
            </a:pPr>
            <a:endParaRPr lang="en-GB" b="0" i="0" dirty="0">
              <a:solidFill>
                <a:srgbClr val="32363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GB" b="0" i="0" dirty="0">
                <a:solidFill>
                  <a:srgbClr val="32363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# Create a directory to hold today's work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b="0" i="0" dirty="0" err="1">
                <a:solidFill>
                  <a:srgbClr val="32363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mkdir</a:t>
            </a:r>
            <a:r>
              <a:rPr lang="en-GB" b="0" i="0" dirty="0">
                <a:solidFill>
                  <a:srgbClr val="32363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day4_triogcta</a:t>
            </a:r>
          </a:p>
          <a:p>
            <a:pPr marL="114300" indent="0">
              <a:buNone/>
            </a:pP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b="0" i="0" dirty="0">
                <a:solidFill>
                  <a:srgbClr val="32363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# Move into that directory, and then copy over my folder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b="0" i="0" dirty="0">
                <a:solidFill>
                  <a:srgbClr val="32363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cd day4_triogcta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i="0" dirty="0">
                <a:solidFill>
                  <a:srgbClr val="32363A"/>
                </a:solidFill>
                <a:effectLst/>
                <a:latin typeface="72"/>
              </a:rPr>
              <a:t>cp -r /home/</a:t>
            </a:r>
            <a:r>
              <a:rPr lang="en-GB" i="0" dirty="0" err="1">
                <a:solidFill>
                  <a:srgbClr val="32363A"/>
                </a:solidFill>
                <a:effectLst/>
                <a:latin typeface="72"/>
              </a:rPr>
              <a:t>ziada</a:t>
            </a:r>
            <a:r>
              <a:rPr lang="en-GB" i="0" dirty="0">
                <a:solidFill>
                  <a:srgbClr val="32363A"/>
                </a:solidFill>
                <a:effectLst/>
                <a:latin typeface="72"/>
              </a:rPr>
              <a:t>/2024/day4_triogcta/</a:t>
            </a:r>
            <a:r>
              <a:rPr lang="en-GB" i="0" dirty="0" err="1">
                <a:solidFill>
                  <a:srgbClr val="32363A"/>
                </a:solidFill>
                <a:effectLst/>
                <a:latin typeface="72"/>
              </a:rPr>
              <a:t>TrioGCTA_practical</a:t>
            </a:r>
            <a:r>
              <a:rPr lang="en-GB" i="0" dirty="0">
                <a:solidFill>
                  <a:srgbClr val="32363A"/>
                </a:solidFill>
                <a:effectLst/>
                <a:latin typeface="72"/>
              </a:rPr>
              <a:t>* ./</a:t>
            </a:r>
            <a:endParaRPr lang="en-NO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615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792593F-7429-4C26-9205-C73F129B8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4FEC82-D430-4945-8AA9-240D0EF9DD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6095999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5EB962-FCBC-561F-77D4-C0D41C3DBB51}"/>
              </a:ext>
            </a:extLst>
          </p:cNvPr>
          <p:cNvSpPr txBox="1"/>
          <p:nvPr/>
        </p:nvSpPr>
        <p:spPr>
          <a:xfrm>
            <a:off x="64350" y="2274836"/>
            <a:ext cx="609971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O" dirty="0"/>
              <a:t>##################################################</a:t>
            </a:r>
          </a:p>
          <a:p>
            <a:r>
              <a:rPr lang="en-NO" dirty="0"/>
              <a:t># STEP 2: Compute GRM (genetic relatedness matrix) #</a:t>
            </a:r>
          </a:p>
          <a:p>
            <a:r>
              <a:rPr lang="en-NO" dirty="0"/>
              <a:t>##################################################</a:t>
            </a:r>
          </a:p>
          <a:p>
            <a:endParaRPr lang="en-NO" dirty="0"/>
          </a:p>
          <a:p>
            <a:r>
              <a:rPr lang="en-NO" dirty="0"/>
              <a:t>A = GRM(dat) #create a genetic relatedness matrix</a:t>
            </a:r>
          </a:p>
          <a:p>
            <a:endParaRPr lang="en-NO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B1BAAD-4571-E479-AF7A-46A7131F0B1C}"/>
              </a:ext>
            </a:extLst>
          </p:cNvPr>
          <p:cNvSpPr txBox="1"/>
          <p:nvPr/>
        </p:nvSpPr>
        <p:spPr>
          <a:xfrm>
            <a:off x="6355556" y="1397335"/>
            <a:ext cx="557688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O" sz="2400" dirty="0">
                <a:solidFill>
                  <a:srgbClr val="FF0000"/>
                </a:solidFill>
              </a:rPr>
              <a:t># NB!! this GRM becomes computationally intensive when working with larger data sets &lt; 60,000 trios</a:t>
            </a:r>
          </a:p>
          <a:p>
            <a:endParaRPr lang="en-NO" sz="2400" dirty="0">
              <a:solidFill>
                <a:srgbClr val="FF0000"/>
              </a:solidFill>
            </a:endParaRPr>
          </a:p>
          <a:p>
            <a:r>
              <a:rPr lang="en-NO" sz="2400" dirty="0">
                <a:solidFill>
                  <a:srgbClr val="FF0000"/>
                </a:solidFill>
              </a:rPr>
              <a:t># in that case we would recommend using the programming language Julia which is known for its speed in high performance computing</a:t>
            </a:r>
          </a:p>
          <a:p>
            <a:endParaRPr lang="en-NO" sz="2400" dirty="0">
              <a:solidFill>
                <a:srgbClr val="FF0000"/>
              </a:solidFill>
            </a:endParaRPr>
          </a:p>
          <a:p>
            <a:r>
              <a:rPr lang="en-NO" sz="2400" dirty="0">
                <a:solidFill>
                  <a:srgbClr val="FF0000"/>
                </a:solidFill>
              </a:rPr>
              <a:t># Contact Espen Eilertsen e.m.eilertsen@psykologi.uio.no for Julia scripts</a:t>
            </a:r>
          </a:p>
        </p:txBody>
      </p:sp>
    </p:spTree>
    <p:extLst>
      <p:ext uri="{BB962C8B-B14F-4D97-AF65-F5344CB8AC3E}">
        <p14:creationId xmlns:p14="http://schemas.microsoft.com/office/powerpoint/2010/main" val="3949773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792593F-7429-4C26-9205-C73F129B8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4FEC82-D430-4945-8AA9-240D0EF9DD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6095999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53CDED-0691-72A8-545D-60A3AC4381BF}"/>
              </a:ext>
            </a:extLst>
          </p:cNvPr>
          <p:cNvSpPr txBox="1"/>
          <p:nvPr/>
        </p:nvSpPr>
        <p:spPr>
          <a:xfrm>
            <a:off x="239810" y="1806047"/>
            <a:ext cx="6393134" cy="4292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O" dirty="0"/>
              <a:t>#############################################</a:t>
            </a:r>
          </a:p>
          <a:p>
            <a:r>
              <a:rPr lang="en-NO" dirty="0"/>
              <a:t># STEP 3: Subset GRM into blocks </a:t>
            </a:r>
          </a:p>
          <a:p>
            <a:r>
              <a:rPr lang="en-NO" dirty="0"/>
              <a:t>#############################################</a:t>
            </a:r>
          </a:p>
          <a:p>
            <a:endParaRPr lang="en-NO" dirty="0"/>
          </a:p>
          <a:p>
            <a:r>
              <a:rPr lang="en-NO" dirty="0"/>
              <a:t>mid = 1:1000</a:t>
            </a:r>
          </a:p>
          <a:p>
            <a:r>
              <a:rPr lang="en-NO" dirty="0"/>
              <a:t>pid = 1001:2000</a:t>
            </a:r>
          </a:p>
          <a:p>
            <a:r>
              <a:rPr lang="en-NO" dirty="0"/>
              <a:t>oid = 2001:3000</a:t>
            </a:r>
          </a:p>
          <a:p>
            <a:r>
              <a:rPr lang="en-NO" dirty="0"/>
              <a:t>Amm = A[mid, mid] </a:t>
            </a:r>
          </a:p>
          <a:p>
            <a:r>
              <a:rPr lang="en-NO" dirty="0"/>
              <a:t>App = A[pid, pid] </a:t>
            </a:r>
          </a:p>
          <a:p>
            <a:r>
              <a:rPr lang="en-NO" dirty="0"/>
              <a:t>Aoo = A[oid, oid] </a:t>
            </a:r>
          </a:p>
          <a:p>
            <a:r>
              <a:rPr lang="en-NO" dirty="0"/>
              <a:t>Dpm = A[pid, mid] + A[mid, pid] </a:t>
            </a:r>
          </a:p>
          <a:p>
            <a:r>
              <a:rPr lang="en-NO" dirty="0"/>
              <a:t>Dom = A[oid, mid] + A[mid, oid] </a:t>
            </a:r>
          </a:p>
          <a:p>
            <a:r>
              <a:rPr lang="en-NO" dirty="0"/>
              <a:t>Dop = A[oid, pid] + A[pid, oid] </a:t>
            </a:r>
          </a:p>
          <a:p>
            <a:endParaRPr lang="en-NO" dirty="0"/>
          </a:p>
          <a:p>
            <a:endParaRPr lang="en-NO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488377-992F-0E83-AE56-F20A8DBA4DF8}"/>
              </a:ext>
            </a:extLst>
          </p:cNvPr>
          <p:cNvSpPr txBox="1"/>
          <p:nvPr/>
        </p:nvSpPr>
        <p:spPr>
          <a:xfrm>
            <a:off x="6096000" y="2141069"/>
            <a:ext cx="611086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O" sz="2400" dirty="0">
                <a:solidFill>
                  <a:srgbClr val="FF0000"/>
                </a:solidFill>
              </a:rPr>
              <a:t># These blocks define the correlation structure of each family members effects i.e.,  direct  indirect covariance</a:t>
            </a:r>
          </a:p>
          <a:p>
            <a:endParaRPr lang="en-NO" sz="2400" dirty="0">
              <a:solidFill>
                <a:srgbClr val="FF0000"/>
              </a:solidFill>
            </a:endParaRPr>
          </a:p>
          <a:p>
            <a:r>
              <a:rPr lang="en-NO" sz="2400" dirty="0">
                <a:solidFill>
                  <a:srgbClr val="FF0000"/>
                </a:solidFill>
              </a:rPr>
              <a:t># The implied structure of the model can be described by these blocks alone</a:t>
            </a:r>
          </a:p>
        </p:txBody>
      </p:sp>
    </p:spTree>
    <p:extLst>
      <p:ext uri="{BB962C8B-B14F-4D97-AF65-F5344CB8AC3E}">
        <p14:creationId xmlns:p14="http://schemas.microsoft.com/office/powerpoint/2010/main" val="10835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792593F-7429-4C26-9205-C73F129B8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4FEC82-D430-4945-8AA9-240D0EF9DD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6095999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B33A78-3438-E767-DEFD-C25F6DE28E68}"/>
              </a:ext>
            </a:extLst>
          </p:cNvPr>
          <p:cNvSpPr txBox="1"/>
          <p:nvPr/>
        </p:nvSpPr>
        <p:spPr>
          <a:xfrm>
            <a:off x="121443" y="2131972"/>
            <a:ext cx="610076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O" dirty="0"/>
              <a:t>##################################################</a:t>
            </a:r>
          </a:p>
          <a:p>
            <a:r>
              <a:rPr lang="en-NO" dirty="0"/>
              <a:t># STEP 4: Define the trio model in open mx </a:t>
            </a:r>
          </a:p>
          <a:p>
            <a:r>
              <a:rPr lang="en-NO" dirty="0"/>
              <a:t>##################################################</a:t>
            </a:r>
          </a:p>
          <a:p>
            <a:r>
              <a:rPr lang="en-NO" dirty="0"/>
              <a:t># set up model</a:t>
            </a:r>
          </a:p>
          <a:p>
            <a:r>
              <a:rPr lang="en-NO" dirty="0"/>
              <a:t>yX = cbind(dat@ped$pheno[oid], 1) # create a matrix including phenotype data and a column of ones</a:t>
            </a:r>
          </a:p>
          <a:p>
            <a:r>
              <a:rPr lang="en-NO" dirty="0"/>
              <a:t>colnames(yX) = c("y", "x") </a:t>
            </a:r>
          </a:p>
          <a:p>
            <a:r>
              <a:rPr lang="en-NO" dirty="0"/>
              <a:t>K = 1000 # Number of trios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1BE5525-F210-6630-194A-AF8B4BFB4E8D}"/>
              </a:ext>
            </a:extLst>
          </p:cNvPr>
          <p:cNvCxnSpPr>
            <a:cxnSpLocks/>
          </p:cNvCxnSpPr>
          <p:nvPr/>
        </p:nvCxnSpPr>
        <p:spPr>
          <a:xfrm flipH="1">
            <a:off x="3343275" y="2553629"/>
            <a:ext cx="3570481" cy="13985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8230D16E-D7CD-C917-4397-36B01A061BCD}"/>
              </a:ext>
            </a:extLst>
          </p:cNvPr>
          <p:cNvSpPr txBox="1"/>
          <p:nvPr/>
        </p:nvSpPr>
        <p:spPr>
          <a:xfrm>
            <a:off x="7235009" y="1263458"/>
            <a:ext cx="4629613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NO" sz="2400" dirty="0"/>
              <a:t>Here we specify the owner of the phenotype, this will influence how we interpret the parameters </a:t>
            </a:r>
          </a:p>
        </p:txBody>
      </p:sp>
      <p:pic>
        <p:nvPicPr>
          <p:cNvPr id="6" name="Google Shape;381;p58">
            <a:extLst>
              <a:ext uri="{FF2B5EF4-FFF2-40B4-BE49-F238E27FC236}">
                <a16:creationId xmlns:a16="http://schemas.microsoft.com/office/drawing/2014/main" id="{06C4B6F6-B5B2-4DC9-9C7A-CA6247A5248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14842" t="10748" r="80764" b="66944"/>
          <a:stretch/>
        </p:blipFill>
        <p:spPr>
          <a:xfrm>
            <a:off x="7576684" y="3211205"/>
            <a:ext cx="771051" cy="703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382;p58">
            <a:extLst>
              <a:ext uri="{FF2B5EF4-FFF2-40B4-BE49-F238E27FC236}">
                <a16:creationId xmlns:a16="http://schemas.microsoft.com/office/drawing/2014/main" id="{6E796E00-94BE-5096-D2E7-28C4188452E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46626" r="49354" b="67366"/>
          <a:stretch/>
        </p:blipFill>
        <p:spPr>
          <a:xfrm>
            <a:off x="9866070" y="2849077"/>
            <a:ext cx="611043" cy="106598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383;p58">
            <a:extLst>
              <a:ext uri="{FF2B5EF4-FFF2-40B4-BE49-F238E27FC236}">
                <a16:creationId xmlns:a16="http://schemas.microsoft.com/office/drawing/2014/main" id="{950F678D-D528-9F3F-030A-BC96FEAA2F4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30753" r="64514" b="66449"/>
          <a:stretch/>
        </p:blipFill>
        <p:spPr>
          <a:xfrm>
            <a:off x="8737613" y="2966697"/>
            <a:ext cx="706424" cy="9854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666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B749B-ACE0-DD73-F7B1-1DF0D8949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6700" y="3145190"/>
            <a:ext cx="4038600" cy="5676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NO" sz="3600" dirty="0"/>
              <a:t>Bonus script questions?</a:t>
            </a:r>
          </a:p>
        </p:txBody>
      </p:sp>
    </p:spTree>
    <p:extLst>
      <p:ext uri="{BB962C8B-B14F-4D97-AF65-F5344CB8AC3E}">
        <p14:creationId xmlns:p14="http://schemas.microsoft.com/office/powerpoint/2010/main" val="52180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03B8E33-E32E-30A6-D5D1-C054F70DD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12" y="807244"/>
            <a:ext cx="11736776" cy="52435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92171AB-7BB6-5E9B-348B-D9EC340E5A50}"/>
              </a:ext>
            </a:extLst>
          </p:cNvPr>
          <p:cNvSpPr txBox="1"/>
          <p:nvPr/>
        </p:nvSpPr>
        <p:spPr>
          <a:xfrm rot="5400000">
            <a:off x="5499497" y="2541989"/>
            <a:ext cx="2986089" cy="3159915"/>
          </a:xfrm>
          <a:prstGeom prst="rect">
            <a:avLst/>
          </a:prstGeom>
          <a:noFill/>
          <a:ln w="28575">
            <a:solidFill>
              <a:srgbClr val="DBAA34"/>
            </a:solidFill>
          </a:ln>
        </p:spPr>
        <p:txBody>
          <a:bodyPr wrap="square" rtlCol="0">
            <a:spAutoFit/>
          </a:bodyPr>
          <a:lstStyle/>
          <a:p>
            <a:endParaRPr lang="en-NO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059CE3-2C75-22B4-B0D7-6650C66809C7}"/>
              </a:ext>
            </a:extLst>
          </p:cNvPr>
          <p:cNvSpPr txBox="1"/>
          <p:nvPr/>
        </p:nvSpPr>
        <p:spPr>
          <a:xfrm rot="5400000">
            <a:off x="8659413" y="2541990"/>
            <a:ext cx="2986090" cy="3159916"/>
          </a:xfrm>
          <a:prstGeom prst="rect">
            <a:avLst/>
          </a:prstGeom>
          <a:noFill/>
          <a:ln w="28575">
            <a:solidFill>
              <a:srgbClr val="4A6DAD"/>
            </a:solidFill>
          </a:ln>
        </p:spPr>
        <p:txBody>
          <a:bodyPr wrap="square" rtlCol="0">
            <a:spAutoFit/>
          </a:bodyPr>
          <a:lstStyle/>
          <a:p>
            <a:endParaRPr lang="en-NO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5B077A-0BFB-3436-B713-5F36AE314CA9}"/>
              </a:ext>
            </a:extLst>
          </p:cNvPr>
          <p:cNvSpPr txBox="1"/>
          <p:nvPr/>
        </p:nvSpPr>
        <p:spPr>
          <a:xfrm rot="5400000">
            <a:off x="2541984" y="2744395"/>
            <a:ext cx="2986089" cy="2755108"/>
          </a:xfrm>
          <a:prstGeom prst="rect">
            <a:avLst/>
          </a:prstGeom>
          <a:noFill/>
          <a:ln w="28575">
            <a:solidFill>
              <a:srgbClr val="71AD46"/>
            </a:solidFill>
          </a:ln>
        </p:spPr>
        <p:txBody>
          <a:bodyPr wrap="square" rtlCol="0">
            <a:spAutoFit/>
          </a:bodyPr>
          <a:lstStyle/>
          <a:p>
            <a:endParaRPr lang="en-NO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418137-C8D9-1378-47FF-0B6282E2AF33}"/>
              </a:ext>
            </a:extLst>
          </p:cNvPr>
          <p:cNvSpPr/>
          <p:nvPr/>
        </p:nvSpPr>
        <p:spPr>
          <a:xfrm>
            <a:off x="2556866" y="2486026"/>
            <a:ext cx="2886668" cy="318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B4711C-8E1D-A07D-BE45-40149E264443}"/>
              </a:ext>
            </a:extLst>
          </p:cNvPr>
          <p:cNvSpPr/>
          <p:nvPr/>
        </p:nvSpPr>
        <p:spPr>
          <a:xfrm>
            <a:off x="5443534" y="2428878"/>
            <a:ext cx="3018229" cy="3243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B1D2D1-84E3-D261-E188-7D93FDA7D38E}"/>
              </a:ext>
            </a:extLst>
          </p:cNvPr>
          <p:cNvSpPr/>
          <p:nvPr/>
        </p:nvSpPr>
        <p:spPr>
          <a:xfrm>
            <a:off x="8461763" y="2371728"/>
            <a:ext cx="3402609" cy="3243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372732-C187-DF6E-4824-67FFAFDD3502}"/>
              </a:ext>
            </a:extLst>
          </p:cNvPr>
          <p:cNvSpPr txBox="1"/>
          <p:nvPr/>
        </p:nvSpPr>
        <p:spPr>
          <a:xfrm>
            <a:off x="5200127" y="6488668"/>
            <a:ext cx="6664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Eilertsen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E. et al., (2021). </a:t>
            </a:r>
            <a:r>
              <a:rPr lang="en-GB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Behavior</a:t>
            </a:r>
            <a:r>
              <a:rPr lang="en-GB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Genetics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GB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51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154-161.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08296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A0875D-6DBD-9AD2-4495-EE9DB8AD9F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73" r="8483"/>
          <a:stretch/>
        </p:blipFill>
        <p:spPr>
          <a:xfrm>
            <a:off x="1385886" y="1574538"/>
            <a:ext cx="8874843" cy="23987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D499E44-3E2D-B414-2092-2848F235996D}"/>
              </a:ext>
            </a:extLst>
          </p:cNvPr>
          <p:cNvSpPr txBox="1"/>
          <p:nvPr/>
        </p:nvSpPr>
        <p:spPr>
          <a:xfrm>
            <a:off x="2772927" y="4556036"/>
            <a:ext cx="61007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a more detailed analysis it would be preferable to fit alternative nested models as seen above and compare whether simpler models are equally supported by the data.</a:t>
            </a:r>
            <a:endParaRPr lang="en-NO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99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432</Words>
  <Application>Microsoft Macintosh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72</vt:lpstr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Ziada Ayorech</dc:creator>
  <cp:lastModifiedBy>Ziada Ayorech</cp:lastModifiedBy>
  <cp:revision>19</cp:revision>
  <dcterms:created xsi:type="dcterms:W3CDTF">2024-03-06T18:13:15Z</dcterms:created>
  <dcterms:modified xsi:type="dcterms:W3CDTF">2024-03-07T19:03:56Z</dcterms:modified>
</cp:coreProperties>
</file>