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3"/>
  </p:notesMasterIdLst>
  <p:sldIdLst>
    <p:sldId id="256" r:id="rId2"/>
    <p:sldId id="376" r:id="rId3"/>
    <p:sldId id="375" r:id="rId4"/>
    <p:sldId id="383" r:id="rId5"/>
    <p:sldId id="384" r:id="rId6"/>
    <p:sldId id="380" r:id="rId7"/>
    <p:sldId id="381" r:id="rId8"/>
    <p:sldId id="263" r:id="rId9"/>
    <p:sldId id="339" r:id="rId10"/>
    <p:sldId id="262" r:id="rId11"/>
    <p:sldId id="365" r:id="rId12"/>
    <p:sldId id="333" r:id="rId13"/>
    <p:sldId id="264" r:id="rId14"/>
    <p:sldId id="335" r:id="rId15"/>
    <p:sldId id="272" r:id="rId16"/>
    <p:sldId id="357" r:id="rId17"/>
    <p:sldId id="368" r:id="rId18"/>
    <p:sldId id="347" r:id="rId19"/>
    <p:sldId id="346" r:id="rId20"/>
    <p:sldId id="374" r:id="rId21"/>
    <p:sldId id="358" r:id="rId22"/>
    <p:sldId id="271" r:id="rId23"/>
    <p:sldId id="363" r:id="rId24"/>
    <p:sldId id="355" r:id="rId25"/>
    <p:sldId id="348" r:id="rId26"/>
    <p:sldId id="364" r:id="rId27"/>
    <p:sldId id="353" r:id="rId28"/>
    <p:sldId id="301" r:id="rId29"/>
    <p:sldId id="371" r:id="rId30"/>
    <p:sldId id="387" r:id="rId31"/>
    <p:sldId id="361" r:id="rId32"/>
  </p:sldIdLst>
  <p:sldSz cx="12192000" cy="6858000"/>
  <p:notesSz cx="6858000" cy="9144000"/>
  <p:embeddedFontLst>
    <p:embeddedFont>
      <p:font typeface="Merriweather" pitchFamily="2" charset="77"/>
      <p:regular r:id="rId34"/>
      <p:bold r:id="rId35"/>
      <p:italic r:id="rId36"/>
      <p:boldItalic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EADE5"/>
    <a:srgbClr val="B7D4EC"/>
    <a:srgbClr val="CFE1F3"/>
    <a:srgbClr val="DBAA34"/>
    <a:srgbClr val="71AD46"/>
    <a:srgbClr val="4A6DAD"/>
    <a:srgbClr val="D2E0F0"/>
    <a:srgbClr val="BCD2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000"/>
    <p:restoredTop sz="91427"/>
  </p:normalViewPr>
  <p:slideViewPr>
    <p:cSldViewPr snapToGrid="0">
      <p:cViewPr varScale="1">
        <p:scale>
          <a:sx n="84" d="100"/>
          <a:sy n="84" d="100"/>
        </p:scale>
        <p:origin x="200" y="8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font" Target="fonts/font1.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2becf84f09f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2becf84f09f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2becf84f09f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2becf84f09f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777846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2becf84f09f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2becf84f09f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2becf84f09f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2becf84f09f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453929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2becf84f09f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2becf84f09f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571813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g2bad9b8c961_0_1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3" name="Google Shape;403;g2bad9b8c961_0_1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616452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3" name="Google Shape;373;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2bbad9a9132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2bbad9a9132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8217541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2bbad9a9132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2bbad9a9132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34468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2bbad9a9132_1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2bbad9a9132_1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518107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2bbad9a9132_1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2bbad9a9132_1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2becf84f09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2becf84f09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2bad9b8c961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 name="Google Shape;304;g2bad9b8c961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NO"/>
              <a:t>cute graph</a:t>
            </a:r>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30701193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2bbad9a9132_1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2bbad9a9132_1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2becf84f09f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2becf84f09f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NO"/>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NO"/>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NO"/>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NO"/>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NO"/>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NO"/>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NO"/>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NO"/>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NO"/>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NO"/>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5183188" y="987425"/>
            <a:ext cx="6172200" cy="4873625"/>
          </a:xfrm>
          <a:prstGeom prst="rect">
            <a:avLst/>
          </a:prstGeom>
          <a:noFill/>
          <a:ln>
            <a:noFill/>
          </a:ln>
        </p:spPr>
      </p:sp>
      <p:sp>
        <p:nvSpPr>
          <p:cNvPr id="64" name="Google Shape;64;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NO"/>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NO"/>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ziada.ayorech@psykologi.uio.no"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mailto:perlined@psykologi.uio.no"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sv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colorado.edu/ibg/international-workshop/2022-international-statistical-genetics-workshop/syllabus/m-gcta-trio-gcta" TargetMode="Externa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colorado.edu/ibg/isg-workshop/online-lectures-and-practicals/g2-gcta-greml-m-gcta-part-2-gcta-genetic-relationship" TargetMode="Externa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11.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8.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31.xml.rels><?xml version="1.0" encoding="UTF-8" standalone="yes"?>
<Relationships xmlns="http://schemas.openxmlformats.org/package/2006/relationships"><Relationship Id="rId2" Type="http://schemas.openxmlformats.org/officeDocument/2006/relationships/hyperlink" Target="https://qimr.az1.qualtrics.com/jfe/form/SV_bjXq3wCxYVR0SEu"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3"/>
          <p:cNvSpPr txBox="1">
            <a:spLocks noGrp="1"/>
          </p:cNvSpPr>
          <p:nvPr>
            <p:ph type="ctrTitle"/>
          </p:nvPr>
        </p:nvSpPr>
        <p:spPr>
          <a:xfrm>
            <a:off x="935113" y="2774500"/>
            <a:ext cx="10647287" cy="629133"/>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212121"/>
              </a:buClr>
              <a:buSzPts val="3600"/>
              <a:buFont typeface="Calibri"/>
              <a:buNone/>
            </a:pPr>
            <a:r>
              <a:rPr lang="en-NO" sz="3600" dirty="0">
                <a:solidFill>
                  <a:srgbClr val="212121"/>
                </a:solidFill>
              </a:rPr>
              <a:t>Trio GCTA and </a:t>
            </a:r>
            <a:r>
              <a:rPr lang="en-NO" sz="3600" b="0" i="0" dirty="0">
                <a:solidFill>
                  <a:srgbClr val="212121"/>
                </a:solidFill>
                <a:latin typeface="Calibri"/>
                <a:ea typeface="Calibri"/>
                <a:cs typeface="Calibri"/>
                <a:sym typeface="Calibri"/>
              </a:rPr>
              <a:t>Within-family GWAS </a:t>
            </a:r>
            <a:endParaRPr sz="3600" dirty="0"/>
          </a:p>
        </p:txBody>
      </p:sp>
      <p:sp>
        <p:nvSpPr>
          <p:cNvPr id="85" name="Google Shape;85;p13"/>
          <p:cNvSpPr txBox="1">
            <a:spLocks noGrp="1"/>
          </p:cNvSpPr>
          <p:nvPr>
            <p:ph type="subTitle" idx="1"/>
          </p:nvPr>
        </p:nvSpPr>
        <p:spPr>
          <a:xfrm>
            <a:off x="291535" y="4333995"/>
            <a:ext cx="3176879" cy="1655762"/>
          </a:xfrm>
          <a:prstGeom prst="rect">
            <a:avLst/>
          </a:prstGeom>
          <a:noFill/>
          <a:ln>
            <a:noFill/>
          </a:ln>
        </p:spPr>
        <p:txBody>
          <a:bodyPr spcFirstLastPara="1" wrap="square" lIns="91425" tIns="45700" rIns="91425" bIns="45700" anchor="t" anchorCtr="0">
            <a:normAutofit fontScale="55000" lnSpcReduction="20000"/>
          </a:bodyPr>
          <a:lstStyle/>
          <a:p>
            <a:pPr marL="0" lvl="0" indent="0" algn="ctr" rtl="0">
              <a:lnSpc>
                <a:spcPct val="90000"/>
              </a:lnSpc>
              <a:spcBef>
                <a:spcPts val="0"/>
              </a:spcBef>
              <a:spcAft>
                <a:spcPts val="0"/>
              </a:spcAft>
              <a:buClr>
                <a:schemeClr val="dk1"/>
              </a:buClr>
              <a:buSzPct val="100000"/>
              <a:buNone/>
            </a:pPr>
            <a:endParaRPr sz="3600" dirty="0"/>
          </a:p>
          <a:p>
            <a:pPr marL="0" lvl="0" indent="0" algn="l" rtl="0">
              <a:lnSpc>
                <a:spcPct val="90000"/>
              </a:lnSpc>
              <a:spcBef>
                <a:spcPts val="1000"/>
              </a:spcBef>
              <a:spcAft>
                <a:spcPts val="0"/>
              </a:spcAft>
              <a:buClr>
                <a:schemeClr val="dk1"/>
              </a:buClr>
              <a:buSzPct val="100000"/>
              <a:buNone/>
            </a:pPr>
            <a:r>
              <a:rPr lang="en-NO" sz="3100" dirty="0">
                <a:latin typeface="Times New Roman"/>
                <a:ea typeface="Times New Roman"/>
                <a:cs typeface="Times New Roman"/>
                <a:sym typeface="Times New Roman"/>
              </a:rPr>
              <a:t>Ziada Ayorech, PhD</a:t>
            </a:r>
            <a:endParaRPr dirty="0"/>
          </a:p>
          <a:p>
            <a:pPr marL="0" lvl="0" indent="0" algn="l" rtl="0">
              <a:lnSpc>
                <a:spcPct val="90000"/>
              </a:lnSpc>
              <a:spcBef>
                <a:spcPts val="1000"/>
              </a:spcBef>
              <a:spcAft>
                <a:spcPts val="0"/>
              </a:spcAft>
              <a:buClr>
                <a:schemeClr val="dk1"/>
              </a:buClr>
              <a:buSzPct val="100000"/>
              <a:buNone/>
            </a:pPr>
            <a:r>
              <a:rPr lang="en-NO" sz="3100" dirty="0">
                <a:latin typeface="Times New Roman"/>
                <a:ea typeface="Times New Roman"/>
                <a:cs typeface="Times New Roman"/>
                <a:sym typeface="Times New Roman"/>
              </a:rPr>
              <a:t>PROMENTA Research Center</a:t>
            </a:r>
            <a:endParaRPr dirty="0"/>
          </a:p>
          <a:p>
            <a:pPr marL="0" lvl="0" indent="0" algn="l" rtl="0">
              <a:lnSpc>
                <a:spcPct val="90000"/>
              </a:lnSpc>
              <a:spcBef>
                <a:spcPts val="1000"/>
              </a:spcBef>
              <a:spcAft>
                <a:spcPts val="0"/>
              </a:spcAft>
              <a:buClr>
                <a:schemeClr val="dk1"/>
              </a:buClr>
              <a:buSzPct val="100000"/>
              <a:buNone/>
            </a:pPr>
            <a:r>
              <a:rPr lang="en-NO" sz="3100" dirty="0">
                <a:latin typeface="Times New Roman"/>
                <a:ea typeface="Times New Roman"/>
                <a:cs typeface="Times New Roman"/>
                <a:sym typeface="Times New Roman"/>
              </a:rPr>
              <a:t>University of Oslo</a:t>
            </a:r>
            <a:endParaRPr dirty="0"/>
          </a:p>
          <a:p>
            <a:pPr marL="0" lvl="0" indent="0" algn="l" rtl="0">
              <a:lnSpc>
                <a:spcPct val="90000"/>
              </a:lnSpc>
              <a:spcBef>
                <a:spcPts val="1000"/>
              </a:spcBef>
              <a:spcAft>
                <a:spcPts val="0"/>
              </a:spcAft>
              <a:buClr>
                <a:schemeClr val="dk1"/>
              </a:buClr>
              <a:buSzPct val="100000"/>
              <a:buNone/>
            </a:pPr>
            <a:r>
              <a:rPr lang="en-NO" sz="3100" u="sng" dirty="0">
                <a:solidFill>
                  <a:schemeClr val="hlink"/>
                </a:solidFill>
                <a:latin typeface="Times New Roman"/>
                <a:ea typeface="Times New Roman"/>
                <a:cs typeface="Times New Roman"/>
                <a:sym typeface="Times New Roman"/>
                <a:hlinkClick r:id="rId3"/>
              </a:rPr>
              <a:t>ziada.ayorech@psykologi.uio.no</a:t>
            </a:r>
            <a:r>
              <a:rPr lang="en-NO" sz="3100" dirty="0">
                <a:latin typeface="Times New Roman"/>
                <a:ea typeface="Times New Roman"/>
                <a:cs typeface="Times New Roman"/>
                <a:sym typeface="Times New Roman"/>
              </a:rPr>
              <a:t> </a:t>
            </a:r>
            <a:endParaRPr dirty="0"/>
          </a:p>
        </p:txBody>
      </p:sp>
      <p:pic>
        <p:nvPicPr>
          <p:cNvPr id="86" name="Google Shape;86;p13" descr="International Statistical Genetics Workshop - YouTube"/>
          <p:cNvPicPr preferRelativeResize="0"/>
          <p:nvPr/>
        </p:nvPicPr>
        <p:blipFill rotWithShape="1">
          <a:blip r:embed="rId4">
            <a:alphaModFix/>
          </a:blip>
          <a:srcRect/>
          <a:stretch/>
        </p:blipFill>
        <p:spPr>
          <a:xfrm>
            <a:off x="10371083" y="5132855"/>
            <a:ext cx="1820917" cy="1713804"/>
          </a:xfrm>
          <a:prstGeom prst="rect">
            <a:avLst/>
          </a:prstGeom>
          <a:noFill/>
          <a:ln>
            <a:noFill/>
          </a:ln>
        </p:spPr>
      </p:pic>
      <p:sp>
        <p:nvSpPr>
          <p:cNvPr id="87" name="Google Shape;87;p13"/>
          <p:cNvSpPr txBox="1"/>
          <p:nvPr/>
        </p:nvSpPr>
        <p:spPr>
          <a:xfrm>
            <a:off x="3742869" y="4149684"/>
            <a:ext cx="3177000" cy="16557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ct val="100000"/>
              <a:buFont typeface="Arial"/>
              <a:buNone/>
            </a:pPr>
            <a:endParaRPr sz="17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endParaRPr>
          </a:p>
          <a:p>
            <a:pPr marL="0" marR="0" lvl="0" indent="0" algn="l" rtl="0">
              <a:lnSpc>
                <a:spcPct val="90000"/>
              </a:lnSpc>
              <a:spcBef>
                <a:spcPts val="1000"/>
              </a:spcBef>
              <a:spcAft>
                <a:spcPts val="0"/>
              </a:spcAft>
              <a:buClr>
                <a:schemeClr val="dk1"/>
              </a:buClr>
              <a:buSzPct val="100000"/>
              <a:buFont typeface="Arial"/>
              <a:buNone/>
            </a:pPr>
            <a:r>
              <a:rPr lang="en-NO" sz="1700" b="0" i="0" u="none" strike="noStrike" cap="none" dirty="0">
                <a:solidFill>
                  <a:schemeClr val="dk1"/>
                </a:solidFill>
                <a:latin typeface="Times New Roman" panose="02020603050405020304" pitchFamily="18" charset="0"/>
                <a:ea typeface="Times New Roman"/>
                <a:cs typeface="Times New Roman" panose="02020603050405020304" pitchFamily="18" charset="0"/>
                <a:sym typeface="Times New Roman"/>
              </a:rPr>
              <a:t>Perline Demange, PhD</a:t>
            </a:r>
            <a:endParaRPr sz="1700" dirty="0">
              <a:latin typeface="Times New Roman" panose="02020603050405020304" pitchFamily="18" charset="0"/>
              <a:cs typeface="Times New Roman" panose="02020603050405020304" pitchFamily="18" charset="0"/>
            </a:endParaRPr>
          </a:p>
          <a:p>
            <a:pPr marL="0" marR="0" lvl="0" indent="0" algn="l" rtl="0">
              <a:lnSpc>
                <a:spcPct val="90000"/>
              </a:lnSpc>
              <a:spcBef>
                <a:spcPts val="1000"/>
              </a:spcBef>
              <a:spcAft>
                <a:spcPts val="0"/>
              </a:spcAft>
              <a:buClr>
                <a:schemeClr val="dk1"/>
              </a:buClr>
              <a:buSzPct val="100000"/>
              <a:buFont typeface="Arial"/>
              <a:buNone/>
            </a:pPr>
            <a:r>
              <a:rPr lang="en-NO" sz="1700" b="0" i="0" u="none" strike="noStrike" cap="none" dirty="0">
                <a:solidFill>
                  <a:schemeClr val="dk1"/>
                </a:solidFill>
                <a:latin typeface="Times New Roman" panose="02020603050405020304" pitchFamily="18" charset="0"/>
                <a:ea typeface="Times New Roman"/>
                <a:cs typeface="Times New Roman" panose="02020603050405020304" pitchFamily="18" charset="0"/>
                <a:sym typeface="Times New Roman"/>
              </a:rPr>
              <a:t>PROMENTA Research Center</a:t>
            </a:r>
            <a:endParaRPr sz="1700" dirty="0">
              <a:latin typeface="Times New Roman" panose="02020603050405020304" pitchFamily="18" charset="0"/>
              <a:cs typeface="Times New Roman" panose="02020603050405020304" pitchFamily="18" charset="0"/>
            </a:endParaRPr>
          </a:p>
          <a:p>
            <a:pPr marL="0" marR="0" lvl="0" indent="0" algn="l" rtl="0">
              <a:lnSpc>
                <a:spcPct val="90000"/>
              </a:lnSpc>
              <a:spcBef>
                <a:spcPts val="1000"/>
              </a:spcBef>
              <a:spcAft>
                <a:spcPts val="0"/>
              </a:spcAft>
              <a:buClr>
                <a:schemeClr val="dk1"/>
              </a:buClr>
              <a:buSzPct val="100000"/>
              <a:buFont typeface="Arial"/>
              <a:buNone/>
            </a:pPr>
            <a:r>
              <a:rPr lang="en-NO" sz="1700" b="0" i="0" u="none" strike="noStrike" cap="none" dirty="0">
                <a:solidFill>
                  <a:schemeClr val="dk1"/>
                </a:solidFill>
                <a:latin typeface="Times New Roman" panose="02020603050405020304" pitchFamily="18" charset="0"/>
                <a:ea typeface="Times New Roman"/>
                <a:cs typeface="Times New Roman" panose="02020603050405020304" pitchFamily="18" charset="0"/>
                <a:sym typeface="Times New Roman"/>
              </a:rPr>
              <a:t>University of Oslo</a:t>
            </a:r>
            <a:endParaRPr sz="1700" dirty="0">
              <a:latin typeface="Times New Roman" panose="02020603050405020304" pitchFamily="18" charset="0"/>
              <a:cs typeface="Times New Roman" panose="02020603050405020304" pitchFamily="18" charset="0"/>
            </a:endParaRPr>
          </a:p>
          <a:p>
            <a:pPr marL="0" marR="0" lvl="0" indent="0" algn="l" rtl="0">
              <a:lnSpc>
                <a:spcPct val="90000"/>
              </a:lnSpc>
              <a:spcBef>
                <a:spcPts val="1000"/>
              </a:spcBef>
              <a:spcAft>
                <a:spcPts val="0"/>
              </a:spcAft>
              <a:buClr>
                <a:schemeClr val="dk1"/>
              </a:buClr>
              <a:buSzPct val="101639"/>
              <a:buFont typeface="Arial"/>
              <a:buNone/>
            </a:pPr>
            <a:r>
              <a:rPr lang="en-NO" sz="1700" u="sng" dirty="0">
                <a:solidFill>
                  <a:schemeClr val="hlink"/>
                </a:solidFill>
                <a:highlight>
                  <a:srgbClr val="FFFFFF"/>
                </a:highlight>
                <a:latin typeface="Times New Roman" panose="02020603050405020304" pitchFamily="18" charset="0"/>
                <a:ea typeface="Times New Roman"/>
                <a:cs typeface="Times New Roman" panose="02020603050405020304" pitchFamily="18" charset="0"/>
                <a:sym typeface="Times New Roman"/>
                <a:hlinkClick r:id="rId5"/>
              </a:rPr>
              <a:t>perlined@uio.no</a:t>
            </a:r>
            <a:r>
              <a:rPr lang="en-NO" sz="1700" dirty="0">
                <a:solidFill>
                  <a:srgbClr val="4D5156"/>
                </a:solidFill>
                <a:highlight>
                  <a:srgbClr val="FFFFFF"/>
                </a:highlight>
                <a:latin typeface="Times New Roman" panose="02020603050405020304" pitchFamily="18" charset="0"/>
                <a:ea typeface="Times New Roman"/>
                <a:cs typeface="Times New Roman" panose="02020603050405020304" pitchFamily="18" charset="0"/>
                <a:sym typeface="Times New Roman"/>
              </a:rPr>
              <a:t> </a:t>
            </a:r>
            <a:endParaRPr sz="1700" dirty="0">
              <a:latin typeface="Times New Roman" panose="02020603050405020304" pitchFamily="18" charset="0"/>
              <a:ea typeface="Times New Roman"/>
              <a:cs typeface="Times New Roman" panose="02020603050405020304" pitchFamily="18" charset="0"/>
              <a:sym typeface="Times New Roman"/>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9"/>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NO" dirty="0"/>
              <a:t>TrioGCTA</a:t>
            </a:r>
            <a:endParaRPr dirty="0"/>
          </a:p>
        </p:txBody>
      </p:sp>
      <p:pic>
        <p:nvPicPr>
          <p:cNvPr id="125" name="Google Shape;125;p19"/>
          <p:cNvPicPr preferRelativeResize="0"/>
          <p:nvPr/>
        </p:nvPicPr>
        <p:blipFill>
          <a:blip r:embed="rId3">
            <a:alphaModFix/>
          </a:blip>
          <a:stretch>
            <a:fillRect/>
          </a:stretch>
        </p:blipFill>
        <p:spPr>
          <a:xfrm>
            <a:off x="3154228" y="1829741"/>
            <a:ext cx="5387679" cy="3996550"/>
          </a:xfrm>
          <a:prstGeom prst="rect">
            <a:avLst/>
          </a:prstGeom>
          <a:noFill/>
          <a:ln>
            <a:noFill/>
          </a:ln>
        </p:spPr>
      </p:pic>
      <p:sp>
        <p:nvSpPr>
          <p:cNvPr id="3" name="TextBox 2">
            <a:extLst>
              <a:ext uri="{FF2B5EF4-FFF2-40B4-BE49-F238E27FC236}">
                <a16:creationId xmlns:a16="http://schemas.microsoft.com/office/drawing/2014/main" id="{60444D87-E85C-697F-7D74-9B1A9A8E4C31}"/>
              </a:ext>
            </a:extLst>
          </p:cNvPr>
          <p:cNvSpPr txBox="1"/>
          <p:nvPr/>
        </p:nvSpPr>
        <p:spPr>
          <a:xfrm>
            <a:off x="6462929" y="6478072"/>
            <a:ext cx="5387679" cy="307777"/>
          </a:xfrm>
          <a:prstGeom prst="rect">
            <a:avLst/>
          </a:prstGeom>
          <a:noFill/>
        </p:spPr>
        <p:txBody>
          <a:bodyPr wrap="square">
            <a:spAutoFit/>
          </a:bodyPr>
          <a:lstStyle/>
          <a:p>
            <a:r>
              <a:rPr lang="en-GB" b="0" i="0" dirty="0" err="1">
                <a:solidFill>
                  <a:srgbClr val="222222"/>
                </a:solidFill>
                <a:effectLst/>
                <a:latin typeface="Arial" panose="020B0604020202020204" pitchFamily="34" charset="0"/>
              </a:rPr>
              <a:t>Eilertsen</a:t>
            </a:r>
            <a:r>
              <a:rPr lang="en-GB" b="0" i="0" dirty="0">
                <a:solidFill>
                  <a:srgbClr val="222222"/>
                </a:solidFill>
                <a:effectLst/>
                <a:latin typeface="Arial" panose="020B0604020202020204" pitchFamily="34" charset="0"/>
              </a:rPr>
              <a:t>, E. et al., (2021). </a:t>
            </a:r>
            <a:r>
              <a:rPr lang="en-GB" b="0" i="1" dirty="0" err="1">
                <a:solidFill>
                  <a:srgbClr val="222222"/>
                </a:solidFill>
                <a:effectLst/>
                <a:latin typeface="Arial" panose="020B0604020202020204" pitchFamily="34" charset="0"/>
              </a:rPr>
              <a:t>Behavior</a:t>
            </a:r>
            <a:r>
              <a:rPr lang="en-GB" b="0" i="1" dirty="0">
                <a:solidFill>
                  <a:srgbClr val="222222"/>
                </a:solidFill>
                <a:effectLst/>
                <a:latin typeface="Arial" panose="020B0604020202020204" pitchFamily="34" charset="0"/>
              </a:rPr>
              <a:t> Genetics</a:t>
            </a:r>
            <a:r>
              <a:rPr lang="en-GB" b="0" i="0" dirty="0">
                <a:solidFill>
                  <a:srgbClr val="222222"/>
                </a:solidFill>
                <a:effectLst/>
                <a:latin typeface="Arial" panose="020B0604020202020204" pitchFamily="34" charset="0"/>
              </a:rPr>
              <a:t>, </a:t>
            </a:r>
            <a:r>
              <a:rPr lang="en-GB" b="0" i="1" dirty="0">
                <a:solidFill>
                  <a:srgbClr val="222222"/>
                </a:solidFill>
                <a:effectLst/>
                <a:latin typeface="Arial" panose="020B0604020202020204" pitchFamily="34" charset="0"/>
              </a:rPr>
              <a:t>51</a:t>
            </a:r>
            <a:r>
              <a:rPr lang="en-GB" b="0" i="0" dirty="0">
                <a:solidFill>
                  <a:srgbClr val="222222"/>
                </a:solidFill>
                <a:effectLst/>
                <a:latin typeface="Arial" panose="020B0604020202020204" pitchFamily="34" charset="0"/>
              </a:rPr>
              <a:t>, 154-161.</a:t>
            </a:r>
            <a:endParaRPr lang="en-NO"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29EC0-016F-B301-C5F7-33C9B0F7F4DC}"/>
              </a:ext>
            </a:extLst>
          </p:cNvPr>
          <p:cNvSpPr>
            <a:spLocks noGrp="1"/>
          </p:cNvSpPr>
          <p:nvPr>
            <p:ph type="title"/>
          </p:nvPr>
        </p:nvSpPr>
        <p:spPr/>
        <p:txBody>
          <a:bodyPr/>
          <a:lstStyle/>
          <a:p>
            <a:r>
              <a:rPr lang="en-NO" dirty="0"/>
              <a:t>How did we get here</a:t>
            </a:r>
          </a:p>
        </p:txBody>
      </p:sp>
      <p:sp>
        <p:nvSpPr>
          <p:cNvPr id="3" name="Text Placeholder 2">
            <a:extLst>
              <a:ext uri="{FF2B5EF4-FFF2-40B4-BE49-F238E27FC236}">
                <a16:creationId xmlns:a16="http://schemas.microsoft.com/office/drawing/2014/main" id="{061B0AAB-625B-5A5C-B4DB-B16E1CEB987F}"/>
              </a:ext>
            </a:extLst>
          </p:cNvPr>
          <p:cNvSpPr>
            <a:spLocks noGrp="1"/>
          </p:cNvSpPr>
          <p:nvPr>
            <p:ph type="body" idx="1"/>
          </p:nvPr>
        </p:nvSpPr>
        <p:spPr/>
        <p:txBody>
          <a:bodyPr>
            <a:normAutofit/>
          </a:bodyPr>
          <a:lstStyle/>
          <a:p>
            <a:endParaRPr lang="en-GB" sz="4400" dirty="0"/>
          </a:p>
          <a:p>
            <a:r>
              <a:rPr lang="en-GB" sz="3200" dirty="0"/>
              <a:t>GREML GCTA on unrelated individuals</a:t>
            </a:r>
          </a:p>
          <a:p>
            <a:r>
              <a:rPr lang="en-GB" sz="3200" dirty="0"/>
              <a:t>MGCTA</a:t>
            </a:r>
          </a:p>
          <a:p>
            <a:r>
              <a:rPr lang="en-GB" sz="3200" dirty="0"/>
              <a:t>Trio GCTA</a:t>
            </a:r>
            <a:endParaRPr lang="en-NO" sz="3200" dirty="0"/>
          </a:p>
        </p:txBody>
      </p:sp>
    </p:spTree>
    <p:extLst>
      <p:ext uri="{BB962C8B-B14F-4D97-AF65-F5344CB8AC3E}">
        <p14:creationId xmlns:p14="http://schemas.microsoft.com/office/powerpoint/2010/main" val="18592313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F6ED1-A50D-347B-897F-30A8DD7D5194}"/>
              </a:ext>
            </a:extLst>
          </p:cNvPr>
          <p:cNvSpPr>
            <a:spLocks noGrp="1"/>
          </p:cNvSpPr>
          <p:nvPr>
            <p:ph type="title"/>
          </p:nvPr>
        </p:nvSpPr>
        <p:spPr/>
        <p:txBody>
          <a:bodyPr/>
          <a:lstStyle/>
          <a:p>
            <a:r>
              <a:rPr lang="en-NO" dirty="0"/>
              <a:t>GREML GCTA </a:t>
            </a:r>
          </a:p>
        </p:txBody>
      </p:sp>
      <p:sp>
        <p:nvSpPr>
          <p:cNvPr id="3" name="Text Placeholder 2">
            <a:extLst>
              <a:ext uri="{FF2B5EF4-FFF2-40B4-BE49-F238E27FC236}">
                <a16:creationId xmlns:a16="http://schemas.microsoft.com/office/drawing/2014/main" id="{F34600F3-1811-D9AC-0299-898BE94868EF}"/>
              </a:ext>
            </a:extLst>
          </p:cNvPr>
          <p:cNvSpPr>
            <a:spLocks noGrp="1"/>
          </p:cNvSpPr>
          <p:nvPr>
            <p:ph type="body" idx="1"/>
          </p:nvPr>
        </p:nvSpPr>
        <p:spPr/>
        <p:txBody>
          <a:bodyPr>
            <a:normAutofit fontScale="70000" lnSpcReduction="20000"/>
          </a:bodyPr>
          <a:lstStyle/>
          <a:p>
            <a:pPr marL="114300" indent="0">
              <a:buNone/>
            </a:pPr>
            <a:endParaRPr lang="en-GB" dirty="0"/>
          </a:p>
          <a:p>
            <a:pPr marL="114300" indent="0">
              <a:buNone/>
            </a:pPr>
            <a:r>
              <a:rPr lang="en-GB" sz="4200" dirty="0"/>
              <a:t>In 2010, Yang et al. introduced the G-REML framework:</a:t>
            </a:r>
          </a:p>
          <a:p>
            <a:pPr marL="114300" indent="0">
              <a:buNone/>
            </a:pPr>
            <a:endParaRPr lang="en-GB" sz="4200" dirty="0"/>
          </a:p>
          <a:p>
            <a:pPr marL="114300" indent="0">
              <a:buNone/>
            </a:pPr>
            <a:r>
              <a:rPr lang="en-GB" sz="4200" dirty="0"/>
              <a:t>genome-wide genetic similarity between unrelated individuals is used to partition phenotypic variance into genetic components of variation explained by tagged SNPs and residual sources of variation</a:t>
            </a:r>
          </a:p>
          <a:p>
            <a:pPr marL="114300" indent="0">
              <a:buNone/>
            </a:pPr>
            <a:endParaRPr lang="en-GB" sz="4200" dirty="0"/>
          </a:p>
          <a:p>
            <a:pPr marL="114300" indent="0">
              <a:buNone/>
            </a:pPr>
            <a:r>
              <a:rPr lang="en-GB" sz="4200" dirty="0">
                <a:solidFill>
                  <a:srgbClr val="FF0000"/>
                </a:solidFill>
              </a:rPr>
              <a:t>First new quantitative genetic analytic method in 100 year’s</a:t>
            </a:r>
          </a:p>
          <a:p>
            <a:pPr marL="114300" indent="0">
              <a:buNone/>
            </a:pPr>
            <a:endParaRPr lang="en-GB" dirty="0"/>
          </a:p>
          <a:p>
            <a:pPr marL="114300" indent="0">
              <a:buNone/>
            </a:pPr>
            <a:endParaRPr lang="en-GB" dirty="0"/>
          </a:p>
          <a:p>
            <a:pPr marL="114300" indent="0">
              <a:buNone/>
            </a:pPr>
            <a:r>
              <a:rPr lang="en-GB" dirty="0"/>
              <a:t>Yang J, et al., (2010). Nat Genet 42:565–569</a:t>
            </a:r>
            <a:endParaRPr lang="en-NO" dirty="0"/>
          </a:p>
        </p:txBody>
      </p:sp>
    </p:spTree>
    <p:extLst>
      <p:ext uri="{BB962C8B-B14F-4D97-AF65-F5344CB8AC3E}">
        <p14:creationId xmlns:p14="http://schemas.microsoft.com/office/powerpoint/2010/main" val="119077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1"/>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NO" dirty="0"/>
              <a:t>GREML GCTA intuition</a:t>
            </a:r>
            <a:endParaRPr dirty="0"/>
          </a:p>
        </p:txBody>
      </p:sp>
      <p:sp>
        <p:nvSpPr>
          <p:cNvPr id="138" name="Google Shape;138;p21"/>
          <p:cNvSpPr txBox="1">
            <a:spLocks noGrp="1"/>
          </p:cNvSpPr>
          <p:nvPr>
            <p:ph type="body" idx="1"/>
          </p:nvPr>
        </p:nvSpPr>
        <p:spPr>
          <a:xfrm>
            <a:off x="838200" y="1595712"/>
            <a:ext cx="10515600" cy="43512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NO" dirty="0"/>
              <a:t>uses unrelated individuals who vary randomly in genetic similarity by chance</a:t>
            </a:r>
            <a:endParaRPr dirty="0"/>
          </a:p>
        </p:txBody>
      </p:sp>
      <p:pic>
        <p:nvPicPr>
          <p:cNvPr id="139" name="Google Shape;139;p21"/>
          <p:cNvPicPr preferRelativeResize="0"/>
          <p:nvPr/>
        </p:nvPicPr>
        <p:blipFill rotWithShape="1">
          <a:blip r:embed="rId3">
            <a:alphaModFix/>
          </a:blip>
          <a:srcRect l="13358" t="25157" r="4081" b="2716"/>
          <a:stretch/>
        </p:blipFill>
        <p:spPr>
          <a:xfrm>
            <a:off x="2557463" y="2363926"/>
            <a:ext cx="7200900" cy="4351199"/>
          </a:xfrm>
          <a:prstGeom prst="rect">
            <a:avLst/>
          </a:prstGeom>
          <a:noFill/>
          <a:ln>
            <a:noFill/>
          </a:ln>
        </p:spPr>
      </p:pic>
      <p:sp>
        <p:nvSpPr>
          <p:cNvPr id="2" name="TextBox 1">
            <a:extLst>
              <a:ext uri="{FF2B5EF4-FFF2-40B4-BE49-F238E27FC236}">
                <a16:creationId xmlns:a16="http://schemas.microsoft.com/office/drawing/2014/main" id="{959C8A5E-DFE6-48FF-20F2-7B8B515C52D6}"/>
              </a:ext>
            </a:extLst>
          </p:cNvPr>
          <p:cNvSpPr txBox="1"/>
          <p:nvPr/>
        </p:nvSpPr>
        <p:spPr>
          <a:xfrm>
            <a:off x="6923314" y="2363926"/>
            <a:ext cx="3087585" cy="2635586"/>
          </a:xfrm>
          <a:prstGeom prst="rect">
            <a:avLst/>
          </a:prstGeom>
          <a:solidFill>
            <a:schemeClr val="bg1"/>
          </a:solidFill>
        </p:spPr>
        <p:txBody>
          <a:bodyPr wrap="square" rtlCol="0">
            <a:spAutoFit/>
          </a:bodyPr>
          <a:lstStyle/>
          <a:p>
            <a:endParaRPr lang="en-NO" dirty="0"/>
          </a:p>
        </p:txBody>
      </p:sp>
      <p:sp>
        <p:nvSpPr>
          <p:cNvPr id="3" name="TextBox 2">
            <a:extLst>
              <a:ext uri="{FF2B5EF4-FFF2-40B4-BE49-F238E27FC236}">
                <a16:creationId xmlns:a16="http://schemas.microsoft.com/office/drawing/2014/main" id="{CD0E32E7-D1AE-7B68-3A7B-B9234B98E132}"/>
              </a:ext>
            </a:extLst>
          </p:cNvPr>
          <p:cNvSpPr txBox="1"/>
          <p:nvPr/>
        </p:nvSpPr>
        <p:spPr>
          <a:xfrm>
            <a:off x="2492828" y="2921411"/>
            <a:ext cx="4536622" cy="3793713"/>
          </a:xfrm>
          <a:prstGeom prst="rect">
            <a:avLst/>
          </a:prstGeom>
          <a:solidFill>
            <a:schemeClr val="bg1"/>
          </a:solidFill>
        </p:spPr>
        <p:txBody>
          <a:bodyPr wrap="square" rtlCol="0">
            <a:spAutoFit/>
          </a:bodyPr>
          <a:lstStyle/>
          <a:p>
            <a:endParaRPr lang="en-NO"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32">
            <a:extLst>
              <a:ext uri="{FF2B5EF4-FFF2-40B4-BE49-F238E27FC236}">
                <a16:creationId xmlns:a16="http://schemas.microsoft.com/office/drawing/2014/main" id="{FD57D4F9-75D9-EBC6-2234-747900A510B5}"/>
              </a:ext>
            </a:extLst>
          </p:cNvPr>
          <p:cNvGrpSpPr/>
          <p:nvPr/>
        </p:nvGrpSpPr>
        <p:grpSpPr>
          <a:xfrm>
            <a:off x="791149" y="1247139"/>
            <a:ext cx="6994137" cy="4563753"/>
            <a:chOff x="1268917" y="836336"/>
            <a:chExt cx="6994137" cy="4563753"/>
          </a:xfrm>
        </p:grpSpPr>
        <p:cxnSp>
          <p:nvCxnSpPr>
            <p:cNvPr id="34" name="Straight Connector 33">
              <a:extLst>
                <a:ext uri="{FF2B5EF4-FFF2-40B4-BE49-F238E27FC236}">
                  <a16:creationId xmlns:a16="http://schemas.microsoft.com/office/drawing/2014/main" id="{DE16A034-AF1C-4658-09B9-77B552E53BE5}"/>
                </a:ext>
              </a:extLst>
            </p:cNvPr>
            <p:cNvCxnSpPr>
              <a:cxnSpLocks/>
            </p:cNvCxnSpPr>
            <p:nvPr/>
          </p:nvCxnSpPr>
          <p:spPr>
            <a:xfrm>
              <a:off x="1268917" y="5139087"/>
              <a:ext cx="6994137" cy="0"/>
            </a:xfrm>
            <a:prstGeom prst="line">
              <a:avLst/>
            </a:prstGeom>
            <a:noFill/>
            <a:ln w="6350" cap="flat" cmpd="sng" algn="ctr">
              <a:solidFill>
                <a:srgbClr val="4472C4"/>
              </a:solidFill>
              <a:prstDash val="solid"/>
              <a:miter lim="800000"/>
            </a:ln>
            <a:effectLst/>
          </p:spPr>
        </p:cxnSp>
        <p:cxnSp>
          <p:nvCxnSpPr>
            <p:cNvPr id="35" name="Straight Connector 34">
              <a:extLst>
                <a:ext uri="{FF2B5EF4-FFF2-40B4-BE49-F238E27FC236}">
                  <a16:creationId xmlns:a16="http://schemas.microsoft.com/office/drawing/2014/main" id="{3FA223E2-C93E-7D33-482D-14E01D9FF9FA}"/>
                </a:ext>
              </a:extLst>
            </p:cNvPr>
            <p:cNvCxnSpPr>
              <a:cxnSpLocks/>
            </p:cNvCxnSpPr>
            <p:nvPr/>
          </p:nvCxnSpPr>
          <p:spPr>
            <a:xfrm flipV="1">
              <a:off x="1737267" y="836336"/>
              <a:ext cx="0" cy="4563753"/>
            </a:xfrm>
            <a:prstGeom prst="line">
              <a:avLst/>
            </a:prstGeom>
            <a:noFill/>
            <a:ln w="6350" cap="flat" cmpd="sng" algn="ctr">
              <a:solidFill>
                <a:srgbClr val="4472C4"/>
              </a:solidFill>
              <a:prstDash val="solid"/>
              <a:miter lim="800000"/>
            </a:ln>
            <a:effectLst/>
          </p:spPr>
        </p:cxnSp>
      </p:grpSp>
      <p:sp>
        <p:nvSpPr>
          <p:cNvPr id="36" name="TextBox 35">
            <a:extLst>
              <a:ext uri="{FF2B5EF4-FFF2-40B4-BE49-F238E27FC236}">
                <a16:creationId xmlns:a16="http://schemas.microsoft.com/office/drawing/2014/main" id="{37631AA6-1374-1E01-61EA-2562EB89220C}"/>
              </a:ext>
            </a:extLst>
          </p:cNvPr>
          <p:cNvSpPr txBox="1"/>
          <p:nvPr/>
        </p:nvSpPr>
        <p:spPr>
          <a:xfrm>
            <a:off x="3361736" y="5923357"/>
            <a:ext cx="3300761" cy="400110"/>
          </a:xfrm>
          <a:prstGeom prst="rect">
            <a:avLst/>
          </a:prstGeom>
          <a:noFill/>
        </p:spPr>
        <p:txBody>
          <a:bodyPr wrap="square" rtlCol="0">
            <a:spAutoFit/>
          </a:bodyPr>
          <a:lstStyle/>
          <a:p>
            <a:pPr>
              <a:buClrTx/>
              <a:buFontTx/>
              <a:buNone/>
            </a:pPr>
            <a:r>
              <a:rPr lang="en-NO" sz="2000" kern="1200" dirty="0">
                <a:solidFill>
                  <a:prstClr val="black"/>
                </a:solidFill>
                <a:latin typeface="Calibri" panose="020F0502020204030204"/>
                <a:ea typeface="+mn-ea"/>
                <a:cs typeface="+mn-cs"/>
              </a:rPr>
              <a:t>G</a:t>
            </a:r>
            <a:r>
              <a:rPr lang="en-GB" sz="2000" kern="1200" dirty="0">
                <a:solidFill>
                  <a:prstClr val="black"/>
                </a:solidFill>
                <a:latin typeface="Calibri" panose="020F0502020204030204"/>
                <a:ea typeface="+mn-ea"/>
                <a:cs typeface="+mn-cs"/>
              </a:rPr>
              <a:t>e</a:t>
            </a:r>
            <a:r>
              <a:rPr lang="en-NO" sz="2000" kern="1200" dirty="0">
                <a:solidFill>
                  <a:prstClr val="black"/>
                </a:solidFill>
                <a:latin typeface="Calibri" panose="020F0502020204030204"/>
                <a:ea typeface="+mn-ea"/>
                <a:cs typeface="+mn-cs"/>
              </a:rPr>
              <a:t>netic similarity </a:t>
            </a:r>
          </a:p>
        </p:txBody>
      </p:sp>
      <p:sp>
        <p:nvSpPr>
          <p:cNvPr id="37" name="TextBox 36">
            <a:extLst>
              <a:ext uri="{FF2B5EF4-FFF2-40B4-BE49-F238E27FC236}">
                <a16:creationId xmlns:a16="http://schemas.microsoft.com/office/drawing/2014/main" id="{3B07F1BE-B735-4C7D-772D-F79BDFF7FE4F}"/>
              </a:ext>
            </a:extLst>
          </p:cNvPr>
          <p:cNvSpPr txBox="1"/>
          <p:nvPr/>
        </p:nvSpPr>
        <p:spPr>
          <a:xfrm rot="16200000">
            <a:off x="-1502174" y="2870913"/>
            <a:ext cx="4472742" cy="400110"/>
          </a:xfrm>
          <a:prstGeom prst="rect">
            <a:avLst/>
          </a:prstGeom>
          <a:noFill/>
        </p:spPr>
        <p:txBody>
          <a:bodyPr wrap="square" rtlCol="0">
            <a:spAutoFit/>
          </a:bodyPr>
          <a:lstStyle/>
          <a:p>
            <a:pPr>
              <a:buClrTx/>
              <a:buFontTx/>
              <a:buNone/>
            </a:pPr>
            <a:r>
              <a:rPr lang="en-US" sz="2000" kern="1200" dirty="0">
                <a:solidFill>
                  <a:prstClr val="black"/>
                </a:solidFill>
                <a:latin typeface="Calibri" panose="020F0502020204030204"/>
                <a:ea typeface="+mn-ea"/>
                <a:cs typeface="+mn-cs"/>
              </a:rPr>
              <a:t>Squared intrapair phenotypic difference</a:t>
            </a:r>
            <a:endParaRPr lang="en-NO" sz="2000" kern="1200" dirty="0">
              <a:solidFill>
                <a:prstClr val="black"/>
              </a:solidFill>
              <a:latin typeface="Calibri" panose="020F0502020204030204"/>
              <a:ea typeface="+mn-ea"/>
              <a:cs typeface="+mn-cs"/>
            </a:endParaRPr>
          </a:p>
        </p:txBody>
      </p:sp>
      <p:sp>
        <p:nvSpPr>
          <p:cNvPr id="38" name="TextBox 37">
            <a:extLst>
              <a:ext uri="{FF2B5EF4-FFF2-40B4-BE49-F238E27FC236}">
                <a16:creationId xmlns:a16="http://schemas.microsoft.com/office/drawing/2014/main" id="{78A06A89-B140-ABE7-A1E4-34CBE70DFC25}"/>
              </a:ext>
            </a:extLst>
          </p:cNvPr>
          <p:cNvSpPr txBox="1"/>
          <p:nvPr/>
        </p:nvSpPr>
        <p:spPr>
          <a:xfrm>
            <a:off x="848271" y="5489049"/>
            <a:ext cx="6994137" cy="461665"/>
          </a:xfrm>
          <a:prstGeom prst="rect">
            <a:avLst/>
          </a:prstGeom>
          <a:noFill/>
        </p:spPr>
        <p:txBody>
          <a:bodyPr wrap="square" rtlCol="0">
            <a:spAutoFit/>
          </a:bodyPr>
          <a:lstStyle/>
          <a:p>
            <a:pPr algn="ctr">
              <a:buClrTx/>
              <a:buFontTx/>
              <a:buNone/>
            </a:pPr>
            <a:r>
              <a:rPr lang="en-NO" sz="2400" kern="1200" dirty="0">
                <a:solidFill>
                  <a:prstClr val="black"/>
                </a:solidFill>
                <a:latin typeface="Calibri" panose="020F0502020204030204"/>
                <a:ea typeface="+mn-ea"/>
                <a:cs typeface="+mn-cs"/>
              </a:rPr>
              <a:t>0			       0.5				  1</a:t>
            </a:r>
          </a:p>
        </p:txBody>
      </p:sp>
      <p:sp>
        <p:nvSpPr>
          <p:cNvPr id="39" name="Oval 38">
            <a:extLst>
              <a:ext uri="{FF2B5EF4-FFF2-40B4-BE49-F238E27FC236}">
                <a16:creationId xmlns:a16="http://schemas.microsoft.com/office/drawing/2014/main" id="{262C2A08-D128-7070-3163-A638A11F984F}"/>
              </a:ext>
            </a:extLst>
          </p:cNvPr>
          <p:cNvSpPr/>
          <p:nvPr/>
        </p:nvSpPr>
        <p:spPr>
          <a:xfrm>
            <a:off x="4345340" y="5163476"/>
            <a:ext cx="123335" cy="189571"/>
          </a:xfrm>
          <a:prstGeom prst="ellipse">
            <a:avLst/>
          </a:prstGeom>
          <a:solidFill>
            <a:srgbClr val="4472C4"/>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Oval 39">
            <a:extLst>
              <a:ext uri="{FF2B5EF4-FFF2-40B4-BE49-F238E27FC236}">
                <a16:creationId xmlns:a16="http://schemas.microsoft.com/office/drawing/2014/main" id="{53D7BB8C-55AF-5E49-D5F6-FA81420EB7B7}"/>
              </a:ext>
            </a:extLst>
          </p:cNvPr>
          <p:cNvSpPr/>
          <p:nvPr/>
        </p:nvSpPr>
        <p:spPr>
          <a:xfrm>
            <a:off x="4345340" y="4963533"/>
            <a:ext cx="123335" cy="189571"/>
          </a:xfrm>
          <a:prstGeom prst="ellipse">
            <a:avLst/>
          </a:prstGeom>
          <a:solidFill>
            <a:srgbClr val="4472C4"/>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Oval 40">
            <a:extLst>
              <a:ext uri="{FF2B5EF4-FFF2-40B4-BE49-F238E27FC236}">
                <a16:creationId xmlns:a16="http://schemas.microsoft.com/office/drawing/2014/main" id="{9F8B89EF-ECFD-7A48-5954-764E74783698}"/>
              </a:ext>
            </a:extLst>
          </p:cNvPr>
          <p:cNvSpPr/>
          <p:nvPr/>
        </p:nvSpPr>
        <p:spPr>
          <a:xfrm>
            <a:off x="4321992" y="2488812"/>
            <a:ext cx="123335" cy="189571"/>
          </a:xfrm>
          <a:prstGeom prst="ellipse">
            <a:avLst/>
          </a:prstGeom>
          <a:solidFill>
            <a:srgbClr val="4472C4"/>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Oval 41">
            <a:extLst>
              <a:ext uri="{FF2B5EF4-FFF2-40B4-BE49-F238E27FC236}">
                <a16:creationId xmlns:a16="http://schemas.microsoft.com/office/drawing/2014/main" id="{4F69DF5E-2E9E-131A-8967-A47C7DC87CA8}"/>
              </a:ext>
            </a:extLst>
          </p:cNvPr>
          <p:cNvSpPr/>
          <p:nvPr/>
        </p:nvSpPr>
        <p:spPr>
          <a:xfrm>
            <a:off x="4340796" y="4734221"/>
            <a:ext cx="123335" cy="189571"/>
          </a:xfrm>
          <a:prstGeom prst="ellipse">
            <a:avLst/>
          </a:prstGeom>
          <a:solidFill>
            <a:srgbClr val="4472C4"/>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Oval 42">
            <a:extLst>
              <a:ext uri="{FF2B5EF4-FFF2-40B4-BE49-F238E27FC236}">
                <a16:creationId xmlns:a16="http://schemas.microsoft.com/office/drawing/2014/main" id="{AE9A2CF1-3B7D-F692-B4D1-82CB3173BC46}"/>
              </a:ext>
            </a:extLst>
          </p:cNvPr>
          <p:cNvSpPr/>
          <p:nvPr/>
        </p:nvSpPr>
        <p:spPr>
          <a:xfrm>
            <a:off x="4328615" y="2683874"/>
            <a:ext cx="123335" cy="189571"/>
          </a:xfrm>
          <a:prstGeom prst="ellipse">
            <a:avLst/>
          </a:prstGeom>
          <a:solidFill>
            <a:srgbClr val="4472C4"/>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Oval 43">
            <a:extLst>
              <a:ext uri="{FF2B5EF4-FFF2-40B4-BE49-F238E27FC236}">
                <a16:creationId xmlns:a16="http://schemas.microsoft.com/office/drawing/2014/main" id="{94741B9C-AC5F-A6B0-082E-90ED9645F178}"/>
              </a:ext>
            </a:extLst>
          </p:cNvPr>
          <p:cNvSpPr/>
          <p:nvPr/>
        </p:nvSpPr>
        <p:spPr>
          <a:xfrm>
            <a:off x="4337732" y="3260622"/>
            <a:ext cx="123335" cy="189571"/>
          </a:xfrm>
          <a:prstGeom prst="ellipse">
            <a:avLst/>
          </a:prstGeom>
          <a:solidFill>
            <a:srgbClr val="4472C4"/>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Oval 44">
            <a:extLst>
              <a:ext uri="{FF2B5EF4-FFF2-40B4-BE49-F238E27FC236}">
                <a16:creationId xmlns:a16="http://schemas.microsoft.com/office/drawing/2014/main" id="{7B413105-8EA7-3B76-EE3A-7F20AD60BB0D}"/>
              </a:ext>
            </a:extLst>
          </p:cNvPr>
          <p:cNvSpPr/>
          <p:nvPr/>
        </p:nvSpPr>
        <p:spPr>
          <a:xfrm>
            <a:off x="4335300" y="3748356"/>
            <a:ext cx="123335" cy="189571"/>
          </a:xfrm>
          <a:prstGeom prst="ellipse">
            <a:avLst/>
          </a:prstGeom>
          <a:solidFill>
            <a:srgbClr val="4472C4"/>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Oval 45">
            <a:extLst>
              <a:ext uri="{FF2B5EF4-FFF2-40B4-BE49-F238E27FC236}">
                <a16:creationId xmlns:a16="http://schemas.microsoft.com/office/drawing/2014/main" id="{D19CFEDF-BD39-676B-7196-585F8D3F1E9C}"/>
              </a:ext>
            </a:extLst>
          </p:cNvPr>
          <p:cNvSpPr/>
          <p:nvPr/>
        </p:nvSpPr>
        <p:spPr>
          <a:xfrm>
            <a:off x="4345340" y="4539205"/>
            <a:ext cx="123335" cy="189571"/>
          </a:xfrm>
          <a:prstGeom prst="ellipse">
            <a:avLst/>
          </a:prstGeom>
          <a:solidFill>
            <a:srgbClr val="4472C4"/>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Oval 46">
            <a:extLst>
              <a:ext uri="{FF2B5EF4-FFF2-40B4-BE49-F238E27FC236}">
                <a16:creationId xmlns:a16="http://schemas.microsoft.com/office/drawing/2014/main" id="{7DAF6333-68F6-2B12-228B-1E4B58B0F1A6}"/>
              </a:ext>
            </a:extLst>
          </p:cNvPr>
          <p:cNvSpPr/>
          <p:nvPr/>
        </p:nvSpPr>
        <p:spPr>
          <a:xfrm>
            <a:off x="4337732" y="3586538"/>
            <a:ext cx="123335" cy="189571"/>
          </a:xfrm>
          <a:prstGeom prst="ellipse">
            <a:avLst/>
          </a:prstGeom>
          <a:solidFill>
            <a:srgbClr val="4472C4"/>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Oval 47">
            <a:extLst>
              <a:ext uri="{FF2B5EF4-FFF2-40B4-BE49-F238E27FC236}">
                <a16:creationId xmlns:a16="http://schemas.microsoft.com/office/drawing/2014/main" id="{FA522DB3-01E6-5A06-C1A0-95F0BDE3578F}"/>
              </a:ext>
            </a:extLst>
          </p:cNvPr>
          <p:cNvSpPr/>
          <p:nvPr/>
        </p:nvSpPr>
        <p:spPr>
          <a:xfrm>
            <a:off x="4339706" y="4069990"/>
            <a:ext cx="123335" cy="189571"/>
          </a:xfrm>
          <a:prstGeom prst="ellipse">
            <a:avLst/>
          </a:prstGeom>
          <a:solidFill>
            <a:srgbClr val="4472C4"/>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Oval 48">
            <a:extLst>
              <a:ext uri="{FF2B5EF4-FFF2-40B4-BE49-F238E27FC236}">
                <a16:creationId xmlns:a16="http://schemas.microsoft.com/office/drawing/2014/main" id="{DEED6D6E-991F-F959-DDF1-73141A5C2410}"/>
              </a:ext>
            </a:extLst>
          </p:cNvPr>
          <p:cNvSpPr/>
          <p:nvPr/>
        </p:nvSpPr>
        <p:spPr>
          <a:xfrm>
            <a:off x="4337220" y="2876595"/>
            <a:ext cx="123335" cy="189571"/>
          </a:xfrm>
          <a:prstGeom prst="ellipse">
            <a:avLst/>
          </a:prstGeom>
          <a:solidFill>
            <a:srgbClr val="4472C4"/>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Oval 49">
            <a:extLst>
              <a:ext uri="{FF2B5EF4-FFF2-40B4-BE49-F238E27FC236}">
                <a16:creationId xmlns:a16="http://schemas.microsoft.com/office/drawing/2014/main" id="{49566085-327C-2058-E292-CB3B251ADED1}"/>
              </a:ext>
            </a:extLst>
          </p:cNvPr>
          <p:cNvSpPr/>
          <p:nvPr/>
        </p:nvSpPr>
        <p:spPr>
          <a:xfrm>
            <a:off x="4322933" y="2272526"/>
            <a:ext cx="123335" cy="189571"/>
          </a:xfrm>
          <a:prstGeom prst="ellipse">
            <a:avLst/>
          </a:prstGeom>
          <a:solidFill>
            <a:srgbClr val="4472C4"/>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Oval 50">
            <a:extLst>
              <a:ext uri="{FF2B5EF4-FFF2-40B4-BE49-F238E27FC236}">
                <a16:creationId xmlns:a16="http://schemas.microsoft.com/office/drawing/2014/main" id="{202FAF6A-E217-E852-C33D-AE0D8BF63847}"/>
              </a:ext>
            </a:extLst>
          </p:cNvPr>
          <p:cNvSpPr/>
          <p:nvPr/>
        </p:nvSpPr>
        <p:spPr>
          <a:xfrm>
            <a:off x="7607623" y="5117768"/>
            <a:ext cx="123335" cy="189571"/>
          </a:xfrm>
          <a:prstGeom prst="ellipse">
            <a:avLst/>
          </a:prstGeom>
          <a:solidFill>
            <a:srgbClr val="4472C4"/>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Oval 51">
            <a:extLst>
              <a:ext uri="{FF2B5EF4-FFF2-40B4-BE49-F238E27FC236}">
                <a16:creationId xmlns:a16="http://schemas.microsoft.com/office/drawing/2014/main" id="{A87EAD85-C4B5-1BE7-5DC8-FAC087F061A8}"/>
              </a:ext>
            </a:extLst>
          </p:cNvPr>
          <p:cNvSpPr/>
          <p:nvPr/>
        </p:nvSpPr>
        <p:spPr>
          <a:xfrm>
            <a:off x="7596370" y="4956540"/>
            <a:ext cx="123335" cy="189571"/>
          </a:xfrm>
          <a:prstGeom prst="ellipse">
            <a:avLst/>
          </a:prstGeom>
          <a:solidFill>
            <a:srgbClr val="4472C4"/>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 name="Oval 52">
            <a:extLst>
              <a:ext uri="{FF2B5EF4-FFF2-40B4-BE49-F238E27FC236}">
                <a16:creationId xmlns:a16="http://schemas.microsoft.com/office/drawing/2014/main" id="{6884748E-5B5B-862F-7C0B-F17102D633B3}"/>
              </a:ext>
            </a:extLst>
          </p:cNvPr>
          <p:cNvSpPr/>
          <p:nvPr/>
        </p:nvSpPr>
        <p:spPr>
          <a:xfrm>
            <a:off x="7596369" y="4753711"/>
            <a:ext cx="123335" cy="189571"/>
          </a:xfrm>
          <a:prstGeom prst="ellipse">
            <a:avLst/>
          </a:prstGeom>
          <a:solidFill>
            <a:srgbClr val="4472C4"/>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4" name="Oval 53">
            <a:extLst>
              <a:ext uri="{FF2B5EF4-FFF2-40B4-BE49-F238E27FC236}">
                <a16:creationId xmlns:a16="http://schemas.microsoft.com/office/drawing/2014/main" id="{DCC0965D-0388-E99E-343F-E5C809C9C56A}"/>
              </a:ext>
            </a:extLst>
          </p:cNvPr>
          <p:cNvSpPr/>
          <p:nvPr/>
        </p:nvSpPr>
        <p:spPr>
          <a:xfrm>
            <a:off x="7607623" y="4546105"/>
            <a:ext cx="123335" cy="189571"/>
          </a:xfrm>
          <a:prstGeom prst="ellipse">
            <a:avLst/>
          </a:prstGeom>
          <a:solidFill>
            <a:srgbClr val="4472C4"/>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5" name="Oval 54">
            <a:extLst>
              <a:ext uri="{FF2B5EF4-FFF2-40B4-BE49-F238E27FC236}">
                <a16:creationId xmlns:a16="http://schemas.microsoft.com/office/drawing/2014/main" id="{B307E3A0-51BF-4308-D2EB-D18E176B7632}"/>
              </a:ext>
            </a:extLst>
          </p:cNvPr>
          <p:cNvSpPr/>
          <p:nvPr/>
        </p:nvSpPr>
        <p:spPr>
          <a:xfrm>
            <a:off x="7609540" y="4333049"/>
            <a:ext cx="123335" cy="189571"/>
          </a:xfrm>
          <a:prstGeom prst="ellipse">
            <a:avLst/>
          </a:prstGeom>
          <a:solidFill>
            <a:srgbClr val="4472C4"/>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6" name="Oval 55">
            <a:extLst>
              <a:ext uri="{FF2B5EF4-FFF2-40B4-BE49-F238E27FC236}">
                <a16:creationId xmlns:a16="http://schemas.microsoft.com/office/drawing/2014/main" id="{21F387FF-B139-1091-7DAA-8149D3F3A081}"/>
              </a:ext>
            </a:extLst>
          </p:cNvPr>
          <p:cNvSpPr/>
          <p:nvPr/>
        </p:nvSpPr>
        <p:spPr>
          <a:xfrm>
            <a:off x="7596369" y="4105883"/>
            <a:ext cx="123335" cy="189571"/>
          </a:xfrm>
          <a:prstGeom prst="ellipse">
            <a:avLst/>
          </a:prstGeom>
          <a:solidFill>
            <a:srgbClr val="4472C4"/>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7" name="Oval 56">
            <a:extLst>
              <a:ext uri="{FF2B5EF4-FFF2-40B4-BE49-F238E27FC236}">
                <a16:creationId xmlns:a16="http://schemas.microsoft.com/office/drawing/2014/main" id="{A9F1AFCE-EA96-85F9-6B0F-56CAA9F7B3F1}"/>
              </a:ext>
            </a:extLst>
          </p:cNvPr>
          <p:cNvSpPr/>
          <p:nvPr/>
        </p:nvSpPr>
        <p:spPr>
          <a:xfrm>
            <a:off x="7596369" y="3909407"/>
            <a:ext cx="123335" cy="189571"/>
          </a:xfrm>
          <a:prstGeom prst="ellipse">
            <a:avLst/>
          </a:prstGeom>
          <a:solidFill>
            <a:srgbClr val="4472C4"/>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8" name="Oval 57">
            <a:extLst>
              <a:ext uri="{FF2B5EF4-FFF2-40B4-BE49-F238E27FC236}">
                <a16:creationId xmlns:a16="http://schemas.microsoft.com/office/drawing/2014/main" id="{02ECE9BF-690D-0FB8-3C59-86A051A55F65}"/>
              </a:ext>
            </a:extLst>
          </p:cNvPr>
          <p:cNvSpPr/>
          <p:nvPr/>
        </p:nvSpPr>
        <p:spPr>
          <a:xfrm>
            <a:off x="7588762" y="3684147"/>
            <a:ext cx="123335" cy="189571"/>
          </a:xfrm>
          <a:prstGeom prst="ellipse">
            <a:avLst/>
          </a:prstGeom>
          <a:solidFill>
            <a:srgbClr val="4472C4"/>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 name="Oval 58">
            <a:extLst>
              <a:ext uri="{FF2B5EF4-FFF2-40B4-BE49-F238E27FC236}">
                <a16:creationId xmlns:a16="http://schemas.microsoft.com/office/drawing/2014/main" id="{7A60C806-2E67-44EB-88C0-B690833F5FDA}"/>
              </a:ext>
            </a:extLst>
          </p:cNvPr>
          <p:cNvSpPr/>
          <p:nvPr/>
        </p:nvSpPr>
        <p:spPr>
          <a:xfrm>
            <a:off x="7596368" y="3469185"/>
            <a:ext cx="123335" cy="189571"/>
          </a:xfrm>
          <a:prstGeom prst="ellipse">
            <a:avLst/>
          </a:prstGeom>
          <a:solidFill>
            <a:srgbClr val="4472C4"/>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0" name="Oval 59">
            <a:extLst>
              <a:ext uri="{FF2B5EF4-FFF2-40B4-BE49-F238E27FC236}">
                <a16:creationId xmlns:a16="http://schemas.microsoft.com/office/drawing/2014/main" id="{51C7E0B7-0637-478C-E9CC-93CB686138A5}"/>
              </a:ext>
            </a:extLst>
          </p:cNvPr>
          <p:cNvSpPr/>
          <p:nvPr/>
        </p:nvSpPr>
        <p:spPr>
          <a:xfrm>
            <a:off x="7583129" y="2620126"/>
            <a:ext cx="123335" cy="189571"/>
          </a:xfrm>
          <a:prstGeom prst="ellipse">
            <a:avLst/>
          </a:prstGeom>
          <a:solidFill>
            <a:srgbClr val="4472C4"/>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 name="TextBox 60">
            <a:extLst>
              <a:ext uri="{FF2B5EF4-FFF2-40B4-BE49-F238E27FC236}">
                <a16:creationId xmlns:a16="http://schemas.microsoft.com/office/drawing/2014/main" id="{F903E4C4-A8BC-D5A6-C20E-446AB32DFE5C}"/>
              </a:ext>
            </a:extLst>
          </p:cNvPr>
          <p:cNvSpPr txBox="1"/>
          <p:nvPr/>
        </p:nvSpPr>
        <p:spPr>
          <a:xfrm>
            <a:off x="4767100" y="1438666"/>
            <a:ext cx="2816029" cy="461665"/>
          </a:xfrm>
          <a:prstGeom prst="rect">
            <a:avLst/>
          </a:prstGeom>
          <a:noFill/>
        </p:spPr>
        <p:txBody>
          <a:bodyPr wrap="square" rtlCol="0">
            <a:spAutoFit/>
          </a:bodyPr>
          <a:lstStyle/>
          <a:p>
            <a:pPr>
              <a:buClrTx/>
              <a:buFontTx/>
              <a:buNone/>
            </a:pPr>
            <a:r>
              <a:rPr lang="en-NO" sz="2400" kern="1200" dirty="0">
                <a:solidFill>
                  <a:srgbClr val="406DBB"/>
                </a:solidFill>
                <a:latin typeface="Calibri" panose="020F0502020204030204"/>
                <a:ea typeface="+mn-ea"/>
                <a:cs typeface="+mn-cs"/>
              </a:rPr>
              <a:t>Classic Twin Design</a:t>
            </a:r>
          </a:p>
        </p:txBody>
      </p:sp>
      <p:sp>
        <p:nvSpPr>
          <p:cNvPr id="63" name="TextBox 62">
            <a:extLst>
              <a:ext uri="{FF2B5EF4-FFF2-40B4-BE49-F238E27FC236}">
                <a16:creationId xmlns:a16="http://schemas.microsoft.com/office/drawing/2014/main" id="{FA2EC467-5084-FD0D-8C87-D5270C557EEA}"/>
              </a:ext>
            </a:extLst>
          </p:cNvPr>
          <p:cNvSpPr txBox="1"/>
          <p:nvPr/>
        </p:nvSpPr>
        <p:spPr>
          <a:xfrm>
            <a:off x="7858125" y="6457950"/>
            <a:ext cx="4157663" cy="307777"/>
          </a:xfrm>
          <a:prstGeom prst="rect">
            <a:avLst/>
          </a:prstGeom>
          <a:noFill/>
        </p:spPr>
        <p:txBody>
          <a:bodyPr wrap="square" rtlCol="0">
            <a:spAutoFit/>
          </a:bodyPr>
          <a:lstStyle/>
          <a:p>
            <a:r>
              <a:rPr lang="en-NO" dirty="0"/>
              <a:t>Adapted from Dave Evans M-GCTA ISPG slides</a:t>
            </a:r>
          </a:p>
        </p:txBody>
      </p:sp>
    </p:spTree>
    <p:extLst>
      <p:ext uri="{BB962C8B-B14F-4D97-AF65-F5344CB8AC3E}">
        <p14:creationId xmlns:p14="http://schemas.microsoft.com/office/powerpoint/2010/main" val="29576279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2" name="TextBox 1">
            <a:extLst>
              <a:ext uri="{FF2B5EF4-FFF2-40B4-BE49-F238E27FC236}">
                <a16:creationId xmlns:a16="http://schemas.microsoft.com/office/drawing/2014/main" id="{F5EFB22B-E0C3-7E5C-0E27-6CF4654F96AA}"/>
              </a:ext>
            </a:extLst>
          </p:cNvPr>
          <p:cNvSpPr txBox="1"/>
          <p:nvPr/>
        </p:nvSpPr>
        <p:spPr>
          <a:xfrm>
            <a:off x="7858125" y="6457950"/>
            <a:ext cx="4157663" cy="307777"/>
          </a:xfrm>
          <a:prstGeom prst="rect">
            <a:avLst/>
          </a:prstGeom>
          <a:noFill/>
        </p:spPr>
        <p:txBody>
          <a:bodyPr wrap="square" rtlCol="0">
            <a:spAutoFit/>
          </a:bodyPr>
          <a:lstStyle/>
          <a:p>
            <a:r>
              <a:rPr lang="en-NO" dirty="0"/>
              <a:t>Adapted from Dave Evans M-GCTA ISPG slides</a:t>
            </a:r>
          </a:p>
        </p:txBody>
      </p:sp>
      <p:grpSp>
        <p:nvGrpSpPr>
          <p:cNvPr id="240" name="Group 239">
            <a:extLst>
              <a:ext uri="{FF2B5EF4-FFF2-40B4-BE49-F238E27FC236}">
                <a16:creationId xmlns:a16="http://schemas.microsoft.com/office/drawing/2014/main" id="{F8F68120-2414-F442-F556-C4568502A19D}"/>
              </a:ext>
            </a:extLst>
          </p:cNvPr>
          <p:cNvGrpSpPr/>
          <p:nvPr/>
        </p:nvGrpSpPr>
        <p:grpSpPr>
          <a:xfrm>
            <a:off x="633994" y="1147123"/>
            <a:ext cx="6994137" cy="4563753"/>
            <a:chOff x="1268917" y="836336"/>
            <a:chExt cx="6994137" cy="4563753"/>
          </a:xfrm>
        </p:grpSpPr>
        <p:cxnSp>
          <p:nvCxnSpPr>
            <p:cNvPr id="241" name="Straight Connector 240">
              <a:extLst>
                <a:ext uri="{FF2B5EF4-FFF2-40B4-BE49-F238E27FC236}">
                  <a16:creationId xmlns:a16="http://schemas.microsoft.com/office/drawing/2014/main" id="{FF735FA0-8238-937C-1A05-B401EA2978F0}"/>
                </a:ext>
              </a:extLst>
            </p:cNvPr>
            <p:cNvCxnSpPr>
              <a:cxnSpLocks/>
            </p:cNvCxnSpPr>
            <p:nvPr/>
          </p:nvCxnSpPr>
          <p:spPr>
            <a:xfrm>
              <a:off x="1268917" y="5139087"/>
              <a:ext cx="6994137" cy="0"/>
            </a:xfrm>
            <a:prstGeom prst="line">
              <a:avLst/>
            </a:prstGeom>
            <a:noFill/>
            <a:ln w="6350" cap="flat" cmpd="sng" algn="ctr">
              <a:solidFill>
                <a:srgbClr val="4472C4"/>
              </a:solidFill>
              <a:prstDash val="solid"/>
              <a:miter lim="800000"/>
            </a:ln>
            <a:effectLst/>
          </p:spPr>
        </p:cxnSp>
        <p:cxnSp>
          <p:nvCxnSpPr>
            <p:cNvPr id="242" name="Straight Connector 241">
              <a:extLst>
                <a:ext uri="{FF2B5EF4-FFF2-40B4-BE49-F238E27FC236}">
                  <a16:creationId xmlns:a16="http://schemas.microsoft.com/office/drawing/2014/main" id="{84B472F9-E850-7F8E-4182-0B5E9C695FFE}"/>
                </a:ext>
              </a:extLst>
            </p:cNvPr>
            <p:cNvCxnSpPr>
              <a:cxnSpLocks/>
            </p:cNvCxnSpPr>
            <p:nvPr/>
          </p:nvCxnSpPr>
          <p:spPr>
            <a:xfrm flipV="1">
              <a:off x="1737267" y="836336"/>
              <a:ext cx="0" cy="4563753"/>
            </a:xfrm>
            <a:prstGeom prst="line">
              <a:avLst/>
            </a:prstGeom>
            <a:noFill/>
            <a:ln w="6350" cap="flat" cmpd="sng" algn="ctr">
              <a:solidFill>
                <a:srgbClr val="4472C4"/>
              </a:solidFill>
              <a:prstDash val="solid"/>
              <a:miter lim="800000"/>
            </a:ln>
            <a:effectLst/>
          </p:spPr>
        </p:cxnSp>
      </p:grpSp>
      <p:sp>
        <p:nvSpPr>
          <p:cNvPr id="243" name="TextBox 242">
            <a:extLst>
              <a:ext uri="{FF2B5EF4-FFF2-40B4-BE49-F238E27FC236}">
                <a16:creationId xmlns:a16="http://schemas.microsoft.com/office/drawing/2014/main" id="{89A66762-DD26-0FBF-E740-68CFE831AC4A}"/>
              </a:ext>
            </a:extLst>
          </p:cNvPr>
          <p:cNvSpPr txBox="1"/>
          <p:nvPr/>
        </p:nvSpPr>
        <p:spPr>
          <a:xfrm>
            <a:off x="3204581" y="5823341"/>
            <a:ext cx="3300761" cy="400110"/>
          </a:xfrm>
          <a:prstGeom prst="rect">
            <a:avLst/>
          </a:prstGeom>
          <a:noFill/>
        </p:spPr>
        <p:txBody>
          <a:bodyPr wrap="square" rtlCol="0">
            <a:spAutoFit/>
          </a:bodyPr>
          <a:lstStyle/>
          <a:p>
            <a:pPr>
              <a:buClrTx/>
              <a:buFontTx/>
              <a:buNone/>
            </a:pPr>
            <a:r>
              <a:rPr lang="en-NO" sz="2000" kern="1200" dirty="0">
                <a:solidFill>
                  <a:prstClr val="black"/>
                </a:solidFill>
                <a:latin typeface="Calibri" panose="020F0502020204030204"/>
                <a:ea typeface="+mn-ea"/>
                <a:cs typeface="+mn-cs"/>
              </a:rPr>
              <a:t>G</a:t>
            </a:r>
            <a:r>
              <a:rPr lang="en-GB" sz="2000" kern="1200" dirty="0">
                <a:solidFill>
                  <a:prstClr val="black"/>
                </a:solidFill>
                <a:latin typeface="Calibri" panose="020F0502020204030204"/>
                <a:ea typeface="+mn-ea"/>
                <a:cs typeface="+mn-cs"/>
              </a:rPr>
              <a:t>e</a:t>
            </a:r>
            <a:r>
              <a:rPr lang="en-NO" sz="2000" kern="1200" dirty="0">
                <a:solidFill>
                  <a:prstClr val="black"/>
                </a:solidFill>
                <a:latin typeface="Calibri" panose="020F0502020204030204"/>
                <a:ea typeface="+mn-ea"/>
                <a:cs typeface="+mn-cs"/>
              </a:rPr>
              <a:t>netic similarity </a:t>
            </a:r>
          </a:p>
        </p:txBody>
      </p:sp>
      <p:sp>
        <p:nvSpPr>
          <p:cNvPr id="244" name="TextBox 243">
            <a:extLst>
              <a:ext uri="{FF2B5EF4-FFF2-40B4-BE49-F238E27FC236}">
                <a16:creationId xmlns:a16="http://schemas.microsoft.com/office/drawing/2014/main" id="{73E990B5-8EF6-E516-5BB6-A689D09CF83A}"/>
              </a:ext>
            </a:extLst>
          </p:cNvPr>
          <p:cNvSpPr txBox="1"/>
          <p:nvPr/>
        </p:nvSpPr>
        <p:spPr>
          <a:xfrm rot="16200000">
            <a:off x="-1659329" y="2770897"/>
            <a:ext cx="4472742" cy="400110"/>
          </a:xfrm>
          <a:prstGeom prst="rect">
            <a:avLst/>
          </a:prstGeom>
          <a:noFill/>
        </p:spPr>
        <p:txBody>
          <a:bodyPr wrap="square" rtlCol="0">
            <a:spAutoFit/>
          </a:bodyPr>
          <a:lstStyle/>
          <a:p>
            <a:pPr>
              <a:buClrTx/>
              <a:buFontTx/>
              <a:buNone/>
            </a:pPr>
            <a:r>
              <a:rPr lang="en-US" sz="2000" kern="1200" dirty="0">
                <a:solidFill>
                  <a:prstClr val="black"/>
                </a:solidFill>
                <a:latin typeface="Calibri" panose="020F0502020204030204"/>
                <a:ea typeface="+mn-ea"/>
                <a:cs typeface="+mn-cs"/>
              </a:rPr>
              <a:t>Squared intrapair phenotypic difference</a:t>
            </a:r>
            <a:endParaRPr lang="en-NO" sz="2000" kern="1200" dirty="0">
              <a:solidFill>
                <a:prstClr val="black"/>
              </a:solidFill>
              <a:latin typeface="Calibri" panose="020F0502020204030204"/>
              <a:ea typeface="+mn-ea"/>
              <a:cs typeface="+mn-cs"/>
            </a:endParaRPr>
          </a:p>
        </p:txBody>
      </p:sp>
      <p:sp>
        <p:nvSpPr>
          <p:cNvPr id="245" name="TextBox 244">
            <a:extLst>
              <a:ext uri="{FF2B5EF4-FFF2-40B4-BE49-F238E27FC236}">
                <a16:creationId xmlns:a16="http://schemas.microsoft.com/office/drawing/2014/main" id="{2B602168-B05B-C69C-2DFA-A7BB46273447}"/>
              </a:ext>
            </a:extLst>
          </p:cNvPr>
          <p:cNvSpPr txBox="1"/>
          <p:nvPr/>
        </p:nvSpPr>
        <p:spPr>
          <a:xfrm>
            <a:off x="691116" y="5389033"/>
            <a:ext cx="6994137" cy="461665"/>
          </a:xfrm>
          <a:prstGeom prst="rect">
            <a:avLst/>
          </a:prstGeom>
          <a:noFill/>
        </p:spPr>
        <p:txBody>
          <a:bodyPr wrap="square" rtlCol="0">
            <a:spAutoFit/>
          </a:bodyPr>
          <a:lstStyle/>
          <a:p>
            <a:pPr algn="ctr">
              <a:buClrTx/>
              <a:buFontTx/>
              <a:buNone/>
            </a:pPr>
            <a:r>
              <a:rPr lang="en-NO" sz="2400" kern="1200" dirty="0">
                <a:solidFill>
                  <a:prstClr val="black"/>
                </a:solidFill>
                <a:latin typeface="Calibri" panose="020F0502020204030204"/>
                <a:ea typeface="+mn-ea"/>
                <a:cs typeface="+mn-cs"/>
              </a:rPr>
              <a:t>0			       0.5				  1</a:t>
            </a:r>
          </a:p>
        </p:txBody>
      </p:sp>
      <p:sp>
        <p:nvSpPr>
          <p:cNvPr id="246" name="Oval 245">
            <a:extLst>
              <a:ext uri="{FF2B5EF4-FFF2-40B4-BE49-F238E27FC236}">
                <a16:creationId xmlns:a16="http://schemas.microsoft.com/office/drawing/2014/main" id="{13C9F29A-4B02-D4CD-F0A4-16C276BEEDB9}"/>
              </a:ext>
            </a:extLst>
          </p:cNvPr>
          <p:cNvSpPr/>
          <p:nvPr/>
        </p:nvSpPr>
        <p:spPr>
          <a:xfrm>
            <a:off x="4188185" y="5063460"/>
            <a:ext cx="123335" cy="189571"/>
          </a:xfrm>
          <a:prstGeom prst="ellipse">
            <a:avLst/>
          </a:prstGeom>
          <a:solidFill>
            <a:srgbClr val="4472C4"/>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7" name="Oval 246">
            <a:extLst>
              <a:ext uri="{FF2B5EF4-FFF2-40B4-BE49-F238E27FC236}">
                <a16:creationId xmlns:a16="http://schemas.microsoft.com/office/drawing/2014/main" id="{16A54139-F97C-F11B-F00E-29945963C00D}"/>
              </a:ext>
            </a:extLst>
          </p:cNvPr>
          <p:cNvSpPr/>
          <p:nvPr/>
        </p:nvSpPr>
        <p:spPr>
          <a:xfrm>
            <a:off x="4188185" y="4863517"/>
            <a:ext cx="123335" cy="189571"/>
          </a:xfrm>
          <a:prstGeom prst="ellipse">
            <a:avLst/>
          </a:prstGeom>
          <a:solidFill>
            <a:srgbClr val="4472C4"/>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8" name="Oval 247">
            <a:extLst>
              <a:ext uri="{FF2B5EF4-FFF2-40B4-BE49-F238E27FC236}">
                <a16:creationId xmlns:a16="http://schemas.microsoft.com/office/drawing/2014/main" id="{018A7A36-20E8-15ED-5C7E-60986C9CC7B8}"/>
              </a:ext>
            </a:extLst>
          </p:cNvPr>
          <p:cNvSpPr/>
          <p:nvPr/>
        </p:nvSpPr>
        <p:spPr>
          <a:xfrm>
            <a:off x="4164837" y="2388796"/>
            <a:ext cx="123335" cy="189571"/>
          </a:xfrm>
          <a:prstGeom prst="ellipse">
            <a:avLst/>
          </a:prstGeom>
          <a:solidFill>
            <a:srgbClr val="4472C4"/>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9" name="Oval 248">
            <a:extLst>
              <a:ext uri="{FF2B5EF4-FFF2-40B4-BE49-F238E27FC236}">
                <a16:creationId xmlns:a16="http://schemas.microsoft.com/office/drawing/2014/main" id="{60C33F54-2660-275C-A41B-11E258B201CE}"/>
              </a:ext>
            </a:extLst>
          </p:cNvPr>
          <p:cNvSpPr/>
          <p:nvPr/>
        </p:nvSpPr>
        <p:spPr>
          <a:xfrm>
            <a:off x="4183641" y="4634205"/>
            <a:ext cx="123335" cy="189571"/>
          </a:xfrm>
          <a:prstGeom prst="ellipse">
            <a:avLst/>
          </a:prstGeom>
          <a:solidFill>
            <a:srgbClr val="4472C4"/>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0" name="Oval 249">
            <a:extLst>
              <a:ext uri="{FF2B5EF4-FFF2-40B4-BE49-F238E27FC236}">
                <a16:creationId xmlns:a16="http://schemas.microsoft.com/office/drawing/2014/main" id="{676C3A23-6F01-F78B-AA2E-9DDDE8B5ADA2}"/>
              </a:ext>
            </a:extLst>
          </p:cNvPr>
          <p:cNvSpPr/>
          <p:nvPr/>
        </p:nvSpPr>
        <p:spPr>
          <a:xfrm>
            <a:off x="4171460" y="2583858"/>
            <a:ext cx="123335" cy="189571"/>
          </a:xfrm>
          <a:prstGeom prst="ellipse">
            <a:avLst/>
          </a:prstGeom>
          <a:solidFill>
            <a:srgbClr val="4472C4"/>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1" name="Oval 250">
            <a:extLst>
              <a:ext uri="{FF2B5EF4-FFF2-40B4-BE49-F238E27FC236}">
                <a16:creationId xmlns:a16="http://schemas.microsoft.com/office/drawing/2014/main" id="{9F85FC4F-4BDF-0925-2AAA-4D507335D66A}"/>
              </a:ext>
            </a:extLst>
          </p:cNvPr>
          <p:cNvSpPr/>
          <p:nvPr/>
        </p:nvSpPr>
        <p:spPr>
          <a:xfrm>
            <a:off x="4180577" y="3160606"/>
            <a:ext cx="123335" cy="189571"/>
          </a:xfrm>
          <a:prstGeom prst="ellipse">
            <a:avLst/>
          </a:prstGeom>
          <a:solidFill>
            <a:srgbClr val="4472C4"/>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2" name="Oval 251">
            <a:extLst>
              <a:ext uri="{FF2B5EF4-FFF2-40B4-BE49-F238E27FC236}">
                <a16:creationId xmlns:a16="http://schemas.microsoft.com/office/drawing/2014/main" id="{FF1EF0F3-9E53-8CC1-A919-584378F94975}"/>
              </a:ext>
            </a:extLst>
          </p:cNvPr>
          <p:cNvSpPr/>
          <p:nvPr/>
        </p:nvSpPr>
        <p:spPr>
          <a:xfrm>
            <a:off x="4178145" y="3648340"/>
            <a:ext cx="123335" cy="189571"/>
          </a:xfrm>
          <a:prstGeom prst="ellipse">
            <a:avLst/>
          </a:prstGeom>
          <a:solidFill>
            <a:srgbClr val="4472C4"/>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3" name="Oval 252">
            <a:extLst>
              <a:ext uri="{FF2B5EF4-FFF2-40B4-BE49-F238E27FC236}">
                <a16:creationId xmlns:a16="http://schemas.microsoft.com/office/drawing/2014/main" id="{55648564-CC8F-1935-BF0B-C6276E634752}"/>
              </a:ext>
            </a:extLst>
          </p:cNvPr>
          <p:cNvSpPr/>
          <p:nvPr/>
        </p:nvSpPr>
        <p:spPr>
          <a:xfrm>
            <a:off x="4188185" y="4439189"/>
            <a:ext cx="123335" cy="189571"/>
          </a:xfrm>
          <a:prstGeom prst="ellipse">
            <a:avLst/>
          </a:prstGeom>
          <a:solidFill>
            <a:srgbClr val="4472C4"/>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4" name="Oval 253">
            <a:extLst>
              <a:ext uri="{FF2B5EF4-FFF2-40B4-BE49-F238E27FC236}">
                <a16:creationId xmlns:a16="http://schemas.microsoft.com/office/drawing/2014/main" id="{4382D9CE-FEAC-ED40-84B8-CF738C0A0162}"/>
              </a:ext>
            </a:extLst>
          </p:cNvPr>
          <p:cNvSpPr/>
          <p:nvPr/>
        </p:nvSpPr>
        <p:spPr>
          <a:xfrm>
            <a:off x="4180577" y="3486522"/>
            <a:ext cx="123335" cy="189571"/>
          </a:xfrm>
          <a:prstGeom prst="ellipse">
            <a:avLst/>
          </a:prstGeom>
          <a:solidFill>
            <a:srgbClr val="4472C4"/>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5" name="Oval 254">
            <a:extLst>
              <a:ext uri="{FF2B5EF4-FFF2-40B4-BE49-F238E27FC236}">
                <a16:creationId xmlns:a16="http://schemas.microsoft.com/office/drawing/2014/main" id="{C69449E7-41A4-0AF5-23C2-B529FDFC845E}"/>
              </a:ext>
            </a:extLst>
          </p:cNvPr>
          <p:cNvSpPr/>
          <p:nvPr/>
        </p:nvSpPr>
        <p:spPr>
          <a:xfrm>
            <a:off x="4182551" y="3969974"/>
            <a:ext cx="123335" cy="189571"/>
          </a:xfrm>
          <a:prstGeom prst="ellipse">
            <a:avLst/>
          </a:prstGeom>
          <a:solidFill>
            <a:srgbClr val="4472C4"/>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6" name="Oval 255">
            <a:extLst>
              <a:ext uri="{FF2B5EF4-FFF2-40B4-BE49-F238E27FC236}">
                <a16:creationId xmlns:a16="http://schemas.microsoft.com/office/drawing/2014/main" id="{AAA5E9C5-DAC2-DE30-5095-3DCBFC21769F}"/>
              </a:ext>
            </a:extLst>
          </p:cNvPr>
          <p:cNvSpPr/>
          <p:nvPr/>
        </p:nvSpPr>
        <p:spPr>
          <a:xfrm>
            <a:off x="4180065" y="2776579"/>
            <a:ext cx="123335" cy="189571"/>
          </a:xfrm>
          <a:prstGeom prst="ellipse">
            <a:avLst/>
          </a:prstGeom>
          <a:solidFill>
            <a:srgbClr val="4472C4"/>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7" name="Oval 256">
            <a:extLst>
              <a:ext uri="{FF2B5EF4-FFF2-40B4-BE49-F238E27FC236}">
                <a16:creationId xmlns:a16="http://schemas.microsoft.com/office/drawing/2014/main" id="{B1B1F406-E6C0-226C-3CFD-C3F39C106AF7}"/>
              </a:ext>
            </a:extLst>
          </p:cNvPr>
          <p:cNvSpPr/>
          <p:nvPr/>
        </p:nvSpPr>
        <p:spPr>
          <a:xfrm>
            <a:off x="4165778" y="2172510"/>
            <a:ext cx="123335" cy="189571"/>
          </a:xfrm>
          <a:prstGeom prst="ellipse">
            <a:avLst/>
          </a:prstGeom>
          <a:solidFill>
            <a:srgbClr val="4472C4"/>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8" name="Oval 257">
            <a:extLst>
              <a:ext uri="{FF2B5EF4-FFF2-40B4-BE49-F238E27FC236}">
                <a16:creationId xmlns:a16="http://schemas.microsoft.com/office/drawing/2014/main" id="{898AA6E6-5527-8AB4-321E-34B8FA7A3E67}"/>
              </a:ext>
            </a:extLst>
          </p:cNvPr>
          <p:cNvSpPr/>
          <p:nvPr/>
        </p:nvSpPr>
        <p:spPr>
          <a:xfrm>
            <a:off x="7450468" y="5017752"/>
            <a:ext cx="123335" cy="189571"/>
          </a:xfrm>
          <a:prstGeom prst="ellipse">
            <a:avLst/>
          </a:prstGeom>
          <a:solidFill>
            <a:srgbClr val="4472C4"/>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9" name="Oval 258">
            <a:extLst>
              <a:ext uri="{FF2B5EF4-FFF2-40B4-BE49-F238E27FC236}">
                <a16:creationId xmlns:a16="http://schemas.microsoft.com/office/drawing/2014/main" id="{6900F485-F541-E246-E32C-32B61F50C3ED}"/>
              </a:ext>
            </a:extLst>
          </p:cNvPr>
          <p:cNvSpPr/>
          <p:nvPr/>
        </p:nvSpPr>
        <p:spPr>
          <a:xfrm>
            <a:off x="7439215" y="4856524"/>
            <a:ext cx="123335" cy="189571"/>
          </a:xfrm>
          <a:prstGeom prst="ellipse">
            <a:avLst/>
          </a:prstGeom>
          <a:solidFill>
            <a:srgbClr val="4472C4"/>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0" name="Oval 259">
            <a:extLst>
              <a:ext uri="{FF2B5EF4-FFF2-40B4-BE49-F238E27FC236}">
                <a16:creationId xmlns:a16="http://schemas.microsoft.com/office/drawing/2014/main" id="{FF9A2487-5E50-CE48-B6BF-4AF35BC3A40E}"/>
              </a:ext>
            </a:extLst>
          </p:cNvPr>
          <p:cNvSpPr/>
          <p:nvPr/>
        </p:nvSpPr>
        <p:spPr>
          <a:xfrm>
            <a:off x="7439214" y="4653695"/>
            <a:ext cx="123335" cy="189571"/>
          </a:xfrm>
          <a:prstGeom prst="ellipse">
            <a:avLst/>
          </a:prstGeom>
          <a:solidFill>
            <a:srgbClr val="4472C4"/>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1" name="Oval 260">
            <a:extLst>
              <a:ext uri="{FF2B5EF4-FFF2-40B4-BE49-F238E27FC236}">
                <a16:creationId xmlns:a16="http://schemas.microsoft.com/office/drawing/2014/main" id="{227CC082-1CB3-C388-288D-940476270A34}"/>
              </a:ext>
            </a:extLst>
          </p:cNvPr>
          <p:cNvSpPr/>
          <p:nvPr/>
        </p:nvSpPr>
        <p:spPr>
          <a:xfrm>
            <a:off x="7450468" y="4446089"/>
            <a:ext cx="123335" cy="189571"/>
          </a:xfrm>
          <a:prstGeom prst="ellipse">
            <a:avLst/>
          </a:prstGeom>
          <a:solidFill>
            <a:srgbClr val="4472C4"/>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2" name="Oval 261">
            <a:extLst>
              <a:ext uri="{FF2B5EF4-FFF2-40B4-BE49-F238E27FC236}">
                <a16:creationId xmlns:a16="http://schemas.microsoft.com/office/drawing/2014/main" id="{2DAC0A24-5EBF-22E1-8896-976430172B76}"/>
              </a:ext>
            </a:extLst>
          </p:cNvPr>
          <p:cNvSpPr/>
          <p:nvPr/>
        </p:nvSpPr>
        <p:spPr>
          <a:xfrm>
            <a:off x="7452385" y="4233033"/>
            <a:ext cx="123335" cy="189571"/>
          </a:xfrm>
          <a:prstGeom prst="ellipse">
            <a:avLst/>
          </a:prstGeom>
          <a:solidFill>
            <a:srgbClr val="4472C4"/>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3" name="Oval 262">
            <a:extLst>
              <a:ext uri="{FF2B5EF4-FFF2-40B4-BE49-F238E27FC236}">
                <a16:creationId xmlns:a16="http://schemas.microsoft.com/office/drawing/2014/main" id="{F8135F3D-0F5B-B9EC-9EA2-8569C80AA2D8}"/>
              </a:ext>
            </a:extLst>
          </p:cNvPr>
          <p:cNvSpPr/>
          <p:nvPr/>
        </p:nvSpPr>
        <p:spPr>
          <a:xfrm>
            <a:off x="7439214" y="4005867"/>
            <a:ext cx="123335" cy="189571"/>
          </a:xfrm>
          <a:prstGeom prst="ellipse">
            <a:avLst/>
          </a:prstGeom>
          <a:solidFill>
            <a:srgbClr val="4472C4"/>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4" name="Oval 263">
            <a:extLst>
              <a:ext uri="{FF2B5EF4-FFF2-40B4-BE49-F238E27FC236}">
                <a16:creationId xmlns:a16="http://schemas.microsoft.com/office/drawing/2014/main" id="{AF62208B-2ABB-BF4E-3D5B-52376F31CBF3}"/>
              </a:ext>
            </a:extLst>
          </p:cNvPr>
          <p:cNvSpPr/>
          <p:nvPr/>
        </p:nvSpPr>
        <p:spPr>
          <a:xfrm>
            <a:off x="7439214" y="3809391"/>
            <a:ext cx="123335" cy="189571"/>
          </a:xfrm>
          <a:prstGeom prst="ellipse">
            <a:avLst/>
          </a:prstGeom>
          <a:solidFill>
            <a:srgbClr val="4472C4"/>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5" name="Oval 264">
            <a:extLst>
              <a:ext uri="{FF2B5EF4-FFF2-40B4-BE49-F238E27FC236}">
                <a16:creationId xmlns:a16="http://schemas.microsoft.com/office/drawing/2014/main" id="{9851C689-1CB5-74D3-8E8E-E5D3BDEAF620}"/>
              </a:ext>
            </a:extLst>
          </p:cNvPr>
          <p:cNvSpPr/>
          <p:nvPr/>
        </p:nvSpPr>
        <p:spPr>
          <a:xfrm>
            <a:off x="7431607" y="3584131"/>
            <a:ext cx="123335" cy="189571"/>
          </a:xfrm>
          <a:prstGeom prst="ellipse">
            <a:avLst/>
          </a:prstGeom>
          <a:solidFill>
            <a:srgbClr val="4472C4"/>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6" name="Oval 265">
            <a:extLst>
              <a:ext uri="{FF2B5EF4-FFF2-40B4-BE49-F238E27FC236}">
                <a16:creationId xmlns:a16="http://schemas.microsoft.com/office/drawing/2014/main" id="{F85BF627-A4F3-CBAA-640C-8FAEFF6A6BD5}"/>
              </a:ext>
            </a:extLst>
          </p:cNvPr>
          <p:cNvSpPr/>
          <p:nvPr/>
        </p:nvSpPr>
        <p:spPr>
          <a:xfrm>
            <a:off x="7439213" y="3369169"/>
            <a:ext cx="123335" cy="189571"/>
          </a:xfrm>
          <a:prstGeom prst="ellipse">
            <a:avLst/>
          </a:prstGeom>
          <a:solidFill>
            <a:srgbClr val="4472C4"/>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7" name="Oval 266">
            <a:extLst>
              <a:ext uri="{FF2B5EF4-FFF2-40B4-BE49-F238E27FC236}">
                <a16:creationId xmlns:a16="http://schemas.microsoft.com/office/drawing/2014/main" id="{814B91CD-EDBC-AB3A-6F28-6192F40D23AE}"/>
              </a:ext>
            </a:extLst>
          </p:cNvPr>
          <p:cNvSpPr/>
          <p:nvPr/>
        </p:nvSpPr>
        <p:spPr>
          <a:xfrm>
            <a:off x="7425974" y="2520110"/>
            <a:ext cx="123335" cy="189571"/>
          </a:xfrm>
          <a:prstGeom prst="ellipse">
            <a:avLst/>
          </a:prstGeom>
          <a:solidFill>
            <a:srgbClr val="4472C4"/>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8" name="TextBox 267">
            <a:extLst>
              <a:ext uri="{FF2B5EF4-FFF2-40B4-BE49-F238E27FC236}">
                <a16:creationId xmlns:a16="http://schemas.microsoft.com/office/drawing/2014/main" id="{41D00210-24F4-1361-86C9-88E32173272B}"/>
              </a:ext>
            </a:extLst>
          </p:cNvPr>
          <p:cNvSpPr txBox="1"/>
          <p:nvPr/>
        </p:nvSpPr>
        <p:spPr>
          <a:xfrm>
            <a:off x="4609945" y="1338650"/>
            <a:ext cx="2816029" cy="461665"/>
          </a:xfrm>
          <a:prstGeom prst="rect">
            <a:avLst/>
          </a:prstGeom>
          <a:noFill/>
        </p:spPr>
        <p:txBody>
          <a:bodyPr wrap="square" rtlCol="0">
            <a:spAutoFit/>
          </a:bodyPr>
          <a:lstStyle/>
          <a:p>
            <a:pPr>
              <a:buClrTx/>
              <a:buFontTx/>
              <a:buNone/>
            </a:pPr>
            <a:r>
              <a:rPr lang="en-NO" sz="2400" kern="1200" dirty="0">
                <a:solidFill>
                  <a:srgbClr val="406DBB"/>
                </a:solidFill>
                <a:latin typeface="Calibri" panose="020F0502020204030204"/>
                <a:ea typeface="+mn-ea"/>
                <a:cs typeface="+mn-cs"/>
              </a:rPr>
              <a:t>Classic Twin Design</a:t>
            </a:r>
          </a:p>
        </p:txBody>
      </p:sp>
      <p:sp>
        <p:nvSpPr>
          <p:cNvPr id="269" name="Oval 268">
            <a:extLst>
              <a:ext uri="{FF2B5EF4-FFF2-40B4-BE49-F238E27FC236}">
                <a16:creationId xmlns:a16="http://schemas.microsoft.com/office/drawing/2014/main" id="{75A1B2A9-E612-E4DC-4BAE-904376ACB570}"/>
              </a:ext>
            </a:extLst>
          </p:cNvPr>
          <p:cNvSpPr/>
          <p:nvPr/>
        </p:nvSpPr>
        <p:spPr>
          <a:xfrm>
            <a:off x="1118229" y="3626796"/>
            <a:ext cx="123335" cy="189571"/>
          </a:xfrm>
          <a:prstGeom prst="ellipse">
            <a:avLst/>
          </a:prstGeom>
          <a:solidFill>
            <a:srgbClr val="ED7D31">
              <a:lumMod val="75000"/>
            </a:srgbClr>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0" name="Oval 269">
            <a:extLst>
              <a:ext uri="{FF2B5EF4-FFF2-40B4-BE49-F238E27FC236}">
                <a16:creationId xmlns:a16="http://schemas.microsoft.com/office/drawing/2014/main" id="{3ADC4849-5E46-D0EA-C3AF-DD57EE1E547D}"/>
              </a:ext>
            </a:extLst>
          </p:cNvPr>
          <p:cNvSpPr/>
          <p:nvPr/>
        </p:nvSpPr>
        <p:spPr>
          <a:xfrm>
            <a:off x="1064502" y="4153240"/>
            <a:ext cx="123335" cy="189571"/>
          </a:xfrm>
          <a:prstGeom prst="ellipse">
            <a:avLst/>
          </a:prstGeom>
          <a:solidFill>
            <a:srgbClr val="ED7D31">
              <a:lumMod val="75000"/>
            </a:srgbClr>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1" name="Oval 270">
            <a:extLst>
              <a:ext uri="{FF2B5EF4-FFF2-40B4-BE49-F238E27FC236}">
                <a16:creationId xmlns:a16="http://schemas.microsoft.com/office/drawing/2014/main" id="{A7FF4A32-3C49-4E05-F736-9F29A589C6C6}"/>
              </a:ext>
            </a:extLst>
          </p:cNvPr>
          <p:cNvSpPr/>
          <p:nvPr/>
        </p:nvSpPr>
        <p:spPr>
          <a:xfrm>
            <a:off x="1191263" y="4286150"/>
            <a:ext cx="123335" cy="189571"/>
          </a:xfrm>
          <a:prstGeom prst="ellipse">
            <a:avLst/>
          </a:prstGeom>
          <a:solidFill>
            <a:srgbClr val="ED7D31">
              <a:lumMod val="75000"/>
            </a:srgbClr>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2" name="Oval 271">
            <a:extLst>
              <a:ext uri="{FF2B5EF4-FFF2-40B4-BE49-F238E27FC236}">
                <a16:creationId xmlns:a16="http://schemas.microsoft.com/office/drawing/2014/main" id="{3B9E614C-BC6A-E439-C2B8-4E6DC36B9FB3}"/>
              </a:ext>
            </a:extLst>
          </p:cNvPr>
          <p:cNvSpPr/>
          <p:nvPr/>
        </p:nvSpPr>
        <p:spPr>
          <a:xfrm>
            <a:off x="1032083" y="3575174"/>
            <a:ext cx="123335" cy="189571"/>
          </a:xfrm>
          <a:prstGeom prst="ellipse">
            <a:avLst/>
          </a:prstGeom>
          <a:solidFill>
            <a:srgbClr val="ED7D31">
              <a:lumMod val="75000"/>
            </a:srgbClr>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3" name="Oval 272">
            <a:extLst>
              <a:ext uri="{FF2B5EF4-FFF2-40B4-BE49-F238E27FC236}">
                <a16:creationId xmlns:a16="http://schemas.microsoft.com/office/drawing/2014/main" id="{A56B35F8-D6BF-9B83-3378-0C1BD410B6D6}"/>
              </a:ext>
            </a:extLst>
          </p:cNvPr>
          <p:cNvSpPr/>
          <p:nvPr/>
        </p:nvSpPr>
        <p:spPr>
          <a:xfrm>
            <a:off x="1127252" y="4954652"/>
            <a:ext cx="123335" cy="189571"/>
          </a:xfrm>
          <a:prstGeom prst="ellipse">
            <a:avLst/>
          </a:prstGeom>
          <a:solidFill>
            <a:srgbClr val="ED7D31">
              <a:lumMod val="75000"/>
            </a:srgbClr>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4" name="Oval 273">
            <a:extLst>
              <a:ext uri="{FF2B5EF4-FFF2-40B4-BE49-F238E27FC236}">
                <a16:creationId xmlns:a16="http://schemas.microsoft.com/office/drawing/2014/main" id="{ED4D5640-1C29-A1E8-F053-9764C0B4EFD9}"/>
              </a:ext>
            </a:extLst>
          </p:cNvPr>
          <p:cNvSpPr/>
          <p:nvPr/>
        </p:nvSpPr>
        <p:spPr>
          <a:xfrm>
            <a:off x="1203956" y="4423501"/>
            <a:ext cx="123335" cy="189571"/>
          </a:xfrm>
          <a:prstGeom prst="ellipse">
            <a:avLst/>
          </a:prstGeom>
          <a:solidFill>
            <a:srgbClr val="ED7D31">
              <a:lumMod val="75000"/>
            </a:srgbClr>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5" name="Oval 274">
            <a:extLst>
              <a:ext uri="{FF2B5EF4-FFF2-40B4-BE49-F238E27FC236}">
                <a16:creationId xmlns:a16="http://schemas.microsoft.com/office/drawing/2014/main" id="{E98F511F-F97F-9188-B89B-6FC68F918BEF}"/>
              </a:ext>
            </a:extLst>
          </p:cNvPr>
          <p:cNvSpPr/>
          <p:nvPr/>
        </p:nvSpPr>
        <p:spPr>
          <a:xfrm>
            <a:off x="1146804" y="3318658"/>
            <a:ext cx="123335" cy="189571"/>
          </a:xfrm>
          <a:prstGeom prst="ellipse">
            <a:avLst/>
          </a:prstGeom>
          <a:solidFill>
            <a:srgbClr val="ED7D31">
              <a:lumMod val="75000"/>
            </a:srgbClr>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6" name="Oval 275">
            <a:extLst>
              <a:ext uri="{FF2B5EF4-FFF2-40B4-BE49-F238E27FC236}">
                <a16:creationId xmlns:a16="http://schemas.microsoft.com/office/drawing/2014/main" id="{053DE0C3-4986-2149-325E-DE2FCDEEC534}"/>
              </a:ext>
            </a:extLst>
          </p:cNvPr>
          <p:cNvSpPr/>
          <p:nvPr/>
        </p:nvSpPr>
        <p:spPr>
          <a:xfrm>
            <a:off x="983608" y="3298199"/>
            <a:ext cx="123335" cy="189571"/>
          </a:xfrm>
          <a:prstGeom prst="ellipse">
            <a:avLst/>
          </a:prstGeom>
          <a:solidFill>
            <a:srgbClr val="ED7D31">
              <a:lumMod val="75000"/>
            </a:srgbClr>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7" name="Oval 276">
            <a:extLst>
              <a:ext uri="{FF2B5EF4-FFF2-40B4-BE49-F238E27FC236}">
                <a16:creationId xmlns:a16="http://schemas.microsoft.com/office/drawing/2014/main" id="{B2BC7EE0-5483-A9BF-4ABB-40A1F34013E8}"/>
              </a:ext>
            </a:extLst>
          </p:cNvPr>
          <p:cNvSpPr/>
          <p:nvPr/>
        </p:nvSpPr>
        <p:spPr>
          <a:xfrm>
            <a:off x="1064502" y="3465542"/>
            <a:ext cx="123335" cy="189571"/>
          </a:xfrm>
          <a:prstGeom prst="ellipse">
            <a:avLst/>
          </a:prstGeom>
          <a:solidFill>
            <a:srgbClr val="ED7D31">
              <a:lumMod val="75000"/>
            </a:srgbClr>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8" name="Oval 277">
            <a:extLst>
              <a:ext uri="{FF2B5EF4-FFF2-40B4-BE49-F238E27FC236}">
                <a16:creationId xmlns:a16="http://schemas.microsoft.com/office/drawing/2014/main" id="{EAC42515-2290-76D9-CA62-558132BCA471}"/>
              </a:ext>
            </a:extLst>
          </p:cNvPr>
          <p:cNvSpPr/>
          <p:nvPr/>
        </p:nvSpPr>
        <p:spPr>
          <a:xfrm>
            <a:off x="971928" y="3433137"/>
            <a:ext cx="123335" cy="189571"/>
          </a:xfrm>
          <a:prstGeom prst="ellipse">
            <a:avLst/>
          </a:prstGeom>
          <a:solidFill>
            <a:srgbClr val="ED7D31">
              <a:lumMod val="75000"/>
            </a:srgbClr>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9" name="Oval 278">
            <a:extLst>
              <a:ext uri="{FF2B5EF4-FFF2-40B4-BE49-F238E27FC236}">
                <a16:creationId xmlns:a16="http://schemas.microsoft.com/office/drawing/2014/main" id="{884DFFE4-E562-0D18-2D7E-A3CC9BD7093E}"/>
              </a:ext>
            </a:extLst>
          </p:cNvPr>
          <p:cNvSpPr/>
          <p:nvPr/>
        </p:nvSpPr>
        <p:spPr>
          <a:xfrm>
            <a:off x="1097642" y="3141525"/>
            <a:ext cx="123335" cy="189571"/>
          </a:xfrm>
          <a:prstGeom prst="ellipse">
            <a:avLst/>
          </a:prstGeom>
          <a:solidFill>
            <a:srgbClr val="ED7D31">
              <a:lumMod val="75000"/>
            </a:srgbClr>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0" name="Oval 279">
            <a:extLst>
              <a:ext uri="{FF2B5EF4-FFF2-40B4-BE49-F238E27FC236}">
                <a16:creationId xmlns:a16="http://schemas.microsoft.com/office/drawing/2014/main" id="{D3BA4C61-20D8-28C4-8B2F-3D6A22566713}"/>
              </a:ext>
            </a:extLst>
          </p:cNvPr>
          <p:cNvSpPr/>
          <p:nvPr/>
        </p:nvSpPr>
        <p:spPr>
          <a:xfrm>
            <a:off x="1019555" y="3181870"/>
            <a:ext cx="123335" cy="189571"/>
          </a:xfrm>
          <a:prstGeom prst="ellipse">
            <a:avLst/>
          </a:prstGeom>
          <a:solidFill>
            <a:srgbClr val="ED7D31">
              <a:lumMod val="75000"/>
            </a:srgbClr>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1" name="Oval 280">
            <a:extLst>
              <a:ext uri="{FF2B5EF4-FFF2-40B4-BE49-F238E27FC236}">
                <a16:creationId xmlns:a16="http://schemas.microsoft.com/office/drawing/2014/main" id="{4865E72B-A517-7426-8D4A-1D42B9336EDE}"/>
              </a:ext>
            </a:extLst>
          </p:cNvPr>
          <p:cNvSpPr/>
          <p:nvPr/>
        </p:nvSpPr>
        <p:spPr>
          <a:xfrm>
            <a:off x="1029848" y="3033262"/>
            <a:ext cx="123335" cy="189571"/>
          </a:xfrm>
          <a:prstGeom prst="ellipse">
            <a:avLst/>
          </a:prstGeom>
          <a:solidFill>
            <a:srgbClr val="ED7D31">
              <a:lumMod val="75000"/>
            </a:srgbClr>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2" name="Oval 281">
            <a:extLst>
              <a:ext uri="{FF2B5EF4-FFF2-40B4-BE49-F238E27FC236}">
                <a16:creationId xmlns:a16="http://schemas.microsoft.com/office/drawing/2014/main" id="{EB98F94C-176B-8D7A-4E58-F4FE47E2039C}"/>
              </a:ext>
            </a:extLst>
          </p:cNvPr>
          <p:cNvSpPr/>
          <p:nvPr/>
        </p:nvSpPr>
        <p:spPr>
          <a:xfrm>
            <a:off x="912053" y="2985043"/>
            <a:ext cx="123335" cy="189571"/>
          </a:xfrm>
          <a:prstGeom prst="ellipse">
            <a:avLst/>
          </a:prstGeom>
          <a:solidFill>
            <a:srgbClr val="ED7D31">
              <a:lumMod val="75000"/>
            </a:srgbClr>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3" name="Oval 282">
            <a:extLst>
              <a:ext uri="{FF2B5EF4-FFF2-40B4-BE49-F238E27FC236}">
                <a16:creationId xmlns:a16="http://schemas.microsoft.com/office/drawing/2014/main" id="{4DAB8857-2CF5-7587-9A11-D61E03471DD7}"/>
              </a:ext>
            </a:extLst>
          </p:cNvPr>
          <p:cNvSpPr/>
          <p:nvPr/>
        </p:nvSpPr>
        <p:spPr>
          <a:xfrm>
            <a:off x="1076459" y="3036063"/>
            <a:ext cx="123335" cy="189571"/>
          </a:xfrm>
          <a:prstGeom prst="ellipse">
            <a:avLst/>
          </a:prstGeom>
          <a:solidFill>
            <a:srgbClr val="ED7D31">
              <a:lumMod val="75000"/>
            </a:srgbClr>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4" name="Oval 283">
            <a:extLst>
              <a:ext uri="{FF2B5EF4-FFF2-40B4-BE49-F238E27FC236}">
                <a16:creationId xmlns:a16="http://schemas.microsoft.com/office/drawing/2014/main" id="{9620BCB3-F685-C7DA-9A5D-A73340FE2CC8}"/>
              </a:ext>
            </a:extLst>
          </p:cNvPr>
          <p:cNvSpPr/>
          <p:nvPr/>
        </p:nvSpPr>
        <p:spPr>
          <a:xfrm>
            <a:off x="1002834" y="2861833"/>
            <a:ext cx="123335" cy="189571"/>
          </a:xfrm>
          <a:prstGeom prst="ellipse">
            <a:avLst/>
          </a:prstGeom>
          <a:solidFill>
            <a:srgbClr val="ED7D31">
              <a:lumMod val="75000"/>
            </a:srgbClr>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5" name="Oval 284">
            <a:extLst>
              <a:ext uri="{FF2B5EF4-FFF2-40B4-BE49-F238E27FC236}">
                <a16:creationId xmlns:a16="http://schemas.microsoft.com/office/drawing/2014/main" id="{3E045ADF-37BC-4261-6EE2-BAE2DE55705B}"/>
              </a:ext>
            </a:extLst>
          </p:cNvPr>
          <p:cNvSpPr/>
          <p:nvPr/>
        </p:nvSpPr>
        <p:spPr>
          <a:xfrm>
            <a:off x="1020404" y="2799778"/>
            <a:ext cx="123335" cy="189571"/>
          </a:xfrm>
          <a:prstGeom prst="ellipse">
            <a:avLst/>
          </a:prstGeom>
          <a:solidFill>
            <a:srgbClr val="ED7D31">
              <a:lumMod val="75000"/>
            </a:srgbClr>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6" name="Oval 285">
            <a:extLst>
              <a:ext uri="{FF2B5EF4-FFF2-40B4-BE49-F238E27FC236}">
                <a16:creationId xmlns:a16="http://schemas.microsoft.com/office/drawing/2014/main" id="{E4382E93-63E4-F107-B4CF-35160A6A17F2}"/>
              </a:ext>
            </a:extLst>
          </p:cNvPr>
          <p:cNvSpPr/>
          <p:nvPr/>
        </p:nvSpPr>
        <p:spPr>
          <a:xfrm>
            <a:off x="1163792" y="2864550"/>
            <a:ext cx="123335" cy="189571"/>
          </a:xfrm>
          <a:prstGeom prst="ellipse">
            <a:avLst/>
          </a:prstGeom>
          <a:solidFill>
            <a:srgbClr val="ED7D31">
              <a:lumMod val="75000"/>
            </a:srgbClr>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7" name="Oval 286">
            <a:extLst>
              <a:ext uri="{FF2B5EF4-FFF2-40B4-BE49-F238E27FC236}">
                <a16:creationId xmlns:a16="http://schemas.microsoft.com/office/drawing/2014/main" id="{C95EF410-01E0-02B0-D3F7-B1C293A67433}"/>
              </a:ext>
            </a:extLst>
          </p:cNvPr>
          <p:cNvSpPr/>
          <p:nvPr/>
        </p:nvSpPr>
        <p:spPr>
          <a:xfrm>
            <a:off x="1014791" y="2645479"/>
            <a:ext cx="123335" cy="189571"/>
          </a:xfrm>
          <a:prstGeom prst="ellipse">
            <a:avLst/>
          </a:prstGeom>
          <a:solidFill>
            <a:srgbClr val="ED7D31">
              <a:lumMod val="75000"/>
            </a:srgbClr>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8" name="Oval 287">
            <a:extLst>
              <a:ext uri="{FF2B5EF4-FFF2-40B4-BE49-F238E27FC236}">
                <a16:creationId xmlns:a16="http://schemas.microsoft.com/office/drawing/2014/main" id="{27828FAF-8D48-34CB-D0E3-682A2D9CD7C7}"/>
              </a:ext>
            </a:extLst>
          </p:cNvPr>
          <p:cNvSpPr/>
          <p:nvPr/>
        </p:nvSpPr>
        <p:spPr>
          <a:xfrm>
            <a:off x="1159496" y="2659304"/>
            <a:ext cx="123335" cy="189571"/>
          </a:xfrm>
          <a:prstGeom prst="ellipse">
            <a:avLst/>
          </a:prstGeom>
          <a:solidFill>
            <a:srgbClr val="ED7D31">
              <a:lumMod val="75000"/>
            </a:srgbClr>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9" name="Oval 288">
            <a:extLst>
              <a:ext uri="{FF2B5EF4-FFF2-40B4-BE49-F238E27FC236}">
                <a16:creationId xmlns:a16="http://schemas.microsoft.com/office/drawing/2014/main" id="{0CE96D3F-1331-D9E9-7BF1-ED447D411B6C}"/>
              </a:ext>
            </a:extLst>
          </p:cNvPr>
          <p:cNvSpPr/>
          <p:nvPr/>
        </p:nvSpPr>
        <p:spPr>
          <a:xfrm>
            <a:off x="988008" y="3700590"/>
            <a:ext cx="123335" cy="189571"/>
          </a:xfrm>
          <a:prstGeom prst="ellipse">
            <a:avLst/>
          </a:prstGeom>
          <a:solidFill>
            <a:srgbClr val="ED7D31">
              <a:lumMod val="75000"/>
            </a:srgbClr>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0" name="Oval 289">
            <a:extLst>
              <a:ext uri="{FF2B5EF4-FFF2-40B4-BE49-F238E27FC236}">
                <a16:creationId xmlns:a16="http://schemas.microsoft.com/office/drawing/2014/main" id="{886470B8-9128-336A-4E2F-0EAC42B6472A}"/>
              </a:ext>
            </a:extLst>
          </p:cNvPr>
          <p:cNvSpPr/>
          <p:nvPr/>
        </p:nvSpPr>
        <p:spPr>
          <a:xfrm>
            <a:off x="1044862" y="3830413"/>
            <a:ext cx="123335" cy="189571"/>
          </a:xfrm>
          <a:prstGeom prst="ellipse">
            <a:avLst/>
          </a:prstGeom>
          <a:solidFill>
            <a:srgbClr val="ED7D31">
              <a:lumMod val="75000"/>
            </a:srgbClr>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1" name="Oval 290">
            <a:extLst>
              <a:ext uri="{FF2B5EF4-FFF2-40B4-BE49-F238E27FC236}">
                <a16:creationId xmlns:a16="http://schemas.microsoft.com/office/drawing/2014/main" id="{121AC55C-B13F-B1C8-AA9A-76FDBDD250FE}"/>
              </a:ext>
            </a:extLst>
          </p:cNvPr>
          <p:cNvSpPr/>
          <p:nvPr/>
        </p:nvSpPr>
        <p:spPr>
          <a:xfrm>
            <a:off x="896839" y="2097243"/>
            <a:ext cx="123335" cy="189571"/>
          </a:xfrm>
          <a:prstGeom prst="ellipse">
            <a:avLst/>
          </a:prstGeom>
          <a:solidFill>
            <a:srgbClr val="ED7D31">
              <a:lumMod val="75000"/>
            </a:srgbClr>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2" name="Oval 291">
            <a:extLst>
              <a:ext uri="{FF2B5EF4-FFF2-40B4-BE49-F238E27FC236}">
                <a16:creationId xmlns:a16="http://schemas.microsoft.com/office/drawing/2014/main" id="{22327148-CC6F-D5F9-E0D2-D9F209E66041}"/>
              </a:ext>
            </a:extLst>
          </p:cNvPr>
          <p:cNvSpPr/>
          <p:nvPr/>
        </p:nvSpPr>
        <p:spPr>
          <a:xfrm>
            <a:off x="1018683" y="2292671"/>
            <a:ext cx="123335" cy="189571"/>
          </a:xfrm>
          <a:prstGeom prst="ellipse">
            <a:avLst/>
          </a:prstGeom>
          <a:solidFill>
            <a:srgbClr val="ED7D31">
              <a:lumMod val="75000"/>
            </a:srgbClr>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3" name="TextBox 292">
            <a:extLst>
              <a:ext uri="{FF2B5EF4-FFF2-40B4-BE49-F238E27FC236}">
                <a16:creationId xmlns:a16="http://schemas.microsoft.com/office/drawing/2014/main" id="{D7683628-7950-B600-42A9-73A4D16DB159}"/>
              </a:ext>
            </a:extLst>
          </p:cNvPr>
          <p:cNvSpPr txBox="1"/>
          <p:nvPr/>
        </p:nvSpPr>
        <p:spPr>
          <a:xfrm>
            <a:off x="1386029" y="1302538"/>
            <a:ext cx="2013788" cy="461665"/>
          </a:xfrm>
          <a:prstGeom prst="rect">
            <a:avLst/>
          </a:prstGeom>
          <a:noFill/>
        </p:spPr>
        <p:txBody>
          <a:bodyPr wrap="square" rtlCol="0">
            <a:spAutoFit/>
          </a:bodyPr>
          <a:lstStyle/>
          <a:p>
            <a:pPr>
              <a:buClrTx/>
              <a:buFontTx/>
              <a:buNone/>
            </a:pPr>
            <a:r>
              <a:rPr lang="en-NO" sz="2400" kern="1200" dirty="0">
                <a:solidFill>
                  <a:srgbClr val="C65A11"/>
                </a:solidFill>
                <a:latin typeface="Calibri" panose="020F0502020204030204"/>
                <a:ea typeface="+mn-ea"/>
                <a:cs typeface="+mn-cs"/>
              </a:rPr>
              <a:t>GREML GCTA</a:t>
            </a:r>
          </a:p>
        </p:txBody>
      </p:sp>
      <p:sp>
        <p:nvSpPr>
          <p:cNvPr id="3" name="TextBox 2">
            <a:extLst>
              <a:ext uri="{FF2B5EF4-FFF2-40B4-BE49-F238E27FC236}">
                <a16:creationId xmlns:a16="http://schemas.microsoft.com/office/drawing/2014/main" id="{5DFAB74F-01A6-AF6F-0E97-6BF1D2DB234C}"/>
              </a:ext>
            </a:extLst>
          </p:cNvPr>
          <p:cNvSpPr txBox="1"/>
          <p:nvPr/>
        </p:nvSpPr>
        <p:spPr>
          <a:xfrm>
            <a:off x="8209676" y="2053205"/>
            <a:ext cx="3806112" cy="923330"/>
          </a:xfrm>
          <a:prstGeom prst="rect">
            <a:avLst/>
          </a:prstGeom>
          <a:noFill/>
        </p:spPr>
        <p:txBody>
          <a:bodyPr wrap="square" rtlCol="0">
            <a:spAutoFit/>
          </a:bodyPr>
          <a:lstStyle/>
          <a:p>
            <a:r>
              <a:rPr lang="en-NO" sz="1800" dirty="0">
                <a:solidFill>
                  <a:srgbClr val="FF0000"/>
                </a:solidFill>
              </a:rPr>
              <a:t>Builds intuition on why the sample size requirements for twin versus greml GCTA models is so different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2"/>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NO" dirty="0"/>
              <a:t>GREML GCTA</a:t>
            </a:r>
            <a:endParaRPr dirty="0"/>
          </a:p>
        </p:txBody>
      </p:sp>
      <p:sp>
        <p:nvSpPr>
          <p:cNvPr id="145" name="Google Shape;145;p22"/>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NO" dirty="0">
                <a:latin typeface="Calibri" panose="020F0502020204030204" pitchFamily="34" charset="0"/>
                <a:cs typeface="Calibri" panose="020F0502020204030204" pitchFamily="34" charset="0"/>
              </a:rPr>
              <a:t>Practically, this method involves two steps:</a:t>
            </a:r>
            <a:endParaRPr dirty="0">
              <a:latin typeface="Calibri" panose="020F0502020204030204" pitchFamily="34" charset="0"/>
              <a:cs typeface="Calibri" panose="020F0502020204030204" pitchFamily="34" charset="0"/>
            </a:endParaRPr>
          </a:p>
          <a:p>
            <a:pPr marL="0" lvl="0" indent="0" algn="l" rtl="0">
              <a:spcBef>
                <a:spcPts val="1000"/>
              </a:spcBef>
              <a:spcAft>
                <a:spcPts val="0"/>
              </a:spcAft>
              <a:buNone/>
            </a:pPr>
            <a:endParaRPr dirty="0">
              <a:latin typeface="Calibri" panose="020F0502020204030204" pitchFamily="34" charset="0"/>
              <a:cs typeface="Calibri" panose="020F0502020204030204" pitchFamily="34" charset="0"/>
            </a:endParaRPr>
          </a:p>
          <a:p>
            <a:pPr marL="1470184" lvl="0" indent="-1371600" algn="l" rtl="0">
              <a:spcBef>
                <a:spcPts val="1000"/>
              </a:spcBef>
              <a:spcAft>
                <a:spcPts val="0"/>
              </a:spcAft>
              <a:buSzPct val="100000"/>
              <a:buAutoNum type="arabicParenR"/>
            </a:pPr>
            <a:r>
              <a:rPr lang="en-NO" dirty="0">
                <a:latin typeface="Calibri" panose="020F0502020204030204" pitchFamily="34" charset="0"/>
                <a:cs typeface="Calibri" panose="020F0502020204030204" pitchFamily="34" charset="0"/>
              </a:rPr>
              <a:t>Estimating a genetic relatedness matrix:</a:t>
            </a:r>
          </a:p>
          <a:p>
            <a:pPr marL="1470184" lvl="0" indent="-1371600" algn="l" rtl="0">
              <a:spcBef>
                <a:spcPts val="1000"/>
              </a:spcBef>
              <a:spcAft>
                <a:spcPts val="0"/>
              </a:spcAft>
              <a:buSzPct val="100000"/>
              <a:buAutoNum type="arabicParenR"/>
            </a:pPr>
            <a:r>
              <a:rPr lang="en-US" dirty="0">
                <a:latin typeface="Calibri" panose="020F0502020204030204" pitchFamily="34" charset="0"/>
                <a:cs typeface="Calibri" panose="020F0502020204030204" pitchFamily="34" charset="0"/>
              </a:rPr>
              <a:t>Estimate variance components</a:t>
            </a:r>
            <a:endParaRPr dirty="0">
              <a:latin typeface="Calibri" panose="020F0502020204030204" pitchFamily="34" charset="0"/>
              <a:cs typeface="Calibri" panose="020F0502020204030204" pitchFamily="34" charset="0"/>
            </a:endParaRPr>
          </a:p>
          <a:p>
            <a:pPr marL="0" lvl="0" indent="0" algn="l" rtl="0">
              <a:spcBef>
                <a:spcPts val="1000"/>
              </a:spcBef>
              <a:spcAft>
                <a:spcPts val="0"/>
              </a:spcAft>
              <a:buNone/>
            </a:pPr>
            <a:r>
              <a:rPr lang="en-NO" sz="7400" dirty="0">
                <a:latin typeface="Calibri" panose="020F0502020204030204" pitchFamily="34" charset="0"/>
                <a:cs typeface="Calibri" panose="020F0502020204030204" pitchFamily="34" charset="0"/>
              </a:rPr>
              <a:t>		</a:t>
            </a:r>
            <a:endParaRPr sz="7400" dirty="0">
              <a:latin typeface="Calibri" panose="020F0502020204030204" pitchFamily="34" charset="0"/>
              <a:cs typeface="Calibri" panose="020F0502020204030204" pitchFamily="34" charset="0"/>
            </a:endParaRPr>
          </a:p>
          <a:p>
            <a:pPr marL="457200" lvl="0" indent="457200" algn="l" rtl="0">
              <a:spcBef>
                <a:spcPts val="1000"/>
              </a:spcBef>
              <a:spcAft>
                <a:spcPts val="0"/>
              </a:spcAft>
              <a:buNone/>
            </a:pPr>
            <a:endParaRPr sz="9600" dirty="0">
              <a:latin typeface="Calibri" panose="020F0502020204030204" pitchFamily="34" charset="0"/>
              <a:cs typeface="Calibri" panose="020F0502020204030204" pitchFamily="34" charset="0"/>
            </a:endParaRPr>
          </a:p>
          <a:p>
            <a:pPr marL="0" lvl="0" indent="0" algn="l" rtl="0">
              <a:spcBef>
                <a:spcPts val="1500"/>
              </a:spcBef>
              <a:spcAft>
                <a:spcPts val="0"/>
              </a:spcAft>
              <a:buNone/>
            </a:pPr>
            <a:endParaRPr dirty="0">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BE27AB29-2BE5-1020-D315-71DCB86E1965}"/>
              </a:ext>
            </a:extLst>
          </p:cNvPr>
          <p:cNvSpPr txBox="1"/>
          <p:nvPr/>
        </p:nvSpPr>
        <p:spPr>
          <a:xfrm>
            <a:off x="6096000" y="5070947"/>
            <a:ext cx="6100762" cy="1255728"/>
          </a:xfrm>
          <a:prstGeom prst="rect">
            <a:avLst/>
          </a:prstGeom>
          <a:noFill/>
        </p:spPr>
        <p:txBody>
          <a:bodyPr wrap="square">
            <a:spAutoFit/>
          </a:bodyPr>
          <a:lstStyle/>
          <a:p>
            <a:pPr marL="0" marR="0" lvl="0" indent="0" algn="ctr" defTabSz="914400" rtl="0" eaLnBrk="1" fontAlgn="auto" latinLnBrk="0" hangingPunct="1">
              <a:lnSpc>
                <a:spcPct val="90000"/>
              </a:lnSpc>
              <a:spcBef>
                <a:spcPts val="1000"/>
              </a:spcBef>
              <a:spcAft>
                <a:spcPts val="0"/>
              </a:spcAft>
              <a:buClr>
                <a:srgbClr val="000000"/>
              </a:buClr>
              <a:buSzPts val="1800"/>
              <a:buFont typeface="Arial"/>
              <a:buNone/>
              <a:tabLst/>
              <a:defRPr/>
            </a:pPr>
            <a:r>
              <a:rPr kumimoji="0" lang="en-US" sz="2800" b="0" i="0" u="none" strike="noStrike" kern="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sym typeface="Calibri"/>
              </a:rPr>
              <a:t>Quantifies the pairwise genetic relatedness between pairs of individuals in the sample</a:t>
            </a:r>
            <a:endParaRPr kumimoji="0" lang="en-US" sz="2800" b="0" i="0" u="none" strike="noStrike" kern="0" cap="none" spc="0" normalizeH="0" baseline="0" noProof="0" dirty="0">
              <a:ln>
                <a:noFill/>
              </a:ln>
              <a:solidFill>
                <a:srgbClr val="0D0D0D"/>
              </a:solidFill>
              <a:effectLst/>
              <a:highlight>
                <a:srgbClr val="FFFFFF"/>
              </a:highlight>
              <a:uLnTx/>
              <a:uFillTx/>
              <a:latin typeface="Calibri" panose="020F0502020204030204" pitchFamily="34" charset="0"/>
              <a:ea typeface="Roboto"/>
              <a:cs typeface="Calibri" panose="020F0502020204030204" pitchFamily="34" charset="0"/>
              <a:sym typeface="Roboto"/>
            </a:endParaRPr>
          </a:p>
        </p:txBody>
      </p:sp>
      <p:sp>
        <p:nvSpPr>
          <p:cNvPr id="5" name="TextBox 4">
            <a:extLst>
              <a:ext uri="{FF2B5EF4-FFF2-40B4-BE49-F238E27FC236}">
                <a16:creationId xmlns:a16="http://schemas.microsoft.com/office/drawing/2014/main" id="{4C4704E3-D2DE-3405-F4E4-8589FC3E6A10}"/>
              </a:ext>
            </a:extLst>
          </p:cNvPr>
          <p:cNvSpPr txBox="1"/>
          <p:nvPr/>
        </p:nvSpPr>
        <p:spPr>
          <a:xfrm>
            <a:off x="173831" y="4739494"/>
            <a:ext cx="6100762" cy="1255728"/>
          </a:xfrm>
          <a:prstGeom prst="rect">
            <a:avLst/>
          </a:prstGeom>
          <a:noFill/>
        </p:spPr>
        <p:txBody>
          <a:bodyPr wrap="square">
            <a:spAutoFit/>
          </a:bodyPr>
          <a:lstStyle/>
          <a:p>
            <a:pPr marL="0" marR="0" lvl="0" indent="0" algn="ctr" defTabSz="914400" rtl="0" eaLnBrk="1" fontAlgn="auto" latinLnBrk="0" hangingPunct="1">
              <a:lnSpc>
                <a:spcPct val="90000"/>
              </a:lnSpc>
              <a:spcBef>
                <a:spcPts val="1000"/>
              </a:spcBef>
              <a:spcAft>
                <a:spcPts val="0"/>
              </a:spcAft>
              <a:buClr>
                <a:srgbClr val="000000"/>
              </a:buClr>
              <a:buSzPts val="1800"/>
              <a:buFont typeface="Arial"/>
              <a:buNone/>
              <a:tabLst/>
              <a:defRPr/>
            </a:pPr>
            <a:r>
              <a:rPr kumimoji="0" lang="en-US" sz="2800" b="0" i="0" u="none" strike="noStrike" kern="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sym typeface="Calibri"/>
              </a:rPr>
              <a:t>Partitions phenotypic variance into proportion</a:t>
            </a:r>
            <a:r>
              <a:rPr kumimoji="0" lang="en-US" sz="2800" b="0" i="0" u="none" strike="noStrike" kern="0" cap="none" spc="0" normalizeH="0" noProof="0" dirty="0">
                <a:ln>
                  <a:noFill/>
                </a:ln>
                <a:solidFill>
                  <a:srgbClr val="FF0000"/>
                </a:solidFill>
                <a:effectLst/>
                <a:uLnTx/>
                <a:uFillTx/>
                <a:latin typeface="Calibri" panose="020F0502020204030204" pitchFamily="34" charset="0"/>
                <a:cs typeface="Calibri" panose="020F0502020204030204" pitchFamily="34" charset="0"/>
                <a:sym typeface="Calibri"/>
              </a:rPr>
              <a:t> explained by tagged SNPs and residual variance</a:t>
            </a:r>
            <a:endParaRPr kumimoji="0" lang="en-US" sz="2800" b="0" i="0" u="none" strike="noStrike" kern="0" cap="none" spc="0" normalizeH="0" baseline="0" noProof="0" dirty="0">
              <a:ln>
                <a:noFill/>
              </a:ln>
              <a:solidFill>
                <a:srgbClr val="0D0D0D"/>
              </a:solidFill>
              <a:effectLst/>
              <a:highlight>
                <a:srgbClr val="FFFFFF"/>
              </a:highlight>
              <a:uLnTx/>
              <a:uFillTx/>
              <a:latin typeface="Calibri" panose="020F0502020204030204" pitchFamily="34" charset="0"/>
              <a:ea typeface="Roboto"/>
              <a:cs typeface="Calibri" panose="020F0502020204030204" pitchFamily="34" charset="0"/>
              <a:sym typeface="Roboto"/>
            </a:endParaRPr>
          </a:p>
        </p:txBody>
      </p:sp>
    </p:spTree>
    <p:extLst>
      <p:ext uri="{BB962C8B-B14F-4D97-AF65-F5344CB8AC3E}">
        <p14:creationId xmlns:p14="http://schemas.microsoft.com/office/powerpoint/2010/main" val="1456637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P spid="5"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39D1A-302C-0162-F330-DC00ED439CA1}"/>
              </a:ext>
            </a:extLst>
          </p:cNvPr>
          <p:cNvSpPr>
            <a:spLocks noGrp="1"/>
          </p:cNvSpPr>
          <p:nvPr>
            <p:ph type="title"/>
          </p:nvPr>
        </p:nvSpPr>
        <p:spPr/>
        <p:txBody>
          <a:bodyPr/>
          <a:lstStyle/>
          <a:p>
            <a:r>
              <a:rPr lang="en-NO" dirty="0"/>
              <a:t>Key assumptions of GREML GCTA on unrelated</a:t>
            </a:r>
          </a:p>
        </p:txBody>
      </p:sp>
      <p:grpSp>
        <p:nvGrpSpPr>
          <p:cNvPr id="4" name="Group 3">
            <a:extLst>
              <a:ext uri="{FF2B5EF4-FFF2-40B4-BE49-F238E27FC236}">
                <a16:creationId xmlns:a16="http://schemas.microsoft.com/office/drawing/2014/main" id="{6B25C58F-774C-DE6A-D08C-EDA8F83E5155}"/>
              </a:ext>
            </a:extLst>
          </p:cNvPr>
          <p:cNvGrpSpPr/>
          <p:nvPr/>
        </p:nvGrpSpPr>
        <p:grpSpPr>
          <a:xfrm>
            <a:off x="8064657" y="1690688"/>
            <a:ext cx="3521136" cy="4900323"/>
            <a:chOff x="4207423" y="-148686"/>
            <a:chExt cx="3974022" cy="6389294"/>
          </a:xfrm>
        </p:grpSpPr>
        <p:pic>
          <p:nvPicPr>
            <p:cNvPr id="5" name="Picture 4" descr="864 Non Binary Gender Illustrations &amp; Clip Art - iStock">
              <a:extLst>
                <a:ext uri="{FF2B5EF4-FFF2-40B4-BE49-F238E27FC236}">
                  <a16:creationId xmlns:a16="http://schemas.microsoft.com/office/drawing/2014/main" id="{9E91AE41-DC8D-807C-B429-0C2D375DB0C9}"/>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6739" t="14943" r="67356" b="13649"/>
            <a:stretch/>
          </p:blipFill>
          <p:spPr bwMode="auto">
            <a:xfrm>
              <a:off x="7050482" y="1142833"/>
              <a:ext cx="503731" cy="111194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864 Non Binary Gender Illustrations &amp; Clip Art - iStock">
              <a:extLst>
                <a:ext uri="{FF2B5EF4-FFF2-40B4-BE49-F238E27FC236}">
                  <a16:creationId xmlns:a16="http://schemas.microsoft.com/office/drawing/2014/main" id="{08D9ADB3-EC45-143B-A52C-25BD7C807723}"/>
                </a:ext>
              </a:extLst>
            </p:cNvPr>
            <p:cNvPicPr>
              <a:picLocks noChangeAspect="1" noChangeArrowheads="1"/>
            </p:cNvPicPr>
            <p:nvPr/>
          </p:nvPicPr>
          <p:blipFill rotWithShape="1">
            <a:blip r:embed="rId2">
              <a:duotone>
                <a:schemeClr val="accent4">
                  <a:shade val="45000"/>
                  <a:satMod val="135000"/>
                </a:schemeClr>
                <a:prstClr val="white"/>
              </a:duotone>
              <a:extLst>
                <a:ext uri="{28A0092B-C50C-407E-A947-70E740481C1C}">
                  <a14:useLocalDpi xmlns:a14="http://schemas.microsoft.com/office/drawing/2010/main" val="0"/>
                </a:ext>
              </a:extLst>
            </a:blip>
            <a:srcRect l="6739" t="14943" r="67356" b="13649"/>
            <a:stretch/>
          </p:blipFill>
          <p:spPr bwMode="auto">
            <a:xfrm>
              <a:off x="4949873" y="1142834"/>
              <a:ext cx="503731" cy="111194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Double Helix Vector - ClipArt Best - ClipArt Best">
              <a:extLst>
                <a:ext uri="{FF2B5EF4-FFF2-40B4-BE49-F238E27FC236}">
                  <a16:creationId xmlns:a16="http://schemas.microsoft.com/office/drawing/2014/main" id="{879930EB-60AA-F492-8F9D-15E05C23242F}"/>
                </a:ext>
              </a:extLst>
            </p:cNvPr>
            <p:cNvPicPr>
              <a:picLocks noChangeAspect="1" noChangeArrowheads="1"/>
            </p:cNvPicPr>
            <p:nvPr/>
          </p:nvPicPr>
          <p:blipFill>
            <a:blip r:embed="rId3">
              <a:alphaModFix/>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5400000">
              <a:off x="4982285" y="1808490"/>
              <a:ext cx="196043" cy="126924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Double Helix Vector - ClipArt Best - ClipArt Best">
              <a:extLst>
                <a:ext uri="{FF2B5EF4-FFF2-40B4-BE49-F238E27FC236}">
                  <a16:creationId xmlns:a16="http://schemas.microsoft.com/office/drawing/2014/main" id="{67C08760-AD13-53B0-1011-7A284475D993}"/>
                </a:ext>
              </a:extLst>
            </p:cNvPr>
            <p:cNvPicPr>
              <a:picLocks noChangeAspect="1" noChangeArrowheads="1"/>
            </p:cNvPicPr>
            <p:nvPr/>
          </p:nvPicPr>
          <p:blipFill>
            <a:blip r:embed="rId3">
              <a:alphaModFix/>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5400000" flipH="1">
              <a:off x="7283534" y="1705859"/>
              <a:ext cx="195585" cy="12784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Double Helix Vector - ClipArt Best - ClipArt Best">
              <a:extLst>
                <a:ext uri="{FF2B5EF4-FFF2-40B4-BE49-F238E27FC236}">
                  <a16:creationId xmlns:a16="http://schemas.microsoft.com/office/drawing/2014/main" id="{8B4F28E5-AC58-5545-726F-BC1B4AB4E346}"/>
                </a:ext>
              </a:extLst>
            </p:cNvPr>
            <p:cNvPicPr>
              <a:picLocks noChangeAspect="1" noChangeArrowheads="1"/>
            </p:cNvPicPr>
            <p:nvPr/>
          </p:nvPicPr>
          <p:blipFill>
            <a:blip r:embed="rId3">
              <a:alphaModFix/>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5400000">
              <a:off x="6256366" y="4265585"/>
              <a:ext cx="195586" cy="1278464"/>
            </a:xfrm>
            <a:prstGeom prst="rect">
              <a:avLst/>
            </a:prstGeom>
            <a:noFill/>
            <a:extLst>
              <a:ext uri="{909E8E84-426E-40DD-AFC4-6F175D3DCCD1}">
                <a14:hiddenFill xmlns:a14="http://schemas.microsoft.com/office/drawing/2010/main">
                  <a:solidFill>
                    <a:srgbClr val="FFFFFF"/>
                  </a:solidFill>
                </a14:hiddenFill>
              </a:ext>
            </a:extLst>
          </p:spPr>
        </p:pic>
        <p:pic>
          <p:nvPicPr>
            <p:cNvPr id="10" name="Grafikk 23" descr="Barn med ballong med heldekkende fyll">
              <a:extLst>
                <a:ext uri="{FF2B5EF4-FFF2-40B4-BE49-F238E27FC236}">
                  <a16:creationId xmlns:a16="http://schemas.microsoft.com/office/drawing/2014/main" id="{CAF85E40-B75D-00FA-7ED6-0238625411D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782790" y="3660371"/>
              <a:ext cx="1007093" cy="1007093"/>
            </a:xfrm>
            <a:prstGeom prst="rect">
              <a:avLst/>
            </a:prstGeom>
          </p:spPr>
        </p:pic>
        <p:sp>
          <p:nvSpPr>
            <p:cNvPr id="11" name="Oval 10">
              <a:extLst>
                <a:ext uri="{FF2B5EF4-FFF2-40B4-BE49-F238E27FC236}">
                  <a16:creationId xmlns:a16="http://schemas.microsoft.com/office/drawing/2014/main" id="{96BFA24B-ADE4-7031-78EC-26FDC553FB69}"/>
                </a:ext>
              </a:extLst>
            </p:cNvPr>
            <p:cNvSpPr/>
            <p:nvPr/>
          </p:nvSpPr>
          <p:spPr>
            <a:xfrm rot="2351252">
              <a:off x="6092620" y="-62319"/>
              <a:ext cx="2088825" cy="3947772"/>
            </a:xfrm>
            <a:prstGeom prst="ellipse">
              <a:avLst/>
            </a:prstGeom>
            <a:noFill/>
            <a:ln w="38100">
              <a:solidFill>
                <a:srgbClr val="496D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dirty="0"/>
            </a:p>
          </p:txBody>
        </p:sp>
        <p:sp>
          <p:nvSpPr>
            <p:cNvPr id="12" name="Oval 11">
              <a:extLst>
                <a:ext uri="{FF2B5EF4-FFF2-40B4-BE49-F238E27FC236}">
                  <a16:creationId xmlns:a16="http://schemas.microsoft.com/office/drawing/2014/main" id="{43366B70-47AB-B900-DB5B-33AA1E6AB705}"/>
                </a:ext>
              </a:extLst>
            </p:cNvPr>
            <p:cNvSpPr/>
            <p:nvPr/>
          </p:nvSpPr>
          <p:spPr>
            <a:xfrm rot="19386322">
              <a:off x="4207423" y="-148686"/>
              <a:ext cx="2088825" cy="3947772"/>
            </a:xfrm>
            <a:prstGeom prst="ellipse">
              <a:avLst/>
            </a:prstGeom>
            <a:noFill/>
            <a:ln w="38100">
              <a:solidFill>
                <a:srgbClr val="DBAA3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13" name="Oval 12">
              <a:extLst>
                <a:ext uri="{FF2B5EF4-FFF2-40B4-BE49-F238E27FC236}">
                  <a16:creationId xmlns:a16="http://schemas.microsoft.com/office/drawing/2014/main" id="{9AA02D20-F32C-E106-632D-C21F0EC68AFF}"/>
                </a:ext>
              </a:extLst>
            </p:cNvPr>
            <p:cNvSpPr/>
            <p:nvPr/>
          </p:nvSpPr>
          <p:spPr>
            <a:xfrm>
              <a:off x="5225924" y="2292836"/>
              <a:ext cx="2088825" cy="3947772"/>
            </a:xfrm>
            <a:prstGeom prst="ellipse">
              <a:avLst/>
            </a:prstGeom>
            <a:noFill/>
            <a:ln w="38100">
              <a:solidFill>
                <a:srgbClr val="71AD4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grpSp>
          <p:nvGrpSpPr>
            <p:cNvPr id="14" name="Group 13">
              <a:extLst>
                <a:ext uri="{FF2B5EF4-FFF2-40B4-BE49-F238E27FC236}">
                  <a16:creationId xmlns:a16="http://schemas.microsoft.com/office/drawing/2014/main" id="{4DC9E2BC-16CE-3F18-932E-F04C91969556}"/>
                </a:ext>
              </a:extLst>
            </p:cNvPr>
            <p:cNvGrpSpPr/>
            <p:nvPr/>
          </p:nvGrpSpPr>
          <p:grpSpPr>
            <a:xfrm>
              <a:off x="5554045" y="2291334"/>
              <a:ext cx="1439345" cy="1317974"/>
              <a:chOff x="8519291" y="5570176"/>
              <a:chExt cx="1439345" cy="1317974"/>
            </a:xfrm>
          </p:grpSpPr>
          <p:sp>
            <p:nvSpPr>
              <p:cNvPr id="15" name="Oval 14">
                <a:extLst>
                  <a:ext uri="{FF2B5EF4-FFF2-40B4-BE49-F238E27FC236}">
                    <a16:creationId xmlns:a16="http://schemas.microsoft.com/office/drawing/2014/main" id="{F5976309-C6AC-0434-8A1B-F9AAA83FB01A}"/>
                  </a:ext>
                </a:extLst>
              </p:cNvPr>
              <p:cNvSpPr/>
              <p:nvPr/>
            </p:nvSpPr>
            <p:spPr>
              <a:xfrm>
                <a:off x="8541894" y="5570176"/>
                <a:ext cx="1303729" cy="1317974"/>
              </a:xfrm>
              <a:prstGeom prst="ellipse">
                <a:avLst/>
              </a:prstGeom>
              <a:solidFill>
                <a:schemeClr val="bg1">
                  <a:lumMod val="85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16" name="TextBox 15">
                <a:extLst>
                  <a:ext uri="{FF2B5EF4-FFF2-40B4-BE49-F238E27FC236}">
                    <a16:creationId xmlns:a16="http://schemas.microsoft.com/office/drawing/2014/main" id="{BB726AEE-1E93-EE9E-1558-E774B994D562}"/>
                  </a:ext>
                </a:extLst>
              </p:cNvPr>
              <p:cNvSpPr txBox="1"/>
              <p:nvPr/>
            </p:nvSpPr>
            <p:spPr>
              <a:xfrm>
                <a:off x="8519291" y="5941568"/>
                <a:ext cx="1439345" cy="481554"/>
              </a:xfrm>
              <a:prstGeom prst="rect">
                <a:avLst/>
              </a:prstGeom>
              <a:noFill/>
            </p:spPr>
            <p:txBody>
              <a:bodyPr wrap="square" rtlCol="0">
                <a:spAutoFit/>
              </a:bodyPr>
              <a:lstStyle/>
              <a:p>
                <a:r>
                  <a:rPr lang="en-NO" dirty="0"/>
                  <a:t>Phenotype</a:t>
                </a:r>
              </a:p>
            </p:txBody>
          </p:sp>
        </p:grpSp>
      </p:grpSp>
      <p:sp>
        <p:nvSpPr>
          <p:cNvPr id="18" name="TextBox 17">
            <a:extLst>
              <a:ext uri="{FF2B5EF4-FFF2-40B4-BE49-F238E27FC236}">
                <a16:creationId xmlns:a16="http://schemas.microsoft.com/office/drawing/2014/main" id="{24BE8A6D-DC52-2119-851F-A29A16731B74}"/>
              </a:ext>
            </a:extLst>
          </p:cNvPr>
          <p:cNvSpPr txBox="1"/>
          <p:nvPr/>
        </p:nvSpPr>
        <p:spPr>
          <a:xfrm>
            <a:off x="546482" y="1898024"/>
            <a:ext cx="7144585" cy="4893647"/>
          </a:xfrm>
          <a:prstGeom prst="rect">
            <a:avLst/>
          </a:prstGeom>
          <a:noFill/>
        </p:spPr>
        <p:txBody>
          <a:bodyPr wrap="square">
            <a:spAutoFit/>
          </a:bodyPr>
          <a:lstStyle/>
          <a:p>
            <a:pPr marL="342900" indent="-342900">
              <a:buFont typeface="+mj-lt"/>
              <a:buAutoNum type="arabicPeriod"/>
            </a:pPr>
            <a:r>
              <a:rPr lang="en-GB" sz="2400" dirty="0">
                <a:solidFill>
                  <a:srgbClr val="FF0000"/>
                </a:solidFill>
                <a:latin typeface="Calibri" panose="020F0502020204030204" pitchFamily="34" charset="0"/>
                <a:cs typeface="Calibri" panose="020F0502020204030204" pitchFamily="34" charset="0"/>
              </a:rPr>
              <a:t>All genetic effects are direct</a:t>
            </a:r>
          </a:p>
          <a:p>
            <a:pPr marL="342900" indent="-342900">
              <a:buFont typeface="+mj-lt"/>
              <a:buAutoNum type="arabicPeriod"/>
            </a:pPr>
            <a:endParaRPr lang="en-GB" sz="2400" dirty="0">
              <a:latin typeface="Calibri" panose="020F0502020204030204" pitchFamily="34" charset="0"/>
              <a:cs typeface="Calibri" panose="020F0502020204030204" pitchFamily="34" charset="0"/>
            </a:endParaRPr>
          </a:p>
          <a:p>
            <a:pPr marL="342900" indent="-342900">
              <a:buFont typeface="+mj-lt"/>
              <a:buAutoNum type="arabicPeriod"/>
            </a:pPr>
            <a:r>
              <a:rPr lang="en-GB" sz="2400" dirty="0">
                <a:latin typeface="Calibri" panose="020F0502020204030204" pitchFamily="34" charset="0"/>
                <a:cs typeface="Calibri" panose="020F0502020204030204" pitchFamily="34" charset="0"/>
              </a:rPr>
              <a:t>Individuals do not share environmental influences</a:t>
            </a:r>
          </a:p>
          <a:p>
            <a:pPr marL="342900" indent="-342900">
              <a:buFont typeface="+mj-lt"/>
              <a:buAutoNum type="arabicPeriod"/>
            </a:pPr>
            <a:endParaRPr lang="en-GB" sz="2400" dirty="0">
              <a:latin typeface="Calibri" panose="020F0502020204030204" pitchFamily="34" charset="0"/>
              <a:cs typeface="Calibri" panose="020F0502020204030204" pitchFamily="34" charset="0"/>
            </a:endParaRPr>
          </a:p>
          <a:p>
            <a:pPr marL="342900" indent="-342900">
              <a:buFont typeface="+mj-lt"/>
              <a:buAutoNum type="arabicPeriod"/>
            </a:pPr>
            <a:r>
              <a:rPr lang="en-GB" sz="2400" dirty="0">
                <a:latin typeface="Calibri" panose="020F0502020204030204" pitchFamily="34" charset="0"/>
                <a:cs typeface="Calibri" panose="020F0502020204030204" pitchFamily="34" charset="0"/>
              </a:rPr>
              <a:t>GREML only captures direct, additive effects of common SNPs</a:t>
            </a:r>
          </a:p>
          <a:p>
            <a:pPr marL="342900" indent="-342900">
              <a:buFont typeface="+mj-lt"/>
              <a:buAutoNum type="arabicPeriod"/>
            </a:pPr>
            <a:endParaRPr lang="en-GB" sz="2400" dirty="0">
              <a:latin typeface="Calibri" panose="020F0502020204030204" pitchFamily="34" charset="0"/>
              <a:cs typeface="Calibri" panose="020F0502020204030204" pitchFamily="34" charset="0"/>
            </a:endParaRPr>
          </a:p>
          <a:p>
            <a:pPr marL="342900" indent="-342900">
              <a:buFont typeface="+mj-lt"/>
              <a:buAutoNum type="arabicPeriod"/>
            </a:pPr>
            <a:r>
              <a:rPr lang="en-GB" sz="2400" dirty="0">
                <a:latin typeface="Calibri" panose="020F0502020204030204" pitchFamily="34" charset="0"/>
                <a:cs typeface="Calibri" panose="020F0502020204030204" pitchFamily="34" charset="0"/>
              </a:rPr>
              <a:t>random mating</a:t>
            </a:r>
          </a:p>
          <a:p>
            <a:pPr marL="342900" indent="-342900">
              <a:buFont typeface="+mj-lt"/>
              <a:buAutoNum type="arabicPeriod"/>
            </a:pPr>
            <a:endParaRPr lang="en-GB" sz="2400" dirty="0">
              <a:latin typeface="Calibri" panose="020F0502020204030204" pitchFamily="34" charset="0"/>
              <a:cs typeface="Calibri" panose="020F0502020204030204" pitchFamily="34" charset="0"/>
            </a:endParaRPr>
          </a:p>
          <a:p>
            <a:pPr marL="342900" indent="-342900">
              <a:buFont typeface="+mj-lt"/>
              <a:buAutoNum type="arabicPeriod"/>
            </a:pPr>
            <a:r>
              <a:rPr lang="en-GB" sz="2400" dirty="0">
                <a:latin typeface="Calibri" panose="020F0502020204030204" pitchFamily="34" charset="0"/>
                <a:cs typeface="Calibri" panose="020F0502020204030204" pitchFamily="34" charset="0"/>
              </a:rPr>
              <a:t>strong assumptions about genetic architecture</a:t>
            </a:r>
          </a:p>
          <a:p>
            <a:pPr marL="342900" indent="-342900">
              <a:buFont typeface="+mj-lt"/>
              <a:buAutoNum type="arabicPeriod"/>
            </a:pPr>
            <a:endParaRPr lang="en-GB" sz="2400" dirty="0">
              <a:latin typeface="Calibri" panose="020F0502020204030204" pitchFamily="34" charset="0"/>
              <a:cs typeface="Calibri" panose="020F0502020204030204" pitchFamily="34" charset="0"/>
            </a:endParaRPr>
          </a:p>
          <a:p>
            <a:pPr marL="342900" indent="-342900">
              <a:buFont typeface="+mj-lt"/>
              <a:buAutoNum type="arabicPeriod"/>
            </a:pPr>
            <a:r>
              <a:rPr lang="en-GB" sz="2400" dirty="0">
                <a:latin typeface="Calibri" panose="020F0502020204030204" pitchFamily="34" charset="0"/>
                <a:cs typeface="Calibri" panose="020F0502020204030204" pitchFamily="34" charset="0"/>
              </a:rPr>
              <a:t>true genetic effect variance–covariance structure between pairs of individuals is known</a:t>
            </a:r>
            <a:endParaRPr lang="en-NO" sz="2400" dirty="0">
              <a:latin typeface="Calibri" panose="020F0502020204030204" pitchFamily="34" charset="0"/>
              <a:cs typeface="Calibri" panose="020F0502020204030204" pitchFamily="34" charset="0"/>
            </a:endParaRPr>
          </a:p>
        </p:txBody>
      </p:sp>
      <p:sp>
        <p:nvSpPr>
          <p:cNvPr id="19" name="TextBox 18">
            <a:extLst>
              <a:ext uri="{FF2B5EF4-FFF2-40B4-BE49-F238E27FC236}">
                <a16:creationId xmlns:a16="http://schemas.microsoft.com/office/drawing/2014/main" id="{8483F234-B02A-AB7F-A212-633098D56828}"/>
              </a:ext>
            </a:extLst>
          </p:cNvPr>
          <p:cNvSpPr txBox="1"/>
          <p:nvPr/>
        </p:nvSpPr>
        <p:spPr>
          <a:xfrm>
            <a:off x="546482" y="3410766"/>
            <a:ext cx="7286789" cy="1477328"/>
          </a:xfrm>
          <a:prstGeom prst="rect">
            <a:avLst/>
          </a:prstGeom>
          <a:noFill/>
        </p:spPr>
        <p:txBody>
          <a:bodyPr wrap="square">
            <a:spAutoFit/>
          </a:bodyPr>
          <a:lstStyle/>
          <a:p>
            <a:r>
              <a:rPr lang="en-GB" sz="1800" b="0" i="0" dirty="0">
                <a:solidFill>
                  <a:srgbClr val="FF0000"/>
                </a:solidFill>
                <a:effectLst/>
                <a:latin typeface="Merriweather" pitchFamily="2" charset="77"/>
              </a:rPr>
              <a:t>the same genetic variants can have both direct and indirect effects, failing to account for the indirect genetic effects of relatives when attempting to measure heritability can result in misleading quantifications of the importance of direct genetic effects</a:t>
            </a:r>
            <a:endParaRPr lang="en-NO" sz="1800" dirty="0">
              <a:solidFill>
                <a:srgbClr val="FF0000"/>
              </a:solidFill>
            </a:endParaRPr>
          </a:p>
        </p:txBody>
      </p:sp>
    </p:spTree>
    <p:extLst>
      <p:ext uri="{BB962C8B-B14F-4D97-AF65-F5344CB8AC3E}">
        <p14:creationId xmlns:p14="http://schemas.microsoft.com/office/powerpoint/2010/main" val="1121732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8">
                                            <p:txEl>
                                              <p:pRg st="2" end="2"/>
                                            </p:txEl>
                                          </p:spTgt>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18">
                                            <p:txEl>
                                              <p:pRg st="4" end="4"/>
                                            </p:txEl>
                                          </p:spTgt>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18">
                                            <p:txEl>
                                              <p:pRg st="6" end="6"/>
                                            </p:txEl>
                                          </p:spTgt>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18">
                                            <p:txEl>
                                              <p:pRg st="8" end="8"/>
                                            </p:txEl>
                                          </p:spTgt>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18">
                                            <p:txEl>
                                              <p:pRg st="10" end="10"/>
                                            </p:txEl>
                                          </p:spTgt>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062CF335-1993-EF57-2087-EF2EAC2A0564}"/>
              </a:ext>
            </a:extLst>
          </p:cNvPr>
          <p:cNvSpPr>
            <a:spLocks noGrp="1"/>
          </p:cNvSpPr>
          <p:nvPr>
            <p:ph type="title"/>
          </p:nvPr>
        </p:nvSpPr>
        <p:spPr/>
        <p:txBody>
          <a:bodyPr/>
          <a:lstStyle/>
          <a:p>
            <a:r>
              <a:rPr lang="en-NO" dirty="0"/>
              <a:t>MGCTA</a:t>
            </a:r>
          </a:p>
        </p:txBody>
      </p:sp>
      <p:sp>
        <p:nvSpPr>
          <p:cNvPr id="21" name="Text Placeholder 20">
            <a:extLst>
              <a:ext uri="{FF2B5EF4-FFF2-40B4-BE49-F238E27FC236}">
                <a16:creationId xmlns:a16="http://schemas.microsoft.com/office/drawing/2014/main" id="{64970412-86CB-7373-5028-6A04D36483E0}"/>
              </a:ext>
            </a:extLst>
          </p:cNvPr>
          <p:cNvSpPr>
            <a:spLocks noGrp="1"/>
          </p:cNvSpPr>
          <p:nvPr>
            <p:ph type="body" idx="1"/>
          </p:nvPr>
        </p:nvSpPr>
        <p:spPr/>
        <p:txBody>
          <a:bodyPr/>
          <a:lstStyle/>
          <a:p>
            <a:pPr marL="114300" indent="0">
              <a:buNone/>
            </a:pPr>
            <a:endParaRPr lang="en-GB" dirty="0"/>
          </a:p>
          <a:p>
            <a:pPr marL="114300" indent="0">
              <a:buNone/>
            </a:pPr>
            <a:endParaRPr lang="en-GB" dirty="0"/>
          </a:p>
          <a:p>
            <a:pPr marL="114300" indent="0">
              <a:buNone/>
            </a:pPr>
            <a:r>
              <a:rPr lang="en-GB" dirty="0"/>
              <a:t>E</a:t>
            </a:r>
            <a:r>
              <a:rPr lang="en-NO" dirty="0"/>
              <a:t>xtends GREML GCTA to estimate the proportion of the child’s phenotypic variance explained by the maternal (</a:t>
            </a:r>
            <a:r>
              <a:rPr lang="en-NO" dirty="0">
                <a:solidFill>
                  <a:srgbClr val="FF0000"/>
                </a:solidFill>
              </a:rPr>
              <a:t>or</a:t>
            </a:r>
            <a:r>
              <a:rPr lang="en-NO" dirty="0"/>
              <a:t> paternal) and offspring genotype</a:t>
            </a:r>
          </a:p>
          <a:p>
            <a:endParaRPr lang="en-NO" dirty="0"/>
          </a:p>
        </p:txBody>
      </p:sp>
      <p:sp>
        <p:nvSpPr>
          <p:cNvPr id="22" name="TextBox 21">
            <a:extLst>
              <a:ext uri="{FF2B5EF4-FFF2-40B4-BE49-F238E27FC236}">
                <a16:creationId xmlns:a16="http://schemas.microsoft.com/office/drawing/2014/main" id="{77E33AD7-107C-4C43-83BF-5CAADA417BFD}"/>
              </a:ext>
            </a:extLst>
          </p:cNvPr>
          <p:cNvSpPr txBox="1"/>
          <p:nvPr/>
        </p:nvSpPr>
        <p:spPr>
          <a:xfrm>
            <a:off x="1237075" y="6176963"/>
            <a:ext cx="11260776" cy="523220"/>
          </a:xfrm>
          <a:prstGeom prst="rect">
            <a:avLst/>
          </a:prstGeom>
          <a:noFill/>
        </p:spPr>
        <p:txBody>
          <a:bodyPr wrap="square">
            <a:spAutoFit/>
          </a:bodyPr>
          <a:lstStyle/>
          <a:p>
            <a:r>
              <a:rPr lang="en-GB" dirty="0"/>
              <a:t>Eaves LJ, </a:t>
            </a:r>
            <a:r>
              <a:rPr lang="en-GB" dirty="0" err="1"/>
              <a:t>Pourcain</a:t>
            </a:r>
            <a:r>
              <a:rPr lang="en-GB" dirty="0"/>
              <a:t> BS, Smith GD, York TP, Evans DM (2014). </a:t>
            </a:r>
            <a:r>
              <a:rPr lang="en-GB" dirty="0" err="1"/>
              <a:t>Behav</a:t>
            </a:r>
            <a:r>
              <a:rPr lang="en-GB" dirty="0"/>
              <a:t> Genet 44:445–455</a:t>
            </a:r>
          </a:p>
          <a:p>
            <a:r>
              <a:rPr lang="en-GB" b="0" i="0" dirty="0" err="1">
                <a:solidFill>
                  <a:srgbClr val="222222"/>
                </a:solidFill>
                <a:effectLst/>
                <a:latin typeface="Arial" panose="020B0604020202020204" pitchFamily="34" charset="0"/>
              </a:rPr>
              <a:t>Qiao</a:t>
            </a:r>
            <a:r>
              <a:rPr lang="en-GB" b="0" i="0" dirty="0">
                <a:solidFill>
                  <a:srgbClr val="222222"/>
                </a:solidFill>
                <a:effectLst/>
                <a:latin typeface="Arial" panose="020B0604020202020204" pitchFamily="34" charset="0"/>
              </a:rPr>
              <a:t>, Z., Zheng, J., </a:t>
            </a:r>
            <a:r>
              <a:rPr lang="en-GB" b="0" i="0" dirty="0" err="1">
                <a:solidFill>
                  <a:srgbClr val="222222"/>
                </a:solidFill>
                <a:effectLst/>
                <a:latin typeface="Arial" panose="020B0604020202020204" pitchFamily="34" charset="0"/>
              </a:rPr>
              <a:t>Helgeland</a:t>
            </a:r>
            <a:r>
              <a:rPr lang="en-GB" b="0" i="0" dirty="0">
                <a:solidFill>
                  <a:srgbClr val="222222"/>
                </a:solidFill>
                <a:effectLst/>
                <a:latin typeface="Arial" panose="020B0604020202020204" pitchFamily="34" charset="0"/>
              </a:rPr>
              <a:t>, </a:t>
            </a:r>
            <a:r>
              <a:rPr lang="en-GB" b="0" i="0" dirty="0" err="1">
                <a:solidFill>
                  <a:srgbClr val="222222"/>
                </a:solidFill>
                <a:effectLst/>
                <a:latin typeface="Arial" panose="020B0604020202020204" pitchFamily="34" charset="0"/>
              </a:rPr>
              <a:t>Ø</a:t>
            </a:r>
            <a:r>
              <a:rPr lang="en-GB" b="0" i="0" dirty="0">
                <a:solidFill>
                  <a:srgbClr val="222222"/>
                </a:solidFill>
                <a:effectLst/>
                <a:latin typeface="Arial" panose="020B0604020202020204" pitchFamily="34" charset="0"/>
              </a:rPr>
              <a:t>., </a:t>
            </a:r>
            <a:r>
              <a:rPr lang="en-GB" b="0" i="0" dirty="0" err="1">
                <a:solidFill>
                  <a:srgbClr val="222222"/>
                </a:solidFill>
                <a:effectLst/>
                <a:latin typeface="Arial" panose="020B0604020202020204" pitchFamily="34" charset="0"/>
              </a:rPr>
              <a:t>Vaudel</a:t>
            </a:r>
            <a:r>
              <a:rPr lang="en-GB" b="0" i="0" dirty="0">
                <a:solidFill>
                  <a:srgbClr val="222222"/>
                </a:solidFill>
                <a:effectLst/>
                <a:latin typeface="Arial" panose="020B0604020202020204" pitchFamily="34" charset="0"/>
              </a:rPr>
              <a:t>, M., Johansson, S., </a:t>
            </a:r>
            <a:r>
              <a:rPr lang="en-GB" b="0" i="0" dirty="0" err="1">
                <a:solidFill>
                  <a:srgbClr val="222222"/>
                </a:solidFill>
                <a:effectLst/>
                <a:latin typeface="Arial" panose="020B0604020202020204" pitchFamily="34" charset="0"/>
              </a:rPr>
              <a:t>Njølstad</a:t>
            </a:r>
            <a:r>
              <a:rPr lang="en-GB" b="0" i="0" dirty="0">
                <a:solidFill>
                  <a:srgbClr val="222222"/>
                </a:solidFill>
                <a:effectLst/>
                <a:latin typeface="Arial" panose="020B0604020202020204" pitchFamily="34" charset="0"/>
              </a:rPr>
              <a:t>, P. R., ... &amp; Evans, D. M. (2020).. </a:t>
            </a:r>
            <a:r>
              <a:rPr lang="en-GB" b="0" i="1" dirty="0" err="1">
                <a:solidFill>
                  <a:srgbClr val="222222"/>
                </a:solidFill>
                <a:effectLst/>
                <a:latin typeface="Arial" panose="020B0604020202020204" pitchFamily="34" charset="0"/>
              </a:rPr>
              <a:t>Behavior</a:t>
            </a:r>
            <a:r>
              <a:rPr lang="en-GB" b="0" i="1" dirty="0">
                <a:solidFill>
                  <a:srgbClr val="222222"/>
                </a:solidFill>
                <a:effectLst/>
                <a:latin typeface="Arial" panose="020B0604020202020204" pitchFamily="34" charset="0"/>
              </a:rPr>
              <a:t> Genetics</a:t>
            </a:r>
            <a:r>
              <a:rPr lang="en-GB" b="0" i="0" dirty="0">
                <a:solidFill>
                  <a:srgbClr val="222222"/>
                </a:solidFill>
                <a:effectLst/>
                <a:latin typeface="Arial" panose="020B0604020202020204" pitchFamily="34" charset="0"/>
              </a:rPr>
              <a:t>, </a:t>
            </a:r>
            <a:r>
              <a:rPr lang="en-GB" b="0" i="1" dirty="0">
                <a:solidFill>
                  <a:srgbClr val="222222"/>
                </a:solidFill>
                <a:effectLst/>
                <a:latin typeface="Arial" panose="020B0604020202020204" pitchFamily="34" charset="0"/>
              </a:rPr>
              <a:t>50</a:t>
            </a:r>
            <a:r>
              <a:rPr lang="en-GB" b="0" i="0" dirty="0">
                <a:solidFill>
                  <a:srgbClr val="222222"/>
                </a:solidFill>
                <a:effectLst/>
                <a:latin typeface="Arial" panose="020B0604020202020204" pitchFamily="34" charset="0"/>
              </a:rPr>
              <a:t>, 51-66.</a:t>
            </a:r>
            <a:endParaRPr lang="en-NO" dirty="0"/>
          </a:p>
        </p:txBody>
      </p:sp>
    </p:spTree>
    <p:extLst>
      <p:ext uri="{BB962C8B-B14F-4D97-AF65-F5344CB8AC3E}">
        <p14:creationId xmlns:p14="http://schemas.microsoft.com/office/powerpoint/2010/main" val="7928531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4F10442-222D-2A13-1EEC-4BCD03A50D77}"/>
              </a:ext>
            </a:extLst>
          </p:cNvPr>
          <p:cNvGrpSpPr/>
          <p:nvPr/>
        </p:nvGrpSpPr>
        <p:grpSpPr>
          <a:xfrm>
            <a:off x="4185863" y="3889602"/>
            <a:ext cx="678173" cy="1517126"/>
            <a:chOff x="4185863" y="3889602"/>
            <a:chExt cx="678173" cy="1517126"/>
          </a:xfrm>
        </p:grpSpPr>
        <p:cxnSp>
          <p:nvCxnSpPr>
            <p:cNvPr id="14" name="Straight Arrow Connector 13">
              <a:extLst>
                <a:ext uri="{FF2B5EF4-FFF2-40B4-BE49-F238E27FC236}">
                  <a16:creationId xmlns:a16="http://schemas.microsoft.com/office/drawing/2014/main" id="{40328BA2-EFB8-A139-32F7-0A2D4C03C6EF}"/>
                </a:ext>
              </a:extLst>
            </p:cNvPr>
            <p:cNvCxnSpPr>
              <a:cxnSpLocks/>
            </p:cNvCxnSpPr>
            <p:nvPr/>
          </p:nvCxnSpPr>
          <p:spPr>
            <a:xfrm flipH="1" flipV="1">
              <a:off x="4524949" y="3889602"/>
              <a:ext cx="2" cy="73382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Oval 16">
              <a:extLst>
                <a:ext uri="{FF2B5EF4-FFF2-40B4-BE49-F238E27FC236}">
                  <a16:creationId xmlns:a16="http://schemas.microsoft.com/office/drawing/2014/main" id="{837F07B5-78BE-5D7B-8F06-93C1E64A61E7}"/>
                </a:ext>
              </a:extLst>
            </p:cNvPr>
            <p:cNvSpPr/>
            <p:nvPr/>
          </p:nvSpPr>
          <p:spPr>
            <a:xfrm>
              <a:off x="4185863" y="4733032"/>
              <a:ext cx="678173" cy="673696"/>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O" dirty="0">
                  <a:solidFill>
                    <a:schemeClr val="tx1"/>
                  </a:solidFill>
                </a:rPr>
                <a:t>E</a:t>
              </a:r>
            </a:p>
          </p:txBody>
        </p:sp>
      </p:grpSp>
      <p:sp>
        <p:nvSpPr>
          <p:cNvPr id="18" name="TextBox 17">
            <a:extLst>
              <a:ext uri="{FF2B5EF4-FFF2-40B4-BE49-F238E27FC236}">
                <a16:creationId xmlns:a16="http://schemas.microsoft.com/office/drawing/2014/main" id="{44EDBEF4-07FD-C6A6-CA22-7CB947E90DF7}"/>
              </a:ext>
            </a:extLst>
          </p:cNvPr>
          <p:cNvSpPr txBox="1"/>
          <p:nvPr/>
        </p:nvSpPr>
        <p:spPr>
          <a:xfrm>
            <a:off x="4206211" y="4128605"/>
            <a:ext cx="318739" cy="307777"/>
          </a:xfrm>
          <a:prstGeom prst="rect">
            <a:avLst/>
          </a:prstGeom>
          <a:noFill/>
        </p:spPr>
        <p:txBody>
          <a:bodyPr wrap="square" rtlCol="0">
            <a:spAutoFit/>
          </a:bodyPr>
          <a:lstStyle/>
          <a:p>
            <a:r>
              <a:rPr lang="en-NO" dirty="0"/>
              <a:t>e</a:t>
            </a:r>
          </a:p>
        </p:txBody>
      </p:sp>
      <p:grpSp>
        <p:nvGrpSpPr>
          <p:cNvPr id="4" name="Group 3">
            <a:extLst>
              <a:ext uri="{FF2B5EF4-FFF2-40B4-BE49-F238E27FC236}">
                <a16:creationId xmlns:a16="http://schemas.microsoft.com/office/drawing/2014/main" id="{1B37AFB1-95F0-82A7-C84A-15AFF2FEB89A}"/>
              </a:ext>
            </a:extLst>
          </p:cNvPr>
          <p:cNvGrpSpPr/>
          <p:nvPr/>
        </p:nvGrpSpPr>
        <p:grpSpPr>
          <a:xfrm>
            <a:off x="4541713" y="3879270"/>
            <a:ext cx="2433245" cy="1911293"/>
            <a:chOff x="4541713" y="3879270"/>
            <a:chExt cx="2433245" cy="1911293"/>
          </a:xfrm>
        </p:grpSpPr>
        <p:grpSp>
          <p:nvGrpSpPr>
            <p:cNvPr id="3" name="Group 2">
              <a:extLst>
                <a:ext uri="{FF2B5EF4-FFF2-40B4-BE49-F238E27FC236}">
                  <a16:creationId xmlns:a16="http://schemas.microsoft.com/office/drawing/2014/main" id="{EEB94944-2876-026E-44F0-C61169F14BF5}"/>
                </a:ext>
              </a:extLst>
            </p:cNvPr>
            <p:cNvGrpSpPr/>
            <p:nvPr/>
          </p:nvGrpSpPr>
          <p:grpSpPr>
            <a:xfrm>
              <a:off x="4541713" y="3879270"/>
              <a:ext cx="1969994" cy="1527458"/>
              <a:chOff x="4541713" y="3879270"/>
              <a:chExt cx="1969994" cy="1527458"/>
            </a:xfrm>
          </p:grpSpPr>
          <p:cxnSp>
            <p:nvCxnSpPr>
              <p:cNvPr id="20" name="Straight Arrow Connector 19">
                <a:extLst>
                  <a:ext uri="{FF2B5EF4-FFF2-40B4-BE49-F238E27FC236}">
                    <a16:creationId xmlns:a16="http://schemas.microsoft.com/office/drawing/2014/main" id="{85951BDE-1302-F078-5F54-417C9AC02B68}"/>
                  </a:ext>
                </a:extLst>
              </p:cNvPr>
              <p:cNvCxnSpPr>
                <a:cxnSpLocks/>
              </p:cNvCxnSpPr>
              <p:nvPr/>
            </p:nvCxnSpPr>
            <p:spPr>
              <a:xfrm flipH="1" flipV="1">
                <a:off x="4541713" y="3879270"/>
                <a:ext cx="1274909" cy="82518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Oval 23">
                <a:extLst>
                  <a:ext uri="{FF2B5EF4-FFF2-40B4-BE49-F238E27FC236}">
                    <a16:creationId xmlns:a16="http://schemas.microsoft.com/office/drawing/2014/main" id="{AD605555-7AF6-6A01-BD54-C9421460F6A1}"/>
                  </a:ext>
                </a:extLst>
              </p:cNvPr>
              <p:cNvSpPr/>
              <p:nvPr/>
            </p:nvSpPr>
            <p:spPr>
              <a:xfrm>
                <a:off x="5833534" y="4733032"/>
                <a:ext cx="678173" cy="673696"/>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O" dirty="0">
                    <a:solidFill>
                      <a:schemeClr val="tx1"/>
                    </a:solidFill>
                  </a:rPr>
                  <a:t>G</a:t>
                </a:r>
                <a:r>
                  <a:rPr lang="en-NO" baseline="-25000" dirty="0">
                    <a:solidFill>
                      <a:schemeClr val="tx1"/>
                    </a:solidFill>
                  </a:rPr>
                  <a:t>cc</a:t>
                </a:r>
              </a:p>
            </p:txBody>
          </p:sp>
        </p:grpSp>
        <p:sp>
          <p:nvSpPr>
            <p:cNvPr id="25" name="TextBox 24">
              <a:extLst>
                <a:ext uri="{FF2B5EF4-FFF2-40B4-BE49-F238E27FC236}">
                  <a16:creationId xmlns:a16="http://schemas.microsoft.com/office/drawing/2014/main" id="{8A2EB6A0-2E1E-1901-9FF1-E1A0F298EBCC}"/>
                </a:ext>
              </a:extLst>
            </p:cNvPr>
            <p:cNvSpPr txBox="1"/>
            <p:nvPr/>
          </p:nvSpPr>
          <p:spPr>
            <a:xfrm>
              <a:off x="5709683" y="5482786"/>
              <a:ext cx="1265275" cy="307777"/>
            </a:xfrm>
            <a:prstGeom prst="rect">
              <a:avLst/>
            </a:prstGeom>
            <a:noFill/>
          </p:spPr>
          <p:txBody>
            <a:bodyPr wrap="square" rtlCol="0">
              <a:spAutoFit/>
            </a:bodyPr>
            <a:lstStyle/>
            <a:p>
              <a:r>
                <a:rPr lang="en-NO" dirty="0"/>
                <a:t>Offspring</a:t>
              </a:r>
            </a:p>
          </p:txBody>
        </p:sp>
      </p:grpSp>
      <p:grpSp>
        <p:nvGrpSpPr>
          <p:cNvPr id="5" name="Group 4">
            <a:extLst>
              <a:ext uri="{FF2B5EF4-FFF2-40B4-BE49-F238E27FC236}">
                <a16:creationId xmlns:a16="http://schemas.microsoft.com/office/drawing/2014/main" id="{4A8420B1-0BC2-CEAA-1F31-D463192266F8}"/>
              </a:ext>
            </a:extLst>
          </p:cNvPr>
          <p:cNvGrpSpPr/>
          <p:nvPr/>
        </p:nvGrpSpPr>
        <p:grpSpPr>
          <a:xfrm>
            <a:off x="5709683" y="1842809"/>
            <a:ext cx="1265275" cy="2727186"/>
            <a:chOff x="5709683" y="1842809"/>
            <a:chExt cx="1265275" cy="2727186"/>
          </a:xfrm>
        </p:grpSpPr>
        <p:sp>
          <p:nvSpPr>
            <p:cNvPr id="26" name="Oval 25">
              <a:extLst>
                <a:ext uri="{FF2B5EF4-FFF2-40B4-BE49-F238E27FC236}">
                  <a16:creationId xmlns:a16="http://schemas.microsoft.com/office/drawing/2014/main" id="{DC07961D-B26C-05F3-802D-15BC8DF00036}"/>
                </a:ext>
              </a:extLst>
            </p:cNvPr>
            <p:cNvSpPr/>
            <p:nvPr/>
          </p:nvSpPr>
          <p:spPr>
            <a:xfrm>
              <a:off x="5833533" y="2183743"/>
              <a:ext cx="678173" cy="673696"/>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O" dirty="0">
                  <a:solidFill>
                    <a:schemeClr val="tx1"/>
                  </a:solidFill>
                </a:rPr>
                <a:t>G</a:t>
              </a:r>
              <a:r>
                <a:rPr lang="en-NO" baseline="-25000" dirty="0">
                  <a:solidFill>
                    <a:schemeClr val="tx1"/>
                  </a:solidFill>
                </a:rPr>
                <a:t>Mc</a:t>
              </a:r>
            </a:p>
          </p:txBody>
        </p:sp>
        <p:cxnSp>
          <p:nvCxnSpPr>
            <p:cNvPr id="27" name="Straight Arrow Connector 26">
              <a:extLst>
                <a:ext uri="{FF2B5EF4-FFF2-40B4-BE49-F238E27FC236}">
                  <a16:creationId xmlns:a16="http://schemas.microsoft.com/office/drawing/2014/main" id="{B8E9CE5D-F3B0-9F7F-4AE4-09D0461C0977}"/>
                </a:ext>
              </a:extLst>
            </p:cNvPr>
            <p:cNvCxnSpPr>
              <a:cxnSpLocks/>
            </p:cNvCxnSpPr>
            <p:nvPr/>
          </p:nvCxnSpPr>
          <p:spPr>
            <a:xfrm flipV="1">
              <a:off x="6151773" y="2994874"/>
              <a:ext cx="0" cy="1575121"/>
            </a:xfrm>
            <a:prstGeom prst="straightConnector1">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DDA2F09A-AC95-B15D-0694-BA69082412E1}"/>
                </a:ext>
              </a:extLst>
            </p:cNvPr>
            <p:cNvSpPr txBox="1"/>
            <p:nvPr/>
          </p:nvSpPr>
          <p:spPr>
            <a:xfrm>
              <a:off x="5709683" y="1842809"/>
              <a:ext cx="1265275" cy="307777"/>
            </a:xfrm>
            <a:prstGeom prst="rect">
              <a:avLst/>
            </a:prstGeom>
            <a:noFill/>
          </p:spPr>
          <p:txBody>
            <a:bodyPr wrap="square" rtlCol="0">
              <a:spAutoFit/>
            </a:bodyPr>
            <a:lstStyle/>
            <a:p>
              <a:r>
                <a:rPr lang="en-NO" dirty="0"/>
                <a:t>Maternal</a:t>
              </a:r>
            </a:p>
          </p:txBody>
        </p:sp>
      </p:grpSp>
      <p:sp>
        <p:nvSpPr>
          <p:cNvPr id="32" name="TextBox 31">
            <a:extLst>
              <a:ext uri="{FF2B5EF4-FFF2-40B4-BE49-F238E27FC236}">
                <a16:creationId xmlns:a16="http://schemas.microsoft.com/office/drawing/2014/main" id="{3DF64FD9-0673-4700-2C46-C372ABA711AE}"/>
              </a:ext>
            </a:extLst>
          </p:cNvPr>
          <p:cNvSpPr txBox="1"/>
          <p:nvPr/>
        </p:nvSpPr>
        <p:spPr>
          <a:xfrm>
            <a:off x="5029895" y="4250768"/>
            <a:ext cx="318739" cy="307777"/>
          </a:xfrm>
          <a:prstGeom prst="rect">
            <a:avLst/>
          </a:prstGeom>
          <a:noFill/>
        </p:spPr>
        <p:txBody>
          <a:bodyPr wrap="square" rtlCol="0">
            <a:spAutoFit/>
          </a:bodyPr>
          <a:lstStyle/>
          <a:p>
            <a:r>
              <a:rPr lang="en-NO" dirty="0"/>
              <a:t>h</a:t>
            </a:r>
          </a:p>
        </p:txBody>
      </p:sp>
      <p:sp>
        <p:nvSpPr>
          <p:cNvPr id="33" name="TextBox 32">
            <a:extLst>
              <a:ext uri="{FF2B5EF4-FFF2-40B4-BE49-F238E27FC236}">
                <a16:creationId xmlns:a16="http://schemas.microsoft.com/office/drawing/2014/main" id="{F3DDDB53-A9C8-7009-46B2-2937CBE43509}"/>
              </a:ext>
            </a:extLst>
          </p:cNvPr>
          <p:cNvSpPr txBox="1"/>
          <p:nvPr/>
        </p:nvSpPr>
        <p:spPr>
          <a:xfrm>
            <a:off x="6237822" y="3462369"/>
            <a:ext cx="503219" cy="307777"/>
          </a:xfrm>
          <a:prstGeom prst="rect">
            <a:avLst/>
          </a:prstGeom>
          <a:noFill/>
        </p:spPr>
        <p:txBody>
          <a:bodyPr wrap="square" rtlCol="0">
            <a:spAutoFit/>
          </a:bodyPr>
          <a:lstStyle/>
          <a:p>
            <a:r>
              <a:rPr lang="en-NO" dirty="0"/>
              <a:t>1/2</a:t>
            </a:r>
          </a:p>
        </p:txBody>
      </p:sp>
      <p:grpSp>
        <p:nvGrpSpPr>
          <p:cNvPr id="58" name="Group 57">
            <a:extLst>
              <a:ext uri="{FF2B5EF4-FFF2-40B4-BE49-F238E27FC236}">
                <a16:creationId xmlns:a16="http://schemas.microsoft.com/office/drawing/2014/main" id="{4C45BBDF-E1E5-990C-4ECE-ADBEEEC2EF91}"/>
              </a:ext>
            </a:extLst>
          </p:cNvPr>
          <p:cNvGrpSpPr/>
          <p:nvPr/>
        </p:nvGrpSpPr>
        <p:grpSpPr>
          <a:xfrm>
            <a:off x="4210255" y="3338259"/>
            <a:ext cx="1962364" cy="481262"/>
            <a:chOff x="4210255" y="3338259"/>
            <a:chExt cx="1962364" cy="481262"/>
          </a:xfrm>
        </p:grpSpPr>
        <p:sp>
          <p:nvSpPr>
            <p:cNvPr id="13" name="Rectangle 12">
              <a:extLst>
                <a:ext uri="{FF2B5EF4-FFF2-40B4-BE49-F238E27FC236}">
                  <a16:creationId xmlns:a16="http://schemas.microsoft.com/office/drawing/2014/main" id="{E6F79FB6-981C-645A-27DA-A6E203F2AC58}"/>
                </a:ext>
              </a:extLst>
            </p:cNvPr>
            <p:cNvSpPr/>
            <p:nvPr/>
          </p:nvSpPr>
          <p:spPr>
            <a:xfrm>
              <a:off x="4210255" y="3338259"/>
              <a:ext cx="629393" cy="481262"/>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O" dirty="0">
                  <a:solidFill>
                    <a:schemeClr val="tx1"/>
                  </a:solidFill>
                </a:rPr>
                <a:t>P</a:t>
              </a:r>
            </a:p>
          </p:txBody>
        </p:sp>
        <p:sp>
          <p:nvSpPr>
            <p:cNvPr id="34" name="TextBox 33">
              <a:extLst>
                <a:ext uri="{FF2B5EF4-FFF2-40B4-BE49-F238E27FC236}">
                  <a16:creationId xmlns:a16="http://schemas.microsoft.com/office/drawing/2014/main" id="{4EB09C6F-DDE3-7DA4-D7C9-A23D3D2D7048}"/>
                </a:ext>
              </a:extLst>
            </p:cNvPr>
            <p:cNvSpPr txBox="1"/>
            <p:nvPr/>
          </p:nvSpPr>
          <p:spPr>
            <a:xfrm>
              <a:off x="4907344" y="3413854"/>
              <a:ext cx="1265275" cy="307777"/>
            </a:xfrm>
            <a:prstGeom prst="rect">
              <a:avLst/>
            </a:prstGeom>
            <a:noFill/>
          </p:spPr>
          <p:txBody>
            <a:bodyPr wrap="square" rtlCol="0">
              <a:spAutoFit/>
            </a:bodyPr>
            <a:lstStyle/>
            <a:p>
              <a:r>
                <a:rPr lang="en-NO" dirty="0"/>
                <a:t>Phenotype</a:t>
              </a:r>
            </a:p>
          </p:txBody>
        </p:sp>
      </p:grpSp>
      <p:sp>
        <p:nvSpPr>
          <p:cNvPr id="35" name="TextBox 34">
            <a:extLst>
              <a:ext uri="{FF2B5EF4-FFF2-40B4-BE49-F238E27FC236}">
                <a16:creationId xmlns:a16="http://schemas.microsoft.com/office/drawing/2014/main" id="{6AEE795D-E751-8A1A-0DE8-B61DF1040551}"/>
              </a:ext>
            </a:extLst>
          </p:cNvPr>
          <p:cNvSpPr txBox="1"/>
          <p:nvPr/>
        </p:nvSpPr>
        <p:spPr>
          <a:xfrm>
            <a:off x="3530643" y="2131909"/>
            <a:ext cx="1871358" cy="307777"/>
          </a:xfrm>
          <a:prstGeom prst="rect">
            <a:avLst/>
          </a:prstGeom>
          <a:noFill/>
        </p:spPr>
        <p:txBody>
          <a:bodyPr wrap="square" rtlCol="0">
            <a:spAutoFit/>
          </a:bodyPr>
          <a:lstStyle/>
          <a:p>
            <a:r>
              <a:rPr lang="en-NO" dirty="0"/>
              <a:t>Maternal genotype</a:t>
            </a:r>
          </a:p>
        </p:txBody>
      </p:sp>
      <p:sp>
        <p:nvSpPr>
          <p:cNvPr id="36" name="TextBox 35">
            <a:extLst>
              <a:ext uri="{FF2B5EF4-FFF2-40B4-BE49-F238E27FC236}">
                <a16:creationId xmlns:a16="http://schemas.microsoft.com/office/drawing/2014/main" id="{7528EAE9-9207-1EA1-D83C-5DF7565A80EA}"/>
              </a:ext>
            </a:extLst>
          </p:cNvPr>
          <p:cNvSpPr txBox="1"/>
          <p:nvPr/>
        </p:nvSpPr>
        <p:spPr>
          <a:xfrm>
            <a:off x="3672434" y="5592943"/>
            <a:ext cx="1871358" cy="307777"/>
          </a:xfrm>
          <a:prstGeom prst="rect">
            <a:avLst/>
          </a:prstGeom>
          <a:noFill/>
        </p:spPr>
        <p:txBody>
          <a:bodyPr wrap="square" rtlCol="0">
            <a:spAutoFit/>
          </a:bodyPr>
          <a:lstStyle/>
          <a:p>
            <a:r>
              <a:rPr lang="en-NO" dirty="0"/>
              <a:t>Offspring genotype</a:t>
            </a:r>
          </a:p>
        </p:txBody>
      </p:sp>
      <p:grpSp>
        <p:nvGrpSpPr>
          <p:cNvPr id="6" name="Group 5">
            <a:extLst>
              <a:ext uri="{FF2B5EF4-FFF2-40B4-BE49-F238E27FC236}">
                <a16:creationId xmlns:a16="http://schemas.microsoft.com/office/drawing/2014/main" id="{3E5CC317-8576-9A83-4AFE-6511F1871232}"/>
              </a:ext>
            </a:extLst>
          </p:cNvPr>
          <p:cNvGrpSpPr/>
          <p:nvPr/>
        </p:nvGrpSpPr>
        <p:grpSpPr>
          <a:xfrm>
            <a:off x="6819388" y="1883030"/>
            <a:ext cx="2325122" cy="1124235"/>
            <a:chOff x="6819388" y="1883030"/>
            <a:chExt cx="2325122" cy="1124235"/>
          </a:xfrm>
        </p:grpSpPr>
        <p:sp>
          <p:nvSpPr>
            <p:cNvPr id="37" name="Right Brace 36">
              <a:extLst>
                <a:ext uri="{FF2B5EF4-FFF2-40B4-BE49-F238E27FC236}">
                  <a16:creationId xmlns:a16="http://schemas.microsoft.com/office/drawing/2014/main" id="{39E53D4D-A9C6-9F40-9FFE-41A51F86FBE4}"/>
                </a:ext>
              </a:extLst>
            </p:cNvPr>
            <p:cNvSpPr/>
            <p:nvPr/>
          </p:nvSpPr>
          <p:spPr>
            <a:xfrm>
              <a:off x="6819388" y="1883030"/>
              <a:ext cx="138223" cy="1124235"/>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O"/>
            </a:p>
          </p:txBody>
        </p:sp>
        <p:sp>
          <p:nvSpPr>
            <p:cNvPr id="38" name="TextBox 37">
              <a:extLst>
                <a:ext uri="{FF2B5EF4-FFF2-40B4-BE49-F238E27FC236}">
                  <a16:creationId xmlns:a16="http://schemas.microsoft.com/office/drawing/2014/main" id="{8C102762-3807-916E-7FFB-CFA622517EE8}"/>
                </a:ext>
              </a:extLst>
            </p:cNvPr>
            <p:cNvSpPr txBox="1"/>
            <p:nvPr/>
          </p:nvSpPr>
          <p:spPr>
            <a:xfrm>
              <a:off x="6985711" y="1970935"/>
              <a:ext cx="2158799" cy="954107"/>
            </a:xfrm>
            <a:prstGeom prst="rect">
              <a:avLst/>
            </a:prstGeom>
            <a:noFill/>
          </p:spPr>
          <p:txBody>
            <a:bodyPr wrap="square" rtlCol="0">
              <a:spAutoFit/>
            </a:bodyPr>
            <a:lstStyle/>
            <a:p>
              <a:r>
                <a:rPr lang="en-NO" dirty="0">
                  <a:solidFill>
                    <a:srgbClr val="FF0000"/>
                  </a:solidFill>
                </a:rPr>
                <a:t>These genes don’t have affect on offspring phenotype when in mother</a:t>
              </a:r>
            </a:p>
          </p:txBody>
        </p:sp>
      </p:grpSp>
      <p:sp>
        <p:nvSpPr>
          <p:cNvPr id="47" name="TextBox 46">
            <a:extLst>
              <a:ext uri="{FF2B5EF4-FFF2-40B4-BE49-F238E27FC236}">
                <a16:creationId xmlns:a16="http://schemas.microsoft.com/office/drawing/2014/main" id="{DD8C41C3-3966-5809-BADD-6E2DCD690B38}"/>
              </a:ext>
            </a:extLst>
          </p:cNvPr>
          <p:cNvSpPr txBox="1"/>
          <p:nvPr/>
        </p:nvSpPr>
        <p:spPr>
          <a:xfrm>
            <a:off x="3555044" y="2687097"/>
            <a:ext cx="318739" cy="307777"/>
          </a:xfrm>
          <a:prstGeom prst="rect">
            <a:avLst/>
          </a:prstGeom>
          <a:noFill/>
        </p:spPr>
        <p:txBody>
          <a:bodyPr wrap="square" rtlCol="0">
            <a:spAutoFit/>
          </a:bodyPr>
          <a:lstStyle/>
          <a:p>
            <a:r>
              <a:rPr lang="en-NO" dirty="0"/>
              <a:t>m</a:t>
            </a:r>
          </a:p>
        </p:txBody>
      </p:sp>
      <p:grpSp>
        <p:nvGrpSpPr>
          <p:cNvPr id="10" name="Group 9">
            <a:extLst>
              <a:ext uri="{FF2B5EF4-FFF2-40B4-BE49-F238E27FC236}">
                <a16:creationId xmlns:a16="http://schemas.microsoft.com/office/drawing/2014/main" id="{B496ABF9-B429-B81D-E9FD-094D12E2DEDD}"/>
              </a:ext>
            </a:extLst>
          </p:cNvPr>
          <p:cNvGrpSpPr/>
          <p:nvPr/>
        </p:nvGrpSpPr>
        <p:grpSpPr>
          <a:xfrm>
            <a:off x="236730" y="1822583"/>
            <a:ext cx="4288222" cy="1515676"/>
            <a:chOff x="236730" y="1822583"/>
            <a:chExt cx="4288222" cy="1515676"/>
          </a:xfrm>
        </p:grpSpPr>
        <p:sp>
          <p:nvSpPr>
            <p:cNvPr id="42" name="Right Brace 41">
              <a:extLst>
                <a:ext uri="{FF2B5EF4-FFF2-40B4-BE49-F238E27FC236}">
                  <a16:creationId xmlns:a16="http://schemas.microsoft.com/office/drawing/2014/main" id="{02ABF7BB-9BBE-DA14-4D32-E9FBA31AA063}"/>
                </a:ext>
              </a:extLst>
            </p:cNvPr>
            <p:cNvSpPr/>
            <p:nvPr/>
          </p:nvSpPr>
          <p:spPr>
            <a:xfrm rot="10800000">
              <a:off x="2056651" y="2010266"/>
              <a:ext cx="138223" cy="1124235"/>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O"/>
            </a:p>
          </p:txBody>
        </p:sp>
        <p:grpSp>
          <p:nvGrpSpPr>
            <p:cNvPr id="9" name="Group 8">
              <a:extLst>
                <a:ext uri="{FF2B5EF4-FFF2-40B4-BE49-F238E27FC236}">
                  <a16:creationId xmlns:a16="http://schemas.microsoft.com/office/drawing/2014/main" id="{E66F8063-A3C1-A370-1BA6-CCF0AE3DB28F}"/>
                </a:ext>
              </a:extLst>
            </p:cNvPr>
            <p:cNvGrpSpPr/>
            <p:nvPr/>
          </p:nvGrpSpPr>
          <p:grpSpPr>
            <a:xfrm>
              <a:off x="236730" y="1822583"/>
              <a:ext cx="4288222" cy="1515676"/>
              <a:chOff x="236730" y="1822583"/>
              <a:chExt cx="4288222" cy="1515676"/>
            </a:xfrm>
          </p:grpSpPr>
          <p:grpSp>
            <p:nvGrpSpPr>
              <p:cNvPr id="7" name="Group 6">
                <a:extLst>
                  <a:ext uri="{FF2B5EF4-FFF2-40B4-BE49-F238E27FC236}">
                    <a16:creationId xmlns:a16="http://schemas.microsoft.com/office/drawing/2014/main" id="{C5BFA112-4B3A-7762-6A3C-617EDD761FDA}"/>
                  </a:ext>
                </a:extLst>
              </p:cNvPr>
              <p:cNvGrpSpPr/>
              <p:nvPr/>
            </p:nvGrpSpPr>
            <p:grpSpPr>
              <a:xfrm>
                <a:off x="236730" y="2150586"/>
                <a:ext cx="4288222" cy="1187673"/>
                <a:chOff x="236730" y="2150586"/>
                <a:chExt cx="4288222" cy="1187673"/>
              </a:xfrm>
            </p:grpSpPr>
            <p:grpSp>
              <p:nvGrpSpPr>
                <p:cNvPr id="41" name="Group 40">
                  <a:extLst>
                    <a:ext uri="{FF2B5EF4-FFF2-40B4-BE49-F238E27FC236}">
                      <a16:creationId xmlns:a16="http://schemas.microsoft.com/office/drawing/2014/main" id="{4393201C-EA5E-0006-4679-264B9E6ED1AE}"/>
                    </a:ext>
                  </a:extLst>
                </p:cNvPr>
                <p:cNvGrpSpPr/>
                <p:nvPr/>
              </p:nvGrpSpPr>
              <p:grpSpPr>
                <a:xfrm>
                  <a:off x="2402988" y="2183743"/>
                  <a:ext cx="859649" cy="673696"/>
                  <a:chOff x="2402988" y="3141023"/>
                  <a:chExt cx="859649" cy="673696"/>
                </a:xfrm>
              </p:grpSpPr>
              <p:sp>
                <p:nvSpPr>
                  <p:cNvPr id="39" name="Oval 38">
                    <a:extLst>
                      <a:ext uri="{FF2B5EF4-FFF2-40B4-BE49-F238E27FC236}">
                        <a16:creationId xmlns:a16="http://schemas.microsoft.com/office/drawing/2014/main" id="{453216A7-2BC2-1941-D96D-808B4DF21DC3}"/>
                      </a:ext>
                    </a:extLst>
                  </p:cNvPr>
                  <p:cNvSpPr/>
                  <p:nvPr/>
                </p:nvSpPr>
                <p:spPr>
                  <a:xfrm>
                    <a:off x="2402988" y="3141023"/>
                    <a:ext cx="678173" cy="673696"/>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baseline="-25000" dirty="0">
                      <a:solidFill>
                        <a:schemeClr val="tx1"/>
                      </a:solidFill>
                    </a:endParaRPr>
                  </a:p>
                </p:txBody>
              </p:sp>
              <p:sp>
                <p:nvSpPr>
                  <p:cNvPr id="40" name="TextBox 39">
                    <a:extLst>
                      <a:ext uri="{FF2B5EF4-FFF2-40B4-BE49-F238E27FC236}">
                        <a16:creationId xmlns:a16="http://schemas.microsoft.com/office/drawing/2014/main" id="{7A0A5E10-BF39-CA5C-E94B-DCE01A04F8A7}"/>
                      </a:ext>
                    </a:extLst>
                  </p:cNvPr>
                  <p:cNvSpPr txBox="1"/>
                  <p:nvPr/>
                </p:nvSpPr>
                <p:spPr>
                  <a:xfrm>
                    <a:off x="2500637" y="3290998"/>
                    <a:ext cx="762000" cy="307777"/>
                  </a:xfrm>
                  <a:prstGeom prst="rect">
                    <a:avLst/>
                  </a:prstGeom>
                  <a:noFill/>
                </p:spPr>
                <p:txBody>
                  <a:bodyPr wrap="square" rtlCol="0">
                    <a:spAutoFit/>
                  </a:bodyPr>
                  <a:lstStyle/>
                  <a:p>
                    <a:r>
                      <a:rPr lang="en-NO" dirty="0"/>
                      <a:t>G</a:t>
                    </a:r>
                    <a:r>
                      <a:rPr lang="en-NO" baseline="-25000" dirty="0"/>
                      <a:t>MM</a:t>
                    </a:r>
                  </a:p>
                </p:txBody>
              </p:sp>
            </p:grpSp>
            <p:sp>
              <p:nvSpPr>
                <p:cNvPr id="43" name="TextBox 42">
                  <a:extLst>
                    <a:ext uri="{FF2B5EF4-FFF2-40B4-BE49-F238E27FC236}">
                      <a16:creationId xmlns:a16="http://schemas.microsoft.com/office/drawing/2014/main" id="{704DAEF6-BEEB-F110-560A-E8D258F95329}"/>
                    </a:ext>
                  </a:extLst>
                </p:cNvPr>
                <p:cNvSpPr txBox="1"/>
                <p:nvPr/>
              </p:nvSpPr>
              <p:spPr>
                <a:xfrm>
                  <a:off x="236730" y="2150586"/>
                  <a:ext cx="1927727" cy="738664"/>
                </a:xfrm>
                <a:prstGeom prst="rect">
                  <a:avLst/>
                </a:prstGeom>
                <a:noFill/>
              </p:spPr>
              <p:txBody>
                <a:bodyPr wrap="square" rtlCol="0">
                  <a:spAutoFit/>
                </a:bodyPr>
                <a:lstStyle/>
                <a:p>
                  <a:r>
                    <a:rPr lang="en-NO" dirty="0">
                      <a:solidFill>
                        <a:srgbClr val="FF0000"/>
                      </a:solidFill>
                    </a:rPr>
                    <a:t>Genes in mothers that do affect offspring genotype</a:t>
                  </a:r>
                </a:p>
              </p:txBody>
            </p:sp>
            <p:cxnSp>
              <p:nvCxnSpPr>
                <p:cNvPr id="44" name="Straight Arrow Connector 43">
                  <a:extLst>
                    <a:ext uri="{FF2B5EF4-FFF2-40B4-BE49-F238E27FC236}">
                      <a16:creationId xmlns:a16="http://schemas.microsoft.com/office/drawing/2014/main" id="{4716FF44-8951-0762-75A3-2BAD98241C82}"/>
                    </a:ext>
                  </a:extLst>
                </p:cNvPr>
                <p:cNvCxnSpPr>
                  <a:cxnSpLocks/>
                  <a:endCxn id="13" idx="0"/>
                </p:cNvCxnSpPr>
                <p:nvPr/>
              </p:nvCxnSpPr>
              <p:spPr>
                <a:xfrm>
                  <a:off x="3129226" y="2681703"/>
                  <a:ext cx="1395726" cy="65655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48" name="TextBox 47">
                <a:extLst>
                  <a:ext uri="{FF2B5EF4-FFF2-40B4-BE49-F238E27FC236}">
                    <a16:creationId xmlns:a16="http://schemas.microsoft.com/office/drawing/2014/main" id="{B82CFBAD-555A-DA02-9767-47C0B77DED7B}"/>
                  </a:ext>
                </a:extLst>
              </p:cNvPr>
              <p:cNvSpPr txBox="1"/>
              <p:nvPr/>
            </p:nvSpPr>
            <p:spPr>
              <a:xfrm>
                <a:off x="2264881" y="1822583"/>
                <a:ext cx="1265275" cy="307777"/>
              </a:xfrm>
              <a:prstGeom prst="rect">
                <a:avLst/>
              </a:prstGeom>
              <a:noFill/>
            </p:spPr>
            <p:txBody>
              <a:bodyPr wrap="square" rtlCol="0">
                <a:spAutoFit/>
              </a:bodyPr>
              <a:lstStyle/>
              <a:p>
                <a:r>
                  <a:rPr lang="en-NO" dirty="0"/>
                  <a:t>Maternal</a:t>
                </a:r>
              </a:p>
            </p:txBody>
          </p:sp>
        </p:grpSp>
      </p:grpSp>
      <p:sp>
        <p:nvSpPr>
          <p:cNvPr id="50" name="TextBox 49">
            <a:extLst>
              <a:ext uri="{FF2B5EF4-FFF2-40B4-BE49-F238E27FC236}">
                <a16:creationId xmlns:a16="http://schemas.microsoft.com/office/drawing/2014/main" id="{7C5C8ADE-F3BD-3515-D29C-FB7150580A39}"/>
              </a:ext>
            </a:extLst>
          </p:cNvPr>
          <p:cNvSpPr txBox="1"/>
          <p:nvPr/>
        </p:nvSpPr>
        <p:spPr>
          <a:xfrm>
            <a:off x="2249027" y="3431843"/>
            <a:ext cx="503219" cy="307777"/>
          </a:xfrm>
          <a:prstGeom prst="rect">
            <a:avLst/>
          </a:prstGeom>
          <a:noFill/>
        </p:spPr>
        <p:txBody>
          <a:bodyPr wrap="square" rtlCol="0">
            <a:spAutoFit/>
          </a:bodyPr>
          <a:lstStyle/>
          <a:p>
            <a:r>
              <a:rPr lang="en-NO" dirty="0"/>
              <a:t>1/2</a:t>
            </a:r>
          </a:p>
        </p:txBody>
      </p:sp>
      <p:grpSp>
        <p:nvGrpSpPr>
          <p:cNvPr id="8" name="Group 7">
            <a:extLst>
              <a:ext uri="{FF2B5EF4-FFF2-40B4-BE49-F238E27FC236}">
                <a16:creationId xmlns:a16="http://schemas.microsoft.com/office/drawing/2014/main" id="{AAA51322-D444-0BB6-2831-5C4B32C3B164}"/>
              </a:ext>
            </a:extLst>
          </p:cNvPr>
          <p:cNvGrpSpPr/>
          <p:nvPr/>
        </p:nvGrpSpPr>
        <p:grpSpPr>
          <a:xfrm>
            <a:off x="2396714" y="2952060"/>
            <a:ext cx="678173" cy="2391752"/>
            <a:chOff x="2396714" y="2952060"/>
            <a:chExt cx="678173" cy="2391752"/>
          </a:xfrm>
        </p:grpSpPr>
        <p:cxnSp>
          <p:nvCxnSpPr>
            <p:cNvPr id="49" name="Straight Arrow Connector 48">
              <a:extLst>
                <a:ext uri="{FF2B5EF4-FFF2-40B4-BE49-F238E27FC236}">
                  <a16:creationId xmlns:a16="http://schemas.microsoft.com/office/drawing/2014/main" id="{BBCF0249-2647-FE29-7073-84874A932E2E}"/>
                </a:ext>
              </a:extLst>
            </p:cNvPr>
            <p:cNvCxnSpPr>
              <a:cxnSpLocks/>
            </p:cNvCxnSpPr>
            <p:nvPr/>
          </p:nvCxnSpPr>
          <p:spPr>
            <a:xfrm flipV="1">
              <a:off x="2742074" y="2952060"/>
              <a:ext cx="0" cy="1575121"/>
            </a:xfrm>
            <a:prstGeom prst="straightConnector1">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1" name="Oval 50">
              <a:extLst>
                <a:ext uri="{FF2B5EF4-FFF2-40B4-BE49-F238E27FC236}">
                  <a16:creationId xmlns:a16="http://schemas.microsoft.com/office/drawing/2014/main" id="{02823891-CB70-46B7-22F1-61FCB9E24AE1}"/>
                </a:ext>
              </a:extLst>
            </p:cNvPr>
            <p:cNvSpPr/>
            <p:nvPr/>
          </p:nvSpPr>
          <p:spPr>
            <a:xfrm>
              <a:off x="2396714" y="4670116"/>
              <a:ext cx="678173" cy="673696"/>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O" dirty="0">
                  <a:solidFill>
                    <a:schemeClr val="tx1"/>
                  </a:solidFill>
                </a:rPr>
                <a:t>G</a:t>
              </a:r>
              <a:r>
                <a:rPr lang="en-NO" baseline="-25000" dirty="0">
                  <a:solidFill>
                    <a:schemeClr val="tx1"/>
                  </a:solidFill>
                </a:rPr>
                <a:t>cM</a:t>
              </a:r>
            </a:p>
          </p:txBody>
        </p:sp>
      </p:grpSp>
      <p:cxnSp>
        <p:nvCxnSpPr>
          <p:cNvPr id="52" name="Straight Arrow Connector 51">
            <a:extLst>
              <a:ext uri="{FF2B5EF4-FFF2-40B4-BE49-F238E27FC236}">
                <a16:creationId xmlns:a16="http://schemas.microsoft.com/office/drawing/2014/main" id="{E071E0EB-0FEE-6364-15E7-8D70E2172598}"/>
              </a:ext>
            </a:extLst>
          </p:cNvPr>
          <p:cNvCxnSpPr>
            <a:cxnSpLocks/>
          </p:cNvCxnSpPr>
          <p:nvPr/>
        </p:nvCxnSpPr>
        <p:spPr>
          <a:xfrm flipV="1">
            <a:off x="3077475" y="3889602"/>
            <a:ext cx="1426631" cy="78556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D1DB9547-4CCD-2B44-BF6F-86C9FF0477F6}"/>
              </a:ext>
            </a:extLst>
          </p:cNvPr>
          <p:cNvSpPr txBox="1"/>
          <p:nvPr/>
        </p:nvSpPr>
        <p:spPr>
          <a:xfrm>
            <a:off x="3524520" y="4332661"/>
            <a:ext cx="318739" cy="307777"/>
          </a:xfrm>
          <a:prstGeom prst="rect">
            <a:avLst/>
          </a:prstGeom>
          <a:noFill/>
        </p:spPr>
        <p:txBody>
          <a:bodyPr wrap="square" rtlCol="0">
            <a:spAutoFit/>
          </a:bodyPr>
          <a:lstStyle/>
          <a:p>
            <a:r>
              <a:rPr lang="en-NO" dirty="0"/>
              <a:t>c</a:t>
            </a:r>
          </a:p>
        </p:txBody>
      </p:sp>
      <p:grpSp>
        <p:nvGrpSpPr>
          <p:cNvPr id="22" name="Group 21">
            <a:extLst>
              <a:ext uri="{FF2B5EF4-FFF2-40B4-BE49-F238E27FC236}">
                <a16:creationId xmlns:a16="http://schemas.microsoft.com/office/drawing/2014/main" id="{904EFDAA-82F5-EE6C-FA77-71922167CEF4}"/>
              </a:ext>
            </a:extLst>
          </p:cNvPr>
          <p:cNvGrpSpPr/>
          <p:nvPr/>
        </p:nvGrpSpPr>
        <p:grpSpPr>
          <a:xfrm>
            <a:off x="8527313" y="155671"/>
            <a:ext cx="3348728" cy="1308745"/>
            <a:chOff x="8728363" y="299999"/>
            <a:chExt cx="3654995" cy="1591491"/>
          </a:xfrm>
        </p:grpSpPr>
        <p:sp>
          <p:nvSpPr>
            <p:cNvPr id="23" name="Rectangle 22">
              <a:extLst>
                <a:ext uri="{FF2B5EF4-FFF2-40B4-BE49-F238E27FC236}">
                  <a16:creationId xmlns:a16="http://schemas.microsoft.com/office/drawing/2014/main" id="{8CEB891F-C8B8-6CDA-9418-41993C86E29F}"/>
                </a:ext>
              </a:extLst>
            </p:cNvPr>
            <p:cNvSpPr/>
            <p:nvPr/>
          </p:nvSpPr>
          <p:spPr>
            <a:xfrm>
              <a:off x="8854586" y="344875"/>
              <a:ext cx="368135" cy="307777"/>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28" name="TextBox 27">
              <a:extLst>
                <a:ext uri="{FF2B5EF4-FFF2-40B4-BE49-F238E27FC236}">
                  <a16:creationId xmlns:a16="http://schemas.microsoft.com/office/drawing/2014/main" id="{CBCD4102-EADF-2E65-165E-87375D8A75A4}"/>
                </a:ext>
              </a:extLst>
            </p:cNvPr>
            <p:cNvSpPr txBox="1"/>
            <p:nvPr/>
          </p:nvSpPr>
          <p:spPr>
            <a:xfrm>
              <a:off x="9322903" y="299999"/>
              <a:ext cx="3060455" cy="374270"/>
            </a:xfrm>
            <a:prstGeom prst="rect">
              <a:avLst/>
            </a:prstGeom>
            <a:noFill/>
          </p:spPr>
          <p:txBody>
            <a:bodyPr wrap="square" rtlCol="0">
              <a:spAutoFit/>
            </a:bodyPr>
            <a:lstStyle/>
            <a:p>
              <a:r>
                <a:rPr lang="en-GB" dirty="0"/>
                <a:t>O</a:t>
              </a:r>
              <a:r>
                <a:rPr lang="en-NO" dirty="0"/>
                <a:t>bserved (measured) variables</a:t>
              </a:r>
            </a:p>
          </p:txBody>
        </p:sp>
        <p:sp>
          <p:nvSpPr>
            <p:cNvPr id="29" name="Oval 28">
              <a:extLst>
                <a:ext uri="{FF2B5EF4-FFF2-40B4-BE49-F238E27FC236}">
                  <a16:creationId xmlns:a16="http://schemas.microsoft.com/office/drawing/2014/main" id="{18E2D3CE-2BDB-070C-F9CF-8547A0B7E1CD}"/>
                </a:ext>
              </a:extLst>
            </p:cNvPr>
            <p:cNvSpPr/>
            <p:nvPr/>
          </p:nvSpPr>
          <p:spPr>
            <a:xfrm>
              <a:off x="8854586" y="815684"/>
              <a:ext cx="396292" cy="415638"/>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dirty="0"/>
            </a:p>
          </p:txBody>
        </p:sp>
        <p:sp>
          <p:nvSpPr>
            <p:cNvPr id="30" name="TextBox 29">
              <a:extLst>
                <a:ext uri="{FF2B5EF4-FFF2-40B4-BE49-F238E27FC236}">
                  <a16:creationId xmlns:a16="http://schemas.microsoft.com/office/drawing/2014/main" id="{2D491336-1763-DD95-4A96-B0DA51286B74}"/>
                </a:ext>
              </a:extLst>
            </p:cNvPr>
            <p:cNvSpPr txBox="1"/>
            <p:nvPr/>
          </p:nvSpPr>
          <p:spPr>
            <a:xfrm>
              <a:off x="9357756" y="824165"/>
              <a:ext cx="2810494" cy="307777"/>
            </a:xfrm>
            <a:prstGeom prst="rect">
              <a:avLst/>
            </a:prstGeom>
            <a:noFill/>
          </p:spPr>
          <p:txBody>
            <a:bodyPr wrap="square" rtlCol="0">
              <a:spAutoFit/>
            </a:bodyPr>
            <a:lstStyle/>
            <a:p>
              <a:r>
                <a:rPr lang="en-US" dirty="0"/>
                <a:t>Latent</a:t>
              </a:r>
              <a:r>
                <a:rPr lang="en-NO" dirty="0"/>
                <a:t> (unmeasured) factors</a:t>
              </a:r>
            </a:p>
          </p:txBody>
        </p:sp>
        <p:cxnSp>
          <p:nvCxnSpPr>
            <p:cNvPr id="45" name="Straight Arrow Connector 44">
              <a:extLst>
                <a:ext uri="{FF2B5EF4-FFF2-40B4-BE49-F238E27FC236}">
                  <a16:creationId xmlns:a16="http://schemas.microsoft.com/office/drawing/2014/main" id="{6A570EEF-F551-0CBA-707A-2DE235C13E0A}"/>
                </a:ext>
              </a:extLst>
            </p:cNvPr>
            <p:cNvCxnSpPr/>
            <p:nvPr/>
          </p:nvCxnSpPr>
          <p:spPr>
            <a:xfrm>
              <a:off x="8749663" y="1757809"/>
              <a:ext cx="586792" cy="0"/>
            </a:xfrm>
            <a:prstGeom prst="straightConnector1">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B841C49B-EB79-45F9-92E4-4A35F3047139}"/>
                </a:ext>
              </a:extLst>
            </p:cNvPr>
            <p:cNvCxnSpPr/>
            <p:nvPr/>
          </p:nvCxnSpPr>
          <p:spPr>
            <a:xfrm>
              <a:off x="8728363" y="1395926"/>
              <a:ext cx="629393"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79E0777E-14CA-01B9-655B-FD8B3EF4A42B}"/>
                </a:ext>
              </a:extLst>
            </p:cNvPr>
            <p:cNvSpPr txBox="1"/>
            <p:nvPr/>
          </p:nvSpPr>
          <p:spPr>
            <a:xfrm>
              <a:off x="9378250" y="1207904"/>
              <a:ext cx="2810494" cy="307777"/>
            </a:xfrm>
            <a:prstGeom prst="rect">
              <a:avLst/>
            </a:prstGeom>
            <a:noFill/>
          </p:spPr>
          <p:txBody>
            <a:bodyPr wrap="square" rtlCol="0">
              <a:spAutoFit/>
            </a:bodyPr>
            <a:lstStyle/>
            <a:p>
              <a:r>
                <a:rPr lang="en-US" dirty="0"/>
                <a:t>Causal relationships</a:t>
              </a:r>
              <a:endParaRPr lang="en-NO" dirty="0"/>
            </a:p>
          </p:txBody>
        </p:sp>
        <p:sp>
          <p:nvSpPr>
            <p:cNvPr id="55" name="TextBox 54">
              <a:extLst>
                <a:ext uri="{FF2B5EF4-FFF2-40B4-BE49-F238E27FC236}">
                  <a16:creationId xmlns:a16="http://schemas.microsoft.com/office/drawing/2014/main" id="{043C8C60-022A-85F1-4F8B-D8630D7061A6}"/>
                </a:ext>
              </a:extLst>
            </p:cNvPr>
            <p:cNvSpPr txBox="1"/>
            <p:nvPr/>
          </p:nvSpPr>
          <p:spPr>
            <a:xfrm>
              <a:off x="9383620" y="1583713"/>
              <a:ext cx="2810494" cy="307777"/>
            </a:xfrm>
            <a:prstGeom prst="rect">
              <a:avLst/>
            </a:prstGeom>
            <a:noFill/>
          </p:spPr>
          <p:txBody>
            <a:bodyPr wrap="square" rtlCol="0">
              <a:spAutoFit/>
            </a:bodyPr>
            <a:lstStyle/>
            <a:p>
              <a:r>
                <a:rPr lang="en-US" dirty="0"/>
                <a:t>Correlational relationships</a:t>
              </a:r>
              <a:endParaRPr lang="en-NO" dirty="0"/>
            </a:p>
          </p:txBody>
        </p:sp>
      </p:grpSp>
      <p:sp>
        <p:nvSpPr>
          <p:cNvPr id="56" name="Title 1">
            <a:extLst>
              <a:ext uri="{FF2B5EF4-FFF2-40B4-BE49-F238E27FC236}">
                <a16:creationId xmlns:a16="http://schemas.microsoft.com/office/drawing/2014/main" id="{EB3DE567-5DBB-4FB0-B526-E9C64CB14680}"/>
              </a:ext>
            </a:extLst>
          </p:cNvPr>
          <p:cNvSpPr>
            <a:spLocks noGrp="1"/>
          </p:cNvSpPr>
          <p:nvPr>
            <p:ph type="title"/>
          </p:nvPr>
        </p:nvSpPr>
        <p:spPr>
          <a:xfrm>
            <a:off x="838200" y="365125"/>
            <a:ext cx="10515600" cy="1325563"/>
          </a:xfrm>
        </p:spPr>
        <p:txBody>
          <a:bodyPr/>
          <a:lstStyle/>
          <a:p>
            <a:r>
              <a:rPr lang="en-NO" dirty="0"/>
              <a:t>MGCTA</a:t>
            </a:r>
          </a:p>
        </p:txBody>
      </p:sp>
      <p:sp>
        <p:nvSpPr>
          <p:cNvPr id="57" name="TextBox 56">
            <a:extLst>
              <a:ext uri="{FF2B5EF4-FFF2-40B4-BE49-F238E27FC236}">
                <a16:creationId xmlns:a16="http://schemas.microsoft.com/office/drawing/2014/main" id="{BCA43A26-32C7-AC34-8F35-F70442AF0FA6}"/>
              </a:ext>
            </a:extLst>
          </p:cNvPr>
          <p:cNvSpPr txBox="1"/>
          <p:nvPr/>
        </p:nvSpPr>
        <p:spPr>
          <a:xfrm>
            <a:off x="222663" y="6290265"/>
            <a:ext cx="11260776" cy="523220"/>
          </a:xfrm>
          <a:prstGeom prst="rect">
            <a:avLst/>
          </a:prstGeom>
          <a:noFill/>
        </p:spPr>
        <p:txBody>
          <a:bodyPr wrap="square">
            <a:spAutoFit/>
          </a:bodyPr>
          <a:lstStyle/>
          <a:p>
            <a:r>
              <a:rPr lang="en-GB" dirty="0"/>
              <a:t>Eaves LJ, </a:t>
            </a:r>
            <a:r>
              <a:rPr lang="en-GB" dirty="0" err="1"/>
              <a:t>Pourcain</a:t>
            </a:r>
            <a:r>
              <a:rPr lang="en-GB" dirty="0"/>
              <a:t> BS, Smith GD, York TP, Evans DM (2014). </a:t>
            </a:r>
            <a:r>
              <a:rPr lang="en-GB" dirty="0" err="1"/>
              <a:t>Behav</a:t>
            </a:r>
            <a:r>
              <a:rPr lang="en-GB" dirty="0"/>
              <a:t> Genet 44:445–455</a:t>
            </a:r>
          </a:p>
          <a:p>
            <a:r>
              <a:rPr lang="en-GB" b="0" i="0" dirty="0" err="1">
                <a:solidFill>
                  <a:srgbClr val="222222"/>
                </a:solidFill>
                <a:effectLst/>
                <a:latin typeface="Arial" panose="020B0604020202020204" pitchFamily="34" charset="0"/>
              </a:rPr>
              <a:t>Qiao</a:t>
            </a:r>
            <a:r>
              <a:rPr lang="en-GB" b="0" i="0" dirty="0">
                <a:solidFill>
                  <a:srgbClr val="222222"/>
                </a:solidFill>
                <a:effectLst/>
                <a:latin typeface="Arial" panose="020B0604020202020204" pitchFamily="34" charset="0"/>
              </a:rPr>
              <a:t>, Z., Zheng, J., </a:t>
            </a:r>
            <a:r>
              <a:rPr lang="en-GB" b="0" i="0" dirty="0" err="1">
                <a:solidFill>
                  <a:srgbClr val="222222"/>
                </a:solidFill>
                <a:effectLst/>
                <a:latin typeface="Arial" panose="020B0604020202020204" pitchFamily="34" charset="0"/>
              </a:rPr>
              <a:t>Helgeland</a:t>
            </a:r>
            <a:r>
              <a:rPr lang="en-GB" b="0" i="0" dirty="0">
                <a:solidFill>
                  <a:srgbClr val="222222"/>
                </a:solidFill>
                <a:effectLst/>
                <a:latin typeface="Arial" panose="020B0604020202020204" pitchFamily="34" charset="0"/>
              </a:rPr>
              <a:t>, </a:t>
            </a:r>
            <a:r>
              <a:rPr lang="en-GB" b="0" i="0" dirty="0" err="1">
                <a:solidFill>
                  <a:srgbClr val="222222"/>
                </a:solidFill>
                <a:effectLst/>
                <a:latin typeface="Arial" panose="020B0604020202020204" pitchFamily="34" charset="0"/>
              </a:rPr>
              <a:t>Ø</a:t>
            </a:r>
            <a:r>
              <a:rPr lang="en-GB" b="0" i="0" dirty="0">
                <a:solidFill>
                  <a:srgbClr val="222222"/>
                </a:solidFill>
                <a:effectLst/>
                <a:latin typeface="Arial" panose="020B0604020202020204" pitchFamily="34" charset="0"/>
              </a:rPr>
              <a:t>., </a:t>
            </a:r>
            <a:r>
              <a:rPr lang="en-GB" b="0" i="0" dirty="0" err="1">
                <a:solidFill>
                  <a:srgbClr val="222222"/>
                </a:solidFill>
                <a:effectLst/>
                <a:latin typeface="Arial" panose="020B0604020202020204" pitchFamily="34" charset="0"/>
              </a:rPr>
              <a:t>Vaudel</a:t>
            </a:r>
            <a:r>
              <a:rPr lang="en-GB" b="0" i="0" dirty="0">
                <a:solidFill>
                  <a:srgbClr val="222222"/>
                </a:solidFill>
                <a:effectLst/>
                <a:latin typeface="Arial" panose="020B0604020202020204" pitchFamily="34" charset="0"/>
              </a:rPr>
              <a:t>, M., Johansson, S., </a:t>
            </a:r>
            <a:r>
              <a:rPr lang="en-GB" b="0" i="0" dirty="0" err="1">
                <a:solidFill>
                  <a:srgbClr val="222222"/>
                </a:solidFill>
                <a:effectLst/>
                <a:latin typeface="Arial" panose="020B0604020202020204" pitchFamily="34" charset="0"/>
              </a:rPr>
              <a:t>Njølstad</a:t>
            </a:r>
            <a:r>
              <a:rPr lang="en-GB" b="0" i="0" dirty="0">
                <a:solidFill>
                  <a:srgbClr val="222222"/>
                </a:solidFill>
                <a:effectLst/>
                <a:latin typeface="Arial" panose="020B0604020202020204" pitchFamily="34" charset="0"/>
              </a:rPr>
              <a:t>, P. R., ... &amp; Evans, D. M. (2020).. </a:t>
            </a:r>
            <a:r>
              <a:rPr lang="en-GB" b="0" i="1" dirty="0" err="1">
                <a:solidFill>
                  <a:srgbClr val="222222"/>
                </a:solidFill>
                <a:effectLst/>
                <a:latin typeface="Arial" panose="020B0604020202020204" pitchFamily="34" charset="0"/>
              </a:rPr>
              <a:t>Behavior</a:t>
            </a:r>
            <a:r>
              <a:rPr lang="en-GB" b="0" i="1" dirty="0">
                <a:solidFill>
                  <a:srgbClr val="222222"/>
                </a:solidFill>
                <a:effectLst/>
                <a:latin typeface="Arial" panose="020B0604020202020204" pitchFamily="34" charset="0"/>
              </a:rPr>
              <a:t> Genetics</a:t>
            </a:r>
            <a:r>
              <a:rPr lang="en-GB" b="0" i="0" dirty="0">
                <a:solidFill>
                  <a:srgbClr val="222222"/>
                </a:solidFill>
                <a:effectLst/>
                <a:latin typeface="Arial" panose="020B0604020202020204" pitchFamily="34" charset="0"/>
              </a:rPr>
              <a:t>, </a:t>
            </a:r>
            <a:r>
              <a:rPr lang="en-GB" b="0" i="1" dirty="0">
                <a:solidFill>
                  <a:srgbClr val="222222"/>
                </a:solidFill>
                <a:effectLst/>
                <a:latin typeface="Arial" panose="020B0604020202020204" pitchFamily="34" charset="0"/>
              </a:rPr>
              <a:t>50</a:t>
            </a:r>
            <a:r>
              <a:rPr lang="en-GB" b="0" i="0" dirty="0">
                <a:solidFill>
                  <a:srgbClr val="222222"/>
                </a:solidFill>
                <a:effectLst/>
                <a:latin typeface="Arial" panose="020B0604020202020204" pitchFamily="34" charset="0"/>
              </a:rPr>
              <a:t>, 51-66.</a:t>
            </a:r>
            <a:endParaRPr lang="en-NO" dirty="0"/>
          </a:p>
        </p:txBody>
      </p:sp>
      <p:pic>
        <p:nvPicPr>
          <p:cNvPr id="19" name="Picture 18">
            <a:extLst>
              <a:ext uri="{FF2B5EF4-FFF2-40B4-BE49-F238E27FC236}">
                <a16:creationId xmlns:a16="http://schemas.microsoft.com/office/drawing/2014/main" id="{C5CC36D3-D503-E7CF-4A31-5D41337BE7B9}"/>
              </a:ext>
            </a:extLst>
          </p:cNvPr>
          <p:cNvPicPr>
            <a:picLocks noChangeAspect="1"/>
          </p:cNvPicPr>
          <p:nvPr/>
        </p:nvPicPr>
        <p:blipFill>
          <a:blip r:embed="rId2"/>
          <a:stretch>
            <a:fillRect/>
          </a:stretch>
        </p:blipFill>
        <p:spPr>
          <a:xfrm>
            <a:off x="9750994" y="2113531"/>
            <a:ext cx="1732445" cy="2188115"/>
          </a:xfrm>
          <a:prstGeom prst="rect">
            <a:avLst/>
          </a:prstGeom>
        </p:spPr>
      </p:pic>
      <p:sp>
        <p:nvSpPr>
          <p:cNvPr id="21" name="TextBox 20">
            <a:extLst>
              <a:ext uri="{FF2B5EF4-FFF2-40B4-BE49-F238E27FC236}">
                <a16:creationId xmlns:a16="http://schemas.microsoft.com/office/drawing/2014/main" id="{17E25879-4A93-BF74-64A4-BB1CDA95DEAB}"/>
              </a:ext>
            </a:extLst>
          </p:cNvPr>
          <p:cNvSpPr txBox="1"/>
          <p:nvPr/>
        </p:nvSpPr>
        <p:spPr>
          <a:xfrm>
            <a:off x="9599193" y="1746633"/>
            <a:ext cx="2115417" cy="307777"/>
          </a:xfrm>
          <a:prstGeom prst="rect">
            <a:avLst/>
          </a:prstGeom>
          <a:noFill/>
          <a:ln>
            <a:solidFill>
              <a:srgbClr val="FF0000"/>
            </a:solidFill>
          </a:ln>
        </p:spPr>
        <p:txBody>
          <a:bodyPr wrap="square" rtlCol="0">
            <a:spAutoFit/>
          </a:bodyPr>
          <a:lstStyle/>
          <a:p>
            <a:r>
              <a:rPr lang="en-NO" dirty="0">
                <a:solidFill>
                  <a:srgbClr val="FF0000"/>
                </a:solidFill>
              </a:rPr>
              <a:t>One parent at a time</a:t>
            </a:r>
          </a:p>
        </p:txBody>
      </p:sp>
      <p:grpSp>
        <p:nvGrpSpPr>
          <p:cNvPr id="16" name="Group 15">
            <a:extLst>
              <a:ext uri="{FF2B5EF4-FFF2-40B4-BE49-F238E27FC236}">
                <a16:creationId xmlns:a16="http://schemas.microsoft.com/office/drawing/2014/main" id="{BB8C2C0E-5966-5B3E-6EB9-D2BB27AA5B9F}"/>
              </a:ext>
            </a:extLst>
          </p:cNvPr>
          <p:cNvGrpSpPr/>
          <p:nvPr/>
        </p:nvGrpSpPr>
        <p:grpSpPr>
          <a:xfrm>
            <a:off x="157615" y="3201877"/>
            <a:ext cx="2236511" cy="2558793"/>
            <a:chOff x="157615" y="3201877"/>
            <a:chExt cx="2236511" cy="2558793"/>
          </a:xfrm>
        </p:grpSpPr>
        <p:sp>
          <p:nvSpPr>
            <p:cNvPr id="11" name="Left Brace 10">
              <a:extLst>
                <a:ext uri="{FF2B5EF4-FFF2-40B4-BE49-F238E27FC236}">
                  <a16:creationId xmlns:a16="http://schemas.microsoft.com/office/drawing/2014/main" id="{18A1DDDD-ADBC-33E0-0D8F-28054C471577}"/>
                </a:ext>
              </a:extLst>
            </p:cNvPr>
            <p:cNvSpPr/>
            <p:nvPr/>
          </p:nvSpPr>
          <p:spPr>
            <a:xfrm rot="19604352">
              <a:off x="1456951" y="3201877"/>
              <a:ext cx="607431" cy="1654114"/>
            </a:xfrm>
            <a:prstGeom prst="leftBrace">
              <a:avLst>
                <a:gd name="adj1" fmla="val 8333"/>
                <a:gd name="adj2" fmla="val 45013"/>
              </a:avLst>
            </a:prstGeom>
            <a:ln w="28575">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O"/>
            </a:p>
          </p:txBody>
        </p:sp>
        <p:sp>
          <p:nvSpPr>
            <p:cNvPr id="15" name="TextBox 14">
              <a:extLst>
                <a:ext uri="{FF2B5EF4-FFF2-40B4-BE49-F238E27FC236}">
                  <a16:creationId xmlns:a16="http://schemas.microsoft.com/office/drawing/2014/main" id="{C47026CE-0B67-DAE1-F34D-C03CAF7AFD0B}"/>
                </a:ext>
              </a:extLst>
            </p:cNvPr>
            <p:cNvSpPr txBox="1"/>
            <p:nvPr/>
          </p:nvSpPr>
          <p:spPr>
            <a:xfrm>
              <a:off x="157615" y="4806563"/>
              <a:ext cx="2236511" cy="954107"/>
            </a:xfrm>
            <a:prstGeom prst="rect">
              <a:avLst/>
            </a:prstGeom>
            <a:noFill/>
          </p:spPr>
          <p:txBody>
            <a:bodyPr wrap="square">
              <a:spAutoFit/>
            </a:bodyPr>
            <a:lstStyle/>
            <a:p>
              <a:r>
                <a:rPr lang="en-GB" b="0" i="0" dirty="0">
                  <a:solidFill>
                    <a:srgbClr val="7030A0"/>
                  </a:solidFill>
                  <a:effectLst/>
                  <a:latin typeface="Merriweather" pitchFamily="2" charset="77"/>
                </a:rPr>
                <a:t>the same genetic variants can have both direct and indirect effects </a:t>
              </a:r>
              <a:endParaRPr lang="en-NO" dirty="0">
                <a:solidFill>
                  <a:srgbClr val="7030A0"/>
                </a:solidFill>
              </a:endParaRPr>
            </a:p>
          </p:txBody>
        </p:sp>
      </p:grpSp>
    </p:spTree>
    <p:extLst>
      <p:ext uri="{BB962C8B-B14F-4D97-AF65-F5344CB8AC3E}">
        <p14:creationId xmlns:p14="http://schemas.microsoft.com/office/powerpoint/2010/main" val="3743449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5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52"/>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5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6"/>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5"/>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1"/>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p:bldP spid="33" grpId="0"/>
      <p:bldP spid="35" grpId="0"/>
      <p:bldP spid="36" grpId="0"/>
      <p:bldP spid="47" grpId="0"/>
      <p:bldP spid="50" grpId="0"/>
      <p:bldP spid="54" grpId="0"/>
      <p:bldP spid="2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60272F9-9CAA-68CD-1D3D-C84C0BC2499F}"/>
              </a:ext>
            </a:extLst>
          </p:cNvPr>
          <p:cNvGrpSpPr/>
          <p:nvPr/>
        </p:nvGrpSpPr>
        <p:grpSpPr>
          <a:xfrm>
            <a:off x="3524250" y="1857375"/>
            <a:ext cx="3690938" cy="4413250"/>
            <a:chOff x="3524250" y="587374"/>
            <a:chExt cx="4262438" cy="5683251"/>
          </a:xfrm>
        </p:grpSpPr>
        <p:pic>
          <p:nvPicPr>
            <p:cNvPr id="5" name="Picture 4" descr="A person lying on the floor&#10;&#10;Description automatically generated">
              <a:extLst>
                <a:ext uri="{FF2B5EF4-FFF2-40B4-BE49-F238E27FC236}">
                  <a16:creationId xmlns:a16="http://schemas.microsoft.com/office/drawing/2014/main" id="{10731A27-118D-5B31-83A8-5A73323C6C3D}"/>
                </a:ext>
              </a:extLst>
            </p:cNvPr>
            <p:cNvPicPr>
              <a:picLocks noChangeAspect="1"/>
            </p:cNvPicPr>
            <p:nvPr/>
          </p:nvPicPr>
          <p:blipFill>
            <a:blip r:embed="rId2"/>
            <a:stretch>
              <a:fillRect/>
            </a:stretch>
          </p:blipFill>
          <p:spPr>
            <a:xfrm>
              <a:off x="3524250" y="587374"/>
              <a:ext cx="4262438" cy="5683251"/>
            </a:xfrm>
            <a:prstGeom prst="rect">
              <a:avLst/>
            </a:prstGeom>
          </p:spPr>
        </p:pic>
        <p:sp>
          <p:nvSpPr>
            <p:cNvPr id="6" name="Smiley Face 5">
              <a:extLst>
                <a:ext uri="{FF2B5EF4-FFF2-40B4-BE49-F238E27FC236}">
                  <a16:creationId xmlns:a16="http://schemas.microsoft.com/office/drawing/2014/main" id="{5D512961-3FA4-60FA-0E32-0BC4B54792A1}"/>
                </a:ext>
              </a:extLst>
            </p:cNvPr>
            <p:cNvSpPr/>
            <p:nvPr/>
          </p:nvSpPr>
          <p:spPr>
            <a:xfrm rot="17199226">
              <a:off x="4324075" y="3016012"/>
              <a:ext cx="654308" cy="566995"/>
            </a:xfrm>
            <a:prstGeom prst="smileyFace">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grpSp>
      <p:sp>
        <p:nvSpPr>
          <p:cNvPr id="8" name="Title 1">
            <a:extLst>
              <a:ext uri="{FF2B5EF4-FFF2-40B4-BE49-F238E27FC236}">
                <a16:creationId xmlns:a16="http://schemas.microsoft.com/office/drawing/2014/main" id="{1B576FF3-E994-A133-57F3-7646F9D102AD}"/>
              </a:ext>
            </a:extLst>
          </p:cNvPr>
          <p:cNvSpPr>
            <a:spLocks noGrp="1"/>
          </p:cNvSpPr>
          <p:nvPr>
            <p:ph type="title"/>
          </p:nvPr>
        </p:nvSpPr>
        <p:spPr>
          <a:xfrm>
            <a:off x="838200" y="365125"/>
            <a:ext cx="10515600" cy="1325563"/>
          </a:xfrm>
        </p:spPr>
        <p:txBody>
          <a:bodyPr/>
          <a:lstStyle/>
          <a:p>
            <a:r>
              <a:rPr lang="en-NO" dirty="0"/>
              <a:t>Day 4 ISPG</a:t>
            </a:r>
          </a:p>
        </p:txBody>
      </p:sp>
    </p:spTree>
    <p:extLst>
      <p:ext uri="{BB962C8B-B14F-4D97-AF65-F5344CB8AC3E}">
        <p14:creationId xmlns:p14="http://schemas.microsoft.com/office/powerpoint/2010/main" val="30453265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904EFDAA-82F5-EE6C-FA77-71922167CEF4}"/>
              </a:ext>
            </a:extLst>
          </p:cNvPr>
          <p:cNvGrpSpPr/>
          <p:nvPr/>
        </p:nvGrpSpPr>
        <p:grpSpPr>
          <a:xfrm>
            <a:off x="8527313" y="155671"/>
            <a:ext cx="3348728" cy="1308745"/>
            <a:chOff x="8728363" y="299999"/>
            <a:chExt cx="3654995" cy="1591491"/>
          </a:xfrm>
        </p:grpSpPr>
        <p:sp>
          <p:nvSpPr>
            <p:cNvPr id="23" name="Rectangle 22">
              <a:extLst>
                <a:ext uri="{FF2B5EF4-FFF2-40B4-BE49-F238E27FC236}">
                  <a16:creationId xmlns:a16="http://schemas.microsoft.com/office/drawing/2014/main" id="{8CEB891F-C8B8-6CDA-9418-41993C86E29F}"/>
                </a:ext>
              </a:extLst>
            </p:cNvPr>
            <p:cNvSpPr/>
            <p:nvPr/>
          </p:nvSpPr>
          <p:spPr>
            <a:xfrm>
              <a:off x="8854586" y="344875"/>
              <a:ext cx="368135" cy="307777"/>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28" name="TextBox 27">
              <a:extLst>
                <a:ext uri="{FF2B5EF4-FFF2-40B4-BE49-F238E27FC236}">
                  <a16:creationId xmlns:a16="http://schemas.microsoft.com/office/drawing/2014/main" id="{CBCD4102-EADF-2E65-165E-87375D8A75A4}"/>
                </a:ext>
              </a:extLst>
            </p:cNvPr>
            <p:cNvSpPr txBox="1"/>
            <p:nvPr/>
          </p:nvSpPr>
          <p:spPr>
            <a:xfrm>
              <a:off x="9322903" y="299999"/>
              <a:ext cx="3060455" cy="374270"/>
            </a:xfrm>
            <a:prstGeom prst="rect">
              <a:avLst/>
            </a:prstGeom>
            <a:noFill/>
          </p:spPr>
          <p:txBody>
            <a:bodyPr wrap="square" rtlCol="0">
              <a:spAutoFit/>
            </a:bodyPr>
            <a:lstStyle/>
            <a:p>
              <a:r>
                <a:rPr lang="en-GB" dirty="0"/>
                <a:t>O</a:t>
              </a:r>
              <a:r>
                <a:rPr lang="en-NO" dirty="0"/>
                <a:t>bserved (measured) variables</a:t>
              </a:r>
            </a:p>
          </p:txBody>
        </p:sp>
        <p:sp>
          <p:nvSpPr>
            <p:cNvPr id="29" name="Oval 28">
              <a:extLst>
                <a:ext uri="{FF2B5EF4-FFF2-40B4-BE49-F238E27FC236}">
                  <a16:creationId xmlns:a16="http://schemas.microsoft.com/office/drawing/2014/main" id="{18E2D3CE-2BDB-070C-F9CF-8547A0B7E1CD}"/>
                </a:ext>
              </a:extLst>
            </p:cNvPr>
            <p:cNvSpPr/>
            <p:nvPr/>
          </p:nvSpPr>
          <p:spPr>
            <a:xfrm>
              <a:off x="8854586" y="815684"/>
              <a:ext cx="396292" cy="415638"/>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dirty="0"/>
            </a:p>
          </p:txBody>
        </p:sp>
        <p:sp>
          <p:nvSpPr>
            <p:cNvPr id="30" name="TextBox 29">
              <a:extLst>
                <a:ext uri="{FF2B5EF4-FFF2-40B4-BE49-F238E27FC236}">
                  <a16:creationId xmlns:a16="http://schemas.microsoft.com/office/drawing/2014/main" id="{2D491336-1763-DD95-4A96-B0DA51286B74}"/>
                </a:ext>
              </a:extLst>
            </p:cNvPr>
            <p:cNvSpPr txBox="1"/>
            <p:nvPr/>
          </p:nvSpPr>
          <p:spPr>
            <a:xfrm>
              <a:off x="9357756" y="824165"/>
              <a:ext cx="2810494" cy="307777"/>
            </a:xfrm>
            <a:prstGeom prst="rect">
              <a:avLst/>
            </a:prstGeom>
            <a:noFill/>
          </p:spPr>
          <p:txBody>
            <a:bodyPr wrap="square" rtlCol="0">
              <a:spAutoFit/>
            </a:bodyPr>
            <a:lstStyle/>
            <a:p>
              <a:r>
                <a:rPr lang="en-US" dirty="0"/>
                <a:t>Latent</a:t>
              </a:r>
              <a:r>
                <a:rPr lang="en-NO" dirty="0"/>
                <a:t> (unmeasured) factors</a:t>
              </a:r>
            </a:p>
          </p:txBody>
        </p:sp>
        <p:cxnSp>
          <p:nvCxnSpPr>
            <p:cNvPr id="45" name="Straight Arrow Connector 44">
              <a:extLst>
                <a:ext uri="{FF2B5EF4-FFF2-40B4-BE49-F238E27FC236}">
                  <a16:creationId xmlns:a16="http://schemas.microsoft.com/office/drawing/2014/main" id="{6A570EEF-F551-0CBA-707A-2DE235C13E0A}"/>
                </a:ext>
              </a:extLst>
            </p:cNvPr>
            <p:cNvCxnSpPr/>
            <p:nvPr/>
          </p:nvCxnSpPr>
          <p:spPr>
            <a:xfrm>
              <a:off x="8749663" y="1757809"/>
              <a:ext cx="586792" cy="0"/>
            </a:xfrm>
            <a:prstGeom prst="straightConnector1">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B841C49B-EB79-45F9-92E4-4A35F3047139}"/>
                </a:ext>
              </a:extLst>
            </p:cNvPr>
            <p:cNvCxnSpPr/>
            <p:nvPr/>
          </p:nvCxnSpPr>
          <p:spPr>
            <a:xfrm>
              <a:off x="8728363" y="1395926"/>
              <a:ext cx="629393"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79E0777E-14CA-01B9-655B-FD8B3EF4A42B}"/>
                </a:ext>
              </a:extLst>
            </p:cNvPr>
            <p:cNvSpPr txBox="1"/>
            <p:nvPr/>
          </p:nvSpPr>
          <p:spPr>
            <a:xfrm>
              <a:off x="9378250" y="1207904"/>
              <a:ext cx="2810494" cy="307777"/>
            </a:xfrm>
            <a:prstGeom prst="rect">
              <a:avLst/>
            </a:prstGeom>
            <a:noFill/>
          </p:spPr>
          <p:txBody>
            <a:bodyPr wrap="square" rtlCol="0">
              <a:spAutoFit/>
            </a:bodyPr>
            <a:lstStyle/>
            <a:p>
              <a:r>
                <a:rPr lang="en-US" dirty="0"/>
                <a:t>Causal relationships</a:t>
              </a:r>
              <a:endParaRPr lang="en-NO" dirty="0"/>
            </a:p>
          </p:txBody>
        </p:sp>
        <p:sp>
          <p:nvSpPr>
            <p:cNvPr id="55" name="TextBox 54">
              <a:extLst>
                <a:ext uri="{FF2B5EF4-FFF2-40B4-BE49-F238E27FC236}">
                  <a16:creationId xmlns:a16="http://schemas.microsoft.com/office/drawing/2014/main" id="{043C8C60-022A-85F1-4F8B-D8630D7061A6}"/>
                </a:ext>
              </a:extLst>
            </p:cNvPr>
            <p:cNvSpPr txBox="1"/>
            <p:nvPr/>
          </p:nvSpPr>
          <p:spPr>
            <a:xfrm>
              <a:off x="9383620" y="1583713"/>
              <a:ext cx="2810494" cy="307777"/>
            </a:xfrm>
            <a:prstGeom prst="rect">
              <a:avLst/>
            </a:prstGeom>
            <a:noFill/>
          </p:spPr>
          <p:txBody>
            <a:bodyPr wrap="square" rtlCol="0">
              <a:spAutoFit/>
            </a:bodyPr>
            <a:lstStyle/>
            <a:p>
              <a:r>
                <a:rPr lang="en-US" dirty="0"/>
                <a:t>Correlational relationships</a:t>
              </a:r>
              <a:endParaRPr lang="en-NO" dirty="0"/>
            </a:p>
          </p:txBody>
        </p:sp>
      </p:grpSp>
      <p:sp>
        <p:nvSpPr>
          <p:cNvPr id="56" name="Title 1">
            <a:extLst>
              <a:ext uri="{FF2B5EF4-FFF2-40B4-BE49-F238E27FC236}">
                <a16:creationId xmlns:a16="http://schemas.microsoft.com/office/drawing/2014/main" id="{EB3DE567-5DBB-4FB0-B526-E9C64CB14680}"/>
              </a:ext>
            </a:extLst>
          </p:cNvPr>
          <p:cNvSpPr>
            <a:spLocks noGrp="1"/>
          </p:cNvSpPr>
          <p:nvPr>
            <p:ph type="title"/>
          </p:nvPr>
        </p:nvSpPr>
        <p:spPr>
          <a:xfrm>
            <a:off x="838200" y="365125"/>
            <a:ext cx="10515600" cy="1325563"/>
          </a:xfrm>
        </p:spPr>
        <p:txBody>
          <a:bodyPr/>
          <a:lstStyle/>
          <a:p>
            <a:r>
              <a:rPr lang="en-NO" dirty="0"/>
              <a:t>MGCTA</a:t>
            </a:r>
          </a:p>
        </p:txBody>
      </p:sp>
      <p:sp>
        <p:nvSpPr>
          <p:cNvPr id="57" name="TextBox 56">
            <a:extLst>
              <a:ext uri="{FF2B5EF4-FFF2-40B4-BE49-F238E27FC236}">
                <a16:creationId xmlns:a16="http://schemas.microsoft.com/office/drawing/2014/main" id="{BCA43A26-32C7-AC34-8F35-F70442AF0FA6}"/>
              </a:ext>
            </a:extLst>
          </p:cNvPr>
          <p:cNvSpPr txBox="1"/>
          <p:nvPr/>
        </p:nvSpPr>
        <p:spPr>
          <a:xfrm>
            <a:off x="222663" y="6290265"/>
            <a:ext cx="11260776" cy="523220"/>
          </a:xfrm>
          <a:prstGeom prst="rect">
            <a:avLst/>
          </a:prstGeom>
          <a:noFill/>
        </p:spPr>
        <p:txBody>
          <a:bodyPr wrap="square">
            <a:spAutoFit/>
          </a:bodyPr>
          <a:lstStyle/>
          <a:p>
            <a:r>
              <a:rPr lang="en-GB" dirty="0"/>
              <a:t>Eaves LJ, </a:t>
            </a:r>
            <a:r>
              <a:rPr lang="en-GB" dirty="0" err="1"/>
              <a:t>Pourcain</a:t>
            </a:r>
            <a:r>
              <a:rPr lang="en-GB" dirty="0"/>
              <a:t> BS, Smith GD, York TP, Evans DM (2014). </a:t>
            </a:r>
            <a:r>
              <a:rPr lang="en-GB" dirty="0" err="1"/>
              <a:t>Behav</a:t>
            </a:r>
            <a:r>
              <a:rPr lang="en-GB" dirty="0"/>
              <a:t> Genet 44:445–455</a:t>
            </a:r>
          </a:p>
          <a:p>
            <a:r>
              <a:rPr lang="en-GB" b="0" i="0" dirty="0" err="1">
                <a:solidFill>
                  <a:srgbClr val="222222"/>
                </a:solidFill>
                <a:effectLst/>
                <a:latin typeface="Arial" panose="020B0604020202020204" pitchFamily="34" charset="0"/>
              </a:rPr>
              <a:t>Qiao</a:t>
            </a:r>
            <a:r>
              <a:rPr lang="en-GB" b="0" i="0" dirty="0">
                <a:solidFill>
                  <a:srgbClr val="222222"/>
                </a:solidFill>
                <a:effectLst/>
                <a:latin typeface="Arial" panose="020B0604020202020204" pitchFamily="34" charset="0"/>
              </a:rPr>
              <a:t>, Z., Zheng, J., </a:t>
            </a:r>
            <a:r>
              <a:rPr lang="en-GB" b="0" i="0" dirty="0" err="1">
                <a:solidFill>
                  <a:srgbClr val="222222"/>
                </a:solidFill>
                <a:effectLst/>
                <a:latin typeface="Arial" panose="020B0604020202020204" pitchFamily="34" charset="0"/>
              </a:rPr>
              <a:t>Helgeland</a:t>
            </a:r>
            <a:r>
              <a:rPr lang="en-GB" b="0" i="0" dirty="0">
                <a:solidFill>
                  <a:srgbClr val="222222"/>
                </a:solidFill>
                <a:effectLst/>
                <a:latin typeface="Arial" panose="020B0604020202020204" pitchFamily="34" charset="0"/>
              </a:rPr>
              <a:t>, </a:t>
            </a:r>
            <a:r>
              <a:rPr lang="en-GB" b="0" i="0" dirty="0" err="1">
                <a:solidFill>
                  <a:srgbClr val="222222"/>
                </a:solidFill>
                <a:effectLst/>
                <a:latin typeface="Arial" panose="020B0604020202020204" pitchFamily="34" charset="0"/>
              </a:rPr>
              <a:t>Ø</a:t>
            </a:r>
            <a:r>
              <a:rPr lang="en-GB" b="0" i="0" dirty="0">
                <a:solidFill>
                  <a:srgbClr val="222222"/>
                </a:solidFill>
                <a:effectLst/>
                <a:latin typeface="Arial" panose="020B0604020202020204" pitchFamily="34" charset="0"/>
              </a:rPr>
              <a:t>., </a:t>
            </a:r>
            <a:r>
              <a:rPr lang="en-GB" b="0" i="0" dirty="0" err="1">
                <a:solidFill>
                  <a:srgbClr val="222222"/>
                </a:solidFill>
                <a:effectLst/>
                <a:latin typeface="Arial" panose="020B0604020202020204" pitchFamily="34" charset="0"/>
              </a:rPr>
              <a:t>Vaudel</a:t>
            </a:r>
            <a:r>
              <a:rPr lang="en-GB" b="0" i="0" dirty="0">
                <a:solidFill>
                  <a:srgbClr val="222222"/>
                </a:solidFill>
                <a:effectLst/>
                <a:latin typeface="Arial" panose="020B0604020202020204" pitchFamily="34" charset="0"/>
              </a:rPr>
              <a:t>, M., Johansson, S., </a:t>
            </a:r>
            <a:r>
              <a:rPr lang="en-GB" b="0" i="0" dirty="0" err="1">
                <a:solidFill>
                  <a:srgbClr val="222222"/>
                </a:solidFill>
                <a:effectLst/>
                <a:latin typeface="Arial" panose="020B0604020202020204" pitchFamily="34" charset="0"/>
              </a:rPr>
              <a:t>Njølstad</a:t>
            </a:r>
            <a:r>
              <a:rPr lang="en-GB" b="0" i="0" dirty="0">
                <a:solidFill>
                  <a:srgbClr val="222222"/>
                </a:solidFill>
                <a:effectLst/>
                <a:latin typeface="Arial" panose="020B0604020202020204" pitchFamily="34" charset="0"/>
              </a:rPr>
              <a:t>, P. R., ... &amp; Evans, D. M. (2020).. </a:t>
            </a:r>
            <a:r>
              <a:rPr lang="en-GB" b="0" i="1" dirty="0" err="1">
                <a:solidFill>
                  <a:srgbClr val="222222"/>
                </a:solidFill>
                <a:effectLst/>
                <a:latin typeface="Arial" panose="020B0604020202020204" pitchFamily="34" charset="0"/>
              </a:rPr>
              <a:t>Behavior</a:t>
            </a:r>
            <a:r>
              <a:rPr lang="en-GB" b="0" i="1" dirty="0">
                <a:solidFill>
                  <a:srgbClr val="222222"/>
                </a:solidFill>
                <a:effectLst/>
                <a:latin typeface="Arial" panose="020B0604020202020204" pitchFamily="34" charset="0"/>
              </a:rPr>
              <a:t> Genetics</a:t>
            </a:r>
            <a:r>
              <a:rPr lang="en-GB" b="0" i="0" dirty="0">
                <a:solidFill>
                  <a:srgbClr val="222222"/>
                </a:solidFill>
                <a:effectLst/>
                <a:latin typeface="Arial" panose="020B0604020202020204" pitchFamily="34" charset="0"/>
              </a:rPr>
              <a:t>, </a:t>
            </a:r>
            <a:r>
              <a:rPr lang="en-GB" b="0" i="1" dirty="0">
                <a:solidFill>
                  <a:srgbClr val="222222"/>
                </a:solidFill>
                <a:effectLst/>
                <a:latin typeface="Arial" panose="020B0604020202020204" pitchFamily="34" charset="0"/>
              </a:rPr>
              <a:t>50</a:t>
            </a:r>
            <a:r>
              <a:rPr lang="en-GB" b="0" i="0" dirty="0">
                <a:solidFill>
                  <a:srgbClr val="222222"/>
                </a:solidFill>
                <a:effectLst/>
                <a:latin typeface="Arial" panose="020B0604020202020204" pitchFamily="34" charset="0"/>
              </a:rPr>
              <a:t>, 51-66.</a:t>
            </a:r>
            <a:endParaRPr lang="en-NO" dirty="0"/>
          </a:p>
        </p:txBody>
      </p:sp>
      <p:pic>
        <p:nvPicPr>
          <p:cNvPr id="19" name="Picture 18">
            <a:extLst>
              <a:ext uri="{FF2B5EF4-FFF2-40B4-BE49-F238E27FC236}">
                <a16:creationId xmlns:a16="http://schemas.microsoft.com/office/drawing/2014/main" id="{C5CC36D3-D503-E7CF-4A31-5D41337BE7B9}"/>
              </a:ext>
            </a:extLst>
          </p:cNvPr>
          <p:cNvPicPr>
            <a:picLocks noChangeAspect="1"/>
          </p:cNvPicPr>
          <p:nvPr/>
        </p:nvPicPr>
        <p:blipFill>
          <a:blip r:embed="rId2"/>
          <a:stretch>
            <a:fillRect/>
          </a:stretch>
        </p:blipFill>
        <p:spPr>
          <a:xfrm>
            <a:off x="9750994" y="2113531"/>
            <a:ext cx="1732445" cy="2188115"/>
          </a:xfrm>
          <a:prstGeom prst="rect">
            <a:avLst/>
          </a:prstGeom>
        </p:spPr>
      </p:pic>
      <p:sp>
        <p:nvSpPr>
          <p:cNvPr id="21" name="TextBox 20">
            <a:extLst>
              <a:ext uri="{FF2B5EF4-FFF2-40B4-BE49-F238E27FC236}">
                <a16:creationId xmlns:a16="http://schemas.microsoft.com/office/drawing/2014/main" id="{17E25879-4A93-BF74-64A4-BB1CDA95DEAB}"/>
              </a:ext>
            </a:extLst>
          </p:cNvPr>
          <p:cNvSpPr txBox="1"/>
          <p:nvPr/>
        </p:nvSpPr>
        <p:spPr>
          <a:xfrm>
            <a:off x="9599193" y="1746633"/>
            <a:ext cx="2115417" cy="307777"/>
          </a:xfrm>
          <a:prstGeom prst="rect">
            <a:avLst/>
          </a:prstGeom>
          <a:noFill/>
          <a:ln>
            <a:solidFill>
              <a:srgbClr val="FF0000"/>
            </a:solidFill>
          </a:ln>
        </p:spPr>
        <p:txBody>
          <a:bodyPr wrap="square" rtlCol="0">
            <a:spAutoFit/>
          </a:bodyPr>
          <a:lstStyle/>
          <a:p>
            <a:r>
              <a:rPr lang="en-NO" dirty="0">
                <a:solidFill>
                  <a:srgbClr val="FF0000"/>
                </a:solidFill>
              </a:rPr>
              <a:t>One parent at a time</a:t>
            </a:r>
          </a:p>
        </p:txBody>
      </p:sp>
      <p:pic>
        <p:nvPicPr>
          <p:cNvPr id="2" name="Picture 1">
            <a:extLst>
              <a:ext uri="{FF2B5EF4-FFF2-40B4-BE49-F238E27FC236}">
                <a16:creationId xmlns:a16="http://schemas.microsoft.com/office/drawing/2014/main" id="{2B5A32B0-7B27-3DA2-CB13-48533C27A547}"/>
              </a:ext>
            </a:extLst>
          </p:cNvPr>
          <p:cNvPicPr>
            <a:picLocks noChangeAspect="1"/>
          </p:cNvPicPr>
          <p:nvPr/>
        </p:nvPicPr>
        <p:blipFill rotWithShape="1">
          <a:blip r:embed="rId3"/>
          <a:srcRect l="10828" t="6618" r="16379" b="2239"/>
          <a:stretch/>
        </p:blipFill>
        <p:spPr>
          <a:xfrm>
            <a:off x="2222974" y="1690688"/>
            <a:ext cx="4557713" cy="4329114"/>
          </a:xfrm>
          <a:prstGeom prst="rect">
            <a:avLst/>
          </a:prstGeom>
        </p:spPr>
      </p:pic>
      <p:sp>
        <p:nvSpPr>
          <p:cNvPr id="3" name="TextBox 2">
            <a:extLst>
              <a:ext uri="{FF2B5EF4-FFF2-40B4-BE49-F238E27FC236}">
                <a16:creationId xmlns:a16="http://schemas.microsoft.com/office/drawing/2014/main" id="{B6C71A26-8FEB-AD38-33EC-A1A23E2951C4}"/>
              </a:ext>
            </a:extLst>
          </p:cNvPr>
          <p:cNvSpPr txBox="1"/>
          <p:nvPr/>
        </p:nvSpPr>
        <p:spPr>
          <a:xfrm>
            <a:off x="222663" y="3158836"/>
            <a:ext cx="2104901" cy="1569660"/>
          </a:xfrm>
          <a:prstGeom prst="rect">
            <a:avLst/>
          </a:prstGeom>
          <a:noFill/>
          <a:ln w="28575">
            <a:solidFill>
              <a:srgbClr val="7030A0"/>
            </a:solidFill>
          </a:ln>
        </p:spPr>
        <p:txBody>
          <a:bodyPr wrap="square" rtlCol="0">
            <a:spAutoFit/>
          </a:bodyPr>
          <a:lstStyle/>
          <a:p>
            <a:r>
              <a:rPr lang="en-GB" sz="1600" dirty="0">
                <a:solidFill>
                  <a:srgbClr val="7030A0"/>
                </a:solidFill>
                <a:latin typeface="Calibri" panose="020F0502020204030204" pitchFamily="34" charset="0"/>
                <a:cs typeface="Calibri" panose="020F0502020204030204" pitchFamily="34" charset="0"/>
              </a:rPr>
              <a:t>D</a:t>
            </a:r>
            <a:r>
              <a:rPr lang="en-NO" sz="1600" dirty="0">
                <a:solidFill>
                  <a:srgbClr val="7030A0"/>
                </a:solidFill>
                <a:latin typeface="Calibri" panose="020F0502020204030204" pitchFamily="34" charset="0"/>
                <a:cs typeface="Calibri" panose="020F0502020204030204" pitchFamily="34" charset="0"/>
              </a:rPr>
              <a:t>ouble headed arrows around latent factors to emphasize every latent factor is standardized to unit variance</a:t>
            </a:r>
          </a:p>
        </p:txBody>
      </p:sp>
    </p:spTree>
    <p:extLst>
      <p:ext uri="{BB962C8B-B14F-4D97-AF65-F5344CB8AC3E}">
        <p14:creationId xmlns:p14="http://schemas.microsoft.com/office/powerpoint/2010/main" val="11971350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FD824-2F73-7AE0-63C5-9B534CD3AD72}"/>
              </a:ext>
            </a:extLst>
          </p:cNvPr>
          <p:cNvSpPr>
            <a:spLocks noGrp="1"/>
          </p:cNvSpPr>
          <p:nvPr>
            <p:ph type="title"/>
          </p:nvPr>
        </p:nvSpPr>
        <p:spPr/>
        <p:txBody>
          <a:bodyPr/>
          <a:lstStyle/>
          <a:p>
            <a:r>
              <a:rPr lang="en-NO" dirty="0"/>
              <a:t>MGCTA</a:t>
            </a:r>
          </a:p>
        </p:txBody>
      </p:sp>
      <p:pic>
        <p:nvPicPr>
          <p:cNvPr id="6" name="Picture 5">
            <a:extLst>
              <a:ext uri="{FF2B5EF4-FFF2-40B4-BE49-F238E27FC236}">
                <a16:creationId xmlns:a16="http://schemas.microsoft.com/office/drawing/2014/main" id="{0A456E70-BFC0-AEF8-640F-28BC83384E15}"/>
              </a:ext>
            </a:extLst>
          </p:cNvPr>
          <p:cNvPicPr>
            <a:picLocks noChangeAspect="1"/>
          </p:cNvPicPr>
          <p:nvPr/>
        </p:nvPicPr>
        <p:blipFill rotWithShape="1">
          <a:blip r:embed="rId2"/>
          <a:srcRect l="5484" b="13973"/>
          <a:stretch/>
        </p:blipFill>
        <p:spPr>
          <a:xfrm>
            <a:off x="315959" y="1282856"/>
            <a:ext cx="7336805" cy="4303238"/>
          </a:xfrm>
          <a:prstGeom prst="rect">
            <a:avLst/>
          </a:prstGeom>
        </p:spPr>
      </p:pic>
      <p:grpSp>
        <p:nvGrpSpPr>
          <p:cNvPr id="7" name="Group 6">
            <a:extLst>
              <a:ext uri="{FF2B5EF4-FFF2-40B4-BE49-F238E27FC236}">
                <a16:creationId xmlns:a16="http://schemas.microsoft.com/office/drawing/2014/main" id="{0E051AE0-5B7B-A020-CB12-397A8DAEAB81}"/>
              </a:ext>
            </a:extLst>
          </p:cNvPr>
          <p:cNvGrpSpPr/>
          <p:nvPr/>
        </p:nvGrpSpPr>
        <p:grpSpPr>
          <a:xfrm>
            <a:off x="8527313" y="155671"/>
            <a:ext cx="3348728" cy="1308745"/>
            <a:chOff x="8728363" y="299999"/>
            <a:chExt cx="3654995" cy="1591491"/>
          </a:xfrm>
        </p:grpSpPr>
        <p:sp>
          <p:nvSpPr>
            <p:cNvPr id="8" name="Rectangle 7">
              <a:extLst>
                <a:ext uri="{FF2B5EF4-FFF2-40B4-BE49-F238E27FC236}">
                  <a16:creationId xmlns:a16="http://schemas.microsoft.com/office/drawing/2014/main" id="{F8C3FEA0-3E4A-8597-0A2E-A983B44035BB}"/>
                </a:ext>
              </a:extLst>
            </p:cNvPr>
            <p:cNvSpPr/>
            <p:nvPr/>
          </p:nvSpPr>
          <p:spPr>
            <a:xfrm>
              <a:off x="8854586" y="344875"/>
              <a:ext cx="368135" cy="307777"/>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9" name="TextBox 8">
              <a:extLst>
                <a:ext uri="{FF2B5EF4-FFF2-40B4-BE49-F238E27FC236}">
                  <a16:creationId xmlns:a16="http://schemas.microsoft.com/office/drawing/2014/main" id="{BC90B635-56E2-D91C-A97D-4F9E12310090}"/>
                </a:ext>
              </a:extLst>
            </p:cNvPr>
            <p:cNvSpPr txBox="1"/>
            <p:nvPr/>
          </p:nvSpPr>
          <p:spPr>
            <a:xfrm>
              <a:off x="9322903" y="299999"/>
              <a:ext cx="3060455" cy="374270"/>
            </a:xfrm>
            <a:prstGeom prst="rect">
              <a:avLst/>
            </a:prstGeom>
            <a:noFill/>
          </p:spPr>
          <p:txBody>
            <a:bodyPr wrap="square" rtlCol="0">
              <a:spAutoFit/>
            </a:bodyPr>
            <a:lstStyle/>
            <a:p>
              <a:r>
                <a:rPr lang="en-GB" dirty="0"/>
                <a:t>O</a:t>
              </a:r>
              <a:r>
                <a:rPr lang="en-NO" dirty="0"/>
                <a:t>bserved (measured) variables</a:t>
              </a:r>
            </a:p>
          </p:txBody>
        </p:sp>
        <p:sp>
          <p:nvSpPr>
            <p:cNvPr id="10" name="Oval 9">
              <a:extLst>
                <a:ext uri="{FF2B5EF4-FFF2-40B4-BE49-F238E27FC236}">
                  <a16:creationId xmlns:a16="http://schemas.microsoft.com/office/drawing/2014/main" id="{8402A39B-332E-ACBE-F1DA-8D17B3AEA370}"/>
                </a:ext>
              </a:extLst>
            </p:cNvPr>
            <p:cNvSpPr/>
            <p:nvPr/>
          </p:nvSpPr>
          <p:spPr>
            <a:xfrm>
              <a:off x="8854586" y="815684"/>
              <a:ext cx="396292" cy="415638"/>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dirty="0"/>
            </a:p>
          </p:txBody>
        </p:sp>
        <p:sp>
          <p:nvSpPr>
            <p:cNvPr id="11" name="TextBox 10">
              <a:extLst>
                <a:ext uri="{FF2B5EF4-FFF2-40B4-BE49-F238E27FC236}">
                  <a16:creationId xmlns:a16="http://schemas.microsoft.com/office/drawing/2014/main" id="{BB461A7E-9BE4-50D4-D730-E9EAC169C6D9}"/>
                </a:ext>
              </a:extLst>
            </p:cNvPr>
            <p:cNvSpPr txBox="1"/>
            <p:nvPr/>
          </p:nvSpPr>
          <p:spPr>
            <a:xfrm>
              <a:off x="9357756" y="824165"/>
              <a:ext cx="2810494" cy="307777"/>
            </a:xfrm>
            <a:prstGeom prst="rect">
              <a:avLst/>
            </a:prstGeom>
            <a:noFill/>
          </p:spPr>
          <p:txBody>
            <a:bodyPr wrap="square" rtlCol="0">
              <a:spAutoFit/>
            </a:bodyPr>
            <a:lstStyle/>
            <a:p>
              <a:r>
                <a:rPr lang="en-US" dirty="0"/>
                <a:t>Latent</a:t>
              </a:r>
              <a:r>
                <a:rPr lang="en-NO" dirty="0"/>
                <a:t> (unmeasured) factors</a:t>
              </a:r>
            </a:p>
          </p:txBody>
        </p:sp>
        <p:cxnSp>
          <p:nvCxnSpPr>
            <p:cNvPr id="12" name="Straight Arrow Connector 11">
              <a:extLst>
                <a:ext uri="{FF2B5EF4-FFF2-40B4-BE49-F238E27FC236}">
                  <a16:creationId xmlns:a16="http://schemas.microsoft.com/office/drawing/2014/main" id="{F85155A8-D3E3-0643-EB1C-A1471E983AC5}"/>
                </a:ext>
              </a:extLst>
            </p:cNvPr>
            <p:cNvCxnSpPr/>
            <p:nvPr/>
          </p:nvCxnSpPr>
          <p:spPr>
            <a:xfrm>
              <a:off x="8749663" y="1757809"/>
              <a:ext cx="586792" cy="0"/>
            </a:xfrm>
            <a:prstGeom prst="straightConnector1">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152C1B35-D18B-183B-4183-414CD1534472}"/>
                </a:ext>
              </a:extLst>
            </p:cNvPr>
            <p:cNvCxnSpPr/>
            <p:nvPr/>
          </p:nvCxnSpPr>
          <p:spPr>
            <a:xfrm>
              <a:off x="8728363" y="1395926"/>
              <a:ext cx="629393"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19C4A277-5511-0AB8-CAA3-65138F23C30A}"/>
                </a:ext>
              </a:extLst>
            </p:cNvPr>
            <p:cNvSpPr txBox="1"/>
            <p:nvPr/>
          </p:nvSpPr>
          <p:spPr>
            <a:xfrm>
              <a:off x="9378250" y="1207904"/>
              <a:ext cx="2810494" cy="307777"/>
            </a:xfrm>
            <a:prstGeom prst="rect">
              <a:avLst/>
            </a:prstGeom>
            <a:noFill/>
          </p:spPr>
          <p:txBody>
            <a:bodyPr wrap="square" rtlCol="0">
              <a:spAutoFit/>
            </a:bodyPr>
            <a:lstStyle/>
            <a:p>
              <a:r>
                <a:rPr lang="en-US" dirty="0"/>
                <a:t>Causal relationships</a:t>
              </a:r>
              <a:endParaRPr lang="en-NO" dirty="0"/>
            </a:p>
          </p:txBody>
        </p:sp>
        <p:sp>
          <p:nvSpPr>
            <p:cNvPr id="15" name="TextBox 14">
              <a:extLst>
                <a:ext uri="{FF2B5EF4-FFF2-40B4-BE49-F238E27FC236}">
                  <a16:creationId xmlns:a16="http://schemas.microsoft.com/office/drawing/2014/main" id="{7E4C4E87-25E4-C3AA-0CF3-95837CE6DBA3}"/>
                </a:ext>
              </a:extLst>
            </p:cNvPr>
            <p:cNvSpPr txBox="1"/>
            <p:nvPr/>
          </p:nvSpPr>
          <p:spPr>
            <a:xfrm>
              <a:off x="9383620" y="1583713"/>
              <a:ext cx="2810494" cy="307777"/>
            </a:xfrm>
            <a:prstGeom prst="rect">
              <a:avLst/>
            </a:prstGeom>
            <a:noFill/>
          </p:spPr>
          <p:txBody>
            <a:bodyPr wrap="square" rtlCol="0">
              <a:spAutoFit/>
            </a:bodyPr>
            <a:lstStyle/>
            <a:p>
              <a:r>
                <a:rPr lang="en-US" dirty="0"/>
                <a:t>Correlational relationships</a:t>
              </a:r>
              <a:endParaRPr lang="en-NO" dirty="0"/>
            </a:p>
          </p:txBody>
        </p:sp>
      </p:grpSp>
      <p:sp>
        <p:nvSpPr>
          <p:cNvPr id="16" name="TextBox 15">
            <a:extLst>
              <a:ext uri="{FF2B5EF4-FFF2-40B4-BE49-F238E27FC236}">
                <a16:creationId xmlns:a16="http://schemas.microsoft.com/office/drawing/2014/main" id="{F20113C2-066D-BBCD-B5CF-8D0F4F3CAEFC}"/>
              </a:ext>
            </a:extLst>
          </p:cNvPr>
          <p:cNvSpPr txBox="1"/>
          <p:nvPr/>
        </p:nvSpPr>
        <p:spPr>
          <a:xfrm>
            <a:off x="222663" y="6290265"/>
            <a:ext cx="11260776" cy="523220"/>
          </a:xfrm>
          <a:prstGeom prst="rect">
            <a:avLst/>
          </a:prstGeom>
          <a:noFill/>
        </p:spPr>
        <p:txBody>
          <a:bodyPr wrap="square">
            <a:spAutoFit/>
          </a:bodyPr>
          <a:lstStyle/>
          <a:p>
            <a:r>
              <a:rPr lang="en-GB" dirty="0"/>
              <a:t>Eaves LJ, </a:t>
            </a:r>
            <a:r>
              <a:rPr lang="en-GB" dirty="0" err="1"/>
              <a:t>Pourcain</a:t>
            </a:r>
            <a:r>
              <a:rPr lang="en-GB" dirty="0"/>
              <a:t> BS, Smith GD, York TP, Evans DM (2014). </a:t>
            </a:r>
            <a:r>
              <a:rPr lang="en-GB" dirty="0" err="1"/>
              <a:t>Behav</a:t>
            </a:r>
            <a:r>
              <a:rPr lang="en-GB" dirty="0"/>
              <a:t> Genet 44:445–455</a:t>
            </a:r>
          </a:p>
          <a:p>
            <a:r>
              <a:rPr lang="en-GB" b="0" i="0" dirty="0" err="1">
                <a:solidFill>
                  <a:srgbClr val="222222"/>
                </a:solidFill>
                <a:effectLst/>
                <a:latin typeface="Arial" panose="020B0604020202020204" pitchFamily="34" charset="0"/>
              </a:rPr>
              <a:t>Qiao</a:t>
            </a:r>
            <a:r>
              <a:rPr lang="en-GB" b="0" i="0" dirty="0">
                <a:solidFill>
                  <a:srgbClr val="222222"/>
                </a:solidFill>
                <a:effectLst/>
                <a:latin typeface="Arial" panose="020B0604020202020204" pitchFamily="34" charset="0"/>
              </a:rPr>
              <a:t>, Z., Zheng, J., </a:t>
            </a:r>
            <a:r>
              <a:rPr lang="en-GB" b="0" i="0" dirty="0" err="1">
                <a:solidFill>
                  <a:srgbClr val="222222"/>
                </a:solidFill>
                <a:effectLst/>
                <a:latin typeface="Arial" panose="020B0604020202020204" pitchFamily="34" charset="0"/>
              </a:rPr>
              <a:t>Helgeland</a:t>
            </a:r>
            <a:r>
              <a:rPr lang="en-GB" b="0" i="0" dirty="0">
                <a:solidFill>
                  <a:srgbClr val="222222"/>
                </a:solidFill>
                <a:effectLst/>
                <a:latin typeface="Arial" panose="020B0604020202020204" pitchFamily="34" charset="0"/>
              </a:rPr>
              <a:t>, </a:t>
            </a:r>
            <a:r>
              <a:rPr lang="en-GB" b="0" i="0" dirty="0" err="1">
                <a:solidFill>
                  <a:srgbClr val="222222"/>
                </a:solidFill>
                <a:effectLst/>
                <a:latin typeface="Arial" panose="020B0604020202020204" pitchFamily="34" charset="0"/>
              </a:rPr>
              <a:t>Ø</a:t>
            </a:r>
            <a:r>
              <a:rPr lang="en-GB" b="0" i="0" dirty="0">
                <a:solidFill>
                  <a:srgbClr val="222222"/>
                </a:solidFill>
                <a:effectLst/>
                <a:latin typeface="Arial" panose="020B0604020202020204" pitchFamily="34" charset="0"/>
              </a:rPr>
              <a:t>., </a:t>
            </a:r>
            <a:r>
              <a:rPr lang="en-GB" b="0" i="0" dirty="0" err="1">
                <a:solidFill>
                  <a:srgbClr val="222222"/>
                </a:solidFill>
                <a:effectLst/>
                <a:latin typeface="Arial" panose="020B0604020202020204" pitchFamily="34" charset="0"/>
              </a:rPr>
              <a:t>Vaudel</a:t>
            </a:r>
            <a:r>
              <a:rPr lang="en-GB" b="0" i="0" dirty="0">
                <a:solidFill>
                  <a:srgbClr val="222222"/>
                </a:solidFill>
                <a:effectLst/>
                <a:latin typeface="Arial" panose="020B0604020202020204" pitchFamily="34" charset="0"/>
              </a:rPr>
              <a:t>, M., Johansson, S., </a:t>
            </a:r>
            <a:r>
              <a:rPr lang="en-GB" b="0" i="0" dirty="0" err="1">
                <a:solidFill>
                  <a:srgbClr val="222222"/>
                </a:solidFill>
                <a:effectLst/>
                <a:latin typeface="Arial" panose="020B0604020202020204" pitchFamily="34" charset="0"/>
              </a:rPr>
              <a:t>Njølstad</a:t>
            </a:r>
            <a:r>
              <a:rPr lang="en-GB" b="0" i="0" dirty="0">
                <a:solidFill>
                  <a:srgbClr val="222222"/>
                </a:solidFill>
                <a:effectLst/>
                <a:latin typeface="Arial" panose="020B0604020202020204" pitchFamily="34" charset="0"/>
              </a:rPr>
              <a:t>, P. R., ... &amp; Evans, D. M. (2020).. </a:t>
            </a:r>
            <a:r>
              <a:rPr lang="en-GB" b="0" i="1" dirty="0" err="1">
                <a:solidFill>
                  <a:srgbClr val="222222"/>
                </a:solidFill>
                <a:effectLst/>
                <a:latin typeface="Arial" panose="020B0604020202020204" pitchFamily="34" charset="0"/>
              </a:rPr>
              <a:t>Behavior</a:t>
            </a:r>
            <a:r>
              <a:rPr lang="en-GB" b="0" i="1" dirty="0">
                <a:solidFill>
                  <a:srgbClr val="222222"/>
                </a:solidFill>
                <a:effectLst/>
                <a:latin typeface="Arial" panose="020B0604020202020204" pitchFamily="34" charset="0"/>
              </a:rPr>
              <a:t> Genetics</a:t>
            </a:r>
            <a:r>
              <a:rPr lang="en-GB" b="0" i="0" dirty="0">
                <a:solidFill>
                  <a:srgbClr val="222222"/>
                </a:solidFill>
                <a:effectLst/>
                <a:latin typeface="Arial" panose="020B0604020202020204" pitchFamily="34" charset="0"/>
              </a:rPr>
              <a:t>, </a:t>
            </a:r>
            <a:r>
              <a:rPr lang="en-GB" b="0" i="1" dirty="0">
                <a:solidFill>
                  <a:srgbClr val="222222"/>
                </a:solidFill>
                <a:effectLst/>
                <a:latin typeface="Arial" panose="020B0604020202020204" pitchFamily="34" charset="0"/>
              </a:rPr>
              <a:t>50</a:t>
            </a:r>
            <a:r>
              <a:rPr lang="en-GB" b="0" i="0" dirty="0">
                <a:solidFill>
                  <a:srgbClr val="222222"/>
                </a:solidFill>
                <a:effectLst/>
                <a:latin typeface="Arial" panose="020B0604020202020204" pitchFamily="34" charset="0"/>
              </a:rPr>
              <a:t>, 51-66.</a:t>
            </a:r>
            <a:endParaRPr lang="en-NO" dirty="0"/>
          </a:p>
        </p:txBody>
      </p:sp>
      <p:pic>
        <p:nvPicPr>
          <p:cNvPr id="17" name="Picture 16">
            <a:extLst>
              <a:ext uri="{FF2B5EF4-FFF2-40B4-BE49-F238E27FC236}">
                <a16:creationId xmlns:a16="http://schemas.microsoft.com/office/drawing/2014/main" id="{CC85C719-43F3-BFCC-235B-8773644B0BDA}"/>
              </a:ext>
            </a:extLst>
          </p:cNvPr>
          <p:cNvPicPr>
            <a:picLocks noChangeAspect="1"/>
          </p:cNvPicPr>
          <p:nvPr/>
        </p:nvPicPr>
        <p:blipFill rotWithShape="1">
          <a:blip r:embed="rId2"/>
          <a:srcRect l="61180" t="89540"/>
          <a:stretch/>
        </p:blipFill>
        <p:spPr>
          <a:xfrm>
            <a:off x="7817426" y="3708974"/>
            <a:ext cx="4105134" cy="712771"/>
          </a:xfrm>
          <a:prstGeom prst="rect">
            <a:avLst/>
          </a:prstGeom>
        </p:spPr>
      </p:pic>
      <p:pic>
        <p:nvPicPr>
          <p:cNvPr id="18" name="Picture 17">
            <a:extLst>
              <a:ext uri="{FF2B5EF4-FFF2-40B4-BE49-F238E27FC236}">
                <a16:creationId xmlns:a16="http://schemas.microsoft.com/office/drawing/2014/main" id="{C3F4A0D5-711B-6F41-5393-85D58A5743DC}"/>
              </a:ext>
            </a:extLst>
          </p:cNvPr>
          <p:cNvPicPr>
            <a:picLocks noChangeAspect="1"/>
          </p:cNvPicPr>
          <p:nvPr/>
        </p:nvPicPr>
        <p:blipFill rotWithShape="1">
          <a:blip r:embed="rId2"/>
          <a:srcRect l="16108" t="89540" r="43715"/>
          <a:stretch/>
        </p:blipFill>
        <p:spPr>
          <a:xfrm>
            <a:off x="7430407" y="2658135"/>
            <a:ext cx="4248551" cy="712771"/>
          </a:xfrm>
          <a:prstGeom prst="rect">
            <a:avLst/>
          </a:prstGeom>
        </p:spPr>
      </p:pic>
      <p:sp>
        <p:nvSpPr>
          <p:cNvPr id="20" name="TextBox 19">
            <a:extLst>
              <a:ext uri="{FF2B5EF4-FFF2-40B4-BE49-F238E27FC236}">
                <a16:creationId xmlns:a16="http://schemas.microsoft.com/office/drawing/2014/main" id="{3931524C-6C89-2F68-7286-B20FAF50805C}"/>
              </a:ext>
            </a:extLst>
          </p:cNvPr>
          <p:cNvSpPr txBox="1"/>
          <p:nvPr/>
        </p:nvSpPr>
        <p:spPr>
          <a:xfrm>
            <a:off x="6958917" y="5406630"/>
            <a:ext cx="5088731" cy="954107"/>
          </a:xfrm>
          <a:prstGeom prst="rect">
            <a:avLst/>
          </a:prstGeom>
          <a:noFill/>
        </p:spPr>
        <p:txBody>
          <a:bodyPr wrap="square">
            <a:spAutoFit/>
          </a:bodyPr>
          <a:lstStyle/>
          <a:p>
            <a:r>
              <a:rPr lang="en-NO" dirty="0">
                <a:hlinkClick r:id="rId3"/>
              </a:rPr>
              <a:t>https://www.colorado.edu/ibg/international-workshop/2022-international-statistical-genetics-workshop/syllabus/m-gcta-trio-gcta</a:t>
            </a:r>
            <a:endParaRPr lang="en-NO" dirty="0"/>
          </a:p>
          <a:p>
            <a:endParaRPr lang="en-NO" dirty="0"/>
          </a:p>
        </p:txBody>
      </p:sp>
      <p:sp>
        <p:nvSpPr>
          <p:cNvPr id="21" name="TextBox 20">
            <a:extLst>
              <a:ext uri="{FF2B5EF4-FFF2-40B4-BE49-F238E27FC236}">
                <a16:creationId xmlns:a16="http://schemas.microsoft.com/office/drawing/2014/main" id="{956CCC30-861D-1061-1CE0-1BED3FE55778}"/>
              </a:ext>
            </a:extLst>
          </p:cNvPr>
          <p:cNvSpPr txBox="1"/>
          <p:nvPr/>
        </p:nvSpPr>
        <p:spPr>
          <a:xfrm>
            <a:off x="7918113" y="4883410"/>
            <a:ext cx="3273137" cy="523220"/>
          </a:xfrm>
          <a:prstGeom prst="rect">
            <a:avLst/>
          </a:prstGeom>
          <a:noFill/>
        </p:spPr>
        <p:txBody>
          <a:bodyPr wrap="square" rtlCol="0">
            <a:spAutoFit/>
          </a:bodyPr>
          <a:lstStyle/>
          <a:p>
            <a:pPr algn="ctr"/>
            <a:r>
              <a:rPr lang="en-NO" dirty="0">
                <a:solidFill>
                  <a:srgbClr val="FF0000"/>
                </a:solidFill>
              </a:rPr>
              <a:t>The maths and path tracing are described beautifully here</a:t>
            </a:r>
          </a:p>
        </p:txBody>
      </p:sp>
    </p:spTree>
    <p:extLst>
      <p:ext uri="{BB962C8B-B14F-4D97-AF65-F5344CB8AC3E}">
        <p14:creationId xmlns:p14="http://schemas.microsoft.com/office/powerpoint/2010/main" val="9516353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28"/>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NO" dirty="0"/>
              <a:t>TRIO GCTA</a:t>
            </a:r>
            <a:endParaRPr dirty="0"/>
          </a:p>
        </p:txBody>
      </p:sp>
      <p:sp>
        <p:nvSpPr>
          <p:cNvPr id="2" name="TextBox 1">
            <a:extLst>
              <a:ext uri="{FF2B5EF4-FFF2-40B4-BE49-F238E27FC236}">
                <a16:creationId xmlns:a16="http://schemas.microsoft.com/office/drawing/2014/main" id="{5D5AEE52-A102-9825-261A-B80E2DBEC9F6}"/>
              </a:ext>
            </a:extLst>
          </p:cNvPr>
          <p:cNvSpPr txBox="1"/>
          <p:nvPr/>
        </p:nvSpPr>
        <p:spPr>
          <a:xfrm>
            <a:off x="7586663" y="787831"/>
            <a:ext cx="4195763" cy="707886"/>
          </a:xfrm>
          <a:prstGeom prst="rect">
            <a:avLst/>
          </a:prstGeom>
          <a:noFill/>
          <a:ln w="19050">
            <a:solidFill>
              <a:srgbClr val="FF0000"/>
            </a:solidFill>
          </a:ln>
        </p:spPr>
        <p:txBody>
          <a:bodyPr wrap="square" rtlCol="0">
            <a:spAutoFit/>
          </a:bodyPr>
          <a:lstStyle/>
          <a:p>
            <a:r>
              <a:rPr lang="en-NO" sz="2000" dirty="0">
                <a:solidFill>
                  <a:srgbClr val="FF0000"/>
                </a:solidFill>
              </a:rPr>
              <a:t>Very similar to MGCTA except can simultaneously model both parents</a:t>
            </a:r>
          </a:p>
        </p:txBody>
      </p:sp>
      <p:pic>
        <p:nvPicPr>
          <p:cNvPr id="11" name="Picture 10">
            <a:extLst>
              <a:ext uri="{FF2B5EF4-FFF2-40B4-BE49-F238E27FC236}">
                <a16:creationId xmlns:a16="http://schemas.microsoft.com/office/drawing/2014/main" id="{3D10BB44-E366-8CF0-4BEA-E9FCCE645502}"/>
              </a:ext>
            </a:extLst>
          </p:cNvPr>
          <p:cNvPicPr>
            <a:picLocks noChangeAspect="1"/>
          </p:cNvPicPr>
          <p:nvPr/>
        </p:nvPicPr>
        <p:blipFill>
          <a:blip r:embed="rId3"/>
          <a:stretch>
            <a:fillRect/>
          </a:stretch>
        </p:blipFill>
        <p:spPr>
          <a:xfrm>
            <a:off x="409574" y="2085589"/>
            <a:ext cx="7553133" cy="2500699"/>
          </a:xfrm>
          <a:prstGeom prst="rect">
            <a:avLst/>
          </a:prstGeom>
        </p:spPr>
      </p:pic>
      <p:pic>
        <p:nvPicPr>
          <p:cNvPr id="12" name="Picture 11">
            <a:extLst>
              <a:ext uri="{FF2B5EF4-FFF2-40B4-BE49-F238E27FC236}">
                <a16:creationId xmlns:a16="http://schemas.microsoft.com/office/drawing/2014/main" id="{E379DDE2-9E42-DD34-25E6-B9DD4D8F6995}"/>
              </a:ext>
            </a:extLst>
          </p:cNvPr>
          <p:cNvPicPr>
            <a:picLocks noChangeAspect="1"/>
          </p:cNvPicPr>
          <p:nvPr/>
        </p:nvPicPr>
        <p:blipFill>
          <a:blip r:embed="rId4"/>
          <a:stretch>
            <a:fillRect/>
          </a:stretch>
        </p:blipFill>
        <p:spPr>
          <a:xfrm>
            <a:off x="8655937" y="2121347"/>
            <a:ext cx="3126489" cy="3948822"/>
          </a:xfrm>
          <a:prstGeom prst="rect">
            <a:avLst/>
          </a:prstGeom>
        </p:spPr>
      </p:pic>
      <p:sp>
        <p:nvSpPr>
          <p:cNvPr id="13" name="TextBox 12">
            <a:extLst>
              <a:ext uri="{FF2B5EF4-FFF2-40B4-BE49-F238E27FC236}">
                <a16:creationId xmlns:a16="http://schemas.microsoft.com/office/drawing/2014/main" id="{BFF57C87-FA1F-9775-063B-6AD3BE67A9C6}"/>
              </a:ext>
            </a:extLst>
          </p:cNvPr>
          <p:cNvSpPr txBox="1"/>
          <p:nvPr/>
        </p:nvSpPr>
        <p:spPr>
          <a:xfrm>
            <a:off x="4800600" y="5546949"/>
            <a:ext cx="3855337" cy="1015663"/>
          </a:xfrm>
          <a:prstGeom prst="rect">
            <a:avLst/>
          </a:prstGeom>
          <a:noFill/>
          <a:ln w="19050">
            <a:solidFill>
              <a:srgbClr val="FF0000"/>
            </a:solidFill>
          </a:ln>
        </p:spPr>
        <p:txBody>
          <a:bodyPr wrap="square" rtlCol="0">
            <a:spAutoFit/>
          </a:bodyPr>
          <a:lstStyle/>
          <a:p>
            <a:r>
              <a:rPr lang="en-NO" sz="2000" dirty="0">
                <a:solidFill>
                  <a:srgbClr val="FF0000"/>
                </a:solidFill>
              </a:rPr>
              <a:t>Model is applicable to any family member being the ‘focal individual’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5FEDF-58B7-4D80-0EF6-09D8016B1913}"/>
              </a:ext>
            </a:extLst>
          </p:cNvPr>
          <p:cNvSpPr>
            <a:spLocks noGrp="1"/>
          </p:cNvSpPr>
          <p:nvPr>
            <p:ph type="title"/>
          </p:nvPr>
        </p:nvSpPr>
        <p:spPr/>
        <p:txBody>
          <a:bodyPr/>
          <a:lstStyle/>
          <a:p>
            <a:r>
              <a:rPr lang="en-NO" dirty="0"/>
              <a:t>Trio GCTA Step 1: estimate GRM</a:t>
            </a:r>
          </a:p>
        </p:txBody>
      </p:sp>
      <p:sp>
        <p:nvSpPr>
          <p:cNvPr id="7" name="TextBox 6">
            <a:extLst>
              <a:ext uri="{FF2B5EF4-FFF2-40B4-BE49-F238E27FC236}">
                <a16:creationId xmlns:a16="http://schemas.microsoft.com/office/drawing/2014/main" id="{7D29F025-E864-C1D9-8184-D0BCC2051B60}"/>
              </a:ext>
            </a:extLst>
          </p:cNvPr>
          <p:cNvSpPr txBox="1"/>
          <p:nvPr/>
        </p:nvSpPr>
        <p:spPr>
          <a:xfrm>
            <a:off x="9039224" y="5780782"/>
            <a:ext cx="3392091" cy="1077218"/>
          </a:xfrm>
          <a:prstGeom prst="rect">
            <a:avLst/>
          </a:prstGeom>
          <a:noFill/>
        </p:spPr>
        <p:txBody>
          <a:bodyPr wrap="square">
            <a:spAutoFit/>
          </a:bodyPr>
          <a:lstStyle/>
          <a:p>
            <a:r>
              <a:rPr lang="en-NO" sz="1600" dirty="0">
                <a:hlinkClick r:id="rId2"/>
              </a:rPr>
              <a:t>https://www.colorado.edu/ibg/isg-workshop/online-lectures-and-practicals/g2-gcta-greml-m-gcta-part-2-gcta-genetic-relationship</a:t>
            </a:r>
            <a:r>
              <a:rPr lang="en-NO" sz="1600" dirty="0"/>
              <a:t> </a:t>
            </a:r>
          </a:p>
        </p:txBody>
      </p:sp>
      <p:sp>
        <p:nvSpPr>
          <p:cNvPr id="8" name="TextBox 7">
            <a:extLst>
              <a:ext uri="{FF2B5EF4-FFF2-40B4-BE49-F238E27FC236}">
                <a16:creationId xmlns:a16="http://schemas.microsoft.com/office/drawing/2014/main" id="{F1EEF193-2808-A5DF-A721-5963424324A9}"/>
              </a:ext>
            </a:extLst>
          </p:cNvPr>
          <p:cNvSpPr txBox="1"/>
          <p:nvPr/>
        </p:nvSpPr>
        <p:spPr>
          <a:xfrm>
            <a:off x="9039224" y="5158901"/>
            <a:ext cx="2913459" cy="646331"/>
          </a:xfrm>
          <a:prstGeom prst="rect">
            <a:avLst/>
          </a:prstGeom>
          <a:noFill/>
        </p:spPr>
        <p:txBody>
          <a:bodyPr wrap="square" rtlCol="0">
            <a:spAutoFit/>
          </a:bodyPr>
          <a:lstStyle/>
          <a:p>
            <a:pPr algn="ctr"/>
            <a:r>
              <a:rPr lang="en-NO" sz="1800" dirty="0">
                <a:solidFill>
                  <a:srgbClr val="FF0000"/>
                </a:solidFill>
              </a:rPr>
              <a:t>The GRM formula is described beautifully here</a:t>
            </a:r>
          </a:p>
        </p:txBody>
      </p:sp>
      <p:pic>
        <p:nvPicPr>
          <p:cNvPr id="9" name="Picture 8">
            <a:extLst>
              <a:ext uri="{FF2B5EF4-FFF2-40B4-BE49-F238E27FC236}">
                <a16:creationId xmlns:a16="http://schemas.microsoft.com/office/drawing/2014/main" id="{FEC3E567-D53C-7DDB-2382-0E4E555E19AA}"/>
              </a:ext>
            </a:extLst>
          </p:cNvPr>
          <p:cNvPicPr>
            <a:picLocks noChangeAspect="1"/>
          </p:cNvPicPr>
          <p:nvPr/>
        </p:nvPicPr>
        <p:blipFill>
          <a:blip r:embed="rId3"/>
          <a:stretch>
            <a:fillRect/>
          </a:stretch>
        </p:blipFill>
        <p:spPr>
          <a:xfrm>
            <a:off x="109537" y="1839722"/>
            <a:ext cx="7772400" cy="3965510"/>
          </a:xfrm>
          <a:prstGeom prst="rect">
            <a:avLst/>
          </a:prstGeom>
        </p:spPr>
      </p:pic>
      <p:pic>
        <p:nvPicPr>
          <p:cNvPr id="10" name="Picture 9">
            <a:extLst>
              <a:ext uri="{FF2B5EF4-FFF2-40B4-BE49-F238E27FC236}">
                <a16:creationId xmlns:a16="http://schemas.microsoft.com/office/drawing/2014/main" id="{117DD7CA-D7B5-FAE0-A347-96D57579E145}"/>
              </a:ext>
            </a:extLst>
          </p:cNvPr>
          <p:cNvPicPr>
            <a:picLocks noChangeAspect="1"/>
          </p:cNvPicPr>
          <p:nvPr/>
        </p:nvPicPr>
        <p:blipFill>
          <a:blip r:embed="rId4"/>
          <a:stretch>
            <a:fillRect/>
          </a:stretch>
        </p:blipFill>
        <p:spPr>
          <a:xfrm>
            <a:off x="7493388" y="1967068"/>
            <a:ext cx="3860412" cy="1325563"/>
          </a:xfrm>
          <a:prstGeom prst="rect">
            <a:avLst/>
          </a:prstGeom>
        </p:spPr>
      </p:pic>
      <p:sp>
        <p:nvSpPr>
          <p:cNvPr id="13" name="TextBox 12">
            <a:extLst>
              <a:ext uri="{FF2B5EF4-FFF2-40B4-BE49-F238E27FC236}">
                <a16:creationId xmlns:a16="http://schemas.microsoft.com/office/drawing/2014/main" id="{83154634-B853-95A2-1749-5C21F4907B0E}"/>
              </a:ext>
            </a:extLst>
          </p:cNvPr>
          <p:cNvSpPr txBox="1"/>
          <p:nvPr/>
        </p:nvSpPr>
        <p:spPr>
          <a:xfrm>
            <a:off x="5757862" y="3007519"/>
            <a:ext cx="65" cy="215444"/>
          </a:xfrm>
          <a:prstGeom prst="rect">
            <a:avLst/>
          </a:prstGeom>
          <a:noFill/>
        </p:spPr>
        <p:txBody>
          <a:bodyPr wrap="none" lIns="0" tIns="0" rIns="0" bIns="0" rtlCol="0">
            <a:spAutoFit/>
          </a:bodyPr>
          <a:lstStyle/>
          <a:p>
            <a:endParaRPr lang="en-NO" dirty="0"/>
          </a:p>
        </p:txBody>
      </p:sp>
      <p:sp>
        <p:nvSpPr>
          <p:cNvPr id="3" name="TextBox 2">
            <a:extLst>
              <a:ext uri="{FF2B5EF4-FFF2-40B4-BE49-F238E27FC236}">
                <a16:creationId xmlns:a16="http://schemas.microsoft.com/office/drawing/2014/main" id="{FF702190-9E3A-CF72-BD28-638DA85299AD}"/>
              </a:ext>
            </a:extLst>
          </p:cNvPr>
          <p:cNvSpPr txBox="1"/>
          <p:nvPr/>
        </p:nvSpPr>
        <p:spPr>
          <a:xfrm>
            <a:off x="8467106" y="3429000"/>
            <a:ext cx="2886694" cy="1323439"/>
          </a:xfrm>
          <a:prstGeom prst="rect">
            <a:avLst/>
          </a:prstGeom>
          <a:noFill/>
        </p:spPr>
        <p:txBody>
          <a:bodyPr wrap="square" rtlCol="0">
            <a:spAutoFit/>
          </a:bodyPr>
          <a:lstStyle/>
          <a:p>
            <a:r>
              <a:rPr lang="en-NO" sz="2000" b="1" dirty="0">
                <a:latin typeface="Calibri" panose="020F0502020204030204" pitchFamily="34" charset="0"/>
                <a:cs typeface="Calibri" panose="020F0502020204030204" pitchFamily="34" charset="0"/>
              </a:rPr>
              <a:t>The formula for the GRM is analogous to the formula for a pearson correlation</a:t>
            </a:r>
          </a:p>
        </p:txBody>
      </p:sp>
      <p:grpSp>
        <p:nvGrpSpPr>
          <p:cNvPr id="5" name="Group 4">
            <a:extLst>
              <a:ext uri="{FF2B5EF4-FFF2-40B4-BE49-F238E27FC236}">
                <a16:creationId xmlns:a16="http://schemas.microsoft.com/office/drawing/2014/main" id="{C12D6F9C-203A-3227-8000-925A8AE860E9}"/>
              </a:ext>
            </a:extLst>
          </p:cNvPr>
          <p:cNvGrpSpPr/>
          <p:nvPr/>
        </p:nvGrpSpPr>
        <p:grpSpPr>
          <a:xfrm>
            <a:off x="2758440" y="1592455"/>
            <a:ext cx="6278227" cy="621881"/>
            <a:chOff x="2758440" y="1592455"/>
            <a:chExt cx="6278227" cy="621881"/>
          </a:xfrm>
        </p:grpSpPr>
        <p:grpSp>
          <p:nvGrpSpPr>
            <p:cNvPr id="23" name="Group 22">
              <a:extLst>
                <a:ext uri="{FF2B5EF4-FFF2-40B4-BE49-F238E27FC236}">
                  <a16:creationId xmlns:a16="http://schemas.microsoft.com/office/drawing/2014/main" id="{6CE97DA4-7412-C0DD-D0C8-E6CF546EA60A}"/>
                </a:ext>
              </a:extLst>
            </p:cNvPr>
            <p:cNvGrpSpPr/>
            <p:nvPr/>
          </p:nvGrpSpPr>
          <p:grpSpPr>
            <a:xfrm>
              <a:off x="4698613" y="1592455"/>
              <a:ext cx="4338054" cy="621881"/>
              <a:chOff x="4757738" y="1690688"/>
              <a:chExt cx="4278929" cy="609108"/>
            </a:xfrm>
          </p:grpSpPr>
          <p:cxnSp>
            <p:nvCxnSpPr>
              <p:cNvPr id="18" name="Straight Arrow Connector 17">
                <a:extLst>
                  <a:ext uri="{FF2B5EF4-FFF2-40B4-BE49-F238E27FC236}">
                    <a16:creationId xmlns:a16="http://schemas.microsoft.com/office/drawing/2014/main" id="{4CD49CC8-E2F3-D573-C5EE-CD53F8E129CF}"/>
                  </a:ext>
                </a:extLst>
              </p:cNvPr>
              <p:cNvCxnSpPr>
                <a:cxnSpLocks/>
              </p:cNvCxnSpPr>
              <p:nvPr/>
            </p:nvCxnSpPr>
            <p:spPr>
              <a:xfrm flipH="1">
                <a:off x="4757738" y="1690688"/>
                <a:ext cx="2243137" cy="59531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76E1BDD1-5DD4-BE9A-F0AE-ACF004526C0E}"/>
                  </a:ext>
                </a:extLst>
              </p:cNvPr>
              <p:cNvCxnSpPr>
                <a:cxnSpLocks/>
              </p:cNvCxnSpPr>
              <p:nvPr/>
            </p:nvCxnSpPr>
            <p:spPr>
              <a:xfrm>
                <a:off x="7000875" y="1690688"/>
                <a:ext cx="2035792" cy="60910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4" name="TextBox 3">
              <a:extLst>
                <a:ext uri="{FF2B5EF4-FFF2-40B4-BE49-F238E27FC236}">
                  <a16:creationId xmlns:a16="http://schemas.microsoft.com/office/drawing/2014/main" id="{FB6B553D-B381-1933-A72D-CAC2BE7C4DFF}"/>
                </a:ext>
              </a:extLst>
            </p:cNvPr>
            <p:cNvSpPr txBox="1"/>
            <p:nvPr/>
          </p:nvSpPr>
          <p:spPr>
            <a:xfrm>
              <a:off x="2758440" y="1592455"/>
              <a:ext cx="1940173" cy="523220"/>
            </a:xfrm>
            <a:prstGeom prst="rect">
              <a:avLst/>
            </a:prstGeom>
            <a:noFill/>
            <a:ln w="28575">
              <a:solidFill>
                <a:srgbClr val="FF0000"/>
              </a:solidFill>
            </a:ln>
          </p:spPr>
          <p:txBody>
            <a:bodyPr wrap="square" rtlCol="0">
              <a:spAutoFit/>
            </a:bodyPr>
            <a:lstStyle/>
            <a:p>
              <a:r>
                <a:rPr lang="en-GB" dirty="0">
                  <a:solidFill>
                    <a:srgbClr val="FF0000"/>
                  </a:solidFill>
                </a:rPr>
                <a:t>X</a:t>
              </a:r>
              <a:r>
                <a:rPr lang="en-NO" dirty="0">
                  <a:solidFill>
                    <a:srgbClr val="FF0000"/>
                  </a:solidFill>
                </a:rPr>
                <a:t> is now the dosage (0,1,2 ) of a SNP</a:t>
              </a:r>
            </a:p>
          </p:txBody>
        </p:sp>
      </p:grpSp>
      <p:grpSp>
        <p:nvGrpSpPr>
          <p:cNvPr id="11" name="Group 10">
            <a:extLst>
              <a:ext uri="{FF2B5EF4-FFF2-40B4-BE49-F238E27FC236}">
                <a16:creationId xmlns:a16="http://schemas.microsoft.com/office/drawing/2014/main" id="{AE933EF6-BB84-2054-75A5-D7F7B9427F5E}"/>
              </a:ext>
            </a:extLst>
          </p:cNvPr>
          <p:cNvGrpSpPr/>
          <p:nvPr/>
        </p:nvGrpSpPr>
        <p:grpSpPr>
          <a:xfrm>
            <a:off x="5275978" y="1592455"/>
            <a:ext cx="5544422" cy="692799"/>
            <a:chOff x="5275978" y="1592455"/>
            <a:chExt cx="5544422" cy="692799"/>
          </a:xfrm>
        </p:grpSpPr>
        <p:grpSp>
          <p:nvGrpSpPr>
            <p:cNvPr id="30" name="Group 29">
              <a:extLst>
                <a:ext uri="{FF2B5EF4-FFF2-40B4-BE49-F238E27FC236}">
                  <a16:creationId xmlns:a16="http://schemas.microsoft.com/office/drawing/2014/main" id="{8BD7A7F6-1A83-87EC-9FC8-5FC4CA913B91}"/>
                </a:ext>
              </a:extLst>
            </p:cNvPr>
            <p:cNvGrpSpPr/>
            <p:nvPr/>
          </p:nvGrpSpPr>
          <p:grpSpPr>
            <a:xfrm>
              <a:off x="5275978" y="1592455"/>
              <a:ext cx="4281332" cy="692799"/>
              <a:chOff x="5275978" y="1592455"/>
              <a:chExt cx="4281332" cy="692799"/>
            </a:xfrm>
          </p:grpSpPr>
          <p:cxnSp>
            <p:nvCxnSpPr>
              <p:cNvPr id="24" name="Straight Arrow Connector 23">
                <a:extLst>
                  <a:ext uri="{FF2B5EF4-FFF2-40B4-BE49-F238E27FC236}">
                    <a16:creationId xmlns:a16="http://schemas.microsoft.com/office/drawing/2014/main" id="{A61EA826-2F09-57A2-A607-A1E1F76E484B}"/>
                  </a:ext>
                </a:extLst>
              </p:cNvPr>
              <p:cNvCxnSpPr>
                <a:cxnSpLocks/>
              </p:cNvCxnSpPr>
              <p:nvPr/>
            </p:nvCxnSpPr>
            <p:spPr>
              <a:xfrm flipH="1">
                <a:off x="5275978" y="1592455"/>
                <a:ext cx="2334941" cy="678511"/>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AE68737C-09EA-56C4-859B-8DEBADBA7E47}"/>
                  </a:ext>
                </a:extLst>
              </p:cNvPr>
              <p:cNvCxnSpPr>
                <a:cxnSpLocks/>
              </p:cNvCxnSpPr>
              <p:nvPr/>
            </p:nvCxnSpPr>
            <p:spPr>
              <a:xfrm>
                <a:off x="7610919" y="1595899"/>
                <a:ext cx="1946391" cy="689355"/>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grpSp>
        <p:sp>
          <p:nvSpPr>
            <p:cNvPr id="6" name="TextBox 5">
              <a:extLst>
                <a:ext uri="{FF2B5EF4-FFF2-40B4-BE49-F238E27FC236}">
                  <a16:creationId xmlns:a16="http://schemas.microsoft.com/office/drawing/2014/main" id="{3A3E4CE9-8CB4-BACC-703E-F64658C74979}"/>
                </a:ext>
              </a:extLst>
            </p:cNvPr>
            <p:cNvSpPr txBox="1"/>
            <p:nvPr/>
          </p:nvSpPr>
          <p:spPr>
            <a:xfrm>
              <a:off x="9036667" y="1592455"/>
              <a:ext cx="1783733" cy="523220"/>
            </a:xfrm>
            <a:prstGeom prst="rect">
              <a:avLst/>
            </a:prstGeom>
            <a:noFill/>
            <a:ln w="28575">
              <a:solidFill>
                <a:srgbClr val="7030A0"/>
              </a:solidFill>
            </a:ln>
          </p:spPr>
          <p:txBody>
            <a:bodyPr wrap="square" rtlCol="0">
              <a:spAutoFit/>
            </a:bodyPr>
            <a:lstStyle/>
            <a:p>
              <a:r>
                <a:rPr lang="en-NO" dirty="0">
                  <a:solidFill>
                    <a:srgbClr val="7030A0"/>
                  </a:solidFill>
                </a:rPr>
                <a:t>Mean is now the average genotype</a:t>
              </a:r>
            </a:p>
          </p:txBody>
        </p:sp>
      </p:grpSp>
    </p:spTree>
    <p:extLst>
      <p:ext uri="{BB962C8B-B14F-4D97-AF65-F5344CB8AC3E}">
        <p14:creationId xmlns:p14="http://schemas.microsoft.com/office/powerpoint/2010/main" val="2136366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2"/>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lvl="0"/>
            <a:r>
              <a:rPr lang="en-NO" dirty="0"/>
              <a:t>Trio GCTA  Step 1: estimate GRM</a:t>
            </a:r>
            <a:endParaRPr dirty="0"/>
          </a:p>
        </p:txBody>
      </p:sp>
      <p:pic>
        <p:nvPicPr>
          <p:cNvPr id="2" name="Picture 1">
            <a:extLst>
              <a:ext uri="{FF2B5EF4-FFF2-40B4-BE49-F238E27FC236}">
                <a16:creationId xmlns:a16="http://schemas.microsoft.com/office/drawing/2014/main" id="{8C0484CB-3436-A35C-C0C4-43421BE7C194}"/>
              </a:ext>
            </a:extLst>
          </p:cNvPr>
          <p:cNvPicPr>
            <a:picLocks noChangeAspect="1"/>
          </p:cNvPicPr>
          <p:nvPr/>
        </p:nvPicPr>
        <p:blipFill rotWithShape="1">
          <a:blip r:embed="rId3"/>
          <a:srcRect l="-856" r="-1" b="3698"/>
          <a:stretch/>
        </p:blipFill>
        <p:spPr>
          <a:xfrm>
            <a:off x="575489" y="2149543"/>
            <a:ext cx="11041021" cy="2311538"/>
          </a:xfrm>
          <a:prstGeom prst="rect">
            <a:avLst/>
          </a:prstGeom>
        </p:spPr>
      </p:pic>
      <p:grpSp>
        <p:nvGrpSpPr>
          <p:cNvPr id="3" name="Group 2">
            <a:extLst>
              <a:ext uri="{FF2B5EF4-FFF2-40B4-BE49-F238E27FC236}">
                <a16:creationId xmlns:a16="http://schemas.microsoft.com/office/drawing/2014/main" id="{CD6F321E-FF18-7D63-7C71-7AFA3F93BAED}"/>
              </a:ext>
            </a:extLst>
          </p:cNvPr>
          <p:cNvGrpSpPr/>
          <p:nvPr/>
        </p:nvGrpSpPr>
        <p:grpSpPr>
          <a:xfrm>
            <a:off x="-116890" y="1507976"/>
            <a:ext cx="7264450" cy="4242820"/>
            <a:chOff x="-116890" y="1507976"/>
            <a:chExt cx="7264450" cy="4242820"/>
          </a:xfrm>
        </p:grpSpPr>
        <p:sp>
          <p:nvSpPr>
            <p:cNvPr id="7" name="TextBox 6">
              <a:extLst>
                <a:ext uri="{FF2B5EF4-FFF2-40B4-BE49-F238E27FC236}">
                  <a16:creationId xmlns:a16="http://schemas.microsoft.com/office/drawing/2014/main" id="{877DCFD7-F38C-F2AC-2B9E-E3634EA31151}"/>
                </a:ext>
              </a:extLst>
            </p:cNvPr>
            <p:cNvSpPr txBox="1"/>
            <p:nvPr/>
          </p:nvSpPr>
          <p:spPr>
            <a:xfrm>
              <a:off x="-116890" y="4919799"/>
              <a:ext cx="7264450" cy="830997"/>
            </a:xfrm>
            <a:prstGeom prst="rect">
              <a:avLst/>
            </a:prstGeom>
            <a:noFill/>
          </p:spPr>
          <p:txBody>
            <a:bodyPr wrap="square">
              <a:spAutoFit/>
            </a:bodyPr>
            <a:lstStyle/>
            <a:p>
              <a:pPr algn="ctr"/>
              <a:r>
                <a:rPr lang="en-GB" sz="2400" dirty="0">
                  <a:solidFill>
                    <a:srgbClr val="FF0000"/>
                  </a:solidFill>
                  <a:latin typeface="Calibri" panose="020F0502020204030204" pitchFamily="34" charset="0"/>
                  <a:cs typeface="Calibri" panose="020F0502020204030204" pitchFamily="34" charset="0"/>
                </a:rPr>
                <a:t>n x n matrix capturing the degree of relatedness</a:t>
              </a:r>
            </a:p>
            <a:p>
              <a:pPr algn="ctr"/>
              <a:r>
                <a:rPr lang="en-GB" sz="2400" dirty="0">
                  <a:solidFill>
                    <a:srgbClr val="FF0000"/>
                  </a:solidFill>
                  <a:latin typeface="Calibri" panose="020F0502020204030204" pitchFamily="34" charset="0"/>
                  <a:cs typeface="Calibri" panose="020F0502020204030204" pitchFamily="34" charset="0"/>
                </a:rPr>
                <a:t> between every pair of individuals at every SNP location</a:t>
              </a:r>
              <a:endParaRPr lang="en-NO" sz="2400" dirty="0">
                <a:solidFill>
                  <a:srgbClr val="FF0000"/>
                </a:solidFill>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6ADD8D58-F37B-920B-6526-35019CEB1594}"/>
                </a:ext>
              </a:extLst>
            </p:cNvPr>
            <p:cNvSpPr txBox="1"/>
            <p:nvPr/>
          </p:nvSpPr>
          <p:spPr>
            <a:xfrm rot="16200000">
              <a:off x="124928" y="3012925"/>
              <a:ext cx="457200" cy="584775"/>
            </a:xfrm>
            <a:prstGeom prst="rect">
              <a:avLst/>
            </a:prstGeom>
            <a:noFill/>
          </p:spPr>
          <p:txBody>
            <a:bodyPr wrap="square" rtlCol="0">
              <a:spAutoFit/>
            </a:bodyPr>
            <a:lstStyle/>
            <a:p>
              <a:r>
                <a:rPr lang="en-NO" sz="3200" dirty="0">
                  <a:solidFill>
                    <a:srgbClr val="FF0000"/>
                  </a:solidFill>
                </a:rPr>
                <a:t>n</a:t>
              </a:r>
            </a:p>
          </p:txBody>
        </p:sp>
        <p:sp>
          <p:nvSpPr>
            <p:cNvPr id="9" name="TextBox 8">
              <a:extLst>
                <a:ext uri="{FF2B5EF4-FFF2-40B4-BE49-F238E27FC236}">
                  <a16:creationId xmlns:a16="http://schemas.microsoft.com/office/drawing/2014/main" id="{83D05423-760D-3B65-509B-3ABB0F20090D}"/>
                </a:ext>
              </a:extLst>
            </p:cNvPr>
            <p:cNvSpPr txBox="1"/>
            <p:nvPr/>
          </p:nvSpPr>
          <p:spPr>
            <a:xfrm>
              <a:off x="5357901" y="1507976"/>
              <a:ext cx="457200" cy="584775"/>
            </a:xfrm>
            <a:prstGeom prst="rect">
              <a:avLst/>
            </a:prstGeom>
            <a:noFill/>
          </p:spPr>
          <p:txBody>
            <a:bodyPr wrap="square" rtlCol="0">
              <a:spAutoFit/>
            </a:bodyPr>
            <a:lstStyle/>
            <a:p>
              <a:r>
                <a:rPr lang="en-NO" sz="3200" dirty="0">
                  <a:solidFill>
                    <a:srgbClr val="FF0000"/>
                  </a:solidFill>
                </a:rPr>
                <a:t>n</a:t>
              </a:r>
            </a:p>
          </p:txBody>
        </p:sp>
      </p:grpSp>
      <p:sp>
        <p:nvSpPr>
          <p:cNvPr id="4" name="TextBox 3">
            <a:extLst>
              <a:ext uri="{FF2B5EF4-FFF2-40B4-BE49-F238E27FC236}">
                <a16:creationId xmlns:a16="http://schemas.microsoft.com/office/drawing/2014/main" id="{250D7507-43FA-DF1E-27B4-02215E312994}"/>
              </a:ext>
            </a:extLst>
          </p:cNvPr>
          <p:cNvSpPr txBox="1"/>
          <p:nvPr/>
        </p:nvSpPr>
        <p:spPr>
          <a:xfrm>
            <a:off x="7269480" y="4722978"/>
            <a:ext cx="4922520" cy="1569660"/>
          </a:xfrm>
          <a:prstGeom prst="rect">
            <a:avLst/>
          </a:prstGeom>
          <a:noFill/>
        </p:spPr>
        <p:txBody>
          <a:bodyPr wrap="square" rtlCol="0">
            <a:spAutoFit/>
          </a:bodyPr>
          <a:lstStyle/>
          <a:p>
            <a:r>
              <a:rPr lang="en-NO" sz="2400" dirty="0">
                <a:solidFill>
                  <a:srgbClr val="7030A0"/>
                </a:solidFill>
              </a:rPr>
              <a:t>Crucially!! Your trio data are organised with all mothers, stacked on top of all fathers, who are stacked on top of all offspring</a:t>
            </a:r>
          </a:p>
        </p:txBody>
      </p:sp>
    </p:spTree>
    <p:extLst>
      <p:ext uri="{BB962C8B-B14F-4D97-AF65-F5344CB8AC3E}">
        <p14:creationId xmlns:p14="http://schemas.microsoft.com/office/powerpoint/2010/main" val="3165317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32"/>
          <p:cNvSpPr txBox="1">
            <a:spLocks noGrp="1"/>
          </p:cNvSpPr>
          <p:nvPr>
            <p:ph type="title"/>
          </p:nvPr>
        </p:nvSpPr>
        <p:spPr>
          <a:xfrm>
            <a:off x="0" y="227498"/>
            <a:ext cx="1205865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NO" dirty="0"/>
              <a:t>Trio GCTA additional Step 1: subset GRM into blocks</a:t>
            </a:r>
            <a:endParaRPr dirty="0"/>
          </a:p>
        </p:txBody>
      </p:sp>
      <p:pic>
        <p:nvPicPr>
          <p:cNvPr id="6" name="Picture 5">
            <a:extLst>
              <a:ext uri="{FF2B5EF4-FFF2-40B4-BE49-F238E27FC236}">
                <a16:creationId xmlns:a16="http://schemas.microsoft.com/office/drawing/2014/main" id="{975DC859-A0FE-C778-5B83-C8440D4D22B0}"/>
              </a:ext>
            </a:extLst>
          </p:cNvPr>
          <p:cNvPicPr>
            <a:picLocks noChangeAspect="1"/>
          </p:cNvPicPr>
          <p:nvPr/>
        </p:nvPicPr>
        <p:blipFill>
          <a:blip r:embed="rId3"/>
          <a:stretch>
            <a:fillRect/>
          </a:stretch>
        </p:blipFill>
        <p:spPr>
          <a:xfrm>
            <a:off x="10794696" y="1235562"/>
            <a:ext cx="1042558" cy="1316773"/>
          </a:xfrm>
          <a:prstGeom prst="rect">
            <a:avLst/>
          </a:prstGeom>
        </p:spPr>
      </p:pic>
      <p:grpSp>
        <p:nvGrpSpPr>
          <p:cNvPr id="5" name="Group 4">
            <a:extLst>
              <a:ext uri="{FF2B5EF4-FFF2-40B4-BE49-F238E27FC236}">
                <a16:creationId xmlns:a16="http://schemas.microsoft.com/office/drawing/2014/main" id="{FC3D900E-A2AF-BAC8-5EC1-26ECAE3768F6}"/>
              </a:ext>
            </a:extLst>
          </p:cNvPr>
          <p:cNvGrpSpPr/>
          <p:nvPr/>
        </p:nvGrpSpPr>
        <p:grpSpPr>
          <a:xfrm>
            <a:off x="3815234" y="1281106"/>
            <a:ext cx="3411230" cy="1041398"/>
            <a:chOff x="3815234" y="1281106"/>
            <a:chExt cx="3411230" cy="1041398"/>
          </a:xfrm>
        </p:grpSpPr>
        <p:pic>
          <p:nvPicPr>
            <p:cNvPr id="2" name="Picture 1">
              <a:extLst>
                <a:ext uri="{FF2B5EF4-FFF2-40B4-BE49-F238E27FC236}">
                  <a16:creationId xmlns:a16="http://schemas.microsoft.com/office/drawing/2014/main" id="{D1AC836B-15D2-C9A1-0C1C-2302BCCA11A0}"/>
                </a:ext>
              </a:extLst>
            </p:cNvPr>
            <p:cNvPicPr>
              <a:picLocks noChangeAspect="1"/>
            </p:cNvPicPr>
            <p:nvPr/>
          </p:nvPicPr>
          <p:blipFill>
            <a:blip r:embed="rId4"/>
            <a:stretch>
              <a:fillRect/>
            </a:stretch>
          </p:blipFill>
          <p:spPr>
            <a:xfrm>
              <a:off x="4076864" y="1379411"/>
              <a:ext cx="3149600" cy="825500"/>
            </a:xfrm>
            <a:prstGeom prst="rect">
              <a:avLst/>
            </a:prstGeom>
          </p:spPr>
        </p:pic>
        <p:sp>
          <p:nvSpPr>
            <p:cNvPr id="7" name="TextBox 6">
              <a:extLst>
                <a:ext uri="{FF2B5EF4-FFF2-40B4-BE49-F238E27FC236}">
                  <a16:creationId xmlns:a16="http://schemas.microsoft.com/office/drawing/2014/main" id="{E22D1312-0A7D-72FB-29B5-80F84BB75DB8}"/>
                </a:ext>
              </a:extLst>
            </p:cNvPr>
            <p:cNvSpPr txBox="1"/>
            <p:nvPr/>
          </p:nvSpPr>
          <p:spPr>
            <a:xfrm>
              <a:off x="3815234" y="1281106"/>
              <a:ext cx="3298825" cy="1041398"/>
            </a:xfrm>
            <a:prstGeom prst="rect">
              <a:avLst/>
            </a:prstGeom>
            <a:noFill/>
            <a:ln w="28575">
              <a:solidFill>
                <a:srgbClr val="DBAA34"/>
              </a:solidFill>
            </a:ln>
          </p:spPr>
          <p:txBody>
            <a:bodyPr wrap="square" rtlCol="0">
              <a:spAutoFit/>
            </a:bodyPr>
            <a:lstStyle/>
            <a:p>
              <a:endParaRPr lang="en-NO" dirty="0"/>
            </a:p>
          </p:txBody>
        </p:sp>
      </p:grpSp>
      <p:grpSp>
        <p:nvGrpSpPr>
          <p:cNvPr id="11" name="Group 10">
            <a:extLst>
              <a:ext uri="{FF2B5EF4-FFF2-40B4-BE49-F238E27FC236}">
                <a16:creationId xmlns:a16="http://schemas.microsoft.com/office/drawing/2014/main" id="{A909AADE-C72C-271F-5E9D-54A760AFF494}"/>
              </a:ext>
            </a:extLst>
          </p:cNvPr>
          <p:cNvGrpSpPr/>
          <p:nvPr/>
        </p:nvGrpSpPr>
        <p:grpSpPr>
          <a:xfrm>
            <a:off x="7375689" y="1281106"/>
            <a:ext cx="3298825" cy="1041398"/>
            <a:chOff x="7375689" y="1281106"/>
            <a:chExt cx="3298825" cy="1041398"/>
          </a:xfrm>
        </p:grpSpPr>
        <p:pic>
          <p:nvPicPr>
            <p:cNvPr id="3" name="Picture 2">
              <a:extLst>
                <a:ext uri="{FF2B5EF4-FFF2-40B4-BE49-F238E27FC236}">
                  <a16:creationId xmlns:a16="http://schemas.microsoft.com/office/drawing/2014/main" id="{DE7A607E-2FC0-B221-FEAE-41FF699A02C0}"/>
                </a:ext>
              </a:extLst>
            </p:cNvPr>
            <p:cNvPicPr>
              <a:picLocks noChangeAspect="1"/>
            </p:cNvPicPr>
            <p:nvPr/>
          </p:nvPicPr>
          <p:blipFill>
            <a:blip r:embed="rId5"/>
            <a:stretch>
              <a:fillRect/>
            </a:stretch>
          </p:blipFill>
          <p:spPr>
            <a:xfrm>
              <a:off x="7461240" y="1308683"/>
              <a:ext cx="3035300" cy="850900"/>
            </a:xfrm>
            <a:prstGeom prst="rect">
              <a:avLst/>
            </a:prstGeom>
          </p:spPr>
        </p:pic>
        <p:sp>
          <p:nvSpPr>
            <p:cNvPr id="8" name="TextBox 7">
              <a:extLst>
                <a:ext uri="{FF2B5EF4-FFF2-40B4-BE49-F238E27FC236}">
                  <a16:creationId xmlns:a16="http://schemas.microsoft.com/office/drawing/2014/main" id="{C7B067BB-4F9D-CCE7-3777-F14BC38F58B3}"/>
                </a:ext>
              </a:extLst>
            </p:cNvPr>
            <p:cNvSpPr txBox="1"/>
            <p:nvPr/>
          </p:nvSpPr>
          <p:spPr>
            <a:xfrm>
              <a:off x="7375689" y="1281106"/>
              <a:ext cx="3298825" cy="1041398"/>
            </a:xfrm>
            <a:prstGeom prst="rect">
              <a:avLst/>
            </a:prstGeom>
            <a:noFill/>
            <a:ln w="28575">
              <a:solidFill>
                <a:srgbClr val="4A6DAD"/>
              </a:solidFill>
            </a:ln>
          </p:spPr>
          <p:txBody>
            <a:bodyPr wrap="square" rtlCol="0">
              <a:spAutoFit/>
            </a:bodyPr>
            <a:lstStyle/>
            <a:p>
              <a:endParaRPr lang="en-NO" dirty="0"/>
            </a:p>
          </p:txBody>
        </p:sp>
      </p:grpSp>
      <p:grpSp>
        <p:nvGrpSpPr>
          <p:cNvPr id="12" name="Group 11">
            <a:extLst>
              <a:ext uri="{FF2B5EF4-FFF2-40B4-BE49-F238E27FC236}">
                <a16:creationId xmlns:a16="http://schemas.microsoft.com/office/drawing/2014/main" id="{DC7F5E0D-5E6D-3642-5FEE-3C4F4B17C69A}"/>
              </a:ext>
            </a:extLst>
          </p:cNvPr>
          <p:cNvGrpSpPr/>
          <p:nvPr/>
        </p:nvGrpSpPr>
        <p:grpSpPr>
          <a:xfrm>
            <a:off x="5680065" y="2420809"/>
            <a:ext cx="3298825" cy="1041398"/>
            <a:chOff x="5680065" y="2420809"/>
            <a:chExt cx="3298825" cy="1041398"/>
          </a:xfrm>
        </p:grpSpPr>
        <p:pic>
          <p:nvPicPr>
            <p:cNvPr id="4" name="Picture 3">
              <a:extLst>
                <a:ext uri="{FF2B5EF4-FFF2-40B4-BE49-F238E27FC236}">
                  <a16:creationId xmlns:a16="http://schemas.microsoft.com/office/drawing/2014/main" id="{886CC33B-ECFB-8A11-E61F-A84E993FBA8D}"/>
                </a:ext>
              </a:extLst>
            </p:cNvPr>
            <p:cNvPicPr>
              <a:picLocks noChangeAspect="1"/>
            </p:cNvPicPr>
            <p:nvPr/>
          </p:nvPicPr>
          <p:blipFill>
            <a:blip r:embed="rId6"/>
            <a:stretch>
              <a:fillRect/>
            </a:stretch>
          </p:blipFill>
          <p:spPr>
            <a:xfrm>
              <a:off x="5709678" y="2481166"/>
              <a:ext cx="2997200" cy="825500"/>
            </a:xfrm>
            <a:prstGeom prst="rect">
              <a:avLst/>
            </a:prstGeom>
          </p:spPr>
        </p:pic>
        <p:sp>
          <p:nvSpPr>
            <p:cNvPr id="9" name="TextBox 8">
              <a:extLst>
                <a:ext uri="{FF2B5EF4-FFF2-40B4-BE49-F238E27FC236}">
                  <a16:creationId xmlns:a16="http://schemas.microsoft.com/office/drawing/2014/main" id="{35A5A21D-7448-E5F8-E38F-5FA12C9C054E}"/>
                </a:ext>
              </a:extLst>
            </p:cNvPr>
            <p:cNvSpPr txBox="1"/>
            <p:nvPr/>
          </p:nvSpPr>
          <p:spPr>
            <a:xfrm>
              <a:off x="5680065" y="2420809"/>
              <a:ext cx="3298825" cy="1041398"/>
            </a:xfrm>
            <a:prstGeom prst="rect">
              <a:avLst/>
            </a:prstGeom>
            <a:noFill/>
            <a:ln w="28575">
              <a:solidFill>
                <a:srgbClr val="71AD46"/>
              </a:solidFill>
            </a:ln>
          </p:spPr>
          <p:txBody>
            <a:bodyPr wrap="square" rtlCol="0">
              <a:spAutoFit/>
            </a:bodyPr>
            <a:lstStyle/>
            <a:p>
              <a:endParaRPr lang="en-NO" dirty="0"/>
            </a:p>
          </p:txBody>
        </p:sp>
      </p:grpSp>
      <p:sp>
        <p:nvSpPr>
          <p:cNvPr id="20" name="TextBox 19">
            <a:extLst>
              <a:ext uri="{FF2B5EF4-FFF2-40B4-BE49-F238E27FC236}">
                <a16:creationId xmlns:a16="http://schemas.microsoft.com/office/drawing/2014/main" id="{A8B15614-A654-0D7F-1FD6-A79CA51D4168}"/>
              </a:ext>
            </a:extLst>
          </p:cNvPr>
          <p:cNvSpPr txBox="1"/>
          <p:nvPr/>
        </p:nvSpPr>
        <p:spPr>
          <a:xfrm>
            <a:off x="236189" y="2887682"/>
            <a:ext cx="10145693" cy="3970318"/>
          </a:xfrm>
          <a:prstGeom prst="rect">
            <a:avLst/>
          </a:prstGeom>
          <a:noFill/>
        </p:spPr>
        <p:txBody>
          <a:bodyPr wrap="square">
            <a:spAutoFit/>
          </a:bodyPr>
          <a:lstStyle/>
          <a:p>
            <a:r>
              <a:rPr lang="en-NO" sz="2800" dirty="0">
                <a:latin typeface="Calibri" panose="020F0502020204030204" pitchFamily="34" charset="0"/>
                <a:cs typeface="Calibri" panose="020F0502020204030204" pitchFamily="34" charset="0"/>
              </a:rPr>
              <a:t>mid = 1:2</a:t>
            </a:r>
          </a:p>
          <a:p>
            <a:r>
              <a:rPr lang="en-NO" sz="2800" dirty="0">
                <a:latin typeface="Calibri" panose="020F0502020204030204" pitchFamily="34" charset="0"/>
                <a:cs typeface="Calibri" panose="020F0502020204030204" pitchFamily="34" charset="0"/>
              </a:rPr>
              <a:t>pid  = 3:4</a:t>
            </a:r>
          </a:p>
          <a:p>
            <a:r>
              <a:rPr lang="en-NO" sz="2800" dirty="0">
                <a:latin typeface="Calibri" panose="020F0502020204030204" pitchFamily="34" charset="0"/>
                <a:cs typeface="Calibri" panose="020F0502020204030204" pitchFamily="34" charset="0"/>
              </a:rPr>
              <a:t>oid  = 5:6</a:t>
            </a:r>
          </a:p>
          <a:p>
            <a:r>
              <a:rPr lang="en-NO" sz="2800" dirty="0">
                <a:latin typeface="Calibri" panose="020F0502020204030204" pitchFamily="34" charset="0"/>
                <a:cs typeface="Calibri" panose="020F0502020204030204" pitchFamily="34" charset="0"/>
              </a:rPr>
              <a:t>Amm = A[mid, mid]</a:t>
            </a:r>
          </a:p>
          <a:p>
            <a:r>
              <a:rPr lang="en-NO" sz="2800" dirty="0">
                <a:latin typeface="Calibri" panose="020F0502020204030204" pitchFamily="34" charset="0"/>
                <a:cs typeface="Calibri" panose="020F0502020204030204" pitchFamily="34" charset="0"/>
              </a:rPr>
              <a:t>App = A[pid, pid]</a:t>
            </a:r>
          </a:p>
          <a:p>
            <a:r>
              <a:rPr lang="en-NO" sz="2800" dirty="0">
                <a:latin typeface="Calibri" panose="020F0502020204030204" pitchFamily="34" charset="0"/>
                <a:cs typeface="Calibri" panose="020F0502020204030204" pitchFamily="34" charset="0"/>
              </a:rPr>
              <a:t>Aoo = A[oid, oid]</a:t>
            </a:r>
          </a:p>
          <a:p>
            <a:r>
              <a:rPr lang="en-NO" sz="2800" dirty="0">
                <a:latin typeface="Calibri" panose="020F0502020204030204" pitchFamily="34" charset="0"/>
                <a:cs typeface="Calibri" panose="020F0502020204030204" pitchFamily="34" charset="0"/>
              </a:rPr>
              <a:t>Dpm = A[pid, mid] + A[mid, pid</a:t>
            </a:r>
          </a:p>
          <a:p>
            <a:r>
              <a:rPr lang="en-NO" sz="2800" dirty="0">
                <a:latin typeface="Calibri" panose="020F0502020204030204" pitchFamily="34" charset="0"/>
                <a:cs typeface="Calibri" panose="020F0502020204030204" pitchFamily="34" charset="0"/>
              </a:rPr>
              <a:t>Dom = A[oid, mid] + A[mid, oid]</a:t>
            </a:r>
          </a:p>
          <a:p>
            <a:r>
              <a:rPr lang="en-NO" sz="2800" dirty="0">
                <a:latin typeface="Calibri" panose="020F0502020204030204" pitchFamily="34" charset="0"/>
                <a:cs typeface="Calibri" panose="020F0502020204030204" pitchFamily="34" charset="0"/>
              </a:rPr>
              <a:t>Dop = A[oid, pid] + A[pid, oid]</a:t>
            </a:r>
          </a:p>
        </p:txBody>
      </p:sp>
      <p:sp>
        <p:nvSpPr>
          <p:cNvPr id="22" name="TextBox 21">
            <a:extLst>
              <a:ext uri="{FF2B5EF4-FFF2-40B4-BE49-F238E27FC236}">
                <a16:creationId xmlns:a16="http://schemas.microsoft.com/office/drawing/2014/main" id="{2BE02C6A-C6EA-7E62-C306-FA2EA9D691FF}"/>
              </a:ext>
            </a:extLst>
          </p:cNvPr>
          <p:cNvSpPr txBox="1"/>
          <p:nvPr/>
        </p:nvSpPr>
        <p:spPr>
          <a:xfrm>
            <a:off x="4966483" y="3959689"/>
            <a:ext cx="4725988" cy="1200329"/>
          </a:xfrm>
          <a:prstGeom prst="rect">
            <a:avLst/>
          </a:prstGeom>
          <a:noFill/>
          <a:ln w="19050">
            <a:solidFill>
              <a:srgbClr val="FF0000"/>
            </a:solidFill>
          </a:ln>
        </p:spPr>
        <p:txBody>
          <a:bodyPr wrap="square" rtlCol="0">
            <a:spAutoFit/>
          </a:bodyPr>
          <a:lstStyle/>
          <a:p>
            <a:r>
              <a:rPr lang="en-NO" sz="1800" dirty="0">
                <a:solidFill>
                  <a:srgbClr val="FF0000"/>
                </a:solidFill>
              </a:rPr>
              <a:t>These blocks define the correlation structure of each family members effects and will be used to hold their relative direct and indirect effects and their covariances</a:t>
            </a:r>
          </a:p>
        </p:txBody>
      </p:sp>
    </p:spTree>
    <p:extLst>
      <p:ext uri="{BB962C8B-B14F-4D97-AF65-F5344CB8AC3E}">
        <p14:creationId xmlns:p14="http://schemas.microsoft.com/office/powerpoint/2010/main" val="3703581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3" name="Group 82">
            <a:extLst>
              <a:ext uri="{FF2B5EF4-FFF2-40B4-BE49-F238E27FC236}">
                <a16:creationId xmlns:a16="http://schemas.microsoft.com/office/drawing/2014/main" id="{DF1EAA74-4557-8AD1-B983-77217D4D64B6}"/>
              </a:ext>
            </a:extLst>
          </p:cNvPr>
          <p:cNvGrpSpPr/>
          <p:nvPr/>
        </p:nvGrpSpPr>
        <p:grpSpPr>
          <a:xfrm>
            <a:off x="6096000" y="1493596"/>
            <a:ext cx="5174122" cy="5760720"/>
            <a:chOff x="6636878" y="305198"/>
            <a:chExt cx="5792009" cy="6643157"/>
          </a:xfrm>
        </p:grpSpPr>
        <p:grpSp>
          <p:nvGrpSpPr>
            <p:cNvPr id="21" name="Group 20">
              <a:extLst>
                <a:ext uri="{FF2B5EF4-FFF2-40B4-BE49-F238E27FC236}">
                  <a16:creationId xmlns:a16="http://schemas.microsoft.com/office/drawing/2014/main" id="{8AF1BC23-F5AB-CB11-1CD5-44E8E9A7DAF7}"/>
                </a:ext>
              </a:extLst>
            </p:cNvPr>
            <p:cNvGrpSpPr/>
            <p:nvPr/>
          </p:nvGrpSpPr>
          <p:grpSpPr>
            <a:xfrm>
              <a:off x="6899680" y="1187327"/>
              <a:ext cx="1490254" cy="1455333"/>
              <a:chOff x="6302898" y="620534"/>
              <a:chExt cx="1490254" cy="1455333"/>
            </a:xfrm>
          </p:grpSpPr>
          <p:sp>
            <p:nvSpPr>
              <p:cNvPr id="15" name="Oval 14">
                <a:extLst>
                  <a:ext uri="{FF2B5EF4-FFF2-40B4-BE49-F238E27FC236}">
                    <a16:creationId xmlns:a16="http://schemas.microsoft.com/office/drawing/2014/main" id="{3BE7E0FF-8113-FF5C-56DB-522E534E613E}"/>
                  </a:ext>
                </a:extLst>
              </p:cNvPr>
              <p:cNvSpPr/>
              <p:nvPr/>
            </p:nvSpPr>
            <p:spPr>
              <a:xfrm rot="19386322">
                <a:off x="6302898" y="620534"/>
                <a:ext cx="1490254" cy="1455333"/>
              </a:xfrm>
              <a:prstGeom prst="ellipse">
                <a:avLst/>
              </a:prstGeom>
              <a:noFill/>
              <a:ln w="38100">
                <a:solidFill>
                  <a:srgbClr val="DBAA3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20" name="TextBox 19">
                <a:extLst>
                  <a:ext uri="{FF2B5EF4-FFF2-40B4-BE49-F238E27FC236}">
                    <a16:creationId xmlns:a16="http://schemas.microsoft.com/office/drawing/2014/main" id="{D6050419-FD21-47A9-3AD6-79146956A189}"/>
                  </a:ext>
                </a:extLst>
              </p:cNvPr>
              <p:cNvSpPr txBox="1"/>
              <p:nvPr/>
            </p:nvSpPr>
            <p:spPr>
              <a:xfrm>
                <a:off x="6324428" y="956350"/>
                <a:ext cx="1286743" cy="745337"/>
              </a:xfrm>
              <a:prstGeom prst="rect">
                <a:avLst/>
              </a:prstGeom>
              <a:noFill/>
            </p:spPr>
            <p:txBody>
              <a:bodyPr wrap="square" rtlCol="0">
                <a:spAutoFit/>
              </a:bodyPr>
              <a:lstStyle/>
              <a:p>
                <a:pPr algn="ctr"/>
                <a:r>
                  <a:rPr lang="en-NO" sz="1800" dirty="0"/>
                  <a:t>Mother’s genotype</a:t>
                </a:r>
              </a:p>
            </p:txBody>
          </p:sp>
        </p:grpSp>
        <p:grpSp>
          <p:nvGrpSpPr>
            <p:cNvPr id="22" name="Group 21">
              <a:extLst>
                <a:ext uri="{FF2B5EF4-FFF2-40B4-BE49-F238E27FC236}">
                  <a16:creationId xmlns:a16="http://schemas.microsoft.com/office/drawing/2014/main" id="{BE4A2BF7-529A-1068-D507-B2996EEEFBD0}"/>
                </a:ext>
              </a:extLst>
            </p:cNvPr>
            <p:cNvGrpSpPr/>
            <p:nvPr/>
          </p:nvGrpSpPr>
          <p:grpSpPr>
            <a:xfrm>
              <a:off x="10702585" y="1187327"/>
              <a:ext cx="1490254" cy="1455333"/>
              <a:chOff x="6302898" y="620534"/>
              <a:chExt cx="1490254" cy="1455333"/>
            </a:xfrm>
          </p:grpSpPr>
          <p:sp>
            <p:nvSpPr>
              <p:cNvPr id="23" name="Oval 22">
                <a:extLst>
                  <a:ext uri="{FF2B5EF4-FFF2-40B4-BE49-F238E27FC236}">
                    <a16:creationId xmlns:a16="http://schemas.microsoft.com/office/drawing/2014/main" id="{506924B0-9039-8CC6-AB8A-B7205D2270AC}"/>
                  </a:ext>
                </a:extLst>
              </p:cNvPr>
              <p:cNvSpPr/>
              <p:nvPr/>
            </p:nvSpPr>
            <p:spPr>
              <a:xfrm rot="19386322">
                <a:off x="6302898" y="620534"/>
                <a:ext cx="1490254" cy="1455333"/>
              </a:xfrm>
              <a:prstGeom prst="ellipse">
                <a:avLst/>
              </a:prstGeom>
              <a:noFill/>
              <a:ln w="38100">
                <a:solidFill>
                  <a:srgbClr val="4A6D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24" name="TextBox 23">
                <a:extLst>
                  <a:ext uri="{FF2B5EF4-FFF2-40B4-BE49-F238E27FC236}">
                    <a16:creationId xmlns:a16="http://schemas.microsoft.com/office/drawing/2014/main" id="{66483E44-98E6-8844-22CE-67830A959FB8}"/>
                  </a:ext>
                </a:extLst>
              </p:cNvPr>
              <p:cNvSpPr txBox="1"/>
              <p:nvPr/>
            </p:nvSpPr>
            <p:spPr>
              <a:xfrm>
                <a:off x="6382989" y="952590"/>
                <a:ext cx="1286743" cy="745337"/>
              </a:xfrm>
              <a:prstGeom prst="rect">
                <a:avLst/>
              </a:prstGeom>
              <a:noFill/>
            </p:spPr>
            <p:txBody>
              <a:bodyPr wrap="square" rtlCol="0">
                <a:spAutoFit/>
              </a:bodyPr>
              <a:lstStyle/>
              <a:p>
                <a:pPr algn="ctr"/>
                <a:r>
                  <a:rPr lang="en-NO" sz="1800" dirty="0"/>
                  <a:t>Father’s genotype</a:t>
                </a:r>
              </a:p>
            </p:txBody>
          </p:sp>
        </p:grpSp>
        <p:grpSp>
          <p:nvGrpSpPr>
            <p:cNvPr id="25" name="Group 24">
              <a:extLst>
                <a:ext uri="{FF2B5EF4-FFF2-40B4-BE49-F238E27FC236}">
                  <a16:creationId xmlns:a16="http://schemas.microsoft.com/office/drawing/2014/main" id="{678DF1EE-B8C1-3690-2D52-EEA4CB7ADB76}"/>
                </a:ext>
              </a:extLst>
            </p:cNvPr>
            <p:cNvGrpSpPr/>
            <p:nvPr/>
          </p:nvGrpSpPr>
          <p:grpSpPr>
            <a:xfrm>
              <a:off x="8860646" y="4883443"/>
              <a:ext cx="1431965" cy="1455333"/>
              <a:chOff x="6388998" y="621084"/>
              <a:chExt cx="1431965" cy="1455333"/>
            </a:xfrm>
          </p:grpSpPr>
          <p:sp>
            <p:nvSpPr>
              <p:cNvPr id="26" name="Oval 25">
                <a:extLst>
                  <a:ext uri="{FF2B5EF4-FFF2-40B4-BE49-F238E27FC236}">
                    <a16:creationId xmlns:a16="http://schemas.microsoft.com/office/drawing/2014/main" id="{DA6EFD5C-71EF-191E-71BA-D42615FFB215}"/>
                  </a:ext>
                </a:extLst>
              </p:cNvPr>
              <p:cNvSpPr/>
              <p:nvPr/>
            </p:nvSpPr>
            <p:spPr>
              <a:xfrm rot="19386322">
                <a:off x="6388998" y="621084"/>
                <a:ext cx="1431965" cy="1455333"/>
              </a:xfrm>
              <a:prstGeom prst="ellipse">
                <a:avLst/>
              </a:prstGeom>
              <a:noFill/>
              <a:ln w="38100">
                <a:solidFill>
                  <a:srgbClr val="71AD4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27" name="TextBox 26">
                <a:extLst>
                  <a:ext uri="{FF2B5EF4-FFF2-40B4-BE49-F238E27FC236}">
                    <a16:creationId xmlns:a16="http://schemas.microsoft.com/office/drawing/2014/main" id="{DEAA6374-A1CF-DE3F-ED2C-63E11FF6206E}"/>
                  </a:ext>
                </a:extLst>
              </p:cNvPr>
              <p:cNvSpPr txBox="1"/>
              <p:nvPr/>
            </p:nvSpPr>
            <p:spPr>
              <a:xfrm>
                <a:off x="6417863" y="885408"/>
                <a:ext cx="1286743" cy="745337"/>
              </a:xfrm>
              <a:prstGeom prst="rect">
                <a:avLst/>
              </a:prstGeom>
              <a:noFill/>
              <a:ln>
                <a:noFill/>
              </a:ln>
            </p:spPr>
            <p:txBody>
              <a:bodyPr wrap="square" rtlCol="0">
                <a:spAutoFit/>
              </a:bodyPr>
              <a:lstStyle/>
              <a:p>
                <a:pPr algn="ctr"/>
                <a:r>
                  <a:rPr lang="en-NO" sz="1800" dirty="0"/>
                  <a:t>Child’s</a:t>
                </a:r>
              </a:p>
              <a:p>
                <a:pPr algn="ctr"/>
                <a:r>
                  <a:rPr lang="en-NO" sz="1800" dirty="0"/>
                  <a:t>genotype</a:t>
                </a:r>
              </a:p>
            </p:txBody>
          </p:sp>
        </p:grpSp>
        <p:grpSp>
          <p:nvGrpSpPr>
            <p:cNvPr id="28" name="Group 27">
              <a:extLst>
                <a:ext uri="{FF2B5EF4-FFF2-40B4-BE49-F238E27FC236}">
                  <a16:creationId xmlns:a16="http://schemas.microsoft.com/office/drawing/2014/main" id="{F0068490-3951-3E2A-2FC4-5BA7FF3A6861}"/>
                </a:ext>
              </a:extLst>
            </p:cNvPr>
            <p:cNvGrpSpPr/>
            <p:nvPr/>
          </p:nvGrpSpPr>
          <p:grpSpPr>
            <a:xfrm>
              <a:off x="8777100" y="2640287"/>
              <a:ext cx="1562850" cy="1455333"/>
              <a:chOff x="6302898" y="620534"/>
              <a:chExt cx="1562850" cy="1455333"/>
            </a:xfrm>
          </p:grpSpPr>
          <p:sp>
            <p:nvSpPr>
              <p:cNvPr id="29" name="Oval 28">
                <a:extLst>
                  <a:ext uri="{FF2B5EF4-FFF2-40B4-BE49-F238E27FC236}">
                    <a16:creationId xmlns:a16="http://schemas.microsoft.com/office/drawing/2014/main" id="{01CABD43-EA07-DA1F-CBCA-B9903F1DB030}"/>
                  </a:ext>
                </a:extLst>
              </p:cNvPr>
              <p:cNvSpPr/>
              <p:nvPr/>
            </p:nvSpPr>
            <p:spPr>
              <a:xfrm rot="19386322">
                <a:off x="6302898" y="620534"/>
                <a:ext cx="1490254" cy="1455333"/>
              </a:xfrm>
              <a:prstGeom prst="ellipse">
                <a:avLst/>
              </a:prstGeom>
              <a:solidFill>
                <a:schemeClr val="bg1">
                  <a:lumMod val="85000"/>
                </a:schemeClr>
              </a:solidFill>
              <a:ln w="381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30" name="TextBox 29">
                <a:extLst>
                  <a:ext uri="{FF2B5EF4-FFF2-40B4-BE49-F238E27FC236}">
                    <a16:creationId xmlns:a16="http://schemas.microsoft.com/office/drawing/2014/main" id="{DE8F35E5-8480-355E-7BD2-4AF3FD628CA7}"/>
                  </a:ext>
                </a:extLst>
              </p:cNvPr>
              <p:cNvSpPr txBox="1"/>
              <p:nvPr/>
            </p:nvSpPr>
            <p:spPr>
              <a:xfrm>
                <a:off x="6431615" y="916686"/>
                <a:ext cx="1434133" cy="745337"/>
              </a:xfrm>
              <a:prstGeom prst="rect">
                <a:avLst/>
              </a:prstGeom>
              <a:noFill/>
              <a:ln>
                <a:noFill/>
              </a:ln>
            </p:spPr>
            <p:txBody>
              <a:bodyPr wrap="square" rtlCol="0">
                <a:spAutoFit/>
              </a:bodyPr>
              <a:lstStyle/>
              <a:p>
                <a:r>
                  <a:rPr lang="en-NO" sz="1800" dirty="0"/>
                  <a:t>Child’s</a:t>
                </a:r>
              </a:p>
              <a:p>
                <a:r>
                  <a:rPr lang="en-GB" sz="1800" dirty="0"/>
                  <a:t>test score</a:t>
                </a:r>
                <a:endParaRPr lang="en-NO" sz="1800" dirty="0"/>
              </a:p>
            </p:txBody>
          </p:sp>
        </p:grpSp>
        <p:cxnSp>
          <p:nvCxnSpPr>
            <p:cNvPr id="34" name="Straight Arrow Connector 33">
              <a:extLst>
                <a:ext uri="{FF2B5EF4-FFF2-40B4-BE49-F238E27FC236}">
                  <a16:creationId xmlns:a16="http://schemas.microsoft.com/office/drawing/2014/main" id="{B0965DB6-2C77-2ADA-6562-07037CC6074D}"/>
                </a:ext>
              </a:extLst>
            </p:cNvPr>
            <p:cNvCxnSpPr>
              <a:cxnSpLocks/>
            </p:cNvCxnSpPr>
            <p:nvPr/>
          </p:nvCxnSpPr>
          <p:spPr>
            <a:xfrm>
              <a:off x="8281119" y="2403297"/>
              <a:ext cx="606837" cy="45263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0B016F01-6367-6218-A7A3-9C78CCD44380}"/>
                </a:ext>
              </a:extLst>
            </p:cNvPr>
            <p:cNvCxnSpPr>
              <a:cxnSpLocks/>
            </p:cNvCxnSpPr>
            <p:nvPr/>
          </p:nvCxnSpPr>
          <p:spPr>
            <a:xfrm flipH="1">
              <a:off x="10111843" y="2338673"/>
              <a:ext cx="670834" cy="58188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CD06110B-82D0-1BDA-DD2E-30D6A5A5FA7E}"/>
                </a:ext>
              </a:extLst>
            </p:cNvPr>
            <p:cNvCxnSpPr>
              <a:cxnSpLocks/>
            </p:cNvCxnSpPr>
            <p:nvPr/>
          </p:nvCxnSpPr>
          <p:spPr>
            <a:xfrm flipV="1">
              <a:off x="9532883" y="4176779"/>
              <a:ext cx="0" cy="63655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44" name="Google Shape;380;p58">
              <a:extLst>
                <a:ext uri="{FF2B5EF4-FFF2-40B4-BE49-F238E27FC236}">
                  <a16:creationId xmlns:a16="http://schemas.microsoft.com/office/drawing/2014/main" id="{9ABB83B1-A4CB-0EC2-6EFE-82CC3642624C}"/>
                </a:ext>
              </a:extLst>
            </p:cNvPr>
            <p:cNvGrpSpPr/>
            <p:nvPr/>
          </p:nvGrpSpPr>
          <p:grpSpPr>
            <a:xfrm>
              <a:off x="8101051" y="2528118"/>
              <a:ext cx="2886083" cy="2279513"/>
              <a:chOff x="8497291" y="1928457"/>
              <a:chExt cx="2886083" cy="2279513"/>
            </a:xfrm>
          </p:grpSpPr>
          <p:pic>
            <p:nvPicPr>
              <p:cNvPr id="45" name="Google Shape;381;p58">
                <a:extLst>
                  <a:ext uri="{FF2B5EF4-FFF2-40B4-BE49-F238E27FC236}">
                    <a16:creationId xmlns:a16="http://schemas.microsoft.com/office/drawing/2014/main" id="{0D7D9C64-FB23-D6B7-C132-7F7F0522EB8E}"/>
                  </a:ext>
                </a:extLst>
              </p:cNvPr>
              <p:cNvPicPr preferRelativeResize="0"/>
              <p:nvPr/>
            </p:nvPicPr>
            <p:blipFill rotWithShape="1">
              <a:blip r:embed="rId2">
                <a:alphaModFix/>
              </a:blip>
              <a:srcRect l="14842" t="10748" r="80764" b="66944"/>
              <a:stretch/>
            </p:blipFill>
            <p:spPr>
              <a:xfrm>
                <a:off x="8497291" y="2058798"/>
                <a:ext cx="442464" cy="452639"/>
              </a:xfrm>
              <a:prstGeom prst="rect">
                <a:avLst/>
              </a:prstGeom>
              <a:noFill/>
              <a:ln>
                <a:noFill/>
              </a:ln>
            </p:spPr>
          </p:pic>
          <p:pic>
            <p:nvPicPr>
              <p:cNvPr id="46" name="Google Shape;382;p58">
                <a:extLst>
                  <a:ext uri="{FF2B5EF4-FFF2-40B4-BE49-F238E27FC236}">
                    <a16:creationId xmlns:a16="http://schemas.microsoft.com/office/drawing/2014/main" id="{D95C3072-A4FC-8A26-B17B-94FC3831E2AC}"/>
                  </a:ext>
                </a:extLst>
              </p:cNvPr>
              <p:cNvPicPr preferRelativeResize="0"/>
              <p:nvPr/>
            </p:nvPicPr>
            <p:blipFill rotWithShape="1">
              <a:blip r:embed="rId2">
                <a:alphaModFix/>
              </a:blip>
              <a:srcRect l="46626" r="49354" b="67366"/>
              <a:stretch/>
            </p:blipFill>
            <p:spPr>
              <a:xfrm>
                <a:off x="10027059" y="3596209"/>
                <a:ext cx="340084" cy="611761"/>
              </a:xfrm>
              <a:prstGeom prst="rect">
                <a:avLst/>
              </a:prstGeom>
              <a:noFill/>
              <a:ln>
                <a:noFill/>
              </a:ln>
            </p:spPr>
          </p:pic>
          <p:pic>
            <p:nvPicPr>
              <p:cNvPr id="47" name="Google Shape;383;p58">
                <a:extLst>
                  <a:ext uri="{FF2B5EF4-FFF2-40B4-BE49-F238E27FC236}">
                    <a16:creationId xmlns:a16="http://schemas.microsoft.com/office/drawing/2014/main" id="{31F3884F-47F0-F095-14E2-DC6DAE99FDA1}"/>
                  </a:ext>
                </a:extLst>
              </p:cNvPr>
              <p:cNvPicPr preferRelativeResize="0"/>
              <p:nvPr/>
            </p:nvPicPr>
            <p:blipFill rotWithShape="1">
              <a:blip r:embed="rId2">
                <a:alphaModFix/>
              </a:blip>
              <a:srcRect l="30753" r="64514" b="66449"/>
              <a:stretch/>
            </p:blipFill>
            <p:spPr>
              <a:xfrm>
                <a:off x="10957230" y="1928457"/>
                <a:ext cx="426144" cy="576493"/>
              </a:xfrm>
              <a:prstGeom prst="rect">
                <a:avLst/>
              </a:prstGeom>
              <a:noFill/>
              <a:ln>
                <a:noFill/>
              </a:ln>
            </p:spPr>
          </p:pic>
        </p:grpSp>
        <p:pic>
          <p:nvPicPr>
            <p:cNvPr id="48" name="Google Shape;387;p58">
              <a:extLst>
                <a:ext uri="{FF2B5EF4-FFF2-40B4-BE49-F238E27FC236}">
                  <a16:creationId xmlns:a16="http://schemas.microsoft.com/office/drawing/2014/main" id="{DFEF16A2-AE55-F95A-6EAB-0956821DF032}"/>
                </a:ext>
              </a:extLst>
            </p:cNvPr>
            <p:cNvPicPr preferRelativeResize="0"/>
            <p:nvPr/>
          </p:nvPicPr>
          <p:blipFill rotWithShape="1">
            <a:blip r:embed="rId3">
              <a:alphaModFix/>
            </a:blip>
            <a:srcRect t="45625" b="12227"/>
            <a:stretch/>
          </p:blipFill>
          <p:spPr>
            <a:xfrm>
              <a:off x="7049343" y="3790121"/>
              <a:ext cx="544980" cy="330175"/>
            </a:xfrm>
            <a:prstGeom prst="rect">
              <a:avLst/>
            </a:prstGeom>
            <a:noFill/>
            <a:ln>
              <a:noFill/>
            </a:ln>
          </p:spPr>
        </p:pic>
        <p:pic>
          <p:nvPicPr>
            <p:cNvPr id="49" name="Google Shape;388;p58">
              <a:extLst>
                <a:ext uri="{FF2B5EF4-FFF2-40B4-BE49-F238E27FC236}">
                  <a16:creationId xmlns:a16="http://schemas.microsoft.com/office/drawing/2014/main" id="{E25AF954-E160-01A8-B94D-7D9A12D138E4}"/>
                </a:ext>
              </a:extLst>
            </p:cNvPr>
            <p:cNvPicPr preferRelativeResize="0"/>
            <p:nvPr/>
          </p:nvPicPr>
          <p:blipFill rotWithShape="1">
            <a:blip r:embed="rId4">
              <a:alphaModFix/>
            </a:blip>
            <a:srcRect r="5882" b="18771"/>
            <a:stretch/>
          </p:blipFill>
          <p:spPr>
            <a:xfrm>
              <a:off x="11536126" y="3913729"/>
              <a:ext cx="491500" cy="399250"/>
            </a:xfrm>
            <a:prstGeom prst="rect">
              <a:avLst/>
            </a:prstGeom>
            <a:noFill/>
            <a:ln>
              <a:noFill/>
            </a:ln>
          </p:spPr>
        </p:pic>
        <p:pic>
          <p:nvPicPr>
            <p:cNvPr id="50" name="Google Shape;391;p58">
              <a:extLst>
                <a:ext uri="{FF2B5EF4-FFF2-40B4-BE49-F238E27FC236}">
                  <a16:creationId xmlns:a16="http://schemas.microsoft.com/office/drawing/2014/main" id="{7937810D-AEA5-634A-97FD-283CEBE5E5CB}"/>
                </a:ext>
              </a:extLst>
            </p:cNvPr>
            <p:cNvPicPr preferRelativeResize="0"/>
            <p:nvPr/>
          </p:nvPicPr>
          <p:blipFill>
            <a:blip r:embed="rId5">
              <a:alphaModFix/>
            </a:blip>
            <a:stretch>
              <a:fillRect/>
            </a:stretch>
          </p:blipFill>
          <p:spPr>
            <a:xfrm>
              <a:off x="9331089" y="305198"/>
              <a:ext cx="590892" cy="399250"/>
            </a:xfrm>
            <a:prstGeom prst="rect">
              <a:avLst/>
            </a:prstGeom>
            <a:noFill/>
            <a:ln>
              <a:noFill/>
            </a:ln>
          </p:spPr>
        </p:pic>
        <p:grpSp>
          <p:nvGrpSpPr>
            <p:cNvPr id="61" name="Group 60">
              <a:extLst>
                <a:ext uri="{FF2B5EF4-FFF2-40B4-BE49-F238E27FC236}">
                  <a16:creationId xmlns:a16="http://schemas.microsoft.com/office/drawing/2014/main" id="{0AA980C7-7C2C-2CDB-9C9E-F8C96585D91B}"/>
                </a:ext>
              </a:extLst>
            </p:cNvPr>
            <p:cNvGrpSpPr/>
            <p:nvPr/>
          </p:nvGrpSpPr>
          <p:grpSpPr>
            <a:xfrm>
              <a:off x="6636878" y="600742"/>
              <a:ext cx="5792009" cy="1105555"/>
              <a:chOff x="6457895" y="577464"/>
              <a:chExt cx="5970867" cy="1282485"/>
            </a:xfrm>
          </p:grpSpPr>
          <p:sp>
            <p:nvSpPr>
              <p:cNvPr id="57" name="Arc 56">
                <a:extLst>
                  <a:ext uri="{FF2B5EF4-FFF2-40B4-BE49-F238E27FC236}">
                    <a16:creationId xmlns:a16="http://schemas.microsoft.com/office/drawing/2014/main" id="{32C8068E-124F-6894-25B4-37572548AA4B}"/>
                  </a:ext>
                </a:extLst>
              </p:cNvPr>
              <p:cNvSpPr/>
              <p:nvPr/>
            </p:nvSpPr>
            <p:spPr>
              <a:xfrm>
                <a:off x="6457895" y="583119"/>
                <a:ext cx="5050537" cy="1276830"/>
              </a:xfrm>
              <a:prstGeom prst="arc">
                <a:avLst>
                  <a:gd name="adj1" fmla="val 18197560"/>
                  <a:gd name="adj2" fmla="val 2510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O"/>
              </a:p>
            </p:txBody>
          </p:sp>
          <p:sp>
            <p:nvSpPr>
              <p:cNvPr id="60" name="Arc 59">
                <a:extLst>
                  <a:ext uri="{FF2B5EF4-FFF2-40B4-BE49-F238E27FC236}">
                    <a16:creationId xmlns:a16="http://schemas.microsoft.com/office/drawing/2014/main" id="{14335DCE-A686-E5D7-35C6-699174354873}"/>
                  </a:ext>
                </a:extLst>
              </p:cNvPr>
              <p:cNvSpPr/>
              <p:nvPr/>
            </p:nvSpPr>
            <p:spPr>
              <a:xfrm flipH="1">
                <a:off x="7378226" y="577464"/>
                <a:ext cx="5050536" cy="1276830"/>
              </a:xfrm>
              <a:prstGeom prst="arc">
                <a:avLst>
                  <a:gd name="adj1" fmla="val 18847699"/>
                  <a:gd name="adj2" fmla="val 22467"/>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O" dirty="0"/>
              </a:p>
            </p:txBody>
          </p:sp>
        </p:grpSp>
        <p:grpSp>
          <p:nvGrpSpPr>
            <p:cNvPr id="70" name="Group 69">
              <a:extLst>
                <a:ext uri="{FF2B5EF4-FFF2-40B4-BE49-F238E27FC236}">
                  <a16:creationId xmlns:a16="http://schemas.microsoft.com/office/drawing/2014/main" id="{573F26DD-EE38-C15C-9819-0CE2C4D1568D}"/>
                </a:ext>
              </a:extLst>
            </p:cNvPr>
            <p:cNvGrpSpPr/>
            <p:nvPr/>
          </p:nvGrpSpPr>
          <p:grpSpPr>
            <a:xfrm rot="7543917" flipH="1">
              <a:off x="7907719" y="3503371"/>
              <a:ext cx="5622923" cy="1102048"/>
              <a:chOff x="6655795" y="839663"/>
              <a:chExt cx="5796559" cy="1278417"/>
            </a:xfrm>
          </p:grpSpPr>
          <p:sp>
            <p:nvSpPr>
              <p:cNvPr id="71" name="Arc 70">
                <a:extLst>
                  <a:ext uri="{FF2B5EF4-FFF2-40B4-BE49-F238E27FC236}">
                    <a16:creationId xmlns:a16="http://schemas.microsoft.com/office/drawing/2014/main" id="{9F4348C4-0D28-DF5D-EF91-E3FAAB5D29C5}"/>
                  </a:ext>
                </a:extLst>
              </p:cNvPr>
              <p:cNvSpPr/>
              <p:nvPr/>
            </p:nvSpPr>
            <p:spPr>
              <a:xfrm>
                <a:off x="6655795" y="841250"/>
                <a:ext cx="5050537" cy="1276830"/>
              </a:xfrm>
              <a:prstGeom prst="arc">
                <a:avLst>
                  <a:gd name="adj1" fmla="val 18197560"/>
                  <a:gd name="adj2" fmla="val 21436948"/>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O"/>
              </a:p>
            </p:txBody>
          </p:sp>
          <p:sp>
            <p:nvSpPr>
              <p:cNvPr id="72" name="Arc 71">
                <a:extLst>
                  <a:ext uri="{FF2B5EF4-FFF2-40B4-BE49-F238E27FC236}">
                    <a16:creationId xmlns:a16="http://schemas.microsoft.com/office/drawing/2014/main" id="{14FE22C4-E5C6-993F-CDCB-9D9E73C519B9}"/>
                  </a:ext>
                </a:extLst>
              </p:cNvPr>
              <p:cNvSpPr/>
              <p:nvPr/>
            </p:nvSpPr>
            <p:spPr>
              <a:xfrm flipH="1">
                <a:off x="7401818" y="839663"/>
                <a:ext cx="5050536" cy="1276831"/>
              </a:xfrm>
              <a:prstGeom prst="arc">
                <a:avLst>
                  <a:gd name="adj1" fmla="val 18197560"/>
                  <a:gd name="adj2" fmla="val 20818517"/>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O"/>
              </a:p>
            </p:txBody>
          </p:sp>
        </p:grpSp>
        <p:grpSp>
          <p:nvGrpSpPr>
            <p:cNvPr id="74" name="Group 73">
              <a:extLst>
                <a:ext uri="{FF2B5EF4-FFF2-40B4-BE49-F238E27FC236}">
                  <a16:creationId xmlns:a16="http://schemas.microsoft.com/office/drawing/2014/main" id="{C528A7FA-EA19-8009-90A3-677EE3559CFF}"/>
                </a:ext>
              </a:extLst>
            </p:cNvPr>
            <p:cNvGrpSpPr/>
            <p:nvPr/>
          </p:nvGrpSpPr>
          <p:grpSpPr>
            <a:xfrm rot="14056083">
              <a:off x="5286408" y="3370610"/>
              <a:ext cx="6035998" cy="1119491"/>
              <a:chOff x="6731835" y="780635"/>
              <a:chExt cx="6222390" cy="1298651"/>
            </a:xfrm>
          </p:grpSpPr>
          <p:sp>
            <p:nvSpPr>
              <p:cNvPr id="75" name="Arc 74">
                <a:extLst>
                  <a:ext uri="{FF2B5EF4-FFF2-40B4-BE49-F238E27FC236}">
                    <a16:creationId xmlns:a16="http://schemas.microsoft.com/office/drawing/2014/main" id="{5C54DB58-97FA-A64C-A962-A23D07A0926A}"/>
                  </a:ext>
                </a:extLst>
              </p:cNvPr>
              <p:cNvSpPr/>
              <p:nvPr/>
            </p:nvSpPr>
            <p:spPr>
              <a:xfrm>
                <a:off x="6731835" y="780635"/>
                <a:ext cx="5050537" cy="1276830"/>
              </a:xfrm>
              <a:prstGeom prst="arc">
                <a:avLst>
                  <a:gd name="adj1" fmla="val 19322734"/>
                  <a:gd name="adj2" fmla="val 21436948"/>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O"/>
              </a:p>
            </p:txBody>
          </p:sp>
          <p:sp>
            <p:nvSpPr>
              <p:cNvPr id="76" name="Arc 75">
                <a:extLst>
                  <a:ext uri="{FF2B5EF4-FFF2-40B4-BE49-F238E27FC236}">
                    <a16:creationId xmlns:a16="http://schemas.microsoft.com/office/drawing/2014/main" id="{CDA16AA3-BAF1-6FA1-98A3-4C1653BAD7C6}"/>
                  </a:ext>
                </a:extLst>
              </p:cNvPr>
              <p:cNvSpPr/>
              <p:nvPr/>
            </p:nvSpPr>
            <p:spPr>
              <a:xfrm flipH="1">
                <a:off x="7903689" y="802455"/>
                <a:ext cx="5050536" cy="1276831"/>
              </a:xfrm>
              <a:prstGeom prst="arc">
                <a:avLst>
                  <a:gd name="adj1" fmla="val 18547680"/>
                  <a:gd name="adj2" fmla="val 21034237"/>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O"/>
              </a:p>
            </p:txBody>
          </p:sp>
        </p:grpSp>
        <p:cxnSp>
          <p:nvCxnSpPr>
            <p:cNvPr id="77" name="Straight Arrow Connector 76">
              <a:extLst>
                <a:ext uri="{FF2B5EF4-FFF2-40B4-BE49-F238E27FC236}">
                  <a16:creationId xmlns:a16="http://schemas.microsoft.com/office/drawing/2014/main" id="{EE134B14-DADF-320F-65F4-FEF040285236}"/>
                </a:ext>
              </a:extLst>
            </p:cNvPr>
            <p:cNvCxnSpPr>
              <a:cxnSpLocks/>
            </p:cNvCxnSpPr>
            <p:nvPr/>
          </p:nvCxnSpPr>
          <p:spPr>
            <a:xfrm>
              <a:off x="10249014" y="3617370"/>
              <a:ext cx="388279" cy="29572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79" name="Group 78">
              <a:extLst>
                <a:ext uri="{FF2B5EF4-FFF2-40B4-BE49-F238E27FC236}">
                  <a16:creationId xmlns:a16="http://schemas.microsoft.com/office/drawing/2014/main" id="{F0C3DB62-93B1-982D-993D-36587F7526E2}"/>
                </a:ext>
              </a:extLst>
            </p:cNvPr>
            <p:cNvGrpSpPr/>
            <p:nvPr/>
          </p:nvGrpSpPr>
          <p:grpSpPr>
            <a:xfrm>
              <a:off x="10637293" y="3902449"/>
              <a:ext cx="375778" cy="393137"/>
              <a:chOff x="6302898" y="528073"/>
              <a:chExt cx="1490254" cy="1547794"/>
            </a:xfrm>
            <a:noFill/>
          </p:grpSpPr>
          <p:sp>
            <p:nvSpPr>
              <p:cNvPr id="80" name="Oval 79">
                <a:extLst>
                  <a:ext uri="{FF2B5EF4-FFF2-40B4-BE49-F238E27FC236}">
                    <a16:creationId xmlns:a16="http://schemas.microsoft.com/office/drawing/2014/main" id="{0E290343-C229-96C2-C508-6E4BDEF9176D}"/>
                  </a:ext>
                </a:extLst>
              </p:cNvPr>
              <p:cNvSpPr/>
              <p:nvPr/>
            </p:nvSpPr>
            <p:spPr>
              <a:xfrm rot="19386322">
                <a:off x="6302898" y="620534"/>
                <a:ext cx="1490254" cy="1455333"/>
              </a:xfrm>
              <a:prstGeom prst="ellipse">
                <a:avLst/>
              </a:prstGeom>
              <a:grpFill/>
              <a:ln w="38100">
                <a:solidFill>
                  <a:schemeClr val="accent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81" name="TextBox 80">
                <a:extLst>
                  <a:ext uri="{FF2B5EF4-FFF2-40B4-BE49-F238E27FC236}">
                    <a16:creationId xmlns:a16="http://schemas.microsoft.com/office/drawing/2014/main" id="{34F1E1B5-8F81-C030-E6AB-E95AA2E30927}"/>
                  </a:ext>
                </a:extLst>
              </p:cNvPr>
              <p:cNvSpPr txBox="1"/>
              <p:nvPr/>
            </p:nvSpPr>
            <p:spPr>
              <a:xfrm>
                <a:off x="6448169" y="528073"/>
                <a:ext cx="1286742" cy="369333"/>
              </a:xfrm>
              <a:prstGeom prst="rect">
                <a:avLst/>
              </a:prstGeom>
              <a:grpFill/>
              <a:ln>
                <a:noFill/>
              </a:ln>
            </p:spPr>
            <p:txBody>
              <a:bodyPr wrap="square" rtlCol="0">
                <a:spAutoFit/>
              </a:bodyPr>
              <a:lstStyle/>
              <a:p>
                <a:r>
                  <a:rPr lang="en-NO" sz="1800" dirty="0"/>
                  <a:t>e</a:t>
                </a:r>
              </a:p>
            </p:txBody>
          </p:sp>
        </p:grpSp>
        <p:pic>
          <p:nvPicPr>
            <p:cNvPr id="82" name="Picture 81">
              <a:extLst>
                <a:ext uri="{FF2B5EF4-FFF2-40B4-BE49-F238E27FC236}">
                  <a16:creationId xmlns:a16="http://schemas.microsoft.com/office/drawing/2014/main" id="{DA7B1110-D323-452D-32A5-0039B58358D0}"/>
                </a:ext>
              </a:extLst>
            </p:cNvPr>
            <p:cNvPicPr>
              <a:picLocks noChangeAspect="1"/>
            </p:cNvPicPr>
            <p:nvPr/>
          </p:nvPicPr>
          <p:blipFill>
            <a:blip r:embed="rId6"/>
            <a:stretch>
              <a:fillRect/>
            </a:stretch>
          </p:blipFill>
          <p:spPr>
            <a:xfrm>
              <a:off x="10070942" y="3917096"/>
              <a:ext cx="431800" cy="406400"/>
            </a:xfrm>
            <a:prstGeom prst="rect">
              <a:avLst/>
            </a:prstGeom>
          </p:spPr>
        </p:pic>
      </p:grpSp>
      <p:pic>
        <p:nvPicPr>
          <p:cNvPr id="84" name="Picture 83">
            <a:extLst>
              <a:ext uri="{FF2B5EF4-FFF2-40B4-BE49-F238E27FC236}">
                <a16:creationId xmlns:a16="http://schemas.microsoft.com/office/drawing/2014/main" id="{B24E386B-A6F5-E854-433A-4DCB5A56AF70}"/>
              </a:ext>
            </a:extLst>
          </p:cNvPr>
          <p:cNvPicPr>
            <a:picLocks noChangeAspect="1"/>
          </p:cNvPicPr>
          <p:nvPr/>
        </p:nvPicPr>
        <p:blipFill>
          <a:blip r:embed="rId7"/>
          <a:stretch>
            <a:fillRect/>
          </a:stretch>
        </p:blipFill>
        <p:spPr>
          <a:xfrm>
            <a:off x="1100458" y="1985300"/>
            <a:ext cx="3857971" cy="4872700"/>
          </a:xfrm>
          <a:prstGeom prst="rect">
            <a:avLst/>
          </a:prstGeom>
        </p:spPr>
      </p:pic>
      <p:sp>
        <p:nvSpPr>
          <p:cNvPr id="2" name="Google Shape;405;p60">
            <a:extLst>
              <a:ext uri="{FF2B5EF4-FFF2-40B4-BE49-F238E27FC236}">
                <a16:creationId xmlns:a16="http://schemas.microsoft.com/office/drawing/2014/main" id="{E566F615-42B0-D2A5-E4A2-E6B7784CC857}"/>
              </a:ext>
            </a:extLst>
          </p:cNvPr>
          <p:cNvSpPr txBox="1">
            <a:spLocks noGrp="1"/>
          </p:cNvSpPr>
          <p:nvPr>
            <p:ph type="title"/>
          </p:nvPr>
        </p:nvSpPr>
        <p:spPr>
          <a:xfrm>
            <a:off x="838200" y="365125"/>
            <a:ext cx="10844634"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NO" dirty="0"/>
              <a:t>GREML Step 2 : estimate variance components</a:t>
            </a:r>
            <a:endParaRPr dirty="0"/>
          </a:p>
        </p:txBody>
      </p:sp>
    </p:spTree>
    <p:extLst>
      <p:ext uri="{BB962C8B-B14F-4D97-AF65-F5344CB8AC3E}">
        <p14:creationId xmlns:p14="http://schemas.microsoft.com/office/powerpoint/2010/main" val="2058655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p60"/>
          <p:cNvSpPr txBox="1">
            <a:spLocks noGrp="1"/>
          </p:cNvSpPr>
          <p:nvPr>
            <p:ph type="title"/>
          </p:nvPr>
        </p:nvSpPr>
        <p:spPr>
          <a:xfrm>
            <a:off x="838200" y="365125"/>
            <a:ext cx="10844634"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NO" dirty="0"/>
              <a:t>GREML Step 2 : estimate variance components</a:t>
            </a:r>
            <a:endParaRPr dirty="0"/>
          </a:p>
        </p:txBody>
      </p:sp>
      <p:sp>
        <p:nvSpPr>
          <p:cNvPr id="406" name="Google Shape;406;p60"/>
          <p:cNvSpPr txBox="1">
            <a:spLocks noGrp="1"/>
          </p:cNvSpPr>
          <p:nvPr>
            <p:ph type="body" idx="1"/>
          </p:nvPr>
        </p:nvSpPr>
        <p:spPr>
          <a:xfrm>
            <a:off x="838200" y="758825"/>
            <a:ext cx="10515600" cy="43512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endParaRPr dirty="0"/>
          </a:p>
          <a:p>
            <a:pPr marL="0" lvl="0" indent="0" algn="l" rtl="0">
              <a:spcBef>
                <a:spcPts val="1000"/>
              </a:spcBef>
              <a:spcAft>
                <a:spcPts val="0"/>
              </a:spcAft>
              <a:buNone/>
            </a:pPr>
            <a:endParaRPr dirty="0"/>
          </a:p>
        </p:txBody>
      </p:sp>
      <p:pic>
        <p:nvPicPr>
          <p:cNvPr id="407" name="Google Shape;407;p60"/>
          <p:cNvPicPr preferRelativeResize="0"/>
          <p:nvPr/>
        </p:nvPicPr>
        <p:blipFill>
          <a:blip r:embed="rId3">
            <a:alphaModFix/>
          </a:blip>
          <a:stretch>
            <a:fillRect/>
          </a:stretch>
        </p:blipFill>
        <p:spPr>
          <a:xfrm>
            <a:off x="0" y="2686705"/>
            <a:ext cx="8658900" cy="1197350"/>
          </a:xfrm>
          <a:prstGeom prst="rect">
            <a:avLst/>
          </a:prstGeom>
          <a:noFill/>
          <a:ln>
            <a:noFill/>
          </a:ln>
        </p:spPr>
      </p:pic>
      <p:grpSp>
        <p:nvGrpSpPr>
          <p:cNvPr id="9" name="Group 8">
            <a:extLst>
              <a:ext uri="{FF2B5EF4-FFF2-40B4-BE49-F238E27FC236}">
                <a16:creationId xmlns:a16="http://schemas.microsoft.com/office/drawing/2014/main" id="{4F239BD2-6B3E-34F1-820D-D7FC3490C251}"/>
              </a:ext>
            </a:extLst>
          </p:cNvPr>
          <p:cNvGrpSpPr/>
          <p:nvPr/>
        </p:nvGrpSpPr>
        <p:grpSpPr>
          <a:xfrm>
            <a:off x="0" y="3628924"/>
            <a:ext cx="5102700" cy="1291650"/>
            <a:chOff x="1728641" y="3536375"/>
            <a:chExt cx="5102700" cy="1291650"/>
          </a:xfrm>
        </p:grpSpPr>
        <p:cxnSp>
          <p:nvCxnSpPr>
            <p:cNvPr id="408" name="Google Shape;408;p60"/>
            <p:cNvCxnSpPr/>
            <p:nvPr/>
          </p:nvCxnSpPr>
          <p:spPr>
            <a:xfrm rot="10800000">
              <a:off x="3997850" y="3719975"/>
              <a:ext cx="1469700" cy="888000"/>
            </a:xfrm>
            <a:prstGeom prst="straightConnector1">
              <a:avLst/>
            </a:prstGeom>
            <a:noFill/>
            <a:ln w="9525" cap="flat" cmpd="sng">
              <a:solidFill>
                <a:schemeClr val="dk2"/>
              </a:solidFill>
              <a:prstDash val="solid"/>
              <a:round/>
              <a:headEnd type="none" w="med" len="med"/>
              <a:tailEnd type="triangle" w="med" len="med"/>
            </a:ln>
          </p:spPr>
        </p:cxnSp>
        <p:cxnSp>
          <p:nvCxnSpPr>
            <p:cNvPr id="409" name="Google Shape;409;p60"/>
            <p:cNvCxnSpPr/>
            <p:nvPr/>
          </p:nvCxnSpPr>
          <p:spPr>
            <a:xfrm rot="10800000">
              <a:off x="4915850" y="3678575"/>
              <a:ext cx="551700" cy="939600"/>
            </a:xfrm>
            <a:prstGeom prst="straightConnector1">
              <a:avLst/>
            </a:prstGeom>
            <a:noFill/>
            <a:ln w="9525" cap="flat" cmpd="sng">
              <a:solidFill>
                <a:schemeClr val="dk2"/>
              </a:solidFill>
              <a:prstDash val="solid"/>
              <a:round/>
              <a:headEnd type="none" w="med" len="med"/>
              <a:tailEnd type="triangle" w="med" len="med"/>
            </a:ln>
          </p:spPr>
        </p:cxnSp>
        <p:cxnSp>
          <p:nvCxnSpPr>
            <p:cNvPr id="410" name="Google Shape;410;p60"/>
            <p:cNvCxnSpPr/>
            <p:nvPr/>
          </p:nvCxnSpPr>
          <p:spPr>
            <a:xfrm rot="10800000" flipH="1">
              <a:off x="5467550" y="3536375"/>
              <a:ext cx="316200" cy="1092000"/>
            </a:xfrm>
            <a:prstGeom prst="straightConnector1">
              <a:avLst/>
            </a:prstGeom>
            <a:noFill/>
            <a:ln w="9525" cap="flat" cmpd="sng">
              <a:solidFill>
                <a:schemeClr val="dk2"/>
              </a:solidFill>
              <a:prstDash val="solid"/>
              <a:round/>
              <a:headEnd type="none" w="med" len="med"/>
              <a:tailEnd type="triangle" w="med" len="med"/>
            </a:ln>
          </p:spPr>
        </p:cxnSp>
        <p:sp>
          <p:nvSpPr>
            <p:cNvPr id="411" name="Google Shape;411;p60"/>
            <p:cNvSpPr txBox="1"/>
            <p:nvPr/>
          </p:nvSpPr>
          <p:spPr>
            <a:xfrm>
              <a:off x="1728641" y="4485725"/>
              <a:ext cx="5102700" cy="342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NO" sz="2800" dirty="0">
                  <a:solidFill>
                    <a:srgbClr val="FF0000"/>
                  </a:solidFill>
                  <a:latin typeface="Calibri"/>
                  <a:ea typeface="Calibri"/>
                  <a:cs typeface="Calibri"/>
                  <a:sym typeface="Calibri"/>
                </a:rPr>
                <a:t>Direct or Indirect depending on focal individual </a:t>
              </a:r>
              <a:endParaRPr sz="2800" dirty="0">
                <a:solidFill>
                  <a:srgbClr val="FF0000"/>
                </a:solidFill>
                <a:latin typeface="Calibri"/>
                <a:ea typeface="Calibri"/>
                <a:cs typeface="Calibri"/>
                <a:sym typeface="Calibri"/>
              </a:endParaRPr>
            </a:p>
          </p:txBody>
        </p:sp>
      </p:grpSp>
      <p:grpSp>
        <p:nvGrpSpPr>
          <p:cNvPr id="10" name="Group 9">
            <a:extLst>
              <a:ext uri="{FF2B5EF4-FFF2-40B4-BE49-F238E27FC236}">
                <a16:creationId xmlns:a16="http://schemas.microsoft.com/office/drawing/2014/main" id="{CDDDB327-CB3C-8C0E-3E35-36CD1930529E}"/>
              </a:ext>
            </a:extLst>
          </p:cNvPr>
          <p:cNvGrpSpPr/>
          <p:nvPr/>
        </p:nvGrpSpPr>
        <p:grpSpPr>
          <a:xfrm>
            <a:off x="226570" y="1568218"/>
            <a:ext cx="6622500" cy="1368309"/>
            <a:chOff x="226570" y="1568218"/>
            <a:chExt cx="6622500" cy="1368309"/>
          </a:xfrm>
        </p:grpSpPr>
        <p:sp>
          <p:nvSpPr>
            <p:cNvPr id="412" name="Google Shape;412;p60"/>
            <p:cNvSpPr/>
            <p:nvPr/>
          </p:nvSpPr>
          <p:spPr>
            <a:xfrm rot="5400000">
              <a:off x="5477675" y="2038477"/>
              <a:ext cx="234600" cy="1561500"/>
            </a:xfrm>
            <a:prstGeom prst="leftBrace">
              <a:avLst>
                <a:gd name="adj1" fmla="val 50000"/>
                <a:gd name="adj2" fmla="val 5000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413" name="Google Shape;413;p60"/>
            <p:cNvSpPr txBox="1"/>
            <p:nvPr/>
          </p:nvSpPr>
          <p:spPr>
            <a:xfrm>
              <a:off x="226570" y="1568218"/>
              <a:ext cx="6622500" cy="52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NO" sz="2800" dirty="0">
                  <a:solidFill>
                    <a:srgbClr val="FF0000"/>
                  </a:solidFill>
                  <a:latin typeface="Calibri"/>
                  <a:ea typeface="Calibri"/>
                  <a:cs typeface="Calibri"/>
                  <a:sym typeface="Calibri"/>
                </a:rPr>
                <a:t>The extent to which the same SNPs contribute to direct and indirect effects</a:t>
              </a:r>
              <a:endParaRPr sz="2800" dirty="0">
                <a:solidFill>
                  <a:srgbClr val="FF0000"/>
                </a:solidFill>
                <a:latin typeface="Calibri"/>
                <a:ea typeface="Calibri"/>
                <a:cs typeface="Calibri"/>
                <a:sym typeface="Calibri"/>
              </a:endParaRPr>
            </a:p>
          </p:txBody>
        </p:sp>
      </p:grpSp>
      <p:sp>
        <p:nvSpPr>
          <p:cNvPr id="3" name="TextBox 2">
            <a:extLst>
              <a:ext uri="{FF2B5EF4-FFF2-40B4-BE49-F238E27FC236}">
                <a16:creationId xmlns:a16="http://schemas.microsoft.com/office/drawing/2014/main" id="{F02A139C-C8B4-0541-13DF-C430D9574695}"/>
              </a:ext>
            </a:extLst>
          </p:cNvPr>
          <p:cNvSpPr txBox="1"/>
          <p:nvPr/>
        </p:nvSpPr>
        <p:spPr>
          <a:xfrm>
            <a:off x="1068616" y="5643737"/>
            <a:ext cx="10614218" cy="1200329"/>
          </a:xfrm>
          <a:prstGeom prst="rect">
            <a:avLst/>
          </a:prstGeom>
          <a:noFill/>
        </p:spPr>
        <p:txBody>
          <a:bodyPr wrap="square">
            <a:spAutoFit/>
          </a:bodyPr>
          <a:lstStyle/>
          <a:p>
            <a:r>
              <a:rPr lang="en-GB" sz="2400" dirty="0">
                <a:solidFill>
                  <a:srgbClr val="7030A0"/>
                </a:solidFill>
              </a:rPr>
              <a:t>we do not include the covariance between the father and mother in the calculation of the total variance. We do this under the assumption that parents are unrelated and have an expected genetic relatedness of 0.</a:t>
            </a:r>
            <a:endParaRPr lang="en-NO" sz="2400" dirty="0">
              <a:solidFill>
                <a:srgbClr val="7030A0"/>
              </a:solidFill>
            </a:endParaRPr>
          </a:p>
        </p:txBody>
      </p:sp>
      <p:pic>
        <p:nvPicPr>
          <p:cNvPr id="11" name="Picture 10">
            <a:extLst>
              <a:ext uri="{FF2B5EF4-FFF2-40B4-BE49-F238E27FC236}">
                <a16:creationId xmlns:a16="http://schemas.microsoft.com/office/drawing/2014/main" id="{B8B0738A-7846-7D6E-E115-76FBB16126A2}"/>
              </a:ext>
            </a:extLst>
          </p:cNvPr>
          <p:cNvPicPr>
            <a:picLocks noChangeAspect="1"/>
          </p:cNvPicPr>
          <p:nvPr/>
        </p:nvPicPr>
        <p:blipFill>
          <a:blip r:embed="rId4"/>
          <a:stretch>
            <a:fillRect/>
          </a:stretch>
        </p:blipFill>
        <p:spPr>
          <a:xfrm>
            <a:off x="8253078" y="1495016"/>
            <a:ext cx="3306530" cy="3659227"/>
          </a:xfrm>
          <a:prstGeom prst="rect">
            <a:avLst/>
          </a:prstGeom>
        </p:spPr>
      </p:pic>
    </p:spTree>
    <p:extLst>
      <p:ext uri="{BB962C8B-B14F-4D97-AF65-F5344CB8AC3E}">
        <p14:creationId xmlns:p14="http://schemas.microsoft.com/office/powerpoint/2010/main" val="3124237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5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NO"/>
              <a:t>Expected covariance structure of phenotype across all individuals </a:t>
            </a:r>
            <a:endParaRPr/>
          </a:p>
        </p:txBody>
      </p:sp>
      <p:pic>
        <p:nvPicPr>
          <p:cNvPr id="376" name="Google Shape;376;p58"/>
          <p:cNvPicPr preferRelativeResize="0">
            <a:picLocks noGrp="1"/>
          </p:cNvPicPr>
          <p:nvPr>
            <p:ph type="body" idx="1"/>
          </p:nvPr>
        </p:nvPicPr>
        <p:blipFill rotWithShape="1">
          <a:blip r:embed="rId3">
            <a:alphaModFix/>
          </a:blip>
          <a:srcRect/>
          <a:stretch/>
        </p:blipFill>
        <p:spPr>
          <a:xfrm>
            <a:off x="1731580" y="2809903"/>
            <a:ext cx="7727191" cy="1557146"/>
          </a:xfrm>
          <a:prstGeom prst="rect">
            <a:avLst/>
          </a:prstGeom>
          <a:noFill/>
          <a:ln>
            <a:noFill/>
          </a:ln>
        </p:spPr>
      </p:pic>
      <p:cxnSp>
        <p:nvCxnSpPr>
          <p:cNvPr id="377" name="Google Shape;377;p58"/>
          <p:cNvCxnSpPr/>
          <p:nvPr/>
        </p:nvCxnSpPr>
        <p:spPr>
          <a:xfrm flipH="1">
            <a:off x="3854875" y="2558303"/>
            <a:ext cx="411600" cy="571500"/>
          </a:xfrm>
          <a:prstGeom prst="straightConnector1">
            <a:avLst/>
          </a:prstGeom>
          <a:noFill/>
          <a:ln w="38100" cap="flat" cmpd="sng">
            <a:solidFill>
              <a:srgbClr val="7030A0"/>
            </a:solidFill>
            <a:prstDash val="solid"/>
            <a:miter lim="800000"/>
            <a:headEnd type="none" w="sm" len="sm"/>
            <a:tailEnd type="triangle" w="med" len="med"/>
          </a:ln>
        </p:spPr>
      </p:cxnSp>
      <p:sp>
        <p:nvSpPr>
          <p:cNvPr id="378" name="Google Shape;378;p58"/>
          <p:cNvSpPr txBox="1"/>
          <p:nvPr/>
        </p:nvSpPr>
        <p:spPr>
          <a:xfrm>
            <a:off x="3486285" y="1876574"/>
            <a:ext cx="4606200" cy="461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NO" sz="2400" b="0" i="0" u="none" strike="noStrike" cap="none" dirty="0">
                <a:solidFill>
                  <a:srgbClr val="7030A0"/>
                </a:solidFill>
                <a:latin typeface="Calibri"/>
                <a:ea typeface="Calibri"/>
                <a:cs typeface="Calibri"/>
                <a:sym typeface="Calibri"/>
              </a:rPr>
              <a:t>Multipl</a:t>
            </a:r>
            <a:r>
              <a:rPr lang="en-NO" sz="2400" dirty="0">
                <a:solidFill>
                  <a:srgbClr val="7030A0"/>
                </a:solidFill>
                <a:latin typeface="Calibri"/>
                <a:ea typeface="Calibri"/>
                <a:cs typeface="Calibri"/>
                <a:sym typeface="Calibri"/>
              </a:rPr>
              <a:t>y</a:t>
            </a:r>
            <a:r>
              <a:rPr lang="en-NO" sz="2400" b="0" i="0" u="none" strike="noStrike" cap="none" dirty="0">
                <a:solidFill>
                  <a:srgbClr val="7030A0"/>
                </a:solidFill>
                <a:latin typeface="Calibri"/>
                <a:ea typeface="Calibri"/>
                <a:cs typeface="Calibri"/>
                <a:sym typeface="Calibri"/>
              </a:rPr>
              <a:t> by transpose*</a:t>
            </a:r>
            <a:endParaRPr dirty="0"/>
          </a:p>
        </p:txBody>
      </p:sp>
      <p:sp>
        <p:nvSpPr>
          <p:cNvPr id="379" name="Google Shape;379;p58"/>
          <p:cNvSpPr txBox="1"/>
          <p:nvPr/>
        </p:nvSpPr>
        <p:spPr>
          <a:xfrm>
            <a:off x="8308888" y="5088175"/>
            <a:ext cx="3806631" cy="16311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NO" sz="1800" dirty="0">
                <a:solidFill>
                  <a:srgbClr val="7030A0"/>
                </a:solidFill>
                <a:latin typeface="Calibri"/>
                <a:ea typeface="Calibri"/>
                <a:cs typeface="Calibri"/>
                <a:sym typeface="Calibri"/>
              </a:rPr>
              <a:t>*</a:t>
            </a:r>
            <a:r>
              <a:rPr lang="en-NO" sz="2000" dirty="0">
                <a:solidFill>
                  <a:srgbClr val="7030A0"/>
                </a:solidFill>
                <a:latin typeface="Calibri" panose="020F0502020204030204" pitchFamily="34" charset="0"/>
                <a:ea typeface="Calibri"/>
                <a:cs typeface="Calibri" panose="020F0502020204030204" pitchFamily="34" charset="0"/>
                <a:sym typeface="Calibri"/>
              </a:rPr>
              <a:t>Matrix algebra to allow </a:t>
            </a:r>
            <a:r>
              <a:rPr lang="en-NO" sz="2000" b="0" i="0" u="none" strike="noStrike" cap="none" dirty="0">
                <a:solidFill>
                  <a:srgbClr val="7030A0"/>
                </a:solidFill>
                <a:latin typeface="Calibri" panose="020F0502020204030204" pitchFamily="34" charset="0"/>
                <a:ea typeface="Calibri"/>
                <a:cs typeface="Calibri" panose="020F0502020204030204" pitchFamily="34" charset="0"/>
                <a:sym typeface="Calibri"/>
              </a:rPr>
              <a:t>us to work with matrices and vectors</a:t>
            </a:r>
            <a:r>
              <a:rPr lang="en-NO" sz="2000" b="1" i="0" u="none" strike="noStrike" cap="none" dirty="0">
                <a:solidFill>
                  <a:srgbClr val="7030A0"/>
                </a:solidFill>
                <a:latin typeface="Calibri" panose="020F0502020204030204" pitchFamily="34" charset="0"/>
                <a:ea typeface="Calibri"/>
                <a:cs typeface="Calibri" panose="020F0502020204030204" pitchFamily="34" charset="0"/>
                <a:sym typeface="Calibri"/>
              </a:rPr>
              <a:t>:</a:t>
            </a:r>
            <a:r>
              <a:rPr lang="en-NO" sz="2000" dirty="0">
                <a:solidFill>
                  <a:srgbClr val="7030A0"/>
                </a:solidFill>
                <a:latin typeface="Calibri" panose="020F0502020204030204" pitchFamily="34" charset="0"/>
                <a:ea typeface="Calibri"/>
                <a:cs typeface="Calibri" panose="020F0502020204030204" pitchFamily="34" charset="0"/>
                <a:sym typeface="Calibri"/>
              </a:rPr>
              <a:t> we </a:t>
            </a:r>
            <a:r>
              <a:rPr lang="en-NO" sz="2000" b="0" i="0" u="none" strike="noStrike" cap="none" dirty="0">
                <a:solidFill>
                  <a:srgbClr val="7030A0"/>
                </a:solidFill>
                <a:latin typeface="Calibri" panose="020F0502020204030204" pitchFamily="34" charset="0"/>
                <a:ea typeface="Calibri"/>
                <a:cs typeface="Calibri" panose="020F0502020204030204" pitchFamily="34" charset="0"/>
                <a:sym typeface="Calibri"/>
              </a:rPr>
              <a:t>swap rows and columns.</a:t>
            </a:r>
            <a:endParaRPr sz="2000" dirty="0">
              <a:latin typeface="Calibri" panose="020F0502020204030204" pitchFamily="34" charset="0"/>
              <a:cs typeface="Calibri" panose="020F0502020204030204" pitchFamily="34" charset="0"/>
            </a:endParaRPr>
          </a:p>
          <a:p>
            <a:pPr marL="0" marR="0" lvl="0" indent="0" algn="ctr" rtl="0">
              <a:spcBef>
                <a:spcPts val="0"/>
              </a:spcBef>
              <a:spcAft>
                <a:spcPts val="0"/>
              </a:spcAft>
              <a:buNone/>
            </a:pPr>
            <a:r>
              <a:rPr lang="en-NO" sz="2000" b="0" i="0" u="none" strike="noStrike" cap="none" dirty="0">
                <a:solidFill>
                  <a:srgbClr val="7030A0"/>
                </a:solidFill>
                <a:latin typeface="Calibri" panose="020F0502020204030204" pitchFamily="34" charset="0"/>
                <a:ea typeface="Calibri"/>
                <a:cs typeface="Calibri" panose="020F0502020204030204" pitchFamily="34" charset="0"/>
                <a:sym typeface="Calibri"/>
              </a:rPr>
              <a:t>If Z</a:t>
            </a:r>
            <a:r>
              <a:rPr lang="en-NO" sz="2000" b="0" i="0" u="none" strike="noStrike" cap="none" baseline="-25000" dirty="0">
                <a:solidFill>
                  <a:srgbClr val="7030A0"/>
                </a:solidFill>
                <a:latin typeface="Calibri" panose="020F0502020204030204" pitchFamily="34" charset="0"/>
                <a:ea typeface="Calibri"/>
                <a:cs typeface="Calibri" panose="020F0502020204030204" pitchFamily="34" charset="0"/>
                <a:sym typeface="Calibri"/>
              </a:rPr>
              <a:t>m </a:t>
            </a:r>
            <a:r>
              <a:rPr lang="en-NO" sz="2000" b="0" i="0" u="none" strike="noStrike" cap="none" dirty="0">
                <a:solidFill>
                  <a:srgbClr val="7030A0"/>
                </a:solidFill>
                <a:latin typeface="Calibri" panose="020F0502020204030204" pitchFamily="34" charset="0"/>
                <a:ea typeface="Calibri"/>
                <a:cs typeface="Calibri" panose="020F0502020204030204" pitchFamily="34" charset="0"/>
                <a:sym typeface="Calibri"/>
              </a:rPr>
              <a:t>is a K X M matrix, then Z</a:t>
            </a:r>
            <a:r>
              <a:rPr lang="en-NO" sz="2000" b="0" i="0" u="none" strike="noStrike" cap="none" baseline="-25000" dirty="0">
                <a:solidFill>
                  <a:srgbClr val="7030A0"/>
                </a:solidFill>
                <a:latin typeface="Calibri" panose="020F0502020204030204" pitchFamily="34" charset="0"/>
                <a:ea typeface="Calibri"/>
                <a:cs typeface="Calibri" panose="020F0502020204030204" pitchFamily="34" charset="0"/>
                <a:sym typeface="Calibri"/>
              </a:rPr>
              <a:t>m</a:t>
            </a:r>
            <a:r>
              <a:rPr lang="en-NO" sz="2000" b="0" i="1" u="none" strike="noStrike" cap="none" baseline="30000" dirty="0">
                <a:solidFill>
                  <a:srgbClr val="7030A0"/>
                </a:solidFill>
                <a:latin typeface="Calibri" panose="020F0502020204030204" pitchFamily="34" charset="0"/>
                <a:ea typeface="Calibri"/>
                <a:cs typeface="Calibri" panose="020F0502020204030204" pitchFamily="34" charset="0"/>
                <a:sym typeface="Calibri"/>
              </a:rPr>
              <a:t>T </a:t>
            </a:r>
            <a:r>
              <a:rPr lang="en-NO" sz="2000" b="0" i="0" u="none" strike="noStrike" cap="none" dirty="0">
                <a:solidFill>
                  <a:srgbClr val="7030A0"/>
                </a:solidFill>
                <a:latin typeface="Calibri" panose="020F0502020204030204" pitchFamily="34" charset="0"/>
                <a:ea typeface="Calibri"/>
                <a:cs typeface="Calibri" panose="020F0502020204030204" pitchFamily="34" charset="0"/>
                <a:sym typeface="Calibri"/>
              </a:rPr>
              <a:t>is a M X K matrix.</a:t>
            </a:r>
            <a:endParaRPr sz="2000" dirty="0">
              <a:latin typeface="Calibri" panose="020F0502020204030204" pitchFamily="34" charset="0"/>
              <a:cs typeface="Calibri" panose="020F0502020204030204" pitchFamily="34" charset="0"/>
            </a:endParaRPr>
          </a:p>
        </p:txBody>
      </p:sp>
      <p:sp>
        <p:nvSpPr>
          <p:cNvPr id="393" name="Google Shape;393;p58"/>
          <p:cNvSpPr txBox="1"/>
          <p:nvPr/>
        </p:nvSpPr>
        <p:spPr>
          <a:xfrm>
            <a:off x="8233200" y="1303875"/>
            <a:ext cx="4129500" cy="4341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None/>
            </a:pPr>
            <a:r>
              <a:rPr lang="en-NO" sz="1800">
                <a:solidFill>
                  <a:schemeClr val="dk1"/>
                </a:solidFill>
                <a:latin typeface="Calibri"/>
                <a:ea typeface="Calibri"/>
                <a:cs typeface="Calibri"/>
                <a:sym typeface="Calibri"/>
              </a:rPr>
              <a:t> </a:t>
            </a:r>
            <a:r>
              <a:rPr lang="en-NO" sz="1800" i="1">
                <a:solidFill>
                  <a:srgbClr val="FF0000"/>
                </a:solidFill>
                <a:latin typeface="Calibri"/>
                <a:ea typeface="Calibri"/>
                <a:cs typeface="Calibri"/>
                <a:sym typeface="Calibri"/>
              </a:rPr>
              <a:t>M </a:t>
            </a:r>
            <a:r>
              <a:rPr lang="en-NO" sz="1800">
                <a:solidFill>
                  <a:schemeClr val="dk1"/>
                </a:solidFill>
                <a:latin typeface="Calibri"/>
                <a:ea typeface="Calibri"/>
                <a:cs typeface="Calibri"/>
                <a:sym typeface="Calibri"/>
              </a:rPr>
              <a:t>= SNPs available for all individuals</a:t>
            </a:r>
            <a:endParaRPr sz="1800">
              <a:solidFill>
                <a:schemeClr val="dk1"/>
              </a:solidFill>
              <a:latin typeface="Calibri"/>
              <a:ea typeface="Calibri"/>
              <a:cs typeface="Calibri"/>
              <a:sym typeface="Calibri"/>
            </a:endParaRPr>
          </a:p>
        </p:txBody>
      </p:sp>
      <p:sp>
        <p:nvSpPr>
          <p:cNvPr id="3" name="TextBox 2">
            <a:extLst>
              <a:ext uri="{FF2B5EF4-FFF2-40B4-BE49-F238E27FC236}">
                <a16:creationId xmlns:a16="http://schemas.microsoft.com/office/drawing/2014/main" id="{9E540A64-AAF0-45A4-2415-AD382C7B1144}"/>
              </a:ext>
            </a:extLst>
          </p:cNvPr>
          <p:cNvSpPr txBox="1"/>
          <p:nvPr/>
        </p:nvSpPr>
        <p:spPr>
          <a:xfrm>
            <a:off x="396374" y="5084959"/>
            <a:ext cx="6461625" cy="1384995"/>
          </a:xfrm>
          <a:prstGeom prst="rect">
            <a:avLst/>
          </a:prstGeom>
          <a:noFill/>
        </p:spPr>
        <p:txBody>
          <a:bodyPr wrap="square">
            <a:spAutoFit/>
          </a:bodyPr>
          <a:lstStyle/>
          <a:p>
            <a:r>
              <a:rPr lang="en-NO" sz="2800" dirty="0">
                <a:latin typeface="Calibri" panose="020F0502020204030204" pitchFamily="34" charset="0"/>
                <a:cs typeface="Calibri" panose="020F0502020204030204" pitchFamily="34" charset="0"/>
              </a:rPr>
              <a:t>matrices of maternal, paternal and offspring standardized genotype dosages are represented by </a:t>
            </a:r>
            <a:r>
              <a:rPr lang="en-NO" sz="2800" dirty="0">
                <a:solidFill>
                  <a:srgbClr val="FF0000"/>
                </a:solidFill>
                <a:latin typeface="Calibri" panose="020F0502020204030204" pitchFamily="34" charset="0"/>
                <a:cs typeface="Calibri" panose="020F0502020204030204" pitchFamily="34" charset="0"/>
              </a:rPr>
              <a:t>Z</a:t>
            </a:r>
            <a:r>
              <a:rPr lang="en-NO" sz="2800" baseline="-25000" dirty="0">
                <a:solidFill>
                  <a:srgbClr val="FF0000"/>
                </a:solidFill>
                <a:latin typeface="Calibri" panose="020F0502020204030204" pitchFamily="34" charset="0"/>
                <a:cs typeface="Calibri" panose="020F0502020204030204" pitchFamily="34" charset="0"/>
              </a:rPr>
              <a:t>m</a:t>
            </a:r>
            <a:r>
              <a:rPr lang="en-NO" sz="2800" dirty="0">
                <a:latin typeface="Calibri" panose="020F0502020204030204" pitchFamily="34" charset="0"/>
                <a:cs typeface="Calibri" panose="020F0502020204030204" pitchFamily="34" charset="0"/>
              </a:rPr>
              <a:t>, </a:t>
            </a:r>
            <a:r>
              <a:rPr lang="en-NO" sz="2800" dirty="0">
                <a:solidFill>
                  <a:srgbClr val="FF0000"/>
                </a:solidFill>
                <a:latin typeface="Calibri" panose="020F0502020204030204" pitchFamily="34" charset="0"/>
                <a:cs typeface="Calibri" panose="020F0502020204030204" pitchFamily="34" charset="0"/>
              </a:rPr>
              <a:t>Z</a:t>
            </a:r>
            <a:r>
              <a:rPr lang="en-NO" sz="2800" baseline="-25000" dirty="0">
                <a:solidFill>
                  <a:srgbClr val="FF0000"/>
                </a:solidFill>
                <a:latin typeface="Calibri" panose="020F0502020204030204" pitchFamily="34" charset="0"/>
                <a:cs typeface="Calibri" panose="020F0502020204030204" pitchFamily="34" charset="0"/>
              </a:rPr>
              <a:t>p</a:t>
            </a:r>
            <a:r>
              <a:rPr lang="en-NO" sz="2800" dirty="0">
                <a:latin typeface="Calibri" panose="020F0502020204030204" pitchFamily="34" charset="0"/>
                <a:cs typeface="Calibri" panose="020F0502020204030204" pitchFamily="34" charset="0"/>
              </a:rPr>
              <a:t>, </a:t>
            </a:r>
            <a:r>
              <a:rPr lang="en-NO" sz="2800" dirty="0">
                <a:solidFill>
                  <a:srgbClr val="FF0000"/>
                </a:solidFill>
                <a:latin typeface="Calibri" panose="020F0502020204030204" pitchFamily="34" charset="0"/>
                <a:cs typeface="Calibri" panose="020F0502020204030204" pitchFamily="34" charset="0"/>
              </a:rPr>
              <a:t>Z</a:t>
            </a:r>
            <a:r>
              <a:rPr lang="en-NO" sz="2800" baseline="-25000" dirty="0">
                <a:solidFill>
                  <a:srgbClr val="FF0000"/>
                </a:solidFill>
                <a:latin typeface="Calibri" panose="020F0502020204030204" pitchFamily="34" charset="0"/>
                <a:cs typeface="Calibri" panose="020F0502020204030204" pitchFamily="34" charset="0"/>
              </a:rPr>
              <a:t>o</a:t>
            </a:r>
            <a:r>
              <a:rPr lang="en-NO" sz="2800" dirty="0">
                <a:latin typeface="Calibri" panose="020F0502020204030204" pitchFamily="34" charset="0"/>
                <a:cs typeface="Calibri" panose="020F0502020204030204" pitchFamily="34" charset="0"/>
              </a:rPr>
              <a:t>, respectively.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8AF1BC23-F5AB-CB11-1CD5-44E8E9A7DAF7}"/>
              </a:ext>
            </a:extLst>
          </p:cNvPr>
          <p:cNvGrpSpPr/>
          <p:nvPr/>
        </p:nvGrpSpPr>
        <p:grpSpPr>
          <a:xfrm>
            <a:off x="6899680" y="1187327"/>
            <a:ext cx="1490254" cy="1455333"/>
            <a:chOff x="6302898" y="620534"/>
            <a:chExt cx="1490254" cy="1455333"/>
          </a:xfrm>
        </p:grpSpPr>
        <p:sp>
          <p:nvSpPr>
            <p:cNvPr id="15" name="Oval 14">
              <a:extLst>
                <a:ext uri="{FF2B5EF4-FFF2-40B4-BE49-F238E27FC236}">
                  <a16:creationId xmlns:a16="http://schemas.microsoft.com/office/drawing/2014/main" id="{3BE7E0FF-8113-FF5C-56DB-522E534E613E}"/>
                </a:ext>
              </a:extLst>
            </p:cNvPr>
            <p:cNvSpPr/>
            <p:nvPr/>
          </p:nvSpPr>
          <p:spPr>
            <a:xfrm rot="19386322">
              <a:off x="6302898" y="620534"/>
              <a:ext cx="1490254" cy="1455333"/>
            </a:xfrm>
            <a:prstGeom prst="ellipse">
              <a:avLst/>
            </a:prstGeom>
            <a:noFill/>
            <a:ln w="38100">
              <a:solidFill>
                <a:srgbClr val="DBAA3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20" name="TextBox 19">
              <a:extLst>
                <a:ext uri="{FF2B5EF4-FFF2-40B4-BE49-F238E27FC236}">
                  <a16:creationId xmlns:a16="http://schemas.microsoft.com/office/drawing/2014/main" id="{D6050419-FD21-47A9-3AD6-79146956A189}"/>
                </a:ext>
              </a:extLst>
            </p:cNvPr>
            <p:cNvSpPr txBox="1"/>
            <p:nvPr/>
          </p:nvSpPr>
          <p:spPr>
            <a:xfrm>
              <a:off x="6495356" y="1005854"/>
              <a:ext cx="1286743" cy="646331"/>
            </a:xfrm>
            <a:prstGeom prst="rect">
              <a:avLst/>
            </a:prstGeom>
            <a:noFill/>
          </p:spPr>
          <p:txBody>
            <a:bodyPr wrap="square" rtlCol="0">
              <a:spAutoFit/>
            </a:bodyPr>
            <a:lstStyle/>
            <a:p>
              <a:r>
                <a:rPr lang="en-NO" sz="1800" dirty="0"/>
                <a:t>Mother’s genotype</a:t>
              </a:r>
            </a:p>
          </p:txBody>
        </p:sp>
      </p:grpSp>
      <p:grpSp>
        <p:nvGrpSpPr>
          <p:cNvPr id="22" name="Group 21">
            <a:extLst>
              <a:ext uri="{FF2B5EF4-FFF2-40B4-BE49-F238E27FC236}">
                <a16:creationId xmlns:a16="http://schemas.microsoft.com/office/drawing/2014/main" id="{BE4A2BF7-529A-1068-D507-B2996EEEFBD0}"/>
              </a:ext>
            </a:extLst>
          </p:cNvPr>
          <p:cNvGrpSpPr/>
          <p:nvPr/>
        </p:nvGrpSpPr>
        <p:grpSpPr>
          <a:xfrm>
            <a:off x="10702585" y="1187327"/>
            <a:ext cx="1490254" cy="1455333"/>
            <a:chOff x="6302898" y="620534"/>
            <a:chExt cx="1490254" cy="1455333"/>
          </a:xfrm>
        </p:grpSpPr>
        <p:sp>
          <p:nvSpPr>
            <p:cNvPr id="23" name="Oval 22">
              <a:extLst>
                <a:ext uri="{FF2B5EF4-FFF2-40B4-BE49-F238E27FC236}">
                  <a16:creationId xmlns:a16="http://schemas.microsoft.com/office/drawing/2014/main" id="{506924B0-9039-8CC6-AB8A-B7205D2270AC}"/>
                </a:ext>
              </a:extLst>
            </p:cNvPr>
            <p:cNvSpPr/>
            <p:nvPr/>
          </p:nvSpPr>
          <p:spPr>
            <a:xfrm rot="19386322">
              <a:off x="6302898" y="620534"/>
              <a:ext cx="1490254" cy="1455333"/>
            </a:xfrm>
            <a:prstGeom prst="ellipse">
              <a:avLst/>
            </a:prstGeom>
            <a:noFill/>
            <a:ln w="38100">
              <a:solidFill>
                <a:srgbClr val="4A6D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24" name="TextBox 23">
              <a:extLst>
                <a:ext uri="{FF2B5EF4-FFF2-40B4-BE49-F238E27FC236}">
                  <a16:creationId xmlns:a16="http://schemas.microsoft.com/office/drawing/2014/main" id="{66483E44-98E6-8844-22CE-67830A959FB8}"/>
                </a:ext>
              </a:extLst>
            </p:cNvPr>
            <p:cNvSpPr txBox="1"/>
            <p:nvPr/>
          </p:nvSpPr>
          <p:spPr>
            <a:xfrm>
              <a:off x="6495356" y="1005854"/>
              <a:ext cx="1286743" cy="646331"/>
            </a:xfrm>
            <a:prstGeom prst="rect">
              <a:avLst/>
            </a:prstGeom>
            <a:noFill/>
          </p:spPr>
          <p:txBody>
            <a:bodyPr wrap="square" rtlCol="0">
              <a:spAutoFit/>
            </a:bodyPr>
            <a:lstStyle/>
            <a:p>
              <a:r>
                <a:rPr lang="en-NO" sz="1800" dirty="0"/>
                <a:t>Father’s genotype</a:t>
              </a:r>
            </a:p>
          </p:txBody>
        </p:sp>
      </p:grpSp>
      <p:grpSp>
        <p:nvGrpSpPr>
          <p:cNvPr id="25" name="Group 24">
            <a:extLst>
              <a:ext uri="{FF2B5EF4-FFF2-40B4-BE49-F238E27FC236}">
                <a16:creationId xmlns:a16="http://schemas.microsoft.com/office/drawing/2014/main" id="{678DF1EE-B8C1-3690-2D52-EEA4CB7ADB76}"/>
              </a:ext>
            </a:extLst>
          </p:cNvPr>
          <p:cNvGrpSpPr/>
          <p:nvPr/>
        </p:nvGrpSpPr>
        <p:grpSpPr>
          <a:xfrm>
            <a:off x="8774546" y="4882893"/>
            <a:ext cx="1495361" cy="1455333"/>
            <a:chOff x="6302898" y="620534"/>
            <a:chExt cx="1495361" cy="1455333"/>
          </a:xfrm>
        </p:grpSpPr>
        <p:sp>
          <p:nvSpPr>
            <p:cNvPr id="26" name="Oval 25">
              <a:extLst>
                <a:ext uri="{FF2B5EF4-FFF2-40B4-BE49-F238E27FC236}">
                  <a16:creationId xmlns:a16="http://schemas.microsoft.com/office/drawing/2014/main" id="{DA6EFD5C-71EF-191E-71BA-D42615FFB215}"/>
                </a:ext>
              </a:extLst>
            </p:cNvPr>
            <p:cNvSpPr/>
            <p:nvPr/>
          </p:nvSpPr>
          <p:spPr>
            <a:xfrm rot="19386322">
              <a:off x="6302898" y="620534"/>
              <a:ext cx="1490254" cy="1455333"/>
            </a:xfrm>
            <a:prstGeom prst="ellipse">
              <a:avLst/>
            </a:prstGeom>
            <a:noFill/>
            <a:ln w="38100">
              <a:solidFill>
                <a:srgbClr val="71AD4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27" name="TextBox 26">
              <a:extLst>
                <a:ext uri="{FF2B5EF4-FFF2-40B4-BE49-F238E27FC236}">
                  <a16:creationId xmlns:a16="http://schemas.microsoft.com/office/drawing/2014/main" id="{DEAA6374-A1CF-DE3F-ED2C-63E11FF6206E}"/>
                </a:ext>
              </a:extLst>
            </p:cNvPr>
            <p:cNvSpPr txBox="1"/>
            <p:nvPr/>
          </p:nvSpPr>
          <p:spPr>
            <a:xfrm>
              <a:off x="6511516" y="1025034"/>
              <a:ext cx="1286743" cy="646331"/>
            </a:xfrm>
            <a:prstGeom prst="rect">
              <a:avLst/>
            </a:prstGeom>
            <a:noFill/>
            <a:ln>
              <a:noFill/>
            </a:ln>
          </p:spPr>
          <p:txBody>
            <a:bodyPr wrap="square" rtlCol="0">
              <a:spAutoFit/>
            </a:bodyPr>
            <a:lstStyle/>
            <a:p>
              <a:r>
                <a:rPr lang="en-NO" sz="1800" dirty="0"/>
                <a:t>Child’s</a:t>
              </a:r>
            </a:p>
            <a:p>
              <a:r>
                <a:rPr lang="en-NO" sz="1800" dirty="0"/>
                <a:t>genotype</a:t>
              </a:r>
            </a:p>
          </p:txBody>
        </p:sp>
      </p:grpSp>
      <p:grpSp>
        <p:nvGrpSpPr>
          <p:cNvPr id="28" name="Group 27">
            <a:extLst>
              <a:ext uri="{FF2B5EF4-FFF2-40B4-BE49-F238E27FC236}">
                <a16:creationId xmlns:a16="http://schemas.microsoft.com/office/drawing/2014/main" id="{F0068490-3951-3E2A-2FC4-5BA7FF3A6861}"/>
              </a:ext>
            </a:extLst>
          </p:cNvPr>
          <p:cNvGrpSpPr/>
          <p:nvPr/>
        </p:nvGrpSpPr>
        <p:grpSpPr>
          <a:xfrm>
            <a:off x="8777100" y="2640287"/>
            <a:ext cx="1495361" cy="1455333"/>
            <a:chOff x="6302898" y="620534"/>
            <a:chExt cx="1495361" cy="1455333"/>
          </a:xfrm>
        </p:grpSpPr>
        <p:sp>
          <p:nvSpPr>
            <p:cNvPr id="29" name="Oval 28">
              <a:extLst>
                <a:ext uri="{FF2B5EF4-FFF2-40B4-BE49-F238E27FC236}">
                  <a16:creationId xmlns:a16="http://schemas.microsoft.com/office/drawing/2014/main" id="{01CABD43-EA07-DA1F-CBCA-B9903F1DB030}"/>
                </a:ext>
              </a:extLst>
            </p:cNvPr>
            <p:cNvSpPr/>
            <p:nvPr/>
          </p:nvSpPr>
          <p:spPr>
            <a:xfrm rot="19386322">
              <a:off x="6302898" y="620534"/>
              <a:ext cx="1490254" cy="1455333"/>
            </a:xfrm>
            <a:prstGeom prst="ellipse">
              <a:avLst/>
            </a:prstGeom>
            <a:solidFill>
              <a:schemeClr val="bg1">
                <a:lumMod val="85000"/>
              </a:schemeClr>
            </a:solidFill>
            <a:ln w="381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30" name="TextBox 29">
              <a:extLst>
                <a:ext uri="{FF2B5EF4-FFF2-40B4-BE49-F238E27FC236}">
                  <a16:creationId xmlns:a16="http://schemas.microsoft.com/office/drawing/2014/main" id="{DE8F35E5-8480-355E-7BD2-4AF3FD628CA7}"/>
                </a:ext>
              </a:extLst>
            </p:cNvPr>
            <p:cNvSpPr txBox="1"/>
            <p:nvPr/>
          </p:nvSpPr>
          <p:spPr>
            <a:xfrm>
              <a:off x="6511516" y="1025034"/>
              <a:ext cx="1286743" cy="646331"/>
            </a:xfrm>
            <a:prstGeom prst="rect">
              <a:avLst/>
            </a:prstGeom>
            <a:noFill/>
            <a:ln>
              <a:noFill/>
            </a:ln>
          </p:spPr>
          <p:txBody>
            <a:bodyPr wrap="square" rtlCol="0">
              <a:spAutoFit/>
            </a:bodyPr>
            <a:lstStyle/>
            <a:p>
              <a:r>
                <a:rPr lang="en-NO" sz="1800" dirty="0"/>
                <a:t>Child’s</a:t>
              </a:r>
            </a:p>
            <a:p>
              <a:r>
                <a:rPr lang="en-GB" sz="1800" dirty="0"/>
                <a:t>test score</a:t>
              </a:r>
              <a:endParaRPr lang="en-NO" sz="1800" dirty="0"/>
            </a:p>
          </p:txBody>
        </p:sp>
      </p:grpSp>
      <p:cxnSp>
        <p:nvCxnSpPr>
          <p:cNvPr id="34" name="Straight Arrow Connector 33">
            <a:extLst>
              <a:ext uri="{FF2B5EF4-FFF2-40B4-BE49-F238E27FC236}">
                <a16:creationId xmlns:a16="http://schemas.microsoft.com/office/drawing/2014/main" id="{B0965DB6-2C77-2ADA-6562-07037CC6074D}"/>
              </a:ext>
            </a:extLst>
          </p:cNvPr>
          <p:cNvCxnSpPr>
            <a:cxnSpLocks/>
          </p:cNvCxnSpPr>
          <p:nvPr/>
        </p:nvCxnSpPr>
        <p:spPr>
          <a:xfrm>
            <a:off x="8281119" y="2403297"/>
            <a:ext cx="606837" cy="45263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0B016F01-6367-6218-A7A3-9C78CCD44380}"/>
              </a:ext>
            </a:extLst>
          </p:cNvPr>
          <p:cNvCxnSpPr>
            <a:cxnSpLocks/>
          </p:cNvCxnSpPr>
          <p:nvPr/>
        </p:nvCxnSpPr>
        <p:spPr>
          <a:xfrm flipH="1">
            <a:off x="10111843" y="2338673"/>
            <a:ext cx="670834" cy="58188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CD06110B-82D0-1BDA-DD2E-30D6A5A5FA7E}"/>
              </a:ext>
            </a:extLst>
          </p:cNvPr>
          <p:cNvCxnSpPr>
            <a:cxnSpLocks/>
          </p:cNvCxnSpPr>
          <p:nvPr/>
        </p:nvCxnSpPr>
        <p:spPr>
          <a:xfrm flipV="1">
            <a:off x="9532883" y="4176779"/>
            <a:ext cx="0" cy="63655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44" name="Google Shape;380;p58">
            <a:extLst>
              <a:ext uri="{FF2B5EF4-FFF2-40B4-BE49-F238E27FC236}">
                <a16:creationId xmlns:a16="http://schemas.microsoft.com/office/drawing/2014/main" id="{9ABB83B1-A4CB-0EC2-6EFE-82CC3642624C}"/>
              </a:ext>
            </a:extLst>
          </p:cNvPr>
          <p:cNvGrpSpPr/>
          <p:nvPr/>
        </p:nvGrpSpPr>
        <p:grpSpPr>
          <a:xfrm>
            <a:off x="8101051" y="2528118"/>
            <a:ext cx="2886083" cy="2279513"/>
            <a:chOff x="8497291" y="1928457"/>
            <a:chExt cx="2886083" cy="2279513"/>
          </a:xfrm>
        </p:grpSpPr>
        <p:pic>
          <p:nvPicPr>
            <p:cNvPr id="45" name="Google Shape;381;p58">
              <a:extLst>
                <a:ext uri="{FF2B5EF4-FFF2-40B4-BE49-F238E27FC236}">
                  <a16:creationId xmlns:a16="http://schemas.microsoft.com/office/drawing/2014/main" id="{0D7D9C64-FB23-D6B7-C132-7F7F0522EB8E}"/>
                </a:ext>
              </a:extLst>
            </p:cNvPr>
            <p:cNvPicPr preferRelativeResize="0"/>
            <p:nvPr/>
          </p:nvPicPr>
          <p:blipFill rotWithShape="1">
            <a:blip r:embed="rId2">
              <a:alphaModFix/>
            </a:blip>
            <a:srcRect l="14842" t="10748" r="80764" b="66944"/>
            <a:stretch/>
          </p:blipFill>
          <p:spPr>
            <a:xfrm>
              <a:off x="8497291" y="2058798"/>
              <a:ext cx="442464" cy="452639"/>
            </a:xfrm>
            <a:prstGeom prst="rect">
              <a:avLst/>
            </a:prstGeom>
            <a:noFill/>
            <a:ln>
              <a:noFill/>
            </a:ln>
          </p:spPr>
        </p:pic>
        <p:pic>
          <p:nvPicPr>
            <p:cNvPr id="46" name="Google Shape;382;p58">
              <a:extLst>
                <a:ext uri="{FF2B5EF4-FFF2-40B4-BE49-F238E27FC236}">
                  <a16:creationId xmlns:a16="http://schemas.microsoft.com/office/drawing/2014/main" id="{D95C3072-A4FC-8A26-B17B-94FC3831E2AC}"/>
                </a:ext>
              </a:extLst>
            </p:cNvPr>
            <p:cNvPicPr preferRelativeResize="0"/>
            <p:nvPr/>
          </p:nvPicPr>
          <p:blipFill rotWithShape="1">
            <a:blip r:embed="rId2">
              <a:alphaModFix/>
            </a:blip>
            <a:srcRect l="46626" r="49354" b="67366"/>
            <a:stretch/>
          </p:blipFill>
          <p:spPr>
            <a:xfrm>
              <a:off x="10027059" y="3596209"/>
              <a:ext cx="340084" cy="611761"/>
            </a:xfrm>
            <a:prstGeom prst="rect">
              <a:avLst/>
            </a:prstGeom>
            <a:noFill/>
            <a:ln>
              <a:noFill/>
            </a:ln>
          </p:spPr>
        </p:pic>
        <p:pic>
          <p:nvPicPr>
            <p:cNvPr id="47" name="Google Shape;383;p58">
              <a:extLst>
                <a:ext uri="{FF2B5EF4-FFF2-40B4-BE49-F238E27FC236}">
                  <a16:creationId xmlns:a16="http://schemas.microsoft.com/office/drawing/2014/main" id="{31F3884F-47F0-F095-14E2-DC6DAE99FDA1}"/>
                </a:ext>
              </a:extLst>
            </p:cNvPr>
            <p:cNvPicPr preferRelativeResize="0"/>
            <p:nvPr/>
          </p:nvPicPr>
          <p:blipFill rotWithShape="1">
            <a:blip r:embed="rId2">
              <a:alphaModFix/>
            </a:blip>
            <a:srcRect l="30753" r="64514" b="66449"/>
            <a:stretch/>
          </p:blipFill>
          <p:spPr>
            <a:xfrm>
              <a:off x="10957230" y="1928457"/>
              <a:ext cx="426144" cy="576493"/>
            </a:xfrm>
            <a:prstGeom prst="rect">
              <a:avLst/>
            </a:prstGeom>
            <a:noFill/>
            <a:ln>
              <a:noFill/>
            </a:ln>
          </p:spPr>
        </p:pic>
      </p:grpSp>
      <p:pic>
        <p:nvPicPr>
          <p:cNvPr id="48" name="Google Shape;387;p58">
            <a:extLst>
              <a:ext uri="{FF2B5EF4-FFF2-40B4-BE49-F238E27FC236}">
                <a16:creationId xmlns:a16="http://schemas.microsoft.com/office/drawing/2014/main" id="{DFEF16A2-AE55-F95A-6EAB-0956821DF032}"/>
              </a:ext>
            </a:extLst>
          </p:cNvPr>
          <p:cNvPicPr preferRelativeResize="0"/>
          <p:nvPr/>
        </p:nvPicPr>
        <p:blipFill rotWithShape="1">
          <a:blip r:embed="rId3">
            <a:alphaModFix/>
          </a:blip>
          <a:srcRect t="45625" b="12227"/>
          <a:stretch/>
        </p:blipFill>
        <p:spPr>
          <a:xfrm>
            <a:off x="7190529" y="3776279"/>
            <a:ext cx="544980" cy="330175"/>
          </a:xfrm>
          <a:prstGeom prst="rect">
            <a:avLst/>
          </a:prstGeom>
          <a:noFill/>
          <a:ln>
            <a:noFill/>
          </a:ln>
        </p:spPr>
      </p:pic>
      <p:pic>
        <p:nvPicPr>
          <p:cNvPr id="49" name="Google Shape;388;p58">
            <a:extLst>
              <a:ext uri="{FF2B5EF4-FFF2-40B4-BE49-F238E27FC236}">
                <a16:creationId xmlns:a16="http://schemas.microsoft.com/office/drawing/2014/main" id="{E25AF954-E160-01A8-B94D-7D9A12D138E4}"/>
              </a:ext>
            </a:extLst>
          </p:cNvPr>
          <p:cNvPicPr preferRelativeResize="0"/>
          <p:nvPr/>
        </p:nvPicPr>
        <p:blipFill rotWithShape="1">
          <a:blip r:embed="rId4">
            <a:alphaModFix/>
          </a:blip>
          <a:srcRect r="5882" b="18771"/>
          <a:stretch/>
        </p:blipFill>
        <p:spPr>
          <a:xfrm>
            <a:off x="11536126" y="3913729"/>
            <a:ext cx="491500" cy="399250"/>
          </a:xfrm>
          <a:prstGeom prst="rect">
            <a:avLst/>
          </a:prstGeom>
          <a:noFill/>
          <a:ln>
            <a:noFill/>
          </a:ln>
        </p:spPr>
      </p:pic>
      <p:pic>
        <p:nvPicPr>
          <p:cNvPr id="50" name="Google Shape;391;p58">
            <a:extLst>
              <a:ext uri="{FF2B5EF4-FFF2-40B4-BE49-F238E27FC236}">
                <a16:creationId xmlns:a16="http://schemas.microsoft.com/office/drawing/2014/main" id="{7937810D-AEA5-634A-97FD-283CEBE5E5CB}"/>
              </a:ext>
            </a:extLst>
          </p:cNvPr>
          <p:cNvPicPr preferRelativeResize="0"/>
          <p:nvPr/>
        </p:nvPicPr>
        <p:blipFill>
          <a:blip r:embed="rId5">
            <a:alphaModFix/>
          </a:blip>
          <a:stretch>
            <a:fillRect/>
          </a:stretch>
        </p:blipFill>
        <p:spPr>
          <a:xfrm>
            <a:off x="9331089" y="305198"/>
            <a:ext cx="590892" cy="399250"/>
          </a:xfrm>
          <a:prstGeom prst="rect">
            <a:avLst/>
          </a:prstGeom>
          <a:noFill/>
          <a:ln>
            <a:noFill/>
          </a:ln>
        </p:spPr>
      </p:pic>
      <p:grpSp>
        <p:nvGrpSpPr>
          <p:cNvPr id="61" name="Group 60">
            <a:extLst>
              <a:ext uri="{FF2B5EF4-FFF2-40B4-BE49-F238E27FC236}">
                <a16:creationId xmlns:a16="http://schemas.microsoft.com/office/drawing/2014/main" id="{0AA980C7-7C2C-2CDB-9C9E-F8C96585D91B}"/>
              </a:ext>
            </a:extLst>
          </p:cNvPr>
          <p:cNvGrpSpPr/>
          <p:nvPr/>
        </p:nvGrpSpPr>
        <p:grpSpPr>
          <a:xfrm>
            <a:off x="6636878" y="600742"/>
            <a:ext cx="5792009" cy="1105555"/>
            <a:chOff x="6457895" y="577464"/>
            <a:chExt cx="5970867" cy="1282485"/>
          </a:xfrm>
        </p:grpSpPr>
        <p:sp>
          <p:nvSpPr>
            <p:cNvPr id="57" name="Arc 56">
              <a:extLst>
                <a:ext uri="{FF2B5EF4-FFF2-40B4-BE49-F238E27FC236}">
                  <a16:creationId xmlns:a16="http://schemas.microsoft.com/office/drawing/2014/main" id="{32C8068E-124F-6894-25B4-37572548AA4B}"/>
                </a:ext>
              </a:extLst>
            </p:cNvPr>
            <p:cNvSpPr/>
            <p:nvPr/>
          </p:nvSpPr>
          <p:spPr>
            <a:xfrm>
              <a:off x="6457895" y="583119"/>
              <a:ext cx="5050537" cy="1276830"/>
            </a:xfrm>
            <a:prstGeom prst="arc">
              <a:avLst>
                <a:gd name="adj1" fmla="val 18197560"/>
                <a:gd name="adj2" fmla="val 2510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O"/>
            </a:p>
          </p:txBody>
        </p:sp>
        <p:sp>
          <p:nvSpPr>
            <p:cNvPr id="60" name="Arc 59">
              <a:extLst>
                <a:ext uri="{FF2B5EF4-FFF2-40B4-BE49-F238E27FC236}">
                  <a16:creationId xmlns:a16="http://schemas.microsoft.com/office/drawing/2014/main" id="{14335DCE-A686-E5D7-35C6-699174354873}"/>
                </a:ext>
              </a:extLst>
            </p:cNvPr>
            <p:cNvSpPr/>
            <p:nvPr/>
          </p:nvSpPr>
          <p:spPr>
            <a:xfrm flipH="1">
              <a:off x="7378226" y="577464"/>
              <a:ext cx="5050536" cy="1276830"/>
            </a:xfrm>
            <a:prstGeom prst="arc">
              <a:avLst>
                <a:gd name="adj1" fmla="val 18197560"/>
                <a:gd name="adj2" fmla="val 22467"/>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O"/>
            </a:p>
          </p:txBody>
        </p:sp>
      </p:grpSp>
      <p:grpSp>
        <p:nvGrpSpPr>
          <p:cNvPr id="70" name="Group 69">
            <a:extLst>
              <a:ext uri="{FF2B5EF4-FFF2-40B4-BE49-F238E27FC236}">
                <a16:creationId xmlns:a16="http://schemas.microsoft.com/office/drawing/2014/main" id="{573F26DD-EE38-C15C-9819-0CE2C4D1568D}"/>
              </a:ext>
            </a:extLst>
          </p:cNvPr>
          <p:cNvGrpSpPr/>
          <p:nvPr/>
        </p:nvGrpSpPr>
        <p:grpSpPr>
          <a:xfrm rot="7543917" flipH="1">
            <a:off x="7910690" y="3497572"/>
            <a:ext cx="5631267" cy="1113646"/>
            <a:chOff x="6655795" y="826209"/>
            <a:chExt cx="5805161" cy="1291871"/>
          </a:xfrm>
        </p:grpSpPr>
        <p:sp>
          <p:nvSpPr>
            <p:cNvPr id="71" name="Arc 70">
              <a:extLst>
                <a:ext uri="{FF2B5EF4-FFF2-40B4-BE49-F238E27FC236}">
                  <a16:creationId xmlns:a16="http://schemas.microsoft.com/office/drawing/2014/main" id="{9F4348C4-0D28-DF5D-EF91-E3FAAB5D29C5}"/>
                </a:ext>
              </a:extLst>
            </p:cNvPr>
            <p:cNvSpPr/>
            <p:nvPr/>
          </p:nvSpPr>
          <p:spPr>
            <a:xfrm>
              <a:off x="6655795" y="841250"/>
              <a:ext cx="5050537" cy="1276830"/>
            </a:xfrm>
            <a:prstGeom prst="arc">
              <a:avLst>
                <a:gd name="adj1" fmla="val 18197560"/>
                <a:gd name="adj2" fmla="val 21436948"/>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O"/>
            </a:p>
          </p:txBody>
        </p:sp>
        <p:sp>
          <p:nvSpPr>
            <p:cNvPr id="72" name="Arc 71">
              <a:extLst>
                <a:ext uri="{FF2B5EF4-FFF2-40B4-BE49-F238E27FC236}">
                  <a16:creationId xmlns:a16="http://schemas.microsoft.com/office/drawing/2014/main" id="{14FE22C4-E5C6-993F-CDCB-9D9E73C519B9}"/>
                </a:ext>
              </a:extLst>
            </p:cNvPr>
            <p:cNvSpPr/>
            <p:nvPr/>
          </p:nvSpPr>
          <p:spPr>
            <a:xfrm flipH="1">
              <a:off x="7410420" y="826208"/>
              <a:ext cx="5050536" cy="1276831"/>
            </a:xfrm>
            <a:prstGeom prst="arc">
              <a:avLst>
                <a:gd name="adj1" fmla="val 18197560"/>
                <a:gd name="adj2" fmla="val 20818517"/>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O"/>
            </a:p>
          </p:txBody>
        </p:sp>
      </p:grpSp>
      <p:grpSp>
        <p:nvGrpSpPr>
          <p:cNvPr id="74" name="Group 73">
            <a:extLst>
              <a:ext uri="{FF2B5EF4-FFF2-40B4-BE49-F238E27FC236}">
                <a16:creationId xmlns:a16="http://schemas.microsoft.com/office/drawing/2014/main" id="{C528A7FA-EA19-8009-90A3-677EE3559CFF}"/>
              </a:ext>
            </a:extLst>
          </p:cNvPr>
          <p:cNvGrpSpPr/>
          <p:nvPr/>
        </p:nvGrpSpPr>
        <p:grpSpPr>
          <a:xfrm rot="14056083">
            <a:off x="5292273" y="3377976"/>
            <a:ext cx="6109760" cy="1134123"/>
            <a:chOff x="6655795" y="802455"/>
            <a:chExt cx="6298430" cy="1315625"/>
          </a:xfrm>
        </p:grpSpPr>
        <p:sp>
          <p:nvSpPr>
            <p:cNvPr id="75" name="Arc 74">
              <a:extLst>
                <a:ext uri="{FF2B5EF4-FFF2-40B4-BE49-F238E27FC236}">
                  <a16:creationId xmlns:a16="http://schemas.microsoft.com/office/drawing/2014/main" id="{5C54DB58-97FA-A64C-A962-A23D07A0926A}"/>
                </a:ext>
              </a:extLst>
            </p:cNvPr>
            <p:cNvSpPr/>
            <p:nvPr/>
          </p:nvSpPr>
          <p:spPr>
            <a:xfrm>
              <a:off x="6655795" y="841250"/>
              <a:ext cx="5050537" cy="1276830"/>
            </a:xfrm>
            <a:prstGeom prst="arc">
              <a:avLst>
                <a:gd name="adj1" fmla="val 18197560"/>
                <a:gd name="adj2" fmla="val 21436948"/>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O"/>
            </a:p>
          </p:txBody>
        </p:sp>
        <p:sp>
          <p:nvSpPr>
            <p:cNvPr id="76" name="Arc 75">
              <a:extLst>
                <a:ext uri="{FF2B5EF4-FFF2-40B4-BE49-F238E27FC236}">
                  <a16:creationId xmlns:a16="http://schemas.microsoft.com/office/drawing/2014/main" id="{CDA16AA3-BAF1-6FA1-98A3-4C1653BAD7C6}"/>
                </a:ext>
              </a:extLst>
            </p:cNvPr>
            <p:cNvSpPr/>
            <p:nvPr/>
          </p:nvSpPr>
          <p:spPr>
            <a:xfrm flipH="1">
              <a:off x="7903689" y="802455"/>
              <a:ext cx="5050536" cy="1276831"/>
            </a:xfrm>
            <a:prstGeom prst="arc">
              <a:avLst>
                <a:gd name="adj1" fmla="val 19714693"/>
                <a:gd name="adj2" fmla="val 21034237"/>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O"/>
            </a:p>
          </p:txBody>
        </p:sp>
      </p:grpSp>
      <p:cxnSp>
        <p:nvCxnSpPr>
          <p:cNvPr id="77" name="Straight Arrow Connector 76">
            <a:extLst>
              <a:ext uri="{FF2B5EF4-FFF2-40B4-BE49-F238E27FC236}">
                <a16:creationId xmlns:a16="http://schemas.microsoft.com/office/drawing/2014/main" id="{EE134B14-DADF-320F-65F4-FEF040285236}"/>
              </a:ext>
            </a:extLst>
          </p:cNvPr>
          <p:cNvCxnSpPr>
            <a:cxnSpLocks/>
          </p:cNvCxnSpPr>
          <p:nvPr/>
        </p:nvCxnSpPr>
        <p:spPr>
          <a:xfrm>
            <a:off x="10249014" y="3617370"/>
            <a:ext cx="388279" cy="29572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79" name="Group 78">
            <a:extLst>
              <a:ext uri="{FF2B5EF4-FFF2-40B4-BE49-F238E27FC236}">
                <a16:creationId xmlns:a16="http://schemas.microsoft.com/office/drawing/2014/main" id="{F0C3DB62-93B1-982D-993D-36587F7526E2}"/>
              </a:ext>
            </a:extLst>
          </p:cNvPr>
          <p:cNvGrpSpPr/>
          <p:nvPr/>
        </p:nvGrpSpPr>
        <p:grpSpPr>
          <a:xfrm>
            <a:off x="10637293" y="3902449"/>
            <a:ext cx="375778" cy="393137"/>
            <a:chOff x="6302898" y="528073"/>
            <a:chExt cx="1490254" cy="1547794"/>
          </a:xfrm>
          <a:noFill/>
        </p:grpSpPr>
        <p:sp>
          <p:nvSpPr>
            <p:cNvPr id="80" name="Oval 79">
              <a:extLst>
                <a:ext uri="{FF2B5EF4-FFF2-40B4-BE49-F238E27FC236}">
                  <a16:creationId xmlns:a16="http://schemas.microsoft.com/office/drawing/2014/main" id="{0E290343-C229-96C2-C508-6E4BDEF9176D}"/>
                </a:ext>
              </a:extLst>
            </p:cNvPr>
            <p:cNvSpPr/>
            <p:nvPr/>
          </p:nvSpPr>
          <p:spPr>
            <a:xfrm rot="19386322">
              <a:off x="6302898" y="620534"/>
              <a:ext cx="1490254" cy="1455333"/>
            </a:xfrm>
            <a:prstGeom prst="ellipse">
              <a:avLst/>
            </a:prstGeom>
            <a:grpFill/>
            <a:ln w="38100">
              <a:solidFill>
                <a:schemeClr val="accent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81" name="TextBox 80">
              <a:extLst>
                <a:ext uri="{FF2B5EF4-FFF2-40B4-BE49-F238E27FC236}">
                  <a16:creationId xmlns:a16="http://schemas.microsoft.com/office/drawing/2014/main" id="{34F1E1B5-8F81-C030-E6AB-E95AA2E30927}"/>
                </a:ext>
              </a:extLst>
            </p:cNvPr>
            <p:cNvSpPr txBox="1"/>
            <p:nvPr/>
          </p:nvSpPr>
          <p:spPr>
            <a:xfrm>
              <a:off x="6448169" y="528073"/>
              <a:ext cx="1286742" cy="369333"/>
            </a:xfrm>
            <a:prstGeom prst="rect">
              <a:avLst/>
            </a:prstGeom>
            <a:grpFill/>
            <a:ln>
              <a:noFill/>
            </a:ln>
          </p:spPr>
          <p:txBody>
            <a:bodyPr wrap="square" rtlCol="0">
              <a:spAutoFit/>
            </a:bodyPr>
            <a:lstStyle/>
            <a:p>
              <a:r>
                <a:rPr lang="en-NO" sz="1800" dirty="0"/>
                <a:t>e</a:t>
              </a:r>
            </a:p>
          </p:txBody>
        </p:sp>
      </p:grpSp>
      <p:pic>
        <p:nvPicPr>
          <p:cNvPr id="82" name="Picture 81">
            <a:extLst>
              <a:ext uri="{FF2B5EF4-FFF2-40B4-BE49-F238E27FC236}">
                <a16:creationId xmlns:a16="http://schemas.microsoft.com/office/drawing/2014/main" id="{DA7B1110-D323-452D-32A5-0039B58358D0}"/>
              </a:ext>
            </a:extLst>
          </p:cNvPr>
          <p:cNvPicPr>
            <a:picLocks noChangeAspect="1"/>
          </p:cNvPicPr>
          <p:nvPr/>
        </p:nvPicPr>
        <p:blipFill>
          <a:blip r:embed="rId6"/>
          <a:stretch>
            <a:fillRect/>
          </a:stretch>
        </p:blipFill>
        <p:spPr>
          <a:xfrm>
            <a:off x="10070942" y="3917096"/>
            <a:ext cx="431800" cy="406400"/>
          </a:xfrm>
          <a:prstGeom prst="rect">
            <a:avLst/>
          </a:prstGeom>
        </p:spPr>
      </p:pic>
      <p:grpSp>
        <p:nvGrpSpPr>
          <p:cNvPr id="8" name="Group 7">
            <a:extLst>
              <a:ext uri="{FF2B5EF4-FFF2-40B4-BE49-F238E27FC236}">
                <a16:creationId xmlns:a16="http://schemas.microsoft.com/office/drawing/2014/main" id="{F7242270-358D-C4A2-BA21-0C62C1768FEF}"/>
              </a:ext>
            </a:extLst>
          </p:cNvPr>
          <p:cNvGrpSpPr/>
          <p:nvPr/>
        </p:nvGrpSpPr>
        <p:grpSpPr>
          <a:xfrm>
            <a:off x="127546" y="1776336"/>
            <a:ext cx="6597759" cy="3131615"/>
            <a:chOff x="127546" y="1776336"/>
            <a:chExt cx="6597759" cy="3131615"/>
          </a:xfrm>
        </p:grpSpPr>
        <p:pic>
          <p:nvPicPr>
            <p:cNvPr id="2" name="Picture 1" descr="A diagram of a graph&#10;&#10;Description automatically generated with medium confidence">
              <a:extLst>
                <a:ext uri="{FF2B5EF4-FFF2-40B4-BE49-F238E27FC236}">
                  <a16:creationId xmlns:a16="http://schemas.microsoft.com/office/drawing/2014/main" id="{9273A67D-4922-3D91-4584-C6713B7AAEC7}"/>
                </a:ext>
              </a:extLst>
            </p:cNvPr>
            <p:cNvPicPr>
              <a:picLocks noChangeAspect="1"/>
            </p:cNvPicPr>
            <p:nvPr/>
          </p:nvPicPr>
          <p:blipFill rotWithShape="1">
            <a:blip r:embed="rId7"/>
            <a:srcRect l="3093" t="41273" r="29305" b="1"/>
            <a:stretch/>
          </p:blipFill>
          <p:spPr>
            <a:xfrm>
              <a:off x="271472" y="1776336"/>
              <a:ext cx="6453833" cy="3131615"/>
            </a:xfrm>
            <a:prstGeom prst="rect">
              <a:avLst/>
            </a:prstGeom>
          </p:spPr>
        </p:pic>
        <p:sp>
          <p:nvSpPr>
            <p:cNvPr id="3" name="Left Brace 2">
              <a:extLst>
                <a:ext uri="{FF2B5EF4-FFF2-40B4-BE49-F238E27FC236}">
                  <a16:creationId xmlns:a16="http://schemas.microsoft.com/office/drawing/2014/main" id="{635C8CC9-EE8B-B4CE-7DB4-0697A5D17C7E}"/>
                </a:ext>
              </a:extLst>
            </p:cNvPr>
            <p:cNvSpPr/>
            <p:nvPr/>
          </p:nvSpPr>
          <p:spPr>
            <a:xfrm>
              <a:off x="1991677" y="3216370"/>
              <a:ext cx="342900" cy="801999"/>
            </a:xfrm>
            <a:prstGeom prst="leftBrace">
              <a:avLst/>
            </a:prstGeom>
            <a:ln w="28575">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O"/>
            </a:p>
          </p:txBody>
        </p:sp>
        <p:sp>
          <p:nvSpPr>
            <p:cNvPr id="4" name="TextBox 3">
              <a:extLst>
                <a:ext uri="{FF2B5EF4-FFF2-40B4-BE49-F238E27FC236}">
                  <a16:creationId xmlns:a16="http://schemas.microsoft.com/office/drawing/2014/main" id="{1A5688F0-080C-235A-0110-A54640C0CF51}"/>
                </a:ext>
              </a:extLst>
            </p:cNvPr>
            <p:cNvSpPr txBox="1"/>
            <p:nvPr/>
          </p:nvSpPr>
          <p:spPr>
            <a:xfrm>
              <a:off x="700409" y="3399293"/>
              <a:ext cx="1291268" cy="348975"/>
            </a:xfrm>
            <a:prstGeom prst="rect">
              <a:avLst/>
            </a:prstGeom>
            <a:noFill/>
          </p:spPr>
          <p:txBody>
            <a:bodyPr wrap="square" rtlCol="0">
              <a:spAutoFit/>
            </a:bodyPr>
            <a:lstStyle/>
            <a:p>
              <a:r>
                <a:rPr lang="en-NO" sz="1600" dirty="0"/>
                <a:t>Covariance</a:t>
              </a:r>
            </a:p>
          </p:txBody>
        </p:sp>
        <p:sp>
          <p:nvSpPr>
            <p:cNvPr id="5" name="Left Brace 4">
              <a:extLst>
                <a:ext uri="{FF2B5EF4-FFF2-40B4-BE49-F238E27FC236}">
                  <a16:creationId xmlns:a16="http://schemas.microsoft.com/office/drawing/2014/main" id="{64005D27-60CC-94D0-E6B2-6791AC69B34E}"/>
                </a:ext>
              </a:extLst>
            </p:cNvPr>
            <p:cNvSpPr/>
            <p:nvPr/>
          </p:nvSpPr>
          <p:spPr>
            <a:xfrm>
              <a:off x="2097404" y="4120296"/>
              <a:ext cx="306501" cy="226030"/>
            </a:xfrm>
            <a:prstGeom prst="leftBrace">
              <a:avLst/>
            </a:prstGeom>
            <a:ln w="285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O"/>
            </a:p>
          </p:txBody>
        </p:sp>
        <p:sp>
          <p:nvSpPr>
            <p:cNvPr id="7" name="TextBox 6">
              <a:extLst>
                <a:ext uri="{FF2B5EF4-FFF2-40B4-BE49-F238E27FC236}">
                  <a16:creationId xmlns:a16="http://schemas.microsoft.com/office/drawing/2014/main" id="{7F9536C3-E1FD-CFA6-092B-3AE6C8ACB0E2}"/>
                </a:ext>
              </a:extLst>
            </p:cNvPr>
            <p:cNvSpPr txBox="1"/>
            <p:nvPr/>
          </p:nvSpPr>
          <p:spPr>
            <a:xfrm>
              <a:off x="127546" y="4048257"/>
              <a:ext cx="1857440" cy="338554"/>
            </a:xfrm>
            <a:prstGeom prst="rect">
              <a:avLst/>
            </a:prstGeom>
            <a:noFill/>
          </p:spPr>
          <p:txBody>
            <a:bodyPr wrap="square" rtlCol="0">
              <a:spAutoFit/>
            </a:bodyPr>
            <a:lstStyle/>
            <a:p>
              <a:r>
                <a:rPr lang="en-NO" sz="1600" dirty="0"/>
                <a:t>Residual variance</a:t>
              </a:r>
            </a:p>
          </p:txBody>
        </p:sp>
      </p:grpSp>
    </p:spTree>
    <p:extLst>
      <p:ext uri="{BB962C8B-B14F-4D97-AF65-F5344CB8AC3E}">
        <p14:creationId xmlns:p14="http://schemas.microsoft.com/office/powerpoint/2010/main" val="30313806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20F17-70BB-4886-53C4-6A0B9C4CB156}"/>
              </a:ext>
            </a:extLst>
          </p:cNvPr>
          <p:cNvSpPr>
            <a:spLocks noGrp="1"/>
          </p:cNvSpPr>
          <p:nvPr>
            <p:ph type="title"/>
          </p:nvPr>
        </p:nvSpPr>
        <p:spPr/>
        <p:txBody>
          <a:bodyPr/>
          <a:lstStyle/>
          <a:p>
            <a:r>
              <a:rPr lang="en-NO" dirty="0"/>
              <a:t>Trajectories to ISPG</a:t>
            </a:r>
          </a:p>
        </p:txBody>
      </p:sp>
      <p:pic>
        <p:nvPicPr>
          <p:cNvPr id="2050" name="Picture 2" descr="qgis - Calculating shortest route by road from one origin point to multiple  destination points at once using PostGIS (pgrouting) - Geographic  Information Systems Stack Exchange">
            <a:extLst>
              <a:ext uri="{FF2B5EF4-FFF2-40B4-BE49-F238E27FC236}">
                <a16:creationId xmlns:a16="http://schemas.microsoft.com/office/drawing/2014/main" id="{2C61E888-518D-F957-9080-04EFE342FE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6062" y="2201591"/>
            <a:ext cx="5290688" cy="38277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88879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364545F5-655F-6763-D4C5-BB7BC17D6704}"/>
              </a:ext>
            </a:extLst>
          </p:cNvPr>
          <p:cNvGrpSpPr/>
          <p:nvPr/>
        </p:nvGrpSpPr>
        <p:grpSpPr>
          <a:xfrm>
            <a:off x="855023" y="567066"/>
            <a:ext cx="8996611" cy="5296002"/>
            <a:chOff x="1981200" y="412687"/>
            <a:chExt cx="7879080" cy="4130642"/>
          </a:xfrm>
        </p:grpSpPr>
        <p:pic>
          <p:nvPicPr>
            <p:cNvPr id="4" name="Picture 3">
              <a:extLst>
                <a:ext uri="{FF2B5EF4-FFF2-40B4-BE49-F238E27FC236}">
                  <a16:creationId xmlns:a16="http://schemas.microsoft.com/office/drawing/2014/main" id="{AC35828E-8478-DFBE-D1DE-18C35314D3BB}"/>
                </a:ext>
              </a:extLst>
            </p:cNvPr>
            <p:cNvPicPr>
              <a:picLocks noChangeAspect="1"/>
            </p:cNvPicPr>
            <p:nvPr/>
          </p:nvPicPr>
          <p:blipFill>
            <a:blip r:embed="rId2"/>
            <a:stretch>
              <a:fillRect/>
            </a:stretch>
          </p:blipFill>
          <p:spPr>
            <a:xfrm>
              <a:off x="1981200" y="412687"/>
              <a:ext cx="7772400" cy="820546"/>
            </a:xfrm>
            <a:prstGeom prst="rect">
              <a:avLst/>
            </a:prstGeom>
          </p:spPr>
        </p:pic>
        <p:pic>
          <p:nvPicPr>
            <p:cNvPr id="5" name="Picture 4">
              <a:extLst>
                <a:ext uri="{FF2B5EF4-FFF2-40B4-BE49-F238E27FC236}">
                  <a16:creationId xmlns:a16="http://schemas.microsoft.com/office/drawing/2014/main" id="{90869183-C727-1361-CFA7-5DB48AB42218}"/>
                </a:ext>
              </a:extLst>
            </p:cNvPr>
            <p:cNvPicPr>
              <a:picLocks noChangeAspect="1"/>
            </p:cNvPicPr>
            <p:nvPr/>
          </p:nvPicPr>
          <p:blipFill rotWithShape="1">
            <a:blip r:embed="rId3"/>
            <a:srcRect t="3274"/>
            <a:stretch/>
          </p:blipFill>
          <p:spPr>
            <a:xfrm>
              <a:off x="2087880" y="1275584"/>
              <a:ext cx="7772400" cy="1388100"/>
            </a:xfrm>
            <a:prstGeom prst="rect">
              <a:avLst/>
            </a:prstGeom>
          </p:spPr>
        </p:pic>
        <p:pic>
          <p:nvPicPr>
            <p:cNvPr id="6" name="Picture 5">
              <a:extLst>
                <a:ext uri="{FF2B5EF4-FFF2-40B4-BE49-F238E27FC236}">
                  <a16:creationId xmlns:a16="http://schemas.microsoft.com/office/drawing/2014/main" id="{CEA8BE41-B309-4B01-25B5-D74A0C458337}"/>
                </a:ext>
              </a:extLst>
            </p:cNvPr>
            <p:cNvPicPr>
              <a:picLocks noChangeAspect="1"/>
            </p:cNvPicPr>
            <p:nvPr/>
          </p:nvPicPr>
          <p:blipFill>
            <a:blip r:embed="rId4"/>
            <a:stretch>
              <a:fillRect/>
            </a:stretch>
          </p:blipFill>
          <p:spPr>
            <a:xfrm>
              <a:off x="2087880" y="3643367"/>
              <a:ext cx="7772400" cy="899962"/>
            </a:xfrm>
            <a:prstGeom prst="rect">
              <a:avLst/>
            </a:prstGeom>
          </p:spPr>
        </p:pic>
        <p:pic>
          <p:nvPicPr>
            <p:cNvPr id="7" name="Picture 6">
              <a:extLst>
                <a:ext uri="{FF2B5EF4-FFF2-40B4-BE49-F238E27FC236}">
                  <a16:creationId xmlns:a16="http://schemas.microsoft.com/office/drawing/2014/main" id="{9D22A9A6-11E0-CE7F-D2B6-42A5E35C5694}"/>
                </a:ext>
              </a:extLst>
            </p:cNvPr>
            <p:cNvPicPr>
              <a:picLocks noChangeAspect="1"/>
            </p:cNvPicPr>
            <p:nvPr/>
          </p:nvPicPr>
          <p:blipFill rotWithShape="1">
            <a:blip r:embed="rId5"/>
            <a:srcRect t="1" r="3157" b="4979"/>
            <a:stretch/>
          </p:blipFill>
          <p:spPr>
            <a:xfrm>
              <a:off x="2087881" y="2765275"/>
              <a:ext cx="7527073" cy="826653"/>
            </a:xfrm>
            <a:prstGeom prst="rect">
              <a:avLst/>
            </a:prstGeom>
          </p:spPr>
        </p:pic>
      </p:grpSp>
      <p:sp>
        <p:nvSpPr>
          <p:cNvPr id="9" name="Google Shape;132;p20">
            <a:extLst>
              <a:ext uri="{FF2B5EF4-FFF2-40B4-BE49-F238E27FC236}">
                <a16:creationId xmlns:a16="http://schemas.microsoft.com/office/drawing/2014/main" id="{3B7ABF43-7ECA-5137-055C-6819C3F235F7}"/>
              </a:ext>
            </a:extLst>
          </p:cNvPr>
          <p:cNvSpPr txBox="1"/>
          <p:nvPr/>
        </p:nvSpPr>
        <p:spPr>
          <a:xfrm>
            <a:off x="236800" y="6434450"/>
            <a:ext cx="11823300" cy="36930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NO" sz="1200" dirty="0">
                <a:solidFill>
                  <a:srgbClr val="222222"/>
                </a:solidFill>
                <a:highlight>
                  <a:srgbClr val="FFFFFF"/>
                </a:highlight>
              </a:rPr>
              <a:t>Adapted from Barry, C. J. S., Walker, V. M., Cheesman, R., Davey Smith, G., Morris, T. T., &amp; Davies, N. M. (2023).. </a:t>
            </a:r>
            <a:r>
              <a:rPr lang="en-NO" sz="1200" i="1" dirty="0">
                <a:solidFill>
                  <a:srgbClr val="222222"/>
                </a:solidFill>
                <a:highlight>
                  <a:srgbClr val="FFFFFF"/>
                </a:highlight>
              </a:rPr>
              <a:t>International Journal of Epidemiology</a:t>
            </a:r>
            <a:r>
              <a:rPr lang="en-NO" sz="1200" dirty="0">
                <a:solidFill>
                  <a:srgbClr val="222222"/>
                </a:solidFill>
                <a:highlight>
                  <a:srgbClr val="FFFFFF"/>
                </a:highlight>
              </a:rPr>
              <a:t>, </a:t>
            </a:r>
            <a:r>
              <a:rPr lang="en-NO" sz="1200" i="1" dirty="0">
                <a:solidFill>
                  <a:srgbClr val="222222"/>
                </a:solidFill>
                <a:highlight>
                  <a:srgbClr val="FFFFFF"/>
                </a:highlight>
              </a:rPr>
              <a:t>52</a:t>
            </a:r>
            <a:r>
              <a:rPr lang="en-NO" sz="1200" dirty="0">
                <a:solidFill>
                  <a:srgbClr val="222222"/>
                </a:solidFill>
                <a:highlight>
                  <a:srgbClr val="FFFFFF"/>
                </a:highlight>
              </a:rPr>
              <a:t>(2), 624-632.</a:t>
            </a:r>
            <a:endParaRPr sz="1200" dirty="0"/>
          </a:p>
        </p:txBody>
      </p:sp>
    </p:spTree>
    <p:extLst>
      <p:ext uri="{BB962C8B-B14F-4D97-AF65-F5344CB8AC3E}">
        <p14:creationId xmlns:p14="http://schemas.microsoft.com/office/powerpoint/2010/main" val="1075654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B981B86-8AC5-6B00-8730-FAE51A81E3C0}"/>
              </a:ext>
            </a:extLst>
          </p:cNvPr>
          <p:cNvSpPr>
            <a:spLocks noGrp="1"/>
          </p:cNvSpPr>
          <p:nvPr>
            <p:ph type="body" idx="1"/>
          </p:nvPr>
        </p:nvSpPr>
        <p:spPr>
          <a:xfrm>
            <a:off x="426720" y="320040"/>
            <a:ext cx="11643360" cy="6019799"/>
          </a:xfrm>
        </p:spPr>
        <p:txBody>
          <a:bodyPr>
            <a:normAutofit fontScale="70000" lnSpcReduction="20000"/>
          </a:bodyPr>
          <a:lstStyle/>
          <a:p>
            <a:pPr algn="ctr"/>
            <a:endParaRPr lang="en-NO" dirty="0"/>
          </a:p>
          <a:p>
            <a:pPr marL="114300" indent="0" algn="ctr">
              <a:buNone/>
            </a:pPr>
            <a:r>
              <a:rPr lang="en-NO" sz="8000" dirty="0"/>
              <a:t>Now for the practical</a:t>
            </a:r>
          </a:p>
          <a:p>
            <a:pPr marL="114300" indent="0" algn="ctr">
              <a:buNone/>
            </a:pPr>
            <a:endParaRPr lang="en-GB" sz="3500" b="0" i="0" dirty="0">
              <a:solidFill>
                <a:srgbClr val="32363A"/>
              </a:solidFill>
              <a:effectLst/>
              <a:latin typeface="Calibri" panose="020F0502020204030204" pitchFamily="34" charset="0"/>
              <a:cs typeface="Calibri" panose="020F0502020204030204" pitchFamily="34" charset="0"/>
              <a:hlinkClick r:id="rId2"/>
            </a:endParaRPr>
          </a:p>
          <a:p>
            <a:pPr marL="114300" indent="0">
              <a:buNone/>
            </a:pPr>
            <a:r>
              <a:rPr lang="en-GB" sz="3600" b="0" i="0" dirty="0">
                <a:solidFill>
                  <a:srgbClr val="32363A"/>
                </a:solidFill>
                <a:effectLst/>
                <a:latin typeface="Calibri" panose="020F0502020204030204" pitchFamily="34" charset="0"/>
                <a:cs typeface="Calibri" panose="020F0502020204030204" pitchFamily="34" charset="0"/>
                <a:hlinkClick r:id="rId2"/>
              </a:rPr>
              <a:t>https://qimr.az1.qualtrics.com/jfe/form/SV_bjXq3wCxYVR0SEu</a:t>
            </a:r>
            <a:r>
              <a:rPr lang="en-GB" sz="3600" b="0" i="0" dirty="0">
                <a:solidFill>
                  <a:srgbClr val="32363A"/>
                </a:solidFill>
                <a:effectLst/>
                <a:latin typeface="Calibri" panose="020F0502020204030204" pitchFamily="34" charset="0"/>
                <a:cs typeface="Calibri" panose="020F0502020204030204" pitchFamily="34" charset="0"/>
              </a:rPr>
              <a:t> </a:t>
            </a:r>
            <a:endParaRPr lang="en-NO" sz="3600" dirty="0">
              <a:latin typeface="Calibri" panose="020F0502020204030204" pitchFamily="34" charset="0"/>
              <a:cs typeface="Calibri" panose="020F0502020204030204" pitchFamily="34" charset="0"/>
            </a:endParaRPr>
          </a:p>
          <a:p>
            <a:pPr marL="114300" indent="0" algn="ctr">
              <a:buNone/>
            </a:pPr>
            <a:endParaRPr lang="en-NO" sz="8000" dirty="0"/>
          </a:p>
          <a:p>
            <a:pPr marL="114300" indent="0">
              <a:buNone/>
            </a:pPr>
            <a:r>
              <a:rPr lang="en-GB" sz="5100" b="0" i="0" dirty="0">
                <a:solidFill>
                  <a:srgbClr val="32363A"/>
                </a:solidFill>
                <a:effectLst/>
                <a:latin typeface="Calibri" panose="020F0502020204030204" pitchFamily="34" charset="0"/>
                <a:cs typeface="Calibri" panose="020F0502020204030204" pitchFamily="34" charset="0"/>
              </a:rPr>
              <a:t># Create a directory to hold today's work</a:t>
            </a:r>
            <a:br>
              <a:rPr lang="en-GB" sz="5100" dirty="0">
                <a:latin typeface="Calibri" panose="020F0502020204030204" pitchFamily="34" charset="0"/>
                <a:cs typeface="Calibri" panose="020F0502020204030204" pitchFamily="34" charset="0"/>
              </a:rPr>
            </a:br>
            <a:r>
              <a:rPr lang="en-GB" sz="5100" b="0" i="0" dirty="0" err="1">
                <a:solidFill>
                  <a:srgbClr val="32363A"/>
                </a:solidFill>
                <a:effectLst/>
                <a:latin typeface="Calibri" panose="020F0502020204030204" pitchFamily="34" charset="0"/>
                <a:cs typeface="Calibri" panose="020F0502020204030204" pitchFamily="34" charset="0"/>
              </a:rPr>
              <a:t>mkdir</a:t>
            </a:r>
            <a:r>
              <a:rPr lang="en-GB" sz="5100" b="0" i="0" dirty="0">
                <a:solidFill>
                  <a:srgbClr val="32363A"/>
                </a:solidFill>
                <a:effectLst/>
                <a:latin typeface="Calibri" panose="020F0502020204030204" pitchFamily="34" charset="0"/>
                <a:cs typeface="Calibri" panose="020F0502020204030204" pitchFamily="34" charset="0"/>
              </a:rPr>
              <a:t> day4_triogcta</a:t>
            </a:r>
          </a:p>
          <a:p>
            <a:pPr marL="114300" indent="0">
              <a:buNone/>
            </a:pPr>
            <a:br>
              <a:rPr lang="en-GB" sz="5100" dirty="0">
                <a:latin typeface="Calibri" panose="020F0502020204030204" pitchFamily="34" charset="0"/>
                <a:cs typeface="Calibri" panose="020F0502020204030204" pitchFamily="34" charset="0"/>
              </a:rPr>
            </a:br>
            <a:r>
              <a:rPr lang="en-GB" sz="5100" b="0" i="0" dirty="0">
                <a:solidFill>
                  <a:srgbClr val="32363A"/>
                </a:solidFill>
                <a:effectLst/>
                <a:latin typeface="Calibri" panose="020F0502020204030204" pitchFamily="34" charset="0"/>
                <a:cs typeface="Calibri" panose="020F0502020204030204" pitchFamily="34" charset="0"/>
              </a:rPr>
              <a:t># Move into that directory, and then copy over my folder</a:t>
            </a:r>
            <a:br>
              <a:rPr lang="en-GB" sz="5100" dirty="0">
                <a:latin typeface="Calibri" panose="020F0502020204030204" pitchFamily="34" charset="0"/>
                <a:cs typeface="Calibri" panose="020F0502020204030204" pitchFamily="34" charset="0"/>
              </a:rPr>
            </a:br>
            <a:r>
              <a:rPr lang="en-GB" sz="5100" b="0" i="0" dirty="0">
                <a:solidFill>
                  <a:srgbClr val="32363A"/>
                </a:solidFill>
                <a:effectLst/>
                <a:latin typeface="Calibri" panose="020F0502020204030204" pitchFamily="34" charset="0"/>
                <a:cs typeface="Calibri" panose="020F0502020204030204" pitchFamily="34" charset="0"/>
              </a:rPr>
              <a:t>cd day4_triogcta</a:t>
            </a:r>
            <a:br>
              <a:rPr lang="en-GB" sz="5100" dirty="0">
                <a:latin typeface="Calibri" panose="020F0502020204030204" pitchFamily="34" charset="0"/>
                <a:cs typeface="Calibri" panose="020F0502020204030204" pitchFamily="34" charset="0"/>
              </a:rPr>
            </a:br>
            <a:r>
              <a:rPr lang="en-GB" sz="5100" b="0" i="0" dirty="0">
                <a:solidFill>
                  <a:srgbClr val="32363A"/>
                </a:solidFill>
                <a:effectLst/>
                <a:latin typeface="Calibri" panose="020F0502020204030204" pitchFamily="34" charset="0"/>
                <a:cs typeface="Calibri" panose="020F0502020204030204" pitchFamily="34" charset="0"/>
              </a:rPr>
              <a:t>cp -r /home/</a:t>
            </a:r>
            <a:r>
              <a:rPr lang="en-GB" sz="5100" b="0" i="0" dirty="0" err="1">
                <a:solidFill>
                  <a:srgbClr val="32363A"/>
                </a:solidFill>
                <a:effectLst/>
                <a:latin typeface="Calibri" panose="020F0502020204030204" pitchFamily="34" charset="0"/>
                <a:cs typeface="Calibri" panose="020F0502020204030204" pitchFamily="34" charset="0"/>
              </a:rPr>
              <a:t>ziada</a:t>
            </a:r>
            <a:r>
              <a:rPr lang="en-GB" sz="5100" b="0" i="0" dirty="0">
                <a:solidFill>
                  <a:srgbClr val="32363A"/>
                </a:solidFill>
                <a:effectLst/>
                <a:latin typeface="Calibri" panose="020F0502020204030204" pitchFamily="34" charset="0"/>
                <a:cs typeface="Calibri" panose="020F0502020204030204" pitchFamily="34" charset="0"/>
              </a:rPr>
              <a:t>/2024/Day-4/</a:t>
            </a:r>
            <a:r>
              <a:rPr lang="en-GB" sz="5100" b="0" i="0" dirty="0" err="1">
                <a:solidFill>
                  <a:srgbClr val="32363A"/>
                </a:solidFill>
                <a:effectLst/>
                <a:latin typeface="Calibri" panose="020F0502020204030204" pitchFamily="34" charset="0"/>
                <a:cs typeface="Calibri" panose="020F0502020204030204" pitchFamily="34" charset="0"/>
              </a:rPr>
              <a:t>TrioGCTA_practical</a:t>
            </a:r>
            <a:r>
              <a:rPr lang="en-GB" sz="5100" b="0" i="0" dirty="0">
                <a:solidFill>
                  <a:srgbClr val="32363A"/>
                </a:solidFill>
                <a:effectLst/>
                <a:latin typeface="Calibri" panose="020F0502020204030204" pitchFamily="34" charset="0"/>
                <a:cs typeface="Calibri" panose="020F0502020204030204" pitchFamily="34" charset="0"/>
              </a:rPr>
              <a:t>* ./</a:t>
            </a:r>
            <a:endParaRPr lang="en-NO" sz="51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322893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6"/>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NO" dirty="0"/>
              <a:t>How to estimate direct and indirect genetic effects? </a:t>
            </a:r>
            <a:endParaRPr dirty="0"/>
          </a:p>
        </p:txBody>
      </p:sp>
      <p:sp>
        <p:nvSpPr>
          <p:cNvPr id="106" name="Google Shape;106;p16"/>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rmAutofit/>
          </a:bodyPr>
          <a:lstStyle/>
          <a:p>
            <a:pPr lvl="0">
              <a:buChar char="-"/>
            </a:pPr>
            <a:r>
              <a:rPr lang="en-GB" dirty="0"/>
              <a:t>Individual trait model: </a:t>
            </a:r>
          </a:p>
          <a:p>
            <a:pPr marL="114300" lvl="0" indent="0" algn="l" rtl="0">
              <a:spcBef>
                <a:spcPts val="1000"/>
              </a:spcBef>
              <a:spcAft>
                <a:spcPts val="0"/>
              </a:spcAft>
              <a:buSzPts val="1800"/>
              <a:buNone/>
            </a:pPr>
            <a:endParaRPr lang="en-NO" dirty="0"/>
          </a:p>
          <a:p>
            <a:pPr marL="114300" indent="0">
              <a:buNone/>
            </a:pPr>
            <a:r>
              <a:rPr lang="en-GB" dirty="0"/>
              <a:t>indirect effects on the phenotype of the index person (</a:t>
            </a:r>
            <a:r>
              <a:rPr lang="en-GB" dirty="0" err="1"/>
              <a:t>e.g</a:t>
            </a:r>
            <a:r>
              <a:rPr lang="en-GB" dirty="0"/>
              <a:t> child) mediated by phenotype of other individuals</a:t>
            </a:r>
          </a:p>
          <a:p>
            <a:pPr marL="114300" lvl="0" indent="0" algn="l" rtl="0">
              <a:spcBef>
                <a:spcPts val="1000"/>
              </a:spcBef>
              <a:spcAft>
                <a:spcPts val="0"/>
              </a:spcAft>
              <a:buSzPts val="1800"/>
              <a:buNone/>
            </a:pPr>
            <a:r>
              <a:rPr lang="en-NO" dirty="0"/>
              <a:t> </a:t>
            </a:r>
            <a:endParaRPr lang="en-GB" dirty="0"/>
          </a:p>
          <a:p>
            <a:pPr lvl="1">
              <a:spcBef>
                <a:spcPts val="0"/>
              </a:spcBef>
              <a:buClr>
                <a:srgbClr val="000000"/>
              </a:buClr>
            </a:pPr>
            <a:r>
              <a:rPr lang="en-GB" dirty="0">
                <a:solidFill>
                  <a:srgbClr val="000000"/>
                </a:solidFill>
              </a:rPr>
              <a:t>Limited to the phenotype and traits correlated with the phenotype</a:t>
            </a:r>
          </a:p>
          <a:p>
            <a:pPr lvl="1">
              <a:spcBef>
                <a:spcPts val="0"/>
              </a:spcBef>
              <a:buClr>
                <a:srgbClr val="000000"/>
              </a:buClr>
            </a:pPr>
            <a:r>
              <a:rPr lang="en-GB" dirty="0">
                <a:solidFill>
                  <a:srgbClr val="000000"/>
                </a:solidFill>
              </a:rPr>
              <a:t>In the case of PGS inherits the issues with PGS and the GWAS weights</a:t>
            </a:r>
          </a:p>
          <a:p>
            <a:pPr lvl="1">
              <a:spcBef>
                <a:spcPts val="0"/>
              </a:spcBef>
              <a:buClr>
                <a:srgbClr val="000000"/>
              </a:buClr>
            </a:pPr>
            <a:endParaRPr lang="en-GB" dirty="0">
              <a:solidFill>
                <a:srgbClr val="000000"/>
              </a:solidFill>
            </a:endParaRPr>
          </a:p>
          <a:p>
            <a:pPr marL="571500" lvl="1" indent="0">
              <a:spcBef>
                <a:spcPts val="0"/>
              </a:spcBef>
              <a:buClr>
                <a:srgbClr val="000000"/>
              </a:buClr>
              <a:buNone/>
            </a:pPr>
            <a:r>
              <a:rPr lang="en-GB" dirty="0">
                <a:solidFill>
                  <a:srgbClr val="000000"/>
                </a:solidFill>
              </a:rPr>
              <a:t>Other option?</a:t>
            </a:r>
          </a:p>
          <a:p>
            <a:pPr lvl="1">
              <a:spcBef>
                <a:spcPts val="0"/>
              </a:spcBef>
              <a:buClr>
                <a:srgbClr val="000000"/>
              </a:buClr>
            </a:pPr>
            <a:endParaRPr lang="en-GB" dirty="0">
              <a:solidFill>
                <a:srgbClr val="000000"/>
              </a:solidFill>
            </a:endParaRPr>
          </a:p>
          <a:p>
            <a:pPr lvl="1">
              <a:spcBef>
                <a:spcPts val="0"/>
              </a:spcBef>
            </a:pPr>
            <a:endParaRPr dirty="0"/>
          </a:p>
          <a:p>
            <a:pPr marL="0" lvl="0" indent="0" algn="l" rtl="0">
              <a:spcBef>
                <a:spcPts val="1000"/>
              </a:spcBef>
              <a:spcAft>
                <a:spcPts val="0"/>
              </a:spcAft>
              <a:buNone/>
            </a:pPr>
            <a:endParaRPr dirty="0"/>
          </a:p>
        </p:txBody>
      </p:sp>
    </p:spTree>
    <p:extLst>
      <p:ext uri="{BB962C8B-B14F-4D97-AF65-F5344CB8AC3E}">
        <p14:creationId xmlns:p14="http://schemas.microsoft.com/office/powerpoint/2010/main" val="459429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6">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6">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6"/>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NO" dirty="0"/>
              <a:t>How to estimate direct and indirect genetic effects? </a:t>
            </a:r>
            <a:endParaRPr dirty="0"/>
          </a:p>
        </p:txBody>
      </p:sp>
      <p:sp>
        <p:nvSpPr>
          <p:cNvPr id="106" name="Google Shape;106;p16"/>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rmAutofit/>
          </a:bodyPr>
          <a:lstStyle/>
          <a:p>
            <a:pPr lvl="0">
              <a:buChar char="-"/>
            </a:pPr>
            <a:r>
              <a:rPr lang="en-GB" dirty="0">
                <a:solidFill>
                  <a:schemeClr val="bg1">
                    <a:lumMod val="75000"/>
                  </a:schemeClr>
                </a:solidFill>
              </a:rPr>
              <a:t>Individual trait model: </a:t>
            </a:r>
          </a:p>
          <a:p>
            <a:pPr marL="114300" lvl="0" indent="0" algn="l" rtl="0">
              <a:spcBef>
                <a:spcPts val="1000"/>
              </a:spcBef>
              <a:spcAft>
                <a:spcPts val="0"/>
              </a:spcAft>
              <a:buSzPts val="1800"/>
              <a:buNone/>
            </a:pPr>
            <a:endParaRPr lang="en-NO" dirty="0">
              <a:solidFill>
                <a:schemeClr val="bg1">
                  <a:lumMod val="75000"/>
                </a:schemeClr>
              </a:solidFill>
            </a:endParaRPr>
          </a:p>
          <a:p>
            <a:pPr marL="114300" indent="0">
              <a:buNone/>
            </a:pPr>
            <a:r>
              <a:rPr lang="en-GB" dirty="0">
                <a:solidFill>
                  <a:schemeClr val="bg1">
                    <a:lumMod val="75000"/>
                  </a:schemeClr>
                </a:solidFill>
              </a:rPr>
              <a:t>indirect effects on the phenotype of the index person (</a:t>
            </a:r>
            <a:r>
              <a:rPr lang="en-GB" dirty="0" err="1">
                <a:solidFill>
                  <a:schemeClr val="bg1">
                    <a:lumMod val="75000"/>
                  </a:schemeClr>
                </a:solidFill>
              </a:rPr>
              <a:t>e.g</a:t>
            </a:r>
            <a:r>
              <a:rPr lang="en-GB" dirty="0">
                <a:solidFill>
                  <a:schemeClr val="bg1">
                    <a:lumMod val="75000"/>
                  </a:schemeClr>
                </a:solidFill>
              </a:rPr>
              <a:t> child) mediated by phenotype of other individuals</a:t>
            </a:r>
          </a:p>
          <a:p>
            <a:pPr marL="114300" lvl="0" indent="0" algn="l" rtl="0">
              <a:spcBef>
                <a:spcPts val="1000"/>
              </a:spcBef>
              <a:spcAft>
                <a:spcPts val="0"/>
              </a:spcAft>
              <a:buSzPts val="1800"/>
              <a:buNone/>
            </a:pPr>
            <a:r>
              <a:rPr lang="en-NO" dirty="0"/>
              <a:t> </a:t>
            </a:r>
            <a:endParaRPr lang="en-GB" dirty="0"/>
          </a:p>
          <a:p>
            <a:pPr lvl="0">
              <a:buChar char="-"/>
            </a:pPr>
            <a:r>
              <a:rPr lang="en-GB" dirty="0"/>
              <a:t>Variance decomposition model: </a:t>
            </a:r>
          </a:p>
          <a:p>
            <a:pPr marL="114300" lvl="0" indent="0">
              <a:buNone/>
            </a:pPr>
            <a:r>
              <a:rPr lang="en-GB" dirty="0"/>
              <a:t>avoid specification of the phenotypes that underlie the indirect genetic effects, instead quantifying the total contributions from these effects while being agnostic as to the underlying mechanisms</a:t>
            </a:r>
          </a:p>
          <a:p>
            <a:pPr lvl="1">
              <a:spcBef>
                <a:spcPts val="0"/>
              </a:spcBef>
            </a:pPr>
            <a:endParaRPr lang="en-GB" dirty="0"/>
          </a:p>
          <a:p>
            <a:pPr lvl="1">
              <a:spcBef>
                <a:spcPts val="0"/>
              </a:spcBef>
            </a:pPr>
            <a:endParaRPr dirty="0"/>
          </a:p>
          <a:p>
            <a:pPr marL="0" lvl="0" indent="0" algn="l" rtl="0">
              <a:spcBef>
                <a:spcPts val="1000"/>
              </a:spcBef>
              <a:spcAft>
                <a:spcPts val="0"/>
              </a:spcAft>
              <a:buNone/>
            </a:pPr>
            <a:endParaRPr dirty="0"/>
          </a:p>
        </p:txBody>
      </p:sp>
    </p:spTree>
    <p:extLst>
      <p:ext uri="{BB962C8B-B14F-4D97-AF65-F5344CB8AC3E}">
        <p14:creationId xmlns:p14="http://schemas.microsoft.com/office/powerpoint/2010/main" val="2428927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7"/>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NO" dirty="0"/>
              <a:t>How to estimate direct and indirect genetic effects? </a:t>
            </a:r>
            <a:endParaRPr dirty="0"/>
          </a:p>
        </p:txBody>
      </p:sp>
      <p:sp>
        <p:nvSpPr>
          <p:cNvPr id="112" name="Google Shape;112;p17"/>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rmAutofit fontScale="92500" lnSpcReduction="20000"/>
          </a:bodyPr>
          <a:lstStyle/>
          <a:p>
            <a:pPr marL="457200" lvl="0" indent="-342900" algn="l" rtl="0">
              <a:spcBef>
                <a:spcPts val="1000"/>
              </a:spcBef>
              <a:spcAft>
                <a:spcPts val="0"/>
              </a:spcAft>
              <a:buSzPts val="1800"/>
              <a:buChar char="-"/>
            </a:pPr>
            <a:r>
              <a:rPr lang="en-NO" dirty="0"/>
              <a:t>Individual trait model: </a:t>
            </a:r>
            <a:endParaRPr dirty="0"/>
          </a:p>
          <a:p>
            <a:pPr marL="914400" lvl="1" indent="-342900" algn="l" rtl="0">
              <a:spcBef>
                <a:spcPts val="0"/>
              </a:spcBef>
              <a:spcAft>
                <a:spcPts val="0"/>
              </a:spcAft>
              <a:buSzPts val="1800"/>
              <a:buChar char="-"/>
            </a:pPr>
            <a:r>
              <a:rPr lang="en-NO" dirty="0"/>
              <a:t>Based on PGS:</a:t>
            </a:r>
          </a:p>
          <a:p>
            <a:pPr lvl="2">
              <a:spcBef>
                <a:spcPts val="0"/>
              </a:spcBef>
              <a:buChar char="-"/>
            </a:pPr>
            <a:r>
              <a:rPr lang="en-NO" dirty="0"/>
              <a:t>PGS-SEM</a:t>
            </a:r>
          </a:p>
          <a:p>
            <a:pPr lvl="2">
              <a:spcBef>
                <a:spcPts val="0"/>
              </a:spcBef>
              <a:buChar char="-"/>
            </a:pPr>
            <a:r>
              <a:rPr lang="en-NO" dirty="0"/>
              <a:t>Trios/Non-transmitted</a:t>
            </a:r>
          </a:p>
          <a:p>
            <a:pPr lvl="2">
              <a:spcBef>
                <a:spcPts val="0"/>
              </a:spcBef>
              <a:buChar char="-"/>
            </a:pPr>
            <a:r>
              <a:rPr lang="en-NO" dirty="0"/>
              <a:t>Adoption</a:t>
            </a:r>
          </a:p>
          <a:p>
            <a:pPr lvl="2">
              <a:spcBef>
                <a:spcPts val="0"/>
              </a:spcBef>
              <a:buChar char="-"/>
            </a:pPr>
            <a:r>
              <a:rPr lang="en-NO" dirty="0"/>
              <a:t>Within-sibling </a:t>
            </a:r>
            <a:endParaRPr sz="1900" dirty="0"/>
          </a:p>
          <a:p>
            <a:pPr marL="914400" lvl="0" indent="0" algn="l" rtl="0">
              <a:spcBef>
                <a:spcPts val="1000"/>
              </a:spcBef>
              <a:spcAft>
                <a:spcPts val="0"/>
              </a:spcAft>
              <a:buNone/>
            </a:pPr>
            <a:endParaRPr sz="2300" dirty="0"/>
          </a:p>
          <a:p>
            <a:pPr marL="457200" lvl="0" indent="-342900" algn="l" rtl="0">
              <a:spcBef>
                <a:spcPts val="1000"/>
              </a:spcBef>
              <a:spcAft>
                <a:spcPts val="0"/>
              </a:spcAft>
              <a:buSzPts val="1800"/>
              <a:buChar char="-"/>
            </a:pPr>
            <a:r>
              <a:rPr lang="en-NO" dirty="0"/>
              <a:t>Variance decomposition model: </a:t>
            </a:r>
            <a:endParaRPr dirty="0"/>
          </a:p>
          <a:p>
            <a:pPr marL="914400" lvl="1" indent="-342900" algn="l" rtl="0">
              <a:spcBef>
                <a:spcPts val="0"/>
              </a:spcBef>
              <a:spcAft>
                <a:spcPts val="0"/>
              </a:spcAft>
              <a:buSzPts val="1800"/>
              <a:buChar char="-"/>
            </a:pPr>
            <a:r>
              <a:rPr lang="en-NO" dirty="0"/>
              <a:t>Twin models (+ PGS)</a:t>
            </a:r>
            <a:endParaRPr dirty="0"/>
          </a:p>
          <a:p>
            <a:pPr marL="914400" lvl="1" indent="-342900" algn="l" rtl="0">
              <a:spcBef>
                <a:spcPts val="0"/>
              </a:spcBef>
              <a:spcAft>
                <a:spcPts val="0"/>
              </a:spcAft>
              <a:buSzPts val="1800"/>
              <a:buChar char="-"/>
            </a:pPr>
            <a:r>
              <a:rPr lang="en-NO" dirty="0"/>
              <a:t>GCTA models: </a:t>
            </a:r>
            <a:endParaRPr dirty="0"/>
          </a:p>
          <a:p>
            <a:pPr marL="1371600" lvl="2" indent="-342900" algn="l" rtl="0">
              <a:spcBef>
                <a:spcPts val="0"/>
              </a:spcBef>
              <a:spcAft>
                <a:spcPts val="0"/>
              </a:spcAft>
              <a:buSzPts val="1800"/>
              <a:buChar char="-"/>
            </a:pPr>
            <a:r>
              <a:rPr lang="en-NO" dirty="0"/>
              <a:t>RDR </a:t>
            </a:r>
          </a:p>
          <a:p>
            <a:pPr lvl="2">
              <a:spcBef>
                <a:spcPts val="0"/>
              </a:spcBef>
              <a:buFont typeface="Arial"/>
              <a:buChar char="-"/>
            </a:pPr>
            <a:r>
              <a:rPr lang="en-GB" dirty="0"/>
              <a:t>MGCTA</a:t>
            </a:r>
            <a:endParaRPr dirty="0"/>
          </a:p>
          <a:p>
            <a:pPr marL="1371600" lvl="2" indent="-342900" algn="l" rtl="0">
              <a:spcBef>
                <a:spcPts val="0"/>
              </a:spcBef>
              <a:spcAft>
                <a:spcPts val="0"/>
              </a:spcAft>
              <a:buSzPts val="1800"/>
              <a:buChar char="-"/>
            </a:pPr>
            <a:r>
              <a:rPr lang="en-NO" dirty="0"/>
              <a:t>TrioGCTA </a:t>
            </a:r>
            <a:endParaRPr dirty="0"/>
          </a:p>
          <a:p>
            <a:pPr marL="914400" lvl="1" indent="-342900" algn="l" rtl="0">
              <a:spcBef>
                <a:spcPts val="0"/>
              </a:spcBef>
              <a:spcAft>
                <a:spcPts val="0"/>
              </a:spcAft>
              <a:buSzPts val="1800"/>
              <a:buChar char="-"/>
            </a:pPr>
            <a:r>
              <a:rPr lang="en-NO" dirty="0"/>
              <a:t>GWAS of direct and indirect genetic effects </a:t>
            </a:r>
            <a:endParaRPr dirty="0"/>
          </a:p>
          <a:p>
            <a:pPr marL="1371600" lvl="2" indent="-342900" algn="l" rtl="0">
              <a:spcBef>
                <a:spcPts val="0"/>
              </a:spcBef>
              <a:spcAft>
                <a:spcPts val="0"/>
              </a:spcAft>
              <a:buSzPts val="1800"/>
              <a:buChar char="-"/>
            </a:pPr>
            <a:r>
              <a:rPr lang="en-NO" dirty="0"/>
              <a:t>Within-sibling GWAS</a:t>
            </a:r>
            <a:endParaRPr dirty="0"/>
          </a:p>
          <a:p>
            <a:pPr marL="1371600" lvl="2" indent="-342900" algn="l" rtl="0">
              <a:spcBef>
                <a:spcPts val="0"/>
              </a:spcBef>
              <a:spcAft>
                <a:spcPts val="0"/>
              </a:spcAft>
              <a:buSzPts val="1800"/>
              <a:buChar char="-"/>
            </a:pPr>
            <a:r>
              <a:rPr lang="en-NO" dirty="0"/>
              <a:t>with SEM modeling</a:t>
            </a:r>
            <a:endParaRPr dirty="0"/>
          </a:p>
          <a:p>
            <a:pPr marL="0" lvl="0" indent="0" algn="l" rtl="0">
              <a:spcBef>
                <a:spcPts val="1000"/>
              </a:spcBef>
              <a:spcAft>
                <a:spcPts val="0"/>
              </a:spcAft>
              <a:buNone/>
            </a:pPr>
            <a:endParaRPr dirty="0"/>
          </a:p>
        </p:txBody>
      </p:sp>
    </p:spTree>
    <p:extLst>
      <p:ext uri="{BB962C8B-B14F-4D97-AF65-F5344CB8AC3E}">
        <p14:creationId xmlns:p14="http://schemas.microsoft.com/office/powerpoint/2010/main" val="28155061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8"/>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NO"/>
              <a:t>How to estimate direct and indirect genetic effects? </a:t>
            </a:r>
            <a:endParaRPr/>
          </a:p>
        </p:txBody>
      </p:sp>
      <p:sp>
        <p:nvSpPr>
          <p:cNvPr id="118" name="Google Shape;118;p18"/>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rmAutofit fontScale="92500" lnSpcReduction="20000"/>
          </a:bodyPr>
          <a:lstStyle/>
          <a:p>
            <a:pPr marL="457200" lvl="0" indent="-342900" algn="l" rtl="0">
              <a:spcBef>
                <a:spcPts val="1000"/>
              </a:spcBef>
              <a:spcAft>
                <a:spcPts val="0"/>
              </a:spcAft>
              <a:buSzPts val="1800"/>
              <a:buChar char="-"/>
            </a:pPr>
            <a:r>
              <a:rPr lang="en-NO" dirty="0">
                <a:solidFill>
                  <a:schemeClr val="bg1">
                    <a:lumMod val="75000"/>
                  </a:schemeClr>
                </a:solidFill>
              </a:rPr>
              <a:t>Individual trait model: </a:t>
            </a:r>
            <a:endParaRPr dirty="0">
              <a:solidFill>
                <a:schemeClr val="bg1">
                  <a:lumMod val="75000"/>
                </a:schemeClr>
              </a:solidFill>
            </a:endParaRPr>
          </a:p>
          <a:p>
            <a:pPr marL="914400" lvl="1" indent="-342900" algn="l" rtl="0">
              <a:spcBef>
                <a:spcPts val="0"/>
              </a:spcBef>
              <a:spcAft>
                <a:spcPts val="0"/>
              </a:spcAft>
              <a:buSzPts val="1800"/>
              <a:buChar char="-"/>
            </a:pPr>
            <a:r>
              <a:rPr lang="en-NO" dirty="0">
                <a:solidFill>
                  <a:schemeClr val="bg1">
                    <a:lumMod val="75000"/>
                  </a:schemeClr>
                </a:solidFill>
              </a:rPr>
              <a:t>Based on PGS:</a:t>
            </a:r>
          </a:p>
          <a:p>
            <a:pPr lvl="2">
              <a:spcBef>
                <a:spcPts val="0"/>
              </a:spcBef>
              <a:buChar char="-"/>
            </a:pPr>
            <a:r>
              <a:rPr lang="en-GB" dirty="0">
                <a:solidFill>
                  <a:schemeClr val="bg1">
                    <a:lumMod val="75000"/>
                  </a:schemeClr>
                </a:solidFill>
              </a:rPr>
              <a:t>PGS-SEM</a:t>
            </a:r>
          </a:p>
          <a:p>
            <a:pPr lvl="2">
              <a:spcBef>
                <a:spcPts val="0"/>
              </a:spcBef>
              <a:buChar char="-"/>
            </a:pPr>
            <a:r>
              <a:rPr lang="en-GB" dirty="0">
                <a:solidFill>
                  <a:schemeClr val="bg1">
                    <a:lumMod val="75000"/>
                  </a:schemeClr>
                </a:solidFill>
              </a:rPr>
              <a:t>Trios/Non-transmitted</a:t>
            </a:r>
          </a:p>
          <a:p>
            <a:pPr lvl="2">
              <a:spcBef>
                <a:spcPts val="0"/>
              </a:spcBef>
              <a:buChar char="-"/>
            </a:pPr>
            <a:r>
              <a:rPr lang="en-GB" dirty="0">
                <a:solidFill>
                  <a:schemeClr val="bg1">
                    <a:lumMod val="75000"/>
                  </a:schemeClr>
                </a:solidFill>
              </a:rPr>
              <a:t>Adoption</a:t>
            </a:r>
          </a:p>
          <a:p>
            <a:pPr lvl="2">
              <a:spcBef>
                <a:spcPts val="0"/>
              </a:spcBef>
              <a:buChar char="-"/>
            </a:pPr>
            <a:r>
              <a:rPr lang="en-GB" dirty="0">
                <a:solidFill>
                  <a:schemeClr val="bg1">
                    <a:lumMod val="75000"/>
                  </a:schemeClr>
                </a:solidFill>
              </a:rPr>
              <a:t>Within-sibling </a:t>
            </a:r>
            <a:r>
              <a:rPr lang="en-NO" dirty="0">
                <a:solidFill>
                  <a:schemeClr val="bg1">
                    <a:lumMod val="75000"/>
                  </a:schemeClr>
                </a:solidFill>
              </a:rPr>
              <a:t>  </a:t>
            </a:r>
            <a:endParaRPr sz="1900" dirty="0">
              <a:solidFill>
                <a:schemeClr val="bg1">
                  <a:lumMod val="75000"/>
                </a:schemeClr>
              </a:solidFill>
            </a:endParaRPr>
          </a:p>
          <a:p>
            <a:pPr marL="914400" lvl="0" indent="0" algn="l" rtl="0">
              <a:spcBef>
                <a:spcPts val="1000"/>
              </a:spcBef>
              <a:spcAft>
                <a:spcPts val="0"/>
              </a:spcAft>
              <a:buNone/>
            </a:pPr>
            <a:endParaRPr sz="2300" dirty="0"/>
          </a:p>
          <a:p>
            <a:pPr marL="457200" lvl="0" indent="-342900" algn="l" rtl="0">
              <a:spcBef>
                <a:spcPts val="1000"/>
              </a:spcBef>
              <a:spcAft>
                <a:spcPts val="0"/>
              </a:spcAft>
              <a:buSzPts val="1800"/>
              <a:buChar char="-"/>
            </a:pPr>
            <a:r>
              <a:rPr lang="en-NO" dirty="0"/>
              <a:t>Variance decomposition model: </a:t>
            </a:r>
            <a:endParaRPr dirty="0"/>
          </a:p>
          <a:p>
            <a:pPr marL="914400" lvl="1" indent="-342900" algn="l" rtl="0">
              <a:spcBef>
                <a:spcPts val="0"/>
              </a:spcBef>
              <a:spcAft>
                <a:spcPts val="0"/>
              </a:spcAft>
              <a:buSzPts val="1800"/>
              <a:buChar char="-"/>
            </a:pPr>
            <a:r>
              <a:rPr lang="en-NO" dirty="0">
                <a:solidFill>
                  <a:schemeClr val="bg1">
                    <a:lumMod val="75000"/>
                  </a:schemeClr>
                </a:solidFill>
              </a:rPr>
              <a:t>Twin models (+ PGS)</a:t>
            </a:r>
            <a:endParaRPr dirty="0">
              <a:solidFill>
                <a:schemeClr val="bg1">
                  <a:lumMod val="75000"/>
                </a:schemeClr>
              </a:solidFill>
            </a:endParaRPr>
          </a:p>
          <a:p>
            <a:pPr marL="914400" lvl="1" indent="-342900" algn="l" rtl="0">
              <a:spcBef>
                <a:spcPts val="0"/>
              </a:spcBef>
              <a:spcAft>
                <a:spcPts val="0"/>
              </a:spcAft>
              <a:buClr>
                <a:srgbClr val="990000"/>
              </a:buClr>
              <a:buSzPts val="1800"/>
              <a:buChar char="-"/>
            </a:pPr>
            <a:r>
              <a:rPr lang="en-NO" dirty="0">
                <a:solidFill>
                  <a:srgbClr val="990000"/>
                </a:solidFill>
              </a:rPr>
              <a:t>GCTA models: </a:t>
            </a:r>
            <a:endParaRPr dirty="0">
              <a:solidFill>
                <a:srgbClr val="990000"/>
              </a:solidFill>
            </a:endParaRPr>
          </a:p>
          <a:p>
            <a:pPr marL="1371600" lvl="2" indent="-342900" algn="l" rtl="0">
              <a:spcBef>
                <a:spcPts val="0"/>
              </a:spcBef>
              <a:spcAft>
                <a:spcPts val="0"/>
              </a:spcAft>
              <a:buSzPts val="1800"/>
              <a:buChar char="-"/>
            </a:pPr>
            <a:r>
              <a:rPr lang="en-NO" dirty="0">
                <a:solidFill>
                  <a:schemeClr val="bg1">
                    <a:lumMod val="75000"/>
                  </a:schemeClr>
                </a:solidFill>
              </a:rPr>
              <a:t>RDR </a:t>
            </a:r>
          </a:p>
          <a:p>
            <a:pPr lvl="2">
              <a:spcBef>
                <a:spcPts val="0"/>
              </a:spcBef>
              <a:buFont typeface="Arial"/>
              <a:buChar char="-"/>
            </a:pPr>
            <a:r>
              <a:rPr lang="en-GB" dirty="0">
                <a:solidFill>
                  <a:schemeClr val="bg1">
                    <a:lumMod val="75000"/>
                  </a:schemeClr>
                </a:solidFill>
              </a:rPr>
              <a:t>MGCTA</a:t>
            </a:r>
            <a:endParaRPr dirty="0">
              <a:solidFill>
                <a:schemeClr val="bg1">
                  <a:lumMod val="75000"/>
                </a:schemeClr>
              </a:solidFill>
            </a:endParaRPr>
          </a:p>
          <a:p>
            <a:pPr marL="1371600" lvl="2" indent="-342900" algn="l" rtl="0">
              <a:spcBef>
                <a:spcPts val="0"/>
              </a:spcBef>
              <a:spcAft>
                <a:spcPts val="0"/>
              </a:spcAft>
              <a:buClr>
                <a:srgbClr val="990000"/>
              </a:buClr>
              <a:buSzPts val="1800"/>
              <a:buChar char="-"/>
            </a:pPr>
            <a:r>
              <a:rPr lang="en-NO" dirty="0">
                <a:solidFill>
                  <a:srgbClr val="990000"/>
                </a:solidFill>
              </a:rPr>
              <a:t>TrioGCTA </a:t>
            </a:r>
            <a:endParaRPr dirty="0"/>
          </a:p>
          <a:p>
            <a:pPr marL="914400" lvl="1" indent="-342900" algn="l" rtl="0">
              <a:spcBef>
                <a:spcPts val="0"/>
              </a:spcBef>
              <a:spcAft>
                <a:spcPts val="0"/>
              </a:spcAft>
              <a:buClr>
                <a:srgbClr val="990000"/>
              </a:buClr>
              <a:buSzPts val="1800"/>
              <a:buChar char="-"/>
            </a:pPr>
            <a:r>
              <a:rPr lang="en-NO" dirty="0">
                <a:solidFill>
                  <a:srgbClr val="990000"/>
                </a:solidFill>
              </a:rPr>
              <a:t>GWAS of direct and indirect genetic effects </a:t>
            </a:r>
            <a:endParaRPr dirty="0">
              <a:solidFill>
                <a:srgbClr val="990000"/>
              </a:solidFill>
            </a:endParaRPr>
          </a:p>
          <a:p>
            <a:pPr marL="1371600" lvl="2" indent="-342900" algn="l" rtl="0">
              <a:spcBef>
                <a:spcPts val="0"/>
              </a:spcBef>
              <a:spcAft>
                <a:spcPts val="0"/>
              </a:spcAft>
              <a:buClr>
                <a:srgbClr val="990000"/>
              </a:buClr>
              <a:buSzPts val="1800"/>
              <a:buChar char="-"/>
            </a:pPr>
            <a:r>
              <a:rPr lang="en-NO" dirty="0">
                <a:solidFill>
                  <a:srgbClr val="990000"/>
                </a:solidFill>
              </a:rPr>
              <a:t>Within-sibling GWAS</a:t>
            </a:r>
            <a:endParaRPr dirty="0">
              <a:solidFill>
                <a:srgbClr val="990000"/>
              </a:solidFill>
            </a:endParaRPr>
          </a:p>
          <a:p>
            <a:pPr marL="1371600" lvl="2" indent="-342900" algn="l" rtl="0">
              <a:spcBef>
                <a:spcPts val="0"/>
              </a:spcBef>
              <a:spcAft>
                <a:spcPts val="0"/>
              </a:spcAft>
              <a:buClr>
                <a:srgbClr val="990000"/>
              </a:buClr>
              <a:buSzPts val="1800"/>
              <a:buChar char="-"/>
            </a:pPr>
            <a:r>
              <a:rPr lang="en-NO" dirty="0">
                <a:solidFill>
                  <a:srgbClr val="990000"/>
                </a:solidFill>
              </a:rPr>
              <a:t>with SEM modeling</a:t>
            </a:r>
            <a:endParaRPr dirty="0">
              <a:solidFill>
                <a:srgbClr val="990000"/>
              </a:solidFill>
            </a:endParaRPr>
          </a:p>
          <a:p>
            <a:pPr marL="914400" lvl="0" indent="0" algn="l" rtl="0">
              <a:spcBef>
                <a:spcPts val="1000"/>
              </a:spcBef>
              <a:spcAft>
                <a:spcPts val="0"/>
              </a:spcAft>
              <a:buNone/>
            </a:pPr>
            <a:endParaRPr dirty="0">
              <a:solidFill>
                <a:srgbClr val="99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0"/>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NO" dirty="0"/>
              <a:t>The big picture of heritability estimation</a:t>
            </a:r>
            <a:endParaRPr dirty="0"/>
          </a:p>
        </p:txBody>
      </p:sp>
      <p:sp>
        <p:nvSpPr>
          <p:cNvPr id="132" name="Google Shape;132;p20"/>
          <p:cNvSpPr txBox="1"/>
          <p:nvPr/>
        </p:nvSpPr>
        <p:spPr>
          <a:xfrm>
            <a:off x="236800" y="6434450"/>
            <a:ext cx="11823300" cy="36930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NO" sz="1200" dirty="0">
                <a:solidFill>
                  <a:srgbClr val="222222"/>
                </a:solidFill>
                <a:highlight>
                  <a:srgbClr val="FFFFFF"/>
                </a:highlight>
              </a:rPr>
              <a:t>Adapted from Barry, C. J. S., Walker, V. M., Cheesman, R., Davey Smith, G., Morris, T. T., &amp; Davies, N. M. (2023).. </a:t>
            </a:r>
            <a:r>
              <a:rPr lang="en-NO" sz="1200" i="1" dirty="0">
                <a:solidFill>
                  <a:srgbClr val="222222"/>
                </a:solidFill>
                <a:highlight>
                  <a:srgbClr val="FFFFFF"/>
                </a:highlight>
              </a:rPr>
              <a:t>International Journal of Epidemiology</a:t>
            </a:r>
            <a:r>
              <a:rPr lang="en-NO" sz="1200" dirty="0">
                <a:solidFill>
                  <a:srgbClr val="222222"/>
                </a:solidFill>
                <a:highlight>
                  <a:srgbClr val="FFFFFF"/>
                </a:highlight>
              </a:rPr>
              <a:t>, </a:t>
            </a:r>
            <a:r>
              <a:rPr lang="en-NO" sz="1200" i="1" dirty="0">
                <a:solidFill>
                  <a:srgbClr val="222222"/>
                </a:solidFill>
                <a:highlight>
                  <a:srgbClr val="FFFFFF"/>
                </a:highlight>
              </a:rPr>
              <a:t>52</a:t>
            </a:r>
            <a:r>
              <a:rPr lang="en-NO" sz="1200" dirty="0">
                <a:solidFill>
                  <a:srgbClr val="222222"/>
                </a:solidFill>
                <a:highlight>
                  <a:srgbClr val="FFFFFF"/>
                </a:highlight>
              </a:rPr>
              <a:t>(2), 624-632.</a:t>
            </a:r>
            <a:endParaRPr sz="1200" dirty="0"/>
          </a:p>
        </p:txBody>
      </p:sp>
      <p:sp>
        <p:nvSpPr>
          <p:cNvPr id="10" name="TextBox 9">
            <a:extLst>
              <a:ext uri="{FF2B5EF4-FFF2-40B4-BE49-F238E27FC236}">
                <a16:creationId xmlns:a16="http://schemas.microsoft.com/office/drawing/2014/main" id="{838B6855-976E-61CA-E349-2F097B3A606B}"/>
              </a:ext>
            </a:extLst>
          </p:cNvPr>
          <p:cNvSpPr txBox="1"/>
          <p:nvPr/>
        </p:nvSpPr>
        <p:spPr>
          <a:xfrm>
            <a:off x="2259806" y="5004961"/>
            <a:ext cx="7500938" cy="707886"/>
          </a:xfrm>
          <a:prstGeom prst="rect">
            <a:avLst/>
          </a:prstGeom>
          <a:noFill/>
        </p:spPr>
        <p:txBody>
          <a:bodyPr wrap="square" rtlCol="0">
            <a:spAutoFit/>
          </a:bodyPr>
          <a:lstStyle/>
          <a:p>
            <a:pPr algn="ctr"/>
            <a:r>
              <a:rPr lang="en-NO" sz="2000" dirty="0">
                <a:solidFill>
                  <a:srgbClr val="FF0000"/>
                </a:solidFill>
                <a:latin typeface="Calibri" panose="020F0502020204030204" pitchFamily="34" charset="0"/>
                <a:cs typeface="Calibri" panose="020F0502020204030204" pitchFamily="34" charset="0"/>
              </a:rPr>
              <a:t>A shared limitation of genomic methods applied to unrelated individuals is an inability to account for environmental confounding </a:t>
            </a:r>
          </a:p>
        </p:txBody>
      </p:sp>
      <p:grpSp>
        <p:nvGrpSpPr>
          <p:cNvPr id="26" name="Group 25">
            <a:extLst>
              <a:ext uri="{FF2B5EF4-FFF2-40B4-BE49-F238E27FC236}">
                <a16:creationId xmlns:a16="http://schemas.microsoft.com/office/drawing/2014/main" id="{724796BE-0645-5502-EA09-39782AF1FEFE}"/>
              </a:ext>
            </a:extLst>
          </p:cNvPr>
          <p:cNvGrpSpPr/>
          <p:nvPr/>
        </p:nvGrpSpPr>
        <p:grpSpPr>
          <a:xfrm>
            <a:off x="635577" y="2689470"/>
            <a:ext cx="10519806" cy="1819000"/>
            <a:chOff x="635577" y="2689470"/>
            <a:chExt cx="10519806" cy="1819000"/>
          </a:xfrm>
        </p:grpSpPr>
        <p:grpSp>
          <p:nvGrpSpPr>
            <p:cNvPr id="20" name="Group 19">
              <a:extLst>
                <a:ext uri="{FF2B5EF4-FFF2-40B4-BE49-F238E27FC236}">
                  <a16:creationId xmlns:a16="http://schemas.microsoft.com/office/drawing/2014/main" id="{7AA20E66-ECE2-DAD7-0EBB-B7D02A3BCFC1}"/>
                </a:ext>
              </a:extLst>
            </p:cNvPr>
            <p:cNvGrpSpPr/>
            <p:nvPr/>
          </p:nvGrpSpPr>
          <p:grpSpPr>
            <a:xfrm>
              <a:off x="635577" y="2689470"/>
              <a:ext cx="10519806" cy="1819000"/>
              <a:chOff x="635577" y="2689470"/>
              <a:chExt cx="10519806" cy="1819000"/>
            </a:xfrm>
          </p:grpSpPr>
          <p:pic>
            <p:nvPicPr>
              <p:cNvPr id="11" name="Picture 10">
                <a:extLst>
                  <a:ext uri="{FF2B5EF4-FFF2-40B4-BE49-F238E27FC236}">
                    <a16:creationId xmlns:a16="http://schemas.microsoft.com/office/drawing/2014/main" id="{82B9253B-FB7C-592E-415F-708219BDD2C2}"/>
                  </a:ext>
                </a:extLst>
              </p:cNvPr>
              <p:cNvPicPr>
                <a:picLocks noChangeAspect="1"/>
              </p:cNvPicPr>
              <p:nvPr/>
            </p:nvPicPr>
            <p:blipFill rotWithShape="1">
              <a:blip r:embed="rId3"/>
              <a:srcRect l="2451" t="3211" r="2359" b="8252"/>
              <a:stretch/>
            </p:blipFill>
            <p:spPr>
              <a:xfrm>
                <a:off x="635577" y="2689470"/>
                <a:ext cx="10519806" cy="1819000"/>
              </a:xfrm>
              <a:prstGeom prst="rect">
                <a:avLst/>
              </a:prstGeom>
            </p:spPr>
          </p:pic>
          <p:sp>
            <p:nvSpPr>
              <p:cNvPr id="19" name="TextBox 18">
                <a:extLst>
                  <a:ext uri="{FF2B5EF4-FFF2-40B4-BE49-F238E27FC236}">
                    <a16:creationId xmlns:a16="http://schemas.microsoft.com/office/drawing/2014/main" id="{6210C078-745F-C5B9-1B2B-167246F460CE}"/>
                  </a:ext>
                </a:extLst>
              </p:cNvPr>
              <p:cNvSpPr txBox="1"/>
              <p:nvPr/>
            </p:nvSpPr>
            <p:spPr>
              <a:xfrm>
                <a:off x="6372225" y="3905475"/>
                <a:ext cx="157162" cy="314325"/>
              </a:xfrm>
              <a:prstGeom prst="rect">
                <a:avLst/>
              </a:prstGeom>
              <a:solidFill>
                <a:srgbClr val="CFE1F3"/>
              </a:solidFill>
              <a:ln>
                <a:noFill/>
              </a:ln>
            </p:spPr>
            <p:txBody>
              <a:bodyPr wrap="square" rtlCol="0">
                <a:spAutoFit/>
              </a:bodyPr>
              <a:lstStyle/>
              <a:p>
                <a:endParaRPr lang="en-NO" dirty="0"/>
              </a:p>
            </p:txBody>
          </p:sp>
        </p:grpSp>
        <p:sp>
          <p:nvSpPr>
            <p:cNvPr id="21" name="TextBox 20">
              <a:extLst>
                <a:ext uri="{FF2B5EF4-FFF2-40B4-BE49-F238E27FC236}">
                  <a16:creationId xmlns:a16="http://schemas.microsoft.com/office/drawing/2014/main" id="{BC9570FF-3CA9-6D03-F783-12CE97C03D1B}"/>
                </a:ext>
              </a:extLst>
            </p:cNvPr>
            <p:cNvSpPr txBox="1"/>
            <p:nvPr/>
          </p:nvSpPr>
          <p:spPr>
            <a:xfrm>
              <a:off x="9496425" y="3905475"/>
              <a:ext cx="157162" cy="314325"/>
            </a:xfrm>
            <a:prstGeom prst="rect">
              <a:avLst/>
            </a:prstGeom>
            <a:solidFill>
              <a:srgbClr val="B7D4EC"/>
            </a:solidFill>
            <a:ln>
              <a:noFill/>
            </a:ln>
          </p:spPr>
          <p:txBody>
            <a:bodyPr wrap="square" rtlCol="0">
              <a:spAutoFit/>
            </a:bodyPr>
            <a:lstStyle/>
            <a:p>
              <a:endParaRPr lang="en-NO" dirty="0"/>
            </a:p>
          </p:txBody>
        </p:sp>
        <p:sp>
          <p:nvSpPr>
            <p:cNvPr id="23" name="TextBox 22">
              <a:extLst>
                <a:ext uri="{FF2B5EF4-FFF2-40B4-BE49-F238E27FC236}">
                  <a16:creationId xmlns:a16="http://schemas.microsoft.com/office/drawing/2014/main" id="{F38176A2-B00D-812E-B02B-986BD8BA2F90}"/>
                </a:ext>
              </a:extLst>
            </p:cNvPr>
            <p:cNvSpPr txBox="1"/>
            <p:nvPr/>
          </p:nvSpPr>
          <p:spPr>
            <a:xfrm>
              <a:off x="9677399" y="3623253"/>
              <a:ext cx="157162" cy="314325"/>
            </a:xfrm>
            <a:prstGeom prst="rect">
              <a:avLst/>
            </a:prstGeom>
            <a:solidFill>
              <a:srgbClr val="B7D4EC"/>
            </a:solidFill>
            <a:ln>
              <a:noFill/>
            </a:ln>
          </p:spPr>
          <p:txBody>
            <a:bodyPr wrap="square" rtlCol="0">
              <a:spAutoFit/>
            </a:bodyPr>
            <a:lstStyle/>
            <a:p>
              <a:endParaRPr lang="en-NO" dirty="0"/>
            </a:p>
          </p:txBody>
        </p:sp>
        <p:sp>
          <p:nvSpPr>
            <p:cNvPr id="24" name="TextBox 23">
              <a:extLst>
                <a:ext uri="{FF2B5EF4-FFF2-40B4-BE49-F238E27FC236}">
                  <a16:creationId xmlns:a16="http://schemas.microsoft.com/office/drawing/2014/main" id="{FB001816-0FFE-99DF-B1DB-3B5BD78F6F24}"/>
                </a:ext>
              </a:extLst>
            </p:cNvPr>
            <p:cNvSpPr txBox="1"/>
            <p:nvPr/>
          </p:nvSpPr>
          <p:spPr>
            <a:xfrm>
              <a:off x="9751216" y="3429000"/>
              <a:ext cx="157162" cy="314325"/>
            </a:xfrm>
            <a:prstGeom prst="rect">
              <a:avLst/>
            </a:prstGeom>
            <a:solidFill>
              <a:srgbClr val="B7D4EC"/>
            </a:solidFill>
            <a:ln>
              <a:noFill/>
            </a:ln>
          </p:spPr>
          <p:txBody>
            <a:bodyPr wrap="square" rtlCol="0">
              <a:spAutoFit/>
            </a:bodyPr>
            <a:lstStyle/>
            <a:p>
              <a:endParaRPr lang="en-NO" dirty="0"/>
            </a:p>
          </p:txBody>
        </p:sp>
        <p:sp>
          <p:nvSpPr>
            <p:cNvPr id="25" name="TextBox 24">
              <a:extLst>
                <a:ext uri="{FF2B5EF4-FFF2-40B4-BE49-F238E27FC236}">
                  <a16:creationId xmlns:a16="http://schemas.microsoft.com/office/drawing/2014/main" id="{9C288ACA-5744-7270-275B-30F3431742C8}"/>
                </a:ext>
              </a:extLst>
            </p:cNvPr>
            <p:cNvSpPr txBox="1"/>
            <p:nvPr/>
          </p:nvSpPr>
          <p:spPr>
            <a:xfrm>
              <a:off x="9815509" y="3124901"/>
              <a:ext cx="157162" cy="314325"/>
            </a:xfrm>
            <a:prstGeom prst="rect">
              <a:avLst/>
            </a:prstGeom>
            <a:solidFill>
              <a:srgbClr val="B7D4EC"/>
            </a:solidFill>
            <a:ln>
              <a:noFill/>
            </a:ln>
          </p:spPr>
          <p:txBody>
            <a:bodyPr wrap="square" rtlCol="0">
              <a:spAutoFit/>
            </a:bodyPr>
            <a:lstStyle/>
            <a:p>
              <a:endParaRPr lang="en-NO" dirty="0"/>
            </a:p>
          </p:txBody>
        </p:sp>
      </p:grpSp>
      <p:cxnSp>
        <p:nvCxnSpPr>
          <p:cNvPr id="31" name="Straight Arrow Connector 30">
            <a:extLst>
              <a:ext uri="{FF2B5EF4-FFF2-40B4-BE49-F238E27FC236}">
                <a16:creationId xmlns:a16="http://schemas.microsoft.com/office/drawing/2014/main" id="{3F2FA144-132C-4883-A276-F7F2A63139D2}"/>
              </a:ext>
            </a:extLst>
          </p:cNvPr>
          <p:cNvCxnSpPr/>
          <p:nvPr/>
        </p:nvCxnSpPr>
        <p:spPr>
          <a:xfrm>
            <a:off x="2374106" y="1690825"/>
            <a:ext cx="0" cy="80948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A6FF3AA9-8A90-6703-E5F4-9DDAD44AA981}"/>
              </a:ext>
            </a:extLst>
          </p:cNvPr>
          <p:cNvCxnSpPr/>
          <p:nvPr/>
        </p:nvCxnSpPr>
        <p:spPr>
          <a:xfrm>
            <a:off x="5669756" y="1690825"/>
            <a:ext cx="0" cy="80948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7AAF0540-38CB-2AB5-7DFF-DA4E006721B5}"/>
              </a:ext>
            </a:extLst>
          </p:cNvPr>
          <p:cNvCxnSpPr/>
          <p:nvPr/>
        </p:nvCxnSpPr>
        <p:spPr>
          <a:xfrm>
            <a:off x="9370219" y="1690825"/>
            <a:ext cx="0" cy="80948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31"/>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32"/>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33"/>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7" name="Google Shape;307;p47"/>
          <p:cNvSpPr txBox="1"/>
          <p:nvPr/>
        </p:nvSpPr>
        <p:spPr>
          <a:xfrm>
            <a:off x="581973" y="2223121"/>
            <a:ext cx="4887750" cy="2874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NO" sz="2800" dirty="0">
                <a:solidFill>
                  <a:schemeClr val="dk1"/>
                </a:solidFill>
                <a:latin typeface="Calibri"/>
                <a:ea typeface="Calibri"/>
                <a:cs typeface="Calibri"/>
                <a:sym typeface="Calibri"/>
              </a:rPr>
              <a:t>each a product of our genes and our environments</a:t>
            </a:r>
            <a:endParaRPr sz="2800" dirty="0">
              <a:solidFill>
                <a:schemeClr val="dk1"/>
              </a:solidFill>
              <a:latin typeface="Calibri"/>
              <a:ea typeface="Calibri"/>
              <a:cs typeface="Calibri"/>
              <a:sym typeface="Calibri"/>
            </a:endParaRPr>
          </a:p>
          <a:p>
            <a:pPr marL="0" lvl="0" indent="0" algn="l" rtl="0">
              <a:spcBef>
                <a:spcPts val="0"/>
              </a:spcBef>
              <a:spcAft>
                <a:spcPts val="0"/>
              </a:spcAft>
              <a:buNone/>
            </a:pPr>
            <a:endParaRPr lang="en-NO" sz="2800" dirty="0">
              <a:solidFill>
                <a:schemeClr val="dk1"/>
              </a:solidFill>
              <a:latin typeface="Calibri"/>
              <a:ea typeface="Calibri"/>
              <a:cs typeface="Calibri"/>
              <a:sym typeface="Calibri"/>
            </a:endParaRPr>
          </a:p>
          <a:p>
            <a:pPr marL="0" lvl="0" indent="0" algn="l" rtl="0">
              <a:spcBef>
                <a:spcPts val="0"/>
              </a:spcBef>
              <a:spcAft>
                <a:spcPts val="0"/>
              </a:spcAft>
              <a:buNone/>
            </a:pPr>
            <a:r>
              <a:rPr lang="en-NO" sz="2800" dirty="0">
                <a:solidFill>
                  <a:schemeClr val="dk1"/>
                </a:solidFill>
                <a:latin typeface="Calibri"/>
                <a:ea typeface="Calibri"/>
                <a:cs typeface="Calibri"/>
                <a:sym typeface="Calibri"/>
              </a:rPr>
              <a:t>our environments include the relatives around us</a:t>
            </a:r>
            <a:endParaRPr sz="2800" dirty="0">
              <a:solidFill>
                <a:schemeClr val="dk1"/>
              </a:solidFill>
              <a:latin typeface="Calibri"/>
              <a:ea typeface="Calibri"/>
              <a:cs typeface="Calibri"/>
              <a:sym typeface="Calibri"/>
            </a:endParaRPr>
          </a:p>
          <a:p>
            <a:pPr marL="0" lvl="0" indent="0" algn="l" rtl="0">
              <a:spcBef>
                <a:spcPts val="0"/>
              </a:spcBef>
              <a:spcAft>
                <a:spcPts val="0"/>
              </a:spcAft>
              <a:buNone/>
            </a:pPr>
            <a:endParaRPr sz="2800" dirty="0">
              <a:solidFill>
                <a:schemeClr val="dk1"/>
              </a:solidFill>
              <a:latin typeface="Calibri"/>
              <a:ea typeface="Calibri"/>
              <a:cs typeface="Calibri"/>
              <a:sym typeface="Calibri"/>
            </a:endParaRPr>
          </a:p>
        </p:txBody>
      </p:sp>
      <p:sp>
        <p:nvSpPr>
          <p:cNvPr id="29" name="Google Shape;111;p17">
            <a:extLst>
              <a:ext uri="{FF2B5EF4-FFF2-40B4-BE49-F238E27FC236}">
                <a16:creationId xmlns:a16="http://schemas.microsoft.com/office/drawing/2014/main" id="{D8CDD1D9-78BB-A703-A1D2-577D3F249ADA}"/>
              </a:ext>
            </a:extLst>
          </p:cNvPr>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NO" dirty="0"/>
              <a:t>How to estimate direct and indirect genetic effects? </a:t>
            </a:r>
            <a:endParaRPr dirty="0"/>
          </a:p>
        </p:txBody>
      </p:sp>
      <p:pic>
        <p:nvPicPr>
          <p:cNvPr id="30" name="Picture 4" descr="864 Non Binary Gender Illustrations &amp; Clip Art - iStock">
            <a:extLst>
              <a:ext uri="{FF2B5EF4-FFF2-40B4-BE49-F238E27FC236}">
                <a16:creationId xmlns:a16="http://schemas.microsoft.com/office/drawing/2014/main" id="{765D449D-2331-8A71-1F1E-7BF80D529C93}"/>
              </a:ext>
            </a:extLst>
          </p:cNvPr>
          <p:cNvPicPr>
            <a:picLocks noChangeAspect="1" noChangeArrowheads="1"/>
          </p:cNvPicPr>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6739" t="14943" r="67356" b="13649"/>
          <a:stretch/>
        </p:blipFill>
        <p:spPr bwMode="auto">
          <a:xfrm>
            <a:off x="10186867" y="1986636"/>
            <a:ext cx="451882" cy="1033856"/>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descr="864 Non Binary Gender Illustrations &amp; Clip Art - iStock">
            <a:extLst>
              <a:ext uri="{FF2B5EF4-FFF2-40B4-BE49-F238E27FC236}">
                <a16:creationId xmlns:a16="http://schemas.microsoft.com/office/drawing/2014/main" id="{48100EFE-B068-FC79-5EC5-BC959E599FDD}"/>
              </a:ext>
            </a:extLst>
          </p:cNvPr>
          <p:cNvPicPr>
            <a:picLocks noChangeAspect="1" noChangeArrowheads="1"/>
          </p:cNvPicPr>
          <p:nvPr/>
        </p:nvPicPr>
        <p:blipFill rotWithShape="1">
          <a:blip r:embed="rId3">
            <a:duotone>
              <a:schemeClr val="accent4">
                <a:shade val="45000"/>
                <a:satMod val="135000"/>
              </a:schemeClr>
              <a:prstClr val="white"/>
            </a:duotone>
            <a:extLst>
              <a:ext uri="{28A0092B-C50C-407E-A947-70E740481C1C}">
                <a14:useLocalDpi xmlns:a14="http://schemas.microsoft.com/office/drawing/2010/main" val="0"/>
              </a:ext>
            </a:extLst>
          </a:blip>
          <a:srcRect l="6739" t="14943" r="67356" b="13649"/>
          <a:stretch/>
        </p:blipFill>
        <p:spPr bwMode="auto">
          <a:xfrm>
            <a:off x="8302473" y="1986637"/>
            <a:ext cx="451882" cy="1033856"/>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Double Helix Vector - ClipArt Best - ClipArt Best">
            <a:extLst>
              <a:ext uri="{FF2B5EF4-FFF2-40B4-BE49-F238E27FC236}">
                <a16:creationId xmlns:a16="http://schemas.microsoft.com/office/drawing/2014/main" id="{CD2B50C7-3E5A-5E0F-25F9-C5E2F9041AAD}"/>
              </a:ext>
            </a:extLst>
          </p:cNvPr>
          <p:cNvPicPr>
            <a:picLocks noChangeAspect="1" noChangeArrowheads="1"/>
          </p:cNvPicPr>
          <p:nvPr/>
        </p:nvPicPr>
        <p:blipFill>
          <a:blip r:embed="rId4">
            <a:alphaModFix/>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5400000">
            <a:off x="8328343" y="2626295"/>
            <a:ext cx="182275" cy="1138597"/>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descr="Double Helix Vector - ClipArt Best - ClipArt Best">
            <a:extLst>
              <a:ext uri="{FF2B5EF4-FFF2-40B4-BE49-F238E27FC236}">
                <a16:creationId xmlns:a16="http://schemas.microsoft.com/office/drawing/2014/main" id="{AE8D160F-47B5-C6F5-E109-9401964DA04A}"/>
              </a:ext>
            </a:extLst>
          </p:cNvPr>
          <p:cNvPicPr>
            <a:picLocks noChangeAspect="1" noChangeArrowheads="1"/>
          </p:cNvPicPr>
          <p:nvPr/>
        </p:nvPicPr>
        <p:blipFill>
          <a:blip r:embed="rId4">
            <a:alphaModFix/>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5400000" flipH="1">
            <a:off x="10392733" y="2531022"/>
            <a:ext cx="181849" cy="1146866"/>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 descr="Double Helix Vector - ClipArt Best - ClipArt Best">
            <a:extLst>
              <a:ext uri="{FF2B5EF4-FFF2-40B4-BE49-F238E27FC236}">
                <a16:creationId xmlns:a16="http://schemas.microsoft.com/office/drawing/2014/main" id="{7191A6B8-E9BF-A09F-4282-2D7A411D4DC1}"/>
              </a:ext>
            </a:extLst>
          </p:cNvPr>
          <p:cNvPicPr>
            <a:picLocks noChangeAspect="1" noChangeArrowheads="1"/>
          </p:cNvPicPr>
          <p:nvPr/>
        </p:nvPicPr>
        <p:blipFill>
          <a:blip r:embed="rId4">
            <a:alphaModFix/>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5400000">
            <a:off x="9471291" y="4910977"/>
            <a:ext cx="181850" cy="1146872"/>
          </a:xfrm>
          <a:prstGeom prst="rect">
            <a:avLst/>
          </a:prstGeom>
          <a:noFill/>
          <a:extLst>
            <a:ext uri="{909E8E84-426E-40DD-AFC4-6F175D3DCCD1}">
              <a14:hiddenFill xmlns:a14="http://schemas.microsoft.com/office/drawing/2010/main">
                <a:solidFill>
                  <a:srgbClr val="FFFFFF"/>
                </a:solidFill>
              </a14:hiddenFill>
            </a:ext>
          </a:extLst>
        </p:spPr>
      </p:pic>
      <p:pic>
        <p:nvPicPr>
          <p:cNvPr id="35" name="Grafikk 23" descr="Barn med ballong med heldekkende fyll">
            <a:extLst>
              <a:ext uri="{FF2B5EF4-FFF2-40B4-BE49-F238E27FC236}">
                <a16:creationId xmlns:a16="http://schemas.microsoft.com/office/drawing/2014/main" id="{0486EAF5-8773-7BAE-ED8D-40B6A8767E9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049658" y="4327366"/>
            <a:ext cx="903433" cy="936364"/>
          </a:xfrm>
          <a:prstGeom prst="rect">
            <a:avLst/>
          </a:prstGeom>
        </p:spPr>
      </p:pic>
      <p:sp>
        <p:nvSpPr>
          <p:cNvPr id="36" name="Oval 35">
            <a:extLst>
              <a:ext uri="{FF2B5EF4-FFF2-40B4-BE49-F238E27FC236}">
                <a16:creationId xmlns:a16="http://schemas.microsoft.com/office/drawing/2014/main" id="{69779373-628A-4F40-FB8B-274506F9F0EE}"/>
              </a:ext>
            </a:extLst>
          </p:cNvPr>
          <p:cNvSpPr/>
          <p:nvPr/>
        </p:nvSpPr>
        <p:spPr>
          <a:xfrm rot="2351252">
            <a:off x="9327597" y="866122"/>
            <a:ext cx="1873823" cy="3670518"/>
          </a:xfrm>
          <a:prstGeom prst="ellipse">
            <a:avLst/>
          </a:prstGeom>
          <a:noFill/>
          <a:ln w="38100">
            <a:solidFill>
              <a:srgbClr val="496D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dirty="0"/>
          </a:p>
        </p:txBody>
      </p:sp>
      <p:sp>
        <p:nvSpPr>
          <p:cNvPr id="37" name="Oval 36">
            <a:extLst>
              <a:ext uri="{FF2B5EF4-FFF2-40B4-BE49-F238E27FC236}">
                <a16:creationId xmlns:a16="http://schemas.microsoft.com/office/drawing/2014/main" id="{22A6A18B-8480-5996-A72C-47134BD21E46}"/>
              </a:ext>
            </a:extLst>
          </p:cNvPr>
          <p:cNvSpPr/>
          <p:nvPr/>
        </p:nvSpPr>
        <p:spPr>
          <a:xfrm rot="19386322">
            <a:off x="7636443" y="785821"/>
            <a:ext cx="1873823" cy="3670518"/>
          </a:xfrm>
          <a:prstGeom prst="ellipse">
            <a:avLst/>
          </a:prstGeom>
          <a:noFill/>
          <a:ln w="38100">
            <a:solidFill>
              <a:srgbClr val="DBAA3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38" name="Oval 37">
            <a:extLst>
              <a:ext uri="{FF2B5EF4-FFF2-40B4-BE49-F238E27FC236}">
                <a16:creationId xmlns:a16="http://schemas.microsoft.com/office/drawing/2014/main" id="{7E84CA3D-8EBB-450A-2311-45641A4BA94C}"/>
              </a:ext>
            </a:extLst>
          </p:cNvPr>
          <p:cNvSpPr/>
          <p:nvPr/>
        </p:nvSpPr>
        <p:spPr>
          <a:xfrm>
            <a:off x="8550110" y="3055873"/>
            <a:ext cx="1873823" cy="3670518"/>
          </a:xfrm>
          <a:prstGeom prst="ellipse">
            <a:avLst/>
          </a:prstGeom>
          <a:noFill/>
          <a:ln w="38100">
            <a:solidFill>
              <a:srgbClr val="71AD4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grpSp>
        <p:nvGrpSpPr>
          <p:cNvPr id="39" name="Group 38">
            <a:extLst>
              <a:ext uri="{FF2B5EF4-FFF2-40B4-BE49-F238E27FC236}">
                <a16:creationId xmlns:a16="http://schemas.microsoft.com/office/drawing/2014/main" id="{CDDABD12-84CA-433C-392A-3542227C8802}"/>
              </a:ext>
            </a:extLst>
          </p:cNvPr>
          <p:cNvGrpSpPr/>
          <p:nvPr/>
        </p:nvGrpSpPr>
        <p:grpSpPr>
          <a:xfrm>
            <a:off x="8889280" y="3037075"/>
            <a:ext cx="1169537" cy="1225411"/>
            <a:chOff x="8541894" y="5570177"/>
            <a:chExt cx="1303730" cy="1317973"/>
          </a:xfrm>
          <a:solidFill>
            <a:schemeClr val="bg1">
              <a:lumMod val="85000"/>
            </a:schemeClr>
          </a:solidFill>
        </p:grpSpPr>
        <p:sp>
          <p:nvSpPr>
            <p:cNvPr id="40" name="Oval 39">
              <a:extLst>
                <a:ext uri="{FF2B5EF4-FFF2-40B4-BE49-F238E27FC236}">
                  <a16:creationId xmlns:a16="http://schemas.microsoft.com/office/drawing/2014/main" id="{92442E04-E00B-1BD9-E9D2-699CFF9D58C7}"/>
                </a:ext>
              </a:extLst>
            </p:cNvPr>
            <p:cNvSpPr/>
            <p:nvPr/>
          </p:nvSpPr>
          <p:spPr>
            <a:xfrm>
              <a:off x="8541894" y="5570177"/>
              <a:ext cx="1303730" cy="1317973"/>
            </a:xfrm>
            <a:prstGeom prst="ellipse">
              <a:avLst/>
            </a:prstGeom>
            <a:grp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41" name="TextBox 40">
              <a:extLst>
                <a:ext uri="{FF2B5EF4-FFF2-40B4-BE49-F238E27FC236}">
                  <a16:creationId xmlns:a16="http://schemas.microsoft.com/office/drawing/2014/main" id="{F5046B47-CE1D-9664-F4C8-2151C80A3CD5}"/>
                </a:ext>
              </a:extLst>
            </p:cNvPr>
            <p:cNvSpPr txBox="1"/>
            <p:nvPr/>
          </p:nvSpPr>
          <p:spPr>
            <a:xfrm>
              <a:off x="8576383" y="6057008"/>
              <a:ext cx="1269241" cy="367200"/>
            </a:xfrm>
            <a:prstGeom prst="rect">
              <a:avLst/>
            </a:prstGeom>
            <a:grpFill/>
            <a:ln>
              <a:solidFill>
                <a:schemeClr val="bg1">
                  <a:lumMod val="85000"/>
                </a:schemeClr>
              </a:solidFill>
            </a:ln>
          </p:spPr>
          <p:txBody>
            <a:bodyPr wrap="square" rtlCol="0">
              <a:spAutoFit/>
            </a:bodyPr>
            <a:lstStyle/>
            <a:p>
              <a:r>
                <a:rPr lang="en-NO" dirty="0"/>
                <a:t>Phenotype</a:t>
              </a:r>
            </a:p>
          </p:txBody>
        </p:sp>
      </p:grpSp>
    </p:spTree>
    <p:extLst>
      <p:ext uri="{BB962C8B-B14F-4D97-AF65-F5344CB8AC3E}">
        <p14:creationId xmlns:p14="http://schemas.microsoft.com/office/powerpoint/2010/main" val="1848608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7">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5607</TotalTime>
  <Words>1671</Words>
  <Application>Microsoft Macintosh PowerPoint</Application>
  <PresentationFormat>Widescreen</PresentationFormat>
  <Paragraphs>241</Paragraphs>
  <Slides>31</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Calibri</vt:lpstr>
      <vt:lpstr>Arial</vt:lpstr>
      <vt:lpstr>Merriweather</vt:lpstr>
      <vt:lpstr>Times New Roman</vt:lpstr>
      <vt:lpstr>Office Theme</vt:lpstr>
      <vt:lpstr>Trio GCTA and Within-family GWAS </vt:lpstr>
      <vt:lpstr>Day 4 ISPG</vt:lpstr>
      <vt:lpstr>Trajectories to ISPG</vt:lpstr>
      <vt:lpstr>How to estimate direct and indirect genetic effects? </vt:lpstr>
      <vt:lpstr>How to estimate direct and indirect genetic effects? </vt:lpstr>
      <vt:lpstr>How to estimate direct and indirect genetic effects? </vt:lpstr>
      <vt:lpstr>How to estimate direct and indirect genetic effects? </vt:lpstr>
      <vt:lpstr>The big picture of heritability estimation</vt:lpstr>
      <vt:lpstr>How to estimate direct and indirect genetic effects? </vt:lpstr>
      <vt:lpstr>TrioGCTA</vt:lpstr>
      <vt:lpstr>How did we get here</vt:lpstr>
      <vt:lpstr>GREML GCTA </vt:lpstr>
      <vt:lpstr>GREML GCTA intuition</vt:lpstr>
      <vt:lpstr>PowerPoint Presentation</vt:lpstr>
      <vt:lpstr>PowerPoint Presentation</vt:lpstr>
      <vt:lpstr>GREML GCTA</vt:lpstr>
      <vt:lpstr>Key assumptions of GREML GCTA on unrelated</vt:lpstr>
      <vt:lpstr>MGCTA</vt:lpstr>
      <vt:lpstr>MGCTA</vt:lpstr>
      <vt:lpstr>MGCTA</vt:lpstr>
      <vt:lpstr>MGCTA</vt:lpstr>
      <vt:lpstr>TRIO GCTA</vt:lpstr>
      <vt:lpstr>Trio GCTA Step 1: estimate GRM</vt:lpstr>
      <vt:lpstr>Trio GCTA  Step 1: estimate GRM</vt:lpstr>
      <vt:lpstr>Trio GCTA additional Step 1: subset GRM into blocks</vt:lpstr>
      <vt:lpstr>GREML Step 2 : estimate variance components</vt:lpstr>
      <vt:lpstr>GREML Step 2 : estimate variance components</vt:lpstr>
      <vt:lpstr>Expected covariance structure of phenotype across all individuals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Within-family GWAS and Trio GCTA</dc:title>
  <cp:lastModifiedBy>Ziada Ayorech</cp:lastModifiedBy>
  <cp:revision>125</cp:revision>
  <dcterms:modified xsi:type="dcterms:W3CDTF">2024-03-07T18:03:04Z</dcterms:modified>
</cp:coreProperties>
</file>