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60" r:id="rId3"/>
    <p:sldId id="261" r:id="rId4"/>
    <p:sldId id="263" r:id="rId5"/>
    <p:sldId id="264" r:id="rId6"/>
    <p:sldId id="268" r:id="rId7"/>
    <p:sldId id="269" r:id="rId8"/>
    <p:sldId id="266" r:id="rId9"/>
    <p:sldId id="270" r:id="rId10"/>
    <p:sldId id="271" r:id="rId11"/>
    <p:sldId id="273" r:id="rId12"/>
    <p:sldId id="265" r:id="rId13"/>
    <p:sldId id="290" r:id="rId14"/>
    <p:sldId id="275" r:id="rId15"/>
    <p:sldId id="276" r:id="rId16"/>
    <p:sldId id="283" r:id="rId17"/>
    <p:sldId id="287" r:id="rId18"/>
    <p:sldId id="296" r:id="rId19"/>
    <p:sldId id="291" r:id="rId20"/>
    <p:sldId id="288" r:id="rId21"/>
    <p:sldId id="298" r:id="rId22"/>
    <p:sldId id="297" r:id="rId23"/>
    <p:sldId id="280" r:id="rId24"/>
    <p:sldId id="278" r:id="rId25"/>
    <p:sldId id="279" r:id="rId26"/>
    <p:sldId id="282" r:id="rId27"/>
    <p:sldId id="286" r:id="rId28"/>
    <p:sldId id="284" r:id="rId29"/>
    <p:sldId id="285" r:id="rId30"/>
    <p:sldId id="262" r:id="rId31"/>
    <p:sldId id="281" r:id="rId32"/>
    <p:sldId id="299" r:id="rId33"/>
    <p:sldId id="302" r:id="rId34"/>
    <p:sldId id="305" r:id="rId35"/>
    <p:sldId id="304" r:id="rId36"/>
    <p:sldId id="306" r:id="rId37"/>
    <p:sldId id="301" r:id="rId38"/>
    <p:sldId id="303" r:id="rId39"/>
    <p:sldId id="300" r:id="rId40"/>
    <p:sldId id="258" r:id="rId41"/>
    <p:sldId id="257" r:id="rId42"/>
    <p:sldId id="259" r:id="rId43"/>
    <p:sldId id="27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9697" autoAdjust="0"/>
  </p:normalViewPr>
  <p:slideViewPr>
    <p:cSldViewPr snapToGrid="0">
      <p:cViewPr>
        <p:scale>
          <a:sx n="63" d="100"/>
          <a:sy n="63" d="100"/>
        </p:scale>
        <p:origin x="744" y="1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8B2FA-18FD-401D-B2F8-75A0BA145F7C}"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C3EA6-DFBB-42FE-B5E1-E255F6986950}" type="slidenum">
              <a:rPr lang="en-US" smtClean="0"/>
              <a:t>‹#›</a:t>
            </a:fld>
            <a:endParaRPr lang="en-US"/>
          </a:p>
        </p:txBody>
      </p:sp>
    </p:spTree>
    <p:extLst>
      <p:ext uri="{BB962C8B-B14F-4D97-AF65-F5344CB8AC3E}">
        <p14:creationId xmlns:p14="http://schemas.microsoft.com/office/powerpoint/2010/main" val="1819990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0C3EA6-DFBB-42FE-B5E1-E255F6986950}" type="slidenum">
              <a:rPr lang="en-US" smtClean="0"/>
              <a:t>1</a:t>
            </a:fld>
            <a:endParaRPr lang="en-US"/>
          </a:p>
        </p:txBody>
      </p:sp>
    </p:spTree>
    <p:extLst>
      <p:ext uri="{BB962C8B-B14F-4D97-AF65-F5344CB8AC3E}">
        <p14:creationId xmlns:p14="http://schemas.microsoft.com/office/powerpoint/2010/main" val="3603423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B0F7A-DAA9-A7D0-266E-419B566777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AFF71-533A-2E11-5D19-C8201F1CC4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5A6B28-0294-8418-D166-312CB5C54D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B14537-B7FE-6933-FC35-EC850AE7F7FC}"/>
              </a:ext>
            </a:extLst>
          </p:cNvPr>
          <p:cNvSpPr>
            <a:spLocks noGrp="1"/>
          </p:cNvSpPr>
          <p:nvPr>
            <p:ph type="sldNum" sz="quarter" idx="5"/>
          </p:nvPr>
        </p:nvSpPr>
        <p:spPr/>
        <p:txBody>
          <a:bodyPr/>
          <a:lstStyle/>
          <a:p>
            <a:fld id="{0B0C3EA6-DFBB-42FE-B5E1-E255F6986950}" type="slidenum">
              <a:rPr lang="en-US" smtClean="0"/>
              <a:t>22</a:t>
            </a:fld>
            <a:endParaRPr lang="en-US"/>
          </a:p>
        </p:txBody>
      </p:sp>
    </p:spTree>
    <p:extLst>
      <p:ext uri="{BB962C8B-B14F-4D97-AF65-F5344CB8AC3E}">
        <p14:creationId xmlns:p14="http://schemas.microsoft.com/office/powerpoint/2010/main" val="4143166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0C3EA6-DFBB-42FE-B5E1-E255F6986950}" type="slidenum">
              <a:rPr lang="en-US" smtClean="0"/>
              <a:t>24</a:t>
            </a:fld>
            <a:endParaRPr lang="en-US"/>
          </a:p>
        </p:txBody>
      </p:sp>
    </p:spTree>
    <p:extLst>
      <p:ext uri="{BB962C8B-B14F-4D97-AF65-F5344CB8AC3E}">
        <p14:creationId xmlns:p14="http://schemas.microsoft.com/office/powerpoint/2010/main" val="3904701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Wave at MR-DoC2 as well. </a:t>
            </a:r>
          </a:p>
        </p:txBody>
      </p:sp>
      <p:sp>
        <p:nvSpPr>
          <p:cNvPr id="4" name="Slide Number Placeholder 3"/>
          <p:cNvSpPr>
            <a:spLocks noGrp="1"/>
          </p:cNvSpPr>
          <p:nvPr>
            <p:ph type="sldNum" sz="quarter" idx="5"/>
          </p:nvPr>
        </p:nvSpPr>
        <p:spPr/>
        <p:txBody>
          <a:bodyPr/>
          <a:lstStyle/>
          <a:p>
            <a:fld id="{0B0C3EA6-DFBB-42FE-B5E1-E255F6986950}" type="slidenum">
              <a:rPr lang="en-US" smtClean="0"/>
              <a:t>27</a:t>
            </a:fld>
            <a:endParaRPr lang="en-US"/>
          </a:p>
        </p:txBody>
      </p:sp>
    </p:spTree>
    <p:extLst>
      <p:ext uri="{BB962C8B-B14F-4D97-AF65-F5344CB8AC3E}">
        <p14:creationId xmlns:p14="http://schemas.microsoft.com/office/powerpoint/2010/main" val="2431910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also think about this as a measured moderator </a:t>
            </a:r>
          </a:p>
        </p:txBody>
      </p:sp>
      <p:sp>
        <p:nvSpPr>
          <p:cNvPr id="4" name="Slide Number Placeholder 3"/>
          <p:cNvSpPr>
            <a:spLocks noGrp="1"/>
          </p:cNvSpPr>
          <p:nvPr>
            <p:ph type="sldNum" sz="quarter" idx="5"/>
          </p:nvPr>
        </p:nvSpPr>
        <p:spPr/>
        <p:txBody>
          <a:bodyPr/>
          <a:lstStyle/>
          <a:p>
            <a:fld id="{0B0C3EA6-DFBB-42FE-B5E1-E255F6986950}" type="slidenum">
              <a:rPr lang="en-US" smtClean="0"/>
              <a:t>28</a:t>
            </a:fld>
            <a:endParaRPr lang="en-US"/>
          </a:p>
        </p:txBody>
      </p:sp>
    </p:spTree>
    <p:extLst>
      <p:ext uri="{BB962C8B-B14F-4D97-AF65-F5344CB8AC3E}">
        <p14:creationId xmlns:p14="http://schemas.microsoft.com/office/powerpoint/2010/main" val="781090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Depends on your research question (generalizability sample)</a:t>
            </a:r>
          </a:p>
        </p:txBody>
      </p:sp>
      <p:sp>
        <p:nvSpPr>
          <p:cNvPr id="4" name="Slide Number Placeholder 3"/>
          <p:cNvSpPr>
            <a:spLocks noGrp="1"/>
          </p:cNvSpPr>
          <p:nvPr>
            <p:ph type="sldNum" sz="quarter" idx="5"/>
          </p:nvPr>
        </p:nvSpPr>
        <p:spPr/>
        <p:txBody>
          <a:bodyPr/>
          <a:lstStyle/>
          <a:p>
            <a:fld id="{0B0C3EA6-DFBB-42FE-B5E1-E255F6986950}" type="slidenum">
              <a:rPr lang="en-US" smtClean="0"/>
              <a:t>30</a:t>
            </a:fld>
            <a:endParaRPr lang="en-US"/>
          </a:p>
        </p:txBody>
      </p:sp>
    </p:spTree>
    <p:extLst>
      <p:ext uri="{BB962C8B-B14F-4D97-AF65-F5344CB8AC3E}">
        <p14:creationId xmlns:p14="http://schemas.microsoft.com/office/powerpoint/2010/main" val="727316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0C3EA6-DFBB-42FE-B5E1-E255F6986950}" type="slidenum">
              <a:rPr lang="en-US" smtClean="0"/>
              <a:t>31</a:t>
            </a:fld>
            <a:endParaRPr lang="en-US"/>
          </a:p>
        </p:txBody>
      </p:sp>
    </p:spTree>
    <p:extLst>
      <p:ext uri="{BB962C8B-B14F-4D97-AF65-F5344CB8AC3E}">
        <p14:creationId xmlns:p14="http://schemas.microsoft.com/office/powerpoint/2010/main" val="2281241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B5AAC-6F9D-8BC6-7631-ECFE1D20A8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8DCBC9-8253-7F78-9F08-375C7EF64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4CE50-F6DE-73EA-180A-24655A4F7F34}"/>
              </a:ext>
            </a:extLst>
          </p:cNvPr>
          <p:cNvSpPr>
            <a:spLocks noGrp="1"/>
          </p:cNvSpPr>
          <p:nvPr>
            <p:ph type="body" idx="1"/>
          </p:nvPr>
        </p:nvSpPr>
        <p:spPr/>
        <p:txBody>
          <a:bodyPr/>
          <a:lstStyle/>
          <a:p>
            <a:r>
              <a:rPr lang="en-US" dirty="0"/>
              <a:t>Wave at MR-DoC2 as well. </a:t>
            </a:r>
          </a:p>
        </p:txBody>
      </p:sp>
      <p:sp>
        <p:nvSpPr>
          <p:cNvPr id="4" name="Slide Number Placeholder 3">
            <a:extLst>
              <a:ext uri="{FF2B5EF4-FFF2-40B4-BE49-F238E27FC236}">
                <a16:creationId xmlns:a16="http://schemas.microsoft.com/office/drawing/2014/main" id="{6B6EA622-C54D-EBD4-6F62-A60766B9135C}"/>
              </a:ext>
            </a:extLst>
          </p:cNvPr>
          <p:cNvSpPr>
            <a:spLocks noGrp="1"/>
          </p:cNvSpPr>
          <p:nvPr>
            <p:ph type="sldNum" sz="quarter" idx="5"/>
          </p:nvPr>
        </p:nvSpPr>
        <p:spPr/>
        <p:txBody>
          <a:bodyPr/>
          <a:lstStyle/>
          <a:p>
            <a:fld id="{0B0C3EA6-DFBB-42FE-B5E1-E255F6986950}" type="slidenum">
              <a:rPr lang="en-US" smtClean="0"/>
              <a:t>37</a:t>
            </a:fld>
            <a:endParaRPr lang="en-US"/>
          </a:p>
        </p:txBody>
      </p:sp>
    </p:spTree>
    <p:extLst>
      <p:ext uri="{BB962C8B-B14F-4D97-AF65-F5344CB8AC3E}">
        <p14:creationId xmlns:p14="http://schemas.microsoft.com/office/powerpoint/2010/main" val="1040075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“Genetic nurture” is used to describe the phenomenon by which parental nature (i.e., parental genotype) influences offspring outcomes by shaping the environment that parents provide. </a:t>
            </a:r>
          </a:p>
        </p:txBody>
      </p:sp>
      <p:sp>
        <p:nvSpPr>
          <p:cNvPr id="4" name="Slide Number Placeholder 3"/>
          <p:cNvSpPr>
            <a:spLocks noGrp="1"/>
          </p:cNvSpPr>
          <p:nvPr>
            <p:ph type="sldNum" sz="quarter" idx="5"/>
          </p:nvPr>
        </p:nvSpPr>
        <p:spPr/>
        <p:txBody>
          <a:bodyPr/>
          <a:lstStyle/>
          <a:p>
            <a:fld id="{0B0C3EA6-DFBB-42FE-B5E1-E255F6986950}" type="slidenum">
              <a:rPr lang="en-US" smtClean="0"/>
              <a:t>2</a:t>
            </a:fld>
            <a:endParaRPr lang="en-US"/>
          </a:p>
        </p:txBody>
      </p:sp>
    </p:spTree>
    <p:extLst>
      <p:ext uri="{BB962C8B-B14F-4D97-AF65-F5344CB8AC3E}">
        <p14:creationId xmlns:p14="http://schemas.microsoft.com/office/powerpoint/2010/main" val="76574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vs. moderate or low</a:t>
            </a:r>
          </a:p>
        </p:txBody>
      </p:sp>
      <p:sp>
        <p:nvSpPr>
          <p:cNvPr id="4" name="Slide Number Placeholder 3"/>
          <p:cNvSpPr>
            <a:spLocks noGrp="1"/>
          </p:cNvSpPr>
          <p:nvPr>
            <p:ph type="sldNum" sz="quarter" idx="5"/>
          </p:nvPr>
        </p:nvSpPr>
        <p:spPr/>
        <p:txBody>
          <a:bodyPr/>
          <a:lstStyle/>
          <a:p>
            <a:fld id="{0B0C3EA6-DFBB-42FE-B5E1-E255F6986950}" type="slidenum">
              <a:rPr lang="en-US" smtClean="0"/>
              <a:t>8</a:t>
            </a:fld>
            <a:endParaRPr lang="en-US"/>
          </a:p>
        </p:txBody>
      </p:sp>
    </p:spTree>
    <p:extLst>
      <p:ext uri="{BB962C8B-B14F-4D97-AF65-F5344CB8AC3E}">
        <p14:creationId xmlns:p14="http://schemas.microsoft.com/office/powerpoint/2010/main" val="243344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0C3EA6-DFBB-42FE-B5E1-E255F6986950}" type="slidenum">
              <a:rPr lang="en-US" smtClean="0"/>
              <a:t>10</a:t>
            </a:fld>
            <a:endParaRPr lang="en-US"/>
          </a:p>
        </p:txBody>
      </p:sp>
    </p:spTree>
    <p:extLst>
      <p:ext uri="{BB962C8B-B14F-4D97-AF65-F5344CB8AC3E}">
        <p14:creationId xmlns:p14="http://schemas.microsoft.com/office/powerpoint/2010/main" val="4149583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Ethics of adoption studies. We can’t randomize, always put kids in best possible homes and people assort kids. Ascertainment issues about who is in these studies. Great scientific model but doesn’t always work. We also don’t want to separate twins or siblings.</a:t>
            </a:r>
          </a:p>
        </p:txBody>
      </p:sp>
      <p:sp>
        <p:nvSpPr>
          <p:cNvPr id="4" name="Slide Number Placeholder 3"/>
          <p:cNvSpPr>
            <a:spLocks noGrp="1"/>
          </p:cNvSpPr>
          <p:nvPr>
            <p:ph type="sldNum" sz="quarter" idx="5"/>
          </p:nvPr>
        </p:nvSpPr>
        <p:spPr/>
        <p:txBody>
          <a:bodyPr/>
          <a:lstStyle/>
          <a:p>
            <a:fld id="{0B0C3EA6-DFBB-42FE-B5E1-E255F6986950}" type="slidenum">
              <a:rPr lang="en-US" smtClean="0"/>
              <a:t>15</a:t>
            </a:fld>
            <a:endParaRPr lang="en-US"/>
          </a:p>
        </p:txBody>
      </p:sp>
    </p:spTree>
    <p:extLst>
      <p:ext uri="{BB962C8B-B14F-4D97-AF65-F5344CB8AC3E}">
        <p14:creationId xmlns:p14="http://schemas.microsoft.com/office/powerpoint/2010/main" val="159144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0C3EA6-DFBB-42FE-B5E1-E255F6986950}" type="slidenum">
              <a:rPr lang="en-US" smtClean="0"/>
              <a:t>17</a:t>
            </a:fld>
            <a:endParaRPr lang="en-US"/>
          </a:p>
        </p:txBody>
      </p:sp>
    </p:spTree>
    <p:extLst>
      <p:ext uri="{BB962C8B-B14F-4D97-AF65-F5344CB8AC3E}">
        <p14:creationId xmlns:p14="http://schemas.microsoft.com/office/powerpoint/2010/main" val="285329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9BE0-B734-4839-D277-9725BBF02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5A509-3B6A-C7C3-EE6A-4C007CBBB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E7F2A-FBC1-3BC2-169A-CFD20A8B0D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38F750-5AF1-ED90-44C2-7A3480CDD264}"/>
              </a:ext>
            </a:extLst>
          </p:cNvPr>
          <p:cNvSpPr>
            <a:spLocks noGrp="1"/>
          </p:cNvSpPr>
          <p:nvPr>
            <p:ph type="sldNum" sz="quarter" idx="5"/>
          </p:nvPr>
        </p:nvSpPr>
        <p:spPr/>
        <p:txBody>
          <a:bodyPr/>
          <a:lstStyle/>
          <a:p>
            <a:fld id="{0B0C3EA6-DFBB-42FE-B5E1-E255F6986950}" type="slidenum">
              <a:rPr lang="en-US" smtClean="0"/>
              <a:t>18</a:t>
            </a:fld>
            <a:endParaRPr lang="en-US"/>
          </a:p>
        </p:txBody>
      </p:sp>
    </p:spTree>
    <p:extLst>
      <p:ext uri="{BB962C8B-B14F-4D97-AF65-F5344CB8AC3E}">
        <p14:creationId xmlns:p14="http://schemas.microsoft.com/office/powerpoint/2010/main" val="2989125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A</a:t>
            </a:r>
            <a:r>
              <a:rPr lang="en-US" dirty="0"/>
              <a:t>) Alleles at an autosomal site carried by a parents-offspring trio are labeled with respect to the offspring (proband). T</a:t>
            </a:r>
            <a:r>
              <a:rPr lang="en-US" baseline="-25000" dirty="0"/>
              <a:t>P</a:t>
            </a:r>
            <a:r>
              <a:rPr lang="en-US" dirty="0"/>
              <a:t> and T</a:t>
            </a:r>
            <a:r>
              <a:rPr lang="en-US" baseline="-25000" dirty="0"/>
              <a:t>M</a:t>
            </a:r>
            <a:r>
              <a:rPr lang="en-US" dirty="0"/>
              <a:t> denote, respectively, the alleles transmitted from the father and the mother to the proband, and NT</a:t>
            </a:r>
            <a:r>
              <a:rPr lang="en-US" baseline="-25000" dirty="0"/>
              <a:t>P</a:t>
            </a:r>
            <a:r>
              <a:rPr lang="en-US" dirty="0"/>
              <a:t> and NT</a:t>
            </a:r>
            <a:r>
              <a:rPr lang="en-US" baseline="-25000" dirty="0"/>
              <a:t>M</a:t>
            </a:r>
            <a:r>
              <a:rPr lang="en-US" dirty="0"/>
              <a:t> denote the paternal and maternal alleles that are not transmitted. The transmitted alleles can influence the phenotype of the offspring, X</a:t>
            </a:r>
            <a:r>
              <a:rPr lang="en-US" baseline="-25000" dirty="0"/>
              <a:t>O</a:t>
            </a:r>
            <a:r>
              <a:rPr lang="en-US" dirty="0"/>
              <a:t>, through a direct path. The alleles of the parents, both transmitted and </a:t>
            </a:r>
            <a:r>
              <a:rPr lang="en-US" dirty="0" err="1"/>
              <a:t>nontransmitted</a:t>
            </a:r>
            <a:r>
              <a:rPr lang="en-US" dirty="0"/>
              <a:t>, can influence the parents’ phenotypes, Y</a:t>
            </a:r>
            <a:r>
              <a:rPr lang="en-US" baseline="-25000" dirty="0"/>
              <a:t>P</a:t>
            </a:r>
            <a:r>
              <a:rPr lang="en-US" dirty="0"/>
              <a:t> and Y</a:t>
            </a:r>
            <a:r>
              <a:rPr lang="en-US" baseline="-25000" dirty="0"/>
              <a:t>M</a:t>
            </a:r>
            <a:r>
              <a:rPr lang="en-US" dirty="0"/>
              <a:t>, and through them may have a nurturing effect on X</a:t>
            </a:r>
            <a:r>
              <a:rPr lang="en-US" baseline="-25000" dirty="0"/>
              <a:t>O</a:t>
            </a:r>
            <a:r>
              <a:rPr lang="en-US" dirty="0"/>
              <a:t>. This pathway combines a genetic effect (T</a:t>
            </a:r>
            <a:r>
              <a:rPr lang="en-US" baseline="-25000" dirty="0"/>
              <a:t>P</a:t>
            </a:r>
            <a:r>
              <a:rPr lang="en-US" dirty="0"/>
              <a:t>, NT</a:t>
            </a:r>
            <a:r>
              <a:rPr lang="en-US" baseline="-25000" dirty="0"/>
              <a:t>P</a:t>
            </a:r>
            <a:r>
              <a:rPr lang="en-US" dirty="0"/>
              <a:t>, T</a:t>
            </a:r>
            <a:r>
              <a:rPr lang="en-US" baseline="-25000" dirty="0"/>
              <a:t>M</a:t>
            </a:r>
            <a:r>
              <a:rPr lang="en-US" dirty="0"/>
              <a:t>, and NT</a:t>
            </a:r>
            <a:r>
              <a:rPr lang="en-US" baseline="-25000" dirty="0"/>
              <a:t>M</a:t>
            </a:r>
            <a:r>
              <a:rPr lang="en-US" dirty="0"/>
              <a:t>) on Y</a:t>
            </a:r>
            <a:r>
              <a:rPr lang="en-US" baseline="-25000" dirty="0"/>
              <a:t>P</a:t>
            </a:r>
            <a:r>
              <a:rPr lang="en-US" dirty="0"/>
              <a:t> and Y</a:t>
            </a:r>
            <a:r>
              <a:rPr lang="en-US" baseline="-25000" dirty="0"/>
              <a:t>M</a:t>
            </a:r>
            <a:r>
              <a:rPr lang="en-US" dirty="0"/>
              <a:t> with a nurturing effect (Y</a:t>
            </a:r>
            <a:r>
              <a:rPr lang="en-US" baseline="-25000" dirty="0"/>
              <a:t>P</a:t>
            </a:r>
            <a:r>
              <a:rPr lang="en-US" dirty="0"/>
              <a:t> and Y</a:t>
            </a:r>
            <a:r>
              <a:rPr lang="en-US" baseline="-25000" dirty="0"/>
              <a:t>M</a:t>
            </a:r>
            <a:r>
              <a:rPr lang="en-US" dirty="0"/>
              <a:t>) on X</a:t>
            </a:r>
            <a:r>
              <a:rPr lang="en-US" baseline="-25000" dirty="0"/>
              <a:t>O</a:t>
            </a:r>
            <a:r>
              <a:rPr lang="en-US" dirty="0"/>
              <a:t>. Note that although X</a:t>
            </a:r>
            <a:r>
              <a:rPr lang="en-US" baseline="-25000" dirty="0"/>
              <a:t>O</a:t>
            </a:r>
            <a:r>
              <a:rPr lang="en-US" dirty="0"/>
              <a:t> is often an individual trait of interest, Y would include a much broader set of phenotypes and is not completely known. (</a:t>
            </a:r>
            <a:r>
              <a:rPr lang="en-US" b="1" dirty="0"/>
              <a:t>B</a:t>
            </a:r>
            <a:r>
              <a:rPr lang="en-US" dirty="0"/>
              <a:t>) Red diamonds denote phenotypes of relatives; the blue diamond denotes the phenotype of the proband. Using the maternally transmitted allele as an example (denoted by T), we highlight that, in addition to the parents, the genetic nurturing effect can be manifested through the phenotypes of older ancestors and </a:t>
            </a:r>
            <a:r>
              <a:rPr lang="en-US" dirty="0" err="1"/>
              <a:t>nonancestors</a:t>
            </a:r>
            <a:r>
              <a:rPr lang="en-US" dirty="0"/>
              <a:t> such as siblings.</a:t>
            </a:r>
          </a:p>
        </p:txBody>
      </p:sp>
      <p:sp>
        <p:nvSpPr>
          <p:cNvPr id="4" name="Slide Number Placeholder 3"/>
          <p:cNvSpPr>
            <a:spLocks noGrp="1"/>
          </p:cNvSpPr>
          <p:nvPr>
            <p:ph type="sldNum" sz="quarter" idx="5"/>
          </p:nvPr>
        </p:nvSpPr>
        <p:spPr/>
        <p:txBody>
          <a:bodyPr/>
          <a:lstStyle/>
          <a:p>
            <a:fld id="{0B0C3EA6-DFBB-42FE-B5E1-E255F6986950}" type="slidenum">
              <a:rPr lang="en-US" smtClean="0"/>
              <a:t>19</a:t>
            </a:fld>
            <a:endParaRPr lang="en-US"/>
          </a:p>
        </p:txBody>
      </p:sp>
    </p:spTree>
    <p:extLst>
      <p:ext uri="{BB962C8B-B14F-4D97-AF65-F5344CB8AC3E}">
        <p14:creationId xmlns:p14="http://schemas.microsoft.com/office/powerpoint/2010/main" val="183035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0C3EA6-DFBB-42FE-B5E1-E255F6986950}" type="slidenum">
              <a:rPr lang="en-US" smtClean="0"/>
              <a:t>20</a:t>
            </a:fld>
            <a:endParaRPr lang="en-US"/>
          </a:p>
        </p:txBody>
      </p:sp>
    </p:spTree>
    <p:extLst>
      <p:ext uri="{BB962C8B-B14F-4D97-AF65-F5344CB8AC3E}">
        <p14:creationId xmlns:p14="http://schemas.microsoft.com/office/powerpoint/2010/main" val="348273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852F4C-3CC2-497B-A1E9-AF890843A3C9}"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DE05D-B419-4D8A-8DD7-735A8A8CC8E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65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52F4C-3CC2-497B-A1E9-AF890843A3C9}"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DE05D-B419-4D8A-8DD7-735A8A8CC8E7}" type="slidenum">
              <a:rPr lang="en-US" smtClean="0"/>
              <a:t>‹#›</a:t>
            </a:fld>
            <a:endParaRPr lang="en-US"/>
          </a:p>
        </p:txBody>
      </p:sp>
    </p:spTree>
    <p:extLst>
      <p:ext uri="{BB962C8B-B14F-4D97-AF65-F5344CB8AC3E}">
        <p14:creationId xmlns:p14="http://schemas.microsoft.com/office/powerpoint/2010/main" val="303573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52F4C-3CC2-497B-A1E9-AF890843A3C9}"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DE05D-B419-4D8A-8DD7-735A8A8CC8E7}" type="slidenum">
              <a:rPr lang="en-US" smtClean="0"/>
              <a:t>‹#›</a:t>
            </a:fld>
            <a:endParaRPr lang="en-US"/>
          </a:p>
        </p:txBody>
      </p:sp>
    </p:spTree>
    <p:extLst>
      <p:ext uri="{BB962C8B-B14F-4D97-AF65-F5344CB8AC3E}">
        <p14:creationId xmlns:p14="http://schemas.microsoft.com/office/powerpoint/2010/main" val="397674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52F4C-3CC2-497B-A1E9-AF890843A3C9}"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DE05D-B419-4D8A-8DD7-735A8A8CC8E7}" type="slidenum">
              <a:rPr lang="en-US" smtClean="0"/>
              <a:t>‹#›</a:t>
            </a:fld>
            <a:endParaRPr lang="en-US"/>
          </a:p>
        </p:txBody>
      </p:sp>
    </p:spTree>
    <p:extLst>
      <p:ext uri="{BB962C8B-B14F-4D97-AF65-F5344CB8AC3E}">
        <p14:creationId xmlns:p14="http://schemas.microsoft.com/office/powerpoint/2010/main" val="296763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852F4C-3CC2-497B-A1E9-AF890843A3C9}"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DE05D-B419-4D8A-8DD7-735A8A8CC8E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77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852F4C-3CC2-497B-A1E9-AF890843A3C9}"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DE05D-B419-4D8A-8DD7-735A8A8CC8E7}" type="slidenum">
              <a:rPr lang="en-US" smtClean="0"/>
              <a:t>‹#›</a:t>
            </a:fld>
            <a:endParaRPr lang="en-US"/>
          </a:p>
        </p:txBody>
      </p:sp>
    </p:spTree>
    <p:extLst>
      <p:ext uri="{BB962C8B-B14F-4D97-AF65-F5344CB8AC3E}">
        <p14:creationId xmlns:p14="http://schemas.microsoft.com/office/powerpoint/2010/main" val="7251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852F4C-3CC2-497B-A1E9-AF890843A3C9}"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DE05D-B419-4D8A-8DD7-735A8A8CC8E7}" type="slidenum">
              <a:rPr lang="en-US" smtClean="0"/>
              <a:t>‹#›</a:t>
            </a:fld>
            <a:endParaRPr lang="en-US"/>
          </a:p>
        </p:txBody>
      </p:sp>
    </p:spTree>
    <p:extLst>
      <p:ext uri="{BB962C8B-B14F-4D97-AF65-F5344CB8AC3E}">
        <p14:creationId xmlns:p14="http://schemas.microsoft.com/office/powerpoint/2010/main" val="210097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852F4C-3CC2-497B-A1E9-AF890843A3C9}"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DE05D-B419-4D8A-8DD7-735A8A8CC8E7}" type="slidenum">
              <a:rPr lang="en-US" smtClean="0"/>
              <a:t>‹#›</a:t>
            </a:fld>
            <a:endParaRPr lang="en-US"/>
          </a:p>
        </p:txBody>
      </p:sp>
    </p:spTree>
    <p:extLst>
      <p:ext uri="{BB962C8B-B14F-4D97-AF65-F5344CB8AC3E}">
        <p14:creationId xmlns:p14="http://schemas.microsoft.com/office/powerpoint/2010/main" val="383822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7852F4C-3CC2-497B-A1E9-AF890843A3C9}" type="datetimeFigureOut">
              <a:rPr lang="en-US" smtClean="0"/>
              <a:t>3/7/2024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AEDE05D-B419-4D8A-8DD7-735A8A8CC8E7}" type="slidenum">
              <a:rPr lang="en-US" smtClean="0"/>
              <a:t>‹#›</a:t>
            </a:fld>
            <a:endParaRPr lang="en-US"/>
          </a:p>
        </p:txBody>
      </p:sp>
    </p:spTree>
    <p:extLst>
      <p:ext uri="{BB962C8B-B14F-4D97-AF65-F5344CB8AC3E}">
        <p14:creationId xmlns:p14="http://schemas.microsoft.com/office/powerpoint/2010/main" val="267570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7852F4C-3CC2-497B-A1E9-AF890843A3C9}" type="datetimeFigureOut">
              <a:rPr lang="en-US" smtClean="0"/>
              <a:t>3/7/2024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EDE05D-B419-4D8A-8DD7-735A8A8CC8E7}" type="slidenum">
              <a:rPr lang="en-US" smtClean="0"/>
              <a:t>‹#›</a:t>
            </a:fld>
            <a:endParaRPr lang="en-US"/>
          </a:p>
        </p:txBody>
      </p:sp>
    </p:spTree>
    <p:extLst>
      <p:ext uri="{BB962C8B-B14F-4D97-AF65-F5344CB8AC3E}">
        <p14:creationId xmlns:p14="http://schemas.microsoft.com/office/powerpoint/2010/main" val="405874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852F4C-3CC2-497B-A1E9-AF890843A3C9}"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DE05D-B419-4D8A-8DD7-735A8A8CC8E7}" type="slidenum">
              <a:rPr lang="en-US" smtClean="0"/>
              <a:t>‹#›</a:t>
            </a:fld>
            <a:endParaRPr lang="en-US"/>
          </a:p>
        </p:txBody>
      </p:sp>
    </p:spTree>
    <p:extLst>
      <p:ext uri="{BB962C8B-B14F-4D97-AF65-F5344CB8AC3E}">
        <p14:creationId xmlns:p14="http://schemas.microsoft.com/office/powerpoint/2010/main" val="45028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7852F4C-3CC2-497B-A1E9-AF890843A3C9}" type="datetimeFigureOut">
              <a:rPr lang="en-US" smtClean="0"/>
              <a:t>3/7/2024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EDE05D-B419-4D8A-8DD7-735A8A8CC8E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330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5.svg"/><Relationship Id="rId3" Type="http://schemas.openxmlformats.org/officeDocument/2006/relationships/image" Target="../media/image8.png"/><Relationship Id="rId21" Type="http://schemas.openxmlformats.org/officeDocument/2006/relationships/image" Target="../media/image28.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3.svg"/><Relationship Id="rId20"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4.png"/><Relationship Id="rId24" Type="http://schemas.openxmlformats.org/officeDocument/2006/relationships/image" Target="../media/image7.svg"/><Relationship Id="rId5" Type="http://schemas.openxmlformats.org/officeDocument/2006/relationships/image" Target="../media/image4.png"/><Relationship Id="rId15" Type="http://schemas.openxmlformats.org/officeDocument/2006/relationships/image" Target="../media/image2.png"/><Relationship Id="rId23" Type="http://schemas.openxmlformats.org/officeDocument/2006/relationships/image" Target="../media/image6.png"/><Relationship Id="rId10" Type="http://schemas.openxmlformats.org/officeDocument/2006/relationships/image" Target="../media/image13.svg"/><Relationship Id="rId19" Type="http://schemas.openxmlformats.org/officeDocument/2006/relationships/image" Target="../media/image26.png"/><Relationship Id="rId4" Type="http://schemas.openxmlformats.org/officeDocument/2006/relationships/image" Target="../media/image9.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9.sv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svg"/><Relationship Id="rId7"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3.svg"/><Relationship Id="rId5" Type="http://schemas.openxmlformats.org/officeDocument/2006/relationships/image" Target="../media/image7.svg"/><Relationship Id="rId10" Type="http://schemas.openxmlformats.org/officeDocument/2006/relationships/image" Target="../media/image32.png"/><Relationship Id="rId4" Type="http://schemas.openxmlformats.org/officeDocument/2006/relationships/image" Target="../media/image6.png"/><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6.png"/><Relationship Id="rId3" Type="http://schemas.openxmlformats.org/officeDocument/2006/relationships/image" Target="../media/image9.svg"/><Relationship Id="rId21" Type="http://schemas.openxmlformats.org/officeDocument/2006/relationships/image" Target="../media/image29.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5.svg"/><Relationship Id="rId2" Type="http://schemas.openxmlformats.org/officeDocument/2006/relationships/image" Target="../media/image8.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5.svg"/><Relationship Id="rId15" Type="http://schemas.openxmlformats.org/officeDocument/2006/relationships/image" Target="../media/image3.svg"/><Relationship Id="rId23" Type="http://schemas.openxmlformats.org/officeDocument/2006/relationships/image" Target="../media/image7.svg"/><Relationship Id="rId10" Type="http://schemas.openxmlformats.org/officeDocument/2006/relationships/image" Target="../media/image14.png"/><Relationship Id="rId19" Type="http://schemas.openxmlformats.org/officeDocument/2006/relationships/image" Target="../media/image27.svg"/><Relationship Id="rId4" Type="http://schemas.openxmlformats.org/officeDocument/2006/relationships/image" Target="../media/image4.png"/><Relationship Id="rId9" Type="http://schemas.openxmlformats.org/officeDocument/2006/relationships/image" Target="../media/image13.svg"/><Relationship Id="rId14" Type="http://schemas.openxmlformats.org/officeDocument/2006/relationships/image" Target="../media/image2.png"/><Relationship Id="rId22"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1.svg"/><Relationship Id="rId5" Type="http://schemas.openxmlformats.org/officeDocument/2006/relationships/image" Target="../media/image7.sv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19.svg"/><Relationship Id="rId3" Type="http://schemas.openxmlformats.org/officeDocument/2006/relationships/image" Target="../media/image8.png"/><Relationship Id="rId21" Type="http://schemas.openxmlformats.org/officeDocument/2006/relationships/image" Target="../media/image22.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3.svg"/><Relationship Id="rId20" Type="http://schemas.openxmlformats.org/officeDocument/2006/relationships/image" Target="../media/image21.sv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4.png"/><Relationship Id="rId5" Type="http://schemas.openxmlformats.org/officeDocument/2006/relationships/image" Target="../media/image4.png"/><Relationship Id="rId15" Type="http://schemas.openxmlformats.org/officeDocument/2006/relationships/image" Target="../media/image2.png"/><Relationship Id="rId10" Type="http://schemas.openxmlformats.org/officeDocument/2006/relationships/image" Target="../media/image13.svg"/><Relationship Id="rId19" Type="http://schemas.openxmlformats.org/officeDocument/2006/relationships/image" Target="../media/image20.png"/><Relationship Id="rId4" Type="http://schemas.openxmlformats.org/officeDocument/2006/relationships/image" Target="../media/image9.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3.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322C-4B48-AE72-278D-02794B8B8050}"/>
              </a:ext>
            </a:extLst>
          </p:cNvPr>
          <p:cNvSpPr>
            <a:spLocks noGrp="1"/>
          </p:cNvSpPr>
          <p:nvPr>
            <p:ph type="ctrTitle"/>
          </p:nvPr>
        </p:nvSpPr>
        <p:spPr/>
        <p:txBody>
          <a:bodyPr>
            <a:normAutofit/>
          </a:bodyPr>
          <a:lstStyle/>
          <a:p>
            <a:r>
              <a:rPr lang="en-US" sz="6600" dirty="0"/>
              <a:t>Gene-Environment Correlation </a:t>
            </a:r>
            <a:br>
              <a:rPr lang="en-US" sz="6600" dirty="0"/>
            </a:br>
            <a:r>
              <a:rPr lang="en-US" sz="5400" dirty="0"/>
              <a:t>(and combined PGI + Twin model)</a:t>
            </a:r>
            <a:endParaRPr lang="en-US" sz="6600" dirty="0"/>
          </a:p>
        </p:txBody>
      </p:sp>
      <p:sp>
        <p:nvSpPr>
          <p:cNvPr id="3" name="Subtitle 2">
            <a:extLst>
              <a:ext uri="{FF2B5EF4-FFF2-40B4-BE49-F238E27FC236}">
                <a16:creationId xmlns:a16="http://schemas.microsoft.com/office/drawing/2014/main" id="{CDF8B829-68C0-20ED-36FC-49D95922E5D6}"/>
              </a:ext>
            </a:extLst>
          </p:cNvPr>
          <p:cNvSpPr>
            <a:spLocks noGrp="1"/>
          </p:cNvSpPr>
          <p:nvPr>
            <p:ph type="subTitle" idx="1"/>
          </p:nvPr>
        </p:nvSpPr>
        <p:spPr/>
        <p:txBody>
          <a:bodyPr>
            <a:normAutofit fontScale="85000" lnSpcReduction="20000"/>
          </a:bodyPr>
          <a:lstStyle/>
          <a:p>
            <a:r>
              <a:rPr lang="en-US" dirty="0"/>
              <a:t>Daniel Gustavson</a:t>
            </a:r>
          </a:p>
          <a:p>
            <a:r>
              <a:rPr lang="en-US" dirty="0"/>
              <a:t>March 7, 2024</a:t>
            </a:r>
          </a:p>
          <a:p>
            <a:r>
              <a:rPr lang="en-US" dirty="0"/>
              <a:t>International Statistical genetics workshop</a:t>
            </a:r>
          </a:p>
        </p:txBody>
      </p:sp>
      <p:sp>
        <p:nvSpPr>
          <p:cNvPr id="4" name="Slide Number Placeholder 3">
            <a:extLst>
              <a:ext uri="{FF2B5EF4-FFF2-40B4-BE49-F238E27FC236}">
                <a16:creationId xmlns:a16="http://schemas.microsoft.com/office/drawing/2014/main" id="{C9246E3B-2FD0-8154-B2AE-9BC39C7E5677}"/>
              </a:ext>
            </a:extLst>
          </p:cNvPr>
          <p:cNvSpPr>
            <a:spLocks noGrp="1"/>
          </p:cNvSpPr>
          <p:nvPr>
            <p:ph type="sldNum" sz="quarter" idx="12"/>
          </p:nvPr>
        </p:nvSpPr>
        <p:spPr/>
        <p:txBody>
          <a:bodyPr/>
          <a:lstStyle/>
          <a:p>
            <a:fld id="{2AEDE05D-B419-4D8A-8DD7-735A8A8CC8E7}" type="slidenum">
              <a:rPr lang="en-US" smtClean="0"/>
              <a:t>1</a:t>
            </a:fld>
            <a:endParaRPr lang="en-US"/>
          </a:p>
        </p:txBody>
      </p:sp>
    </p:spTree>
    <p:extLst>
      <p:ext uri="{BB962C8B-B14F-4D97-AF65-F5344CB8AC3E}">
        <p14:creationId xmlns:p14="http://schemas.microsoft.com/office/powerpoint/2010/main" val="2821528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28592F-45BF-582A-8449-C178EB96E3F8}"/>
              </a:ext>
            </a:extLst>
          </p:cNvPr>
          <p:cNvSpPr/>
          <p:nvPr/>
        </p:nvSpPr>
        <p:spPr>
          <a:xfrm>
            <a:off x="914400" y="1460500"/>
            <a:ext cx="10490200" cy="52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hild with balloon with solid fill">
            <a:extLst>
              <a:ext uri="{FF2B5EF4-FFF2-40B4-BE49-F238E27FC236}">
                <a16:creationId xmlns:a16="http://schemas.microsoft.com/office/drawing/2014/main" id="{A39866FF-0FEF-9C28-D077-AEB31669CA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4512" y="2958106"/>
            <a:ext cx="914400" cy="914400"/>
          </a:xfrm>
          <a:prstGeom prst="rect">
            <a:avLst/>
          </a:prstGeom>
        </p:spPr>
      </p:pic>
      <p:sp>
        <p:nvSpPr>
          <p:cNvPr id="17" name="TextBox 16">
            <a:extLst>
              <a:ext uri="{FF2B5EF4-FFF2-40B4-BE49-F238E27FC236}">
                <a16:creationId xmlns:a16="http://schemas.microsoft.com/office/drawing/2014/main" id="{23B49EC6-74F0-1A52-027C-4520ACA6047F}"/>
              </a:ext>
            </a:extLst>
          </p:cNvPr>
          <p:cNvSpPr txBox="1"/>
          <p:nvPr/>
        </p:nvSpPr>
        <p:spPr>
          <a:xfrm>
            <a:off x="289453" y="239092"/>
            <a:ext cx="1458091" cy="369332"/>
          </a:xfrm>
          <a:prstGeom prst="rect">
            <a:avLst/>
          </a:prstGeom>
          <a:noFill/>
        </p:spPr>
        <p:txBody>
          <a:bodyPr wrap="none" rtlCol="0">
            <a:spAutoFit/>
          </a:bodyPr>
          <a:lstStyle/>
          <a:p>
            <a:r>
              <a:rPr lang="en-US" dirty="0"/>
              <a:t>Evocative </a:t>
            </a:r>
            <a:r>
              <a:rPr lang="en-US" dirty="0" err="1"/>
              <a:t>rGE</a:t>
            </a:r>
            <a:endParaRPr lang="en-US" dirty="0"/>
          </a:p>
        </p:txBody>
      </p:sp>
      <p:grpSp>
        <p:nvGrpSpPr>
          <p:cNvPr id="4" name="Group 3">
            <a:extLst>
              <a:ext uri="{FF2B5EF4-FFF2-40B4-BE49-F238E27FC236}">
                <a16:creationId xmlns:a16="http://schemas.microsoft.com/office/drawing/2014/main" id="{0A6818AF-AF95-45D6-29CC-2555E4D89722}"/>
              </a:ext>
            </a:extLst>
          </p:cNvPr>
          <p:cNvGrpSpPr/>
          <p:nvPr/>
        </p:nvGrpSpPr>
        <p:grpSpPr>
          <a:xfrm>
            <a:off x="260946" y="2601827"/>
            <a:ext cx="663222" cy="725076"/>
            <a:chOff x="4341048" y="654050"/>
            <a:chExt cx="1061626" cy="1016000"/>
          </a:xfrm>
        </p:grpSpPr>
        <p:pic>
          <p:nvPicPr>
            <p:cNvPr id="5" name="Graphic 4" descr="DNA with solid fill">
              <a:extLst>
                <a:ext uri="{FF2B5EF4-FFF2-40B4-BE49-F238E27FC236}">
                  <a16:creationId xmlns:a16="http://schemas.microsoft.com/office/drawing/2014/main" id="{229079B5-8B4B-24E0-00EF-20568B55C9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51805">
              <a:off x="4488274" y="755650"/>
              <a:ext cx="914400" cy="914400"/>
            </a:xfrm>
            <a:prstGeom prst="rect">
              <a:avLst/>
            </a:prstGeom>
          </p:spPr>
        </p:pic>
        <p:pic>
          <p:nvPicPr>
            <p:cNvPr id="6" name="Graphic 5" descr="Music note with solid fill">
              <a:extLst>
                <a:ext uri="{FF2B5EF4-FFF2-40B4-BE49-F238E27FC236}">
                  <a16:creationId xmlns:a16="http://schemas.microsoft.com/office/drawing/2014/main" id="{CF826167-5E23-9487-35A4-95263C143D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1048" y="654050"/>
              <a:ext cx="520700" cy="520700"/>
            </a:xfrm>
            <a:prstGeom prst="rect">
              <a:avLst/>
            </a:prstGeom>
          </p:spPr>
        </p:pic>
      </p:grpSp>
      <p:pic>
        <p:nvPicPr>
          <p:cNvPr id="7" name="Graphic 6" descr="Guitar with solid fill">
            <a:extLst>
              <a:ext uri="{FF2B5EF4-FFF2-40B4-BE49-F238E27FC236}">
                <a16:creationId xmlns:a16="http://schemas.microsoft.com/office/drawing/2014/main" id="{37F5B19D-4182-BB82-F5E3-DAB67A3C63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41800" y="1219200"/>
            <a:ext cx="914400" cy="914400"/>
          </a:xfrm>
          <a:prstGeom prst="rect">
            <a:avLst/>
          </a:prstGeom>
        </p:spPr>
      </p:pic>
      <p:pic>
        <p:nvPicPr>
          <p:cNvPr id="11" name="Graphic 10" descr="Soccer ball with solid fill">
            <a:extLst>
              <a:ext uri="{FF2B5EF4-FFF2-40B4-BE49-F238E27FC236}">
                <a16:creationId xmlns:a16="http://schemas.microsoft.com/office/drawing/2014/main" id="{73754EAB-9928-1A7C-50C4-248100DBEB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41800" y="2985676"/>
            <a:ext cx="793751" cy="793751"/>
          </a:xfrm>
          <a:prstGeom prst="rect">
            <a:avLst/>
          </a:prstGeom>
        </p:spPr>
      </p:pic>
      <p:pic>
        <p:nvPicPr>
          <p:cNvPr id="15" name="Graphic 14" descr="Large paint brush with solid fill">
            <a:extLst>
              <a:ext uri="{FF2B5EF4-FFF2-40B4-BE49-F238E27FC236}">
                <a16:creationId xmlns:a16="http://schemas.microsoft.com/office/drawing/2014/main" id="{79171A0D-4CCE-034B-96D3-5F9EFEE918D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41800" y="4635500"/>
            <a:ext cx="914400" cy="914400"/>
          </a:xfrm>
          <a:prstGeom prst="rect">
            <a:avLst/>
          </a:prstGeom>
        </p:spPr>
      </p:pic>
      <p:cxnSp>
        <p:nvCxnSpPr>
          <p:cNvPr id="18" name="Straight Arrow Connector 17">
            <a:extLst>
              <a:ext uri="{FF2B5EF4-FFF2-40B4-BE49-F238E27FC236}">
                <a16:creationId xmlns:a16="http://schemas.microsoft.com/office/drawing/2014/main" id="{E6CF31CB-1557-AB30-1CC0-08BA435E4154}"/>
              </a:ext>
            </a:extLst>
          </p:cNvPr>
          <p:cNvCxnSpPr>
            <a:cxnSpLocks/>
          </p:cNvCxnSpPr>
          <p:nvPr/>
        </p:nvCxnSpPr>
        <p:spPr>
          <a:xfrm>
            <a:off x="2032000" y="3382551"/>
            <a:ext cx="18161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CEAB771-B412-5F4B-8B70-EC73970EABBB}"/>
              </a:ext>
            </a:extLst>
          </p:cNvPr>
          <p:cNvCxnSpPr>
            <a:cxnSpLocks/>
          </p:cNvCxnSpPr>
          <p:nvPr/>
        </p:nvCxnSpPr>
        <p:spPr>
          <a:xfrm flipV="1">
            <a:off x="1978347" y="1981200"/>
            <a:ext cx="1869753" cy="10404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9A7DF7A-4BAF-3570-3888-C258A3243992}"/>
              </a:ext>
            </a:extLst>
          </p:cNvPr>
          <p:cNvCxnSpPr>
            <a:cxnSpLocks/>
          </p:cNvCxnSpPr>
          <p:nvPr/>
        </p:nvCxnSpPr>
        <p:spPr>
          <a:xfrm>
            <a:off x="1978347" y="3779427"/>
            <a:ext cx="1755453" cy="85607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8" name="Graphic 27" descr="Child with balloon with solid fill">
            <a:extLst>
              <a:ext uri="{FF2B5EF4-FFF2-40B4-BE49-F238E27FC236}">
                <a16:creationId xmlns:a16="http://schemas.microsoft.com/office/drawing/2014/main" id="{CF238CE9-370F-C58C-45A4-2F1DBBFC68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88184" y="1524000"/>
            <a:ext cx="914400" cy="914400"/>
          </a:xfrm>
          <a:prstGeom prst="rect">
            <a:avLst/>
          </a:prstGeom>
        </p:spPr>
      </p:pic>
      <p:grpSp>
        <p:nvGrpSpPr>
          <p:cNvPr id="29" name="Group 28">
            <a:extLst>
              <a:ext uri="{FF2B5EF4-FFF2-40B4-BE49-F238E27FC236}">
                <a16:creationId xmlns:a16="http://schemas.microsoft.com/office/drawing/2014/main" id="{0023EE91-6685-5EDC-F93E-FC109904D0DC}"/>
              </a:ext>
            </a:extLst>
          </p:cNvPr>
          <p:cNvGrpSpPr/>
          <p:nvPr/>
        </p:nvGrpSpPr>
        <p:grpSpPr>
          <a:xfrm>
            <a:off x="9656573" y="1190347"/>
            <a:ext cx="663222" cy="725076"/>
            <a:chOff x="4341048" y="654050"/>
            <a:chExt cx="1061626" cy="1016000"/>
          </a:xfrm>
        </p:grpSpPr>
        <p:pic>
          <p:nvPicPr>
            <p:cNvPr id="30" name="Graphic 29" descr="DNA with solid fill">
              <a:extLst>
                <a:ext uri="{FF2B5EF4-FFF2-40B4-BE49-F238E27FC236}">
                  <a16:creationId xmlns:a16="http://schemas.microsoft.com/office/drawing/2014/main" id="{7BE263E9-400C-F81D-63C1-5F4310A73D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51805">
              <a:off x="4488274" y="755650"/>
              <a:ext cx="914400" cy="914400"/>
            </a:xfrm>
            <a:prstGeom prst="rect">
              <a:avLst/>
            </a:prstGeom>
          </p:spPr>
        </p:pic>
        <p:pic>
          <p:nvPicPr>
            <p:cNvPr id="31" name="Graphic 30" descr="Music note with solid fill">
              <a:extLst>
                <a:ext uri="{FF2B5EF4-FFF2-40B4-BE49-F238E27FC236}">
                  <a16:creationId xmlns:a16="http://schemas.microsoft.com/office/drawing/2014/main" id="{E3540717-3E07-941E-D64F-CEA7A06BE2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1048" y="654050"/>
              <a:ext cx="520700" cy="520700"/>
            </a:xfrm>
            <a:prstGeom prst="rect">
              <a:avLst/>
            </a:prstGeom>
          </p:spPr>
        </p:pic>
      </p:grpSp>
      <p:pic>
        <p:nvPicPr>
          <p:cNvPr id="32" name="Graphic 31" descr="Guitar with solid fill">
            <a:extLst>
              <a:ext uri="{FF2B5EF4-FFF2-40B4-BE49-F238E27FC236}">
                <a16:creationId xmlns:a16="http://schemas.microsoft.com/office/drawing/2014/main" id="{8F676AA5-7B33-19CF-70F4-6207CBA7556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788458" y="1217602"/>
            <a:ext cx="697821" cy="697821"/>
          </a:xfrm>
          <a:prstGeom prst="rect">
            <a:avLst/>
          </a:prstGeom>
        </p:spPr>
      </p:pic>
      <p:pic>
        <p:nvPicPr>
          <p:cNvPr id="3" name="Graphic 2" descr="Children with solid fill">
            <a:extLst>
              <a:ext uri="{FF2B5EF4-FFF2-40B4-BE49-F238E27FC236}">
                <a16:creationId xmlns:a16="http://schemas.microsoft.com/office/drawing/2014/main" id="{F7062A58-9D6E-0185-AEF2-2430E309E2E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699000" y="1743648"/>
            <a:ext cx="687813" cy="687813"/>
          </a:xfrm>
          <a:prstGeom prst="rect">
            <a:avLst/>
          </a:prstGeom>
        </p:spPr>
      </p:pic>
      <p:pic>
        <p:nvPicPr>
          <p:cNvPr id="9" name="Graphic 8" descr="Children with solid fill">
            <a:extLst>
              <a:ext uri="{FF2B5EF4-FFF2-40B4-BE49-F238E27FC236}">
                <a16:creationId xmlns:a16="http://schemas.microsoft.com/office/drawing/2014/main" id="{F798EC08-6E85-F920-F1A6-56CA6173E92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727310" y="3528599"/>
            <a:ext cx="687813" cy="687813"/>
          </a:xfrm>
          <a:prstGeom prst="rect">
            <a:avLst/>
          </a:prstGeom>
        </p:spPr>
      </p:pic>
      <p:pic>
        <p:nvPicPr>
          <p:cNvPr id="10" name="Graphic 9" descr="Children with solid fill">
            <a:extLst>
              <a:ext uri="{FF2B5EF4-FFF2-40B4-BE49-F238E27FC236}">
                <a16:creationId xmlns:a16="http://schemas.microsoft.com/office/drawing/2014/main" id="{1DCE7431-BB08-A08F-D5C3-45C0A642F72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727310" y="5313550"/>
            <a:ext cx="687813" cy="687813"/>
          </a:xfrm>
          <a:prstGeom prst="rect">
            <a:avLst/>
          </a:prstGeom>
        </p:spPr>
      </p:pic>
      <p:pic>
        <p:nvPicPr>
          <p:cNvPr id="12" name="Graphic 11" descr="Woman with solid fill">
            <a:extLst>
              <a:ext uri="{FF2B5EF4-FFF2-40B4-BE49-F238E27FC236}">
                <a16:creationId xmlns:a16="http://schemas.microsoft.com/office/drawing/2014/main" id="{31AE2B5A-1342-3DEC-7FE8-EB82508ABCE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909134" y="2869879"/>
            <a:ext cx="914400" cy="914400"/>
          </a:xfrm>
          <a:prstGeom prst="rect">
            <a:avLst/>
          </a:prstGeom>
        </p:spPr>
      </p:pic>
      <p:cxnSp>
        <p:nvCxnSpPr>
          <p:cNvPr id="13" name="Straight Arrow Connector 12">
            <a:extLst>
              <a:ext uri="{FF2B5EF4-FFF2-40B4-BE49-F238E27FC236}">
                <a16:creationId xmlns:a16="http://schemas.microsoft.com/office/drawing/2014/main" id="{72AE0CA1-C01B-EE42-326A-C92BE7B847BE}"/>
              </a:ext>
            </a:extLst>
          </p:cNvPr>
          <p:cNvCxnSpPr>
            <a:cxnSpLocks/>
          </p:cNvCxnSpPr>
          <p:nvPr/>
        </p:nvCxnSpPr>
        <p:spPr>
          <a:xfrm flipV="1">
            <a:off x="5887068" y="1747396"/>
            <a:ext cx="3172542" cy="89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35CC74A9-ECC4-BBB5-BD2A-583509AADA1E}"/>
              </a:ext>
            </a:extLst>
          </p:cNvPr>
          <p:cNvCxnSpPr>
            <a:cxnSpLocks/>
          </p:cNvCxnSpPr>
          <p:nvPr/>
        </p:nvCxnSpPr>
        <p:spPr>
          <a:xfrm flipH="1" flipV="1">
            <a:off x="6159500" y="2264348"/>
            <a:ext cx="889000" cy="5232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E976825-1034-337F-4D39-A1A2918BD975}"/>
              </a:ext>
            </a:extLst>
          </p:cNvPr>
          <p:cNvCxnSpPr>
            <a:cxnSpLocks/>
          </p:cNvCxnSpPr>
          <p:nvPr/>
        </p:nvCxnSpPr>
        <p:spPr>
          <a:xfrm flipV="1">
            <a:off x="7660447" y="2222500"/>
            <a:ext cx="1051753" cy="5926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Slide Number Placeholder 18">
            <a:extLst>
              <a:ext uri="{FF2B5EF4-FFF2-40B4-BE49-F238E27FC236}">
                <a16:creationId xmlns:a16="http://schemas.microsoft.com/office/drawing/2014/main" id="{C779EA0A-AF7A-6E7F-1064-88E0E4CF0DF1}"/>
              </a:ext>
            </a:extLst>
          </p:cNvPr>
          <p:cNvSpPr>
            <a:spLocks noGrp="1"/>
          </p:cNvSpPr>
          <p:nvPr>
            <p:ph type="sldNum" sz="quarter" idx="12"/>
          </p:nvPr>
        </p:nvSpPr>
        <p:spPr/>
        <p:txBody>
          <a:bodyPr/>
          <a:lstStyle/>
          <a:p>
            <a:fld id="{2AEDE05D-B419-4D8A-8DD7-735A8A8CC8E7}" type="slidenum">
              <a:rPr lang="en-US" smtClean="0"/>
              <a:t>10</a:t>
            </a:fld>
            <a:endParaRPr lang="en-US"/>
          </a:p>
        </p:txBody>
      </p:sp>
      <p:sp>
        <p:nvSpPr>
          <p:cNvPr id="20" name="TextBox 19">
            <a:extLst>
              <a:ext uri="{FF2B5EF4-FFF2-40B4-BE49-F238E27FC236}">
                <a16:creationId xmlns:a16="http://schemas.microsoft.com/office/drawing/2014/main" id="{FD4535D5-B061-2EE9-D212-967ABF8F66AB}"/>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293713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28592F-45BF-582A-8449-C178EB96E3F8}"/>
              </a:ext>
            </a:extLst>
          </p:cNvPr>
          <p:cNvSpPr/>
          <p:nvPr/>
        </p:nvSpPr>
        <p:spPr>
          <a:xfrm>
            <a:off x="990115" y="1471370"/>
            <a:ext cx="10490200" cy="52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hild with balloon with solid fill">
            <a:extLst>
              <a:ext uri="{FF2B5EF4-FFF2-40B4-BE49-F238E27FC236}">
                <a16:creationId xmlns:a16="http://schemas.microsoft.com/office/drawing/2014/main" id="{A39866FF-0FEF-9C28-D077-AEB31669CA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31747" y="4843056"/>
            <a:ext cx="914400" cy="914400"/>
          </a:xfrm>
          <a:prstGeom prst="rect">
            <a:avLst/>
          </a:prstGeom>
        </p:spPr>
      </p:pic>
      <p:sp>
        <p:nvSpPr>
          <p:cNvPr id="17" name="TextBox 16">
            <a:extLst>
              <a:ext uri="{FF2B5EF4-FFF2-40B4-BE49-F238E27FC236}">
                <a16:creationId xmlns:a16="http://schemas.microsoft.com/office/drawing/2014/main" id="{23B49EC6-74F0-1A52-027C-4520ACA6047F}"/>
              </a:ext>
            </a:extLst>
          </p:cNvPr>
          <p:cNvSpPr txBox="1"/>
          <p:nvPr/>
        </p:nvSpPr>
        <p:spPr>
          <a:xfrm>
            <a:off x="289453" y="239092"/>
            <a:ext cx="2553904" cy="369332"/>
          </a:xfrm>
          <a:prstGeom prst="rect">
            <a:avLst/>
          </a:prstGeom>
          <a:noFill/>
        </p:spPr>
        <p:txBody>
          <a:bodyPr wrap="none" rtlCol="0">
            <a:spAutoFit/>
          </a:bodyPr>
          <a:lstStyle/>
          <a:p>
            <a:r>
              <a:rPr lang="en-US" b="1" dirty="0">
                <a:solidFill>
                  <a:schemeClr val="accent1"/>
                </a:solidFill>
              </a:rPr>
              <a:t>Passive</a:t>
            </a:r>
            <a:r>
              <a:rPr lang="en-US" b="1" dirty="0"/>
              <a:t> vs. </a:t>
            </a:r>
            <a:r>
              <a:rPr lang="en-US" b="1" dirty="0">
                <a:solidFill>
                  <a:schemeClr val="bg2">
                    <a:lumMod val="50000"/>
                  </a:schemeClr>
                </a:solidFill>
              </a:rPr>
              <a:t>Evocative</a:t>
            </a:r>
            <a:r>
              <a:rPr lang="en-US" b="1" dirty="0"/>
              <a:t> </a:t>
            </a:r>
            <a:r>
              <a:rPr lang="en-US" b="1" dirty="0" err="1"/>
              <a:t>rGE</a:t>
            </a:r>
            <a:endParaRPr lang="en-US" b="1" dirty="0"/>
          </a:p>
        </p:txBody>
      </p:sp>
      <p:pic>
        <p:nvPicPr>
          <p:cNvPr id="12" name="Graphic 11" descr="Woman with solid fill">
            <a:extLst>
              <a:ext uri="{FF2B5EF4-FFF2-40B4-BE49-F238E27FC236}">
                <a16:creationId xmlns:a16="http://schemas.microsoft.com/office/drawing/2014/main" id="{31AE2B5A-1342-3DEC-7FE8-EB82508ABC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8359" y="1719593"/>
            <a:ext cx="914400" cy="914400"/>
          </a:xfrm>
          <a:prstGeom prst="rect">
            <a:avLst/>
          </a:prstGeom>
        </p:spPr>
      </p:pic>
      <p:cxnSp>
        <p:nvCxnSpPr>
          <p:cNvPr id="13" name="Straight Arrow Connector 12">
            <a:extLst>
              <a:ext uri="{FF2B5EF4-FFF2-40B4-BE49-F238E27FC236}">
                <a16:creationId xmlns:a16="http://schemas.microsoft.com/office/drawing/2014/main" id="{72AE0CA1-C01B-EE42-326A-C92BE7B847BE}"/>
              </a:ext>
            </a:extLst>
          </p:cNvPr>
          <p:cNvCxnSpPr>
            <a:cxnSpLocks/>
          </p:cNvCxnSpPr>
          <p:nvPr/>
        </p:nvCxnSpPr>
        <p:spPr>
          <a:xfrm>
            <a:off x="2949721" y="2200971"/>
            <a:ext cx="2007768" cy="79468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07B3B1D1-60BE-A87F-269B-342757E70CF9}"/>
              </a:ext>
            </a:extLst>
          </p:cNvPr>
          <p:cNvGrpSpPr/>
          <p:nvPr/>
        </p:nvGrpSpPr>
        <p:grpSpPr>
          <a:xfrm>
            <a:off x="1482347" y="1334020"/>
            <a:ext cx="721636" cy="789953"/>
            <a:chOff x="1080322" y="1125470"/>
            <a:chExt cx="721636" cy="789953"/>
          </a:xfrm>
        </p:grpSpPr>
        <p:pic>
          <p:nvPicPr>
            <p:cNvPr id="14" name="Graphic 13" descr="DNA with solid fill">
              <a:extLst>
                <a:ext uri="{FF2B5EF4-FFF2-40B4-BE49-F238E27FC236}">
                  <a16:creationId xmlns:a16="http://schemas.microsoft.com/office/drawing/2014/main" id="{A34F29E4-CAEB-38C7-701E-17CF3335DF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51805">
              <a:off x="1230711" y="1262855"/>
              <a:ext cx="571247" cy="652568"/>
            </a:xfrm>
            <a:prstGeom prst="rect">
              <a:avLst/>
            </a:prstGeom>
          </p:spPr>
        </p:pic>
        <p:pic>
          <p:nvPicPr>
            <p:cNvPr id="20" name="Graphic 19" descr="Worried face with solid fill with solid fill">
              <a:extLst>
                <a:ext uri="{FF2B5EF4-FFF2-40B4-BE49-F238E27FC236}">
                  <a16:creationId xmlns:a16="http://schemas.microsoft.com/office/drawing/2014/main" id="{9330C4EB-D6C5-7C17-225C-07FBF2FE3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0322" y="1125470"/>
              <a:ext cx="349400" cy="349400"/>
            </a:xfrm>
            <a:prstGeom prst="rect">
              <a:avLst/>
            </a:prstGeom>
          </p:spPr>
        </p:pic>
      </p:grpSp>
      <p:grpSp>
        <p:nvGrpSpPr>
          <p:cNvPr id="22" name="Group 21">
            <a:extLst>
              <a:ext uri="{FF2B5EF4-FFF2-40B4-BE49-F238E27FC236}">
                <a16:creationId xmlns:a16="http://schemas.microsoft.com/office/drawing/2014/main" id="{6F0D023B-77F5-059A-244C-442E5A32E401}"/>
              </a:ext>
            </a:extLst>
          </p:cNvPr>
          <p:cNvGrpSpPr/>
          <p:nvPr/>
        </p:nvGrpSpPr>
        <p:grpSpPr>
          <a:xfrm>
            <a:off x="1430304" y="4477825"/>
            <a:ext cx="721636" cy="789953"/>
            <a:chOff x="1080322" y="1125470"/>
            <a:chExt cx="721636" cy="789953"/>
          </a:xfrm>
        </p:grpSpPr>
        <p:pic>
          <p:nvPicPr>
            <p:cNvPr id="23" name="Graphic 22" descr="DNA with solid fill">
              <a:extLst>
                <a:ext uri="{FF2B5EF4-FFF2-40B4-BE49-F238E27FC236}">
                  <a16:creationId xmlns:a16="http://schemas.microsoft.com/office/drawing/2014/main" id="{FC35DA90-71B7-B3CE-B58D-C597148577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51805">
              <a:off x="1230711" y="1262855"/>
              <a:ext cx="571247" cy="652568"/>
            </a:xfrm>
            <a:prstGeom prst="rect">
              <a:avLst/>
            </a:prstGeom>
          </p:spPr>
        </p:pic>
        <p:pic>
          <p:nvPicPr>
            <p:cNvPr id="24" name="Graphic 23" descr="Worried face with solid fill with solid fill">
              <a:extLst>
                <a:ext uri="{FF2B5EF4-FFF2-40B4-BE49-F238E27FC236}">
                  <a16:creationId xmlns:a16="http://schemas.microsoft.com/office/drawing/2014/main" id="{D75C1DAF-B37D-6C9E-A474-A3F81E3575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0322" y="1125470"/>
              <a:ext cx="349400" cy="349400"/>
            </a:xfrm>
            <a:prstGeom prst="rect">
              <a:avLst/>
            </a:prstGeom>
          </p:spPr>
        </p:pic>
      </p:grpSp>
      <p:pic>
        <p:nvPicPr>
          <p:cNvPr id="36" name="Graphic 35" descr="Worried face with solid fill with solid fill">
            <a:extLst>
              <a:ext uri="{FF2B5EF4-FFF2-40B4-BE49-F238E27FC236}">
                <a16:creationId xmlns:a16="http://schemas.microsoft.com/office/drawing/2014/main" id="{4877E20E-2BBB-B626-593A-53F7BFC92E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24697" y="2886468"/>
            <a:ext cx="349400" cy="349400"/>
          </a:xfrm>
          <a:prstGeom prst="rect">
            <a:avLst/>
          </a:prstGeom>
        </p:spPr>
      </p:pic>
      <p:pic>
        <p:nvPicPr>
          <p:cNvPr id="41" name="Graphic 40" descr="Home with solid fill">
            <a:extLst>
              <a:ext uri="{FF2B5EF4-FFF2-40B4-BE49-F238E27FC236}">
                <a16:creationId xmlns:a16="http://schemas.microsoft.com/office/drawing/2014/main" id="{015905FC-8EAC-37F5-1D8D-8BDAE9A13CA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41659" y="3066022"/>
            <a:ext cx="673929" cy="673929"/>
          </a:xfrm>
          <a:prstGeom prst="rect">
            <a:avLst/>
          </a:prstGeom>
        </p:spPr>
      </p:pic>
      <p:cxnSp>
        <p:nvCxnSpPr>
          <p:cNvPr id="43" name="Straight Arrow Connector 42">
            <a:extLst>
              <a:ext uri="{FF2B5EF4-FFF2-40B4-BE49-F238E27FC236}">
                <a16:creationId xmlns:a16="http://schemas.microsoft.com/office/drawing/2014/main" id="{6D4DF67E-9628-ECFA-BD0C-C5BC2A10C4F2}"/>
              </a:ext>
            </a:extLst>
          </p:cNvPr>
          <p:cNvCxnSpPr>
            <a:cxnSpLocks/>
          </p:cNvCxnSpPr>
          <p:nvPr/>
        </p:nvCxnSpPr>
        <p:spPr>
          <a:xfrm>
            <a:off x="1773083" y="2479136"/>
            <a:ext cx="0" cy="1759085"/>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B56533A-BCDF-831E-03B6-8C5CDB8CA4D9}"/>
              </a:ext>
            </a:extLst>
          </p:cNvPr>
          <p:cNvCxnSpPr>
            <a:cxnSpLocks/>
          </p:cNvCxnSpPr>
          <p:nvPr/>
        </p:nvCxnSpPr>
        <p:spPr>
          <a:xfrm>
            <a:off x="6766048" y="3658268"/>
            <a:ext cx="2094178" cy="9400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 name="Graphic 50" descr="Worried face with solid fill with solid fill">
            <a:extLst>
              <a:ext uri="{FF2B5EF4-FFF2-40B4-BE49-F238E27FC236}">
                <a16:creationId xmlns:a16="http://schemas.microsoft.com/office/drawing/2014/main" id="{4CCE2812-C4AE-6CB1-9B75-B6C0CFA885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35847" y="4562495"/>
            <a:ext cx="349400" cy="349400"/>
          </a:xfrm>
          <a:prstGeom prst="rect">
            <a:avLst/>
          </a:prstGeom>
        </p:spPr>
      </p:pic>
      <p:cxnSp>
        <p:nvCxnSpPr>
          <p:cNvPr id="52" name="Straight Arrow Connector 51">
            <a:extLst>
              <a:ext uri="{FF2B5EF4-FFF2-40B4-BE49-F238E27FC236}">
                <a16:creationId xmlns:a16="http://schemas.microsoft.com/office/drawing/2014/main" id="{3F1570C1-EBFD-88A7-45FF-108BFBD05D02}"/>
              </a:ext>
            </a:extLst>
          </p:cNvPr>
          <p:cNvCxnSpPr>
            <a:cxnSpLocks/>
          </p:cNvCxnSpPr>
          <p:nvPr/>
        </p:nvCxnSpPr>
        <p:spPr>
          <a:xfrm>
            <a:off x="2832759" y="5300256"/>
            <a:ext cx="60274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FC6ABD6-E18F-49F5-D22B-539101BB8CAC}"/>
              </a:ext>
            </a:extLst>
          </p:cNvPr>
          <p:cNvCxnSpPr>
            <a:cxnSpLocks/>
          </p:cNvCxnSpPr>
          <p:nvPr/>
        </p:nvCxnSpPr>
        <p:spPr>
          <a:xfrm flipV="1">
            <a:off x="2779857" y="3669549"/>
            <a:ext cx="2211342" cy="1095275"/>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9" name="Graphic 58" descr="Woman with solid fill">
            <a:extLst>
              <a:ext uri="{FF2B5EF4-FFF2-40B4-BE49-F238E27FC236}">
                <a16:creationId xmlns:a16="http://schemas.microsoft.com/office/drawing/2014/main" id="{C17D3931-3896-2E0B-790F-05B7ACB6C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44100" y="4796581"/>
            <a:ext cx="914400" cy="914400"/>
          </a:xfrm>
          <a:prstGeom prst="rect">
            <a:avLst/>
          </a:prstGeom>
        </p:spPr>
      </p:pic>
      <p:sp>
        <p:nvSpPr>
          <p:cNvPr id="3" name="Slide Number Placeholder 2">
            <a:extLst>
              <a:ext uri="{FF2B5EF4-FFF2-40B4-BE49-F238E27FC236}">
                <a16:creationId xmlns:a16="http://schemas.microsoft.com/office/drawing/2014/main" id="{7DED4D2F-D2E2-5B99-B7E9-6232D80B14FA}"/>
              </a:ext>
            </a:extLst>
          </p:cNvPr>
          <p:cNvSpPr>
            <a:spLocks noGrp="1"/>
          </p:cNvSpPr>
          <p:nvPr>
            <p:ph type="sldNum" sz="quarter" idx="12"/>
          </p:nvPr>
        </p:nvSpPr>
        <p:spPr/>
        <p:txBody>
          <a:bodyPr/>
          <a:lstStyle/>
          <a:p>
            <a:fld id="{2AEDE05D-B419-4D8A-8DD7-735A8A8CC8E7}" type="slidenum">
              <a:rPr lang="en-US" smtClean="0"/>
              <a:t>11</a:t>
            </a:fld>
            <a:endParaRPr lang="en-US"/>
          </a:p>
        </p:txBody>
      </p:sp>
      <p:sp>
        <p:nvSpPr>
          <p:cNvPr id="4" name="TextBox 3">
            <a:extLst>
              <a:ext uri="{FF2B5EF4-FFF2-40B4-BE49-F238E27FC236}">
                <a16:creationId xmlns:a16="http://schemas.microsoft.com/office/drawing/2014/main" id="{AA32E38D-FB1F-3CDA-EB03-742A0E5ECD8D}"/>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389402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A82AC-6E7B-98B2-51C8-B40A74AC8A73}"/>
              </a:ext>
            </a:extLst>
          </p:cNvPr>
          <p:cNvSpPr>
            <a:spLocks noGrp="1"/>
          </p:cNvSpPr>
          <p:nvPr>
            <p:ph type="title"/>
          </p:nvPr>
        </p:nvSpPr>
        <p:spPr/>
        <p:txBody>
          <a:bodyPr/>
          <a:lstStyle/>
          <a:p>
            <a:r>
              <a:rPr lang="en-US" dirty="0"/>
              <a:t>Consequences of unmodeled </a:t>
            </a:r>
            <a:r>
              <a:rPr lang="en-US" dirty="0" err="1"/>
              <a:t>rGE</a:t>
            </a:r>
            <a:endParaRPr lang="en-US" dirty="0"/>
          </a:p>
        </p:txBody>
      </p:sp>
      <p:sp>
        <p:nvSpPr>
          <p:cNvPr id="3" name="Content Placeholder 2">
            <a:extLst>
              <a:ext uri="{FF2B5EF4-FFF2-40B4-BE49-F238E27FC236}">
                <a16:creationId xmlns:a16="http://schemas.microsoft.com/office/drawing/2014/main" id="{80364BAA-C8D3-9A65-3299-9DC5DFFAF688}"/>
              </a:ext>
            </a:extLst>
          </p:cNvPr>
          <p:cNvSpPr>
            <a:spLocks noGrp="1"/>
          </p:cNvSpPr>
          <p:nvPr>
            <p:ph idx="1"/>
          </p:nvPr>
        </p:nvSpPr>
        <p:spPr/>
        <p:txBody>
          <a:bodyPr/>
          <a:lstStyle/>
          <a:p>
            <a:r>
              <a:rPr lang="en-US" dirty="0"/>
              <a:t>Passive </a:t>
            </a:r>
            <a:r>
              <a:rPr lang="en-US" dirty="0" err="1"/>
              <a:t>rGE</a:t>
            </a:r>
            <a:r>
              <a:rPr lang="en-US" dirty="0"/>
              <a:t> (positive)</a:t>
            </a:r>
          </a:p>
          <a:p>
            <a:pPr lvl="1"/>
            <a:r>
              <a:rPr lang="en-US" dirty="0"/>
              <a:t>Upwardly biases shared environmental influences on parenting (e.g.,     </a:t>
            </a:r>
            <a:r>
              <a:rPr lang="en-US" dirty="0" err="1"/>
              <a:t>rMZ</a:t>
            </a:r>
            <a:r>
              <a:rPr lang="en-US" dirty="0"/>
              <a:t> &amp;     </a:t>
            </a:r>
            <a:r>
              <a:rPr lang="en-US" dirty="0" err="1"/>
              <a:t>rDZ</a:t>
            </a:r>
            <a:r>
              <a:rPr lang="en-US" dirty="0"/>
              <a:t>)</a:t>
            </a:r>
          </a:p>
          <a:p>
            <a:pPr lvl="1"/>
            <a:r>
              <a:rPr lang="en-US" dirty="0"/>
              <a:t>Downwardly biases genetic influences</a:t>
            </a:r>
          </a:p>
          <a:p>
            <a:pPr lvl="1"/>
            <a:r>
              <a:rPr lang="en-US" dirty="0"/>
              <a:t>As A or C approach zero (and/or E increases), the impact of bias is minimized</a:t>
            </a:r>
          </a:p>
          <a:p>
            <a:pPr lvl="1"/>
            <a:endParaRPr lang="en-US" dirty="0"/>
          </a:p>
          <a:p>
            <a:r>
              <a:rPr lang="en-US" dirty="0"/>
              <a:t>Active or Evocative </a:t>
            </a:r>
            <a:r>
              <a:rPr lang="en-US" dirty="0" err="1"/>
              <a:t>rGE</a:t>
            </a:r>
            <a:r>
              <a:rPr lang="en-US" dirty="0"/>
              <a:t> (positive)</a:t>
            </a:r>
          </a:p>
          <a:p>
            <a:pPr lvl="1"/>
            <a:r>
              <a:rPr lang="en-US" dirty="0"/>
              <a:t>Upwardly biases genetic influences on parenting (e.g.,     </a:t>
            </a:r>
            <a:r>
              <a:rPr lang="en-US" dirty="0" err="1"/>
              <a:t>rMZ</a:t>
            </a:r>
            <a:r>
              <a:rPr lang="en-US" dirty="0"/>
              <a:t> &amp;     </a:t>
            </a:r>
            <a:r>
              <a:rPr lang="en-US" dirty="0" err="1"/>
              <a:t>rDZ</a:t>
            </a:r>
            <a:r>
              <a:rPr lang="en-US" dirty="0"/>
              <a:t>)</a:t>
            </a:r>
          </a:p>
          <a:p>
            <a:pPr lvl="1"/>
            <a:r>
              <a:rPr lang="en-US" dirty="0"/>
              <a:t>As A or C approach zero (and/or E increases), the impact of bias is minimized</a:t>
            </a:r>
          </a:p>
          <a:p>
            <a:pPr lvl="1"/>
            <a:endParaRPr lang="en-US" dirty="0"/>
          </a:p>
          <a:p>
            <a:pPr lvl="1"/>
            <a:endParaRPr lang="en-US" dirty="0"/>
          </a:p>
          <a:p>
            <a:pPr lvl="1"/>
            <a:endParaRPr lang="en-US" dirty="0"/>
          </a:p>
        </p:txBody>
      </p:sp>
      <p:sp>
        <p:nvSpPr>
          <p:cNvPr id="4" name="Arrow: Up 3">
            <a:extLst>
              <a:ext uri="{FF2B5EF4-FFF2-40B4-BE49-F238E27FC236}">
                <a16:creationId xmlns:a16="http://schemas.microsoft.com/office/drawing/2014/main" id="{F4F6AC1A-D0D5-6C59-679C-757B42050BC4}"/>
              </a:ext>
            </a:extLst>
          </p:cNvPr>
          <p:cNvSpPr/>
          <p:nvPr/>
        </p:nvSpPr>
        <p:spPr>
          <a:xfrm>
            <a:off x="7903694" y="2222500"/>
            <a:ext cx="139700" cy="2032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B28D69C0-024B-4E0C-A75B-4B552AAEC3C5}"/>
              </a:ext>
            </a:extLst>
          </p:cNvPr>
          <p:cNvSpPr/>
          <p:nvPr/>
        </p:nvSpPr>
        <p:spPr>
          <a:xfrm>
            <a:off x="8741894" y="2222500"/>
            <a:ext cx="139700" cy="2032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C73951-DA29-015B-BF9C-B3A366A3CCCE}"/>
              </a:ext>
            </a:extLst>
          </p:cNvPr>
          <p:cNvSpPr txBox="1"/>
          <p:nvPr/>
        </p:nvSpPr>
        <p:spPr>
          <a:xfrm>
            <a:off x="5945926" y="5608136"/>
            <a:ext cx="6098146" cy="646331"/>
          </a:xfrm>
          <a:prstGeom prst="rect">
            <a:avLst/>
          </a:prstGeom>
          <a:noFill/>
        </p:spPr>
        <p:txBody>
          <a:bodyPr wrap="square">
            <a:spAutoFit/>
          </a:bodyPr>
          <a:lstStyle/>
          <a:p>
            <a:pPr algn="r"/>
            <a:r>
              <a:rPr lang="en-US" dirty="0" err="1"/>
              <a:t>Neiderhiser</a:t>
            </a:r>
            <a:r>
              <a:rPr lang="en-US" dirty="0"/>
              <a:t> et al. (2004) </a:t>
            </a:r>
            <a:r>
              <a:rPr lang="en-US" i="1" dirty="0"/>
              <a:t>Developmental Psychology</a:t>
            </a:r>
          </a:p>
          <a:p>
            <a:pPr algn="r"/>
            <a:r>
              <a:rPr lang="en-US" dirty="0"/>
              <a:t>Verhulst &amp; Hatemi (2013) </a:t>
            </a:r>
            <a:r>
              <a:rPr lang="en-US" i="1" dirty="0"/>
              <a:t>Political Analysis</a:t>
            </a:r>
            <a:r>
              <a:rPr lang="en-US" dirty="0"/>
              <a:t> </a:t>
            </a:r>
          </a:p>
        </p:txBody>
      </p:sp>
      <p:sp>
        <p:nvSpPr>
          <p:cNvPr id="8" name="Arrow: Up 7">
            <a:extLst>
              <a:ext uri="{FF2B5EF4-FFF2-40B4-BE49-F238E27FC236}">
                <a16:creationId xmlns:a16="http://schemas.microsoft.com/office/drawing/2014/main" id="{16043BC8-92E6-2A09-6CE2-A2F2A8E36100}"/>
              </a:ext>
            </a:extLst>
          </p:cNvPr>
          <p:cNvSpPr/>
          <p:nvPr/>
        </p:nvSpPr>
        <p:spPr>
          <a:xfrm>
            <a:off x="6521809" y="3829050"/>
            <a:ext cx="188263" cy="36195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B5A51C66-88D9-25DA-4043-40A58BA2C25C}"/>
              </a:ext>
            </a:extLst>
          </p:cNvPr>
          <p:cNvSpPr/>
          <p:nvPr/>
        </p:nvSpPr>
        <p:spPr>
          <a:xfrm>
            <a:off x="7374587" y="3987800"/>
            <a:ext cx="139700" cy="2032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06AC7EDF-BD86-0072-70D8-DD2144AD2100}"/>
              </a:ext>
            </a:extLst>
          </p:cNvPr>
          <p:cNvSpPr>
            <a:spLocks noGrp="1"/>
          </p:cNvSpPr>
          <p:nvPr>
            <p:ph type="sldNum" sz="quarter" idx="12"/>
          </p:nvPr>
        </p:nvSpPr>
        <p:spPr/>
        <p:txBody>
          <a:bodyPr/>
          <a:lstStyle/>
          <a:p>
            <a:fld id="{2AEDE05D-B419-4D8A-8DD7-735A8A8CC8E7}" type="slidenum">
              <a:rPr lang="en-US" smtClean="0"/>
              <a:t>12</a:t>
            </a:fld>
            <a:endParaRPr lang="en-US"/>
          </a:p>
        </p:txBody>
      </p:sp>
      <p:sp>
        <p:nvSpPr>
          <p:cNvPr id="11" name="TextBox 10">
            <a:extLst>
              <a:ext uri="{FF2B5EF4-FFF2-40B4-BE49-F238E27FC236}">
                <a16:creationId xmlns:a16="http://schemas.microsoft.com/office/drawing/2014/main" id="{25664D9C-BD0F-BA02-6562-081DCBBED958}"/>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245450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2A2A9-E89C-1DD8-5D67-EC12BE979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04DB93-FB24-4881-1B91-DD95FDAEF196}"/>
              </a:ext>
            </a:extLst>
          </p:cNvPr>
          <p:cNvSpPr>
            <a:spLocks noGrp="1"/>
          </p:cNvSpPr>
          <p:nvPr>
            <p:ph type="title"/>
          </p:nvPr>
        </p:nvSpPr>
        <p:spPr/>
        <p:txBody>
          <a:bodyPr/>
          <a:lstStyle/>
          <a:p>
            <a:r>
              <a:rPr lang="en-US" dirty="0"/>
              <a:t>How do we identify active </a:t>
            </a:r>
            <a:r>
              <a:rPr lang="en-US" dirty="0" err="1"/>
              <a:t>rGE</a:t>
            </a:r>
            <a:r>
              <a:rPr lang="en-US" dirty="0"/>
              <a:t>?</a:t>
            </a:r>
          </a:p>
        </p:txBody>
      </p:sp>
      <p:grpSp>
        <p:nvGrpSpPr>
          <p:cNvPr id="7" name="Group 6">
            <a:extLst>
              <a:ext uri="{FF2B5EF4-FFF2-40B4-BE49-F238E27FC236}">
                <a16:creationId xmlns:a16="http://schemas.microsoft.com/office/drawing/2014/main" id="{2B442E68-20E2-9F8F-A219-0AD2D60EBE27}"/>
              </a:ext>
            </a:extLst>
          </p:cNvPr>
          <p:cNvGrpSpPr/>
          <p:nvPr/>
        </p:nvGrpSpPr>
        <p:grpSpPr>
          <a:xfrm>
            <a:off x="2590768" y="1872075"/>
            <a:ext cx="6288201" cy="4382392"/>
            <a:chOff x="2483192" y="1737360"/>
            <a:chExt cx="6288201" cy="4382392"/>
          </a:xfrm>
        </p:grpSpPr>
        <p:pic>
          <p:nvPicPr>
            <p:cNvPr id="5" name="Picture 4">
              <a:extLst>
                <a:ext uri="{FF2B5EF4-FFF2-40B4-BE49-F238E27FC236}">
                  <a16:creationId xmlns:a16="http://schemas.microsoft.com/office/drawing/2014/main" id="{8DC35E7B-5142-4A50-C727-B6D9723D7E8E}"/>
                </a:ext>
              </a:extLst>
            </p:cNvPr>
            <p:cNvPicPr>
              <a:picLocks noChangeAspect="1"/>
            </p:cNvPicPr>
            <p:nvPr/>
          </p:nvPicPr>
          <p:blipFill>
            <a:blip r:embed="rId2"/>
            <a:stretch>
              <a:fillRect/>
            </a:stretch>
          </p:blipFill>
          <p:spPr>
            <a:xfrm>
              <a:off x="2483192" y="1737360"/>
              <a:ext cx="6288201" cy="4382392"/>
            </a:xfrm>
            <a:prstGeom prst="rect">
              <a:avLst/>
            </a:prstGeom>
          </p:spPr>
        </p:pic>
        <p:cxnSp>
          <p:nvCxnSpPr>
            <p:cNvPr id="6" name="Straight Arrow Connector 5">
              <a:extLst>
                <a:ext uri="{FF2B5EF4-FFF2-40B4-BE49-F238E27FC236}">
                  <a16:creationId xmlns:a16="http://schemas.microsoft.com/office/drawing/2014/main" id="{63766962-A737-3D37-9C35-A93A522551A6}"/>
                </a:ext>
              </a:extLst>
            </p:cNvPr>
            <p:cNvCxnSpPr>
              <a:cxnSpLocks/>
            </p:cNvCxnSpPr>
            <p:nvPr/>
          </p:nvCxnSpPr>
          <p:spPr>
            <a:xfrm flipV="1">
              <a:off x="4009770" y="3530600"/>
              <a:ext cx="797180" cy="60918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78E2132-0CAF-A4FE-11C5-94F9184DE60A}"/>
                </a:ext>
              </a:extLst>
            </p:cNvPr>
            <p:cNvCxnSpPr>
              <a:cxnSpLocks/>
            </p:cNvCxnSpPr>
            <p:nvPr/>
          </p:nvCxnSpPr>
          <p:spPr>
            <a:xfrm flipV="1">
              <a:off x="5228703" y="3530599"/>
              <a:ext cx="797180" cy="60918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797A113-654E-3378-2F11-57442E27BB62}"/>
                </a:ext>
              </a:extLst>
            </p:cNvPr>
            <p:cNvCxnSpPr>
              <a:cxnSpLocks/>
            </p:cNvCxnSpPr>
            <p:nvPr/>
          </p:nvCxnSpPr>
          <p:spPr>
            <a:xfrm flipV="1">
              <a:off x="6352920" y="3530599"/>
              <a:ext cx="797180" cy="60918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E12B844-0CA6-972C-7065-46BBE3A30317}"/>
                </a:ext>
              </a:extLst>
            </p:cNvPr>
            <p:cNvCxnSpPr>
              <a:cxnSpLocks/>
            </p:cNvCxnSpPr>
            <p:nvPr/>
          </p:nvCxnSpPr>
          <p:spPr>
            <a:xfrm flipV="1">
              <a:off x="7458087" y="3549650"/>
              <a:ext cx="797180" cy="60918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940D1100-96CE-5287-86C0-6552EAE6D9B9}"/>
              </a:ext>
            </a:extLst>
          </p:cNvPr>
          <p:cNvSpPr txBox="1"/>
          <p:nvPr/>
        </p:nvSpPr>
        <p:spPr>
          <a:xfrm>
            <a:off x="5945926" y="5608136"/>
            <a:ext cx="6098146" cy="646331"/>
          </a:xfrm>
          <a:prstGeom prst="rect">
            <a:avLst/>
          </a:prstGeom>
          <a:noFill/>
        </p:spPr>
        <p:txBody>
          <a:bodyPr wrap="square">
            <a:spAutoFit/>
          </a:bodyPr>
          <a:lstStyle/>
          <a:p>
            <a:pPr algn="r"/>
            <a:endParaRPr lang="en-US" dirty="0"/>
          </a:p>
          <a:p>
            <a:pPr algn="r"/>
            <a:r>
              <a:rPr lang="en-US" dirty="0" err="1"/>
              <a:t>Moscati</a:t>
            </a:r>
            <a:r>
              <a:rPr lang="en-US" dirty="0"/>
              <a:t> et al. (2016) </a:t>
            </a:r>
            <a:r>
              <a:rPr lang="en-US" i="1" dirty="0"/>
              <a:t>Behavior Genetics</a:t>
            </a:r>
            <a:endParaRPr lang="en-US" dirty="0"/>
          </a:p>
        </p:txBody>
      </p:sp>
      <p:sp>
        <p:nvSpPr>
          <p:cNvPr id="8" name="Slide Number Placeholder 7">
            <a:extLst>
              <a:ext uri="{FF2B5EF4-FFF2-40B4-BE49-F238E27FC236}">
                <a16:creationId xmlns:a16="http://schemas.microsoft.com/office/drawing/2014/main" id="{BD0212DF-AAFB-ADA1-4CF5-D85DCE5FEE52}"/>
              </a:ext>
            </a:extLst>
          </p:cNvPr>
          <p:cNvSpPr>
            <a:spLocks noGrp="1"/>
          </p:cNvSpPr>
          <p:nvPr>
            <p:ph type="sldNum" sz="quarter" idx="12"/>
          </p:nvPr>
        </p:nvSpPr>
        <p:spPr/>
        <p:txBody>
          <a:bodyPr/>
          <a:lstStyle/>
          <a:p>
            <a:fld id="{2AEDE05D-B419-4D8A-8DD7-735A8A8CC8E7}" type="slidenum">
              <a:rPr lang="en-US" smtClean="0"/>
              <a:t>13</a:t>
            </a:fld>
            <a:endParaRPr lang="en-US"/>
          </a:p>
        </p:txBody>
      </p:sp>
      <p:sp>
        <p:nvSpPr>
          <p:cNvPr id="14" name="TextBox 13">
            <a:extLst>
              <a:ext uri="{FF2B5EF4-FFF2-40B4-BE49-F238E27FC236}">
                <a16:creationId xmlns:a16="http://schemas.microsoft.com/office/drawing/2014/main" id="{E278C4D9-E4D4-D861-75FF-4DED5E6516B4}"/>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15432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531B3-5D2E-9ECA-0766-9FB7B2FB7365}"/>
              </a:ext>
            </a:extLst>
          </p:cNvPr>
          <p:cNvSpPr>
            <a:spLocks noGrp="1"/>
          </p:cNvSpPr>
          <p:nvPr>
            <p:ph type="title"/>
          </p:nvPr>
        </p:nvSpPr>
        <p:spPr/>
        <p:txBody>
          <a:bodyPr/>
          <a:lstStyle/>
          <a:p>
            <a:r>
              <a:rPr lang="en-US" dirty="0"/>
              <a:t>How do we identify passive </a:t>
            </a:r>
            <a:r>
              <a:rPr lang="en-US" dirty="0" err="1"/>
              <a:t>rGE</a:t>
            </a:r>
            <a:r>
              <a:rPr lang="en-US" dirty="0"/>
              <a:t>?</a:t>
            </a:r>
          </a:p>
        </p:txBody>
      </p:sp>
      <p:sp>
        <p:nvSpPr>
          <p:cNvPr id="3" name="Content Placeholder 2">
            <a:extLst>
              <a:ext uri="{FF2B5EF4-FFF2-40B4-BE49-F238E27FC236}">
                <a16:creationId xmlns:a16="http://schemas.microsoft.com/office/drawing/2014/main" id="{40B28099-A182-5AB1-C803-B2433EBC490A}"/>
              </a:ext>
            </a:extLst>
          </p:cNvPr>
          <p:cNvSpPr>
            <a:spLocks noGrp="1"/>
          </p:cNvSpPr>
          <p:nvPr>
            <p:ph idx="1"/>
          </p:nvPr>
        </p:nvSpPr>
        <p:spPr/>
        <p:txBody>
          <a:bodyPr/>
          <a:lstStyle/>
          <a:p>
            <a:r>
              <a:rPr lang="en-US" dirty="0"/>
              <a:t>Adoption Design</a:t>
            </a:r>
          </a:p>
          <a:p>
            <a:endParaRPr lang="en-US" dirty="0"/>
          </a:p>
        </p:txBody>
      </p:sp>
      <p:sp>
        <p:nvSpPr>
          <p:cNvPr id="5" name="Slide Number Placeholder 4">
            <a:extLst>
              <a:ext uri="{FF2B5EF4-FFF2-40B4-BE49-F238E27FC236}">
                <a16:creationId xmlns:a16="http://schemas.microsoft.com/office/drawing/2014/main" id="{3CFCA4E4-4937-3779-9682-31795FE812EB}"/>
              </a:ext>
            </a:extLst>
          </p:cNvPr>
          <p:cNvSpPr>
            <a:spLocks noGrp="1"/>
          </p:cNvSpPr>
          <p:nvPr>
            <p:ph type="sldNum" sz="quarter" idx="12"/>
          </p:nvPr>
        </p:nvSpPr>
        <p:spPr/>
        <p:txBody>
          <a:bodyPr/>
          <a:lstStyle/>
          <a:p>
            <a:fld id="{2AEDE05D-B419-4D8A-8DD7-735A8A8CC8E7}" type="slidenum">
              <a:rPr lang="en-US" smtClean="0"/>
              <a:t>14</a:t>
            </a:fld>
            <a:endParaRPr lang="en-US"/>
          </a:p>
        </p:txBody>
      </p:sp>
      <p:sp>
        <p:nvSpPr>
          <p:cNvPr id="6" name="TextBox 5">
            <a:extLst>
              <a:ext uri="{FF2B5EF4-FFF2-40B4-BE49-F238E27FC236}">
                <a16:creationId xmlns:a16="http://schemas.microsoft.com/office/drawing/2014/main" id="{088EA46A-3739-F6D8-B2B9-759C7D309FCD}"/>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49226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531B3-5D2E-9ECA-0766-9FB7B2FB7365}"/>
              </a:ext>
            </a:extLst>
          </p:cNvPr>
          <p:cNvSpPr>
            <a:spLocks noGrp="1"/>
          </p:cNvSpPr>
          <p:nvPr>
            <p:ph type="title"/>
          </p:nvPr>
        </p:nvSpPr>
        <p:spPr/>
        <p:txBody>
          <a:bodyPr/>
          <a:lstStyle/>
          <a:p>
            <a:r>
              <a:rPr lang="en-US" dirty="0"/>
              <a:t>How do we identify passive </a:t>
            </a:r>
            <a:r>
              <a:rPr lang="en-US" dirty="0" err="1"/>
              <a:t>rGE</a:t>
            </a:r>
            <a:r>
              <a:rPr lang="en-US" dirty="0"/>
              <a:t>?</a:t>
            </a:r>
          </a:p>
        </p:txBody>
      </p:sp>
      <p:sp>
        <p:nvSpPr>
          <p:cNvPr id="3" name="Content Placeholder 2">
            <a:extLst>
              <a:ext uri="{FF2B5EF4-FFF2-40B4-BE49-F238E27FC236}">
                <a16:creationId xmlns:a16="http://schemas.microsoft.com/office/drawing/2014/main" id="{40B28099-A182-5AB1-C803-B2433EBC490A}"/>
              </a:ext>
            </a:extLst>
          </p:cNvPr>
          <p:cNvSpPr>
            <a:spLocks noGrp="1"/>
          </p:cNvSpPr>
          <p:nvPr>
            <p:ph idx="1"/>
          </p:nvPr>
        </p:nvSpPr>
        <p:spPr/>
        <p:txBody>
          <a:bodyPr/>
          <a:lstStyle/>
          <a:p>
            <a:r>
              <a:rPr lang="en-US" dirty="0"/>
              <a:t>Adoption Design</a:t>
            </a:r>
          </a:p>
          <a:p>
            <a:endParaRPr lang="en-US" dirty="0"/>
          </a:p>
          <a:p>
            <a:endParaRPr lang="en-US" dirty="0"/>
          </a:p>
        </p:txBody>
      </p:sp>
      <p:sp>
        <p:nvSpPr>
          <p:cNvPr id="4" name="Rectangle 3">
            <a:extLst>
              <a:ext uri="{FF2B5EF4-FFF2-40B4-BE49-F238E27FC236}">
                <a16:creationId xmlns:a16="http://schemas.microsoft.com/office/drawing/2014/main" id="{262B9BAC-C396-A58B-B5C6-70A913703F9A}"/>
              </a:ext>
            </a:extLst>
          </p:cNvPr>
          <p:cNvSpPr/>
          <p:nvPr/>
        </p:nvSpPr>
        <p:spPr>
          <a:xfrm>
            <a:off x="2425066" y="2628900"/>
            <a:ext cx="1892300" cy="95250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Family Environment</a:t>
            </a:r>
          </a:p>
        </p:txBody>
      </p:sp>
      <p:sp>
        <p:nvSpPr>
          <p:cNvPr id="5" name="Rectangle 4">
            <a:extLst>
              <a:ext uri="{FF2B5EF4-FFF2-40B4-BE49-F238E27FC236}">
                <a16:creationId xmlns:a16="http://schemas.microsoft.com/office/drawing/2014/main" id="{0C9B0CA0-3B3E-46F2-F73A-2C1216FDA9BA}"/>
              </a:ext>
            </a:extLst>
          </p:cNvPr>
          <p:cNvSpPr/>
          <p:nvPr/>
        </p:nvSpPr>
        <p:spPr>
          <a:xfrm>
            <a:off x="2425066" y="4676140"/>
            <a:ext cx="1892300" cy="95250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Family Environment</a:t>
            </a:r>
          </a:p>
        </p:txBody>
      </p:sp>
      <p:sp>
        <p:nvSpPr>
          <p:cNvPr id="6" name="Rectangle 5">
            <a:extLst>
              <a:ext uri="{FF2B5EF4-FFF2-40B4-BE49-F238E27FC236}">
                <a16:creationId xmlns:a16="http://schemas.microsoft.com/office/drawing/2014/main" id="{42765D17-E522-AD61-73CB-C4EE8FDFEBF1}"/>
              </a:ext>
            </a:extLst>
          </p:cNvPr>
          <p:cNvSpPr/>
          <p:nvPr/>
        </p:nvSpPr>
        <p:spPr>
          <a:xfrm>
            <a:off x="7537452" y="2628900"/>
            <a:ext cx="1892300" cy="95250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Child Trait</a:t>
            </a:r>
          </a:p>
        </p:txBody>
      </p:sp>
      <p:sp>
        <p:nvSpPr>
          <p:cNvPr id="7" name="Rectangle 6">
            <a:extLst>
              <a:ext uri="{FF2B5EF4-FFF2-40B4-BE49-F238E27FC236}">
                <a16:creationId xmlns:a16="http://schemas.microsoft.com/office/drawing/2014/main" id="{46DABA61-0620-1C62-FF93-D52DC8A93F17}"/>
              </a:ext>
            </a:extLst>
          </p:cNvPr>
          <p:cNvSpPr/>
          <p:nvPr/>
        </p:nvSpPr>
        <p:spPr>
          <a:xfrm>
            <a:off x="7537452" y="4676140"/>
            <a:ext cx="1892300" cy="95250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Child Trait</a:t>
            </a:r>
          </a:p>
        </p:txBody>
      </p:sp>
      <p:cxnSp>
        <p:nvCxnSpPr>
          <p:cNvPr id="8" name="Straight Arrow Connector 7">
            <a:extLst>
              <a:ext uri="{FF2B5EF4-FFF2-40B4-BE49-F238E27FC236}">
                <a16:creationId xmlns:a16="http://schemas.microsoft.com/office/drawing/2014/main" id="{3CB8EB7C-015C-EB5B-24E7-D3E6D03010A1}"/>
              </a:ext>
            </a:extLst>
          </p:cNvPr>
          <p:cNvCxnSpPr>
            <a:cxnSpLocks/>
          </p:cNvCxnSpPr>
          <p:nvPr/>
        </p:nvCxnSpPr>
        <p:spPr>
          <a:xfrm>
            <a:off x="4704581" y="2940050"/>
            <a:ext cx="2597919"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8324600-C33C-69CE-B583-8ECD2C21768C}"/>
              </a:ext>
            </a:extLst>
          </p:cNvPr>
          <p:cNvCxnSpPr>
            <a:cxnSpLocks/>
          </p:cNvCxnSpPr>
          <p:nvPr/>
        </p:nvCxnSpPr>
        <p:spPr>
          <a:xfrm>
            <a:off x="4704581" y="5133340"/>
            <a:ext cx="2597919"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93DA6EE-25D9-3F76-4109-C9FD240FF9A0}"/>
              </a:ext>
            </a:extLst>
          </p:cNvPr>
          <p:cNvSpPr txBox="1"/>
          <p:nvPr/>
        </p:nvSpPr>
        <p:spPr>
          <a:xfrm>
            <a:off x="5427721" y="2496514"/>
            <a:ext cx="999376" cy="369332"/>
          </a:xfrm>
          <a:prstGeom prst="rect">
            <a:avLst/>
          </a:prstGeom>
          <a:noFill/>
        </p:spPr>
        <p:txBody>
          <a:bodyPr wrap="none" rtlCol="0">
            <a:spAutoFit/>
          </a:bodyPr>
          <a:lstStyle/>
          <a:p>
            <a:r>
              <a:rPr lang="en-US" dirty="0"/>
              <a:t>Genetics</a:t>
            </a:r>
          </a:p>
        </p:txBody>
      </p:sp>
      <p:cxnSp>
        <p:nvCxnSpPr>
          <p:cNvPr id="12" name="Straight Arrow Connector 11">
            <a:extLst>
              <a:ext uri="{FF2B5EF4-FFF2-40B4-BE49-F238E27FC236}">
                <a16:creationId xmlns:a16="http://schemas.microsoft.com/office/drawing/2014/main" id="{62A6C770-00BF-563D-67D8-EA65E486C9C0}"/>
              </a:ext>
            </a:extLst>
          </p:cNvPr>
          <p:cNvCxnSpPr>
            <a:cxnSpLocks/>
          </p:cNvCxnSpPr>
          <p:nvPr/>
        </p:nvCxnSpPr>
        <p:spPr>
          <a:xfrm>
            <a:off x="4704581" y="3244850"/>
            <a:ext cx="2597919"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9E51C16-A109-52D2-6C2A-6C11DA091F41}"/>
              </a:ext>
            </a:extLst>
          </p:cNvPr>
          <p:cNvSpPr txBox="1"/>
          <p:nvPr/>
        </p:nvSpPr>
        <p:spPr>
          <a:xfrm>
            <a:off x="5309311" y="3330297"/>
            <a:ext cx="1388457" cy="369332"/>
          </a:xfrm>
          <a:prstGeom prst="rect">
            <a:avLst/>
          </a:prstGeom>
          <a:noFill/>
        </p:spPr>
        <p:txBody>
          <a:bodyPr wrap="none" rtlCol="0">
            <a:spAutoFit/>
          </a:bodyPr>
          <a:lstStyle/>
          <a:p>
            <a:r>
              <a:rPr lang="en-US" dirty="0"/>
              <a:t>Environment</a:t>
            </a:r>
          </a:p>
        </p:txBody>
      </p:sp>
      <p:sp>
        <p:nvSpPr>
          <p:cNvPr id="14" name="TextBox 13">
            <a:extLst>
              <a:ext uri="{FF2B5EF4-FFF2-40B4-BE49-F238E27FC236}">
                <a16:creationId xmlns:a16="http://schemas.microsoft.com/office/drawing/2014/main" id="{AF5CD509-14CA-8CD9-C087-B74C7A15608C}"/>
              </a:ext>
            </a:extLst>
          </p:cNvPr>
          <p:cNvSpPr txBox="1"/>
          <p:nvPr/>
        </p:nvSpPr>
        <p:spPr>
          <a:xfrm>
            <a:off x="5288037" y="4643874"/>
            <a:ext cx="1388457" cy="369332"/>
          </a:xfrm>
          <a:prstGeom prst="rect">
            <a:avLst/>
          </a:prstGeom>
          <a:noFill/>
        </p:spPr>
        <p:txBody>
          <a:bodyPr wrap="none" rtlCol="0">
            <a:spAutoFit/>
          </a:bodyPr>
          <a:lstStyle/>
          <a:p>
            <a:r>
              <a:rPr lang="en-US" dirty="0"/>
              <a:t>Environment</a:t>
            </a:r>
          </a:p>
        </p:txBody>
      </p:sp>
      <p:sp>
        <p:nvSpPr>
          <p:cNvPr id="15" name="TextBox 14">
            <a:extLst>
              <a:ext uri="{FF2B5EF4-FFF2-40B4-BE49-F238E27FC236}">
                <a16:creationId xmlns:a16="http://schemas.microsoft.com/office/drawing/2014/main" id="{3235AE63-8240-4317-A450-1C8E51FCD9B6}"/>
              </a:ext>
            </a:extLst>
          </p:cNvPr>
          <p:cNvSpPr txBox="1"/>
          <p:nvPr/>
        </p:nvSpPr>
        <p:spPr>
          <a:xfrm>
            <a:off x="5945926" y="5608136"/>
            <a:ext cx="6098146" cy="646331"/>
          </a:xfrm>
          <a:prstGeom prst="rect">
            <a:avLst/>
          </a:prstGeom>
          <a:noFill/>
        </p:spPr>
        <p:txBody>
          <a:bodyPr wrap="square">
            <a:spAutoFit/>
          </a:bodyPr>
          <a:lstStyle/>
          <a:p>
            <a:pPr algn="r"/>
            <a:endParaRPr lang="en-US" dirty="0"/>
          </a:p>
          <a:p>
            <a:pPr algn="r"/>
            <a:r>
              <a:rPr lang="en-US" dirty="0" err="1"/>
              <a:t>Knopik</a:t>
            </a:r>
            <a:r>
              <a:rPr lang="en-US" dirty="0"/>
              <a:t> et al. (2017) </a:t>
            </a:r>
            <a:r>
              <a:rPr lang="en-US" i="1" dirty="0"/>
              <a:t>Behavioral Genetics (7</a:t>
            </a:r>
            <a:r>
              <a:rPr lang="en-US" i="1" baseline="30000" dirty="0"/>
              <a:t>th</a:t>
            </a:r>
            <a:r>
              <a:rPr lang="en-US" i="1" dirty="0"/>
              <a:t> ed)</a:t>
            </a:r>
            <a:endParaRPr lang="en-US" dirty="0"/>
          </a:p>
        </p:txBody>
      </p:sp>
      <p:sp>
        <p:nvSpPr>
          <p:cNvPr id="16" name="Slide Number Placeholder 15">
            <a:extLst>
              <a:ext uri="{FF2B5EF4-FFF2-40B4-BE49-F238E27FC236}">
                <a16:creationId xmlns:a16="http://schemas.microsoft.com/office/drawing/2014/main" id="{D833F9AE-DFCA-456E-381F-A376D2C6FCC3}"/>
              </a:ext>
            </a:extLst>
          </p:cNvPr>
          <p:cNvSpPr>
            <a:spLocks noGrp="1"/>
          </p:cNvSpPr>
          <p:nvPr>
            <p:ph type="sldNum" sz="quarter" idx="12"/>
          </p:nvPr>
        </p:nvSpPr>
        <p:spPr/>
        <p:txBody>
          <a:bodyPr/>
          <a:lstStyle/>
          <a:p>
            <a:fld id="{2AEDE05D-B419-4D8A-8DD7-735A8A8CC8E7}" type="slidenum">
              <a:rPr lang="en-US" smtClean="0"/>
              <a:t>15</a:t>
            </a:fld>
            <a:endParaRPr lang="en-US"/>
          </a:p>
        </p:txBody>
      </p:sp>
      <p:sp>
        <p:nvSpPr>
          <p:cNvPr id="17" name="TextBox 16">
            <a:extLst>
              <a:ext uri="{FF2B5EF4-FFF2-40B4-BE49-F238E27FC236}">
                <a16:creationId xmlns:a16="http://schemas.microsoft.com/office/drawing/2014/main" id="{9D8B54B7-0C38-5A38-6AD0-6244B52129F0}"/>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247973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531B3-5D2E-9ECA-0766-9FB7B2FB7365}"/>
              </a:ext>
            </a:extLst>
          </p:cNvPr>
          <p:cNvSpPr>
            <a:spLocks noGrp="1"/>
          </p:cNvSpPr>
          <p:nvPr>
            <p:ph type="title"/>
          </p:nvPr>
        </p:nvSpPr>
        <p:spPr/>
        <p:txBody>
          <a:bodyPr/>
          <a:lstStyle/>
          <a:p>
            <a:r>
              <a:rPr lang="en-US" dirty="0"/>
              <a:t>How do we identify passive </a:t>
            </a:r>
            <a:r>
              <a:rPr lang="en-US" dirty="0" err="1"/>
              <a:t>rGE</a:t>
            </a:r>
            <a:r>
              <a:rPr lang="en-US" dirty="0"/>
              <a:t>?</a:t>
            </a:r>
          </a:p>
        </p:txBody>
      </p:sp>
      <p:sp>
        <p:nvSpPr>
          <p:cNvPr id="3" name="Content Placeholder 2">
            <a:extLst>
              <a:ext uri="{FF2B5EF4-FFF2-40B4-BE49-F238E27FC236}">
                <a16:creationId xmlns:a16="http://schemas.microsoft.com/office/drawing/2014/main" id="{40B28099-A182-5AB1-C803-B2433EBC490A}"/>
              </a:ext>
            </a:extLst>
          </p:cNvPr>
          <p:cNvSpPr>
            <a:spLocks noGrp="1"/>
          </p:cNvSpPr>
          <p:nvPr>
            <p:ph idx="1"/>
          </p:nvPr>
        </p:nvSpPr>
        <p:spPr/>
        <p:txBody>
          <a:bodyPr/>
          <a:lstStyle/>
          <a:p>
            <a:r>
              <a:rPr lang="en-US" dirty="0"/>
              <a:t>Adoption Design</a:t>
            </a:r>
          </a:p>
          <a:p>
            <a:endParaRPr lang="en-US" dirty="0"/>
          </a:p>
          <a:p>
            <a:r>
              <a:rPr lang="en-US" dirty="0"/>
              <a:t>Children of Twins Design</a:t>
            </a:r>
          </a:p>
          <a:p>
            <a:endParaRPr lang="en-US" dirty="0"/>
          </a:p>
        </p:txBody>
      </p:sp>
      <p:sp>
        <p:nvSpPr>
          <p:cNvPr id="5" name="Slide Number Placeholder 4">
            <a:extLst>
              <a:ext uri="{FF2B5EF4-FFF2-40B4-BE49-F238E27FC236}">
                <a16:creationId xmlns:a16="http://schemas.microsoft.com/office/drawing/2014/main" id="{05920A21-A937-0C58-5C8A-47C89C5DC692}"/>
              </a:ext>
            </a:extLst>
          </p:cNvPr>
          <p:cNvSpPr>
            <a:spLocks noGrp="1"/>
          </p:cNvSpPr>
          <p:nvPr>
            <p:ph type="sldNum" sz="quarter" idx="12"/>
          </p:nvPr>
        </p:nvSpPr>
        <p:spPr/>
        <p:txBody>
          <a:bodyPr/>
          <a:lstStyle/>
          <a:p>
            <a:fld id="{2AEDE05D-B419-4D8A-8DD7-735A8A8CC8E7}" type="slidenum">
              <a:rPr lang="en-US" smtClean="0"/>
              <a:t>16</a:t>
            </a:fld>
            <a:endParaRPr lang="en-US"/>
          </a:p>
        </p:txBody>
      </p:sp>
      <p:sp>
        <p:nvSpPr>
          <p:cNvPr id="6" name="TextBox 5">
            <a:extLst>
              <a:ext uri="{FF2B5EF4-FFF2-40B4-BE49-F238E27FC236}">
                <a16:creationId xmlns:a16="http://schemas.microsoft.com/office/drawing/2014/main" id="{BEC97A4E-864C-3413-D570-082CCC92262C}"/>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2735749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C36AB-ABE6-2ACB-B807-293546C3B74E}"/>
              </a:ext>
            </a:extLst>
          </p:cNvPr>
          <p:cNvSpPr>
            <a:spLocks noGrp="1"/>
          </p:cNvSpPr>
          <p:nvPr>
            <p:ph type="title"/>
          </p:nvPr>
        </p:nvSpPr>
        <p:spPr/>
        <p:txBody>
          <a:bodyPr/>
          <a:lstStyle/>
          <a:p>
            <a:r>
              <a:rPr lang="en-US" dirty="0"/>
              <a:t>Child of Twins Design</a:t>
            </a:r>
          </a:p>
        </p:txBody>
      </p:sp>
      <p:pic>
        <p:nvPicPr>
          <p:cNvPr id="4" name="Graphic 3" descr="Woman with solid fill">
            <a:extLst>
              <a:ext uri="{FF2B5EF4-FFF2-40B4-BE49-F238E27FC236}">
                <a16:creationId xmlns:a16="http://schemas.microsoft.com/office/drawing/2014/main" id="{B9EAD58E-7E16-B7DF-7B27-E3049EC295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7434" y="2514600"/>
            <a:ext cx="914400" cy="914400"/>
          </a:xfrm>
          <a:prstGeom prst="rect">
            <a:avLst/>
          </a:prstGeom>
        </p:spPr>
      </p:pic>
      <p:pic>
        <p:nvPicPr>
          <p:cNvPr id="5" name="Graphic 4" descr="Woman with solid fill">
            <a:extLst>
              <a:ext uri="{FF2B5EF4-FFF2-40B4-BE49-F238E27FC236}">
                <a16:creationId xmlns:a16="http://schemas.microsoft.com/office/drawing/2014/main" id="{87F2DAF3-1723-308E-B94E-D30036AD34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36034" y="2514600"/>
            <a:ext cx="914400" cy="914400"/>
          </a:xfrm>
          <a:prstGeom prst="rect">
            <a:avLst/>
          </a:prstGeom>
        </p:spPr>
      </p:pic>
      <p:pic>
        <p:nvPicPr>
          <p:cNvPr id="6" name="Graphic 5" descr="Child with balloon with solid fill">
            <a:extLst>
              <a:ext uri="{FF2B5EF4-FFF2-40B4-BE49-F238E27FC236}">
                <a16:creationId xmlns:a16="http://schemas.microsoft.com/office/drawing/2014/main" id="{506D0293-F93D-D3A4-66FC-52305DFF1F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65802" y="4765041"/>
            <a:ext cx="646331" cy="646331"/>
          </a:xfrm>
          <a:prstGeom prst="rect">
            <a:avLst/>
          </a:prstGeom>
        </p:spPr>
      </p:pic>
      <p:pic>
        <p:nvPicPr>
          <p:cNvPr id="7" name="Graphic 6" descr="Man with solid fill">
            <a:extLst>
              <a:ext uri="{FF2B5EF4-FFF2-40B4-BE49-F238E27FC236}">
                <a16:creationId xmlns:a16="http://schemas.microsoft.com/office/drawing/2014/main" id="{864D2D15-7A2A-1EB6-1FF8-7508BAE90E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51250" y="2501900"/>
            <a:ext cx="914400" cy="914400"/>
          </a:xfrm>
          <a:prstGeom prst="rect">
            <a:avLst/>
          </a:prstGeom>
        </p:spPr>
      </p:pic>
      <p:cxnSp>
        <p:nvCxnSpPr>
          <p:cNvPr id="8" name="Straight Arrow Connector 7">
            <a:extLst>
              <a:ext uri="{FF2B5EF4-FFF2-40B4-BE49-F238E27FC236}">
                <a16:creationId xmlns:a16="http://schemas.microsoft.com/office/drawing/2014/main" id="{D9038C36-8FF9-2CCA-F81C-17ED9ADD0D47}"/>
              </a:ext>
            </a:extLst>
          </p:cNvPr>
          <p:cNvCxnSpPr>
            <a:cxnSpLocks/>
          </p:cNvCxnSpPr>
          <p:nvPr/>
        </p:nvCxnSpPr>
        <p:spPr>
          <a:xfrm>
            <a:off x="5054934" y="3632200"/>
            <a:ext cx="0" cy="866141"/>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8506E0E-73CD-5F97-AB9F-385838378B7C}"/>
              </a:ext>
            </a:extLst>
          </p:cNvPr>
          <p:cNvCxnSpPr>
            <a:cxnSpLocks/>
          </p:cNvCxnSpPr>
          <p:nvPr/>
        </p:nvCxnSpPr>
        <p:spPr>
          <a:xfrm>
            <a:off x="5347368" y="3632200"/>
            <a:ext cx="0" cy="866141"/>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5D9F198-4CAC-AEA3-66BE-73C10C35014F}"/>
              </a:ext>
            </a:extLst>
          </p:cNvPr>
          <p:cNvCxnSpPr>
            <a:cxnSpLocks/>
          </p:cNvCxnSpPr>
          <p:nvPr/>
        </p:nvCxnSpPr>
        <p:spPr>
          <a:xfrm flipH="1">
            <a:off x="6007434" y="3759201"/>
            <a:ext cx="457200" cy="73914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7B31309-8E3B-C25A-A647-6504A43E9D66}"/>
              </a:ext>
            </a:extLst>
          </p:cNvPr>
          <p:cNvSpPr txBox="1"/>
          <p:nvPr/>
        </p:nvSpPr>
        <p:spPr>
          <a:xfrm>
            <a:off x="3628878" y="3672841"/>
            <a:ext cx="1388457" cy="646331"/>
          </a:xfrm>
          <a:prstGeom prst="rect">
            <a:avLst/>
          </a:prstGeom>
          <a:noFill/>
        </p:spPr>
        <p:txBody>
          <a:bodyPr wrap="none" rtlCol="0">
            <a:spAutoFit/>
          </a:bodyPr>
          <a:lstStyle/>
          <a:p>
            <a:r>
              <a:rPr lang="en-US" dirty="0"/>
              <a:t>Genetics &amp;</a:t>
            </a:r>
          </a:p>
          <a:p>
            <a:r>
              <a:rPr lang="en-US" dirty="0"/>
              <a:t>Environment</a:t>
            </a:r>
          </a:p>
        </p:txBody>
      </p:sp>
      <p:sp>
        <p:nvSpPr>
          <p:cNvPr id="15" name="TextBox 14">
            <a:extLst>
              <a:ext uri="{FF2B5EF4-FFF2-40B4-BE49-F238E27FC236}">
                <a16:creationId xmlns:a16="http://schemas.microsoft.com/office/drawing/2014/main" id="{92B73BDC-F15D-220A-9433-D6E1A95E01F7}"/>
              </a:ext>
            </a:extLst>
          </p:cNvPr>
          <p:cNvSpPr txBox="1"/>
          <p:nvPr/>
        </p:nvSpPr>
        <p:spPr>
          <a:xfrm>
            <a:off x="6430470" y="3996006"/>
            <a:ext cx="1453026" cy="369332"/>
          </a:xfrm>
          <a:prstGeom prst="rect">
            <a:avLst/>
          </a:prstGeom>
          <a:noFill/>
        </p:spPr>
        <p:txBody>
          <a:bodyPr wrap="none" rtlCol="0">
            <a:spAutoFit/>
          </a:bodyPr>
          <a:lstStyle/>
          <a:p>
            <a:r>
              <a:rPr lang="en-US" dirty="0"/>
              <a:t>Genetics only</a:t>
            </a:r>
          </a:p>
        </p:txBody>
      </p:sp>
      <p:pic>
        <p:nvPicPr>
          <p:cNvPr id="16" name="Graphic 15" descr="Child with balloon with solid fill">
            <a:extLst>
              <a:ext uri="{FF2B5EF4-FFF2-40B4-BE49-F238E27FC236}">
                <a16:creationId xmlns:a16="http://schemas.microsoft.com/office/drawing/2014/main" id="{1E1B06AE-5361-C92B-8ECE-6814D4C2A6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57468" y="4765041"/>
            <a:ext cx="646331" cy="646331"/>
          </a:xfrm>
          <a:prstGeom prst="rect">
            <a:avLst/>
          </a:prstGeom>
        </p:spPr>
      </p:pic>
      <p:pic>
        <p:nvPicPr>
          <p:cNvPr id="17" name="Graphic 16" descr="Child with balloon with solid fill">
            <a:extLst>
              <a:ext uri="{FF2B5EF4-FFF2-40B4-BE49-F238E27FC236}">
                <a16:creationId xmlns:a16="http://schemas.microsoft.com/office/drawing/2014/main" id="{9E70C8C1-0E58-ADE1-1FC4-112154ADFC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95346" y="4765041"/>
            <a:ext cx="646331" cy="646331"/>
          </a:xfrm>
          <a:prstGeom prst="rect">
            <a:avLst/>
          </a:prstGeom>
        </p:spPr>
      </p:pic>
      <p:sp>
        <p:nvSpPr>
          <p:cNvPr id="18" name="TextBox 17">
            <a:extLst>
              <a:ext uri="{FF2B5EF4-FFF2-40B4-BE49-F238E27FC236}">
                <a16:creationId xmlns:a16="http://schemas.microsoft.com/office/drawing/2014/main" id="{534FD195-360C-CD8A-3AE0-9F02D031F2C2}"/>
              </a:ext>
            </a:extLst>
          </p:cNvPr>
          <p:cNvSpPr txBox="1"/>
          <p:nvPr/>
        </p:nvSpPr>
        <p:spPr>
          <a:xfrm>
            <a:off x="7979870" y="5411372"/>
            <a:ext cx="4122539" cy="923330"/>
          </a:xfrm>
          <a:prstGeom prst="rect">
            <a:avLst/>
          </a:prstGeom>
          <a:noFill/>
        </p:spPr>
        <p:txBody>
          <a:bodyPr wrap="none" rtlCol="0">
            <a:spAutoFit/>
          </a:bodyPr>
          <a:lstStyle/>
          <a:p>
            <a:r>
              <a:rPr lang="en-US" dirty="0"/>
              <a:t>For example, see</a:t>
            </a:r>
          </a:p>
          <a:p>
            <a:r>
              <a:rPr lang="en-US" dirty="0" err="1"/>
              <a:t>Silberg</a:t>
            </a:r>
            <a:r>
              <a:rPr lang="en-US" dirty="0"/>
              <a:t>, Maes, &amp; Eaves (2010)</a:t>
            </a:r>
          </a:p>
          <a:p>
            <a:r>
              <a:rPr lang="en-US" i="1" dirty="0"/>
              <a:t>Journal of Child Psychology and Psychiatry</a:t>
            </a:r>
          </a:p>
        </p:txBody>
      </p:sp>
      <p:sp>
        <p:nvSpPr>
          <p:cNvPr id="9" name="Slide Number Placeholder 8">
            <a:extLst>
              <a:ext uri="{FF2B5EF4-FFF2-40B4-BE49-F238E27FC236}">
                <a16:creationId xmlns:a16="http://schemas.microsoft.com/office/drawing/2014/main" id="{391FAA18-2C27-1633-13DA-74BBF8D34ED6}"/>
              </a:ext>
            </a:extLst>
          </p:cNvPr>
          <p:cNvSpPr>
            <a:spLocks noGrp="1"/>
          </p:cNvSpPr>
          <p:nvPr>
            <p:ph type="sldNum" sz="quarter" idx="12"/>
          </p:nvPr>
        </p:nvSpPr>
        <p:spPr/>
        <p:txBody>
          <a:bodyPr/>
          <a:lstStyle/>
          <a:p>
            <a:fld id="{2AEDE05D-B419-4D8A-8DD7-735A8A8CC8E7}" type="slidenum">
              <a:rPr lang="en-US" smtClean="0"/>
              <a:t>17</a:t>
            </a:fld>
            <a:endParaRPr lang="en-US"/>
          </a:p>
        </p:txBody>
      </p:sp>
      <p:sp>
        <p:nvSpPr>
          <p:cNvPr id="10" name="TextBox 9">
            <a:extLst>
              <a:ext uri="{FF2B5EF4-FFF2-40B4-BE49-F238E27FC236}">
                <a16:creationId xmlns:a16="http://schemas.microsoft.com/office/drawing/2014/main" id="{400501D0-FD93-E31C-CC26-47B4B3283282}"/>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367581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EF8DF-9B30-3CE4-5AC7-303AF082E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8C0A8-DAFE-7672-C8AF-EA351E9CD913}"/>
              </a:ext>
            </a:extLst>
          </p:cNvPr>
          <p:cNvSpPr>
            <a:spLocks noGrp="1"/>
          </p:cNvSpPr>
          <p:nvPr>
            <p:ph type="title"/>
          </p:nvPr>
        </p:nvSpPr>
        <p:spPr/>
        <p:txBody>
          <a:bodyPr/>
          <a:lstStyle/>
          <a:p>
            <a:r>
              <a:rPr lang="en-US" dirty="0"/>
              <a:t>How do we identify passive </a:t>
            </a:r>
            <a:r>
              <a:rPr lang="en-US" dirty="0" err="1"/>
              <a:t>rGE</a:t>
            </a:r>
            <a:r>
              <a:rPr lang="en-US" dirty="0"/>
              <a:t>?</a:t>
            </a:r>
          </a:p>
        </p:txBody>
      </p:sp>
      <p:sp>
        <p:nvSpPr>
          <p:cNvPr id="3" name="Content Placeholder 2">
            <a:extLst>
              <a:ext uri="{FF2B5EF4-FFF2-40B4-BE49-F238E27FC236}">
                <a16:creationId xmlns:a16="http://schemas.microsoft.com/office/drawing/2014/main" id="{8460718A-D53D-B7EB-12CF-F09C373F6938}"/>
              </a:ext>
            </a:extLst>
          </p:cNvPr>
          <p:cNvSpPr>
            <a:spLocks noGrp="1"/>
          </p:cNvSpPr>
          <p:nvPr>
            <p:ph idx="1"/>
          </p:nvPr>
        </p:nvSpPr>
        <p:spPr/>
        <p:txBody>
          <a:bodyPr/>
          <a:lstStyle/>
          <a:p>
            <a:r>
              <a:rPr lang="en-US" dirty="0"/>
              <a:t>Adoption Design</a:t>
            </a:r>
          </a:p>
          <a:p>
            <a:endParaRPr lang="en-US" dirty="0"/>
          </a:p>
          <a:p>
            <a:r>
              <a:rPr lang="en-US" dirty="0"/>
              <a:t>Children of Twins Design</a:t>
            </a:r>
          </a:p>
          <a:p>
            <a:pPr marL="0" indent="0">
              <a:buNone/>
            </a:pPr>
            <a:endParaRPr lang="en-US" dirty="0"/>
          </a:p>
          <a:p>
            <a:r>
              <a:rPr lang="en-US" dirty="0"/>
              <a:t>Genetic Nurture</a:t>
            </a:r>
          </a:p>
        </p:txBody>
      </p:sp>
      <p:sp>
        <p:nvSpPr>
          <p:cNvPr id="5" name="Slide Number Placeholder 4">
            <a:extLst>
              <a:ext uri="{FF2B5EF4-FFF2-40B4-BE49-F238E27FC236}">
                <a16:creationId xmlns:a16="http://schemas.microsoft.com/office/drawing/2014/main" id="{04E80DDF-C93D-77B7-2735-59586C86AE31}"/>
              </a:ext>
            </a:extLst>
          </p:cNvPr>
          <p:cNvSpPr>
            <a:spLocks noGrp="1"/>
          </p:cNvSpPr>
          <p:nvPr>
            <p:ph type="sldNum" sz="quarter" idx="12"/>
          </p:nvPr>
        </p:nvSpPr>
        <p:spPr/>
        <p:txBody>
          <a:bodyPr/>
          <a:lstStyle/>
          <a:p>
            <a:fld id="{2AEDE05D-B419-4D8A-8DD7-735A8A8CC8E7}" type="slidenum">
              <a:rPr lang="en-US" smtClean="0"/>
              <a:t>18</a:t>
            </a:fld>
            <a:endParaRPr lang="en-US"/>
          </a:p>
        </p:txBody>
      </p:sp>
      <p:sp>
        <p:nvSpPr>
          <p:cNvPr id="6" name="TextBox 5">
            <a:extLst>
              <a:ext uri="{FF2B5EF4-FFF2-40B4-BE49-F238E27FC236}">
                <a16:creationId xmlns:a16="http://schemas.microsoft.com/office/drawing/2014/main" id="{C49D7372-2739-D5F1-98C9-05967A92B709}"/>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2837427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8C2BD2-7F53-D971-AE39-EF28A40F3CAC}"/>
              </a:ext>
            </a:extLst>
          </p:cNvPr>
          <p:cNvPicPr>
            <a:picLocks noChangeAspect="1"/>
          </p:cNvPicPr>
          <p:nvPr/>
        </p:nvPicPr>
        <p:blipFill>
          <a:blip r:embed="rId3"/>
          <a:stretch>
            <a:fillRect/>
          </a:stretch>
        </p:blipFill>
        <p:spPr>
          <a:xfrm>
            <a:off x="669968" y="740722"/>
            <a:ext cx="10852063" cy="4270893"/>
          </a:xfrm>
          <a:prstGeom prst="rect">
            <a:avLst/>
          </a:prstGeom>
        </p:spPr>
      </p:pic>
      <p:sp>
        <p:nvSpPr>
          <p:cNvPr id="10" name="TextBox 9">
            <a:extLst>
              <a:ext uri="{FF2B5EF4-FFF2-40B4-BE49-F238E27FC236}">
                <a16:creationId xmlns:a16="http://schemas.microsoft.com/office/drawing/2014/main" id="{3FAC097A-59FD-45D2-28F2-231321F43C87}"/>
              </a:ext>
            </a:extLst>
          </p:cNvPr>
          <p:cNvSpPr txBox="1"/>
          <p:nvPr/>
        </p:nvSpPr>
        <p:spPr>
          <a:xfrm>
            <a:off x="5945926" y="5608136"/>
            <a:ext cx="6098146" cy="646331"/>
          </a:xfrm>
          <a:prstGeom prst="rect">
            <a:avLst/>
          </a:prstGeom>
          <a:noFill/>
        </p:spPr>
        <p:txBody>
          <a:bodyPr wrap="square">
            <a:spAutoFit/>
          </a:bodyPr>
          <a:lstStyle/>
          <a:p>
            <a:pPr algn="r"/>
            <a:endParaRPr lang="en-US" dirty="0"/>
          </a:p>
          <a:p>
            <a:pPr algn="r"/>
            <a:r>
              <a:rPr lang="en-US" dirty="0"/>
              <a:t>Kong et al. (2018) </a:t>
            </a:r>
            <a:r>
              <a:rPr lang="en-US" i="1" dirty="0"/>
              <a:t>Science</a:t>
            </a:r>
            <a:endParaRPr lang="en-US" dirty="0"/>
          </a:p>
        </p:txBody>
      </p:sp>
      <p:sp>
        <p:nvSpPr>
          <p:cNvPr id="2" name="Slide Number Placeholder 1">
            <a:extLst>
              <a:ext uri="{FF2B5EF4-FFF2-40B4-BE49-F238E27FC236}">
                <a16:creationId xmlns:a16="http://schemas.microsoft.com/office/drawing/2014/main" id="{3BDB05BA-C60E-601A-F615-347660425EED}"/>
              </a:ext>
            </a:extLst>
          </p:cNvPr>
          <p:cNvSpPr>
            <a:spLocks noGrp="1"/>
          </p:cNvSpPr>
          <p:nvPr>
            <p:ph type="sldNum" sz="quarter" idx="12"/>
          </p:nvPr>
        </p:nvSpPr>
        <p:spPr/>
        <p:txBody>
          <a:bodyPr/>
          <a:lstStyle/>
          <a:p>
            <a:fld id="{2AEDE05D-B419-4D8A-8DD7-735A8A8CC8E7}" type="slidenum">
              <a:rPr lang="en-US" smtClean="0"/>
              <a:t>19</a:t>
            </a:fld>
            <a:endParaRPr lang="en-US"/>
          </a:p>
        </p:txBody>
      </p:sp>
      <p:sp>
        <p:nvSpPr>
          <p:cNvPr id="3" name="TextBox 2">
            <a:extLst>
              <a:ext uri="{FF2B5EF4-FFF2-40B4-BE49-F238E27FC236}">
                <a16:creationId xmlns:a16="http://schemas.microsoft.com/office/drawing/2014/main" id="{44DC11EA-7BDB-2DB3-4A91-90499E7A46A1}"/>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2846761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E50C-F18A-54B8-C85B-AE3FF128919B}"/>
              </a:ext>
            </a:extLst>
          </p:cNvPr>
          <p:cNvSpPr>
            <a:spLocks noGrp="1"/>
          </p:cNvSpPr>
          <p:nvPr>
            <p:ph type="title"/>
          </p:nvPr>
        </p:nvSpPr>
        <p:spPr/>
        <p:txBody>
          <a:bodyPr/>
          <a:lstStyle/>
          <a:p>
            <a:r>
              <a:rPr lang="en-US" dirty="0"/>
              <a:t>Genes and Environments are not Independent</a:t>
            </a:r>
          </a:p>
        </p:txBody>
      </p:sp>
      <p:sp>
        <p:nvSpPr>
          <p:cNvPr id="3" name="Content Placeholder 2">
            <a:extLst>
              <a:ext uri="{FF2B5EF4-FFF2-40B4-BE49-F238E27FC236}">
                <a16:creationId xmlns:a16="http://schemas.microsoft.com/office/drawing/2014/main" id="{8C6D92D9-09B1-73B5-CB0B-12142BBD4578}"/>
              </a:ext>
            </a:extLst>
          </p:cNvPr>
          <p:cNvSpPr>
            <a:spLocks noGrp="1"/>
          </p:cNvSpPr>
          <p:nvPr>
            <p:ph idx="1"/>
          </p:nvPr>
        </p:nvSpPr>
        <p:spPr>
          <a:xfrm>
            <a:off x="1097280" y="2247900"/>
            <a:ext cx="10058400" cy="3621194"/>
          </a:xfrm>
        </p:spPr>
        <p:txBody>
          <a:bodyPr/>
          <a:lstStyle/>
          <a:p>
            <a:r>
              <a:rPr lang="en-US" dirty="0"/>
              <a:t>Gene-Environment Interaction (Tuesday)</a:t>
            </a:r>
          </a:p>
          <a:p>
            <a:pPr lvl="1"/>
            <a:r>
              <a:rPr lang="en-US" dirty="0"/>
              <a:t>Impact of the environment depends on genetic risk</a:t>
            </a:r>
          </a:p>
          <a:p>
            <a:pPr lvl="1"/>
            <a:endParaRPr lang="en-US" dirty="0"/>
          </a:p>
          <a:p>
            <a:pPr lvl="1"/>
            <a:endParaRPr lang="en-US" dirty="0"/>
          </a:p>
          <a:p>
            <a:r>
              <a:rPr lang="en-US" dirty="0"/>
              <a:t>Gene-Environment Correlation</a:t>
            </a:r>
          </a:p>
          <a:p>
            <a:pPr lvl="1"/>
            <a:r>
              <a:rPr lang="en-US" dirty="0"/>
              <a:t>Genetic propensities are correlated with environmental niches</a:t>
            </a:r>
          </a:p>
          <a:p>
            <a:pPr lvl="1"/>
            <a:r>
              <a:rPr lang="en-US" dirty="0"/>
              <a:t>“Genetic Nurture” (parental genotype influences offspring outcomes by shaping the environments parents provide; e.g., Kong, et al. 2018)</a:t>
            </a:r>
          </a:p>
        </p:txBody>
      </p:sp>
      <p:sp>
        <p:nvSpPr>
          <p:cNvPr id="5" name="Slide Number Placeholder 4">
            <a:extLst>
              <a:ext uri="{FF2B5EF4-FFF2-40B4-BE49-F238E27FC236}">
                <a16:creationId xmlns:a16="http://schemas.microsoft.com/office/drawing/2014/main" id="{7A57420C-D660-37E8-9DA5-FFDB6430C0B3}"/>
              </a:ext>
            </a:extLst>
          </p:cNvPr>
          <p:cNvSpPr>
            <a:spLocks noGrp="1"/>
          </p:cNvSpPr>
          <p:nvPr>
            <p:ph type="sldNum" sz="quarter" idx="12"/>
          </p:nvPr>
        </p:nvSpPr>
        <p:spPr/>
        <p:txBody>
          <a:bodyPr/>
          <a:lstStyle/>
          <a:p>
            <a:fld id="{2AEDE05D-B419-4D8A-8DD7-735A8A8CC8E7}" type="slidenum">
              <a:rPr lang="en-US" smtClean="0"/>
              <a:t>2</a:t>
            </a:fld>
            <a:endParaRPr lang="en-US"/>
          </a:p>
        </p:txBody>
      </p:sp>
      <p:sp>
        <p:nvSpPr>
          <p:cNvPr id="4" name="TextBox 3">
            <a:extLst>
              <a:ext uri="{FF2B5EF4-FFF2-40B4-BE49-F238E27FC236}">
                <a16:creationId xmlns:a16="http://schemas.microsoft.com/office/drawing/2014/main" id="{24F238BE-8C9D-C86F-249A-6F215B9141CE}"/>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335586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1B85E-F602-5943-F9B8-8C7900E641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541DE-9F52-F6B0-7E73-38927F1E0D0C}"/>
              </a:ext>
            </a:extLst>
          </p:cNvPr>
          <p:cNvSpPr>
            <a:spLocks noGrp="1"/>
          </p:cNvSpPr>
          <p:nvPr>
            <p:ph type="title"/>
          </p:nvPr>
        </p:nvSpPr>
        <p:spPr/>
        <p:txBody>
          <a:bodyPr/>
          <a:lstStyle/>
          <a:p>
            <a:r>
              <a:rPr lang="en-US" dirty="0"/>
              <a:t>How do we identify passive </a:t>
            </a:r>
            <a:r>
              <a:rPr lang="en-US" dirty="0" err="1"/>
              <a:t>rGE</a:t>
            </a:r>
            <a:r>
              <a:rPr lang="en-US" dirty="0"/>
              <a:t>?</a:t>
            </a:r>
          </a:p>
        </p:txBody>
      </p:sp>
      <p:sp>
        <p:nvSpPr>
          <p:cNvPr id="3" name="Content Placeholder 2">
            <a:extLst>
              <a:ext uri="{FF2B5EF4-FFF2-40B4-BE49-F238E27FC236}">
                <a16:creationId xmlns:a16="http://schemas.microsoft.com/office/drawing/2014/main" id="{7A3242BF-56C8-C056-76C7-AF7DFB192364}"/>
              </a:ext>
            </a:extLst>
          </p:cNvPr>
          <p:cNvSpPr>
            <a:spLocks noGrp="1"/>
          </p:cNvSpPr>
          <p:nvPr>
            <p:ph idx="1"/>
          </p:nvPr>
        </p:nvSpPr>
        <p:spPr/>
        <p:txBody>
          <a:bodyPr/>
          <a:lstStyle/>
          <a:p>
            <a:r>
              <a:rPr lang="en-US" dirty="0"/>
              <a:t>Adoption Design</a:t>
            </a:r>
          </a:p>
          <a:p>
            <a:endParaRPr lang="en-US" dirty="0"/>
          </a:p>
          <a:p>
            <a:r>
              <a:rPr lang="en-US" dirty="0"/>
              <a:t>Children of Twins Design</a:t>
            </a:r>
          </a:p>
          <a:p>
            <a:endParaRPr lang="en-US" dirty="0"/>
          </a:p>
          <a:p>
            <a:r>
              <a:rPr lang="en-US" dirty="0"/>
              <a:t>Genetic Nurture </a:t>
            </a:r>
          </a:p>
          <a:p>
            <a:endParaRPr lang="en-US" dirty="0"/>
          </a:p>
          <a:p>
            <a:r>
              <a:rPr lang="en-US" dirty="0"/>
              <a:t>Extended Twin Models / Cascade Model (next session)</a:t>
            </a:r>
          </a:p>
          <a:p>
            <a:endParaRPr lang="en-US"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7889DE8-C7A5-B106-15FF-3A9CD0A048B5}"/>
              </a:ext>
            </a:extLst>
          </p:cNvPr>
          <p:cNvSpPr>
            <a:spLocks noGrp="1"/>
          </p:cNvSpPr>
          <p:nvPr>
            <p:ph type="sldNum" sz="quarter" idx="12"/>
          </p:nvPr>
        </p:nvSpPr>
        <p:spPr/>
        <p:txBody>
          <a:bodyPr/>
          <a:lstStyle/>
          <a:p>
            <a:fld id="{2AEDE05D-B419-4D8A-8DD7-735A8A8CC8E7}" type="slidenum">
              <a:rPr lang="en-US" smtClean="0"/>
              <a:t>20</a:t>
            </a:fld>
            <a:endParaRPr lang="en-US"/>
          </a:p>
        </p:txBody>
      </p:sp>
      <p:sp>
        <p:nvSpPr>
          <p:cNvPr id="6" name="TextBox 5">
            <a:extLst>
              <a:ext uri="{FF2B5EF4-FFF2-40B4-BE49-F238E27FC236}">
                <a16:creationId xmlns:a16="http://schemas.microsoft.com/office/drawing/2014/main" id="{E8132113-90C7-455F-6EC3-8A494BC9AFB8}"/>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4167256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654196-CD52-3180-013F-96607468F090}"/>
              </a:ext>
            </a:extLst>
          </p:cNvPr>
          <p:cNvSpPr/>
          <p:nvPr/>
        </p:nvSpPr>
        <p:spPr>
          <a:xfrm>
            <a:off x="990115" y="1471370"/>
            <a:ext cx="10490200" cy="52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BD185C8-0C68-A1A5-35FA-994E6559E035}"/>
              </a:ext>
            </a:extLst>
          </p:cNvPr>
          <p:cNvPicPr>
            <a:picLocks noChangeAspect="1"/>
          </p:cNvPicPr>
          <p:nvPr/>
        </p:nvPicPr>
        <p:blipFill>
          <a:blip r:embed="rId2"/>
          <a:stretch>
            <a:fillRect/>
          </a:stretch>
        </p:blipFill>
        <p:spPr>
          <a:xfrm>
            <a:off x="711685" y="124691"/>
            <a:ext cx="9618783" cy="5931581"/>
          </a:xfrm>
          <a:prstGeom prst="rect">
            <a:avLst/>
          </a:prstGeom>
        </p:spPr>
      </p:pic>
      <p:sp>
        <p:nvSpPr>
          <p:cNvPr id="7" name="TextBox 6">
            <a:extLst>
              <a:ext uri="{FF2B5EF4-FFF2-40B4-BE49-F238E27FC236}">
                <a16:creationId xmlns:a16="http://schemas.microsoft.com/office/drawing/2014/main" id="{1B6AB61A-72BA-8911-66EB-A69C7B6465D2}"/>
              </a:ext>
            </a:extLst>
          </p:cNvPr>
          <p:cNvSpPr txBox="1"/>
          <p:nvPr/>
        </p:nvSpPr>
        <p:spPr>
          <a:xfrm>
            <a:off x="7526214" y="5414702"/>
            <a:ext cx="4517857" cy="923330"/>
          </a:xfrm>
          <a:prstGeom prst="rect">
            <a:avLst/>
          </a:prstGeom>
          <a:noFill/>
        </p:spPr>
        <p:txBody>
          <a:bodyPr wrap="square">
            <a:spAutoFit/>
          </a:bodyPr>
          <a:lstStyle/>
          <a:p>
            <a:pPr algn="r"/>
            <a:endParaRPr lang="en-US" dirty="0"/>
          </a:p>
          <a:p>
            <a:pPr algn="r"/>
            <a:r>
              <a:rPr lang="en-US" dirty="0"/>
              <a:t>Keller et al. (2009)</a:t>
            </a:r>
          </a:p>
          <a:p>
            <a:pPr algn="r"/>
            <a:r>
              <a:rPr lang="en-US" dirty="0"/>
              <a:t> </a:t>
            </a:r>
            <a:r>
              <a:rPr lang="en-US" i="1" dirty="0"/>
              <a:t>Twin Research &amp; Human Genetics</a:t>
            </a:r>
            <a:endParaRPr lang="en-US" dirty="0"/>
          </a:p>
        </p:txBody>
      </p:sp>
      <p:sp>
        <p:nvSpPr>
          <p:cNvPr id="2" name="Slide Number Placeholder 1">
            <a:extLst>
              <a:ext uri="{FF2B5EF4-FFF2-40B4-BE49-F238E27FC236}">
                <a16:creationId xmlns:a16="http://schemas.microsoft.com/office/drawing/2014/main" id="{88CFCE79-A0DB-FF8F-2121-175088C7E240}"/>
              </a:ext>
            </a:extLst>
          </p:cNvPr>
          <p:cNvSpPr>
            <a:spLocks noGrp="1"/>
          </p:cNvSpPr>
          <p:nvPr>
            <p:ph type="sldNum" sz="quarter" idx="12"/>
          </p:nvPr>
        </p:nvSpPr>
        <p:spPr/>
        <p:txBody>
          <a:bodyPr/>
          <a:lstStyle/>
          <a:p>
            <a:fld id="{2AEDE05D-B419-4D8A-8DD7-735A8A8CC8E7}" type="slidenum">
              <a:rPr lang="en-US" smtClean="0"/>
              <a:t>21</a:t>
            </a:fld>
            <a:endParaRPr lang="en-US"/>
          </a:p>
        </p:txBody>
      </p:sp>
      <p:sp>
        <p:nvSpPr>
          <p:cNvPr id="3" name="TextBox 2">
            <a:extLst>
              <a:ext uri="{FF2B5EF4-FFF2-40B4-BE49-F238E27FC236}">
                <a16:creationId xmlns:a16="http://schemas.microsoft.com/office/drawing/2014/main" id="{9B271AEC-032C-FF38-3477-B360CFBBEC44}"/>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1299625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FF999-2223-D0E3-5317-DDD492B34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358E0-05E2-A2BB-2C47-E16ED714EDDD}"/>
              </a:ext>
            </a:extLst>
          </p:cNvPr>
          <p:cNvSpPr>
            <a:spLocks noGrp="1"/>
          </p:cNvSpPr>
          <p:nvPr>
            <p:ph type="title"/>
          </p:nvPr>
        </p:nvSpPr>
        <p:spPr/>
        <p:txBody>
          <a:bodyPr/>
          <a:lstStyle/>
          <a:p>
            <a:r>
              <a:rPr lang="en-US" dirty="0"/>
              <a:t>How do we identify passive </a:t>
            </a:r>
            <a:r>
              <a:rPr lang="en-US" dirty="0" err="1"/>
              <a:t>rGE</a:t>
            </a:r>
            <a:r>
              <a:rPr lang="en-US" dirty="0"/>
              <a:t>?</a:t>
            </a:r>
          </a:p>
        </p:txBody>
      </p:sp>
      <p:sp>
        <p:nvSpPr>
          <p:cNvPr id="3" name="Content Placeholder 2">
            <a:extLst>
              <a:ext uri="{FF2B5EF4-FFF2-40B4-BE49-F238E27FC236}">
                <a16:creationId xmlns:a16="http://schemas.microsoft.com/office/drawing/2014/main" id="{B744E35C-1C42-85E9-EB09-4B5445034619}"/>
              </a:ext>
            </a:extLst>
          </p:cNvPr>
          <p:cNvSpPr>
            <a:spLocks noGrp="1"/>
          </p:cNvSpPr>
          <p:nvPr>
            <p:ph idx="1"/>
          </p:nvPr>
        </p:nvSpPr>
        <p:spPr/>
        <p:txBody>
          <a:bodyPr>
            <a:normAutofit/>
          </a:bodyPr>
          <a:lstStyle/>
          <a:p>
            <a:r>
              <a:rPr lang="en-US" dirty="0"/>
              <a:t>Adoption Design</a:t>
            </a:r>
          </a:p>
          <a:p>
            <a:endParaRPr lang="en-US" dirty="0"/>
          </a:p>
          <a:p>
            <a:r>
              <a:rPr lang="en-US" dirty="0"/>
              <a:t>Children of Twins Design</a:t>
            </a:r>
          </a:p>
          <a:p>
            <a:endParaRPr lang="en-US" dirty="0"/>
          </a:p>
          <a:p>
            <a:r>
              <a:rPr lang="en-US" dirty="0"/>
              <a:t>Genetic Nurture </a:t>
            </a:r>
          </a:p>
          <a:p>
            <a:endParaRPr lang="en-US" dirty="0"/>
          </a:p>
          <a:p>
            <a:r>
              <a:rPr lang="en-US" dirty="0"/>
              <a:t>Extended Twin Models / Cascade Model (next session)</a:t>
            </a:r>
          </a:p>
          <a:p>
            <a:endParaRPr lang="en-US" dirty="0"/>
          </a:p>
          <a:p>
            <a:r>
              <a:rPr lang="en-US" dirty="0"/>
              <a:t>Twin + PGI Approach (Dolan et al. 2021; Bruins, et al. 2023)</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A0B00C04-0073-6294-0900-1E2FFC6205D3}"/>
              </a:ext>
            </a:extLst>
          </p:cNvPr>
          <p:cNvSpPr>
            <a:spLocks noGrp="1"/>
          </p:cNvSpPr>
          <p:nvPr>
            <p:ph type="sldNum" sz="quarter" idx="12"/>
          </p:nvPr>
        </p:nvSpPr>
        <p:spPr/>
        <p:txBody>
          <a:bodyPr/>
          <a:lstStyle/>
          <a:p>
            <a:fld id="{2AEDE05D-B419-4D8A-8DD7-735A8A8CC8E7}" type="slidenum">
              <a:rPr lang="en-US" smtClean="0"/>
              <a:t>22</a:t>
            </a:fld>
            <a:endParaRPr lang="en-US"/>
          </a:p>
        </p:txBody>
      </p:sp>
      <p:sp>
        <p:nvSpPr>
          <p:cNvPr id="6" name="TextBox 5">
            <a:extLst>
              <a:ext uri="{FF2B5EF4-FFF2-40B4-BE49-F238E27FC236}">
                <a16:creationId xmlns:a16="http://schemas.microsoft.com/office/drawing/2014/main" id="{DBF76B45-2529-C40F-F41C-77025EF52BBE}"/>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1635951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CAA8EB-50AA-4E06-0B2F-EB542B8F6269}"/>
              </a:ext>
            </a:extLst>
          </p:cNvPr>
          <p:cNvPicPr>
            <a:picLocks noChangeAspect="1"/>
          </p:cNvPicPr>
          <p:nvPr/>
        </p:nvPicPr>
        <p:blipFill>
          <a:blip r:embed="rId2"/>
          <a:stretch>
            <a:fillRect/>
          </a:stretch>
        </p:blipFill>
        <p:spPr>
          <a:xfrm>
            <a:off x="983411" y="155276"/>
            <a:ext cx="10368952" cy="5862396"/>
          </a:xfrm>
          <a:prstGeom prst="rect">
            <a:avLst/>
          </a:prstGeom>
        </p:spPr>
      </p:pic>
      <p:sp>
        <p:nvSpPr>
          <p:cNvPr id="2" name="TextBox 1">
            <a:extLst>
              <a:ext uri="{FF2B5EF4-FFF2-40B4-BE49-F238E27FC236}">
                <a16:creationId xmlns:a16="http://schemas.microsoft.com/office/drawing/2014/main" id="{A433AA48-100B-8C49-A8B9-8464A1687A82}"/>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
        <p:nvSpPr>
          <p:cNvPr id="3" name="Slide Number Placeholder 2">
            <a:extLst>
              <a:ext uri="{FF2B5EF4-FFF2-40B4-BE49-F238E27FC236}">
                <a16:creationId xmlns:a16="http://schemas.microsoft.com/office/drawing/2014/main" id="{6A979118-B13A-44A9-BC56-AC4C7E80385F}"/>
              </a:ext>
            </a:extLst>
          </p:cNvPr>
          <p:cNvSpPr>
            <a:spLocks noGrp="1"/>
          </p:cNvSpPr>
          <p:nvPr>
            <p:ph type="sldNum" sz="quarter" idx="12"/>
          </p:nvPr>
        </p:nvSpPr>
        <p:spPr/>
        <p:txBody>
          <a:bodyPr/>
          <a:lstStyle/>
          <a:p>
            <a:fld id="{2AEDE05D-B419-4D8A-8DD7-735A8A8CC8E7}" type="slidenum">
              <a:rPr lang="en-US" smtClean="0"/>
              <a:t>23</a:t>
            </a:fld>
            <a:endParaRPr lang="en-US"/>
          </a:p>
        </p:txBody>
      </p:sp>
    </p:spTree>
    <p:extLst>
      <p:ext uri="{BB962C8B-B14F-4D97-AF65-F5344CB8AC3E}">
        <p14:creationId xmlns:p14="http://schemas.microsoft.com/office/powerpoint/2010/main" val="541517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28592F-45BF-582A-8449-C178EB96E3F8}"/>
              </a:ext>
            </a:extLst>
          </p:cNvPr>
          <p:cNvSpPr/>
          <p:nvPr/>
        </p:nvSpPr>
        <p:spPr>
          <a:xfrm>
            <a:off x="990115" y="1471370"/>
            <a:ext cx="10490200" cy="52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AF311B4-2349-B752-3B25-4B4B22EBCE71}"/>
              </a:ext>
            </a:extLst>
          </p:cNvPr>
          <p:cNvSpPr txBox="1"/>
          <p:nvPr/>
        </p:nvSpPr>
        <p:spPr>
          <a:xfrm>
            <a:off x="5945926" y="5608136"/>
            <a:ext cx="6098146" cy="646331"/>
          </a:xfrm>
          <a:prstGeom prst="rect">
            <a:avLst/>
          </a:prstGeom>
          <a:noFill/>
        </p:spPr>
        <p:txBody>
          <a:bodyPr wrap="square">
            <a:spAutoFit/>
          </a:bodyPr>
          <a:lstStyle/>
          <a:p>
            <a:pPr algn="r"/>
            <a:endParaRPr lang="en-US" dirty="0"/>
          </a:p>
          <a:p>
            <a:pPr algn="r"/>
            <a:r>
              <a:rPr lang="en-US" dirty="0"/>
              <a:t>Dolan et al. (2021) </a:t>
            </a:r>
            <a:r>
              <a:rPr lang="en-US" i="1" dirty="0"/>
              <a:t>Behavior Genetics</a:t>
            </a:r>
            <a:endParaRPr lang="en-US" dirty="0"/>
          </a:p>
        </p:txBody>
      </p:sp>
      <p:grpSp>
        <p:nvGrpSpPr>
          <p:cNvPr id="16" name="Group 15">
            <a:extLst>
              <a:ext uri="{FF2B5EF4-FFF2-40B4-BE49-F238E27FC236}">
                <a16:creationId xmlns:a16="http://schemas.microsoft.com/office/drawing/2014/main" id="{87080012-65B2-882B-5908-70FA2E460279}"/>
              </a:ext>
            </a:extLst>
          </p:cNvPr>
          <p:cNvGrpSpPr/>
          <p:nvPr/>
        </p:nvGrpSpPr>
        <p:grpSpPr>
          <a:xfrm>
            <a:off x="3946402" y="1422401"/>
            <a:ext cx="4592187" cy="3771303"/>
            <a:chOff x="3946402" y="1422401"/>
            <a:chExt cx="4592187" cy="3771303"/>
          </a:xfrm>
        </p:grpSpPr>
        <p:sp>
          <p:nvSpPr>
            <p:cNvPr id="2" name="Rectangle 1">
              <a:extLst>
                <a:ext uri="{FF2B5EF4-FFF2-40B4-BE49-F238E27FC236}">
                  <a16:creationId xmlns:a16="http://schemas.microsoft.com/office/drawing/2014/main" id="{B4946405-3381-EB24-0B67-ED018EE65B5D}"/>
                </a:ext>
              </a:extLst>
            </p:cNvPr>
            <p:cNvSpPr/>
            <p:nvPr/>
          </p:nvSpPr>
          <p:spPr>
            <a:xfrm>
              <a:off x="5248469" y="4358044"/>
              <a:ext cx="1485266" cy="835660"/>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Phenotype</a:t>
              </a:r>
            </a:p>
            <a:p>
              <a:pPr algn="ctr"/>
              <a:r>
                <a:rPr lang="en-US" dirty="0"/>
                <a:t>(Twin 1)</a:t>
              </a:r>
            </a:p>
          </p:txBody>
        </p:sp>
        <p:sp>
          <p:nvSpPr>
            <p:cNvPr id="3" name="Oval 2">
              <a:extLst>
                <a:ext uri="{FF2B5EF4-FFF2-40B4-BE49-F238E27FC236}">
                  <a16:creationId xmlns:a16="http://schemas.microsoft.com/office/drawing/2014/main" id="{35935D8F-21DA-D2F3-8A1A-CCF1A1149A40}"/>
                </a:ext>
              </a:extLst>
            </p:cNvPr>
            <p:cNvSpPr/>
            <p:nvPr/>
          </p:nvSpPr>
          <p:spPr>
            <a:xfrm>
              <a:off x="3946402" y="2133919"/>
              <a:ext cx="812800" cy="734770"/>
            </a:xfrm>
            <a:prstGeom prst="ellipse">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a:t>
              </a:r>
              <a:r>
                <a:rPr lang="en-US" baseline="-25000" dirty="0"/>
                <a:t>PGI</a:t>
              </a:r>
            </a:p>
          </p:txBody>
        </p:sp>
        <p:sp>
          <p:nvSpPr>
            <p:cNvPr id="4" name="Oval 3">
              <a:extLst>
                <a:ext uri="{FF2B5EF4-FFF2-40B4-BE49-F238E27FC236}">
                  <a16:creationId xmlns:a16="http://schemas.microsoft.com/office/drawing/2014/main" id="{196F6423-3B42-D305-CD24-F763004EF2B5}"/>
                </a:ext>
              </a:extLst>
            </p:cNvPr>
            <p:cNvSpPr/>
            <p:nvPr/>
          </p:nvSpPr>
          <p:spPr>
            <a:xfrm>
              <a:off x="5089402" y="2133919"/>
              <a:ext cx="812800" cy="734770"/>
            </a:xfrm>
            <a:prstGeom prst="ellipse">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a:t>
              </a:r>
              <a:r>
                <a:rPr lang="en-US" baseline="-25000" dirty="0"/>
                <a:t>Q</a:t>
              </a:r>
            </a:p>
          </p:txBody>
        </p:sp>
        <p:sp>
          <p:nvSpPr>
            <p:cNvPr id="5" name="Oval 4">
              <a:extLst>
                <a:ext uri="{FF2B5EF4-FFF2-40B4-BE49-F238E27FC236}">
                  <a16:creationId xmlns:a16="http://schemas.microsoft.com/office/drawing/2014/main" id="{6E80AD16-55B8-A640-08AF-B53D191ED0B9}"/>
                </a:ext>
              </a:extLst>
            </p:cNvPr>
            <p:cNvSpPr/>
            <p:nvPr/>
          </p:nvSpPr>
          <p:spPr>
            <a:xfrm>
              <a:off x="6232402" y="2133919"/>
              <a:ext cx="812800" cy="734770"/>
            </a:xfrm>
            <a:prstGeom prst="ellipse">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
              </a:r>
              <a:endParaRPr lang="en-US" baseline="-25000" dirty="0"/>
            </a:p>
          </p:txBody>
        </p:sp>
        <p:sp>
          <p:nvSpPr>
            <p:cNvPr id="6" name="Oval 5">
              <a:extLst>
                <a:ext uri="{FF2B5EF4-FFF2-40B4-BE49-F238E27FC236}">
                  <a16:creationId xmlns:a16="http://schemas.microsoft.com/office/drawing/2014/main" id="{816DC6A6-0CBE-A2A9-7C0B-5A145CB95630}"/>
                </a:ext>
              </a:extLst>
            </p:cNvPr>
            <p:cNvSpPr/>
            <p:nvPr/>
          </p:nvSpPr>
          <p:spPr>
            <a:xfrm>
              <a:off x="7375402" y="2133919"/>
              <a:ext cx="812800" cy="734770"/>
            </a:xfrm>
            <a:prstGeom prst="ellipse">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a:t>
              </a:r>
              <a:endParaRPr lang="en-US" baseline="-25000" dirty="0"/>
            </a:p>
          </p:txBody>
        </p:sp>
        <p:cxnSp>
          <p:nvCxnSpPr>
            <p:cNvPr id="7" name="Straight Arrow Connector 6">
              <a:extLst>
                <a:ext uri="{FF2B5EF4-FFF2-40B4-BE49-F238E27FC236}">
                  <a16:creationId xmlns:a16="http://schemas.microsoft.com/office/drawing/2014/main" id="{73447E28-2E84-F669-E44D-1AC34B271643}"/>
                </a:ext>
              </a:extLst>
            </p:cNvPr>
            <p:cNvCxnSpPr>
              <a:cxnSpLocks/>
              <a:stCxn id="3" idx="4"/>
              <a:endCxn id="2" idx="0"/>
            </p:cNvCxnSpPr>
            <p:nvPr/>
          </p:nvCxnSpPr>
          <p:spPr>
            <a:xfrm>
              <a:off x="4352802" y="2868689"/>
              <a:ext cx="16383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4B731F0-7320-FDD8-63CA-7CB29CEB8729}"/>
                </a:ext>
              </a:extLst>
            </p:cNvPr>
            <p:cNvCxnSpPr>
              <a:cxnSpLocks/>
              <a:stCxn id="4" idx="4"/>
              <a:endCxn id="2" idx="0"/>
            </p:cNvCxnSpPr>
            <p:nvPr/>
          </p:nvCxnSpPr>
          <p:spPr>
            <a:xfrm>
              <a:off x="5495802" y="2868689"/>
              <a:ext cx="4953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9C9FA3A-40C5-A491-855E-A907766E5217}"/>
                </a:ext>
              </a:extLst>
            </p:cNvPr>
            <p:cNvCxnSpPr>
              <a:cxnSpLocks/>
              <a:stCxn id="5" idx="4"/>
              <a:endCxn id="2" idx="0"/>
            </p:cNvCxnSpPr>
            <p:nvPr/>
          </p:nvCxnSpPr>
          <p:spPr>
            <a:xfrm flipH="1">
              <a:off x="5991102" y="2868689"/>
              <a:ext cx="6477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95B98A9-5529-D9DB-AF40-7624CA9E48D1}"/>
                </a:ext>
              </a:extLst>
            </p:cNvPr>
            <p:cNvCxnSpPr>
              <a:cxnSpLocks/>
              <a:stCxn id="6" idx="4"/>
              <a:endCxn id="2" idx="0"/>
            </p:cNvCxnSpPr>
            <p:nvPr/>
          </p:nvCxnSpPr>
          <p:spPr>
            <a:xfrm flipH="1">
              <a:off x="5991102" y="2868689"/>
              <a:ext cx="17907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Curved 68">
              <a:extLst>
                <a:ext uri="{FF2B5EF4-FFF2-40B4-BE49-F238E27FC236}">
                  <a16:creationId xmlns:a16="http://schemas.microsoft.com/office/drawing/2014/main" id="{29F5060D-5250-3467-A2A8-15DE880EE74A}"/>
                </a:ext>
              </a:extLst>
            </p:cNvPr>
            <p:cNvCxnSpPr>
              <a:cxnSpLocks/>
              <a:stCxn id="3" idx="7"/>
              <a:endCxn id="3" idx="6"/>
            </p:cNvCxnSpPr>
            <p:nvPr/>
          </p:nvCxnSpPr>
          <p:spPr>
            <a:xfrm rot="16200000" flipH="1">
              <a:off x="4569796" y="2311898"/>
              <a:ext cx="259780" cy="119032"/>
            </a:xfrm>
            <a:prstGeom prst="curvedConnector4">
              <a:avLst>
                <a:gd name="adj1" fmla="val -46310"/>
                <a:gd name="adj2" fmla="val 292049"/>
              </a:avLst>
            </a:prstGeom>
            <a:ln w="28575">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Connector: Curved 74">
              <a:extLst>
                <a:ext uri="{FF2B5EF4-FFF2-40B4-BE49-F238E27FC236}">
                  <a16:creationId xmlns:a16="http://schemas.microsoft.com/office/drawing/2014/main" id="{C676E44E-EB48-E403-2B31-D066CBC880C6}"/>
                </a:ext>
              </a:extLst>
            </p:cNvPr>
            <p:cNvCxnSpPr>
              <a:cxnSpLocks/>
              <a:stCxn id="4" idx="7"/>
              <a:endCxn id="4" idx="6"/>
            </p:cNvCxnSpPr>
            <p:nvPr/>
          </p:nvCxnSpPr>
          <p:spPr>
            <a:xfrm rot="16200000" flipH="1">
              <a:off x="5712796" y="2311898"/>
              <a:ext cx="259780" cy="119032"/>
            </a:xfrm>
            <a:prstGeom prst="curvedConnector4">
              <a:avLst>
                <a:gd name="adj1" fmla="val -46311"/>
                <a:gd name="adj2" fmla="val 292049"/>
              </a:avLst>
            </a:prstGeom>
            <a:ln w="28575">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Connector: Curved 81">
              <a:extLst>
                <a:ext uri="{FF2B5EF4-FFF2-40B4-BE49-F238E27FC236}">
                  <a16:creationId xmlns:a16="http://schemas.microsoft.com/office/drawing/2014/main" id="{5D992B80-DE41-8A0F-DB57-00BC7A663918}"/>
                </a:ext>
              </a:extLst>
            </p:cNvPr>
            <p:cNvCxnSpPr>
              <a:cxnSpLocks/>
            </p:cNvCxnSpPr>
            <p:nvPr/>
          </p:nvCxnSpPr>
          <p:spPr>
            <a:xfrm rot="16200000" flipH="1">
              <a:off x="6868496" y="2311898"/>
              <a:ext cx="259780" cy="119032"/>
            </a:xfrm>
            <a:prstGeom prst="curvedConnector4">
              <a:avLst>
                <a:gd name="adj1" fmla="val -46310"/>
                <a:gd name="adj2" fmla="val 292049"/>
              </a:avLst>
            </a:prstGeom>
            <a:ln w="28575">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2AE5A0C7-A7EE-6D39-4D7D-BF7B69CE3D4B}"/>
                </a:ext>
              </a:extLst>
            </p:cNvPr>
            <p:cNvCxnSpPr>
              <a:cxnSpLocks/>
              <a:stCxn id="6" idx="7"/>
              <a:endCxn id="6" idx="6"/>
            </p:cNvCxnSpPr>
            <p:nvPr/>
          </p:nvCxnSpPr>
          <p:spPr>
            <a:xfrm rot="16200000" flipH="1">
              <a:off x="7998796" y="2311898"/>
              <a:ext cx="259780" cy="119032"/>
            </a:xfrm>
            <a:prstGeom prst="curvedConnector4">
              <a:avLst>
                <a:gd name="adj1" fmla="val -56088"/>
                <a:gd name="adj2" fmla="val 292049"/>
              </a:avLst>
            </a:prstGeom>
            <a:ln w="28575">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079E8564-EEF6-7731-A90E-B920F61ADD52}"/>
                </a:ext>
              </a:extLst>
            </p:cNvPr>
            <p:cNvSpPr/>
            <p:nvPr/>
          </p:nvSpPr>
          <p:spPr>
            <a:xfrm>
              <a:off x="3962102" y="4358044"/>
              <a:ext cx="750284" cy="835660"/>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PGI</a:t>
              </a:r>
            </a:p>
            <a:p>
              <a:pPr algn="ctr"/>
              <a:r>
                <a:rPr lang="en-US" dirty="0"/>
                <a:t>(T1)</a:t>
              </a:r>
            </a:p>
          </p:txBody>
        </p:sp>
        <p:cxnSp>
          <p:nvCxnSpPr>
            <p:cNvPr id="95" name="Straight Arrow Connector 94">
              <a:extLst>
                <a:ext uri="{FF2B5EF4-FFF2-40B4-BE49-F238E27FC236}">
                  <a16:creationId xmlns:a16="http://schemas.microsoft.com/office/drawing/2014/main" id="{E397B373-845C-9D14-B4D3-144C6591B6B9}"/>
                </a:ext>
              </a:extLst>
            </p:cNvPr>
            <p:cNvCxnSpPr>
              <a:cxnSpLocks/>
              <a:stCxn id="3" idx="4"/>
              <a:endCxn id="94" idx="0"/>
            </p:cNvCxnSpPr>
            <p:nvPr/>
          </p:nvCxnSpPr>
          <p:spPr>
            <a:xfrm flipH="1">
              <a:off x="4337244" y="2868689"/>
              <a:ext cx="15558"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7E6FF57-261E-0981-3026-EA91B5F390AD}"/>
                </a:ext>
              </a:extLst>
            </p:cNvPr>
            <p:cNvSpPr txBox="1"/>
            <p:nvPr/>
          </p:nvSpPr>
          <p:spPr>
            <a:xfrm>
              <a:off x="4197324" y="3572107"/>
              <a:ext cx="308098" cy="369332"/>
            </a:xfrm>
            <a:prstGeom prst="rect">
              <a:avLst/>
            </a:prstGeom>
            <a:solidFill>
              <a:schemeClr val="bg1"/>
            </a:solidFill>
          </p:spPr>
          <p:txBody>
            <a:bodyPr wrap="none" rtlCol="0">
              <a:spAutoFit/>
            </a:bodyPr>
            <a:lstStyle/>
            <a:p>
              <a:r>
                <a:rPr lang="en-US" dirty="0"/>
                <a:t>p</a:t>
              </a:r>
            </a:p>
          </p:txBody>
        </p:sp>
        <p:sp>
          <p:nvSpPr>
            <p:cNvPr id="100" name="TextBox 99">
              <a:extLst>
                <a:ext uri="{FF2B5EF4-FFF2-40B4-BE49-F238E27FC236}">
                  <a16:creationId xmlns:a16="http://schemas.microsoft.com/office/drawing/2014/main" id="{039CA644-D898-53B8-9D88-F6B38B5EC09F}"/>
                </a:ext>
              </a:extLst>
            </p:cNvPr>
            <p:cNvSpPr txBox="1"/>
            <p:nvPr/>
          </p:nvSpPr>
          <p:spPr>
            <a:xfrm>
              <a:off x="5089402" y="3474201"/>
              <a:ext cx="308098" cy="369332"/>
            </a:xfrm>
            <a:prstGeom prst="rect">
              <a:avLst/>
            </a:prstGeom>
            <a:solidFill>
              <a:schemeClr val="bg1"/>
            </a:solidFill>
          </p:spPr>
          <p:txBody>
            <a:bodyPr wrap="none" rtlCol="0">
              <a:spAutoFit/>
            </a:bodyPr>
            <a:lstStyle/>
            <a:p>
              <a:r>
                <a:rPr lang="en-US" dirty="0"/>
                <a:t>1</a:t>
              </a:r>
            </a:p>
          </p:txBody>
        </p:sp>
        <p:sp>
          <p:nvSpPr>
            <p:cNvPr id="101" name="TextBox 100">
              <a:extLst>
                <a:ext uri="{FF2B5EF4-FFF2-40B4-BE49-F238E27FC236}">
                  <a16:creationId xmlns:a16="http://schemas.microsoft.com/office/drawing/2014/main" id="{D19C7735-D0EE-F4C8-C06C-B2B3D374E276}"/>
                </a:ext>
              </a:extLst>
            </p:cNvPr>
            <p:cNvSpPr txBox="1"/>
            <p:nvPr/>
          </p:nvSpPr>
          <p:spPr>
            <a:xfrm>
              <a:off x="5609882" y="3402372"/>
              <a:ext cx="308098" cy="369332"/>
            </a:xfrm>
            <a:prstGeom prst="rect">
              <a:avLst/>
            </a:prstGeom>
            <a:solidFill>
              <a:schemeClr val="bg1"/>
            </a:solidFill>
          </p:spPr>
          <p:txBody>
            <a:bodyPr wrap="none" rtlCol="0">
              <a:spAutoFit/>
            </a:bodyPr>
            <a:lstStyle/>
            <a:p>
              <a:r>
                <a:rPr lang="en-US" dirty="0"/>
                <a:t>1</a:t>
              </a:r>
            </a:p>
          </p:txBody>
        </p:sp>
        <p:sp>
          <p:nvSpPr>
            <p:cNvPr id="102" name="TextBox 101">
              <a:extLst>
                <a:ext uri="{FF2B5EF4-FFF2-40B4-BE49-F238E27FC236}">
                  <a16:creationId xmlns:a16="http://schemas.microsoft.com/office/drawing/2014/main" id="{D2733391-20D5-81B3-60D7-9A35DDA544CF}"/>
                </a:ext>
              </a:extLst>
            </p:cNvPr>
            <p:cNvSpPr txBox="1"/>
            <p:nvPr/>
          </p:nvSpPr>
          <p:spPr>
            <a:xfrm>
              <a:off x="6107051" y="3417535"/>
              <a:ext cx="308098" cy="369332"/>
            </a:xfrm>
            <a:prstGeom prst="rect">
              <a:avLst/>
            </a:prstGeom>
            <a:solidFill>
              <a:schemeClr val="bg1"/>
            </a:solidFill>
          </p:spPr>
          <p:txBody>
            <a:bodyPr wrap="none" rtlCol="0">
              <a:spAutoFit/>
            </a:bodyPr>
            <a:lstStyle/>
            <a:p>
              <a:r>
                <a:rPr lang="en-US"/>
                <a:t>1</a:t>
              </a:r>
              <a:endParaRPr lang="en-US" dirty="0"/>
            </a:p>
          </p:txBody>
        </p:sp>
        <p:sp>
          <p:nvSpPr>
            <p:cNvPr id="103" name="TextBox 102">
              <a:extLst>
                <a:ext uri="{FF2B5EF4-FFF2-40B4-BE49-F238E27FC236}">
                  <a16:creationId xmlns:a16="http://schemas.microsoft.com/office/drawing/2014/main" id="{227052E1-E9DF-6EC6-CF7F-67C4F4EE4CDD}"/>
                </a:ext>
              </a:extLst>
            </p:cNvPr>
            <p:cNvSpPr txBox="1"/>
            <p:nvPr/>
          </p:nvSpPr>
          <p:spPr>
            <a:xfrm>
              <a:off x="6579686" y="3474201"/>
              <a:ext cx="308098" cy="369332"/>
            </a:xfrm>
            <a:prstGeom prst="rect">
              <a:avLst/>
            </a:prstGeom>
            <a:solidFill>
              <a:schemeClr val="bg1"/>
            </a:solidFill>
          </p:spPr>
          <p:txBody>
            <a:bodyPr wrap="none" rtlCol="0">
              <a:spAutoFit/>
            </a:bodyPr>
            <a:lstStyle/>
            <a:p>
              <a:r>
                <a:rPr lang="en-US"/>
                <a:t>1</a:t>
              </a:r>
              <a:endParaRPr lang="en-US" dirty="0"/>
            </a:p>
          </p:txBody>
        </p:sp>
        <p:cxnSp>
          <p:nvCxnSpPr>
            <p:cNvPr id="109" name="Connector: Curved 108">
              <a:extLst>
                <a:ext uri="{FF2B5EF4-FFF2-40B4-BE49-F238E27FC236}">
                  <a16:creationId xmlns:a16="http://schemas.microsoft.com/office/drawing/2014/main" id="{E755D3E9-B29F-70E8-18FC-41BE30A2F75F}"/>
                </a:ext>
              </a:extLst>
            </p:cNvPr>
            <p:cNvCxnSpPr>
              <a:stCxn id="3" idx="0"/>
              <a:endCxn id="5" idx="0"/>
            </p:cNvCxnSpPr>
            <p:nvPr/>
          </p:nvCxnSpPr>
          <p:spPr>
            <a:xfrm rot="5400000" flipH="1" flipV="1">
              <a:off x="5495802" y="990919"/>
              <a:ext cx="12700" cy="2286000"/>
            </a:xfrm>
            <a:prstGeom prst="curvedConnector3">
              <a:avLst>
                <a:gd name="adj1" fmla="val 3800000"/>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C0F1188D-FD66-3CE5-042E-3A15374A6148}"/>
                </a:ext>
              </a:extLst>
            </p:cNvPr>
            <p:cNvCxnSpPr>
              <a:cxnSpLocks/>
              <a:stCxn id="4" idx="4"/>
              <a:endCxn id="5" idx="4"/>
            </p:cNvCxnSpPr>
            <p:nvPr/>
          </p:nvCxnSpPr>
          <p:spPr>
            <a:xfrm rot="16200000" flipH="1">
              <a:off x="6067302" y="2297189"/>
              <a:ext cx="12700" cy="1143000"/>
            </a:xfrm>
            <a:prstGeom prst="curvedConnector3">
              <a:avLst>
                <a:gd name="adj1" fmla="val 1300000"/>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400FCC39-9D90-70CB-06DA-685C034ED0A7}"/>
                </a:ext>
              </a:extLst>
            </p:cNvPr>
            <p:cNvSpPr txBox="1"/>
            <p:nvPr/>
          </p:nvSpPr>
          <p:spPr>
            <a:xfrm>
              <a:off x="5265333" y="1422401"/>
              <a:ext cx="439479" cy="369332"/>
            </a:xfrm>
            <a:prstGeom prst="rect">
              <a:avLst/>
            </a:prstGeom>
            <a:solidFill>
              <a:schemeClr val="bg1"/>
            </a:solidFill>
          </p:spPr>
          <p:txBody>
            <a:bodyPr wrap="none" rtlCol="0">
              <a:spAutoFit/>
            </a:bodyPr>
            <a:lstStyle/>
            <a:p>
              <a:r>
                <a:rPr lang="en-US" dirty="0"/>
                <a:t>AC</a:t>
              </a:r>
            </a:p>
          </p:txBody>
        </p:sp>
        <p:sp>
          <p:nvSpPr>
            <p:cNvPr id="117" name="TextBox 116">
              <a:extLst>
                <a:ext uri="{FF2B5EF4-FFF2-40B4-BE49-F238E27FC236}">
                  <a16:creationId xmlns:a16="http://schemas.microsoft.com/office/drawing/2014/main" id="{C6345325-105B-F877-E366-7D746005A846}"/>
                </a:ext>
              </a:extLst>
            </p:cNvPr>
            <p:cNvSpPr txBox="1"/>
            <p:nvPr/>
          </p:nvSpPr>
          <p:spPr>
            <a:xfrm>
              <a:off x="5849460" y="2816032"/>
              <a:ext cx="439479" cy="369332"/>
            </a:xfrm>
            <a:prstGeom prst="rect">
              <a:avLst/>
            </a:prstGeom>
            <a:solidFill>
              <a:schemeClr val="bg1"/>
            </a:solidFill>
          </p:spPr>
          <p:txBody>
            <a:bodyPr wrap="none" rtlCol="0">
              <a:spAutoFit/>
            </a:bodyPr>
            <a:lstStyle/>
            <a:p>
              <a:r>
                <a:rPr lang="en-US" dirty="0"/>
                <a:t>AC</a:t>
              </a:r>
            </a:p>
          </p:txBody>
        </p:sp>
        <p:sp>
          <p:nvSpPr>
            <p:cNvPr id="12" name="TextBox 11">
              <a:extLst>
                <a:ext uri="{FF2B5EF4-FFF2-40B4-BE49-F238E27FC236}">
                  <a16:creationId xmlns:a16="http://schemas.microsoft.com/office/drawing/2014/main" id="{E2888E9E-0D54-DB91-757F-541D3611CCE3}"/>
                </a:ext>
              </a:extLst>
            </p:cNvPr>
            <p:cNvSpPr txBox="1"/>
            <p:nvPr/>
          </p:nvSpPr>
          <p:spPr>
            <a:xfrm>
              <a:off x="4698928" y="1920820"/>
              <a:ext cx="433275" cy="369332"/>
            </a:xfrm>
            <a:prstGeom prst="rect">
              <a:avLst/>
            </a:prstGeom>
            <a:solidFill>
              <a:schemeClr val="bg1"/>
            </a:solidFill>
          </p:spPr>
          <p:txBody>
            <a:bodyPr wrap="square" lIns="18288" rIns="18288" rtlCol="0">
              <a:spAutoFit/>
            </a:bodyPr>
            <a:lstStyle/>
            <a:p>
              <a:r>
                <a:rPr lang="el-GR" dirty="0"/>
                <a:t>σ</a:t>
              </a:r>
              <a:r>
                <a:rPr lang="en-US" baseline="30000" dirty="0"/>
                <a:t>2</a:t>
              </a:r>
              <a:r>
                <a:rPr lang="en-US" baseline="-25000" dirty="0"/>
                <a:t>Ap</a:t>
              </a:r>
              <a:endParaRPr lang="en-US" dirty="0"/>
            </a:p>
          </p:txBody>
        </p:sp>
        <p:sp>
          <p:nvSpPr>
            <p:cNvPr id="13" name="TextBox 12">
              <a:extLst>
                <a:ext uri="{FF2B5EF4-FFF2-40B4-BE49-F238E27FC236}">
                  <a16:creationId xmlns:a16="http://schemas.microsoft.com/office/drawing/2014/main" id="{450C5752-F3A1-87F7-DB90-60F6BBE52F9E}"/>
                </a:ext>
              </a:extLst>
            </p:cNvPr>
            <p:cNvSpPr txBox="1"/>
            <p:nvPr/>
          </p:nvSpPr>
          <p:spPr>
            <a:xfrm>
              <a:off x="5860896" y="1903492"/>
              <a:ext cx="433275" cy="369332"/>
            </a:xfrm>
            <a:prstGeom prst="rect">
              <a:avLst/>
            </a:prstGeom>
            <a:solidFill>
              <a:schemeClr val="bg1"/>
            </a:solidFill>
          </p:spPr>
          <p:txBody>
            <a:bodyPr wrap="square" lIns="18288" rIns="18288" rtlCol="0">
              <a:spAutoFit/>
            </a:bodyPr>
            <a:lstStyle/>
            <a:p>
              <a:r>
                <a:rPr lang="el-GR" dirty="0"/>
                <a:t>σ</a:t>
              </a:r>
              <a:r>
                <a:rPr lang="en-US" baseline="30000" dirty="0"/>
                <a:t>2</a:t>
              </a:r>
              <a:r>
                <a:rPr lang="en-US" baseline="-25000" dirty="0"/>
                <a:t>Aq</a:t>
              </a:r>
              <a:endParaRPr lang="en-US" dirty="0"/>
            </a:p>
          </p:txBody>
        </p:sp>
        <p:sp>
          <p:nvSpPr>
            <p:cNvPr id="14" name="TextBox 13">
              <a:extLst>
                <a:ext uri="{FF2B5EF4-FFF2-40B4-BE49-F238E27FC236}">
                  <a16:creationId xmlns:a16="http://schemas.microsoft.com/office/drawing/2014/main" id="{9C0F980A-EC44-F378-8F3A-E284952B9746}"/>
                </a:ext>
              </a:extLst>
            </p:cNvPr>
            <p:cNvSpPr txBox="1"/>
            <p:nvPr/>
          </p:nvSpPr>
          <p:spPr>
            <a:xfrm>
              <a:off x="7031934" y="1920820"/>
              <a:ext cx="350387" cy="369332"/>
            </a:xfrm>
            <a:prstGeom prst="rect">
              <a:avLst/>
            </a:prstGeom>
            <a:solidFill>
              <a:schemeClr val="bg1"/>
            </a:solidFill>
          </p:spPr>
          <p:txBody>
            <a:bodyPr wrap="square" lIns="18288" rIns="18288" rtlCol="0">
              <a:spAutoFit/>
            </a:bodyPr>
            <a:lstStyle/>
            <a:p>
              <a:r>
                <a:rPr lang="el-GR" dirty="0"/>
                <a:t>σ</a:t>
              </a:r>
              <a:r>
                <a:rPr lang="en-US" baseline="30000" dirty="0"/>
                <a:t>2</a:t>
              </a:r>
              <a:r>
                <a:rPr lang="en-US" baseline="-25000" dirty="0"/>
                <a:t>C</a:t>
              </a:r>
              <a:endParaRPr lang="en-US" dirty="0"/>
            </a:p>
          </p:txBody>
        </p:sp>
        <p:sp>
          <p:nvSpPr>
            <p:cNvPr id="15" name="TextBox 14">
              <a:extLst>
                <a:ext uri="{FF2B5EF4-FFF2-40B4-BE49-F238E27FC236}">
                  <a16:creationId xmlns:a16="http://schemas.microsoft.com/office/drawing/2014/main" id="{09A4E01D-53BB-024D-9E2C-01D833242A80}"/>
                </a:ext>
              </a:extLst>
            </p:cNvPr>
            <p:cNvSpPr txBox="1"/>
            <p:nvPr/>
          </p:nvSpPr>
          <p:spPr>
            <a:xfrm>
              <a:off x="8188202" y="1949253"/>
              <a:ext cx="350387" cy="369332"/>
            </a:xfrm>
            <a:prstGeom prst="rect">
              <a:avLst/>
            </a:prstGeom>
            <a:solidFill>
              <a:schemeClr val="bg1"/>
            </a:solidFill>
          </p:spPr>
          <p:txBody>
            <a:bodyPr wrap="square" lIns="18288" rIns="18288" rtlCol="0">
              <a:spAutoFit/>
            </a:bodyPr>
            <a:lstStyle/>
            <a:p>
              <a:r>
                <a:rPr lang="el-GR" dirty="0"/>
                <a:t>σ</a:t>
              </a:r>
              <a:r>
                <a:rPr lang="en-US" baseline="30000" dirty="0"/>
                <a:t>2</a:t>
              </a:r>
              <a:r>
                <a:rPr lang="en-US" baseline="-25000" dirty="0"/>
                <a:t>E</a:t>
              </a:r>
              <a:endParaRPr lang="en-US" dirty="0"/>
            </a:p>
          </p:txBody>
        </p:sp>
      </p:grpSp>
      <p:sp>
        <p:nvSpPr>
          <p:cNvPr id="11" name="Slide Number Placeholder 10">
            <a:extLst>
              <a:ext uri="{FF2B5EF4-FFF2-40B4-BE49-F238E27FC236}">
                <a16:creationId xmlns:a16="http://schemas.microsoft.com/office/drawing/2014/main" id="{21FE5D58-1E57-6A2F-98CB-5EB5012FDC12}"/>
              </a:ext>
            </a:extLst>
          </p:cNvPr>
          <p:cNvSpPr>
            <a:spLocks noGrp="1"/>
          </p:cNvSpPr>
          <p:nvPr>
            <p:ph type="sldNum" sz="quarter" idx="12"/>
          </p:nvPr>
        </p:nvSpPr>
        <p:spPr/>
        <p:txBody>
          <a:bodyPr/>
          <a:lstStyle/>
          <a:p>
            <a:fld id="{2AEDE05D-B419-4D8A-8DD7-735A8A8CC8E7}" type="slidenum">
              <a:rPr lang="en-US" smtClean="0"/>
              <a:t>24</a:t>
            </a:fld>
            <a:endParaRPr lang="en-US"/>
          </a:p>
        </p:txBody>
      </p:sp>
      <p:sp>
        <p:nvSpPr>
          <p:cNvPr id="17" name="TextBox 16">
            <a:extLst>
              <a:ext uri="{FF2B5EF4-FFF2-40B4-BE49-F238E27FC236}">
                <a16:creationId xmlns:a16="http://schemas.microsoft.com/office/drawing/2014/main" id="{41A52580-D10C-CF65-DA5B-80FB241504E6}"/>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1636220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28592F-45BF-582A-8449-C178EB96E3F8}"/>
              </a:ext>
            </a:extLst>
          </p:cNvPr>
          <p:cNvSpPr/>
          <p:nvPr/>
        </p:nvSpPr>
        <p:spPr>
          <a:xfrm>
            <a:off x="609115" y="1433270"/>
            <a:ext cx="10490200" cy="52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2A0A1E3-B21E-DD41-217E-57A36E321B42}"/>
              </a:ext>
            </a:extLst>
          </p:cNvPr>
          <p:cNvSpPr txBox="1"/>
          <p:nvPr/>
        </p:nvSpPr>
        <p:spPr>
          <a:xfrm>
            <a:off x="5945926" y="5608136"/>
            <a:ext cx="6098146" cy="646331"/>
          </a:xfrm>
          <a:prstGeom prst="rect">
            <a:avLst/>
          </a:prstGeom>
          <a:noFill/>
        </p:spPr>
        <p:txBody>
          <a:bodyPr wrap="square">
            <a:spAutoFit/>
          </a:bodyPr>
          <a:lstStyle/>
          <a:p>
            <a:pPr algn="r"/>
            <a:endParaRPr lang="en-US" dirty="0"/>
          </a:p>
          <a:p>
            <a:pPr algn="r"/>
            <a:r>
              <a:rPr lang="en-US" dirty="0"/>
              <a:t>Dolan et al. (2021) </a:t>
            </a:r>
            <a:r>
              <a:rPr lang="en-US" i="1" dirty="0"/>
              <a:t>Behavior Genetics</a:t>
            </a:r>
            <a:endParaRPr lang="en-US" dirty="0"/>
          </a:p>
        </p:txBody>
      </p:sp>
      <p:grpSp>
        <p:nvGrpSpPr>
          <p:cNvPr id="58" name="Group 57">
            <a:extLst>
              <a:ext uri="{FF2B5EF4-FFF2-40B4-BE49-F238E27FC236}">
                <a16:creationId xmlns:a16="http://schemas.microsoft.com/office/drawing/2014/main" id="{8F547B77-1C3F-4467-0C1C-4C04A6F7FBDF}"/>
              </a:ext>
            </a:extLst>
          </p:cNvPr>
          <p:cNvGrpSpPr/>
          <p:nvPr/>
        </p:nvGrpSpPr>
        <p:grpSpPr>
          <a:xfrm>
            <a:off x="1165102" y="593977"/>
            <a:ext cx="10028176" cy="4233854"/>
            <a:chOff x="1165102" y="593977"/>
            <a:chExt cx="10028176" cy="4233854"/>
          </a:xfrm>
        </p:grpSpPr>
        <p:sp>
          <p:nvSpPr>
            <p:cNvPr id="2" name="Rectangle 1">
              <a:extLst>
                <a:ext uri="{FF2B5EF4-FFF2-40B4-BE49-F238E27FC236}">
                  <a16:creationId xmlns:a16="http://schemas.microsoft.com/office/drawing/2014/main" id="{B4946405-3381-EB24-0B67-ED018EE65B5D}"/>
                </a:ext>
              </a:extLst>
            </p:cNvPr>
            <p:cNvSpPr/>
            <p:nvPr/>
          </p:nvSpPr>
          <p:spPr>
            <a:xfrm>
              <a:off x="2467169" y="3992171"/>
              <a:ext cx="1485266" cy="835660"/>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Phenotype</a:t>
              </a:r>
            </a:p>
            <a:p>
              <a:pPr algn="ctr"/>
              <a:r>
                <a:rPr lang="en-US" dirty="0"/>
                <a:t>(Twin 1)</a:t>
              </a:r>
            </a:p>
          </p:txBody>
        </p:sp>
        <p:sp>
          <p:nvSpPr>
            <p:cNvPr id="3" name="Oval 2">
              <a:extLst>
                <a:ext uri="{FF2B5EF4-FFF2-40B4-BE49-F238E27FC236}">
                  <a16:creationId xmlns:a16="http://schemas.microsoft.com/office/drawing/2014/main" id="{35935D8F-21DA-D2F3-8A1A-CCF1A1149A40}"/>
                </a:ext>
              </a:extLst>
            </p:cNvPr>
            <p:cNvSpPr/>
            <p:nvPr/>
          </p:nvSpPr>
          <p:spPr>
            <a:xfrm>
              <a:off x="1165102" y="1768046"/>
              <a:ext cx="812800" cy="734770"/>
            </a:xfrm>
            <a:prstGeom prst="ellipse">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a:t>
              </a:r>
              <a:r>
                <a:rPr lang="en-US" baseline="-25000" dirty="0"/>
                <a:t>PGI</a:t>
              </a:r>
            </a:p>
          </p:txBody>
        </p:sp>
        <p:sp>
          <p:nvSpPr>
            <p:cNvPr id="4" name="Oval 3">
              <a:extLst>
                <a:ext uri="{FF2B5EF4-FFF2-40B4-BE49-F238E27FC236}">
                  <a16:creationId xmlns:a16="http://schemas.microsoft.com/office/drawing/2014/main" id="{196F6423-3B42-D305-CD24-F763004EF2B5}"/>
                </a:ext>
              </a:extLst>
            </p:cNvPr>
            <p:cNvSpPr/>
            <p:nvPr/>
          </p:nvSpPr>
          <p:spPr>
            <a:xfrm>
              <a:off x="2308102" y="1768046"/>
              <a:ext cx="812800" cy="734770"/>
            </a:xfrm>
            <a:prstGeom prst="ellipse">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a:t>
              </a:r>
              <a:r>
                <a:rPr lang="en-US" baseline="-25000" dirty="0"/>
                <a:t>Q</a:t>
              </a:r>
            </a:p>
          </p:txBody>
        </p:sp>
        <p:sp>
          <p:nvSpPr>
            <p:cNvPr id="5" name="Oval 4">
              <a:extLst>
                <a:ext uri="{FF2B5EF4-FFF2-40B4-BE49-F238E27FC236}">
                  <a16:creationId xmlns:a16="http://schemas.microsoft.com/office/drawing/2014/main" id="{6E80AD16-55B8-A640-08AF-B53D191ED0B9}"/>
                </a:ext>
              </a:extLst>
            </p:cNvPr>
            <p:cNvSpPr/>
            <p:nvPr/>
          </p:nvSpPr>
          <p:spPr>
            <a:xfrm>
              <a:off x="3451102" y="1768046"/>
              <a:ext cx="812800" cy="734770"/>
            </a:xfrm>
            <a:prstGeom prst="ellipse">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
              </a:r>
              <a:endParaRPr lang="en-US" baseline="-25000" dirty="0"/>
            </a:p>
          </p:txBody>
        </p:sp>
        <p:sp>
          <p:nvSpPr>
            <p:cNvPr id="6" name="Oval 5">
              <a:extLst>
                <a:ext uri="{FF2B5EF4-FFF2-40B4-BE49-F238E27FC236}">
                  <a16:creationId xmlns:a16="http://schemas.microsoft.com/office/drawing/2014/main" id="{816DC6A6-0CBE-A2A9-7C0B-5A145CB95630}"/>
                </a:ext>
              </a:extLst>
            </p:cNvPr>
            <p:cNvSpPr/>
            <p:nvPr/>
          </p:nvSpPr>
          <p:spPr>
            <a:xfrm>
              <a:off x="4594102" y="1768046"/>
              <a:ext cx="812800" cy="734770"/>
            </a:xfrm>
            <a:prstGeom prst="ellipse">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a:t>
              </a:r>
              <a:endParaRPr lang="en-US" baseline="-25000" dirty="0"/>
            </a:p>
          </p:txBody>
        </p:sp>
        <p:cxnSp>
          <p:nvCxnSpPr>
            <p:cNvPr id="7" name="Straight Arrow Connector 6">
              <a:extLst>
                <a:ext uri="{FF2B5EF4-FFF2-40B4-BE49-F238E27FC236}">
                  <a16:creationId xmlns:a16="http://schemas.microsoft.com/office/drawing/2014/main" id="{73447E28-2E84-F669-E44D-1AC34B271643}"/>
                </a:ext>
              </a:extLst>
            </p:cNvPr>
            <p:cNvCxnSpPr>
              <a:cxnSpLocks/>
              <a:stCxn id="3" idx="4"/>
              <a:endCxn id="2" idx="0"/>
            </p:cNvCxnSpPr>
            <p:nvPr/>
          </p:nvCxnSpPr>
          <p:spPr>
            <a:xfrm>
              <a:off x="1571502" y="2502816"/>
              <a:ext cx="16383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4B731F0-7320-FDD8-63CA-7CB29CEB8729}"/>
                </a:ext>
              </a:extLst>
            </p:cNvPr>
            <p:cNvCxnSpPr>
              <a:cxnSpLocks/>
              <a:stCxn id="4" idx="4"/>
              <a:endCxn id="2" idx="0"/>
            </p:cNvCxnSpPr>
            <p:nvPr/>
          </p:nvCxnSpPr>
          <p:spPr>
            <a:xfrm>
              <a:off x="2714502" y="2502816"/>
              <a:ext cx="4953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9C9FA3A-40C5-A491-855E-A907766E5217}"/>
                </a:ext>
              </a:extLst>
            </p:cNvPr>
            <p:cNvCxnSpPr>
              <a:cxnSpLocks/>
              <a:stCxn id="5" idx="4"/>
              <a:endCxn id="2" idx="0"/>
            </p:cNvCxnSpPr>
            <p:nvPr/>
          </p:nvCxnSpPr>
          <p:spPr>
            <a:xfrm flipH="1">
              <a:off x="3209802" y="2502816"/>
              <a:ext cx="6477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95B98A9-5529-D9DB-AF40-7624CA9E48D1}"/>
                </a:ext>
              </a:extLst>
            </p:cNvPr>
            <p:cNvCxnSpPr>
              <a:cxnSpLocks/>
              <a:stCxn id="6" idx="4"/>
              <a:endCxn id="2" idx="0"/>
            </p:cNvCxnSpPr>
            <p:nvPr/>
          </p:nvCxnSpPr>
          <p:spPr>
            <a:xfrm flipH="1">
              <a:off x="3209802" y="2502816"/>
              <a:ext cx="17907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Curved 68">
              <a:extLst>
                <a:ext uri="{FF2B5EF4-FFF2-40B4-BE49-F238E27FC236}">
                  <a16:creationId xmlns:a16="http://schemas.microsoft.com/office/drawing/2014/main" id="{29F5060D-5250-3467-A2A8-15DE880EE74A}"/>
                </a:ext>
              </a:extLst>
            </p:cNvPr>
            <p:cNvCxnSpPr>
              <a:cxnSpLocks/>
              <a:stCxn id="3" idx="7"/>
              <a:endCxn id="3" idx="6"/>
            </p:cNvCxnSpPr>
            <p:nvPr/>
          </p:nvCxnSpPr>
          <p:spPr>
            <a:xfrm rot="16200000" flipH="1">
              <a:off x="1788496" y="1946025"/>
              <a:ext cx="259780" cy="119032"/>
            </a:xfrm>
            <a:prstGeom prst="curvedConnector4">
              <a:avLst>
                <a:gd name="adj1" fmla="val -46310"/>
                <a:gd name="adj2" fmla="val 292049"/>
              </a:avLst>
            </a:prstGeom>
            <a:ln w="28575">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Connector: Curved 74">
              <a:extLst>
                <a:ext uri="{FF2B5EF4-FFF2-40B4-BE49-F238E27FC236}">
                  <a16:creationId xmlns:a16="http://schemas.microsoft.com/office/drawing/2014/main" id="{C676E44E-EB48-E403-2B31-D066CBC880C6}"/>
                </a:ext>
              </a:extLst>
            </p:cNvPr>
            <p:cNvCxnSpPr>
              <a:cxnSpLocks/>
              <a:stCxn id="4" idx="7"/>
              <a:endCxn id="4" idx="6"/>
            </p:cNvCxnSpPr>
            <p:nvPr/>
          </p:nvCxnSpPr>
          <p:spPr>
            <a:xfrm rot="16200000" flipH="1">
              <a:off x="2931496" y="1946025"/>
              <a:ext cx="259780" cy="119032"/>
            </a:xfrm>
            <a:prstGeom prst="curvedConnector4">
              <a:avLst>
                <a:gd name="adj1" fmla="val -46311"/>
                <a:gd name="adj2" fmla="val 292049"/>
              </a:avLst>
            </a:prstGeom>
            <a:ln w="28575">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Connector: Curved 81">
              <a:extLst>
                <a:ext uri="{FF2B5EF4-FFF2-40B4-BE49-F238E27FC236}">
                  <a16:creationId xmlns:a16="http://schemas.microsoft.com/office/drawing/2014/main" id="{5D992B80-DE41-8A0F-DB57-00BC7A663918}"/>
                </a:ext>
              </a:extLst>
            </p:cNvPr>
            <p:cNvCxnSpPr>
              <a:cxnSpLocks/>
            </p:cNvCxnSpPr>
            <p:nvPr/>
          </p:nvCxnSpPr>
          <p:spPr>
            <a:xfrm rot="16200000" flipH="1">
              <a:off x="4150696" y="1946025"/>
              <a:ext cx="259780" cy="119032"/>
            </a:xfrm>
            <a:prstGeom prst="curvedConnector4">
              <a:avLst>
                <a:gd name="adj1" fmla="val -46310"/>
                <a:gd name="adj2" fmla="val 292049"/>
              </a:avLst>
            </a:prstGeom>
            <a:ln w="28575">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2AE5A0C7-A7EE-6D39-4D7D-BF7B69CE3D4B}"/>
                </a:ext>
              </a:extLst>
            </p:cNvPr>
            <p:cNvCxnSpPr>
              <a:cxnSpLocks/>
              <a:stCxn id="6" idx="7"/>
              <a:endCxn id="6" idx="6"/>
            </p:cNvCxnSpPr>
            <p:nvPr/>
          </p:nvCxnSpPr>
          <p:spPr>
            <a:xfrm rot="16200000" flipH="1">
              <a:off x="5217496" y="1946025"/>
              <a:ext cx="259780" cy="119032"/>
            </a:xfrm>
            <a:prstGeom prst="curvedConnector4">
              <a:avLst>
                <a:gd name="adj1" fmla="val -56088"/>
                <a:gd name="adj2" fmla="val 292049"/>
              </a:avLst>
            </a:prstGeom>
            <a:ln w="28575">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079E8564-EEF6-7731-A90E-B920F61ADD52}"/>
                </a:ext>
              </a:extLst>
            </p:cNvPr>
            <p:cNvSpPr/>
            <p:nvPr/>
          </p:nvSpPr>
          <p:spPr>
            <a:xfrm>
              <a:off x="1180802" y="3992171"/>
              <a:ext cx="750284" cy="835660"/>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PGI</a:t>
              </a:r>
            </a:p>
            <a:p>
              <a:pPr algn="ctr"/>
              <a:r>
                <a:rPr lang="en-US" dirty="0"/>
                <a:t>(T1)</a:t>
              </a:r>
            </a:p>
          </p:txBody>
        </p:sp>
        <p:cxnSp>
          <p:nvCxnSpPr>
            <p:cNvPr id="95" name="Straight Arrow Connector 94">
              <a:extLst>
                <a:ext uri="{FF2B5EF4-FFF2-40B4-BE49-F238E27FC236}">
                  <a16:creationId xmlns:a16="http://schemas.microsoft.com/office/drawing/2014/main" id="{E397B373-845C-9D14-B4D3-144C6591B6B9}"/>
                </a:ext>
              </a:extLst>
            </p:cNvPr>
            <p:cNvCxnSpPr>
              <a:cxnSpLocks/>
              <a:stCxn id="3" idx="4"/>
              <a:endCxn id="94" idx="0"/>
            </p:cNvCxnSpPr>
            <p:nvPr/>
          </p:nvCxnSpPr>
          <p:spPr>
            <a:xfrm flipH="1">
              <a:off x="1555944" y="2502816"/>
              <a:ext cx="15558"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7E6FF57-261E-0981-3026-EA91B5F390AD}"/>
                </a:ext>
              </a:extLst>
            </p:cNvPr>
            <p:cNvSpPr txBox="1"/>
            <p:nvPr/>
          </p:nvSpPr>
          <p:spPr>
            <a:xfrm>
              <a:off x="1416024" y="3206234"/>
              <a:ext cx="308098" cy="369332"/>
            </a:xfrm>
            <a:prstGeom prst="rect">
              <a:avLst/>
            </a:prstGeom>
            <a:solidFill>
              <a:schemeClr val="bg1"/>
            </a:solidFill>
          </p:spPr>
          <p:txBody>
            <a:bodyPr wrap="none" rtlCol="0">
              <a:spAutoFit/>
            </a:bodyPr>
            <a:lstStyle/>
            <a:p>
              <a:r>
                <a:rPr lang="en-US" dirty="0"/>
                <a:t>p</a:t>
              </a:r>
            </a:p>
          </p:txBody>
        </p:sp>
        <p:sp>
          <p:nvSpPr>
            <p:cNvPr id="100" name="TextBox 99">
              <a:extLst>
                <a:ext uri="{FF2B5EF4-FFF2-40B4-BE49-F238E27FC236}">
                  <a16:creationId xmlns:a16="http://schemas.microsoft.com/office/drawing/2014/main" id="{039CA644-D898-53B8-9D88-F6B38B5EC09F}"/>
                </a:ext>
              </a:extLst>
            </p:cNvPr>
            <p:cNvSpPr txBox="1"/>
            <p:nvPr/>
          </p:nvSpPr>
          <p:spPr>
            <a:xfrm>
              <a:off x="2308102" y="3108328"/>
              <a:ext cx="308098" cy="369332"/>
            </a:xfrm>
            <a:prstGeom prst="rect">
              <a:avLst/>
            </a:prstGeom>
            <a:solidFill>
              <a:schemeClr val="bg1"/>
            </a:solidFill>
          </p:spPr>
          <p:txBody>
            <a:bodyPr wrap="none" rtlCol="0">
              <a:spAutoFit/>
            </a:bodyPr>
            <a:lstStyle/>
            <a:p>
              <a:r>
                <a:rPr lang="en-US" dirty="0"/>
                <a:t>1</a:t>
              </a:r>
            </a:p>
          </p:txBody>
        </p:sp>
        <p:sp>
          <p:nvSpPr>
            <p:cNvPr id="101" name="TextBox 100">
              <a:extLst>
                <a:ext uri="{FF2B5EF4-FFF2-40B4-BE49-F238E27FC236}">
                  <a16:creationId xmlns:a16="http://schemas.microsoft.com/office/drawing/2014/main" id="{D19C7735-D0EE-F4C8-C06C-B2B3D374E276}"/>
                </a:ext>
              </a:extLst>
            </p:cNvPr>
            <p:cNvSpPr txBox="1"/>
            <p:nvPr/>
          </p:nvSpPr>
          <p:spPr>
            <a:xfrm>
              <a:off x="2828582" y="3036499"/>
              <a:ext cx="308098" cy="369332"/>
            </a:xfrm>
            <a:prstGeom prst="rect">
              <a:avLst/>
            </a:prstGeom>
            <a:solidFill>
              <a:schemeClr val="bg1"/>
            </a:solidFill>
          </p:spPr>
          <p:txBody>
            <a:bodyPr wrap="none" rtlCol="0">
              <a:spAutoFit/>
            </a:bodyPr>
            <a:lstStyle/>
            <a:p>
              <a:r>
                <a:rPr lang="en-US" dirty="0"/>
                <a:t>1</a:t>
              </a:r>
            </a:p>
          </p:txBody>
        </p:sp>
        <p:sp>
          <p:nvSpPr>
            <p:cNvPr id="102" name="TextBox 101">
              <a:extLst>
                <a:ext uri="{FF2B5EF4-FFF2-40B4-BE49-F238E27FC236}">
                  <a16:creationId xmlns:a16="http://schemas.microsoft.com/office/drawing/2014/main" id="{D2733391-20D5-81B3-60D7-9A35DDA544CF}"/>
                </a:ext>
              </a:extLst>
            </p:cNvPr>
            <p:cNvSpPr txBox="1"/>
            <p:nvPr/>
          </p:nvSpPr>
          <p:spPr>
            <a:xfrm>
              <a:off x="3325751" y="3051662"/>
              <a:ext cx="308098" cy="369332"/>
            </a:xfrm>
            <a:prstGeom prst="rect">
              <a:avLst/>
            </a:prstGeom>
            <a:solidFill>
              <a:schemeClr val="bg1"/>
            </a:solidFill>
          </p:spPr>
          <p:txBody>
            <a:bodyPr wrap="none" rtlCol="0">
              <a:spAutoFit/>
            </a:bodyPr>
            <a:lstStyle/>
            <a:p>
              <a:r>
                <a:rPr lang="en-US"/>
                <a:t>1</a:t>
              </a:r>
              <a:endParaRPr lang="en-US" dirty="0"/>
            </a:p>
          </p:txBody>
        </p:sp>
        <p:sp>
          <p:nvSpPr>
            <p:cNvPr id="103" name="TextBox 102">
              <a:extLst>
                <a:ext uri="{FF2B5EF4-FFF2-40B4-BE49-F238E27FC236}">
                  <a16:creationId xmlns:a16="http://schemas.microsoft.com/office/drawing/2014/main" id="{227052E1-E9DF-6EC6-CF7F-67C4F4EE4CDD}"/>
                </a:ext>
              </a:extLst>
            </p:cNvPr>
            <p:cNvSpPr txBox="1"/>
            <p:nvPr/>
          </p:nvSpPr>
          <p:spPr>
            <a:xfrm>
              <a:off x="3798386" y="3108328"/>
              <a:ext cx="308098" cy="369332"/>
            </a:xfrm>
            <a:prstGeom prst="rect">
              <a:avLst/>
            </a:prstGeom>
            <a:solidFill>
              <a:schemeClr val="bg1"/>
            </a:solidFill>
          </p:spPr>
          <p:txBody>
            <a:bodyPr wrap="none" rtlCol="0">
              <a:spAutoFit/>
            </a:bodyPr>
            <a:lstStyle/>
            <a:p>
              <a:r>
                <a:rPr lang="en-US"/>
                <a:t>1</a:t>
              </a:r>
              <a:endParaRPr lang="en-US" dirty="0"/>
            </a:p>
          </p:txBody>
        </p:sp>
        <p:cxnSp>
          <p:nvCxnSpPr>
            <p:cNvPr id="109" name="Connector: Curved 108">
              <a:extLst>
                <a:ext uri="{FF2B5EF4-FFF2-40B4-BE49-F238E27FC236}">
                  <a16:creationId xmlns:a16="http://schemas.microsoft.com/office/drawing/2014/main" id="{E755D3E9-B29F-70E8-18FC-41BE30A2F75F}"/>
                </a:ext>
              </a:extLst>
            </p:cNvPr>
            <p:cNvCxnSpPr>
              <a:stCxn id="3" idx="0"/>
              <a:endCxn id="5" idx="0"/>
            </p:cNvCxnSpPr>
            <p:nvPr/>
          </p:nvCxnSpPr>
          <p:spPr>
            <a:xfrm rot="5400000" flipH="1" flipV="1">
              <a:off x="2714502" y="625046"/>
              <a:ext cx="12700" cy="2286000"/>
            </a:xfrm>
            <a:prstGeom prst="curvedConnector3">
              <a:avLst>
                <a:gd name="adj1" fmla="val 3800000"/>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C0F1188D-FD66-3CE5-042E-3A15374A6148}"/>
                </a:ext>
              </a:extLst>
            </p:cNvPr>
            <p:cNvCxnSpPr>
              <a:cxnSpLocks/>
              <a:stCxn id="4" idx="4"/>
              <a:endCxn id="5" idx="4"/>
            </p:cNvCxnSpPr>
            <p:nvPr/>
          </p:nvCxnSpPr>
          <p:spPr>
            <a:xfrm rot="16200000" flipH="1">
              <a:off x="3286002" y="1931316"/>
              <a:ext cx="12700" cy="1143000"/>
            </a:xfrm>
            <a:prstGeom prst="curvedConnector3">
              <a:avLst>
                <a:gd name="adj1" fmla="val 1300000"/>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400FCC39-9D90-70CB-06DA-685C034ED0A7}"/>
                </a:ext>
              </a:extLst>
            </p:cNvPr>
            <p:cNvSpPr txBox="1"/>
            <p:nvPr/>
          </p:nvSpPr>
          <p:spPr>
            <a:xfrm>
              <a:off x="2484033" y="1056528"/>
              <a:ext cx="439479" cy="369332"/>
            </a:xfrm>
            <a:prstGeom prst="rect">
              <a:avLst/>
            </a:prstGeom>
            <a:solidFill>
              <a:schemeClr val="bg1"/>
            </a:solidFill>
          </p:spPr>
          <p:txBody>
            <a:bodyPr wrap="none" rtlCol="0">
              <a:spAutoFit/>
            </a:bodyPr>
            <a:lstStyle/>
            <a:p>
              <a:r>
                <a:rPr lang="en-US" dirty="0"/>
                <a:t>AC</a:t>
              </a:r>
            </a:p>
          </p:txBody>
        </p:sp>
        <p:sp>
          <p:nvSpPr>
            <p:cNvPr id="117" name="TextBox 116">
              <a:extLst>
                <a:ext uri="{FF2B5EF4-FFF2-40B4-BE49-F238E27FC236}">
                  <a16:creationId xmlns:a16="http://schemas.microsoft.com/office/drawing/2014/main" id="{C6345325-105B-F877-E366-7D746005A846}"/>
                </a:ext>
              </a:extLst>
            </p:cNvPr>
            <p:cNvSpPr txBox="1"/>
            <p:nvPr/>
          </p:nvSpPr>
          <p:spPr>
            <a:xfrm>
              <a:off x="3068160" y="2450159"/>
              <a:ext cx="439479" cy="369332"/>
            </a:xfrm>
            <a:prstGeom prst="rect">
              <a:avLst/>
            </a:prstGeom>
            <a:solidFill>
              <a:schemeClr val="bg1"/>
            </a:solidFill>
          </p:spPr>
          <p:txBody>
            <a:bodyPr wrap="none" rtlCol="0">
              <a:spAutoFit/>
            </a:bodyPr>
            <a:lstStyle/>
            <a:p>
              <a:r>
                <a:rPr lang="en-US" dirty="0"/>
                <a:t>AC</a:t>
              </a:r>
            </a:p>
          </p:txBody>
        </p:sp>
        <p:sp>
          <p:nvSpPr>
            <p:cNvPr id="9" name="Rectangle 8">
              <a:extLst>
                <a:ext uri="{FF2B5EF4-FFF2-40B4-BE49-F238E27FC236}">
                  <a16:creationId xmlns:a16="http://schemas.microsoft.com/office/drawing/2014/main" id="{CD41040B-4648-9106-7B2D-9E605F4B7DA4}"/>
                </a:ext>
              </a:extLst>
            </p:cNvPr>
            <p:cNvSpPr/>
            <p:nvPr/>
          </p:nvSpPr>
          <p:spPr>
            <a:xfrm>
              <a:off x="7879323" y="3992171"/>
              <a:ext cx="1485266" cy="835660"/>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Phenotype</a:t>
              </a:r>
            </a:p>
            <a:p>
              <a:pPr algn="ctr"/>
              <a:r>
                <a:rPr lang="en-US" dirty="0"/>
                <a:t>(Twin 2)</a:t>
              </a:r>
            </a:p>
          </p:txBody>
        </p:sp>
        <p:sp>
          <p:nvSpPr>
            <p:cNvPr id="10" name="Oval 9">
              <a:extLst>
                <a:ext uri="{FF2B5EF4-FFF2-40B4-BE49-F238E27FC236}">
                  <a16:creationId xmlns:a16="http://schemas.microsoft.com/office/drawing/2014/main" id="{75FD2670-CA58-A2E0-BD32-FF2959B7049E}"/>
                </a:ext>
              </a:extLst>
            </p:cNvPr>
            <p:cNvSpPr/>
            <p:nvPr/>
          </p:nvSpPr>
          <p:spPr>
            <a:xfrm>
              <a:off x="6577256" y="1768046"/>
              <a:ext cx="812800" cy="734770"/>
            </a:xfrm>
            <a:prstGeom prst="ellipse">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a:t>
              </a:r>
              <a:r>
                <a:rPr lang="en-US" baseline="-25000" dirty="0"/>
                <a:t>PGI</a:t>
              </a:r>
            </a:p>
          </p:txBody>
        </p:sp>
        <p:sp>
          <p:nvSpPr>
            <p:cNvPr id="11" name="Oval 10">
              <a:extLst>
                <a:ext uri="{FF2B5EF4-FFF2-40B4-BE49-F238E27FC236}">
                  <a16:creationId xmlns:a16="http://schemas.microsoft.com/office/drawing/2014/main" id="{EF0BB1D8-C6E9-87C3-8C3C-C17400EE8366}"/>
                </a:ext>
              </a:extLst>
            </p:cNvPr>
            <p:cNvSpPr/>
            <p:nvPr/>
          </p:nvSpPr>
          <p:spPr>
            <a:xfrm>
              <a:off x="7720256" y="1768046"/>
              <a:ext cx="812800" cy="734770"/>
            </a:xfrm>
            <a:prstGeom prst="ellipse">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a:t>
              </a:r>
              <a:r>
                <a:rPr lang="en-US" baseline="-25000" dirty="0"/>
                <a:t>Q</a:t>
              </a:r>
            </a:p>
          </p:txBody>
        </p:sp>
        <p:sp>
          <p:nvSpPr>
            <p:cNvPr id="12" name="Oval 11">
              <a:extLst>
                <a:ext uri="{FF2B5EF4-FFF2-40B4-BE49-F238E27FC236}">
                  <a16:creationId xmlns:a16="http://schemas.microsoft.com/office/drawing/2014/main" id="{3586D428-8338-6A1D-89C6-E03C8DF70CA4}"/>
                </a:ext>
              </a:extLst>
            </p:cNvPr>
            <p:cNvSpPr/>
            <p:nvPr/>
          </p:nvSpPr>
          <p:spPr>
            <a:xfrm>
              <a:off x="8863256" y="1768046"/>
              <a:ext cx="812800" cy="734770"/>
            </a:xfrm>
            <a:prstGeom prst="ellipse">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
              </a:r>
              <a:endParaRPr lang="en-US" baseline="-25000" dirty="0"/>
            </a:p>
          </p:txBody>
        </p:sp>
        <p:sp>
          <p:nvSpPr>
            <p:cNvPr id="13" name="Oval 12">
              <a:extLst>
                <a:ext uri="{FF2B5EF4-FFF2-40B4-BE49-F238E27FC236}">
                  <a16:creationId xmlns:a16="http://schemas.microsoft.com/office/drawing/2014/main" id="{42537F36-0DA0-516B-F964-BA0A61C13D48}"/>
                </a:ext>
              </a:extLst>
            </p:cNvPr>
            <p:cNvSpPr/>
            <p:nvPr/>
          </p:nvSpPr>
          <p:spPr>
            <a:xfrm>
              <a:off x="10006256" y="1768046"/>
              <a:ext cx="812800" cy="734770"/>
            </a:xfrm>
            <a:prstGeom prst="ellipse">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a:t>
              </a:r>
              <a:endParaRPr lang="en-US" baseline="-25000" dirty="0"/>
            </a:p>
          </p:txBody>
        </p:sp>
        <p:cxnSp>
          <p:nvCxnSpPr>
            <p:cNvPr id="14" name="Straight Arrow Connector 13">
              <a:extLst>
                <a:ext uri="{FF2B5EF4-FFF2-40B4-BE49-F238E27FC236}">
                  <a16:creationId xmlns:a16="http://schemas.microsoft.com/office/drawing/2014/main" id="{53EAB87B-1EFA-FD0A-FAB3-44E3C2C3B3B1}"/>
                </a:ext>
              </a:extLst>
            </p:cNvPr>
            <p:cNvCxnSpPr>
              <a:cxnSpLocks/>
              <a:stCxn id="10" idx="4"/>
              <a:endCxn id="9" idx="0"/>
            </p:cNvCxnSpPr>
            <p:nvPr/>
          </p:nvCxnSpPr>
          <p:spPr>
            <a:xfrm>
              <a:off x="6983656" y="2502816"/>
              <a:ext cx="16383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E7555E7-8F63-8B9B-2F31-96695F4D97B9}"/>
                </a:ext>
              </a:extLst>
            </p:cNvPr>
            <p:cNvCxnSpPr>
              <a:cxnSpLocks/>
              <a:stCxn id="11" idx="4"/>
              <a:endCxn id="9" idx="0"/>
            </p:cNvCxnSpPr>
            <p:nvPr/>
          </p:nvCxnSpPr>
          <p:spPr>
            <a:xfrm>
              <a:off x="8126656" y="2502816"/>
              <a:ext cx="4953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0E9F1F8-A225-0DD9-B51B-53763B0CB304}"/>
                </a:ext>
              </a:extLst>
            </p:cNvPr>
            <p:cNvCxnSpPr>
              <a:cxnSpLocks/>
              <a:stCxn id="12" idx="4"/>
              <a:endCxn id="9" idx="0"/>
            </p:cNvCxnSpPr>
            <p:nvPr/>
          </p:nvCxnSpPr>
          <p:spPr>
            <a:xfrm flipH="1">
              <a:off x="8621956" y="2502816"/>
              <a:ext cx="6477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8A2324B-FB0C-F9FE-14A7-48B2AB50F16D}"/>
                </a:ext>
              </a:extLst>
            </p:cNvPr>
            <p:cNvCxnSpPr>
              <a:cxnSpLocks/>
              <a:stCxn id="13" idx="4"/>
              <a:endCxn id="9" idx="0"/>
            </p:cNvCxnSpPr>
            <p:nvPr/>
          </p:nvCxnSpPr>
          <p:spPr>
            <a:xfrm flipH="1">
              <a:off x="8621956" y="2502816"/>
              <a:ext cx="17907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91320699-6F8F-D858-824A-3B1169C79D9E}"/>
                </a:ext>
              </a:extLst>
            </p:cNvPr>
            <p:cNvCxnSpPr>
              <a:cxnSpLocks/>
              <a:stCxn id="10" idx="7"/>
              <a:endCxn id="10" idx="6"/>
            </p:cNvCxnSpPr>
            <p:nvPr/>
          </p:nvCxnSpPr>
          <p:spPr>
            <a:xfrm rot="16200000" flipH="1">
              <a:off x="7200650" y="1946025"/>
              <a:ext cx="259780" cy="119032"/>
            </a:xfrm>
            <a:prstGeom prst="curvedConnector4">
              <a:avLst>
                <a:gd name="adj1" fmla="val -46310"/>
                <a:gd name="adj2" fmla="val 292049"/>
              </a:avLst>
            </a:prstGeom>
            <a:ln w="28575">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80221AB3-53AC-A767-1D92-F53892B1A3D3}"/>
                </a:ext>
              </a:extLst>
            </p:cNvPr>
            <p:cNvCxnSpPr>
              <a:cxnSpLocks/>
              <a:stCxn id="11" idx="7"/>
              <a:endCxn id="11" idx="6"/>
            </p:cNvCxnSpPr>
            <p:nvPr/>
          </p:nvCxnSpPr>
          <p:spPr>
            <a:xfrm rot="16200000" flipH="1">
              <a:off x="8343650" y="1946025"/>
              <a:ext cx="259780" cy="119032"/>
            </a:xfrm>
            <a:prstGeom prst="curvedConnector4">
              <a:avLst>
                <a:gd name="adj1" fmla="val -46311"/>
                <a:gd name="adj2" fmla="val 292049"/>
              </a:avLst>
            </a:prstGeom>
            <a:ln w="28575">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499A2ADB-A590-2FDC-187E-75FC96493823}"/>
                </a:ext>
              </a:extLst>
            </p:cNvPr>
            <p:cNvCxnSpPr>
              <a:cxnSpLocks/>
            </p:cNvCxnSpPr>
            <p:nvPr/>
          </p:nvCxnSpPr>
          <p:spPr>
            <a:xfrm rot="16200000" flipH="1">
              <a:off x="9486650" y="1946025"/>
              <a:ext cx="259780" cy="119032"/>
            </a:xfrm>
            <a:prstGeom prst="curvedConnector4">
              <a:avLst>
                <a:gd name="adj1" fmla="val -46310"/>
                <a:gd name="adj2" fmla="val 292049"/>
              </a:avLst>
            </a:prstGeom>
            <a:ln w="28575">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577A8C5E-943A-B0F3-D51D-F2F1119D4D47}"/>
                </a:ext>
              </a:extLst>
            </p:cNvPr>
            <p:cNvCxnSpPr>
              <a:cxnSpLocks/>
              <a:stCxn id="13" idx="7"/>
              <a:endCxn id="13" idx="6"/>
            </p:cNvCxnSpPr>
            <p:nvPr/>
          </p:nvCxnSpPr>
          <p:spPr>
            <a:xfrm rot="16200000" flipH="1">
              <a:off x="10629650" y="1946025"/>
              <a:ext cx="259780" cy="119032"/>
            </a:xfrm>
            <a:prstGeom prst="curvedConnector4">
              <a:avLst>
                <a:gd name="adj1" fmla="val -56088"/>
                <a:gd name="adj2" fmla="val 292049"/>
              </a:avLst>
            </a:prstGeom>
            <a:ln w="28575">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9CA99E1-DEF2-2B18-3809-6BAD51731EF9}"/>
                </a:ext>
              </a:extLst>
            </p:cNvPr>
            <p:cNvSpPr/>
            <p:nvPr/>
          </p:nvSpPr>
          <p:spPr>
            <a:xfrm>
              <a:off x="6592956" y="3992171"/>
              <a:ext cx="750284" cy="835660"/>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PGI</a:t>
              </a:r>
            </a:p>
            <a:p>
              <a:pPr algn="ctr"/>
              <a:r>
                <a:rPr lang="en-US" dirty="0"/>
                <a:t>(T2)</a:t>
              </a:r>
            </a:p>
          </p:txBody>
        </p:sp>
        <p:cxnSp>
          <p:nvCxnSpPr>
            <p:cNvPr id="24" name="Straight Arrow Connector 23">
              <a:extLst>
                <a:ext uri="{FF2B5EF4-FFF2-40B4-BE49-F238E27FC236}">
                  <a16:creationId xmlns:a16="http://schemas.microsoft.com/office/drawing/2014/main" id="{47691298-C97A-3370-DECA-EBD33824D09A}"/>
                </a:ext>
              </a:extLst>
            </p:cNvPr>
            <p:cNvCxnSpPr>
              <a:cxnSpLocks/>
              <a:stCxn id="10" idx="4"/>
              <a:endCxn id="23" idx="0"/>
            </p:cNvCxnSpPr>
            <p:nvPr/>
          </p:nvCxnSpPr>
          <p:spPr>
            <a:xfrm flipH="1">
              <a:off x="6968098" y="2502816"/>
              <a:ext cx="15558"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777DE33-3CE8-6DA7-711D-03F49F42DAB0}"/>
                </a:ext>
              </a:extLst>
            </p:cNvPr>
            <p:cNvSpPr txBox="1"/>
            <p:nvPr/>
          </p:nvSpPr>
          <p:spPr>
            <a:xfrm>
              <a:off x="6828178" y="3206234"/>
              <a:ext cx="308098" cy="369332"/>
            </a:xfrm>
            <a:prstGeom prst="rect">
              <a:avLst/>
            </a:prstGeom>
            <a:solidFill>
              <a:schemeClr val="bg1"/>
            </a:solidFill>
          </p:spPr>
          <p:txBody>
            <a:bodyPr wrap="none" rtlCol="0">
              <a:spAutoFit/>
            </a:bodyPr>
            <a:lstStyle/>
            <a:p>
              <a:r>
                <a:rPr lang="en-US" dirty="0"/>
                <a:t>p</a:t>
              </a:r>
            </a:p>
          </p:txBody>
        </p:sp>
        <p:sp>
          <p:nvSpPr>
            <p:cNvPr id="27" name="TextBox 26">
              <a:extLst>
                <a:ext uri="{FF2B5EF4-FFF2-40B4-BE49-F238E27FC236}">
                  <a16:creationId xmlns:a16="http://schemas.microsoft.com/office/drawing/2014/main" id="{D2827206-6312-833C-BE88-7496968446C4}"/>
                </a:ext>
              </a:extLst>
            </p:cNvPr>
            <p:cNvSpPr txBox="1"/>
            <p:nvPr/>
          </p:nvSpPr>
          <p:spPr>
            <a:xfrm>
              <a:off x="7720256" y="3108328"/>
              <a:ext cx="308098" cy="369332"/>
            </a:xfrm>
            <a:prstGeom prst="rect">
              <a:avLst/>
            </a:prstGeom>
            <a:solidFill>
              <a:schemeClr val="bg1"/>
            </a:solidFill>
          </p:spPr>
          <p:txBody>
            <a:bodyPr wrap="none" rtlCol="0">
              <a:spAutoFit/>
            </a:bodyPr>
            <a:lstStyle/>
            <a:p>
              <a:r>
                <a:rPr lang="en-US" dirty="0"/>
                <a:t>1</a:t>
              </a:r>
            </a:p>
          </p:txBody>
        </p:sp>
        <p:sp>
          <p:nvSpPr>
            <p:cNvPr id="28" name="TextBox 27">
              <a:extLst>
                <a:ext uri="{FF2B5EF4-FFF2-40B4-BE49-F238E27FC236}">
                  <a16:creationId xmlns:a16="http://schemas.microsoft.com/office/drawing/2014/main" id="{C931C3E5-3234-6A08-9D69-D713E556AC3A}"/>
                </a:ext>
              </a:extLst>
            </p:cNvPr>
            <p:cNvSpPr txBox="1"/>
            <p:nvPr/>
          </p:nvSpPr>
          <p:spPr>
            <a:xfrm>
              <a:off x="8240736" y="3036499"/>
              <a:ext cx="308098" cy="369332"/>
            </a:xfrm>
            <a:prstGeom prst="rect">
              <a:avLst/>
            </a:prstGeom>
            <a:solidFill>
              <a:schemeClr val="bg1"/>
            </a:solidFill>
          </p:spPr>
          <p:txBody>
            <a:bodyPr wrap="none" rtlCol="0">
              <a:spAutoFit/>
            </a:bodyPr>
            <a:lstStyle/>
            <a:p>
              <a:r>
                <a:rPr lang="en-US" dirty="0"/>
                <a:t>1</a:t>
              </a:r>
            </a:p>
          </p:txBody>
        </p:sp>
        <p:sp>
          <p:nvSpPr>
            <p:cNvPr id="30" name="TextBox 29">
              <a:extLst>
                <a:ext uri="{FF2B5EF4-FFF2-40B4-BE49-F238E27FC236}">
                  <a16:creationId xmlns:a16="http://schemas.microsoft.com/office/drawing/2014/main" id="{626809D2-6BA1-FE61-1503-EFE6CDA33BB2}"/>
                </a:ext>
              </a:extLst>
            </p:cNvPr>
            <p:cNvSpPr txBox="1"/>
            <p:nvPr/>
          </p:nvSpPr>
          <p:spPr>
            <a:xfrm>
              <a:off x="8737905" y="3051662"/>
              <a:ext cx="308098" cy="369332"/>
            </a:xfrm>
            <a:prstGeom prst="rect">
              <a:avLst/>
            </a:prstGeom>
            <a:solidFill>
              <a:schemeClr val="bg1"/>
            </a:solidFill>
          </p:spPr>
          <p:txBody>
            <a:bodyPr wrap="none" rtlCol="0">
              <a:spAutoFit/>
            </a:bodyPr>
            <a:lstStyle/>
            <a:p>
              <a:r>
                <a:rPr lang="en-US"/>
                <a:t>1</a:t>
              </a:r>
              <a:endParaRPr lang="en-US" dirty="0"/>
            </a:p>
          </p:txBody>
        </p:sp>
        <p:sp>
          <p:nvSpPr>
            <p:cNvPr id="31" name="TextBox 30">
              <a:extLst>
                <a:ext uri="{FF2B5EF4-FFF2-40B4-BE49-F238E27FC236}">
                  <a16:creationId xmlns:a16="http://schemas.microsoft.com/office/drawing/2014/main" id="{C5BB9C85-3369-037B-D3B0-B7BF5A256B8F}"/>
                </a:ext>
              </a:extLst>
            </p:cNvPr>
            <p:cNvSpPr txBox="1"/>
            <p:nvPr/>
          </p:nvSpPr>
          <p:spPr>
            <a:xfrm>
              <a:off x="9210540" y="3108328"/>
              <a:ext cx="308098" cy="369332"/>
            </a:xfrm>
            <a:prstGeom prst="rect">
              <a:avLst/>
            </a:prstGeom>
            <a:solidFill>
              <a:schemeClr val="bg1"/>
            </a:solidFill>
          </p:spPr>
          <p:txBody>
            <a:bodyPr wrap="none" rtlCol="0">
              <a:spAutoFit/>
            </a:bodyPr>
            <a:lstStyle/>
            <a:p>
              <a:r>
                <a:rPr lang="en-US"/>
                <a:t>1</a:t>
              </a:r>
              <a:endParaRPr lang="en-US" dirty="0"/>
            </a:p>
          </p:txBody>
        </p:sp>
        <p:cxnSp>
          <p:nvCxnSpPr>
            <p:cNvPr id="36" name="Connector: Curved 35">
              <a:extLst>
                <a:ext uri="{FF2B5EF4-FFF2-40B4-BE49-F238E27FC236}">
                  <a16:creationId xmlns:a16="http://schemas.microsoft.com/office/drawing/2014/main" id="{7806BD89-7F95-3DCE-13A1-8016894821A3}"/>
                </a:ext>
              </a:extLst>
            </p:cNvPr>
            <p:cNvCxnSpPr>
              <a:stCxn id="10" idx="0"/>
              <a:endCxn id="12" idx="0"/>
            </p:cNvCxnSpPr>
            <p:nvPr/>
          </p:nvCxnSpPr>
          <p:spPr>
            <a:xfrm rot="5400000" flipH="1" flipV="1">
              <a:off x="8126656" y="625046"/>
              <a:ext cx="12700" cy="2286000"/>
            </a:xfrm>
            <a:prstGeom prst="curvedConnector3">
              <a:avLst>
                <a:gd name="adj1" fmla="val 3800000"/>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0DCCA0C5-9E86-290A-E422-B72708ED7640}"/>
                </a:ext>
              </a:extLst>
            </p:cNvPr>
            <p:cNvCxnSpPr>
              <a:cxnSpLocks/>
              <a:stCxn id="11" idx="4"/>
              <a:endCxn id="12" idx="4"/>
            </p:cNvCxnSpPr>
            <p:nvPr/>
          </p:nvCxnSpPr>
          <p:spPr>
            <a:xfrm rot="16200000" flipH="1">
              <a:off x="8698156" y="1931316"/>
              <a:ext cx="12700" cy="1143000"/>
            </a:xfrm>
            <a:prstGeom prst="curvedConnector3">
              <a:avLst>
                <a:gd name="adj1" fmla="val 1300000"/>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BD24AC6-48CC-B28E-40FF-88D7E7F62763}"/>
                </a:ext>
              </a:extLst>
            </p:cNvPr>
            <p:cNvSpPr txBox="1"/>
            <p:nvPr/>
          </p:nvSpPr>
          <p:spPr>
            <a:xfrm>
              <a:off x="7896187" y="1056528"/>
              <a:ext cx="439479" cy="369332"/>
            </a:xfrm>
            <a:prstGeom prst="rect">
              <a:avLst/>
            </a:prstGeom>
            <a:solidFill>
              <a:schemeClr val="bg1"/>
            </a:solidFill>
          </p:spPr>
          <p:txBody>
            <a:bodyPr wrap="none" rtlCol="0">
              <a:spAutoFit/>
            </a:bodyPr>
            <a:lstStyle/>
            <a:p>
              <a:r>
                <a:rPr lang="en-US" dirty="0"/>
                <a:t>AC</a:t>
              </a:r>
            </a:p>
          </p:txBody>
        </p:sp>
        <p:sp>
          <p:nvSpPr>
            <p:cNvPr id="39" name="TextBox 38">
              <a:extLst>
                <a:ext uri="{FF2B5EF4-FFF2-40B4-BE49-F238E27FC236}">
                  <a16:creationId xmlns:a16="http://schemas.microsoft.com/office/drawing/2014/main" id="{40F7F522-C780-4FC0-DA70-F945243C29CA}"/>
                </a:ext>
              </a:extLst>
            </p:cNvPr>
            <p:cNvSpPr txBox="1"/>
            <p:nvPr/>
          </p:nvSpPr>
          <p:spPr>
            <a:xfrm>
              <a:off x="8480314" y="2450159"/>
              <a:ext cx="439479" cy="369332"/>
            </a:xfrm>
            <a:prstGeom prst="rect">
              <a:avLst/>
            </a:prstGeom>
            <a:solidFill>
              <a:schemeClr val="bg1"/>
            </a:solidFill>
          </p:spPr>
          <p:txBody>
            <a:bodyPr wrap="none" rtlCol="0">
              <a:spAutoFit/>
            </a:bodyPr>
            <a:lstStyle/>
            <a:p>
              <a:r>
                <a:rPr lang="en-US" dirty="0"/>
                <a:t>AC</a:t>
              </a:r>
            </a:p>
          </p:txBody>
        </p:sp>
        <p:cxnSp>
          <p:nvCxnSpPr>
            <p:cNvPr id="40" name="Connector: Curved 39">
              <a:extLst>
                <a:ext uri="{FF2B5EF4-FFF2-40B4-BE49-F238E27FC236}">
                  <a16:creationId xmlns:a16="http://schemas.microsoft.com/office/drawing/2014/main" id="{0D113E96-14FE-0549-B624-C0EFC2E8DD36}"/>
                </a:ext>
              </a:extLst>
            </p:cNvPr>
            <p:cNvCxnSpPr>
              <a:cxnSpLocks/>
              <a:stCxn id="3" idx="0"/>
              <a:endCxn id="10" idx="0"/>
            </p:cNvCxnSpPr>
            <p:nvPr/>
          </p:nvCxnSpPr>
          <p:spPr>
            <a:xfrm rot="5400000" flipH="1" flipV="1">
              <a:off x="4277579" y="-938031"/>
              <a:ext cx="12700" cy="5412154"/>
            </a:xfrm>
            <a:prstGeom prst="curvedConnector3">
              <a:avLst>
                <a:gd name="adj1" fmla="val 7400000"/>
              </a:avLst>
            </a:prstGeom>
            <a:ln w="12700">
              <a:solidFill>
                <a:schemeClr val="bg1">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BC31B3F-183E-C292-56BD-785BB3D39993}"/>
                </a:ext>
              </a:extLst>
            </p:cNvPr>
            <p:cNvSpPr txBox="1"/>
            <p:nvPr/>
          </p:nvSpPr>
          <p:spPr>
            <a:xfrm>
              <a:off x="3726880" y="593977"/>
              <a:ext cx="566181" cy="369332"/>
            </a:xfrm>
            <a:prstGeom prst="rect">
              <a:avLst/>
            </a:prstGeom>
            <a:solidFill>
              <a:schemeClr val="bg1"/>
            </a:solidFill>
          </p:spPr>
          <p:txBody>
            <a:bodyPr wrap="none" rtlCol="0">
              <a:spAutoFit/>
            </a:bodyPr>
            <a:lstStyle/>
            <a:p>
              <a:r>
                <a:rPr lang="en-US" dirty="0">
                  <a:solidFill>
                    <a:schemeClr val="bg1">
                      <a:lumMod val="50000"/>
                    </a:schemeClr>
                  </a:solidFill>
                </a:rPr>
                <a:t>1/.5</a:t>
              </a:r>
            </a:p>
          </p:txBody>
        </p:sp>
        <p:cxnSp>
          <p:nvCxnSpPr>
            <p:cNvPr id="46" name="Connector: Curved 45">
              <a:extLst>
                <a:ext uri="{FF2B5EF4-FFF2-40B4-BE49-F238E27FC236}">
                  <a16:creationId xmlns:a16="http://schemas.microsoft.com/office/drawing/2014/main" id="{91A8DA5D-5863-1844-2779-9434FB5E181D}"/>
                </a:ext>
              </a:extLst>
            </p:cNvPr>
            <p:cNvCxnSpPr>
              <a:cxnSpLocks/>
              <a:stCxn id="4" idx="0"/>
              <a:endCxn id="11" idx="0"/>
            </p:cNvCxnSpPr>
            <p:nvPr/>
          </p:nvCxnSpPr>
          <p:spPr>
            <a:xfrm rot="5400000" flipH="1" flipV="1">
              <a:off x="5420579" y="-938031"/>
              <a:ext cx="12700" cy="5412154"/>
            </a:xfrm>
            <a:prstGeom prst="curvedConnector3">
              <a:avLst>
                <a:gd name="adj1" fmla="val 6400000"/>
              </a:avLst>
            </a:prstGeom>
            <a:ln w="12700">
              <a:solidFill>
                <a:schemeClr val="bg1">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2416EDF-5360-7162-3B89-414F52AE4A3E}"/>
                </a:ext>
              </a:extLst>
            </p:cNvPr>
            <p:cNvSpPr txBox="1"/>
            <p:nvPr/>
          </p:nvSpPr>
          <p:spPr>
            <a:xfrm>
              <a:off x="3898924" y="878712"/>
              <a:ext cx="566181" cy="369332"/>
            </a:xfrm>
            <a:prstGeom prst="rect">
              <a:avLst/>
            </a:prstGeom>
            <a:solidFill>
              <a:schemeClr val="bg1"/>
            </a:solidFill>
          </p:spPr>
          <p:txBody>
            <a:bodyPr wrap="none" rtlCol="0">
              <a:spAutoFit/>
            </a:bodyPr>
            <a:lstStyle/>
            <a:p>
              <a:r>
                <a:rPr lang="en-US" dirty="0">
                  <a:solidFill>
                    <a:schemeClr val="bg1">
                      <a:lumMod val="50000"/>
                    </a:schemeClr>
                  </a:solidFill>
                </a:rPr>
                <a:t>1/.5</a:t>
              </a:r>
            </a:p>
          </p:txBody>
        </p:sp>
        <p:cxnSp>
          <p:nvCxnSpPr>
            <p:cNvPr id="51" name="Connector: Curved 50">
              <a:extLst>
                <a:ext uri="{FF2B5EF4-FFF2-40B4-BE49-F238E27FC236}">
                  <a16:creationId xmlns:a16="http://schemas.microsoft.com/office/drawing/2014/main" id="{530065D7-9C40-C4BA-3D10-573D50183AF4}"/>
                </a:ext>
              </a:extLst>
            </p:cNvPr>
            <p:cNvCxnSpPr>
              <a:cxnSpLocks/>
              <a:stCxn id="5" idx="0"/>
              <a:endCxn id="12" idx="0"/>
            </p:cNvCxnSpPr>
            <p:nvPr/>
          </p:nvCxnSpPr>
          <p:spPr>
            <a:xfrm rot="5400000" flipH="1" flipV="1">
              <a:off x="6563579" y="-938031"/>
              <a:ext cx="12700" cy="5412154"/>
            </a:xfrm>
            <a:prstGeom prst="curvedConnector3">
              <a:avLst>
                <a:gd name="adj1" fmla="val 7200000"/>
              </a:avLst>
            </a:prstGeom>
            <a:ln w="12700">
              <a:solidFill>
                <a:schemeClr val="bg1">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8548A4A-E2B6-9545-2200-348EFFCB4427}"/>
                </a:ext>
              </a:extLst>
            </p:cNvPr>
            <p:cNvSpPr txBox="1"/>
            <p:nvPr/>
          </p:nvSpPr>
          <p:spPr>
            <a:xfrm>
              <a:off x="4210448" y="1166106"/>
              <a:ext cx="301686" cy="369332"/>
            </a:xfrm>
            <a:prstGeom prst="rect">
              <a:avLst/>
            </a:prstGeom>
            <a:solidFill>
              <a:schemeClr val="bg1"/>
            </a:solidFill>
          </p:spPr>
          <p:txBody>
            <a:bodyPr wrap="none" rtlCol="0">
              <a:spAutoFit/>
            </a:bodyPr>
            <a:lstStyle/>
            <a:p>
              <a:r>
                <a:rPr lang="en-US" dirty="0">
                  <a:solidFill>
                    <a:schemeClr val="bg1">
                      <a:lumMod val="50000"/>
                    </a:schemeClr>
                  </a:solidFill>
                </a:rPr>
                <a:t>1</a:t>
              </a:r>
            </a:p>
          </p:txBody>
        </p:sp>
        <p:cxnSp>
          <p:nvCxnSpPr>
            <p:cNvPr id="57" name="Connector: Curved 56">
              <a:extLst>
                <a:ext uri="{FF2B5EF4-FFF2-40B4-BE49-F238E27FC236}">
                  <a16:creationId xmlns:a16="http://schemas.microsoft.com/office/drawing/2014/main" id="{847C5483-07E5-5705-6EA2-4B0452ED3728}"/>
                </a:ext>
              </a:extLst>
            </p:cNvPr>
            <p:cNvCxnSpPr>
              <a:cxnSpLocks/>
              <a:stCxn id="3" idx="4"/>
              <a:endCxn id="12" idx="4"/>
            </p:cNvCxnSpPr>
            <p:nvPr/>
          </p:nvCxnSpPr>
          <p:spPr>
            <a:xfrm rot="16200000" flipH="1">
              <a:off x="5420579" y="-1346261"/>
              <a:ext cx="12700" cy="7698154"/>
            </a:xfrm>
            <a:prstGeom prst="curvedConnector3">
              <a:avLst>
                <a:gd name="adj1" fmla="val 4500000"/>
              </a:avLst>
            </a:prstGeom>
            <a:ln w="12700">
              <a:solidFill>
                <a:schemeClr val="bg2">
                  <a:lumMod val="2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53151090-6365-3E06-9693-03CCB3E487E5}"/>
                </a:ext>
              </a:extLst>
            </p:cNvPr>
            <p:cNvCxnSpPr>
              <a:cxnSpLocks/>
              <a:stCxn id="4" idx="4"/>
              <a:endCxn id="12" idx="4"/>
            </p:cNvCxnSpPr>
            <p:nvPr/>
          </p:nvCxnSpPr>
          <p:spPr>
            <a:xfrm rot="16200000" flipH="1">
              <a:off x="5992079" y="-774761"/>
              <a:ext cx="12700" cy="6555154"/>
            </a:xfrm>
            <a:prstGeom prst="curvedConnector3">
              <a:avLst>
                <a:gd name="adj1" fmla="val 4000000"/>
              </a:avLst>
            </a:prstGeom>
            <a:ln w="12700">
              <a:solidFill>
                <a:schemeClr val="bg2">
                  <a:lumMod val="2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a16="http://schemas.microsoft.com/office/drawing/2014/main" id="{6337EF24-EEF8-F4F1-60FC-4BB68EC4D87A}"/>
                </a:ext>
              </a:extLst>
            </p:cNvPr>
            <p:cNvCxnSpPr>
              <a:cxnSpLocks/>
              <a:stCxn id="5" idx="4"/>
              <a:endCxn id="11" idx="4"/>
            </p:cNvCxnSpPr>
            <p:nvPr/>
          </p:nvCxnSpPr>
          <p:spPr>
            <a:xfrm rot="16200000" flipH="1">
              <a:off x="5992079" y="368239"/>
              <a:ext cx="12700" cy="4269154"/>
            </a:xfrm>
            <a:prstGeom prst="curvedConnector3">
              <a:avLst>
                <a:gd name="adj1" fmla="val 4000000"/>
              </a:avLst>
            </a:prstGeom>
            <a:ln w="12700">
              <a:solidFill>
                <a:schemeClr val="bg2">
                  <a:lumMod val="2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Connector: Curved 71">
              <a:extLst>
                <a:ext uri="{FF2B5EF4-FFF2-40B4-BE49-F238E27FC236}">
                  <a16:creationId xmlns:a16="http://schemas.microsoft.com/office/drawing/2014/main" id="{AFADE69A-51C9-7A64-8D20-2D6969067078}"/>
                </a:ext>
              </a:extLst>
            </p:cNvPr>
            <p:cNvCxnSpPr>
              <a:cxnSpLocks/>
              <a:stCxn id="5" idx="4"/>
              <a:endCxn id="10" idx="4"/>
            </p:cNvCxnSpPr>
            <p:nvPr/>
          </p:nvCxnSpPr>
          <p:spPr>
            <a:xfrm rot="16200000" flipH="1">
              <a:off x="5420579" y="939739"/>
              <a:ext cx="12700" cy="3126154"/>
            </a:xfrm>
            <a:prstGeom prst="curvedConnector3">
              <a:avLst>
                <a:gd name="adj1" fmla="val 3600000"/>
              </a:avLst>
            </a:prstGeom>
            <a:ln w="12700">
              <a:solidFill>
                <a:schemeClr val="bg2">
                  <a:lumMod val="2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D1EBB90-AD80-6F56-9739-8CABAB104A75}"/>
                </a:ext>
              </a:extLst>
            </p:cNvPr>
            <p:cNvSpPr txBox="1"/>
            <p:nvPr/>
          </p:nvSpPr>
          <p:spPr>
            <a:xfrm>
              <a:off x="5027597" y="2814856"/>
              <a:ext cx="936410" cy="369332"/>
            </a:xfrm>
            <a:prstGeom prst="rect">
              <a:avLst/>
            </a:prstGeom>
            <a:solidFill>
              <a:schemeClr val="bg1"/>
            </a:solidFill>
          </p:spPr>
          <p:txBody>
            <a:bodyPr wrap="none" rtlCol="0">
              <a:spAutoFit/>
            </a:bodyPr>
            <a:lstStyle/>
            <a:p>
              <a:r>
                <a:rPr lang="en-US" dirty="0"/>
                <a:t>1/.5*AC</a:t>
              </a:r>
            </a:p>
          </p:txBody>
        </p:sp>
        <p:sp>
          <p:nvSpPr>
            <p:cNvPr id="44" name="TextBox 43">
              <a:extLst>
                <a:ext uri="{FF2B5EF4-FFF2-40B4-BE49-F238E27FC236}">
                  <a16:creationId xmlns:a16="http://schemas.microsoft.com/office/drawing/2014/main" id="{3A579F68-209C-D183-999E-572E4FFFEC24}"/>
                </a:ext>
              </a:extLst>
            </p:cNvPr>
            <p:cNvSpPr txBox="1"/>
            <p:nvPr/>
          </p:nvSpPr>
          <p:spPr>
            <a:xfrm>
              <a:off x="7353617" y="1557212"/>
              <a:ext cx="433275" cy="369332"/>
            </a:xfrm>
            <a:prstGeom prst="rect">
              <a:avLst/>
            </a:prstGeom>
            <a:solidFill>
              <a:schemeClr val="bg1"/>
            </a:solidFill>
          </p:spPr>
          <p:txBody>
            <a:bodyPr wrap="square" lIns="18288" rIns="18288" rtlCol="0">
              <a:spAutoFit/>
            </a:bodyPr>
            <a:lstStyle/>
            <a:p>
              <a:r>
                <a:rPr lang="el-GR" dirty="0"/>
                <a:t>σ</a:t>
              </a:r>
              <a:r>
                <a:rPr lang="en-US" baseline="30000" dirty="0"/>
                <a:t>2</a:t>
              </a:r>
              <a:r>
                <a:rPr lang="en-US" baseline="-25000" dirty="0"/>
                <a:t>Ap</a:t>
              </a:r>
              <a:endParaRPr lang="en-US" dirty="0"/>
            </a:p>
          </p:txBody>
        </p:sp>
        <p:sp>
          <p:nvSpPr>
            <p:cNvPr id="47" name="TextBox 46">
              <a:extLst>
                <a:ext uri="{FF2B5EF4-FFF2-40B4-BE49-F238E27FC236}">
                  <a16:creationId xmlns:a16="http://schemas.microsoft.com/office/drawing/2014/main" id="{57491346-ABAA-093F-8885-ED573F678AC7}"/>
                </a:ext>
              </a:extLst>
            </p:cNvPr>
            <p:cNvSpPr txBox="1"/>
            <p:nvPr/>
          </p:nvSpPr>
          <p:spPr>
            <a:xfrm>
              <a:off x="8515585" y="1539884"/>
              <a:ext cx="433275" cy="369332"/>
            </a:xfrm>
            <a:prstGeom prst="rect">
              <a:avLst/>
            </a:prstGeom>
            <a:solidFill>
              <a:schemeClr val="bg1"/>
            </a:solidFill>
          </p:spPr>
          <p:txBody>
            <a:bodyPr wrap="square" lIns="18288" rIns="18288" rtlCol="0">
              <a:spAutoFit/>
            </a:bodyPr>
            <a:lstStyle/>
            <a:p>
              <a:r>
                <a:rPr lang="el-GR" dirty="0"/>
                <a:t>σ</a:t>
              </a:r>
              <a:r>
                <a:rPr lang="en-US" baseline="30000" dirty="0"/>
                <a:t>2</a:t>
              </a:r>
              <a:r>
                <a:rPr lang="en-US" baseline="-25000" dirty="0"/>
                <a:t>Aq</a:t>
              </a:r>
              <a:endParaRPr lang="en-US" dirty="0"/>
            </a:p>
          </p:txBody>
        </p:sp>
        <p:sp>
          <p:nvSpPr>
            <p:cNvPr id="48" name="TextBox 47">
              <a:extLst>
                <a:ext uri="{FF2B5EF4-FFF2-40B4-BE49-F238E27FC236}">
                  <a16:creationId xmlns:a16="http://schemas.microsoft.com/office/drawing/2014/main" id="{1E6D4C8A-2018-BE2E-910D-14C7B83A5BE2}"/>
                </a:ext>
              </a:extLst>
            </p:cNvPr>
            <p:cNvSpPr txBox="1"/>
            <p:nvPr/>
          </p:nvSpPr>
          <p:spPr>
            <a:xfrm>
              <a:off x="9686623" y="1557212"/>
              <a:ext cx="350387" cy="369332"/>
            </a:xfrm>
            <a:prstGeom prst="rect">
              <a:avLst/>
            </a:prstGeom>
            <a:solidFill>
              <a:schemeClr val="bg1"/>
            </a:solidFill>
          </p:spPr>
          <p:txBody>
            <a:bodyPr wrap="square" lIns="18288" rIns="18288" rtlCol="0">
              <a:spAutoFit/>
            </a:bodyPr>
            <a:lstStyle/>
            <a:p>
              <a:r>
                <a:rPr lang="el-GR" dirty="0"/>
                <a:t>σ</a:t>
              </a:r>
              <a:r>
                <a:rPr lang="en-US" baseline="30000" dirty="0"/>
                <a:t>2</a:t>
              </a:r>
              <a:r>
                <a:rPr lang="en-US" baseline="-25000" dirty="0"/>
                <a:t>C</a:t>
              </a:r>
              <a:endParaRPr lang="en-US" dirty="0"/>
            </a:p>
          </p:txBody>
        </p:sp>
        <p:sp>
          <p:nvSpPr>
            <p:cNvPr id="49" name="TextBox 48">
              <a:extLst>
                <a:ext uri="{FF2B5EF4-FFF2-40B4-BE49-F238E27FC236}">
                  <a16:creationId xmlns:a16="http://schemas.microsoft.com/office/drawing/2014/main" id="{23DA5042-BB12-1DA4-8DC3-D2016BE478BD}"/>
                </a:ext>
              </a:extLst>
            </p:cNvPr>
            <p:cNvSpPr txBox="1"/>
            <p:nvPr/>
          </p:nvSpPr>
          <p:spPr>
            <a:xfrm>
              <a:off x="10842891" y="1585645"/>
              <a:ext cx="350387" cy="369332"/>
            </a:xfrm>
            <a:prstGeom prst="rect">
              <a:avLst/>
            </a:prstGeom>
            <a:solidFill>
              <a:schemeClr val="bg1"/>
            </a:solidFill>
          </p:spPr>
          <p:txBody>
            <a:bodyPr wrap="square" lIns="18288" rIns="18288" rtlCol="0">
              <a:spAutoFit/>
            </a:bodyPr>
            <a:lstStyle/>
            <a:p>
              <a:r>
                <a:rPr lang="el-GR" dirty="0"/>
                <a:t>σ</a:t>
              </a:r>
              <a:r>
                <a:rPr lang="en-US" baseline="30000" dirty="0"/>
                <a:t>2</a:t>
              </a:r>
              <a:r>
                <a:rPr lang="en-US" baseline="-25000" dirty="0"/>
                <a:t>E</a:t>
              </a:r>
              <a:endParaRPr lang="en-US" dirty="0"/>
            </a:p>
          </p:txBody>
        </p:sp>
        <p:sp>
          <p:nvSpPr>
            <p:cNvPr id="52" name="TextBox 51">
              <a:extLst>
                <a:ext uri="{FF2B5EF4-FFF2-40B4-BE49-F238E27FC236}">
                  <a16:creationId xmlns:a16="http://schemas.microsoft.com/office/drawing/2014/main" id="{8CA6357E-039E-E306-CE2D-8D7436B4E648}"/>
                </a:ext>
              </a:extLst>
            </p:cNvPr>
            <p:cNvSpPr txBox="1"/>
            <p:nvPr/>
          </p:nvSpPr>
          <p:spPr>
            <a:xfrm>
              <a:off x="1955939" y="1586985"/>
              <a:ext cx="433275" cy="369332"/>
            </a:xfrm>
            <a:prstGeom prst="rect">
              <a:avLst/>
            </a:prstGeom>
            <a:solidFill>
              <a:schemeClr val="bg1"/>
            </a:solidFill>
          </p:spPr>
          <p:txBody>
            <a:bodyPr wrap="square" lIns="18288" rIns="18288" rtlCol="0">
              <a:spAutoFit/>
            </a:bodyPr>
            <a:lstStyle/>
            <a:p>
              <a:r>
                <a:rPr lang="el-GR" dirty="0"/>
                <a:t>σ</a:t>
              </a:r>
              <a:r>
                <a:rPr lang="en-US" baseline="30000" dirty="0"/>
                <a:t>2</a:t>
              </a:r>
              <a:r>
                <a:rPr lang="en-US" baseline="-25000" dirty="0"/>
                <a:t>Ap</a:t>
              </a:r>
              <a:endParaRPr lang="en-US" dirty="0"/>
            </a:p>
          </p:txBody>
        </p:sp>
        <p:sp>
          <p:nvSpPr>
            <p:cNvPr id="53" name="TextBox 52">
              <a:extLst>
                <a:ext uri="{FF2B5EF4-FFF2-40B4-BE49-F238E27FC236}">
                  <a16:creationId xmlns:a16="http://schemas.microsoft.com/office/drawing/2014/main" id="{5DC5E4C4-3ABB-3188-9052-08154B047DC9}"/>
                </a:ext>
              </a:extLst>
            </p:cNvPr>
            <p:cNvSpPr txBox="1"/>
            <p:nvPr/>
          </p:nvSpPr>
          <p:spPr>
            <a:xfrm>
              <a:off x="3117907" y="1569657"/>
              <a:ext cx="433275" cy="369332"/>
            </a:xfrm>
            <a:prstGeom prst="rect">
              <a:avLst/>
            </a:prstGeom>
            <a:solidFill>
              <a:schemeClr val="bg1"/>
            </a:solidFill>
          </p:spPr>
          <p:txBody>
            <a:bodyPr wrap="square" lIns="18288" rIns="18288" rtlCol="0">
              <a:spAutoFit/>
            </a:bodyPr>
            <a:lstStyle/>
            <a:p>
              <a:r>
                <a:rPr lang="el-GR" dirty="0"/>
                <a:t>σ</a:t>
              </a:r>
              <a:r>
                <a:rPr lang="en-US" baseline="30000" dirty="0"/>
                <a:t>2</a:t>
              </a:r>
              <a:r>
                <a:rPr lang="en-US" baseline="-25000" dirty="0"/>
                <a:t>Aq</a:t>
              </a:r>
              <a:endParaRPr lang="en-US" dirty="0"/>
            </a:p>
          </p:txBody>
        </p:sp>
        <p:sp>
          <p:nvSpPr>
            <p:cNvPr id="54" name="TextBox 53">
              <a:extLst>
                <a:ext uri="{FF2B5EF4-FFF2-40B4-BE49-F238E27FC236}">
                  <a16:creationId xmlns:a16="http://schemas.microsoft.com/office/drawing/2014/main" id="{F4D78301-0773-D43B-78A4-63B56C5918BC}"/>
                </a:ext>
              </a:extLst>
            </p:cNvPr>
            <p:cNvSpPr txBox="1"/>
            <p:nvPr/>
          </p:nvSpPr>
          <p:spPr>
            <a:xfrm>
              <a:off x="4288945" y="1586985"/>
              <a:ext cx="350387" cy="369332"/>
            </a:xfrm>
            <a:prstGeom prst="rect">
              <a:avLst/>
            </a:prstGeom>
            <a:solidFill>
              <a:schemeClr val="bg1"/>
            </a:solidFill>
          </p:spPr>
          <p:txBody>
            <a:bodyPr wrap="square" lIns="18288" rIns="18288" rtlCol="0">
              <a:spAutoFit/>
            </a:bodyPr>
            <a:lstStyle/>
            <a:p>
              <a:r>
                <a:rPr lang="el-GR" dirty="0"/>
                <a:t>σ</a:t>
              </a:r>
              <a:r>
                <a:rPr lang="en-US" baseline="30000" dirty="0"/>
                <a:t>2</a:t>
              </a:r>
              <a:r>
                <a:rPr lang="en-US" baseline="-25000" dirty="0"/>
                <a:t>C</a:t>
              </a:r>
              <a:endParaRPr lang="en-US" dirty="0"/>
            </a:p>
          </p:txBody>
        </p:sp>
        <p:sp>
          <p:nvSpPr>
            <p:cNvPr id="56" name="TextBox 55">
              <a:extLst>
                <a:ext uri="{FF2B5EF4-FFF2-40B4-BE49-F238E27FC236}">
                  <a16:creationId xmlns:a16="http://schemas.microsoft.com/office/drawing/2014/main" id="{E41354E8-CBA7-1335-9FFF-E7BE281C0051}"/>
                </a:ext>
              </a:extLst>
            </p:cNvPr>
            <p:cNvSpPr txBox="1"/>
            <p:nvPr/>
          </p:nvSpPr>
          <p:spPr>
            <a:xfrm>
              <a:off x="5445213" y="1615418"/>
              <a:ext cx="350387" cy="369332"/>
            </a:xfrm>
            <a:prstGeom prst="rect">
              <a:avLst/>
            </a:prstGeom>
            <a:solidFill>
              <a:schemeClr val="bg1"/>
            </a:solidFill>
          </p:spPr>
          <p:txBody>
            <a:bodyPr wrap="square" lIns="18288" rIns="18288" rtlCol="0">
              <a:spAutoFit/>
            </a:bodyPr>
            <a:lstStyle/>
            <a:p>
              <a:r>
                <a:rPr lang="el-GR" dirty="0"/>
                <a:t>σ</a:t>
              </a:r>
              <a:r>
                <a:rPr lang="en-US" baseline="30000" dirty="0"/>
                <a:t>2</a:t>
              </a:r>
              <a:r>
                <a:rPr lang="en-US" baseline="-25000" dirty="0"/>
                <a:t>E</a:t>
              </a:r>
              <a:endParaRPr lang="en-US" dirty="0"/>
            </a:p>
          </p:txBody>
        </p:sp>
      </p:grpSp>
      <p:sp>
        <p:nvSpPr>
          <p:cNvPr id="32" name="Slide Number Placeholder 31">
            <a:extLst>
              <a:ext uri="{FF2B5EF4-FFF2-40B4-BE49-F238E27FC236}">
                <a16:creationId xmlns:a16="http://schemas.microsoft.com/office/drawing/2014/main" id="{6CF9C243-03F6-21C7-91ED-019BDC1047A2}"/>
              </a:ext>
            </a:extLst>
          </p:cNvPr>
          <p:cNvSpPr>
            <a:spLocks noGrp="1"/>
          </p:cNvSpPr>
          <p:nvPr>
            <p:ph type="sldNum" sz="quarter" idx="12"/>
          </p:nvPr>
        </p:nvSpPr>
        <p:spPr/>
        <p:txBody>
          <a:bodyPr/>
          <a:lstStyle/>
          <a:p>
            <a:fld id="{2AEDE05D-B419-4D8A-8DD7-735A8A8CC8E7}" type="slidenum">
              <a:rPr lang="en-US" smtClean="0"/>
              <a:t>25</a:t>
            </a:fld>
            <a:endParaRPr lang="en-US"/>
          </a:p>
        </p:txBody>
      </p:sp>
      <p:sp>
        <p:nvSpPr>
          <p:cNvPr id="33" name="TextBox 32">
            <a:extLst>
              <a:ext uri="{FF2B5EF4-FFF2-40B4-BE49-F238E27FC236}">
                <a16:creationId xmlns:a16="http://schemas.microsoft.com/office/drawing/2014/main" id="{E7B09580-AF12-DD31-B39F-16D7E17E34C5}"/>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1211980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0BD0-32A5-D200-5CFB-626A269409F0}"/>
              </a:ext>
            </a:extLst>
          </p:cNvPr>
          <p:cNvSpPr>
            <a:spLocks noGrp="1"/>
          </p:cNvSpPr>
          <p:nvPr>
            <p:ph type="title"/>
          </p:nvPr>
        </p:nvSpPr>
        <p:spPr/>
        <p:txBody>
          <a:bodyPr/>
          <a:lstStyle/>
          <a:p>
            <a:r>
              <a:rPr lang="en-US" dirty="0"/>
              <a:t>Assumptions and Discussion</a:t>
            </a:r>
          </a:p>
        </p:txBody>
      </p:sp>
      <p:sp>
        <p:nvSpPr>
          <p:cNvPr id="3" name="Content Placeholder 2">
            <a:extLst>
              <a:ext uri="{FF2B5EF4-FFF2-40B4-BE49-F238E27FC236}">
                <a16:creationId xmlns:a16="http://schemas.microsoft.com/office/drawing/2014/main" id="{E1DAE109-4E7A-C29D-189B-9735EB66790D}"/>
              </a:ext>
            </a:extLst>
          </p:cNvPr>
          <p:cNvSpPr>
            <a:spLocks noGrp="1"/>
          </p:cNvSpPr>
          <p:nvPr>
            <p:ph idx="1"/>
          </p:nvPr>
        </p:nvSpPr>
        <p:spPr/>
        <p:txBody>
          <a:bodyPr>
            <a:normAutofit lnSpcReduction="10000"/>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A</a:t>
            </a:r>
            <a:r>
              <a:rPr lang="en-US" sz="2000" baseline="-25000" dirty="0">
                <a:effectLst/>
                <a:latin typeface="Calibri" panose="020F0502020204030204" pitchFamily="34" charset="0"/>
                <a:ea typeface="Calibri" panose="020F0502020204030204" pitchFamily="34" charset="0"/>
                <a:cs typeface="Times New Roman" panose="02020603050405020304" pitchFamily="18" charset="0"/>
              </a:rPr>
              <a:t>PGI</a:t>
            </a:r>
            <a:r>
              <a:rPr lang="en-US" sz="2000" dirty="0">
                <a:effectLst/>
                <a:latin typeface="Calibri" panose="020F0502020204030204" pitchFamily="34" charset="0"/>
                <a:ea typeface="Calibri" panose="020F0502020204030204" pitchFamily="34" charset="0"/>
                <a:cs typeface="Times New Roman" panose="02020603050405020304" pitchFamily="18" charset="0"/>
              </a:rPr>
              <a:t> is representative subset of A</a:t>
            </a:r>
            <a:r>
              <a:rPr lang="en-US" sz="2000" baseline="-25000" dirty="0">
                <a:effectLst/>
                <a:latin typeface="Calibri" panose="020F0502020204030204" pitchFamily="34" charset="0"/>
                <a:ea typeface="Calibri" panose="020F0502020204030204" pitchFamily="34" charset="0"/>
                <a:cs typeface="Times New Roman" panose="02020603050405020304" pitchFamily="18" charset="0"/>
              </a:rPr>
              <a:t>Q</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PGIs are effectively capturing same information as the remaining heritability, but imperfectly</a:t>
            </a:r>
          </a:p>
          <a:p>
            <a:pPr lvl="1"/>
            <a:r>
              <a:rPr lang="en-US" dirty="0">
                <a:latin typeface="Calibri" panose="020F0502020204030204" pitchFamily="34" charset="0"/>
                <a:cs typeface="Times New Roman" panose="02020603050405020304" pitchFamily="18" charset="0"/>
              </a:rPr>
              <a:t>But is this really true? </a:t>
            </a:r>
            <a:r>
              <a:rPr lang="en-US" sz="1800" dirty="0">
                <a:effectLst/>
                <a:latin typeface="Calibri" panose="020F0502020204030204" pitchFamily="34" charset="0"/>
                <a:ea typeface="Calibri" panose="020F0502020204030204" pitchFamily="34" charset="0"/>
                <a:cs typeface="Times New Roman" panose="02020603050405020304" pitchFamily="18" charset="0"/>
              </a:rPr>
              <a:t>A</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PGI</a:t>
            </a:r>
            <a:r>
              <a:rPr lang="en-US" sz="1800" dirty="0">
                <a:effectLst/>
                <a:latin typeface="Calibri" panose="020F0502020204030204" pitchFamily="34" charset="0"/>
                <a:ea typeface="Calibri" panose="020F0502020204030204" pitchFamily="34" charset="0"/>
                <a:cs typeface="Times New Roman" panose="02020603050405020304" pitchFamily="18" charset="0"/>
              </a:rPr>
              <a:t> could never have de novo mutation or rare variants</a:t>
            </a:r>
          </a:p>
          <a:p>
            <a:pPr lvl="1"/>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A</a:t>
            </a:r>
            <a:r>
              <a:rPr lang="en-US" sz="2000" baseline="-25000" dirty="0">
                <a:effectLst/>
                <a:latin typeface="Calibri" panose="020F0502020204030204" pitchFamily="34" charset="0"/>
                <a:ea typeface="Calibri" panose="020F0502020204030204" pitchFamily="34" charset="0"/>
                <a:cs typeface="Times New Roman" panose="02020603050405020304" pitchFamily="18" charset="0"/>
              </a:rPr>
              <a:t>PGI</a:t>
            </a:r>
            <a:r>
              <a:rPr lang="en-US" sz="2000" dirty="0">
                <a:effectLst/>
                <a:latin typeface="Calibri" panose="020F0502020204030204" pitchFamily="34" charset="0"/>
                <a:ea typeface="Calibri" panose="020F0502020204030204" pitchFamily="34" charset="0"/>
                <a:cs typeface="Times New Roman" panose="02020603050405020304" pitchFamily="18" charset="0"/>
              </a:rPr>
              <a:t> is correlated with C to the same extend that A</a:t>
            </a:r>
            <a:r>
              <a:rPr lang="en-US" sz="2000" baseline="-25000" dirty="0">
                <a:effectLst/>
                <a:latin typeface="Calibri" panose="020F0502020204030204" pitchFamily="34" charset="0"/>
                <a:ea typeface="Calibri" panose="020F0502020204030204" pitchFamily="34" charset="0"/>
                <a:cs typeface="Times New Roman" panose="02020603050405020304" pitchFamily="18" charset="0"/>
              </a:rPr>
              <a:t>Q</a:t>
            </a:r>
            <a:r>
              <a:rPr lang="en-US" sz="2000" dirty="0">
                <a:effectLst/>
                <a:latin typeface="Calibri" panose="020F0502020204030204" pitchFamily="34" charset="0"/>
                <a:ea typeface="Calibri" panose="020F0502020204030204" pitchFamily="34" charset="0"/>
                <a:cs typeface="Times New Roman" panose="02020603050405020304" pitchFamily="18" charset="0"/>
              </a:rPr>
              <a:t> is</a:t>
            </a:r>
          </a:p>
          <a:p>
            <a:pPr lvl="1"/>
            <a:r>
              <a:rPr lang="en-US" dirty="0">
                <a:latin typeface="Calibri" panose="020F0502020204030204" pitchFamily="34" charset="0"/>
                <a:ea typeface="Calibri" panose="020F0502020204030204" pitchFamily="34" charset="0"/>
                <a:cs typeface="Times New Roman" panose="02020603050405020304" pitchFamily="18" charset="0"/>
              </a:rPr>
              <a:t>What happens if this is not the case?</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By assumption we could only fit one of these two options, but by toggling between them we could try both</a:t>
            </a:r>
          </a:p>
          <a:p>
            <a:pPr lvl="1"/>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A</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PGI</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Q</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both nonzero</a:t>
            </a: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cs typeface="Times New Roman" panose="02020603050405020304" pitchFamily="18" charset="0"/>
              </a:rPr>
              <a:t>A</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PGI</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not correlated with A</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Q</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4FF3834-A73A-E994-BB0A-944E9C28BC48}"/>
              </a:ext>
            </a:extLst>
          </p:cNvPr>
          <p:cNvSpPr>
            <a:spLocks noGrp="1"/>
          </p:cNvSpPr>
          <p:nvPr>
            <p:ph type="sldNum" sz="quarter" idx="12"/>
          </p:nvPr>
        </p:nvSpPr>
        <p:spPr/>
        <p:txBody>
          <a:bodyPr/>
          <a:lstStyle/>
          <a:p>
            <a:fld id="{2AEDE05D-B419-4D8A-8DD7-735A8A8CC8E7}" type="slidenum">
              <a:rPr lang="en-US" smtClean="0"/>
              <a:t>26</a:t>
            </a:fld>
            <a:endParaRPr lang="en-US"/>
          </a:p>
        </p:txBody>
      </p:sp>
      <p:sp>
        <p:nvSpPr>
          <p:cNvPr id="6" name="TextBox 5">
            <a:extLst>
              <a:ext uri="{FF2B5EF4-FFF2-40B4-BE49-F238E27FC236}">
                <a16:creationId xmlns:a16="http://schemas.microsoft.com/office/drawing/2014/main" id="{D6B0F4F4-3B11-3169-E0FA-A30F397A0BD3}"/>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2147819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55B2-4D0F-B3D8-E88D-520C2A7AB68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38A8070-581C-A3D4-1238-836B83EF9B5A}"/>
              </a:ext>
            </a:extLst>
          </p:cNvPr>
          <p:cNvSpPr/>
          <p:nvPr/>
        </p:nvSpPr>
        <p:spPr>
          <a:xfrm>
            <a:off x="1016000" y="1527898"/>
            <a:ext cx="10490200" cy="52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F49D679-B5ED-02C4-00A0-B3408B744C2E}"/>
              </a:ext>
            </a:extLst>
          </p:cNvPr>
          <p:cNvSpPr/>
          <p:nvPr/>
        </p:nvSpPr>
        <p:spPr>
          <a:xfrm>
            <a:off x="5248469" y="4358044"/>
            <a:ext cx="1485266" cy="835660"/>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Phenotype</a:t>
            </a:r>
          </a:p>
          <a:p>
            <a:pPr algn="ctr"/>
            <a:r>
              <a:rPr lang="en-US" dirty="0"/>
              <a:t>(Twin 1)</a:t>
            </a:r>
          </a:p>
        </p:txBody>
      </p:sp>
      <p:sp>
        <p:nvSpPr>
          <p:cNvPr id="3" name="Oval 2">
            <a:extLst>
              <a:ext uri="{FF2B5EF4-FFF2-40B4-BE49-F238E27FC236}">
                <a16:creationId xmlns:a16="http://schemas.microsoft.com/office/drawing/2014/main" id="{8941A1F4-19FC-F2BD-02A6-2B60DE555A76}"/>
              </a:ext>
            </a:extLst>
          </p:cNvPr>
          <p:cNvSpPr/>
          <p:nvPr/>
        </p:nvSpPr>
        <p:spPr>
          <a:xfrm>
            <a:off x="3946402" y="2133919"/>
            <a:ext cx="812800" cy="734770"/>
          </a:xfrm>
          <a:prstGeom prst="ellipse">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a:t>
            </a:r>
            <a:r>
              <a:rPr lang="en-US" baseline="-25000" dirty="0"/>
              <a:t>PGI</a:t>
            </a:r>
          </a:p>
        </p:txBody>
      </p:sp>
      <p:sp>
        <p:nvSpPr>
          <p:cNvPr id="4" name="Oval 3">
            <a:extLst>
              <a:ext uri="{FF2B5EF4-FFF2-40B4-BE49-F238E27FC236}">
                <a16:creationId xmlns:a16="http://schemas.microsoft.com/office/drawing/2014/main" id="{3E477EBF-3729-D73E-8D15-F0581FD5EB13}"/>
              </a:ext>
            </a:extLst>
          </p:cNvPr>
          <p:cNvSpPr/>
          <p:nvPr/>
        </p:nvSpPr>
        <p:spPr>
          <a:xfrm>
            <a:off x="5089402" y="2133919"/>
            <a:ext cx="812800" cy="734770"/>
          </a:xfrm>
          <a:prstGeom prst="ellipse">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a:t>
            </a:r>
            <a:r>
              <a:rPr lang="en-US" baseline="-25000" dirty="0"/>
              <a:t>Q</a:t>
            </a:r>
          </a:p>
        </p:txBody>
      </p:sp>
      <p:sp>
        <p:nvSpPr>
          <p:cNvPr id="5" name="Oval 4">
            <a:extLst>
              <a:ext uri="{FF2B5EF4-FFF2-40B4-BE49-F238E27FC236}">
                <a16:creationId xmlns:a16="http://schemas.microsoft.com/office/drawing/2014/main" id="{CFDA9D57-1444-99DD-8F40-71BF03C7BEB7}"/>
              </a:ext>
            </a:extLst>
          </p:cNvPr>
          <p:cNvSpPr/>
          <p:nvPr/>
        </p:nvSpPr>
        <p:spPr>
          <a:xfrm>
            <a:off x="6232402" y="2133919"/>
            <a:ext cx="812800" cy="734770"/>
          </a:xfrm>
          <a:prstGeom prst="ellipse">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
            </a:r>
            <a:endParaRPr lang="en-US" baseline="-25000" dirty="0"/>
          </a:p>
        </p:txBody>
      </p:sp>
      <p:sp>
        <p:nvSpPr>
          <p:cNvPr id="6" name="Oval 5">
            <a:extLst>
              <a:ext uri="{FF2B5EF4-FFF2-40B4-BE49-F238E27FC236}">
                <a16:creationId xmlns:a16="http://schemas.microsoft.com/office/drawing/2014/main" id="{F7317C1F-71FF-CC8C-AFCE-F1ECAF32EB0C}"/>
              </a:ext>
            </a:extLst>
          </p:cNvPr>
          <p:cNvSpPr/>
          <p:nvPr/>
        </p:nvSpPr>
        <p:spPr>
          <a:xfrm>
            <a:off x="7375402" y="2133919"/>
            <a:ext cx="812800" cy="734770"/>
          </a:xfrm>
          <a:prstGeom prst="ellipse">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a:t>
            </a:r>
            <a:endParaRPr lang="en-US" baseline="-25000" dirty="0"/>
          </a:p>
        </p:txBody>
      </p:sp>
      <p:cxnSp>
        <p:nvCxnSpPr>
          <p:cNvPr id="7" name="Straight Arrow Connector 6">
            <a:extLst>
              <a:ext uri="{FF2B5EF4-FFF2-40B4-BE49-F238E27FC236}">
                <a16:creationId xmlns:a16="http://schemas.microsoft.com/office/drawing/2014/main" id="{D1A8B589-6322-8226-3E52-3DBED5955DD3}"/>
              </a:ext>
            </a:extLst>
          </p:cNvPr>
          <p:cNvCxnSpPr>
            <a:cxnSpLocks/>
            <a:stCxn id="3" idx="4"/>
            <a:endCxn id="2" idx="0"/>
          </p:cNvCxnSpPr>
          <p:nvPr/>
        </p:nvCxnSpPr>
        <p:spPr>
          <a:xfrm>
            <a:off x="4352802" y="2868689"/>
            <a:ext cx="16383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0C7CC81-B0EF-C021-A258-C6DDA172BBC5}"/>
              </a:ext>
            </a:extLst>
          </p:cNvPr>
          <p:cNvCxnSpPr>
            <a:cxnSpLocks/>
            <a:stCxn id="4" idx="4"/>
            <a:endCxn id="2" idx="0"/>
          </p:cNvCxnSpPr>
          <p:nvPr/>
        </p:nvCxnSpPr>
        <p:spPr>
          <a:xfrm>
            <a:off x="5495802" y="2868689"/>
            <a:ext cx="4953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81DD3FF-00AB-FFF5-5596-129E649B6422}"/>
              </a:ext>
            </a:extLst>
          </p:cNvPr>
          <p:cNvCxnSpPr>
            <a:cxnSpLocks/>
            <a:stCxn id="5" idx="4"/>
            <a:endCxn id="2" idx="0"/>
          </p:cNvCxnSpPr>
          <p:nvPr/>
        </p:nvCxnSpPr>
        <p:spPr>
          <a:xfrm flipH="1">
            <a:off x="5991102" y="2868689"/>
            <a:ext cx="6477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EF6FA8D-38B2-3DF0-E399-1F54CFA9B402}"/>
              </a:ext>
            </a:extLst>
          </p:cNvPr>
          <p:cNvCxnSpPr>
            <a:cxnSpLocks/>
            <a:stCxn id="6" idx="4"/>
            <a:endCxn id="2" idx="0"/>
          </p:cNvCxnSpPr>
          <p:nvPr/>
        </p:nvCxnSpPr>
        <p:spPr>
          <a:xfrm flipH="1">
            <a:off x="5991102" y="2868689"/>
            <a:ext cx="17907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Curved 68">
            <a:extLst>
              <a:ext uri="{FF2B5EF4-FFF2-40B4-BE49-F238E27FC236}">
                <a16:creationId xmlns:a16="http://schemas.microsoft.com/office/drawing/2014/main" id="{29D9CF55-9774-E5C1-EE47-816240BFBD1E}"/>
              </a:ext>
            </a:extLst>
          </p:cNvPr>
          <p:cNvCxnSpPr>
            <a:cxnSpLocks/>
            <a:stCxn id="3" idx="7"/>
            <a:endCxn id="3" idx="6"/>
          </p:cNvCxnSpPr>
          <p:nvPr/>
        </p:nvCxnSpPr>
        <p:spPr>
          <a:xfrm rot="16200000" flipH="1">
            <a:off x="4569796" y="2311898"/>
            <a:ext cx="259780" cy="119032"/>
          </a:xfrm>
          <a:prstGeom prst="curvedConnector4">
            <a:avLst>
              <a:gd name="adj1" fmla="val -46310"/>
              <a:gd name="adj2" fmla="val 292049"/>
            </a:avLst>
          </a:prstGeom>
          <a:ln w="28575">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Connector: Curved 74">
            <a:extLst>
              <a:ext uri="{FF2B5EF4-FFF2-40B4-BE49-F238E27FC236}">
                <a16:creationId xmlns:a16="http://schemas.microsoft.com/office/drawing/2014/main" id="{DED91109-F5DE-64C5-72CA-25C1F095D541}"/>
              </a:ext>
            </a:extLst>
          </p:cNvPr>
          <p:cNvCxnSpPr>
            <a:cxnSpLocks/>
            <a:stCxn id="4" idx="7"/>
            <a:endCxn id="4" idx="6"/>
          </p:cNvCxnSpPr>
          <p:nvPr/>
        </p:nvCxnSpPr>
        <p:spPr>
          <a:xfrm rot="16200000" flipH="1">
            <a:off x="5712796" y="2311898"/>
            <a:ext cx="259780" cy="119032"/>
          </a:xfrm>
          <a:prstGeom prst="curvedConnector4">
            <a:avLst>
              <a:gd name="adj1" fmla="val -46311"/>
              <a:gd name="adj2" fmla="val 292049"/>
            </a:avLst>
          </a:prstGeom>
          <a:ln w="28575">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Connector: Curved 81">
            <a:extLst>
              <a:ext uri="{FF2B5EF4-FFF2-40B4-BE49-F238E27FC236}">
                <a16:creationId xmlns:a16="http://schemas.microsoft.com/office/drawing/2014/main" id="{E7E99BA9-8E5C-92D2-ED41-8E4D192F3D5B}"/>
              </a:ext>
            </a:extLst>
          </p:cNvPr>
          <p:cNvCxnSpPr>
            <a:cxnSpLocks/>
          </p:cNvCxnSpPr>
          <p:nvPr/>
        </p:nvCxnSpPr>
        <p:spPr>
          <a:xfrm rot="16200000" flipH="1">
            <a:off x="6862146" y="2311898"/>
            <a:ext cx="259780" cy="119032"/>
          </a:xfrm>
          <a:prstGeom prst="curvedConnector4">
            <a:avLst>
              <a:gd name="adj1" fmla="val -46310"/>
              <a:gd name="adj2" fmla="val 292049"/>
            </a:avLst>
          </a:prstGeom>
          <a:ln w="28575">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5D34BBCC-54D4-7555-A585-F13B46AFEF5E}"/>
              </a:ext>
            </a:extLst>
          </p:cNvPr>
          <p:cNvCxnSpPr>
            <a:cxnSpLocks/>
            <a:stCxn id="6" idx="7"/>
            <a:endCxn id="6" idx="6"/>
          </p:cNvCxnSpPr>
          <p:nvPr/>
        </p:nvCxnSpPr>
        <p:spPr>
          <a:xfrm rot="16200000" flipH="1">
            <a:off x="7998796" y="2311898"/>
            <a:ext cx="259780" cy="119032"/>
          </a:xfrm>
          <a:prstGeom prst="curvedConnector4">
            <a:avLst>
              <a:gd name="adj1" fmla="val -56088"/>
              <a:gd name="adj2" fmla="val 292049"/>
            </a:avLst>
          </a:prstGeom>
          <a:ln w="28575">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5B5D751F-F266-6A57-D705-FD114256B1D5}"/>
              </a:ext>
            </a:extLst>
          </p:cNvPr>
          <p:cNvSpPr/>
          <p:nvPr/>
        </p:nvSpPr>
        <p:spPr>
          <a:xfrm>
            <a:off x="3962102" y="4358044"/>
            <a:ext cx="750284" cy="835660"/>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PGI</a:t>
            </a:r>
          </a:p>
          <a:p>
            <a:pPr algn="ctr"/>
            <a:r>
              <a:rPr lang="en-US" dirty="0"/>
              <a:t>(T1)</a:t>
            </a:r>
          </a:p>
        </p:txBody>
      </p:sp>
      <p:cxnSp>
        <p:nvCxnSpPr>
          <p:cNvPr id="95" name="Straight Arrow Connector 94">
            <a:extLst>
              <a:ext uri="{FF2B5EF4-FFF2-40B4-BE49-F238E27FC236}">
                <a16:creationId xmlns:a16="http://schemas.microsoft.com/office/drawing/2014/main" id="{F1DDE5F4-D982-39D1-B369-AFA39F013180}"/>
              </a:ext>
            </a:extLst>
          </p:cNvPr>
          <p:cNvCxnSpPr>
            <a:cxnSpLocks/>
            <a:stCxn id="3" idx="4"/>
            <a:endCxn id="94" idx="0"/>
          </p:cNvCxnSpPr>
          <p:nvPr/>
        </p:nvCxnSpPr>
        <p:spPr>
          <a:xfrm flipH="1">
            <a:off x="4337244" y="2868689"/>
            <a:ext cx="15558"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2341EA36-0189-B8F5-F566-1E2ED191DA3B}"/>
              </a:ext>
            </a:extLst>
          </p:cNvPr>
          <p:cNvSpPr txBox="1"/>
          <p:nvPr/>
        </p:nvSpPr>
        <p:spPr>
          <a:xfrm>
            <a:off x="4197324" y="3572107"/>
            <a:ext cx="308098" cy="369332"/>
          </a:xfrm>
          <a:prstGeom prst="rect">
            <a:avLst/>
          </a:prstGeom>
          <a:solidFill>
            <a:schemeClr val="bg1"/>
          </a:solidFill>
        </p:spPr>
        <p:txBody>
          <a:bodyPr wrap="none" rtlCol="0">
            <a:spAutoFit/>
          </a:bodyPr>
          <a:lstStyle/>
          <a:p>
            <a:r>
              <a:rPr lang="en-US" dirty="0"/>
              <a:t>p</a:t>
            </a:r>
          </a:p>
        </p:txBody>
      </p:sp>
      <p:sp>
        <p:nvSpPr>
          <p:cNvPr id="100" name="TextBox 99">
            <a:extLst>
              <a:ext uri="{FF2B5EF4-FFF2-40B4-BE49-F238E27FC236}">
                <a16:creationId xmlns:a16="http://schemas.microsoft.com/office/drawing/2014/main" id="{EBD682B8-2C23-DE8B-3336-C768B6DA4064}"/>
              </a:ext>
            </a:extLst>
          </p:cNvPr>
          <p:cNvSpPr txBox="1"/>
          <p:nvPr/>
        </p:nvSpPr>
        <p:spPr>
          <a:xfrm>
            <a:off x="5089402" y="3474201"/>
            <a:ext cx="308098" cy="369332"/>
          </a:xfrm>
          <a:prstGeom prst="rect">
            <a:avLst/>
          </a:prstGeom>
          <a:solidFill>
            <a:schemeClr val="bg1"/>
          </a:solidFill>
        </p:spPr>
        <p:txBody>
          <a:bodyPr wrap="none" rtlCol="0">
            <a:spAutoFit/>
          </a:bodyPr>
          <a:lstStyle/>
          <a:p>
            <a:r>
              <a:rPr lang="en-US" dirty="0"/>
              <a:t>1</a:t>
            </a:r>
          </a:p>
        </p:txBody>
      </p:sp>
      <p:sp>
        <p:nvSpPr>
          <p:cNvPr id="101" name="TextBox 100">
            <a:extLst>
              <a:ext uri="{FF2B5EF4-FFF2-40B4-BE49-F238E27FC236}">
                <a16:creationId xmlns:a16="http://schemas.microsoft.com/office/drawing/2014/main" id="{861F9EEA-778D-8423-C66E-07970661EAF0}"/>
              </a:ext>
            </a:extLst>
          </p:cNvPr>
          <p:cNvSpPr txBox="1"/>
          <p:nvPr/>
        </p:nvSpPr>
        <p:spPr>
          <a:xfrm>
            <a:off x="5609882" y="3402372"/>
            <a:ext cx="308098" cy="369332"/>
          </a:xfrm>
          <a:prstGeom prst="rect">
            <a:avLst/>
          </a:prstGeom>
          <a:solidFill>
            <a:schemeClr val="bg1"/>
          </a:solidFill>
        </p:spPr>
        <p:txBody>
          <a:bodyPr wrap="none" rtlCol="0">
            <a:spAutoFit/>
          </a:bodyPr>
          <a:lstStyle/>
          <a:p>
            <a:r>
              <a:rPr lang="en-US" dirty="0"/>
              <a:t>1</a:t>
            </a:r>
          </a:p>
        </p:txBody>
      </p:sp>
      <p:sp>
        <p:nvSpPr>
          <p:cNvPr id="102" name="TextBox 101">
            <a:extLst>
              <a:ext uri="{FF2B5EF4-FFF2-40B4-BE49-F238E27FC236}">
                <a16:creationId xmlns:a16="http://schemas.microsoft.com/office/drawing/2014/main" id="{33C75717-4FD5-CBF4-CF38-3ECD79A9BA44}"/>
              </a:ext>
            </a:extLst>
          </p:cNvPr>
          <p:cNvSpPr txBox="1"/>
          <p:nvPr/>
        </p:nvSpPr>
        <p:spPr>
          <a:xfrm>
            <a:off x="6107051" y="3417535"/>
            <a:ext cx="308098" cy="369332"/>
          </a:xfrm>
          <a:prstGeom prst="rect">
            <a:avLst/>
          </a:prstGeom>
          <a:solidFill>
            <a:schemeClr val="bg1"/>
          </a:solidFill>
        </p:spPr>
        <p:txBody>
          <a:bodyPr wrap="none" rtlCol="0">
            <a:spAutoFit/>
          </a:bodyPr>
          <a:lstStyle/>
          <a:p>
            <a:r>
              <a:rPr lang="en-US"/>
              <a:t>1</a:t>
            </a:r>
            <a:endParaRPr lang="en-US" dirty="0"/>
          </a:p>
        </p:txBody>
      </p:sp>
      <p:sp>
        <p:nvSpPr>
          <p:cNvPr id="103" name="TextBox 102">
            <a:extLst>
              <a:ext uri="{FF2B5EF4-FFF2-40B4-BE49-F238E27FC236}">
                <a16:creationId xmlns:a16="http://schemas.microsoft.com/office/drawing/2014/main" id="{15C08EED-A2C0-555D-0AC3-E958B2277D45}"/>
              </a:ext>
            </a:extLst>
          </p:cNvPr>
          <p:cNvSpPr txBox="1"/>
          <p:nvPr/>
        </p:nvSpPr>
        <p:spPr>
          <a:xfrm>
            <a:off x="6579686" y="3474201"/>
            <a:ext cx="308098" cy="369332"/>
          </a:xfrm>
          <a:prstGeom prst="rect">
            <a:avLst/>
          </a:prstGeom>
          <a:solidFill>
            <a:schemeClr val="bg1"/>
          </a:solidFill>
        </p:spPr>
        <p:txBody>
          <a:bodyPr wrap="none" rtlCol="0">
            <a:spAutoFit/>
          </a:bodyPr>
          <a:lstStyle/>
          <a:p>
            <a:r>
              <a:rPr lang="en-US"/>
              <a:t>1</a:t>
            </a:r>
            <a:endParaRPr lang="en-US" dirty="0"/>
          </a:p>
        </p:txBody>
      </p:sp>
      <p:sp>
        <p:nvSpPr>
          <p:cNvPr id="104" name="TextBox 103">
            <a:extLst>
              <a:ext uri="{FF2B5EF4-FFF2-40B4-BE49-F238E27FC236}">
                <a16:creationId xmlns:a16="http://schemas.microsoft.com/office/drawing/2014/main" id="{EBD92D53-09A3-2322-1E65-C2560D4C8D17}"/>
              </a:ext>
            </a:extLst>
          </p:cNvPr>
          <p:cNvSpPr txBox="1"/>
          <p:nvPr/>
        </p:nvSpPr>
        <p:spPr>
          <a:xfrm>
            <a:off x="4698928" y="1920820"/>
            <a:ext cx="433275" cy="369332"/>
          </a:xfrm>
          <a:prstGeom prst="rect">
            <a:avLst/>
          </a:prstGeom>
          <a:solidFill>
            <a:schemeClr val="bg1"/>
          </a:solidFill>
        </p:spPr>
        <p:txBody>
          <a:bodyPr wrap="square" lIns="18288" rIns="18288" rtlCol="0">
            <a:spAutoFit/>
          </a:bodyPr>
          <a:lstStyle/>
          <a:p>
            <a:r>
              <a:rPr lang="el-GR" dirty="0"/>
              <a:t>σ</a:t>
            </a:r>
            <a:r>
              <a:rPr lang="en-US" baseline="30000" dirty="0"/>
              <a:t>2</a:t>
            </a:r>
            <a:r>
              <a:rPr lang="en-US" baseline="-25000" dirty="0"/>
              <a:t>Ap</a:t>
            </a:r>
            <a:endParaRPr lang="en-US" dirty="0"/>
          </a:p>
        </p:txBody>
      </p:sp>
      <p:cxnSp>
        <p:nvCxnSpPr>
          <p:cNvPr id="109" name="Connector: Curved 108">
            <a:extLst>
              <a:ext uri="{FF2B5EF4-FFF2-40B4-BE49-F238E27FC236}">
                <a16:creationId xmlns:a16="http://schemas.microsoft.com/office/drawing/2014/main" id="{12E08FA3-5781-DB70-4D0B-E0E7004AC153}"/>
              </a:ext>
            </a:extLst>
          </p:cNvPr>
          <p:cNvCxnSpPr>
            <a:stCxn id="3" idx="0"/>
            <a:endCxn id="5" idx="0"/>
          </p:cNvCxnSpPr>
          <p:nvPr/>
        </p:nvCxnSpPr>
        <p:spPr>
          <a:xfrm rot="5400000" flipH="1" flipV="1">
            <a:off x="5495802" y="990919"/>
            <a:ext cx="12700" cy="2286000"/>
          </a:xfrm>
          <a:prstGeom prst="curvedConnector3">
            <a:avLst>
              <a:gd name="adj1" fmla="val 671529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B71A15B1-B4BB-11F8-0370-C495D8384CB2}"/>
              </a:ext>
            </a:extLst>
          </p:cNvPr>
          <p:cNvCxnSpPr>
            <a:cxnSpLocks/>
            <a:stCxn id="4" idx="4"/>
            <a:endCxn id="5" idx="4"/>
          </p:cNvCxnSpPr>
          <p:nvPr/>
        </p:nvCxnSpPr>
        <p:spPr>
          <a:xfrm rot="16200000" flipH="1">
            <a:off x="6067302" y="2297189"/>
            <a:ext cx="12700" cy="1143000"/>
          </a:xfrm>
          <a:prstGeom prst="curvedConnector3">
            <a:avLst>
              <a:gd name="adj1" fmla="val 1300000"/>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0D02CFFA-D52E-D81D-270B-68C4FEEAC1C9}"/>
              </a:ext>
            </a:extLst>
          </p:cNvPr>
          <p:cNvSpPr txBox="1"/>
          <p:nvPr/>
        </p:nvSpPr>
        <p:spPr>
          <a:xfrm>
            <a:off x="5276062" y="1152216"/>
            <a:ext cx="439479" cy="369332"/>
          </a:xfrm>
          <a:prstGeom prst="rect">
            <a:avLst/>
          </a:prstGeom>
          <a:solidFill>
            <a:schemeClr val="bg1"/>
          </a:solidFill>
        </p:spPr>
        <p:txBody>
          <a:bodyPr wrap="none" rtlCol="0">
            <a:spAutoFit/>
          </a:bodyPr>
          <a:lstStyle/>
          <a:p>
            <a:r>
              <a:rPr lang="en-US" dirty="0"/>
              <a:t>AC</a:t>
            </a:r>
          </a:p>
        </p:txBody>
      </p:sp>
      <p:sp>
        <p:nvSpPr>
          <p:cNvPr id="117" name="TextBox 116">
            <a:extLst>
              <a:ext uri="{FF2B5EF4-FFF2-40B4-BE49-F238E27FC236}">
                <a16:creationId xmlns:a16="http://schemas.microsoft.com/office/drawing/2014/main" id="{D0489130-A651-DDB9-9CA0-074100BAE2C0}"/>
              </a:ext>
            </a:extLst>
          </p:cNvPr>
          <p:cNvSpPr txBox="1"/>
          <p:nvPr/>
        </p:nvSpPr>
        <p:spPr>
          <a:xfrm>
            <a:off x="5849460" y="2816032"/>
            <a:ext cx="439479" cy="369332"/>
          </a:xfrm>
          <a:prstGeom prst="rect">
            <a:avLst/>
          </a:prstGeom>
          <a:solidFill>
            <a:schemeClr val="bg1"/>
          </a:solidFill>
        </p:spPr>
        <p:txBody>
          <a:bodyPr wrap="none" rtlCol="0">
            <a:spAutoFit/>
          </a:bodyPr>
          <a:lstStyle/>
          <a:p>
            <a:r>
              <a:rPr lang="en-US" dirty="0"/>
              <a:t>AC</a:t>
            </a:r>
          </a:p>
        </p:txBody>
      </p:sp>
      <p:cxnSp>
        <p:nvCxnSpPr>
          <p:cNvPr id="10" name="Connector: Curved 9">
            <a:extLst>
              <a:ext uri="{FF2B5EF4-FFF2-40B4-BE49-F238E27FC236}">
                <a16:creationId xmlns:a16="http://schemas.microsoft.com/office/drawing/2014/main" id="{0E69A2BB-D59C-C116-DF52-4BCC28DCF9E5}"/>
              </a:ext>
            </a:extLst>
          </p:cNvPr>
          <p:cNvCxnSpPr>
            <a:cxnSpLocks/>
          </p:cNvCxnSpPr>
          <p:nvPr/>
        </p:nvCxnSpPr>
        <p:spPr>
          <a:xfrm rot="5400000" flipH="1" flipV="1">
            <a:off x="4924302" y="1562419"/>
            <a:ext cx="12700" cy="1143000"/>
          </a:xfrm>
          <a:prstGeom prst="curvedConnector3">
            <a:avLst>
              <a:gd name="adj1" fmla="val 2760000"/>
            </a:avLst>
          </a:prstGeom>
          <a:ln w="38100">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7AC36D0-0824-125A-E4ED-F3EB56AD3A70}"/>
              </a:ext>
            </a:extLst>
          </p:cNvPr>
          <p:cNvSpPr txBox="1"/>
          <p:nvPr/>
        </p:nvSpPr>
        <p:spPr>
          <a:xfrm>
            <a:off x="4684265" y="1623189"/>
            <a:ext cx="498855" cy="369332"/>
          </a:xfrm>
          <a:prstGeom prst="rect">
            <a:avLst/>
          </a:prstGeom>
          <a:solidFill>
            <a:schemeClr val="bg1"/>
          </a:solidFill>
        </p:spPr>
        <p:txBody>
          <a:bodyPr wrap="none" rtlCol="0">
            <a:spAutoFit/>
          </a:bodyPr>
          <a:lstStyle/>
          <a:p>
            <a:r>
              <a:rPr lang="en-US" dirty="0"/>
              <a:t>r12</a:t>
            </a:r>
          </a:p>
        </p:txBody>
      </p:sp>
      <p:sp>
        <p:nvSpPr>
          <p:cNvPr id="14" name="TextBox 13">
            <a:extLst>
              <a:ext uri="{FF2B5EF4-FFF2-40B4-BE49-F238E27FC236}">
                <a16:creationId xmlns:a16="http://schemas.microsoft.com/office/drawing/2014/main" id="{72BAB416-5984-13FF-8FD6-44671FD4193C}"/>
              </a:ext>
            </a:extLst>
          </p:cNvPr>
          <p:cNvSpPr txBox="1"/>
          <p:nvPr/>
        </p:nvSpPr>
        <p:spPr>
          <a:xfrm>
            <a:off x="5860896" y="1903492"/>
            <a:ext cx="433275" cy="369332"/>
          </a:xfrm>
          <a:prstGeom prst="rect">
            <a:avLst/>
          </a:prstGeom>
          <a:solidFill>
            <a:schemeClr val="bg1"/>
          </a:solidFill>
        </p:spPr>
        <p:txBody>
          <a:bodyPr wrap="square" lIns="18288" rIns="18288" rtlCol="0">
            <a:spAutoFit/>
          </a:bodyPr>
          <a:lstStyle/>
          <a:p>
            <a:r>
              <a:rPr lang="el-GR" dirty="0"/>
              <a:t>σ</a:t>
            </a:r>
            <a:r>
              <a:rPr lang="en-US" baseline="30000" dirty="0"/>
              <a:t>2</a:t>
            </a:r>
            <a:r>
              <a:rPr lang="en-US" baseline="-25000" dirty="0"/>
              <a:t>Aq</a:t>
            </a:r>
            <a:endParaRPr lang="en-US" dirty="0"/>
          </a:p>
        </p:txBody>
      </p:sp>
      <p:sp>
        <p:nvSpPr>
          <p:cNvPr id="15" name="TextBox 14">
            <a:extLst>
              <a:ext uri="{FF2B5EF4-FFF2-40B4-BE49-F238E27FC236}">
                <a16:creationId xmlns:a16="http://schemas.microsoft.com/office/drawing/2014/main" id="{AEB295A2-E50E-E426-5951-8D3B3D61E2B0}"/>
              </a:ext>
            </a:extLst>
          </p:cNvPr>
          <p:cNvSpPr txBox="1"/>
          <p:nvPr/>
        </p:nvSpPr>
        <p:spPr>
          <a:xfrm>
            <a:off x="7031934" y="1920820"/>
            <a:ext cx="350387" cy="369332"/>
          </a:xfrm>
          <a:prstGeom prst="rect">
            <a:avLst/>
          </a:prstGeom>
          <a:solidFill>
            <a:schemeClr val="bg1"/>
          </a:solidFill>
        </p:spPr>
        <p:txBody>
          <a:bodyPr wrap="square" lIns="18288" rIns="18288" rtlCol="0">
            <a:spAutoFit/>
          </a:bodyPr>
          <a:lstStyle/>
          <a:p>
            <a:r>
              <a:rPr lang="el-GR" dirty="0"/>
              <a:t>σ</a:t>
            </a:r>
            <a:r>
              <a:rPr lang="en-US" baseline="30000" dirty="0"/>
              <a:t>2</a:t>
            </a:r>
            <a:r>
              <a:rPr lang="en-US" baseline="-25000" dirty="0"/>
              <a:t>C</a:t>
            </a:r>
            <a:endParaRPr lang="en-US" dirty="0"/>
          </a:p>
        </p:txBody>
      </p:sp>
      <p:sp>
        <p:nvSpPr>
          <p:cNvPr id="16" name="TextBox 15">
            <a:extLst>
              <a:ext uri="{FF2B5EF4-FFF2-40B4-BE49-F238E27FC236}">
                <a16:creationId xmlns:a16="http://schemas.microsoft.com/office/drawing/2014/main" id="{E0BFF9B0-AFA8-A287-B09B-9C31F878CF85}"/>
              </a:ext>
            </a:extLst>
          </p:cNvPr>
          <p:cNvSpPr txBox="1"/>
          <p:nvPr/>
        </p:nvSpPr>
        <p:spPr>
          <a:xfrm>
            <a:off x="8188202" y="1949253"/>
            <a:ext cx="350387" cy="369332"/>
          </a:xfrm>
          <a:prstGeom prst="rect">
            <a:avLst/>
          </a:prstGeom>
          <a:solidFill>
            <a:schemeClr val="bg1"/>
          </a:solidFill>
        </p:spPr>
        <p:txBody>
          <a:bodyPr wrap="square" lIns="18288" rIns="18288" rtlCol="0">
            <a:spAutoFit/>
          </a:bodyPr>
          <a:lstStyle/>
          <a:p>
            <a:r>
              <a:rPr lang="el-GR" dirty="0"/>
              <a:t>σ</a:t>
            </a:r>
            <a:r>
              <a:rPr lang="en-US" baseline="30000" dirty="0"/>
              <a:t>2</a:t>
            </a:r>
            <a:r>
              <a:rPr lang="en-US" baseline="-25000" dirty="0"/>
              <a:t>E</a:t>
            </a:r>
            <a:endParaRPr lang="en-US" dirty="0"/>
          </a:p>
        </p:txBody>
      </p:sp>
      <p:sp>
        <p:nvSpPr>
          <p:cNvPr id="12" name="Slide Number Placeholder 11">
            <a:extLst>
              <a:ext uri="{FF2B5EF4-FFF2-40B4-BE49-F238E27FC236}">
                <a16:creationId xmlns:a16="http://schemas.microsoft.com/office/drawing/2014/main" id="{1A4AADD7-1D9A-09C2-59A2-B9CBB27FB5FC}"/>
              </a:ext>
            </a:extLst>
          </p:cNvPr>
          <p:cNvSpPr>
            <a:spLocks noGrp="1"/>
          </p:cNvSpPr>
          <p:nvPr>
            <p:ph type="sldNum" sz="quarter" idx="12"/>
          </p:nvPr>
        </p:nvSpPr>
        <p:spPr/>
        <p:txBody>
          <a:bodyPr/>
          <a:lstStyle/>
          <a:p>
            <a:fld id="{2AEDE05D-B419-4D8A-8DD7-735A8A8CC8E7}" type="slidenum">
              <a:rPr lang="en-US" smtClean="0"/>
              <a:t>27</a:t>
            </a:fld>
            <a:endParaRPr lang="en-US"/>
          </a:p>
        </p:txBody>
      </p:sp>
      <p:sp>
        <p:nvSpPr>
          <p:cNvPr id="13" name="TextBox 12">
            <a:extLst>
              <a:ext uri="{FF2B5EF4-FFF2-40B4-BE49-F238E27FC236}">
                <a16:creationId xmlns:a16="http://schemas.microsoft.com/office/drawing/2014/main" id="{3A7EBC71-46EC-4C17-65D9-5A63B40C741B}"/>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651734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171111-D02C-C41F-1141-AAF20B585603}"/>
              </a:ext>
            </a:extLst>
          </p:cNvPr>
          <p:cNvSpPr/>
          <p:nvPr/>
        </p:nvSpPr>
        <p:spPr>
          <a:xfrm>
            <a:off x="990115" y="1471370"/>
            <a:ext cx="10490200" cy="52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474C89-579A-400C-46A4-CEDEDADB3050}"/>
              </a:ext>
            </a:extLst>
          </p:cNvPr>
          <p:cNvPicPr>
            <a:picLocks noChangeAspect="1"/>
          </p:cNvPicPr>
          <p:nvPr/>
        </p:nvPicPr>
        <p:blipFill>
          <a:blip r:embed="rId3"/>
          <a:stretch>
            <a:fillRect/>
          </a:stretch>
        </p:blipFill>
        <p:spPr>
          <a:xfrm>
            <a:off x="1885950" y="253956"/>
            <a:ext cx="8420100" cy="5891870"/>
          </a:xfrm>
          <a:prstGeom prst="rect">
            <a:avLst/>
          </a:prstGeom>
        </p:spPr>
      </p:pic>
      <p:sp>
        <p:nvSpPr>
          <p:cNvPr id="3" name="Slide Number Placeholder 2">
            <a:extLst>
              <a:ext uri="{FF2B5EF4-FFF2-40B4-BE49-F238E27FC236}">
                <a16:creationId xmlns:a16="http://schemas.microsoft.com/office/drawing/2014/main" id="{9B40B7DE-2CB2-21E1-3C9A-68DB60794464}"/>
              </a:ext>
            </a:extLst>
          </p:cNvPr>
          <p:cNvSpPr>
            <a:spLocks noGrp="1"/>
          </p:cNvSpPr>
          <p:nvPr>
            <p:ph type="sldNum" sz="quarter" idx="12"/>
          </p:nvPr>
        </p:nvSpPr>
        <p:spPr/>
        <p:txBody>
          <a:bodyPr/>
          <a:lstStyle/>
          <a:p>
            <a:fld id="{2AEDE05D-B419-4D8A-8DD7-735A8A8CC8E7}" type="slidenum">
              <a:rPr lang="en-US" smtClean="0"/>
              <a:t>28</a:t>
            </a:fld>
            <a:endParaRPr lang="en-US"/>
          </a:p>
        </p:txBody>
      </p:sp>
      <p:sp>
        <p:nvSpPr>
          <p:cNvPr id="4" name="TextBox 3">
            <a:extLst>
              <a:ext uri="{FF2B5EF4-FFF2-40B4-BE49-F238E27FC236}">
                <a16:creationId xmlns:a16="http://schemas.microsoft.com/office/drawing/2014/main" id="{0469918A-88F2-FA95-3673-905548F8B2F3}"/>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4007971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28592F-45BF-582A-8449-C178EB96E3F8}"/>
              </a:ext>
            </a:extLst>
          </p:cNvPr>
          <p:cNvSpPr/>
          <p:nvPr/>
        </p:nvSpPr>
        <p:spPr>
          <a:xfrm>
            <a:off x="990115" y="1471370"/>
            <a:ext cx="10490200" cy="52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946405-3381-EB24-0B67-ED018EE65B5D}"/>
              </a:ext>
            </a:extLst>
          </p:cNvPr>
          <p:cNvSpPr/>
          <p:nvPr/>
        </p:nvSpPr>
        <p:spPr>
          <a:xfrm>
            <a:off x="5248469" y="4358044"/>
            <a:ext cx="1485266" cy="835660"/>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Phenotype</a:t>
            </a:r>
          </a:p>
          <a:p>
            <a:pPr algn="ctr"/>
            <a:r>
              <a:rPr lang="en-US" dirty="0"/>
              <a:t>(Twin 1)</a:t>
            </a:r>
          </a:p>
        </p:txBody>
      </p:sp>
      <p:sp>
        <p:nvSpPr>
          <p:cNvPr id="3" name="Oval 2">
            <a:extLst>
              <a:ext uri="{FF2B5EF4-FFF2-40B4-BE49-F238E27FC236}">
                <a16:creationId xmlns:a16="http://schemas.microsoft.com/office/drawing/2014/main" id="{35935D8F-21DA-D2F3-8A1A-CCF1A1149A40}"/>
              </a:ext>
            </a:extLst>
          </p:cNvPr>
          <p:cNvSpPr/>
          <p:nvPr/>
        </p:nvSpPr>
        <p:spPr>
          <a:xfrm>
            <a:off x="3946402" y="2133919"/>
            <a:ext cx="812800" cy="734770"/>
          </a:xfrm>
          <a:prstGeom prst="ellipse">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a:t>
            </a:r>
            <a:r>
              <a:rPr lang="en-US" baseline="-25000" dirty="0"/>
              <a:t>PGI</a:t>
            </a:r>
          </a:p>
        </p:txBody>
      </p:sp>
      <p:sp>
        <p:nvSpPr>
          <p:cNvPr id="4" name="Oval 3">
            <a:extLst>
              <a:ext uri="{FF2B5EF4-FFF2-40B4-BE49-F238E27FC236}">
                <a16:creationId xmlns:a16="http://schemas.microsoft.com/office/drawing/2014/main" id="{196F6423-3B42-D305-CD24-F763004EF2B5}"/>
              </a:ext>
            </a:extLst>
          </p:cNvPr>
          <p:cNvSpPr/>
          <p:nvPr/>
        </p:nvSpPr>
        <p:spPr>
          <a:xfrm>
            <a:off x="5089402" y="2133919"/>
            <a:ext cx="812800" cy="734770"/>
          </a:xfrm>
          <a:prstGeom prst="ellipse">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a:t>
            </a:r>
            <a:r>
              <a:rPr lang="en-US" baseline="-25000" dirty="0"/>
              <a:t>Q</a:t>
            </a:r>
          </a:p>
        </p:txBody>
      </p:sp>
      <p:sp>
        <p:nvSpPr>
          <p:cNvPr id="5" name="Oval 4">
            <a:extLst>
              <a:ext uri="{FF2B5EF4-FFF2-40B4-BE49-F238E27FC236}">
                <a16:creationId xmlns:a16="http://schemas.microsoft.com/office/drawing/2014/main" id="{6E80AD16-55B8-A640-08AF-B53D191ED0B9}"/>
              </a:ext>
            </a:extLst>
          </p:cNvPr>
          <p:cNvSpPr/>
          <p:nvPr/>
        </p:nvSpPr>
        <p:spPr>
          <a:xfrm>
            <a:off x="6232402" y="2133919"/>
            <a:ext cx="812800" cy="734770"/>
          </a:xfrm>
          <a:prstGeom prst="ellipse">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
            </a:r>
            <a:endParaRPr lang="en-US" baseline="-25000" dirty="0"/>
          </a:p>
        </p:txBody>
      </p:sp>
      <p:sp>
        <p:nvSpPr>
          <p:cNvPr id="6" name="Oval 5">
            <a:extLst>
              <a:ext uri="{FF2B5EF4-FFF2-40B4-BE49-F238E27FC236}">
                <a16:creationId xmlns:a16="http://schemas.microsoft.com/office/drawing/2014/main" id="{816DC6A6-0CBE-A2A9-7C0B-5A145CB95630}"/>
              </a:ext>
            </a:extLst>
          </p:cNvPr>
          <p:cNvSpPr/>
          <p:nvPr/>
        </p:nvSpPr>
        <p:spPr>
          <a:xfrm>
            <a:off x="7375402" y="2133919"/>
            <a:ext cx="812800" cy="734770"/>
          </a:xfrm>
          <a:prstGeom prst="ellipse">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a:t>
            </a:r>
            <a:endParaRPr lang="en-US" baseline="-25000" dirty="0"/>
          </a:p>
        </p:txBody>
      </p:sp>
      <p:cxnSp>
        <p:nvCxnSpPr>
          <p:cNvPr id="7" name="Straight Arrow Connector 6">
            <a:extLst>
              <a:ext uri="{FF2B5EF4-FFF2-40B4-BE49-F238E27FC236}">
                <a16:creationId xmlns:a16="http://schemas.microsoft.com/office/drawing/2014/main" id="{73447E28-2E84-F669-E44D-1AC34B271643}"/>
              </a:ext>
            </a:extLst>
          </p:cNvPr>
          <p:cNvCxnSpPr>
            <a:cxnSpLocks/>
            <a:stCxn id="3" idx="4"/>
            <a:endCxn id="2" idx="0"/>
          </p:cNvCxnSpPr>
          <p:nvPr/>
        </p:nvCxnSpPr>
        <p:spPr>
          <a:xfrm>
            <a:off x="4352802" y="2868689"/>
            <a:ext cx="16383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4B731F0-7320-FDD8-63CA-7CB29CEB8729}"/>
              </a:ext>
            </a:extLst>
          </p:cNvPr>
          <p:cNvCxnSpPr>
            <a:cxnSpLocks/>
            <a:stCxn id="4" idx="4"/>
            <a:endCxn id="2" idx="0"/>
          </p:cNvCxnSpPr>
          <p:nvPr/>
        </p:nvCxnSpPr>
        <p:spPr>
          <a:xfrm>
            <a:off x="5495802" y="2868689"/>
            <a:ext cx="4953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9C9FA3A-40C5-A491-855E-A907766E5217}"/>
              </a:ext>
            </a:extLst>
          </p:cNvPr>
          <p:cNvCxnSpPr>
            <a:cxnSpLocks/>
            <a:stCxn id="5" idx="4"/>
            <a:endCxn id="2" idx="0"/>
          </p:cNvCxnSpPr>
          <p:nvPr/>
        </p:nvCxnSpPr>
        <p:spPr>
          <a:xfrm flipH="1">
            <a:off x="5991102" y="2868689"/>
            <a:ext cx="6477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95B98A9-5529-D9DB-AF40-7624CA9E48D1}"/>
              </a:ext>
            </a:extLst>
          </p:cNvPr>
          <p:cNvCxnSpPr>
            <a:cxnSpLocks/>
            <a:stCxn id="6" idx="4"/>
            <a:endCxn id="2" idx="0"/>
          </p:cNvCxnSpPr>
          <p:nvPr/>
        </p:nvCxnSpPr>
        <p:spPr>
          <a:xfrm flipH="1">
            <a:off x="5991102" y="2868689"/>
            <a:ext cx="17907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Curved 68">
            <a:extLst>
              <a:ext uri="{FF2B5EF4-FFF2-40B4-BE49-F238E27FC236}">
                <a16:creationId xmlns:a16="http://schemas.microsoft.com/office/drawing/2014/main" id="{29F5060D-5250-3467-A2A8-15DE880EE74A}"/>
              </a:ext>
            </a:extLst>
          </p:cNvPr>
          <p:cNvCxnSpPr>
            <a:cxnSpLocks/>
            <a:stCxn id="3" idx="7"/>
            <a:endCxn id="3" idx="6"/>
          </p:cNvCxnSpPr>
          <p:nvPr/>
        </p:nvCxnSpPr>
        <p:spPr>
          <a:xfrm rot="16200000" flipH="1">
            <a:off x="4569796" y="2311898"/>
            <a:ext cx="259780" cy="119032"/>
          </a:xfrm>
          <a:prstGeom prst="curvedConnector4">
            <a:avLst>
              <a:gd name="adj1" fmla="val -46310"/>
              <a:gd name="adj2" fmla="val 292049"/>
            </a:avLst>
          </a:prstGeom>
          <a:ln w="28575">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Connector: Curved 74">
            <a:extLst>
              <a:ext uri="{FF2B5EF4-FFF2-40B4-BE49-F238E27FC236}">
                <a16:creationId xmlns:a16="http://schemas.microsoft.com/office/drawing/2014/main" id="{C676E44E-EB48-E403-2B31-D066CBC880C6}"/>
              </a:ext>
            </a:extLst>
          </p:cNvPr>
          <p:cNvCxnSpPr>
            <a:cxnSpLocks/>
            <a:stCxn id="4" idx="7"/>
            <a:endCxn id="4" idx="6"/>
          </p:cNvCxnSpPr>
          <p:nvPr/>
        </p:nvCxnSpPr>
        <p:spPr>
          <a:xfrm rot="16200000" flipH="1">
            <a:off x="5712796" y="2311898"/>
            <a:ext cx="259780" cy="119032"/>
          </a:xfrm>
          <a:prstGeom prst="curvedConnector4">
            <a:avLst>
              <a:gd name="adj1" fmla="val -46311"/>
              <a:gd name="adj2" fmla="val 292049"/>
            </a:avLst>
          </a:prstGeom>
          <a:ln w="28575">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Connector: Curved 81">
            <a:extLst>
              <a:ext uri="{FF2B5EF4-FFF2-40B4-BE49-F238E27FC236}">
                <a16:creationId xmlns:a16="http://schemas.microsoft.com/office/drawing/2014/main" id="{5D992B80-DE41-8A0F-DB57-00BC7A663918}"/>
              </a:ext>
            </a:extLst>
          </p:cNvPr>
          <p:cNvCxnSpPr>
            <a:cxnSpLocks/>
          </p:cNvCxnSpPr>
          <p:nvPr/>
        </p:nvCxnSpPr>
        <p:spPr>
          <a:xfrm rot="16200000" flipH="1">
            <a:off x="6868496" y="2311898"/>
            <a:ext cx="259780" cy="119032"/>
          </a:xfrm>
          <a:prstGeom prst="curvedConnector4">
            <a:avLst>
              <a:gd name="adj1" fmla="val -46310"/>
              <a:gd name="adj2" fmla="val 292049"/>
            </a:avLst>
          </a:prstGeom>
          <a:ln w="28575">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2AE5A0C7-A7EE-6D39-4D7D-BF7B69CE3D4B}"/>
              </a:ext>
            </a:extLst>
          </p:cNvPr>
          <p:cNvCxnSpPr>
            <a:cxnSpLocks/>
            <a:stCxn id="6" idx="7"/>
            <a:endCxn id="6" idx="6"/>
          </p:cNvCxnSpPr>
          <p:nvPr/>
        </p:nvCxnSpPr>
        <p:spPr>
          <a:xfrm rot="16200000" flipH="1">
            <a:off x="7998796" y="2311898"/>
            <a:ext cx="259780" cy="119032"/>
          </a:xfrm>
          <a:prstGeom prst="curvedConnector4">
            <a:avLst>
              <a:gd name="adj1" fmla="val -56088"/>
              <a:gd name="adj2" fmla="val 292049"/>
            </a:avLst>
          </a:prstGeom>
          <a:ln w="28575">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079E8564-EEF6-7731-A90E-B920F61ADD52}"/>
              </a:ext>
            </a:extLst>
          </p:cNvPr>
          <p:cNvSpPr/>
          <p:nvPr/>
        </p:nvSpPr>
        <p:spPr>
          <a:xfrm>
            <a:off x="3962102" y="4358044"/>
            <a:ext cx="750284" cy="835660"/>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PGI</a:t>
            </a:r>
          </a:p>
          <a:p>
            <a:pPr algn="ctr"/>
            <a:r>
              <a:rPr lang="en-US" dirty="0"/>
              <a:t>(T1)</a:t>
            </a:r>
          </a:p>
        </p:txBody>
      </p:sp>
      <p:cxnSp>
        <p:nvCxnSpPr>
          <p:cNvPr id="95" name="Straight Arrow Connector 94">
            <a:extLst>
              <a:ext uri="{FF2B5EF4-FFF2-40B4-BE49-F238E27FC236}">
                <a16:creationId xmlns:a16="http://schemas.microsoft.com/office/drawing/2014/main" id="{E397B373-845C-9D14-B4D3-144C6591B6B9}"/>
              </a:ext>
            </a:extLst>
          </p:cNvPr>
          <p:cNvCxnSpPr>
            <a:cxnSpLocks/>
            <a:stCxn id="3" idx="4"/>
            <a:endCxn id="94" idx="0"/>
          </p:cNvCxnSpPr>
          <p:nvPr/>
        </p:nvCxnSpPr>
        <p:spPr>
          <a:xfrm flipH="1">
            <a:off x="4337244" y="2868689"/>
            <a:ext cx="15558"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7E6FF57-261E-0981-3026-EA91B5F390AD}"/>
              </a:ext>
            </a:extLst>
          </p:cNvPr>
          <p:cNvSpPr txBox="1"/>
          <p:nvPr/>
        </p:nvSpPr>
        <p:spPr>
          <a:xfrm>
            <a:off x="4197324" y="3572107"/>
            <a:ext cx="308098" cy="369332"/>
          </a:xfrm>
          <a:prstGeom prst="rect">
            <a:avLst/>
          </a:prstGeom>
          <a:solidFill>
            <a:schemeClr val="bg1"/>
          </a:solidFill>
        </p:spPr>
        <p:txBody>
          <a:bodyPr wrap="none" rtlCol="0">
            <a:spAutoFit/>
          </a:bodyPr>
          <a:lstStyle/>
          <a:p>
            <a:r>
              <a:rPr lang="en-US" dirty="0"/>
              <a:t>1</a:t>
            </a:r>
          </a:p>
        </p:txBody>
      </p:sp>
      <p:sp>
        <p:nvSpPr>
          <p:cNvPr id="100" name="TextBox 99">
            <a:extLst>
              <a:ext uri="{FF2B5EF4-FFF2-40B4-BE49-F238E27FC236}">
                <a16:creationId xmlns:a16="http://schemas.microsoft.com/office/drawing/2014/main" id="{039CA644-D898-53B8-9D88-F6B38B5EC09F}"/>
              </a:ext>
            </a:extLst>
          </p:cNvPr>
          <p:cNvSpPr txBox="1"/>
          <p:nvPr/>
        </p:nvSpPr>
        <p:spPr>
          <a:xfrm>
            <a:off x="4796198" y="3337718"/>
            <a:ext cx="511679" cy="369332"/>
          </a:xfrm>
          <a:prstGeom prst="rect">
            <a:avLst/>
          </a:prstGeom>
          <a:solidFill>
            <a:schemeClr val="bg1"/>
          </a:solidFill>
        </p:spPr>
        <p:txBody>
          <a:bodyPr wrap="none" rtlCol="0">
            <a:spAutoFit/>
          </a:bodyPr>
          <a:lstStyle/>
          <a:p>
            <a:r>
              <a:rPr lang="en-US" dirty="0" err="1"/>
              <a:t>a</a:t>
            </a:r>
            <a:r>
              <a:rPr lang="en-US" baseline="-25000" dirty="0" err="1"/>
              <a:t>PGI</a:t>
            </a:r>
            <a:endParaRPr lang="en-US" baseline="-25000" dirty="0"/>
          </a:p>
        </p:txBody>
      </p:sp>
      <p:sp>
        <p:nvSpPr>
          <p:cNvPr id="104" name="TextBox 103">
            <a:extLst>
              <a:ext uri="{FF2B5EF4-FFF2-40B4-BE49-F238E27FC236}">
                <a16:creationId xmlns:a16="http://schemas.microsoft.com/office/drawing/2014/main" id="{A5A235E5-3B02-8C58-D5CA-C7C4C3046804}"/>
              </a:ext>
            </a:extLst>
          </p:cNvPr>
          <p:cNvSpPr txBox="1"/>
          <p:nvPr/>
        </p:nvSpPr>
        <p:spPr>
          <a:xfrm>
            <a:off x="4705104" y="1939346"/>
            <a:ext cx="308098" cy="369332"/>
          </a:xfrm>
          <a:prstGeom prst="rect">
            <a:avLst/>
          </a:prstGeom>
          <a:solidFill>
            <a:schemeClr val="bg1"/>
          </a:solidFill>
        </p:spPr>
        <p:txBody>
          <a:bodyPr wrap="none" rtlCol="0">
            <a:spAutoFit/>
          </a:bodyPr>
          <a:lstStyle/>
          <a:p>
            <a:r>
              <a:rPr lang="en-US" dirty="0"/>
              <a:t>1</a:t>
            </a:r>
          </a:p>
        </p:txBody>
      </p:sp>
      <p:sp>
        <p:nvSpPr>
          <p:cNvPr id="105" name="TextBox 104">
            <a:extLst>
              <a:ext uri="{FF2B5EF4-FFF2-40B4-BE49-F238E27FC236}">
                <a16:creationId xmlns:a16="http://schemas.microsoft.com/office/drawing/2014/main" id="{D2551C84-2883-6828-4B6B-D5FF3A509FBB}"/>
              </a:ext>
            </a:extLst>
          </p:cNvPr>
          <p:cNvSpPr txBox="1"/>
          <p:nvPr/>
        </p:nvSpPr>
        <p:spPr>
          <a:xfrm>
            <a:off x="5875153" y="1932971"/>
            <a:ext cx="308098" cy="369332"/>
          </a:xfrm>
          <a:prstGeom prst="rect">
            <a:avLst/>
          </a:prstGeom>
          <a:solidFill>
            <a:schemeClr val="bg1"/>
          </a:solidFill>
        </p:spPr>
        <p:txBody>
          <a:bodyPr wrap="none" rtlCol="0">
            <a:spAutoFit/>
          </a:bodyPr>
          <a:lstStyle/>
          <a:p>
            <a:r>
              <a:rPr lang="en-US" dirty="0"/>
              <a:t>1</a:t>
            </a:r>
          </a:p>
        </p:txBody>
      </p:sp>
      <p:sp>
        <p:nvSpPr>
          <p:cNvPr id="106" name="TextBox 105">
            <a:extLst>
              <a:ext uri="{FF2B5EF4-FFF2-40B4-BE49-F238E27FC236}">
                <a16:creationId xmlns:a16="http://schemas.microsoft.com/office/drawing/2014/main" id="{A2E7C337-BFAA-501F-5952-D43A4729758F}"/>
              </a:ext>
            </a:extLst>
          </p:cNvPr>
          <p:cNvSpPr txBox="1"/>
          <p:nvPr/>
        </p:nvSpPr>
        <p:spPr>
          <a:xfrm>
            <a:off x="7092356" y="1924024"/>
            <a:ext cx="308098" cy="369332"/>
          </a:xfrm>
          <a:prstGeom prst="rect">
            <a:avLst/>
          </a:prstGeom>
          <a:solidFill>
            <a:schemeClr val="bg1"/>
          </a:solidFill>
        </p:spPr>
        <p:txBody>
          <a:bodyPr wrap="none" rtlCol="0">
            <a:spAutoFit/>
          </a:bodyPr>
          <a:lstStyle/>
          <a:p>
            <a:r>
              <a:rPr lang="en-US" dirty="0"/>
              <a:t>1</a:t>
            </a:r>
          </a:p>
        </p:txBody>
      </p:sp>
      <p:sp>
        <p:nvSpPr>
          <p:cNvPr id="107" name="TextBox 106">
            <a:extLst>
              <a:ext uri="{FF2B5EF4-FFF2-40B4-BE49-F238E27FC236}">
                <a16:creationId xmlns:a16="http://schemas.microsoft.com/office/drawing/2014/main" id="{0767E339-D5B4-1277-4688-FF2B15756F7C}"/>
              </a:ext>
            </a:extLst>
          </p:cNvPr>
          <p:cNvSpPr txBox="1"/>
          <p:nvPr/>
        </p:nvSpPr>
        <p:spPr>
          <a:xfrm>
            <a:off x="8188202" y="1924024"/>
            <a:ext cx="308098" cy="369332"/>
          </a:xfrm>
          <a:prstGeom prst="rect">
            <a:avLst/>
          </a:prstGeom>
          <a:solidFill>
            <a:schemeClr val="bg1"/>
          </a:solidFill>
        </p:spPr>
        <p:txBody>
          <a:bodyPr wrap="none" rtlCol="0">
            <a:spAutoFit/>
          </a:bodyPr>
          <a:lstStyle/>
          <a:p>
            <a:r>
              <a:rPr lang="en-US" dirty="0"/>
              <a:t>1</a:t>
            </a:r>
          </a:p>
        </p:txBody>
      </p:sp>
      <p:sp>
        <p:nvSpPr>
          <p:cNvPr id="10" name="TextBox 9">
            <a:extLst>
              <a:ext uri="{FF2B5EF4-FFF2-40B4-BE49-F238E27FC236}">
                <a16:creationId xmlns:a16="http://schemas.microsoft.com/office/drawing/2014/main" id="{124ECF91-A266-D94F-5885-C47CFE9259AA}"/>
              </a:ext>
            </a:extLst>
          </p:cNvPr>
          <p:cNvSpPr txBox="1"/>
          <p:nvPr/>
        </p:nvSpPr>
        <p:spPr>
          <a:xfrm>
            <a:off x="5442998" y="3112093"/>
            <a:ext cx="399468" cy="369332"/>
          </a:xfrm>
          <a:prstGeom prst="rect">
            <a:avLst/>
          </a:prstGeom>
          <a:solidFill>
            <a:schemeClr val="bg1"/>
          </a:solidFill>
        </p:spPr>
        <p:txBody>
          <a:bodyPr wrap="none" rtlCol="0">
            <a:spAutoFit/>
          </a:bodyPr>
          <a:lstStyle/>
          <a:p>
            <a:r>
              <a:rPr lang="en-US" dirty="0" err="1"/>
              <a:t>a</a:t>
            </a:r>
            <a:r>
              <a:rPr lang="en-US" baseline="-25000" dirty="0" err="1"/>
              <a:t>Q</a:t>
            </a:r>
            <a:endParaRPr lang="en-US" baseline="-25000" dirty="0"/>
          </a:p>
        </p:txBody>
      </p:sp>
      <p:sp>
        <p:nvSpPr>
          <p:cNvPr id="11" name="TextBox 10">
            <a:extLst>
              <a:ext uri="{FF2B5EF4-FFF2-40B4-BE49-F238E27FC236}">
                <a16:creationId xmlns:a16="http://schemas.microsoft.com/office/drawing/2014/main" id="{B686F087-D612-0510-646E-80101716B70D}"/>
              </a:ext>
            </a:extLst>
          </p:cNvPr>
          <p:cNvSpPr txBox="1"/>
          <p:nvPr/>
        </p:nvSpPr>
        <p:spPr>
          <a:xfrm>
            <a:off x="5930801" y="3152298"/>
            <a:ext cx="1111202" cy="369332"/>
          </a:xfrm>
          <a:prstGeom prst="rect">
            <a:avLst/>
          </a:prstGeom>
          <a:solidFill>
            <a:schemeClr val="bg1"/>
          </a:solidFill>
        </p:spPr>
        <p:txBody>
          <a:bodyPr wrap="none" rtlCol="0">
            <a:spAutoFit/>
          </a:bodyPr>
          <a:lstStyle/>
          <a:p>
            <a:r>
              <a:rPr lang="en-US" dirty="0"/>
              <a:t>c</a:t>
            </a:r>
            <a:r>
              <a:rPr lang="en-US" baseline="-25000" dirty="0"/>
              <a:t> </a:t>
            </a:r>
            <a:r>
              <a:rPr lang="en-US" dirty="0"/>
              <a:t>+ </a:t>
            </a:r>
            <a:r>
              <a:rPr lang="en-US" dirty="0" err="1"/>
              <a:t>b</a:t>
            </a:r>
            <a:r>
              <a:rPr lang="en-US" baseline="-25000" dirty="0" err="1"/>
              <a:t>c</a:t>
            </a:r>
            <a:r>
              <a:rPr lang="en-US" dirty="0"/>
              <a:t>*PGI</a:t>
            </a:r>
            <a:endParaRPr lang="en-US" baseline="-25000" dirty="0"/>
          </a:p>
        </p:txBody>
      </p:sp>
      <p:sp>
        <p:nvSpPr>
          <p:cNvPr id="12" name="TextBox 11">
            <a:extLst>
              <a:ext uri="{FF2B5EF4-FFF2-40B4-BE49-F238E27FC236}">
                <a16:creationId xmlns:a16="http://schemas.microsoft.com/office/drawing/2014/main" id="{A2BD15EB-F31F-4C81-432B-686F8B4DFA0D}"/>
              </a:ext>
            </a:extLst>
          </p:cNvPr>
          <p:cNvSpPr txBox="1"/>
          <p:nvPr/>
        </p:nvSpPr>
        <p:spPr>
          <a:xfrm>
            <a:off x="6486402" y="3481425"/>
            <a:ext cx="1140056" cy="369332"/>
          </a:xfrm>
          <a:prstGeom prst="rect">
            <a:avLst/>
          </a:prstGeom>
          <a:solidFill>
            <a:schemeClr val="bg1"/>
          </a:solidFill>
        </p:spPr>
        <p:txBody>
          <a:bodyPr wrap="none" rtlCol="0">
            <a:spAutoFit/>
          </a:bodyPr>
          <a:lstStyle/>
          <a:p>
            <a:r>
              <a:rPr lang="en-US" dirty="0"/>
              <a:t>e</a:t>
            </a:r>
            <a:r>
              <a:rPr lang="en-US" baseline="-25000" dirty="0"/>
              <a:t> </a:t>
            </a:r>
            <a:r>
              <a:rPr lang="en-US" dirty="0"/>
              <a:t>+ b</a:t>
            </a:r>
            <a:r>
              <a:rPr lang="en-US" baseline="-25000" dirty="0"/>
              <a:t>e</a:t>
            </a:r>
            <a:r>
              <a:rPr lang="en-US" dirty="0"/>
              <a:t>*PGI</a:t>
            </a:r>
            <a:endParaRPr lang="en-US" baseline="-25000" dirty="0"/>
          </a:p>
        </p:txBody>
      </p:sp>
      <p:sp>
        <p:nvSpPr>
          <p:cNvPr id="13" name="TextBox 12">
            <a:extLst>
              <a:ext uri="{FF2B5EF4-FFF2-40B4-BE49-F238E27FC236}">
                <a16:creationId xmlns:a16="http://schemas.microsoft.com/office/drawing/2014/main" id="{DA97CBB2-C69D-3AB0-A029-3BF5DE1DD66A}"/>
              </a:ext>
            </a:extLst>
          </p:cNvPr>
          <p:cNvSpPr txBox="1"/>
          <p:nvPr/>
        </p:nvSpPr>
        <p:spPr>
          <a:xfrm>
            <a:off x="5945926" y="5608136"/>
            <a:ext cx="6098146" cy="646331"/>
          </a:xfrm>
          <a:prstGeom prst="rect">
            <a:avLst/>
          </a:prstGeom>
          <a:noFill/>
        </p:spPr>
        <p:txBody>
          <a:bodyPr wrap="square">
            <a:spAutoFit/>
          </a:bodyPr>
          <a:lstStyle/>
          <a:p>
            <a:pPr algn="r"/>
            <a:endParaRPr lang="en-US" dirty="0"/>
          </a:p>
          <a:p>
            <a:pPr algn="r"/>
            <a:r>
              <a:rPr lang="en-US" dirty="0"/>
              <a:t>Bruins et al. (2023) </a:t>
            </a:r>
            <a:r>
              <a:rPr lang="en-US" i="1" dirty="0"/>
              <a:t>Multivariate Behavioral Research</a:t>
            </a:r>
            <a:endParaRPr lang="en-US" dirty="0"/>
          </a:p>
        </p:txBody>
      </p:sp>
      <p:sp>
        <p:nvSpPr>
          <p:cNvPr id="14" name="Slide Number Placeholder 13">
            <a:extLst>
              <a:ext uri="{FF2B5EF4-FFF2-40B4-BE49-F238E27FC236}">
                <a16:creationId xmlns:a16="http://schemas.microsoft.com/office/drawing/2014/main" id="{C275C73D-0C1F-88CF-FF82-BE30FB3F9356}"/>
              </a:ext>
            </a:extLst>
          </p:cNvPr>
          <p:cNvSpPr>
            <a:spLocks noGrp="1"/>
          </p:cNvSpPr>
          <p:nvPr>
            <p:ph type="sldNum" sz="quarter" idx="12"/>
          </p:nvPr>
        </p:nvSpPr>
        <p:spPr/>
        <p:txBody>
          <a:bodyPr/>
          <a:lstStyle/>
          <a:p>
            <a:fld id="{2AEDE05D-B419-4D8A-8DD7-735A8A8CC8E7}" type="slidenum">
              <a:rPr lang="en-US" smtClean="0"/>
              <a:t>29</a:t>
            </a:fld>
            <a:endParaRPr lang="en-US"/>
          </a:p>
        </p:txBody>
      </p:sp>
      <p:sp>
        <p:nvSpPr>
          <p:cNvPr id="15" name="TextBox 14">
            <a:extLst>
              <a:ext uri="{FF2B5EF4-FFF2-40B4-BE49-F238E27FC236}">
                <a16:creationId xmlns:a16="http://schemas.microsoft.com/office/drawing/2014/main" id="{AD2BEE07-4ACE-0076-06EE-F6F983E29280}"/>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225779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A82AC-6E7B-98B2-51C8-B40A74AC8A73}"/>
              </a:ext>
            </a:extLst>
          </p:cNvPr>
          <p:cNvSpPr>
            <a:spLocks noGrp="1"/>
          </p:cNvSpPr>
          <p:nvPr>
            <p:ph type="title"/>
          </p:nvPr>
        </p:nvSpPr>
        <p:spPr/>
        <p:txBody>
          <a:bodyPr/>
          <a:lstStyle/>
          <a:p>
            <a:r>
              <a:rPr lang="en-US" dirty="0"/>
              <a:t>Gene Environment Correlation (</a:t>
            </a:r>
            <a:r>
              <a:rPr lang="en-US" dirty="0" err="1"/>
              <a:t>rGE</a:t>
            </a:r>
            <a:r>
              <a:rPr lang="en-US" dirty="0"/>
              <a:t>)</a:t>
            </a:r>
          </a:p>
        </p:txBody>
      </p:sp>
      <p:sp>
        <p:nvSpPr>
          <p:cNvPr id="3" name="Content Placeholder 2">
            <a:extLst>
              <a:ext uri="{FF2B5EF4-FFF2-40B4-BE49-F238E27FC236}">
                <a16:creationId xmlns:a16="http://schemas.microsoft.com/office/drawing/2014/main" id="{80364BAA-C8D3-9A65-3299-9DC5DFFAF688}"/>
              </a:ext>
            </a:extLst>
          </p:cNvPr>
          <p:cNvSpPr>
            <a:spLocks noGrp="1"/>
          </p:cNvSpPr>
          <p:nvPr>
            <p:ph idx="1"/>
          </p:nvPr>
        </p:nvSpPr>
        <p:spPr/>
        <p:txBody>
          <a:bodyPr/>
          <a:lstStyle/>
          <a:p>
            <a:r>
              <a:rPr lang="en-US" dirty="0"/>
              <a:t>Passive </a:t>
            </a:r>
            <a:r>
              <a:rPr lang="en-US" dirty="0" err="1"/>
              <a:t>rGE</a:t>
            </a:r>
            <a:endParaRPr lang="en-US" dirty="0"/>
          </a:p>
          <a:p>
            <a:pPr lvl="1"/>
            <a:r>
              <a:rPr lang="en-US" dirty="0"/>
              <a:t>Parents pass on genes and also provide an environment correlated with those genes, both of which influence the child’s development</a:t>
            </a:r>
          </a:p>
          <a:p>
            <a:pPr lvl="1"/>
            <a:endParaRPr lang="en-US" dirty="0"/>
          </a:p>
          <a:p>
            <a:r>
              <a:rPr lang="en-US" dirty="0"/>
              <a:t>Active </a:t>
            </a:r>
            <a:r>
              <a:rPr lang="en-US" dirty="0" err="1"/>
              <a:t>rGE</a:t>
            </a:r>
            <a:endParaRPr lang="en-US" dirty="0"/>
          </a:p>
          <a:p>
            <a:pPr lvl="1"/>
            <a:r>
              <a:rPr lang="en-US" dirty="0"/>
              <a:t>A child’s genetic background influences their choice of environment</a:t>
            </a:r>
          </a:p>
          <a:p>
            <a:pPr lvl="1"/>
            <a:endParaRPr lang="en-US" dirty="0"/>
          </a:p>
          <a:p>
            <a:r>
              <a:rPr lang="en-US" dirty="0"/>
              <a:t>Evocative/reactive </a:t>
            </a:r>
            <a:r>
              <a:rPr lang="en-US" dirty="0" err="1"/>
              <a:t>rGE</a:t>
            </a:r>
            <a:endParaRPr lang="en-US" dirty="0"/>
          </a:p>
          <a:p>
            <a:pPr lvl="1"/>
            <a:r>
              <a:rPr lang="en-US" dirty="0"/>
              <a:t>A child’s genetic background traits influences the reaction of others (and the environment provided by them)</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1F9A33C2-0D3C-975D-CE20-4EE545D56A05}"/>
              </a:ext>
            </a:extLst>
          </p:cNvPr>
          <p:cNvSpPr>
            <a:spLocks noGrp="1"/>
          </p:cNvSpPr>
          <p:nvPr>
            <p:ph type="sldNum" sz="quarter" idx="12"/>
          </p:nvPr>
        </p:nvSpPr>
        <p:spPr/>
        <p:txBody>
          <a:bodyPr/>
          <a:lstStyle/>
          <a:p>
            <a:fld id="{2AEDE05D-B419-4D8A-8DD7-735A8A8CC8E7}" type="slidenum">
              <a:rPr lang="en-US" smtClean="0"/>
              <a:t>3</a:t>
            </a:fld>
            <a:endParaRPr lang="en-US"/>
          </a:p>
        </p:txBody>
      </p:sp>
      <p:sp>
        <p:nvSpPr>
          <p:cNvPr id="6" name="TextBox 5">
            <a:extLst>
              <a:ext uri="{FF2B5EF4-FFF2-40B4-BE49-F238E27FC236}">
                <a16:creationId xmlns:a16="http://schemas.microsoft.com/office/drawing/2014/main" id="{A2213BF6-EB52-9FB0-001F-719E29D18B25}"/>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3877370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5EC35-953F-6FE1-64FE-27CBF7F0C89E}"/>
              </a:ext>
            </a:extLst>
          </p:cNvPr>
          <p:cNvSpPr>
            <a:spLocks noGrp="1"/>
          </p:cNvSpPr>
          <p:nvPr>
            <p:ph type="title"/>
          </p:nvPr>
        </p:nvSpPr>
        <p:spPr/>
        <p:txBody>
          <a:bodyPr/>
          <a:lstStyle/>
          <a:p>
            <a:r>
              <a:rPr lang="en-US" dirty="0"/>
              <a:t>Polygenic Indices (PGIs/PGSs)</a:t>
            </a:r>
          </a:p>
        </p:txBody>
      </p:sp>
      <p:sp>
        <p:nvSpPr>
          <p:cNvPr id="3" name="Content Placeholder 2">
            <a:extLst>
              <a:ext uri="{FF2B5EF4-FFF2-40B4-BE49-F238E27FC236}">
                <a16:creationId xmlns:a16="http://schemas.microsoft.com/office/drawing/2014/main" id="{B91AD086-679A-A632-C747-41ABB345D798}"/>
              </a:ext>
            </a:extLst>
          </p:cNvPr>
          <p:cNvSpPr>
            <a:spLocks noGrp="1"/>
          </p:cNvSpPr>
          <p:nvPr>
            <p:ph idx="1"/>
          </p:nvPr>
        </p:nvSpPr>
        <p:spPr/>
        <p:txBody>
          <a:bodyPr/>
          <a:lstStyle/>
          <a:p>
            <a:r>
              <a:rPr lang="en-US" dirty="0"/>
              <a:t>Quantification of genetic liability for a trait</a:t>
            </a:r>
          </a:p>
          <a:p>
            <a:pPr lvl="1"/>
            <a:r>
              <a:rPr lang="en-US" dirty="0"/>
              <a:t>In the context of a disease, it may capture risk due to genes (i.e., polygenic risk score; PRS)</a:t>
            </a:r>
          </a:p>
          <a:p>
            <a:pPr lvl="1"/>
            <a:endParaRPr lang="en-US" dirty="0"/>
          </a:p>
          <a:p>
            <a:r>
              <a:rPr lang="en-US" dirty="0"/>
              <a:t>Analytical Concerns:</a:t>
            </a:r>
          </a:p>
          <a:p>
            <a:pPr lvl="1"/>
            <a:r>
              <a:rPr lang="en-US" dirty="0"/>
              <a:t>Focus analyses on a single ancestry at a time?</a:t>
            </a:r>
          </a:p>
          <a:p>
            <a:pPr lvl="1"/>
            <a:r>
              <a:rPr lang="en-US" dirty="0"/>
              <a:t>Control for ancestry-based principal components </a:t>
            </a:r>
          </a:p>
          <a:p>
            <a:pPr lvl="1"/>
            <a:r>
              <a:rPr lang="en-US" dirty="0"/>
              <a:t>Monozygotic twins are 100% identical and therefore have the same PGI </a:t>
            </a:r>
          </a:p>
        </p:txBody>
      </p:sp>
      <p:sp>
        <p:nvSpPr>
          <p:cNvPr id="5" name="Slide Number Placeholder 4">
            <a:extLst>
              <a:ext uri="{FF2B5EF4-FFF2-40B4-BE49-F238E27FC236}">
                <a16:creationId xmlns:a16="http://schemas.microsoft.com/office/drawing/2014/main" id="{D7E4879C-0FD2-E9DD-8515-ED6E69A8F333}"/>
              </a:ext>
            </a:extLst>
          </p:cNvPr>
          <p:cNvSpPr>
            <a:spLocks noGrp="1"/>
          </p:cNvSpPr>
          <p:nvPr>
            <p:ph type="sldNum" sz="quarter" idx="12"/>
          </p:nvPr>
        </p:nvSpPr>
        <p:spPr/>
        <p:txBody>
          <a:bodyPr/>
          <a:lstStyle/>
          <a:p>
            <a:fld id="{2AEDE05D-B419-4D8A-8DD7-735A8A8CC8E7}" type="slidenum">
              <a:rPr lang="en-US" smtClean="0"/>
              <a:t>30</a:t>
            </a:fld>
            <a:endParaRPr lang="en-US"/>
          </a:p>
        </p:txBody>
      </p:sp>
      <p:sp>
        <p:nvSpPr>
          <p:cNvPr id="6" name="TextBox 5">
            <a:extLst>
              <a:ext uri="{FF2B5EF4-FFF2-40B4-BE49-F238E27FC236}">
                <a16:creationId xmlns:a16="http://schemas.microsoft.com/office/drawing/2014/main" id="{7552C09F-7978-87AB-6D2F-D1AA0A71AC29}"/>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1210430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E35B-1E1B-BAF0-27AE-27F497ED3A63}"/>
              </a:ext>
            </a:extLst>
          </p:cNvPr>
          <p:cNvSpPr>
            <a:spLocks noGrp="1"/>
          </p:cNvSpPr>
          <p:nvPr>
            <p:ph type="title"/>
          </p:nvPr>
        </p:nvSpPr>
        <p:spPr/>
        <p:txBody>
          <a:bodyPr/>
          <a:lstStyle/>
          <a:p>
            <a:r>
              <a:rPr lang="en-US" dirty="0"/>
              <a:t>PGI + Twin Practical</a:t>
            </a:r>
          </a:p>
        </p:txBody>
      </p:sp>
      <p:sp>
        <p:nvSpPr>
          <p:cNvPr id="3" name="Content Placeholder 2">
            <a:extLst>
              <a:ext uri="{FF2B5EF4-FFF2-40B4-BE49-F238E27FC236}">
                <a16:creationId xmlns:a16="http://schemas.microsoft.com/office/drawing/2014/main" id="{67AA608C-C338-F3DC-7164-9F19EFB26833}"/>
              </a:ext>
            </a:extLst>
          </p:cNvPr>
          <p:cNvSpPr>
            <a:spLocks noGrp="1"/>
          </p:cNvSpPr>
          <p:nvPr>
            <p:ph idx="1"/>
          </p:nvPr>
        </p:nvSpPr>
        <p:spPr>
          <a:xfrm>
            <a:off x="828517" y="1845733"/>
            <a:ext cx="10523178" cy="4464132"/>
          </a:xfrm>
        </p:spPr>
        <p:txBody>
          <a:bodyPr>
            <a:normAutofit/>
          </a:bodyPr>
          <a:lstStyle/>
          <a:p>
            <a:r>
              <a:rPr lang="en-US" sz="2400" dirty="0"/>
              <a:t>UNIX:</a:t>
            </a:r>
          </a:p>
          <a:p>
            <a:pPr algn="ctr"/>
            <a:r>
              <a:rPr lang="en-US" dirty="0" err="1">
                <a:effectLst/>
                <a:latin typeface="Courier New" panose="02070309020205020404" pitchFamily="49" charset="0"/>
              </a:rPr>
              <a:t>mkdir</a:t>
            </a:r>
            <a:r>
              <a:rPr lang="en-US" dirty="0">
                <a:effectLst/>
                <a:latin typeface="Courier New" panose="02070309020205020404" pitchFamily="49" charset="0"/>
              </a:rPr>
              <a:t> </a:t>
            </a:r>
            <a:r>
              <a:rPr lang="en-US" dirty="0" err="1">
                <a:effectLst/>
                <a:latin typeface="Courier New" panose="02070309020205020404" pitchFamily="49" charset="0"/>
              </a:rPr>
              <a:t>Twin_PGI</a:t>
            </a:r>
            <a:r>
              <a:rPr lang="en-US" dirty="0">
                <a:effectLst/>
                <a:latin typeface="Courier New" panose="02070309020205020404" pitchFamily="49" charset="0"/>
              </a:rPr>
              <a:t>/ </a:t>
            </a:r>
            <a:endParaRPr lang="en-US" dirty="0">
              <a:effectLst/>
            </a:endParaRPr>
          </a:p>
          <a:p>
            <a:pPr algn="ctr"/>
            <a:r>
              <a:rPr lang="en-US" dirty="0">
                <a:effectLst/>
                <a:latin typeface="Courier New" panose="02070309020205020404" pitchFamily="49" charset="0"/>
              </a:rPr>
              <a:t>cp -r /home/faculty/</a:t>
            </a:r>
            <a:r>
              <a:rPr lang="en-US" dirty="0" err="1">
                <a:effectLst/>
                <a:latin typeface="Courier New" panose="02070309020205020404" pitchFamily="49" charset="0"/>
              </a:rPr>
              <a:t>daneg</a:t>
            </a:r>
            <a:r>
              <a:rPr lang="en-US" dirty="0">
                <a:effectLst/>
                <a:latin typeface="Courier New" panose="02070309020205020404" pitchFamily="49" charset="0"/>
              </a:rPr>
              <a:t>/</a:t>
            </a:r>
            <a:r>
              <a:rPr lang="en-US" dirty="0" err="1">
                <a:effectLst/>
                <a:latin typeface="Courier New" panose="02070309020205020404" pitchFamily="49" charset="0"/>
              </a:rPr>
              <a:t>Twin_PGI</a:t>
            </a:r>
            <a:r>
              <a:rPr lang="en-US" dirty="0">
                <a:effectLst/>
                <a:latin typeface="Courier New" panose="02070309020205020404" pitchFamily="49" charset="0"/>
              </a:rPr>
              <a:t>/* </a:t>
            </a:r>
            <a:r>
              <a:rPr lang="en-US" dirty="0" err="1">
                <a:effectLst/>
                <a:latin typeface="Courier New" panose="02070309020205020404" pitchFamily="49" charset="0"/>
              </a:rPr>
              <a:t>Twin_PGI</a:t>
            </a:r>
            <a:r>
              <a:rPr lang="en-US" dirty="0">
                <a:effectLst/>
                <a:latin typeface="Courier New" panose="02070309020205020404" pitchFamily="49" charset="0"/>
              </a:rPr>
              <a:t>/</a:t>
            </a:r>
            <a:endParaRPr lang="en-US" dirty="0">
              <a:effectLst/>
            </a:endParaRPr>
          </a:p>
          <a:p>
            <a:pPr algn="ctr"/>
            <a:r>
              <a:rPr lang="en-US" dirty="0">
                <a:effectLst/>
                <a:latin typeface="Courier New" panose="02070309020205020404" pitchFamily="49" charset="0"/>
              </a:rPr>
              <a:t>cd </a:t>
            </a:r>
            <a:r>
              <a:rPr lang="en-US" dirty="0" err="1">
                <a:effectLst/>
                <a:latin typeface="Courier New" panose="02070309020205020404" pitchFamily="49" charset="0"/>
              </a:rPr>
              <a:t>Twin_PGI</a:t>
            </a:r>
            <a:r>
              <a:rPr lang="en-US" dirty="0">
                <a:effectLst/>
                <a:latin typeface="Courier New" panose="02070309020205020404" pitchFamily="49" charset="0"/>
              </a:rPr>
              <a:t>/practical</a:t>
            </a:r>
            <a:endParaRPr lang="en-US" dirty="0">
              <a:effectLst/>
            </a:endParaRPr>
          </a:p>
          <a:p>
            <a:pPr marL="201168" lvl="1" indent="0">
              <a:buNone/>
            </a:pPr>
            <a:r>
              <a:rPr lang="en-US" sz="2400" dirty="0" err="1"/>
              <a:t>Rstudio</a:t>
            </a:r>
            <a:r>
              <a:rPr lang="en-US" sz="2400" dirty="0"/>
              <a:t>:</a:t>
            </a:r>
          </a:p>
          <a:p>
            <a:pPr marL="384048" lvl="2" indent="0" algn="ctr">
              <a:buNone/>
            </a:pPr>
            <a:endParaRPr lang="en-US" sz="1800" dirty="0"/>
          </a:p>
          <a:p>
            <a:pPr marL="384048" lvl="2" indent="0" algn="ctr">
              <a:buNone/>
            </a:pPr>
            <a:r>
              <a:rPr lang="en-US" sz="1800" dirty="0"/>
              <a:t>system("</a:t>
            </a:r>
            <a:r>
              <a:rPr lang="en-US" sz="1800" dirty="0" err="1">
                <a:latin typeface="Courier New" panose="02070309020205020404" pitchFamily="49" charset="0"/>
                <a:cs typeface="Courier New" panose="02070309020205020404" pitchFamily="49" charset="0"/>
              </a:rPr>
              <a:t>mkdir</a:t>
            </a:r>
            <a:r>
              <a:rPr lang="en-US" sz="1800" dirty="0">
                <a:latin typeface="Courier New" panose="02070309020205020404" pitchFamily="49" charset="0"/>
                <a:cs typeface="Courier New" panose="02070309020205020404" pitchFamily="49" charset="0"/>
              </a:rPr>
              <a:t> $HOME/</a:t>
            </a:r>
            <a:r>
              <a:rPr lang="en-US" sz="1800" dirty="0" err="1">
                <a:latin typeface="Courier New" panose="02070309020205020404" pitchFamily="49" charset="0"/>
                <a:cs typeface="Courier New" panose="02070309020205020404" pitchFamily="49" charset="0"/>
              </a:rPr>
              <a:t>Twin_PGI</a:t>
            </a:r>
            <a:r>
              <a:rPr lang="en-US" sz="1800" dirty="0">
                <a:latin typeface="Courier New" panose="02070309020205020404" pitchFamily="49" charset="0"/>
                <a:cs typeface="Courier New" panose="02070309020205020404" pitchFamily="49" charset="0"/>
              </a:rPr>
              <a:t>/</a:t>
            </a:r>
            <a:r>
              <a:rPr lang="en-US" sz="1800" dirty="0"/>
              <a:t>")</a:t>
            </a:r>
          </a:p>
          <a:p>
            <a:pPr marL="384048" lvl="2" indent="0" algn="ctr">
              <a:buNone/>
            </a:pPr>
            <a:endParaRPr lang="en-US" sz="300" dirty="0"/>
          </a:p>
          <a:p>
            <a:pPr marL="384048" lvl="2" indent="0" algn="ctr">
              <a:buNone/>
            </a:pPr>
            <a:r>
              <a:rPr lang="en-US" sz="1800" dirty="0"/>
              <a:t>system("cp -R </a:t>
            </a:r>
            <a:r>
              <a:rPr lang="en-US" sz="1800" dirty="0">
                <a:effectLst/>
                <a:latin typeface="Courier New" panose="02070309020205020404" pitchFamily="49" charset="0"/>
              </a:rPr>
              <a:t>/home/faculty/</a:t>
            </a:r>
            <a:r>
              <a:rPr lang="en-US" sz="1800" dirty="0" err="1">
                <a:effectLst/>
                <a:latin typeface="Courier New" panose="02070309020205020404" pitchFamily="49" charset="0"/>
              </a:rPr>
              <a:t>daneg</a:t>
            </a:r>
            <a:r>
              <a:rPr lang="en-US" sz="1800" dirty="0">
                <a:effectLst/>
                <a:latin typeface="Courier New" panose="02070309020205020404" pitchFamily="49" charset="0"/>
              </a:rPr>
              <a:t>/2024/</a:t>
            </a:r>
            <a:r>
              <a:rPr lang="en-US" sz="1800" dirty="0" err="1">
                <a:effectLst/>
                <a:latin typeface="Courier New" panose="02070309020205020404" pitchFamily="49" charset="0"/>
              </a:rPr>
              <a:t>Twin_PGI</a:t>
            </a:r>
            <a:r>
              <a:rPr lang="en-US" sz="1800" dirty="0">
                <a:effectLst/>
                <a:latin typeface="Courier New" panose="02070309020205020404" pitchFamily="49" charset="0"/>
              </a:rPr>
              <a:t>/*</a:t>
            </a:r>
            <a:r>
              <a:rPr lang="en-US" sz="1800" dirty="0"/>
              <a:t> </a:t>
            </a:r>
            <a:r>
              <a:rPr lang="en-US" sz="1800" dirty="0">
                <a:latin typeface="Courier New" panose="02070309020205020404" pitchFamily="49" charset="0"/>
                <a:cs typeface="Courier New" panose="02070309020205020404" pitchFamily="49" charset="0"/>
              </a:rPr>
              <a:t>$HOME/</a:t>
            </a:r>
            <a:r>
              <a:rPr lang="en-US" sz="1800" dirty="0" err="1">
                <a:latin typeface="Courier New" panose="02070309020205020404" pitchFamily="49" charset="0"/>
                <a:cs typeface="Courier New" panose="02070309020205020404" pitchFamily="49" charset="0"/>
              </a:rPr>
              <a:t>Twin_PGI</a:t>
            </a:r>
            <a:r>
              <a:rPr lang="en-US" sz="1800" dirty="0">
                <a:latin typeface="Courier New" panose="02070309020205020404" pitchFamily="49" charset="0"/>
                <a:cs typeface="Courier New" panose="02070309020205020404" pitchFamily="49" charset="0"/>
              </a:rPr>
              <a:t>/</a:t>
            </a:r>
            <a:r>
              <a:rPr lang="en-US" sz="1800" dirty="0"/>
              <a:t>")</a:t>
            </a:r>
          </a:p>
          <a:p>
            <a:pPr marL="384048" lvl="2" indent="0" algn="ctr">
              <a:buNone/>
            </a:pPr>
            <a:endParaRPr lang="en-US" sz="300" dirty="0"/>
          </a:p>
          <a:p>
            <a:pPr marL="384048" lvl="2" indent="0" algn="ctr">
              <a:buNone/>
            </a:pPr>
            <a:r>
              <a:rPr lang="en-US" sz="1800" dirty="0" err="1"/>
              <a:t>setwd</a:t>
            </a:r>
            <a:r>
              <a:rPr lang="en-US" sz="1800" dirty="0"/>
              <a: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Twin_PGI</a:t>
            </a:r>
            <a:r>
              <a:rPr lang="en-US" sz="1800" dirty="0">
                <a:latin typeface="Courier New" panose="02070309020205020404" pitchFamily="49" charset="0"/>
                <a:cs typeface="Courier New" panose="02070309020205020404" pitchFamily="49" charset="0"/>
              </a:rPr>
              <a:t>/</a:t>
            </a:r>
            <a:r>
              <a:rPr lang="en-US" sz="1800" dirty="0"/>
              <a:t>")</a:t>
            </a:r>
          </a:p>
          <a:p>
            <a:pPr marL="384048" lvl="2" indent="0">
              <a:buNone/>
            </a:pPr>
            <a:endParaRPr lang="en-US" dirty="0"/>
          </a:p>
          <a:p>
            <a:pPr algn="ctr"/>
            <a:r>
              <a:rPr lang="en-US" dirty="0"/>
              <a:t>https://qimr.az1.qualtrics.com/jfe/form/SV_dpy2LRErlNs6Jmu</a:t>
            </a:r>
          </a:p>
          <a:p>
            <a:endParaRPr lang="en-US" dirty="0"/>
          </a:p>
        </p:txBody>
      </p:sp>
      <p:sp>
        <p:nvSpPr>
          <p:cNvPr id="5" name="Slide Number Placeholder 4">
            <a:extLst>
              <a:ext uri="{FF2B5EF4-FFF2-40B4-BE49-F238E27FC236}">
                <a16:creationId xmlns:a16="http://schemas.microsoft.com/office/drawing/2014/main" id="{E194202C-C028-31EB-D181-316927B14047}"/>
              </a:ext>
            </a:extLst>
          </p:cNvPr>
          <p:cNvSpPr>
            <a:spLocks noGrp="1"/>
          </p:cNvSpPr>
          <p:nvPr>
            <p:ph type="sldNum" sz="quarter" idx="12"/>
          </p:nvPr>
        </p:nvSpPr>
        <p:spPr/>
        <p:txBody>
          <a:bodyPr/>
          <a:lstStyle/>
          <a:p>
            <a:fld id="{2AEDE05D-B419-4D8A-8DD7-735A8A8CC8E7}" type="slidenum">
              <a:rPr lang="en-US" smtClean="0"/>
              <a:t>31</a:t>
            </a:fld>
            <a:endParaRPr lang="en-US" dirty="0"/>
          </a:p>
        </p:txBody>
      </p:sp>
      <p:sp>
        <p:nvSpPr>
          <p:cNvPr id="6" name="TextBox 5">
            <a:extLst>
              <a:ext uri="{FF2B5EF4-FFF2-40B4-BE49-F238E27FC236}">
                <a16:creationId xmlns:a16="http://schemas.microsoft.com/office/drawing/2014/main" id="{3AD7B758-29BF-C658-EF17-E153227A11CC}"/>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3991620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FEB0B-4936-5F12-C583-546BAF6FBC90}"/>
              </a:ext>
            </a:extLst>
          </p:cNvPr>
          <p:cNvSpPr>
            <a:spLocks noGrp="1"/>
          </p:cNvSpPr>
          <p:nvPr>
            <p:ph type="title"/>
          </p:nvPr>
        </p:nvSpPr>
        <p:spPr/>
        <p:txBody>
          <a:bodyPr/>
          <a:lstStyle/>
          <a:p>
            <a:r>
              <a:rPr lang="en-US" dirty="0"/>
              <a:t>Practical considerations</a:t>
            </a:r>
          </a:p>
        </p:txBody>
      </p:sp>
      <p:sp>
        <p:nvSpPr>
          <p:cNvPr id="3" name="Slide Number Placeholder 2">
            <a:extLst>
              <a:ext uri="{FF2B5EF4-FFF2-40B4-BE49-F238E27FC236}">
                <a16:creationId xmlns:a16="http://schemas.microsoft.com/office/drawing/2014/main" id="{006BA779-9E47-FEEE-7966-8C02FBE5934D}"/>
              </a:ext>
            </a:extLst>
          </p:cNvPr>
          <p:cNvSpPr>
            <a:spLocks noGrp="1"/>
          </p:cNvSpPr>
          <p:nvPr>
            <p:ph type="sldNum" sz="quarter" idx="12"/>
          </p:nvPr>
        </p:nvSpPr>
        <p:spPr/>
        <p:txBody>
          <a:bodyPr/>
          <a:lstStyle/>
          <a:p>
            <a:fld id="{2AEDE05D-B419-4D8A-8DD7-735A8A8CC8E7}" type="slidenum">
              <a:rPr lang="en-US" smtClean="0"/>
              <a:t>32</a:t>
            </a:fld>
            <a:endParaRPr lang="en-US"/>
          </a:p>
        </p:txBody>
      </p:sp>
    </p:spTree>
    <p:extLst>
      <p:ext uri="{BB962C8B-B14F-4D97-AF65-F5344CB8AC3E}">
        <p14:creationId xmlns:p14="http://schemas.microsoft.com/office/powerpoint/2010/main" val="390240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D40E-BE29-DC8E-522C-97CDA445EA5D}"/>
              </a:ext>
            </a:extLst>
          </p:cNvPr>
          <p:cNvSpPr>
            <a:spLocks noGrp="1"/>
          </p:cNvSpPr>
          <p:nvPr>
            <p:ph type="title"/>
          </p:nvPr>
        </p:nvSpPr>
        <p:spPr>
          <a:xfrm>
            <a:off x="888732" y="931625"/>
            <a:ext cx="10693667" cy="1450757"/>
          </a:xfrm>
          <a:solidFill>
            <a:schemeClr val="bg1"/>
          </a:solidFill>
        </p:spPr>
        <p:txBody>
          <a:bodyPr/>
          <a:lstStyle/>
          <a:p>
            <a:r>
              <a:rPr lang="en-US" dirty="0"/>
              <a:t> </a:t>
            </a:r>
          </a:p>
        </p:txBody>
      </p:sp>
      <p:graphicFrame>
        <p:nvGraphicFramePr>
          <p:cNvPr id="4" name="Content Placeholder 3">
            <a:extLst>
              <a:ext uri="{FF2B5EF4-FFF2-40B4-BE49-F238E27FC236}">
                <a16:creationId xmlns:a16="http://schemas.microsoft.com/office/drawing/2014/main" id="{3F771BC6-8F63-F352-F98B-ED7023B828DF}"/>
              </a:ext>
            </a:extLst>
          </p:cNvPr>
          <p:cNvGraphicFramePr>
            <a:graphicFrameLocks noGrp="1"/>
          </p:cNvGraphicFramePr>
          <p:nvPr>
            <p:ph idx="1"/>
            <p:extLst>
              <p:ext uri="{D42A27DB-BD31-4B8C-83A1-F6EECF244321}">
                <p14:modId xmlns:p14="http://schemas.microsoft.com/office/powerpoint/2010/main" val="1991933097"/>
              </p:ext>
            </p:extLst>
          </p:nvPr>
        </p:nvGraphicFramePr>
        <p:xfrm>
          <a:off x="3856522" y="1011981"/>
          <a:ext cx="5399774" cy="4099000"/>
        </p:xfrm>
        <a:graphic>
          <a:graphicData uri="http://schemas.openxmlformats.org/drawingml/2006/table">
            <a:tbl>
              <a:tblPr firstRow="1" bandRow="1">
                <a:tableStyleId>{5C22544A-7EE6-4342-B048-85BDC9FD1C3A}</a:tableStyleId>
              </a:tblPr>
              <a:tblGrid>
                <a:gridCol w="1612081">
                  <a:extLst>
                    <a:ext uri="{9D8B030D-6E8A-4147-A177-3AD203B41FA5}">
                      <a16:colId xmlns:a16="http://schemas.microsoft.com/office/drawing/2014/main" val="1419780976"/>
                    </a:ext>
                  </a:extLst>
                </a:gridCol>
                <a:gridCol w="1612081">
                  <a:extLst>
                    <a:ext uri="{9D8B030D-6E8A-4147-A177-3AD203B41FA5}">
                      <a16:colId xmlns:a16="http://schemas.microsoft.com/office/drawing/2014/main" val="1219304883"/>
                    </a:ext>
                  </a:extLst>
                </a:gridCol>
                <a:gridCol w="2175612">
                  <a:extLst>
                    <a:ext uri="{9D8B030D-6E8A-4147-A177-3AD203B41FA5}">
                      <a16:colId xmlns:a16="http://schemas.microsoft.com/office/drawing/2014/main" val="625416623"/>
                    </a:ext>
                  </a:extLst>
                </a:gridCol>
              </a:tblGrid>
              <a:tr h="679592">
                <a:tc>
                  <a:txBody>
                    <a:bodyPr/>
                    <a:lstStyle/>
                    <a:p>
                      <a:r>
                        <a:rPr lang="en-US" sz="2000" dirty="0"/>
                        <a:t>Parameter</a:t>
                      </a:r>
                    </a:p>
                  </a:txBody>
                  <a:tcPr/>
                </a:tc>
                <a:tc>
                  <a:txBody>
                    <a:bodyPr/>
                    <a:lstStyle/>
                    <a:p>
                      <a:r>
                        <a:rPr lang="en-US" sz="2000" dirty="0"/>
                        <a:t>Full Model</a:t>
                      </a:r>
                    </a:p>
                  </a:txBody>
                  <a:tcPr/>
                </a:tc>
                <a:tc>
                  <a:txBody>
                    <a:bodyPr/>
                    <a:lstStyle/>
                    <a:p>
                      <a:r>
                        <a:rPr lang="en-US" sz="2000" dirty="0"/>
                        <a:t>No AC Covariance</a:t>
                      </a:r>
                    </a:p>
                  </a:txBody>
                  <a:tcPr/>
                </a:tc>
                <a:extLst>
                  <a:ext uri="{0D108BD9-81ED-4DB2-BD59-A6C34878D82A}">
                    <a16:rowId xmlns:a16="http://schemas.microsoft.com/office/drawing/2014/main" val="1503666191"/>
                  </a:ext>
                </a:extLst>
              </a:tr>
              <a:tr h="679592">
                <a:tc>
                  <a:txBody>
                    <a:bodyPr/>
                    <a:lstStyle/>
                    <a:p>
                      <a:r>
                        <a:rPr lang="en-US" sz="2000" dirty="0"/>
                        <a:t>A</a:t>
                      </a:r>
                      <a:r>
                        <a:rPr lang="en-US" sz="2000" baseline="-25000" dirty="0"/>
                        <a:t>PGI</a:t>
                      </a:r>
                    </a:p>
                  </a:txBody>
                  <a:tcPr/>
                </a:tc>
                <a:tc>
                  <a:txBody>
                    <a:bodyPr/>
                    <a:lstStyle/>
                    <a:p>
                      <a:r>
                        <a:rPr lang="en-US" sz="2000" dirty="0"/>
                        <a:t>16%</a:t>
                      </a:r>
                    </a:p>
                  </a:txBody>
                  <a:tcPr/>
                </a:tc>
                <a:tc>
                  <a:txBody>
                    <a:bodyPr/>
                    <a:lstStyle/>
                    <a:p>
                      <a:r>
                        <a:rPr lang="en-US" sz="2000" dirty="0"/>
                        <a:t>23%</a:t>
                      </a:r>
                    </a:p>
                  </a:txBody>
                  <a:tcPr/>
                </a:tc>
                <a:extLst>
                  <a:ext uri="{0D108BD9-81ED-4DB2-BD59-A6C34878D82A}">
                    <a16:rowId xmlns:a16="http://schemas.microsoft.com/office/drawing/2014/main" val="1388351637"/>
                  </a:ext>
                </a:extLst>
              </a:tr>
              <a:tr h="679592">
                <a:tc>
                  <a:txBody>
                    <a:bodyPr/>
                    <a:lstStyle/>
                    <a:p>
                      <a:r>
                        <a:rPr lang="en-US" sz="2000" dirty="0"/>
                        <a:t>A</a:t>
                      </a:r>
                      <a:r>
                        <a:rPr lang="en-US" sz="2000" baseline="-25000" dirty="0"/>
                        <a:t>Q</a:t>
                      </a:r>
                    </a:p>
                  </a:txBody>
                  <a:tcPr/>
                </a:tc>
                <a:tc>
                  <a:txBody>
                    <a:bodyPr/>
                    <a:lstStyle/>
                    <a:p>
                      <a:r>
                        <a:rPr lang="en-US" sz="2000" dirty="0"/>
                        <a:t>24%</a:t>
                      </a:r>
                    </a:p>
                  </a:txBody>
                  <a:tcPr/>
                </a:tc>
                <a:tc>
                  <a:txBody>
                    <a:bodyPr/>
                    <a:lstStyle/>
                    <a:p>
                      <a:r>
                        <a:rPr lang="en-US" sz="2000" dirty="0"/>
                        <a:t>25%</a:t>
                      </a:r>
                    </a:p>
                  </a:txBody>
                  <a:tcPr/>
                </a:tc>
                <a:extLst>
                  <a:ext uri="{0D108BD9-81ED-4DB2-BD59-A6C34878D82A}">
                    <a16:rowId xmlns:a16="http://schemas.microsoft.com/office/drawing/2014/main" val="385981338"/>
                  </a:ext>
                </a:extLst>
              </a:tr>
              <a:tr h="679592">
                <a:tc>
                  <a:txBody>
                    <a:bodyPr/>
                    <a:lstStyle/>
                    <a:p>
                      <a:r>
                        <a:rPr lang="en-US" sz="2000" dirty="0"/>
                        <a:t>C</a:t>
                      </a:r>
                    </a:p>
                  </a:txBody>
                  <a:tcPr/>
                </a:tc>
                <a:tc>
                  <a:txBody>
                    <a:bodyPr/>
                    <a:lstStyle/>
                    <a:p>
                      <a:r>
                        <a:rPr lang="en-US" sz="2000" dirty="0"/>
                        <a:t>24%</a:t>
                      </a:r>
                    </a:p>
                  </a:txBody>
                  <a:tcPr/>
                </a:tc>
                <a:tc>
                  <a:txBody>
                    <a:bodyPr/>
                    <a:lstStyle/>
                    <a:p>
                      <a:r>
                        <a:rPr lang="en-US" sz="2000" dirty="0"/>
                        <a:t>35%</a:t>
                      </a:r>
                    </a:p>
                  </a:txBody>
                  <a:tcPr/>
                </a:tc>
                <a:extLst>
                  <a:ext uri="{0D108BD9-81ED-4DB2-BD59-A6C34878D82A}">
                    <a16:rowId xmlns:a16="http://schemas.microsoft.com/office/drawing/2014/main" val="3758349741"/>
                  </a:ext>
                </a:extLst>
              </a:tr>
              <a:tr h="679592">
                <a:tc>
                  <a:txBody>
                    <a:bodyPr/>
                    <a:lstStyle/>
                    <a:p>
                      <a:r>
                        <a:rPr lang="en-US" sz="2000" dirty="0"/>
                        <a:t>E</a:t>
                      </a:r>
                    </a:p>
                  </a:txBody>
                  <a:tcPr/>
                </a:tc>
                <a:tc>
                  <a:txBody>
                    <a:bodyPr/>
                    <a:lstStyle/>
                    <a:p>
                      <a:r>
                        <a:rPr lang="en-US" sz="2000" dirty="0"/>
                        <a:t>16%</a:t>
                      </a:r>
                    </a:p>
                  </a:txBody>
                  <a:tcPr/>
                </a:tc>
                <a:tc>
                  <a:txBody>
                    <a:bodyPr/>
                    <a:lstStyle/>
                    <a:p>
                      <a:r>
                        <a:rPr lang="en-US" sz="2000" dirty="0"/>
                        <a:t>17%</a:t>
                      </a:r>
                    </a:p>
                  </a:txBody>
                  <a:tcPr/>
                </a:tc>
                <a:extLst>
                  <a:ext uri="{0D108BD9-81ED-4DB2-BD59-A6C34878D82A}">
                    <a16:rowId xmlns:a16="http://schemas.microsoft.com/office/drawing/2014/main" val="1244255969"/>
                  </a:ext>
                </a:extLst>
              </a:tr>
              <a:tr h="691446">
                <a:tc>
                  <a:txBody>
                    <a:bodyPr/>
                    <a:lstStyle/>
                    <a:p>
                      <a:r>
                        <a:rPr lang="en-US" sz="2000" dirty="0"/>
                        <a:t>AC Covariance</a:t>
                      </a:r>
                    </a:p>
                  </a:txBody>
                  <a:tcPr/>
                </a:tc>
                <a:tc>
                  <a:txBody>
                    <a:bodyPr/>
                    <a:lstStyle/>
                    <a:p>
                      <a:r>
                        <a:rPr lang="en-US" sz="2000" dirty="0"/>
                        <a:t>19%</a:t>
                      </a:r>
                    </a:p>
                  </a:txBody>
                  <a:tcPr/>
                </a:tc>
                <a:tc>
                  <a:txBody>
                    <a:bodyPr/>
                    <a:lstStyle/>
                    <a:p>
                      <a:r>
                        <a:rPr lang="en-US" sz="2000" dirty="0"/>
                        <a:t>-</a:t>
                      </a:r>
                    </a:p>
                  </a:txBody>
                  <a:tcPr/>
                </a:tc>
                <a:extLst>
                  <a:ext uri="{0D108BD9-81ED-4DB2-BD59-A6C34878D82A}">
                    <a16:rowId xmlns:a16="http://schemas.microsoft.com/office/drawing/2014/main" val="405236695"/>
                  </a:ext>
                </a:extLst>
              </a:tr>
            </a:tbl>
          </a:graphicData>
        </a:graphic>
      </p:graphicFrame>
    </p:spTree>
    <p:extLst>
      <p:ext uri="{BB962C8B-B14F-4D97-AF65-F5344CB8AC3E}">
        <p14:creationId xmlns:p14="http://schemas.microsoft.com/office/powerpoint/2010/main" val="2954445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85BCF4-B2C5-E52E-DB1F-009744FB79A7}"/>
              </a:ext>
            </a:extLst>
          </p:cNvPr>
          <p:cNvSpPr/>
          <p:nvPr/>
        </p:nvSpPr>
        <p:spPr>
          <a:xfrm>
            <a:off x="990115" y="1471370"/>
            <a:ext cx="10490200" cy="52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7577706-30E1-ED7A-051A-9561D38A2B3F}"/>
              </a:ext>
            </a:extLst>
          </p:cNvPr>
          <p:cNvSpPr txBox="1"/>
          <p:nvPr/>
        </p:nvSpPr>
        <p:spPr>
          <a:xfrm>
            <a:off x="1727341" y="1375849"/>
            <a:ext cx="9286555" cy="3785652"/>
          </a:xfrm>
          <a:prstGeom prst="rect">
            <a:avLst/>
          </a:prstGeom>
          <a:noFill/>
        </p:spPr>
        <p:txBody>
          <a:bodyPr wrap="square">
            <a:spAutoFit/>
          </a:bodyPr>
          <a:lstStyle/>
          <a:p>
            <a:r>
              <a:rPr lang="en-US" sz="2400" dirty="0"/>
              <a:t>Information Criteria: </a:t>
            </a:r>
          </a:p>
          <a:p>
            <a:r>
              <a:rPr lang="en-US" sz="2400" dirty="0"/>
              <a:t>      |  </a:t>
            </a:r>
            <a:r>
              <a:rPr lang="en-US" sz="2400" dirty="0" err="1"/>
              <a:t>df</a:t>
            </a:r>
            <a:r>
              <a:rPr lang="en-US" sz="2400" dirty="0"/>
              <a:t> Penalty  |  Parameters Penalty  |  Sample-Size Adjusted</a:t>
            </a:r>
          </a:p>
          <a:p>
            <a:r>
              <a:rPr lang="en-US" sz="2400" dirty="0"/>
              <a:t>AIC:      -990.4557               13009.54                 13009.62</a:t>
            </a:r>
          </a:p>
          <a:p>
            <a:r>
              <a:rPr lang="en-US" sz="2400" dirty="0"/>
              <a:t>BIC:    -40151.9657               13054.35                 13028.94</a:t>
            </a:r>
          </a:p>
          <a:p>
            <a:r>
              <a:rPr lang="en-US" sz="2400" dirty="0"/>
              <a:t>CFI: NA </a:t>
            </a:r>
          </a:p>
          <a:p>
            <a:r>
              <a:rPr lang="en-US" sz="2400" dirty="0"/>
              <a:t>TLI: 1   (also known as NNFI) </a:t>
            </a:r>
          </a:p>
          <a:p>
            <a:r>
              <a:rPr lang="en-US" sz="2400" dirty="0"/>
              <a:t>RMSEA:  0  [95% CI (NA, NA)]</a:t>
            </a:r>
          </a:p>
          <a:p>
            <a:r>
              <a:rPr lang="en-US" sz="2400" dirty="0"/>
              <a:t>Prob(RMSEA &lt;= 0.05): NA</a:t>
            </a:r>
          </a:p>
          <a:p>
            <a:r>
              <a:rPr lang="en-US" sz="2400" dirty="0"/>
              <a:t>To get additional fit indices, see help(</a:t>
            </a:r>
            <a:r>
              <a:rPr lang="en-US" sz="2400" dirty="0" err="1"/>
              <a:t>mxRefModels</a:t>
            </a:r>
            <a:r>
              <a:rPr lang="en-US" sz="2400" dirty="0"/>
              <a:t>)</a:t>
            </a:r>
          </a:p>
          <a:p>
            <a:endParaRPr lang="en-US" sz="2400" dirty="0"/>
          </a:p>
        </p:txBody>
      </p:sp>
    </p:spTree>
    <p:extLst>
      <p:ext uri="{BB962C8B-B14F-4D97-AF65-F5344CB8AC3E}">
        <p14:creationId xmlns:p14="http://schemas.microsoft.com/office/powerpoint/2010/main" val="3723878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9D365-EF65-66C2-7314-ADE832EDA0F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673246E-A119-DC21-BEEF-D7DC73C1A057}"/>
              </a:ext>
            </a:extLst>
          </p:cNvPr>
          <p:cNvSpPr/>
          <p:nvPr/>
        </p:nvSpPr>
        <p:spPr>
          <a:xfrm>
            <a:off x="990115" y="1471370"/>
            <a:ext cx="10490200" cy="52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E87EAC7-0FF4-1FAB-04C2-971ACBD8D285}"/>
              </a:ext>
            </a:extLst>
          </p:cNvPr>
          <p:cNvSpPr>
            <a:spLocks noGrp="1"/>
          </p:cNvSpPr>
          <p:nvPr>
            <p:ph type="sldNum" sz="quarter" idx="12"/>
          </p:nvPr>
        </p:nvSpPr>
        <p:spPr/>
        <p:txBody>
          <a:bodyPr/>
          <a:lstStyle/>
          <a:p>
            <a:fld id="{2AEDE05D-B419-4D8A-8DD7-735A8A8CC8E7}" type="slidenum">
              <a:rPr lang="en-US" smtClean="0"/>
              <a:t>35</a:t>
            </a:fld>
            <a:endParaRPr lang="en-US"/>
          </a:p>
        </p:txBody>
      </p:sp>
      <p:sp>
        <p:nvSpPr>
          <p:cNvPr id="5" name="TextBox 4">
            <a:extLst>
              <a:ext uri="{FF2B5EF4-FFF2-40B4-BE49-F238E27FC236}">
                <a16:creationId xmlns:a16="http://schemas.microsoft.com/office/drawing/2014/main" id="{905BF46F-2F06-A287-7F89-C0A747B1E65D}"/>
              </a:ext>
            </a:extLst>
          </p:cNvPr>
          <p:cNvSpPr txBox="1"/>
          <p:nvPr/>
        </p:nvSpPr>
        <p:spPr>
          <a:xfrm>
            <a:off x="2008971" y="766755"/>
            <a:ext cx="8045599" cy="4154984"/>
          </a:xfrm>
          <a:prstGeom prst="rect">
            <a:avLst/>
          </a:prstGeom>
          <a:noFill/>
        </p:spPr>
        <p:txBody>
          <a:bodyPr wrap="square">
            <a:spAutoFit/>
          </a:bodyPr>
          <a:lstStyle/>
          <a:p>
            <a:r>
              <a:rPr lang="en-US" sz="2400" dirty="0"/>
              <a:t># Fit model normally</a:t>
            </a:r>
          </a:p>
          <a:p>
            <a:r>
              <a:rPr lang="en-US" sz="2400" dirty="0" err="1"/>
              <a:t>ACModelFit</a:t>
            </a:r>
            <a:r>
              <a:rPr lang="en-US" sz="2400" dirty="0"/>
              <a:t> &lt;- </a:t>
            </a:r>
            <a:r>
              <a:rPr lang="en-US" sz="2400" dirty="0" err="1"/>
              <a:t>mxTryHard</a:t>
            </a:r>
            <a:r>
              <a:rPr lang="en-US" sz="2400" dirty="0"/>
              <a:t>(</a:t>
            </a:r>
            <a:r>
              <a:rPr lang="en-US" sz="2400" dirty="0" err="1"/>
              <a:t>ACModel</a:t>
            </a:r>
            <a:r>
              <a:rPr lang="en-US" sz="2400" dirty="0"/>
              <a:t>, </a:t>
            </a:r>
            <a:r>
              <a:rPr lang="en-US" sz="2400" dirty="0" err="1"/>
              <a:t>extraTries</a:t>
            </a:r>
            <a:r>
              <a:rPr lang="en-US" sz="2400" dirty="0"/>
              <a:t> = 200)</a:t>
            </a:r>
          </a:p>
          <a:p>
            <a:r>
              <a:rPr lang="en-US" sz="2400" dirty="0"/>
              <a:t>summary(</a:t>
            </a:r>
            <a:r>
              <a:rPr lang="en-US" sz="2400" dirty="0" err="1"/>
              <a:t>ACModelFit</a:t>
            </a:r>
            <a:r>
              <a:rPr lang="en-US" sz="2400" dirty="0"/>
              <a:t>)</a:t>
            </a:r>
          </a:p>
          <a:p>
            <a:endParaRPr lang="en-US" sz="2400" dirty="0"/>
          </a:p>
          <a:p>
            <a:r>
              <a:rPr lang="en-US" sz="2400" dirty="0"/>
              <a:t>## Fit reference models to get CFI etc.</a:t>
            </a:r>
          </a:p>
          <a:p>
            <a:r>
              <a:rPr lang="en-US" sz="2400" dirty="0" err="1"/>
              <a:t>factorSat</a:t>
            </a:r>
            <a:r>
              <a:rPr lang="en-US" sz="2400" dirty="0"/>
              <a:t> &lt;- </a:t>
            </a:r>
            <a:r>
              <a:rPr lang="en-US" sz="2400" dirty="0" err="1"/>
              <a:t>mxRefModels</a:t>
            </a:r>
            <a:r>
              <a:rPr lang="en-US" sz="2400" dirty="0"/>
              <a:t>(</a:t>
            </a:r>
            <a:r>
              <a:rPr lang="en-US" sz="2400" dirty="0" err="1"/>
              <a:t>ACModelFit</a:t>
            </a:r>
            <a:r>
              <a:rPr lang="en-US" sz="2400" dirty="0"/>
              <a:t>, run=T)</a:t>
            </a:r>
          </a:p>
          <a:p>
            <a:r>
              <a:rPr lang="en-US" sz="2400" dirty="0"/>
              <a:t>#summary(factorSat$Independence)</a:t>
            </a:r>
          </a:p>
          <a:p>
            <a:r>
              <a:rPr lang="en-US" sz="2400" dirty="0"/>
              <a:t>#summary(factorSat$Saturated)</a:t>
            </a:r>
          </a:p>
          <a:p>
            <a:endParaRPr lang="en-US" sz="2400" dirty="0"/>
          </a:p>
          <a:p>
            <a:r>
              <a:rPr lang="en-US" sz="2400" dirty="0"/>
              <a:t>summary(</a:t>
            </a:r>
            <a:r>
              <a:rPr lang="en-US" sz="2400" dirty="0" err="1"/>
              <a:t>ACModelFit</a:t>
            </a:r>
            <a:r>
              <a:rPr lang="en-US" sz="2400" dirty="0"/>
              <a:t>, </a:t>
            </a:r>
            <a:r>
              <a:rPr lang="en-US" sz="2400" dirty="0" err="1"/>
              <a:t>refModels</a:t>
            </a:r>
            <a:r>
              <a:rPr lang="en-US" sz="2400" dirty="0"/>
              <a:t>=</a:t>
            </a:r>
            <a:r>
              <a:rPr lang="en-US" sz="2400" dirty="0" err="1"/>
              <a:t>factorSat</a:t>
            </a:r>
            <a:r>
              <a:rPr lang="en-US" sz="2400" dirty="0"/>
              <a:t>)</a:t>
            </a:r>
          </a:p>
          <a:p>
            <a:endParaRPr lang="en-US" sz="2400" dirty="0"/>
          </a:p>
        </p:txBody>
      </p:sp>
    </p:spTree>
    <p:extLst>
      <p:ext uri="{BB962C8B-B14F-4D97-AF65-F5344CB8AC3E}">
        <p14:creationId xmlns:p14="http://schemas.microsoft.com/office/powerpoint/2010/main" val="2069624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4A50D4-AAA3-0994-1064-8571C838CE70}"/>
              </a:ext>
            </a:extLst>
          </p:cNvPr>
          <p:cNvSpPr/>
          <p:nvPr/>
        </p:nvSpPr>
        <p:spPr>
          <a:xfrm>
            <a:off x="990115" y="1471370"/>
            <a:ext cx="10490200" cy="52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F721691-81B9-F758-95ED-1AD1D47BE85B}"/>
              </a:ext>
            </a:extLst>
          </p:cNvPr>
          <p:cNvSpPr txBox="1"/>
          <p:nvPr/>
        </p:nvSpPr>
        <p:spPr>
          <a:xfrm>
            <a:off x="1270142" y="1227277"/>
            <a:ext cx="9384158" cy="3416320"/>
          </a:xfrm>
          <a:prstGeom prst="rect">
            <a:avLst/>
          </a:prstGeom>
          <a:noFill/>
        </p:spPr>
        <p:txBody>
          <a:bodyPr wrap="square">
            <a:spAutoFit/>
          </a:bodyPr>
          <a:lstStyle/>
          <a:p>
            <a:r>
              <a:rPr lang="en-US" sz="2400" dirty="0"/>
              <a:t>chi-square:  χ² ( </a:t>
            </a:r>
            <a:r>
              <a:rPr lang="en-US" sz="2400" dirty="0" err="1"/>
              <a:t>df</a:t>
            </a:r>
            <a:r>
              <a:rPr lang="en-US" sz="2400" dirty="0"/>
              <a:t>=15 ) = -0.0003213478,  p = 1</a:t>
            </a:r>
          </a:p>
          <a:p>
            <a:r>
              <a:rPr lang="en-US" sz="2400" dirty="0"/>
              <a:t>Information Criteria: </a:t>
            </a:r>
          </a:p>
          <a:p>
            <a:r>
              <a:rPr lang="en-US" sz="2400" dirty="0"/>
              <a:t>      |  </a:t>
            </a:r>
            <a:r>
              <a:rPr lang="en-US" sz="2400" dirty="0" err="1"/>
              <a:t>df</a:t>
            </a:r>
            <a:r>
              <a:rPr lang="en-US" sz="2400" dirty="0"/>
              <a:t> Penalty  |  Parameters Penalty  |  Sample-Size Adjusted</a:t>
            </a:r>
          </a:p>
          <a:p>
            <a:r>
              <a:rPr lang="en-US" sz="2400" dirty="0"/>
              <a:t>AIC:      -990.4557               13009.54                 13009.62</a:t>
            </a:r>
          </a:p>
          <a:p>
            <a:r>
              <a:rPr lang="en-US" sz="2400" dirty="0"/>
              <a:t>BIC:    -40151.9657               13054.35                 13028.94</a:t>
            </a:r>
          </a:p>
          <a:p>
            <a:r>
              <a:rPr lang="en-US" sz="2400" dirty="0"/>
              <a:t>CFI: 1.005239 </a:t>
            </a:r>
          </a:p>
          <a:p>
            <a:r>
              <a:rPr lang="en-US" sz="2400" dirty="0"/>
              <a:t>TLI: 1.003144   (also known as NNFI) </a:t>
            </a:r>
          </a:p>
          <a:p>
            <a:r>
              <a:rPr lang="en-US" sz="2400" dirty="0"/>
              <a:t>RMSEA: 0 *(Non-centrality parameter is negative)  [95% CI (0, 0)]</a:t>
            </a:r>
          </a:p>
          <a:p>
            <a:r>
              <a:rPr lang="en-US" sz="2400" dirty="0"/>
              <a:t>Prob(RMSEA &lt;= 0.05): 1</a:t>
            </a:r>
          </a:p>
        </p:txBody>
      </p:sp>
    </p:spTree>
    <p:extLst>
      <p:ext uri="{BB962C8B-B14F-4D97-AF65-F5344CB8AC3E}">
        <p14:creationId xmlns:p14="http://schemas.microsoft.com/office/powerpoint/2010/main" val="382126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D2255-B619-20F7-9FD0-3346B7FCEEE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6690A58-F1AE-8290-E246-D1E34B92F739}"/>
              </a:ext>
            </a:extLst>
          </p:cNvPr>
          <p:cNvSpPr/>
          <p:nvPr/>
        </p:nvSpPr>
        <p:spPr>
          <a:xfrm>
            <a:off x="1016000" y="1527898"/>
            <a:ext cx="10490200" cy="52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E4256B-30E2-E3CB-A9A1-D9C15B401144}"/>
              </a:ext>
            </a:extLst>
          </p:cNvPr>
          <p:cNvSpPr/>
          <p:nvPr/>
        </p:nvSpPr>
        <p:spPr>
          <a:xfrm>
            <a:off x="5248469" y="4358044"/>
            <a:ext cx="1485266" cy="835660"/>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Phenotype</a:t>
            </a:r>
          </a:p>
          <a:p>
            <a:pPr algn="ctr"/>
            <a:r>
              <a:rPr lang="en-US" dirty="0"/>
              <a:t>(Twin 1)</a:t>
            </a:r>
          </a:p>
        </p:txBody>
      </p:sp>
      <p:sp>
        <p:nvSpPr>
          <p:cNvPr id="3" name="Oval 2">
            <a:extLst>
              <a:ext uri="{FF2B5EF4-FFF2-40B4-BE49-F238E27FC236}">
                <a16:creationId xmlns:a16="http://schemas.microsoft.com/office/drawing/2014/main" id="{44038B32-467C-BA2F-1B5B-8B2D2871AD4E}"/>
              </a:ext>
            </a:extLst>
          </p:cNvPr>
          <p:cNvSpPr/>
          <p:nvPr/>
        </p:nvSpPr>
        <p:spPr>
          <a:xfrm>
            <a:off x="3946402" y="2133919"/>
            <a:ext cx="812800" cy="734770"/>
          </a:xfrm>
          <a:prstGeom prst="ellipse">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a:t>
            </a:r>
            <a:r>
              <a:rPr lang="en-US" baseline="-25000" dirty="0"/>
              <a:t>PGI</a:t>
            </a:r>
          </a:p>
        </p:txBody>
      </p:sp>
      <p:sp>
        <p:nvSpPr>
          <p:cNvPr id="4" name="Oval 3">
            <a:extLst>
              <a:ext uri="{FF2B5EF4-FFF2-40B4-BE49-F238E27FC236}">
                <a16:creationId xmlns:a16="http://schemas.microsoft.com/office/drawing/2014/main" id="{771F6A72-8F6F-D4DB-03A7-F7BB217CE12C}"/>
              </a:ext>
            </a:extLst>
          </p:cNvPr>
          <p:cNvSpPr/>
          <p:nvPr/>
        </p:nvSpPr>
        <p:spPr>
          <a:xfrm>
            <a:off x="5089402" y="2133919"/>
            <a:ext cx="812800" cy="734770"/>
          </a:xfrm>
          <a:prstGeom prst="ellipse">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a:t>
            </a:r>
            <a:r>
              <a:rPr lang="en-US" baseline="-25000" dirty="0"/>
              <a:t>Q</a:t>
            </a:r>
          </a:p>
        </p:txBody>
      </p:sp>
      <p:sp>
        <p:nvSpPr>
          <p:cNvPr id="5" name="Oval 4">
            <a:extLst>
              <a:ext uri="{FF2B5EF4-FFF2-40B4-BE49-F238E27FC236}">
                <a16:creationId xmlns:a16="http://schemas.microsoft.com/office/drawing/2014/main" id="{D27AA0FB-B9A5-3838-6C23-196CB59E91C7}"/>
              </a:ext>
            </a:extLst>
          </p:cNvPr>
          <p:cNvSpPr/>
          <p:nvPr/>
        </p:nvSpPr>
        <p:spPr>
          <a:xfrm>
            <a:off x="6232402" y="2133919"/>
            <a:ext cx="812800" cy="734770"/>
          </a:xfrm>
          <a:prstGeom prst="ellipse">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
            </a:r>
            <a:endParaRPr lang="en-US" baseline="-25000" dirty="0"/>
          </a:p>
        </p:txBody>
      </p:sp>
      <p:sp>
        <p:nvSpPr>
          <p:cNvPr id="6" name="Oval 5">
            <a:extLst>
              <a:ext uri="{FF2B5EF4-FFF2-40B4-BE49-F238E27FC236}">
                <a16:creationId xmlns:a16="http://schemas.microsoft.com/office/drawing/2014/main" id="{65583D27-DA38-02DA-DA5E-99D2C15EC8F8}"/>
              </a:ext>
            </a:extLst>
          </p:cNvPr>
          <p:cNvSpPr/>
          <p:nvPr/>
        </p:nvSpPr>
        <p:spPr>
          <a:xfrm>
            <a:off x="7375402" y="2133919"/>
            <a:ext cx="812800" cy="734770"/>
          </a:xfrm>
          <a:prstGeom prst="ellipse">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a:t>
            </a:r>
            <a:endParaRPr lang="en-US" baseline="-25000" dirty="0"/>
          </a:p>
        </p:txBody>
      </p:sp>
      <p:cxnSp>
        <p:nvCxnSpPr>
          <p:cNvPr id="7" name="Straight Arrow Connector 6">
            <a:extLst>
              <a:ext uri="{FF2B5EF4-FFF2-40B4-BE49-F238E27FC236}">
                <a16:creationId xmlns:a16="http://schemas.microsoft.com/office/drawing/2014/main" id="{AF0A139F-37A3-4666-45A2-5E5B5179E6A4}"/>
              </a:ext>
            </a:extLst>
          </p:cNvPr>
          <p:cNvCxnSpPr>
            <a:cxnSpLocks/>
            <a:stCxn id="3" idx="4"/>
            <a:endCxn id="2" idx="0"/>
          </p:cNvCxnSpPr>
          <p:nvPr/>
        </p:nvCxnSpPr>
        <p:spPr>
          <a:xfrm>
            <a:off x="4352802" y="2868689"/>
            <a:ext cx="16383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9D6E9AA-6E15-0DB0-9F1C-97A791CD052F}"/>
              </a:ext>
            </a:extLst>
          </p:cNvPr>
          <p:cNvCxnSpPr>
            <a:cxnSpLocks/>
            <a:stCxn id="4" idx="4"/>
            <a:endCxn id="2" idx="0"/>
          </p:cNvCxnSpPr>
          <p:nvPr/>
        </p:nvCxnSpPr>
        <p:spPr>
          <a:xfrm>
            <a:off x="5495802" y="2868689"/>
            <a:ext cx="4953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0B70202-429D-EB44-2AA5-2430E3A96516}"/>
              </a:ext>
            </a:extLst>
          </p:cNvPr>
          <p:cNvCxnSpPr>
            <a:cxnSpLocks/>
            <a:stCxn id="5" idx="4"/>
            <a:endCxn id="2" idx="0"/>
          </p:cNvCxnSpPr>
          <p:nvPr/>
        </p:nvCxnSpPr>
        <p:spPr>
          <a:xfrm flipH="1">
            <a:off x="5991102" y="2868689"/>
            <a:ext cx="6477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3570F08-2808-27ED-BF09-7B3A7ED73DD2}"/>
              </a:ext>
            </a:extLst>
          </p:cNvPr>
          <p:cNvCxnSpPr>
            <a:cxnSpLocks/>
            <a:stCxn id="6" idx="4"/>
            <a:endCxn id="2" idx="0"/>
          </p:cNvCxnSpPr>
          <p:nvPr/>
        </p:nvCxnSpPr>
        <p:spPr>
          <a:xfrm flipH="1">
            <a:off x="5991102" y="2868689"/>
            <a:ext cx="1790700"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Curved 68">
            <a:extLst>
              <a:ext uri="{FF2B5EF4-FFF2-40B4-BE49-F238E27FC236}">
                <a16:creationId xmlns:a16="http://schemas.microsoft.com/office/drawing/2014/main" id="{9D287E93-5ABE-8647-4723-CC719DFFE55F}"/>
              </a:ext>
            </a:extLst>
          </p:cNvPr>
          <p:cNvCxnSpPr>
            <a:cxnSpLocks/>
            <a:stCxn id="3" idx="7"/>
            <a:endCxn id="3" idx="6"/>
          </p:cNvCxnSpPr>
          <p:nvPr/>
        </p:nvCxnSpPr>
        <p:spPr>
          <a:xfrm rot="16200000" flipH="1">
            <a:off x="4569796" y="2311898"/>
            <a:ext cx="259780" cy="119032"/>
          </a:xfrm>
          <a:prstGeom prst="curvedConnector4">
            <a:avLst>
              <a:gd name="adj1" fmla="val -46310"/>
              <a:gd name="adj2" fmla="val 292049"/>
            </a:avLst>
          </a:prstGeom>
          <a:ln w="28575">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Connector: Curved 74">
            <a:extLst>
              <a:ext uri="{FF2B5EF4-FFF2-40B4-BE49-F238E27FC236}">
                <a16:creationId xmlns:a16="http://schemas.microsoft.com/office/drawing/2014/main" id="{4D9754B8-71FD-766B-699B-80B52AEB4C51}"/>
              </a:ext>
            </a:extLst>
          </p:cNvPr>
          <p:cNvCxnSpPr>
            <a:cxnSpLocks/>
            <a:stCxn id="4" idx="7"/>
            <a:endCxn id="4" idx="6"/>
          </p:cNvCxnSpPr>
          <p:nvPr/>
        </p:nvCxnSpPr>
        <p:spPr>
          <a:xfrm rot="16200000" flipH="1">
            <a:off x="5712796" y="2311898"/>
            <a:ext cx="259780" cy="119032"/>
          </a:xfrm>
          <a:prstGeom prst="curvedConnector4">
            <a:avLst>
              <a:gd name="adj1" fmla="val -46311"/>
              <a:gd name="adj2" fmla="val 292049"/>
            </a:avLst>
          </a:prstGeom>
          <a:ln w="28575">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Connector: Curved 81">
            <a:extLst>
              <a:ext uri="{FF2B5EF4-FFF2-40B4-BE49-F238E27FC236}">
                <a16:creationId xmlns:a16="http://schemas.microsoft.com/office/drawing/2014/main" id="{0A8E0BE8-6BF0-6BD5-9D84-31DBD464A657}"/>
              </a:ext>
            </a:extLst>
          </p:cNvPr>
          <p:cNvCxnSpPr>
            <a:cxnSpLocks/>
          </p:cNvCxnSpPr>
          <p:nvPr/>
        </p:nvCxnSpPr>
        <p:spPr>
          <a:xfrm rot="16200000" flipH="1">
            <a:off x="6863416" y="2311898"/>
            <a:ext cx="259780" cy="119032"/>
          </a:xfrm>
          <a:prstGeom prst="curvedConnector4">
            <a:avLst>
              <a:gd name="adj1" fmla="val -46310"/>
              <a:gd name="adj2" fmla="val 292049"/>
            </a:avLst>
          </a:prstGeom>
          <a:ln w="28575">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EDE0ABF3-8E05-E32A-53EA-B1BBF7B90CF7}"/>
              </a:ext>
            </a:extLst>
          </p:cNvPr>
          <p:cNvCxnSpPr>
            <a:cxnSpLocks/>
            <a:stCxn id="6" idx="7"/>
            <a:endCxn id="6" idx="6"/>
          </p:cNvCxnSpPr>
          <p:nvPr/>
        </p:nvCxnSpPr>
        <p:spPr>
          <a:xfrm rot="16200000" flipH="1">
            <a:off x="7998796" y="2311898"/>
            <a:ext cx="259780" cy="119032"/>
          </a:xfrm>
          <a:prstGeom prst="curvedConnector4">
            <a:avLst>
              <a:gd name="adj1" fmla="val -56088"/>
              <a:gd name="adj2" fmla="val 292049"/>
            </a:avLst>
          </a:prstGeom>
          <a:ln w="28575">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69EC6532-201D-EC5F-B412-22A7BA863B84}"/>
              </a:ext>
            </a:extLst>
          </p:cNvPr>
          <p:cNvSpPr/>
          <p:nvPr/>
        </p:nvSpPr>
        <p:spPr>
          <a:xfrm>
            <a:off x="3962102" y="4358044"/>
            <a:ext cx="750284" cy="835660"/>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PGI</a:t>
            </a:r>
          </a:p>
          <a:p>
            <a:pPr algn="ctr"/>
            <a:r>
              <a:rPr lang="en-US" dirty="0"/>
              <a:t>(T1)</a:t>
            </a:r>
          </a:p>
        </p:txBody>
      </p:sp>
      <p:cxnSp>
        <p:nvCxnSpPr>
          <p:cNvPr id="95" name="Straight Arrow Connector 94">
            <a:extLst>
              <a:ext uri="{FF2B5EF4-FFF2-40B4-BE49-F238E27FC236}">
                <a16:creationId xmlns:a16="http://schemas.microsoft.com/office/drawing/2014/main" id="{4394D9C5-1A87-280F-C4D3-A7DBA0E88786}"/>
              </a:ext>
            </a:extLst>
          </p:cNvPr>
          <p:cNvCxnSpPr>
            <a:cxnSpLocks/>
            <a:stCxn id="3" idx="4"/>
            <a:endCxn id="94" idx="0"/>
          </p:cNvCxnSpPr>
          <p:nvPr/>
        </p:nvCxnSpPr>
        <p:spPr>
          <a:xfrm flipH="1">
            <a:off x="4337244" y="2868689"/>
            <a:ext cx="15558" cy="148935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6BBBF87E-4ADE-49D1-104C-7E5CCB9380D0}"/>
              </a:ext>
            </a:extLst>
          </p:cNvPr>
          <p:cNvSpPr txBox="1"/>
          <p:nvPr/>
        </p:nvSpPr>
        <p:spPr>
          <a:xfrm>
            <a:off x="4197324" y="3572107"/>
            <a:ext cx="308098" cy="369332"/>
          </a:xfrm>
          <a:prstGeom prst="rect">
            <a:avLst/>
          </a:prstGeom>
          <a:solidFill>
            <a:schemeClr val="bg1"/>
          </a:solidFill>
        </p:spPr>
        <p:txBody>
          <a:bodyPr wrap="none" rtlCol="0">
            <a:spAutoFit/>
          </a:bodyPr>
          <a:lstStyle/>
          <a:p>
            <a:r>
              <a:rPr lang="en-US" dirty="0"/>
              <a:t>p</a:t>
            </a:r>
          </a:p>
        </p:txBody>
      </p:sp>
      <p:sp>
        <p:nvSpPr>
          <p:cNvPr id="100" name="TextBox 99">
            <a:extLst>
              <a:ext uri="{FF2B5EF4-FFF2-40B4-BE49-F238E27FC236}">
                <a16:creationId xmlns:a16="http://schemas.microsoft.com/office/drawing/2014/main" id="{9858BB06-3285-4568-CF3F-185863B17A69}"/>
              </a:ext>
            </a:extLst>
          </p:cNvPr>
          <p:cNvSpPr txBox="1"/>
          <p:nvPr/>
        </p:nvSpPr>
        <p:spPr>
          <a:xfrm>
            <a:off x="5089402" y="3474201"/>
            <a:ext cx="308098" cy="369332"/>
          </a:xfrm>
          <a:prstGeom prst="rect">
            <a:avLst/>
          </a:prstGeom>
          <a:solidFill>
            <a:schemeClr val="bg1"/>
          </a:solidFill>
        </p:spPr>
        <p:txBody>
          <a:bodyPr wrap="none" rtlCol="0">
            <a:spAutoFit/>
          </a:bodyPr>
          <a:lstStyle/>
          <a:p>
            <a:r>
              <a:rPr lang="en-US" dirty="0"/>
              <a:t>1</a:t>
            </a:r>
          </a:p>
        </p:txBody>
      </p:sp>
      <p:sp>
        <p:nvSpPr>
          <p:cNvPr id="101" name="TextBox 100">
            <a:extLst>
              <a:ext uri="{FF2B5EF4-FFF2-40B4-BE49-F238E27FC236}">
                <a16:creationId xmlns:a16="http://schemas.microsoft.com/office/drawing/2014/main" id="{F247A3C2-FF46-2FB1-EDEE-7E028B2EAD7B}"/>
              </a:ext>
            </a:extLst>
          </p:cNvPr>
          <p:cNvSpPr txBox="1"/>
          <p:nvPr/>
        </p:nvSpPr>
        <p:spPr>
          <a:xfrm>
            <a:off x="5609882" y="3402372"/>
            <a:ext cx="308098" cy="369332"/>
          </a:xfrm>
          <a:prstGeom prst="rect">
            <a:avLst/>
          </a:prstGeom>
          <a:solidFill>
            <a:schemeClr val="bg1"/>
          </a:solidFill>
        </p:spPr>
        <p:txBody>
          <a:bodyPr wrap="none" rtlCol="0">
            <a:spAutoFit/>
          </a:bodyPr>
          <a:lstStyle/>
          <a:p>
            <a:r>
              <a:rPr lang="en-US" dirty="0"/>
              <a:t>1</a:t>
            </a:r>
          </a:p>
        </p:txBody>
      </p:sp>
      <p:sp>
        <p:nvSpPr>
          <p:cNvPr id="102" name="TextBox 101">
            <a:extLst>
              <a:ext uri="{FF2B5EF4-FFF2-40B4-BE49-F238E27FC236}">
                <a16:creationId xmlns:a16="http://schemas.microsoft.com/office/drawing/2014/main" id="{EFB8A866-D617-00FB-E634-22A9295A2C82}"/>
              </a:ext>
            </a:extLst>
          </p:cNvPr>
          <p:cNvSpPr txBox="1"/>
          <p:nvPr/>
        </p:nvSpPr>
        <p:spPr>
          <a:xfrm>
            <a:off x="6107051" y="3417535"/>
            <a:ext cx="308098" cy="369332"/>
          </a:xfrm>
          <a:prstGeom prst="rect">
            <a:avLst/>
          </a:prstGeom>
          <a:solidFill>
            <a:schemeClr val="bg1"/>
          </a:solidFill>
        </p:spPr>
        <p:txBody>
          <a:bodyPr wrap="none" rtlCol="0">
            <a:spAutoFit/>
          </a:bodyPr>
          <a:lstStyle/>
          <a:p>
            <a:r>
              <a:rPr lang="en-US"/>
              <a:t>1</a:t>
            </a:r>
            <a:endParaRPr lang="en-US" dirty="0"/>
          </a:p>
        </p:txBody>
      </p:sp>
      <p:sp>
        <p:nvSpPr>
          <p:cNvPr id="103" name="TextBox 102">
            <a:extLst>
              <a:ext uri="{FF2B5EF4-FFF2-40B4-BE49-F238E27FC236}">
                <a16:creationId xmlns:a16="http://schemas.microsoft.com/office/drawing/2014/main" id="{783A883C-B1B1-328B-96FD-3005A89F5021}"/>
              </a:ext>
            </a:extLst>
          </p:cNvPr>
          <p:cNvSpPr txBox="1"/>
          <p:nvPr/>
        </p:nvSpPr>
        <p:spPr>
          <a:xfrm>
            <a:off x="6579686" y="3474201"/>
            <a:ext cx="308098" cy="369332"/>
          </a:xfrm>
          <a:prstGeom prst="rect">
            <a:avLst/>
          </a:prstGeom>
          <a:solidFill>
            <a:schemeClr val="bg1"/>
          </a:solidFill>
        </p:spPr>
        <p:txBody>
          <a:bodyPr wrap="none" rtlCol="0">
            <a:spAutoFit/>
          </a:bodyPr>
          <a:lstStyle/>
          <a:p>
            <a:r>
              <a:rPr lang="en-US"/>
              <a:t>1</a:t>
            </a:r>
            <a:endParaRPr lang="en-US" dirty="0"/>
          </a:p>
        </p:txBody>
      </p:sp>
      <p:sp>
        <p:nvSpPr>
          <p:cNvPr id="104" name="TextBox 103">
            <a:extLst>
              <a:ext uri="{FF2B5EF4-FFF2-40B4-BE49-F238E27FC236}">
                <a16:creationId xmlns:a16="http://schemas.microsoft.com/office/drawing/2014/main" id="{4FC882E7-B35D-C783-9257-3097FC1B1133}"/>
              </a:ext>
            </a:extLst>
          </p:cNvPr>
          <p:cNvSpPr txBox="1"/>
          <p:nvPr/>
        </p:nvSpPr>
        <p:spPr>
          <a:xfrm>
            <a:off x="4705104" y="1939346"/>
            <a:ext cx="308098" cy="369332"/>
          </a:xfrm>
          <a:prstGeom prst="rect">
            <a:avLst/>
          </a:prstGeom>
          <a:solidFill>
            <a:schemeClr val="bg1"/>
          </a:solidFill>
        </p:spPr>
        <p:txBody>
          <a:bodyPr wrap="none" rtlCol="0">
            <a:spAutoFit/>
          </a:bodyPr>
          <a:lstStyle/>
          <a:p>
            <a:r>
              <a:rPr lang="el-GR" dirty="0"/>
              <a:t>σ</a:t>
            </a:r>
            <a:endParaRPr lang="en-US" dirty="0"/>
          </a:p>
        </p:txBody>
      </p:sp>
      <p:sp>
        <p:nvSpPr>
          <p:cNvPr id="105" name="TextBox 104">
            <a:extLst>
              <a:ext uri="{FF2B5EF4-FFF2-40B4-BE49-F238E27FC236}">
                <a16:creationId xmlns:a16="http://schemas.microsoft.com/office/drawing/2014/main" id="{B0138D75-FD77-F0BC-E183-A639A2AB9730}"/>
              </a:ext>
            </a:extLst>
          </p:cNvPr>
          <p:cNvSpPr txBox="1"/>
          <p:nvPr/>
        </p:nvSpPr>
        <p:spPr>
          <a:xfrm>
            <a:off x="5875153" y="1932971"/>
            <a:ext cx="308098" cy="369332"/>
          </a:xfrm>
          <a:prstGeom prst="rect">
            <a:avLst/>
          </a:prstGeom>
          <a:solidFill>
            <a:schemeClr val="bg1"/>
          </a:solidFill>
        </p:spPr>
        <p:txBody>
          <a:bodyPr wrap="none" rtlCol="0">
            <a:spAutoFit/>
          </a:bodyPr>
          <a:lstStyle/>
          <a:p>
            <a:r>
              <a:rPr lang="el-GR" dirty="0"/>
              <a:t>σ</a:t>
            </a:r>
            <a:endParaRPr lang="en-US" dirty="0"/>
          </a:p>
        </p:txBody>
      </p:sp>
      <p:sp>
        <p:nvSpPr>
          <p:cNvPr id="106" name="TextBox 105">
            <a:extLst>
              <a:ext uri="{FF2B5EF4-FFF2-40B4-BE49-F238E27FC236}">
                <a16:creationId xmlns:a16="http://schemas.microsoft.com/office/drawing/2014/main" id="{DEA47D06-E01B-3117-C5EA-AD852EDBAA35}"/>
              </a:ext>
            </a:extLst>
          </p:cNvPr>
          <p:cNvSpPr txBox="1"/>
          <p:nvPr/>
        </p:nvSpPr>
        <p:spPr>
          <a:xfrm>
            <a:off x="7092356" y="1924024"/>
            <a:ext cx="308098" cy="369332"/>
          </a:xfrm>
          <a:prstGeom prst="rect">
            <a:avLst/>
          </a:prstGeom>
          <a:solidFill>
            <a:schemeClr val="bg1"/>
          </a:solidFill>
        </p:spPr>
        <p:txBody>
          <a:bodyPr wrap="none" rtlCol="0">
            <a:spAutoFit/>
          </a:bodyPr>
          <a:lstStyle/>
          <a:p>
            <a:r>
              <a:rPr lang="el-GR" dirty="0"/>
              <a:t>σ</a:t>
            </a:r>
            <a:endParaRPr lang="en-US" dirty="0"/>
          </a:p>
        </p:txBody>
      </p:sp>
      <p:sp>
        <p:nvSpPr>
          <p:cNvPr id="107" name="TextBox 106">
            <a:extLst>
              <a:ext uri="{FF2B5EF4-FFF2-40B4-BE49-F238E27FC236}">
                <a16:creationId xmlns:a16="http://schemas.microsoft.com/office/drawing/2014/main" id="{9D2A2C0F-CC47-162E-82CC-B3E25974B95A}"/>
              </a:ext>
            </a:extLst>
          </p:cNvPr>
          <p:cNvSpPr txBox="1"/>
          <p:nvPr/>
        </p:nvSpPr>
        <p:spPr>
          <a:xfrm>
            <a:off x="8188202" y="1924024"/>
            <a:ext cx="308098" cy="369332"/>
          </a:xfrm>
          <a:prstGeom prst="rect">
            <a:avLst/>
          </a:prstGeom>
          <a:solidFill>
            <a:schemeClr val="bg1"/>
          </a:solidFill>
        </p:spPr>
        <p:txBody>
          <a:bodyPr wrap="none" rtlCol="0">
            <a:spAutoFit/>
          </a:bodyPr>
          <a:lstStyle/>
          <a:p>
            <a:r>
              <a:rPr lang="el-GR" dirty="0"/>
              <a:t>σ</a:t>
            </a:r>
            <a:endParaRPr lang="en-US" dirty="0"/>
          </a:p>
        </p:txBody>
      </p:sp>
      <p:cxnSp>
        <p:nvCxnSpPr>
          <p:cNvPr id="109" name="Connector: Curved 108">
            <a:extLst>
              <a:ext uri="{FF2B5EF4-FFF2-40B4-BE49-F238E27FC236}">
                <a16:creationId xmlns:a16="http://schemas.microsoft.com/office/drawing/2014/main" id="{6094CFEC-F95C-9E92-75BA-D0DECCDE5054}"/>
              </a:ext>
            </a:extLst>
          </p:cNvPr>
          <p:cNvCxnSpPr>
            <a:stCxn id="3" idx="0"/>
            <a:endCxn id="5" idx="0"/>
          </p:cNvCxnSpPr>
          <p:nvPr/>
        </p:nvCxnSpPr>
        <p:spPr>
          <a:xfrm rot="5400000" flipH="1" flipV="1">
            <a:off x="5495802" y="990919"/>
            <a:ext cx="12700" cy="2286000"/>
          </a:xfrm>
          <a:prstGeom prst="curvedConnector3">
            <a:avLst>
              <a:gd name="adj1" fmla="val 6447055"/>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2486EE5A-F529-23AE-61B9-227BCA4F8895}"/>
              </a:ext>
            </a:extLst>
          </p:cNvPr>
          <p:cNvCxnSpPr>
            <a:cxnSpLocks/>
            <a:stCxn id="4" idx="4"/>
            <a:endCxn id="5" idx="4"/>
          </p:cNvCxnSpPr>
          <p:nvPr/>
        </p:nvCxnSpPr>
        <p:spPr>
          <a:xfrm rot="16200000" flipH="1">
            <a:off x="6067302" y="2297189"/>
            <a:ext cx="12700" cy="1143000"/>
          </a:xfrm>
          <a:prstGeom prst="curvedConnector3">
            <a:avLst>
              <a:gd name="adj1" fmla="val 1300000"/>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8E1B53A9-7473-9224-FA8D-0BC1EB56DAED}"/>
              </a:ext>
            </a:extLst>
          </p:cNvPr>
          <p:cNvSpPr txBox="1"/>
          <p:nvPr/>
        </p:nvSpPr>
        <p:spPr>
          <a:xfrm>
            <a:off x="5343691" y="1135413"/>
            <a:ext cx="439479" cy="369332"/>
          </a:xfrm>
          <a:prstGeom prst="rect">
            <a:avLst/>
          </a:prstGeom>
          <a:solidFill>
            <a:schemeClr val="bg1"/>
          </a:solidFill>
        </p:spPr>
        <p:txBody>
          <a:bodyPr wrap="none" rtlCol="0">
            <a:spAutoFit/>
          </a:bodyPr>
          <a:lstStyle/>
          <a:p>
            <a:r>
              <a:rPr lang="en-US" dirty="0"/>
              <a:t>AC</a:t>
            </a:r>
          </a:p>
        </p:txBody>
      </p:sp>
      <p:sp>
        <p:nvSpPr>
          <p:cNvPr id="117" name="TextBox 116">
            <a:extLst>
              <a:ext uri="{FF2B5EF4-FFF2-40B4-BE49-F238E27FC236}">
                <a16:creationId xmlns:a16="http://schemas.microsoft.com/office/drawing/2014/main" id="{2ED8607F-D226-A200-88F0-754517BA06DD}"/>
              </a:ext>
            </a:extLst>
          </p:cNvPr>
          <p:cNvSpPr txBox="1"/>
          <p:nvPr/>
        </p:nvSpPr>
        <p:spPr>
          <a:xfrm>
            <a:off x="5849460" y="2816032"/>
            <a:ext cx="439479" cy="369332"/>
          </a:xfrm>
          <a:prstGeom prst="rect">
            <a:avLst/>
          </a:prstGeom>
          <a:solidFill>
            <a:schemeClr val="bg1"/>
          </a:solidFill>
        </p:spPr>
        <p:txBody>
          <a:bodyPr wrap="none" rtlCol="0">
            <a:spAutoFit/>
          </a:bodyPr>
          <a:lstStyle/>
          <a:p>
            <a:r>
              <a:rPr lang="en-US" dirty="0"/>
              <a:t>AC</a:t>
            </a:r>
          </a:p>
        </p:txBody>
      </p:sp>
      <p:cxnSp>
        <p:nvCxnSpPr>
          <p:cNvPr id="10" name="Connector: Curved 9">
            <a:extLst>
              <a:ext uri="{FF2B5EF4-FFF2-40B4-BE49-F238E27FC236}">
                <a16:creationId xmlns:a16="http://schemas.microsoft.com/office/drawing/2014/main" id="{1B996240-82DF-AA0A-AFA3-E0902D731421}"/>
              </a:ext>
            </a:extLst>
          </p:cNvPr>
          <p:cNvCxnSpPr>
            <a:cxnSpLocks/>
            <a:stCxn id="3" idx="0"/>
            <a:endCxn id="4" idx="0"/>
          </p:cNvCxnSpPr>
          <p:nvPr/>
        </p:nvCxnSpPr>
        <p:spPr>
          <a:xfrm rot="5400000" flipH="1" flipV="1">
            <a:off x="4924302" y="1562419"/>
            <a:ext cx="12700" cy="1143000"/>
          </a:xfrm>
          <a:prstGeom prst="curvedConnector3">
            <a:avLst>
              <a:gd name="adj1" fmla="val 1800000"/>
            </a:avLst>
          </a:prstGeom>
          <a:ln w="38100">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AB923DC-DC85-6D99-8CDB-9E295288074B}"/>
              </a:ext>
            </a:extLst>
          </p:cNvPr>
          <p:cNvSpPr txBox="1"/>
          <p:nvPr/>
        </p:nvSpPr>
        <p:spPr>
          <a:xfrm>
            <a:off x="4699686" y="1694512"/>
            <a:ext cx="498855" cy="369332"/>
          </a:xfrm>
          <a:prstGeom prst="rect">
            <a:avLst/>
          </a:prstGeom>
          <a:solidFill>
            <a:schemeClr val="bg1"/>
          </a:solidFill>
        </p:spPr>
        <p:txBody>
          <a:bodyPr wrap="none" rtlCol="0">
            <a:spAutoFit/>
          </a:bodyPr>
          <a:lstStyle/>
          <a:p>
            <a:r>
              <a:rPr lang="en-US" dirty="0"/>
              <a:t>r12</a:t>
            </a:r>
          </a:p>
        </p:txBody>
      </p:sp>
      <p:sp>
        <p:nvSpPr>
          <p:cNvPr id="11" name="Slide Number Placeholder 10">
            <a:extLst>
              <a:ext uri="{FF2B5EF4-FFF2-40B4-BE49-F238E27FC236}">
                <a16:creationId xmlns:a16="http://schemas.microsoft.com/office/drawing/2014/main" id="{0B4C32AF-04FB-6822-1459-E03A0991B078}"/>
              </a:ext>
            </a:extLst>
          </p:cNvPr>
          <p:cNvSpPr>
            <a:spLocks noGrp="1"/>
          </p:cNvSpPr>
          <p:nvPr>
            <p:ph type="sldNum" sz="quarter" idx="12"/>
          </p:nvPr>
        </p:nvSpPr>
        <p:spPr/>
        <p:txBody>
          <a:bodyPr/>
          <a:lstStyle/>
          <a:p>
            <a:fld id="{2AEDE05D-B419-4D8A-8DD7-735A8A8CC8E7}" type="slidenum">
              <a:rPr lang="en-US" smtClean="0"/>
              <a:t>37</a:t>
            </a:fld>
            <a:endParaRPr lang="en-US"/>
          </a:p>
        </p:txBody>
      </p:sp>
      <p:sp>
        <p:nvSpPr>
          <p:cNvPr id="12" name="TextBox 11">
            <a:extLst>
              <a:ext uri="{FF2B5EF4-FFF2-40B4-BE49-F238E27FC236}">
                <a16:creationId xmlns:a16="http://schemas.microsoft.com/office/drawing/2014/main" id="{5D98CDAE-3065-DBB1-FAF5-454D9829343A}"/>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849044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05968F-18F9-7576-81CB-8ECB00327AD4}"/>
              </a:ext>
            </a:extLst>
          </p:cNvPr>
          <p:cNvPicPr>
            <a:picLocks noChangeAspect="1"/>
          </p:cNvPicPr>
          <p:nvPr/>
        </p:nvPicPr>
        <p:blipFill>
          <a:blip r:embed="rId2"/>
          <a:stretch>
            <a:fillRect/>
          </a:stretch>
        </p:blipFill>
        <p:spPr>
          <a:xfrm>
            <a:off x="1091293" y="0"/>
            <a:ext cx="10205631" cy="6237514"/>
          </a:xfrm>
          <a:prstGeom prst="rect">
            <a:avLst/>
          </a:prstGeom>
        </p:spPr>
      </p:pic>
    </p:spTree>
    <p:extLst>
      <p:ext uri="{BB962C8B-B14F-4D97-AF65-F5344CB8AC3E}">
        <p14:creationId xmlns:p14="http://schemas.microsoft.com/office/powerpoint/2010/main" val="1622702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11F0D-F355-7B17-CC6E-EEA12DD8DF2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E5E7987-EE13-991D-7E81-D6C4DC93B0F5}"/>
              </a:ext>
            </a:extLst>
          </p:cNvPr>
          <p:cNvSpPr txBox="1"/>
          <p:nvPr/>
        </p:nvSpPr>
        <p:spPr>
          <a:xfrm>
            <a:off x="2807073" y="2913600"/>
            <a:ext cx="8045599" cy="3693319"/>
          </a:xfrm>
          <a:prstGeom prst="rect">
            <a:avLst/>
          </a:prstGeom>
          <a:noFill/>
        </p:spPr>
        <p:txBody>
          <a:bodyPr wrap="square">
            <a:spAutoFit/>
          </a:bodyPr>
          <a:lstStyle/>
          <a:p>
            <a:r>
              <a:rPr lang="en-US" dirty="0"/>
              <a:t> </a:t>
            </a:r>
            <a:r>
              <a:rPr lang="en-US" dirty="0" err="1"/>
              <a:t>mxAlgebra</a:t>
            </a:r>
            <a:r>
              <a:rPr lang="en-US" dirty="0"/>
              <a:t>(expression=</a:t>
            </a:r>
            <a:r>
              <a:rPr lang="en-US" dirty="0" err="1"/>
              <a:t>rbind</a:t>
            </a:r>
            <a:r>
              <a:rPr lang="en-US" dirty="0"/>
              <a:t>(</a:t>
            </a:r>
          </a:p>
          <a:p>
            <a:r>
              <a:rPr lang="en-US" dirty="0"/>
              <a:t>#            E   A1   A2   C         E   A1    A2    C</a:t>
            </a:r>
          </a:p>
          <a:p>
            <a:r>
              <a:rPr lang="en-US" dirty="0"/>
              <a:t> </a:t>
            </a:r>
            <a:r>
              <a:rPr lang="en-US" dirty="0" err="1"/>
              <a:t>cbind</a:t>
            </a:r>
            <a:r>
              <a:rPr lang="en-US" dirty="0"/>
              <a:t>(SE,   0,   0,   0,          0,   0,   0,       0),        # E</a:t>
            </a:r>
          </a:p>
          <a:p>
            <a:r>
              <a:rPr lang="en-US" dirty="0"/>
              <a:t> </a:t>
            </a:r>
            <a:r>
              <a:rPr lang="en-US" dirty="0" err="1"/>
              <a:t>cbind</a:t>
            </a:r>
            <a:r>
              <a:rPr lang="en-US" dirty="0"/>
              <a:t>( 0, SA1, C12, CA1,   0, SA1, C12, CA1),    # A1</a:t>
            </a:r>
          </a:p>
          <a:p>
            <a:r>
              <a:rPr lang="en-US" dirty="0"/>
              <a:t> </a:t>
            </a:r>
            <a:r>
              <a:rPr lang="en-US" dirty="0" err="1"/>
              <a:t>cbind</a:t>
            </a:r>
            <a:r>
              <a:rPr lang="en-US" dirty="0"/>
              <a:t>( 0, C12, SA2, CA2,   0, C12, SA2, CA2),    # A2</a:t>
            </a:r>
          </a:p>
          <a:p>
            <a:r>
              <a:rPr lang="en-US" dirty="0"/>
              <a:t> </a:t>
            </a:r>
            <a:r>
              <a:rPr lang="en-US" dirty="0" err="1"/>
              <a:t>cbind</a:t>
            </a:r>
            <a:r>
              <a:rPr lang="en-US" dirty="0"/>
              <a:t>( 0, CA1, CA2,  SC,    0, CA1, CA2, SC),      # C</a:t>
            </a:r>
          </a:p>
          <a:p>
            <a:endParaRPr lang="en-US" dirty="0"/>
          </a:p>
          <a:p>
            <a:r>
              <a:rPr lang="en-US" dirty="0"/>
              <a:t> </a:t>
            </a:r>
            <a:r>
              <a:rPr lang="en-US" dirty="0" err="1"/>
              <a:t>cbind</a:t>
            </a:r>
            <a:r>
              <a:rPr lang="en-US" dirty="0"/>
              <a:t>( 0,   0,   0,   0,            SE,   0,    0,    0),        # E</a:t>
            </a:r>
          </a:p>
          <a:p>
            <a:r>
              <a:rPr lang="en-US" dirty="0"/>
              <a:t> </a:t>
            </a:r>
            <a:r>
              <a:rPr lang="en-US" dirty="0" err="1"/>
              <a:t>cbind</a:t>
            </a:r>
            <a:r>
              <a:rPr lang="en-US" dirty="0"/>
              <a:t>( 0, SA1, C12, CA1,    0, SA1,  C12,  CA1),  # A1</a:t>
            </a:r>
          </a:p>
          <a:p>
            <a:r>
              <a:rPr lang="en-US" dirty="0"/>
              <a:t> </a:t>
            </a:r>
            <a:r>
              <a:rPr lang="en-US" dirty="0" err="1"/>
              <a:t>cbind</a:t>
            </a:r>
            <a:r>
              <a:rPr lang="en-US" dirty="0"/>
              <a:t>( 0, C12, SA2, CA2,    0, C12,  SA2,  CA2),  # A2</a:t>
            </a:r>
          </a:p>
          <a:p>
            <a:r>
              <a:rPr lang="en-US" dirty="0"/>
              <a:t> </a:t>
            </a:r>
            <a:r>
              <a:rPr lang="en-US" dirty="0" err="1"/>
              <a:t>cbind</a:t>
            </a:r>
            <a:r>
              <a:rPr lang="en-US" dirty="0"/>
              <a:t>( 0, CA1, CA2,  SC,     0, CA1,  CA2,   SC)),  # C </a:t>
            </a:r>
          </a:p>
          <a:p>
            <a:r>
              <a:rPr lang="en-US" dirty="0"/>
              <a:t>name='</a:t>
            </a:r>
            <a:r>
              <a:rPr lang="en-US" dirty="0" err="1"/>
              <a:t>latSmz</a:t>
            </a:r>
            <a:r>
              <a:rPr lang="en-US" dirty="0"/>
              <a:t>'),   </a:t>
            </a:r>
          </a:p>
          <a:p>
            <a:endParaRPr lang="en-US" dirty="0"/>
          </a:p>
        </p:txBody>
      </p:sp>
      <p:sp>
        <p:nvSpPr>
          <p:cNvPr id="6" name="Rectangle 5">
            <a:extLst>
              <a:ext uri="{FF2B5EF4-FFF2-40B4-BE49-F238E27FC236}">
                <a16:creationId xmlns:a16="http://schemas.microsoft.com/office/drawing/2014/main" id="{AECE4518-16C8-C23F-0929-C53E7C81BDFC}"/>
              </a:ext>
            </a:extLst>
          </p:cNvPr>
          <p:cNvSpPr/>
          <p:nvPr/>
        </p:nvSpPr>
        <p:spPr>
          <a:xfrm>
            <a:off x="990115" y="1471370"/>
            <a:ext cx="10490200" cy="52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43A7D7D-B6B5-0DD1-CC19-F13394A7B586}"/>
              </a:ext>
            </a:extLst>
          </p:cNvPr>
          <p:cNvSpPr txBox="1"/>
          <p:nvPr/>
        </p:nvSpPr>
        <p:spPr>
          <a:xfrm>
            <a:off x="2807072" y="349810"/>
            <a:ext cx="7533715" cy="2308324"/>
          </a:xfrm>
          <a:prstGeom prst="rect">
            <a:avLst/>
          </a:prstGeom>
          <a:noFill/>
        </p:spPr>
        <p:txBody>
          <a:bodyPr wrap="square">
            <a:spAutoFit/>
          </a:bodyPr>
          <a:lstStyle/>
          <a:p>
            <a:r>
              <a:rPr lang="en-US" dirty="0"/>
              <a:t> </a:t>
            </a:r>
            <a:r>
              <a:rPr lang="en-US" dirty="0" err="1"/>
              <a:t>mxAlgebra</a:t>
            </a:r>
            <a:r>
              <a:rPr lang="en-US" dirty="0"/>
              <a:t>(SA1 + SA2 + 2*r12*sqrt(SA1*SA2), name="SA"),</a:t>
            </a:r>
          </a:p>
          <a:p>
            <a:r>
              <a:rPr lang="en-US" dirty="0"/>
              <a:t> </a:t>
            </a:r>
            <a:r>
              <a:rPr lang="en-US" dirty="0" err="1"/>
              <a:t>mxAlgebra</a:t>
            </a:r>
            <a:r>
              <a:rPr lang="en-US" dirty="0"/>
              <a:t>(r12*sqrt(SA1)*sqrt(SA2), name="C12"),</a:t>
            </a:r>
          </a:p>
          <a:p>
            <a:r>
              <a:rPr lang="en-US" dirty="0"/>
              <a:t> </a:t>
            </a:r>
            <a:r>
              <a:rPr lang="en-US" dirty="0" err="1"/>
              <a:t>mxAlgebra</a:t>
            </a:r>
            <a:r>
              <a:rPr lang="en-US" dirty="0"/>
              <a:t>( (SA1+r12*sqrt(SA1*SA2))*solve(SA), name="g1"),</a:t>
            </a:r>
          </a:p>
          <a:p>
            <a:r>
              <a:rPr lang="en-US" dirty="0"/>
              <a:t> </a:t>
            </a:r>
            <a:r>
              <a:rPr lang="en-US" dirty="0" err="1"/>
              <a:t>mxAlgebra</a:t>
            </a:r>
            <a:r>
              <a:rPr lang="en-US" dirty="0"/>
              <a:t>( (SA2+r12*sqrt(SA1*SA2))*solve(SA), name="g2"),</a:t>
            </a:r>
          </a:p>
          <a:p>
            <a:r>
              <a:rPr lang="en-US" dirty="0"/>
              <a:t># AC covariances</a:t>
            </a:r>
          </a:p>
          <a:p>
            <a:r>
              <a:rPr lang="en-US" dirty="0"/>
              <a:t> </a:t>
            </a:r>
            <a:r>
              <a:rPr lang="en-US" dirty="0" err="1"/>
              <a:t>mxAlgebra</a:t>
            </a:r>
            <a:r>
              <a:rPr lang="en-US" dirty="0"/>
              <a:t>(g1*(CAC), name="CA1"),</a:t>
            </a:r>
          </a:p>
          <a:p>
            <a:r>
              <a:rPr lang="en-US" dirty="0"/>
              <a:t> </a:t>
            </a:r>
            <a:r>
              <a:rPr lang="en-US" dirty="0" err="1"/>
              <a:t>mxAlgebra</a:t>
            </a:r>
            <a:r>
              <a:rPr lang="en-US" dirty="0"/>
              <a:t>(g2*(CAC), name="CA2"),</a:t>
            </a:r>
          </a:p>
          <a:p>
            <a:r>
              <a:rPr lang="en-US" dirty="0"/>
              <a:t>….</a:t>
            </a:r>
          </a:p>
        </p:txBody>
      </p:sp>
      <p:sp>
        <p:nvSpPr>
          <p:cNvPr id="2" name="Slide Number Placeholder 1">
            <a:extLst>
              <a:ext uri="{FF2B5EF4-FFF2-40B4-BE49-F238E27FC236}">
                <a16:creationId xmlns:a16="http://schemas.microsoft.com/office/drawing/2014/main" id="{4DBCB297-EDAB-E064-E345-D7E514961D01}"/>
              </a:ext>
            </a:extLst>
          </p:cNvPr>
          <p:cNvSpPr>
            <a:spLocks noGrp="1"/>
          </p:cNvSpPr>
          <p:nvPr>
            <p:ph type="sldNum" sz="quarter" idx="12"/>
          </p:nvPr>
        </p:nvSpPr>
        <p:spPr/>
        <p:txBody>
          <a:bodyPr/>
          <a:lstStyle/>
          <a:p>
            <a:fld id="{2AEDE05D-B419-4D8A-8DD7-735A8A8CC8E7}" type="slidenum">
              <a:rPr lang="en-US" smtClean="0"/>
              <a:t>39</a:t>
            </a:fld>
            <a:endParaRPr lang="en-US"/>
          </a:p>
        </p:txBody>
      </p:sp>
    </p:spTree>
    <p:extLst>
      <p:ext uri="{BB962C8B-B14F-4D97-AF65-F5344CB8AC3E}">
        <p14:creationId xmlns:p14="http://schemas.microsoft.com/office/powerpoint/2010/main" val="392803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28592F-45BF-582A-8449-C178EB96E3F8}"/>
              </a:ext>
            </a:extLst>
          </p:cNvPr>
          <p:cNvSpPr/>
          <p:nvPr/>
        </p:nvSpPr>
        <p:spPr>
          <a:xfrm>
            <a:off x="914400" y="1460500"/>
            <a:ext cx="10490200" cy="52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Guitar with solid fill">
            <a:extLst>
              <a:ext uri="{FF2B5EF4-FFF2-40B4-BE49-F238E27FC236}">
                <a16:creationId xmlns:a16="http://schemas.microsoft.com/office/drawing/2014/main" id="{D0ECB14E-1C15-FFF7-CA69-8590493907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18300" y="755650"/>
            <a:ext cx="914400" cy="914400"/>
          </a:xfrm>
          <a:prstGeom prst="rect">
            <a:avLst/>
          </a:prstGeom>
        </p:spPr>
      </p:pic>
      <p:pic>
        <p:nvPicPr>
          <p:cNvPr id="12" name="Graphic 11" descr="DNA with solid fill">
            <a:extLst>
              <a:ext uri="{FF2B5EF4-FFF2-40B4-BE49-F238E27FC236}">
                <a16:creationId xmlns:a16="http://schemas.microsoft.com/office/drawing/2014/main" id="{A7922EAA-ABFD-EB01-22C5-8B9BB13451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51805">
            <a:off x="4488274" y="755650"/>
            <a:ext cx="914400" cy="914400"/>
          </a:xfrm>
          <a:prstGeom prst="rect">
            <a:avLst/>
          </a:prstGeom>
        </p:spPr>
      </p:pic>
      <p:pic>
        <p:nvPicPr>
          <p:cNvPr id="14" name="Graphic 13" descr="Woman with solid fill">
            <a:extLst>
              <a:ext uri="{FF2B5EF4-FFF2-40B4-BE49-F238E27FC236}">
                <a16:creationId xmlns:a16="http://schemas.microsoft.com/office/drawing/2014/main" id="{912CA4BF-B4C2-0B58-1555-20253AD704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9900" y="1409700"/>
            <a:ext cx="914400" cy="914400"/>
          </a:xfrm>
          <a:prstGeom prst="rect">
            <a:avLst/>
          </a:prstGeom>
        </p:spPr>
      </p:pic>
      <p:pic>
        <p:nvPicPr>
          <p:cNvPr id="16" name="Graphic 15" descr="Child with balloon with solid fill">
            <a:extLst>
              <a:ext uri="{FF2B5EF4-FFF2-40B4-BE49-F238E27FC236}">
                <a16:creationId xmlns:a16="http://schemas.microsoft.com/office/drawing/2014/main" id="{A39866FF-0FEF-9C28-D077-AEB31669CA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49900" y="4724400"/>
            <a:ext cx="914400" cy="914400"/>
          </a:xfrm>
          <a:prstGeom prst="rect">
            <a:avLst/>
          </a:prstGeom>
        </p:spPr>
      </p:pic>
      <p:sp>
        <p:nvSpPr>
          <p:cNvPr id="17" name="TextBox 16">
            <a:extLst>
              <a:ext uri="{FF2B5EF4-FFF2-40B4-BE49-F238E27FC236}">
                <a16:creationId xmlns:a16="http://schemas.microsoft.com/office/drawing/2014/main" id="{23B49EC6-74F0-1A52-027C-4520ACA6047F}"/>
              </a:ext>
            </a:extLst>
          </p:cNvPr>
          <p:cNvSpPr txBox="1"/>
          <p:nvPr/>
        </p:nvSpPr>
        <p:spPr>
          <a:xfrm>
            <a:off x="289453" y="239092"/>
            <a:ext cx="1249894" cy="369332"/>
          </a:xfrm>
          <a:prstGeom prst="rect">
            <a:avLst/>
          </a:prstGeom>
          <a:noFill/>
        </p:spPr>
        <p:txBody>
          <a:bodyPr wrap="none" rtlCol="0">
            <a:spAutoFit/>
          </a:bodyPr>
          <a:lstStyle/>
          <a:p>
            <a:r>
              <a:rPr lang="en-US" dirty="0"/>
              <a:t>Passive </a:t>
            </a:r>
            <a:r>
              <a:rPr lang="en-US" dirty="0" err="1"/>
              <a:t>rGE</a:t>
            </a:r>
            <a:endParaRPr lang="en-US" dirty="0"/>
          </a:p>
        </p:txBody>
      </p:sp>
      <p:pic>
        <p:nvPicPr>
          <p:cNvPr id="19" name="Graphic 18" descr="Music note with solid fill">
            <a:extLst>
              <a:ext uri="{FF2B5EF4-FFF2-40B4-BE49-F238E27FC236}">
                <a16:creationId xmlns:a16="http://schemas.microsoft.com/office/drawing/2014/main" id="{33D990A5-D072-F6A3-BE1B-D16EC545D4B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41048" y="654050"/>
            <a:ext cx="520700" cy="520700"/>
          </a:xfrm>
          <a:prstGeom prst="rect">
            <a:avLst/>
          </a:prstGeom>
        </p:spPr>
      </p:pic>
      <p:sp>
        <p:nvSpPr>
          <p:cNvPr id="3" name="Slide Number Placeholder 2">
            <a:extLst>
              <a:ext uri="{FF2B5EF4-FFF2-40B4-BE49-F238E27FC236}">
                <a16:creationId xmlns:a16="http://schemas.microsoft.com/office/drawing/2014/main" id="{F5D0D2FC-1A07-8658-5409-6AE332FD4FE4}"/>
              </a:ext>
            </a:extLst>
          </p:cNvPr>
          <p:cNvSpPr>
            <a:spLocks noGrp="1"/>
          </p:cNvSpPr>
          <p:nvPr>
            <p:ph type="sldNum" sz="quarter" idx="12"/>
          </p:nvPr>
        </p:nvSpPr>
        <p:spPr/>
        <p:txBody>
          <a:bodyPr/>
          <a:lstStyle/>
          <a:p>
            <a:fld id="{2AEDE05D-B419-4D8A-8DD7-735A8A8CC8E7}" type="slidenum">
              <a:rPr lang="en-US" smtClean="0"/>
              <a:t>4</a:t>
            </a:fld>
            <a:endParaRPr lang="en-US"/>
          </a:p>
        </p:txBody>
      </p:sp>
      <p:sp>
        <p:nvSpPr>
          <p:cNvPr id="4" name="TextBox 3">
            <a:extLst>
              <a:ext uri="{FF2B5EF4-FFF2-40B4-BE49-F238E27FC236}">
                <a16:creationId xmlns:a16="http://schemas.microsoft.com/office/drawing/2014/main" id="{2849B790-D869-EA1D-5850-8614BBD4B668}"/>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1952989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30E2-426F-D1EB-A789-B69F22878A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B1CC7A-908B-E53A-D93D-593177152C6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15BB517-688B-1509-AF0F-B8694D4A58F7}"/>
              </a:ext>
            </a:extLst>
          </p:cNvPr>
          <p:cNvSpPr>
            <a:spLocks noGrp="1"/>
          </p:cNvSpPr>
          <p:nvPr>
            <p:ph type="sldNum" sz="quarter" idx="12"/>
          </p:nvPr>
        </p:nvSpPr>
        <p:spPr/>
        <p:txBody>
          <a:bodyPr/>
          <a:lstStyle/>
          <a:p>
            <a:fld id="{2AEDE05D-B419-4D8A-8DD7-735A8A8CC8E7}" type="slidenum">
              <a:rPr lang="en-US" smtClean="0"/>
              <a:t>40</a:t>
            </a:fld>
            <a:endParaRPr lang="en-US"/>
          </a:p>
        </p:txBody>
      </p:sp>
    </p:spTree>
    <p:extLst>
      <p:ext uri="{BB962C8B-B14F-4D97-AF65-F5344CB8AC3E}">
        <p14:creationId xmlns:p14="http://schemas.microsoft.com/office/powerpoint/2010/main" val="3802735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9F638-1CD6-A548-6E6E-3BE9418F1685}"/>
              </a:ext>
            </a:extLst>
          </p:cNvPr>
          <p:cNvSpPr>
            <a:spLocks noGrp="1"/>
          </p:cNvSpPr>
          <p:nvPr>
            <p:ph idx="1"/>
          </p:nvPr>
        </p:nvSpPr>
        <p:spPr>
          <a:xfrm>
            <a:off x="838200" y="673100"/>
            <a:ext cx="10515600" cy="5503863"/>
          </a:xfrm>
        </p:spPr>
        <p:txBody>
          <a:bodyPr>
            <a:normAutofit/>
          </a:bodyPr>
          <a:lstStyle/>
          <a:p>
            <a:pPr marL="365760" marR="0" indent="0">
              <a:lnSpc>
                <a:spcPct val="107000"/>
              </a:lnSpc>
              <a:spcBef>
                <a:spcPts val="0"/>
              </a:spcBef>
              <a:spcAft>
                <a:spcPts val="800"/>
              </a:spcAft>
              <a:buNone/>
              <a:tabLst>
                <a:tab pos="0" algn="r"/>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65760" marR="0" indent="0">
              <a:lnSpc>
                <a:spcPct val="107000"/>
              </a:lnSpc>
              <a:spcBef>
                <a:spcPts val="0"/>
              </a:spcBef>
              <a:spcAft>
                <a:spcPts val="800"/>
              </a:spcAft>
              <a:buNone/>
              <a:tabLst>
                <a:tab pos="0" algn="r"/>
                <a:tab pos="4572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Extra development notes:</a:t>
            </a:r>
          </a:p>
          <a:p>
            <a:pPr marL="365760" marR="0" indent="0">
              <a:lnSpc>
                <a:spcPct val="107000"/>
              </a:lnSpc>
              <a:spcBef>
                <a:spcPts val="0"/>
              </a:spcBef>
              <a:spcAft>
                <a:spcPts val="800"/>
              </a:spcAft>
              <a:buNone/>
              <a:tabLst>
                <a:tab pos="0" algn="r"/>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65760" marR="0" indent="0">
              <a:lnSpc>
                <a:spcPct val="107000"/>
              </a:lnSpc>
              <a:spcBef>
                <a:spcPts val="0"/>
              </a:spcBef>
              <a:spcAft>
                <a:spcPts val="800"/>
              </a:spcAft>
              <a:buNone/>
              <a:tabLst>
                <a:tab pos="0" algn="r"/>
                <a:tab pos="457200"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65760" marR="0" indent="0">
              <a:lnSpc>
                <a:spcPct val="107000"/>
              </a:lnSpc>
              <a:spcBef>
                <a:spcPts val="0"/>
              </a:spcBef>
              <a:spcAft>
                <a:spcPts val="800"/>
              </a:spcAft>
              <a:buNone/>
              <a:tabLst>
                <a:tab pos="0" algn="r"/>
                <a:tab pos="4572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Could add the r12 assumption test</a:t>
            </a:r>
          </a:p>
          <a:p>
            <a:pPr marL="365760" marR="0" indent="0">
              <a:lnSpc>
                <a:spcPct val="107000"/>
              </a:lnSpc>
              <a:spcBef>
                <a:spcPts val="0"/>
              </a:spcBef>
              <a:spcAft>
                <a:spcPts val="800"/>
              </a:spcAft>
              <a:buNone/>
              <a:tabLst>
                <a:tab pos="0" algn="r"/>
                <a:tab pos="457200"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65760" marR="0" indent="0">
              <a:lnSpc>
                <a:spcPct val="107000"/>
              </a:lnSpc>
              <a:spcBef>
                <a:spcPts val="0"/>
              </a:spcBef>
              <a:spcAft>
                <a:spcPts val="800"/>
              </a:spcAft>
              <a:buNone/>
              <a:tabLst>
                <a:tab pos="0" algn="r"/>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Regress PGS out of mean?</a:t>
            </a:r>
          </a:p>
          <a:p>
            <a:pPr marL="914400" marR="0">
              <a:lnSpc>
                <a:spcPct val="107000"/>
              </a:lnSpc>
              <a:spcBef>
                <a:spcPts val="0"/>
              </a:spcBef>
              <a:spcAft>
                <a:spcPts val="800"/>
              </a:spcAft>
              <a:tabLst>
                <a:tab pos="0" algn="r"/>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look in this file you’ll have all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alebra</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want to do. We’ll source that function, do an ACE function, ACE + covariate, ACE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cov</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Then spit out those models (possibly with the additional 2 models). </a:t>
            </a:r>
          </a:p>
          <a:p>
            <a:pPr marL="914400" marR="0">
              <a:lnSpc>
                <a:spcPct val="107000"/>
              </a:lnSpc>
              <a:spcBef>
                <a:spcPts val="0"/>
              </a:spcBef>
              <a:spcAft>
                <a:spcPts val="800"/>
              </a:spcAft>
              <a:tabLst>
                <a:tab pos="0" algn="r"/>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D7665E1-E496-61D4-B384-F994D7954B1A}"/>
              </a:ext>
            </a:extLst>
          </p:cNvPr>
          <p:cNvSpPr>
            <a:spLocks noGrp="1"/>
          </p:cNvSpPr>
          <p:nvPr>
            <p:ph type="sldNum" sz="quarter" idx="12"/>
          </p:nvPr>
        </p:nvSpPr>
        <p:spPr/>
        <p:txBody>
          <a:bodyPr/>
          <a:lstStyle/>
          <a:p>
            <a:fld id="{2AEDE05D-B419-4D8A-8DD7-735A8A8CC8E7}" type="slidenum">
              <a:rPr lang="en-US" smtClean="0"/>
              <a:t>41</a:t>
            </a:fld>
            <a:endParaRPr lang="en-US"/>
          </a:p>
        </p:txBody>
      </p:sp>
    </p:spTree>
    <p:extLst>
      <p:ext uri="{BB962C8B-B14F-4D97-AF65-F5344CB8AC3E}">
        <p14:creationId xmlns:p14="http://schemas.microsoft.com/office/powerpoint/2010/main" val="4199028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698094-BCC0-7B55-AE23-8EC97623E0D7}"/>
              </a:ext>
            </a:extLst>
          </p:cNvPr>
          <p:cNvPicPr>
            <a:picLocks noChangeAspect="1"/>
          </p:cNvPicPr>
          <p:nvPr/>
        </p:nvPicPr>
        <p:blipFill>
          <a:blip r:embed="rId2"/>
          <a:stretch>
            <a:fillRect/>
          </a:stretch>
        </p:blipFill>
        <p:spPr>
          <a:xfrm>
            <a:off x="1046744" y="407957"/>
            <a:ext cx="10098512" cy="5635685"/>
          </a:xfrm>
          <a:prstGeom prst="rect">
            <a:avLst/>
          </a:prstGeom>
        </p:spPr>
      </p:pic>
      <p:sp>
        <p:nvSpPr>
          <p:cNvPr id="2" name="Slide Number Placeholder 1">
            <a:extLst>
              <a:ext uri="{FF2B5EF4-FFF2-40B4-BE49-F238E27FC236}">
                <a16:creationId xmlns:a16="http://schemas.microsoft.com/office/drawing/2014/main" id="{9F16DB94-09A0-6189-6966-A6590488C305}"/>
              </a:ext>
            </a:extLst>
          </p:cNvPr>
          <p:cNvSpPr>
            <a:spLocks noGrp="1"/>
          </p:cNvSpPr>
          <p:nvPr>
            <p:ph type="sldNum" sz="quarter" idx="12"/>
          </p:nvPr>
        </p:nvSpPr>
        <p:spPr/>
        <p:txBody>
          <a:bodyPr/>
          <a:lstStyle/>
          <a:p>
            <a:fld id="{2AEDE05D-B419-4D8A-8DD7-735A8A8CC8E7}" type="slidenum">
              <a:rPr lang="en-US" smtClean="0"/>
              <a:t>42</a:t>
            </a:fld>
            <a:endParaRPr lang="en-US"/>
          </a:p>
        </p:txBody>
      </p:sp>
    </p:spTree>
    <p:extLst>
      <p:ext uri="{BB962C8B-B14F-4D97-AF65-F5344CB8AC3E}">
        <p14:creationId xmlns:p14="http://schemas.microsoft.com/office/powerpoint/2010/main" val="1693706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28592F-45BF-582A-8449-C178EB96E3F8}"/>
              </a:ext>
            </a:extLst>
          </p:cNvPr>
          <p:cNvSpPr/>
          <p:nvPr/>
        </p:nvSpPr>
        <p:spPr>
          <a:xfrm>
            <a:off x="990115" y="1471370"/>
            <a:ext cx="10490200" cy="52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hild with balloon with solid fill">
            <a:extLst>
              <a:ext uri="{FF2B5EF4-FFF2-40B4-BE49-F238E27FC236}">
                <a16:creationId xmlns:a16="http://schemas.microsoft.com/office/drawing/2014/main" id="{A39866FF-0FEF-9C28-D077-AEB31669CA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0347" y="4748806"/>
            <a:ext cx="914400" cy="914400"/>
          </a:xfrm>
          <a:prstGeom prst="rect">
            <a:avLst/>
          </a:prstGeom>
        </p:spPr>
      </p:pic>
      <p:sp>
        <p:nvSpPr>
          <p:cNvPr id="17" name="TextBox 16">
            <a:extLst>
              <a:ext uri="{FF2B5EF4-FFF2-40B4-BE49-F238E27FC236}">
                <a16:creationId xmlns:a16="http://schemas.microsoft.com/office/drawing/2014/main" id="{23B49EC6-74F0-1A52-027C-4520ACA6047F}"/>
              </a:ext>
            </a:extLst>
          </p:cNvPr>
          <p:cNvSpPr txBox="1"/>
          <p:nvPr/>
        </p:nvSpPr>
        <p:spPr>
          <a:xfrm>
            <a:off x="289453" y="239092"/>
            <a:ext cx="1462452" cy="369332"/>
          </a:xfrm>
          <a:prstGeom prst="rect">
            <a:avLst/>
          </a:prstGeom>
          <a:noFill/>
        </p:spPr>
        <p:txBody>
          <a:bodyPr wrap="none" rtlCol="0">
            <a:spAutoFit/>
          </a:bodyPr>
          <a:lstStyle/>
          <a:p>
            <a:r>
              <a:rPr lang="en-US" dirty="0" err="1"/>
              <a:t>Evokative</a:t>
            </a:r>
            <a:r>
              <a:rPr lang="en-US" dirty="0"/>
              <a:t> </a:t>
            </a:r>
            <a:r>
              <a:rPr lang="en-US" dirty="0" err="1"/>
              <a:t>rGE</a:t>
            </a:r>
            <a:endParaRPr lang="en-US" dirty="0"/>
          </a:p>
        </p:txBody>
      </p:sp>
      <p:grpSp>
        <p:nvGrpSpPr>
          <p:cNvPr id="4" name="Group 3">
            <a:extLst>
              <a:ext uri="{FF2B5EF4-FFF2-40B4-BE49-F238E27FC236}">
                <a16:creationId xmlns:a16="http://schemas.microsoft.com/office/drawing/2014/main" id="{0A6818AF-AF95-45D6-29CC-2555E4D89722}"/>
              </a:ext>
            </a:extLst>
          </p:cNvPr>
          <p:cNvGrpSpPr/>
          <p:nvPr/>
        </p:nvGrpSpPr>
        <p:grpSpPr>
          <a:xfrm>
            <a:off x="1006781" y="4392527"/>
            <a:ext cx="663222" cy="725076"/>
            <a:chOff x="4341048" y="654050"/>
            <a:chExt cx="1061626" cy="1016000"/>
          </a:xfrm>
        </p:grpSpPr>
        <p:pic>
          <p:nvPicPr>
            <p:cNvPr id="5" name="Graphic 4" descr="DNA with solid fill">
              <a:extLst>
                <a:ext uri="{FF2B5EF4-FFF2-40B4-BE49-F238E27FC236}">
                  <a16:creationId xmlns:a16="http://schemas.microsoft.com/office/drawing/2014/main" id="{229079B5-8B4B-24E0-00EF-20568B55C9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51805">
              <a:off x="4488274" y="755650"/>
              <a:ext cx="914400" cy="914400"/>
            </a:xfrm>
            <a:prstGeom prst="rect">
              <a:avLst/>
            </a:prstGeom>
          </p:spPr>
        </p:pic>
        <p:pic>
          <p:nvPicPr>
            <p:cNvPr id="6" name="Graphic 5" descr="Music note with solid fill">
              <a:extLst>
                <a:ext uri="{FF2B5EF4-FFF2-40B4-BE49-F238E27FC236}">
                  <a16:creationId xmlns:a16="http://schemas.microsoft.com/office/drawing/2014/main" id="{CF826167-5E23-9487-35A4-95263C143D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41048" y="654050"/>
              <a:ext cx="520700" cy="520700"/>
            </a:xfrm>
            <a:prstGeom prst="rect">
              <a:avLst/>
            </a:prstGeom>
          </p:spPr>
        </p:pic>
      </p:grpSp>
      <p:pic>
        <p:nvPicPr>
          <p:cNvPr id="7" name="Graphic 6" descr="Guitar with solid fill">
            <a:extLst>
              <a:ext uri="{FF2B5EF4-FFF2-40B4-BE49-F238E27FC236}">
                <a16:creationId xmlns:a16="http://schemas.microsoft.com/office/drawing/2014/main" id="{37F5B19D-4182-BB82-F5E3-DAB67A3C63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41800" y="1219200"/>
            <a:ext cx="914400" cy="914400"/>
          </a:xfrm>
          <a:prstGeom prst="rect">
            <a:avLst/>
          </a:prstGeom>
        </p:spPr>
      </p:pic>
      <p:pic>
        <p:nvPicPr>
          <p:cNvPr id="11" name="Graphic 10" descr="Soccer ball with solid fill">
            <a:extLst>
              <a:ext uri="{FF2B5EF4-FFF2-40B4-BE49-F238E27FC236}">
                <a16:creationId xmlns:a16="http://schemas.microsoft.com/office/drawing/2014/main" id="{73754EAB-9928-1A7C-50C4-248100DBEB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41800" y="2985676"/>
            <a:ext cx="793751" cy="793751"/>
          </a:xfrm>
          <a:prstGeom prst="rect">
            <a:avLst/>
          </a:prstGeom>
        </p:spPr>
      </p:pic>
      <p:pic>
        <p:nvPicPr>
          <p:cNvPr id="15" name="Graphic 14" descr="Large paint brush with solid fill">
            <a:extLst>
              <a:ext uri="{FF2B5EF4-FFF2-40B4-BE49-F238E27FC236}">
                <a16:creationId xmlns:a16="http://schemas.microsoft.com/office/drawing/2014/main" id="{79171A0D-4CCE-034B-96D3-5F9EFEE918D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41800" y="4635500"/>
            <a:ext cx="914400" cy="914400"/>
          </a:xfrm>
          <a:prstGeom prst="rect">
            <a:avLst/>
          </a:prstGeom>
        </p:spPr>
      </p:pic>
      <p:pic>
        <p:nvPicPr>
          <p:cNvPr id="28" name="Graphic 27" descr="Child with balloon with solid fill">
            <a:extLst>
              <a:ext uri="{FF2B5EF4-FFF2-40B4-BE49-F238E27FC236}">
                <a16:creationId xmlns:a16="http://schemas.microsoft.com/office/drawing/2014/main" id="{CF238CE9-370F-C58C-45A4-2F1DBBFC68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8184" y="1524000"/>
            <a:ext cx="914400" cy="914400"/>
          </a:xfrm>
          <a:prstGeom prst="rect">
            <a:avLst/>
          </a:prstGeom>
        </p:spPr>
      </p:pic>
      <p:grpSp>
        <p:nvGrpSpPr>
          <p:cNvPr id="29" name="Group 28">
            <a:extLst>
              <a:ext uri="{FF2B5EF4-FFF2-40B4-BE49-F238E27FC236}">
                <a16:creationId xmlns:a16="http://schemas.microsoft.com/office/drawing/2014/main" id="{0023EE91-6685-5EDC-F93E-FC109904D0DC}"/>
              </a:ext>
            </a:extLst>
          </p:cNvPr>
          <p:cNvGrpSpPr/>
          <p:nvPr/>
        </p:nvGrpSpPr>
        <p:grpSpPr>
          <a:xfrm>
            <a:off x="9656573" y="1190347"/>
            <a:ext cx="663222" cy="725076"/>
            <a:chOff x="4341048" y="654050"/>
            <a:chExt cx="1061626" cy="1016000"/>
          </a:xfrm>
        </p:grpSpPr>
        <p:pic>
          <p:nvPicPr>
            <p:cNvPr id="30" name="Graphic 29" descr="DNA with solid fill">
              <a:extLst>
                <a:ext uri="{FF2B5EF4-FFF2-40B4-BE49-F238E27FC236}">
                  <a16:creationId xmlns:a16="http://schemas.microsoft.com/office/drawing/2014/main" id="{7BE263E9-400C-F81D-63C1-5F4310A73D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51805">
              <a:off x="4488274" y="755650"/>
              <a:ext cx="914400" cy="914400"/>
            </a:xfrm>
            <a:prstGeom prst="rect">
              <a:avLst/>
            </a:prstGeom>
          </p:spPr>
        </p:pic>
        <p:pic>
          <p:nvPicPr>
            <p:cNvPr id="31" name="Graphic 30" descr="Music note with solid fill">
              <a:extLst>
                <a:ext uri="{FF2B5EF4-FFF2-40B4-BE49-F238E27FC236}">
                  <a16:creationId xmlns:a16="http://schemas.microsoft.com/office/drawing/2014/main" id="{E3540717-3E07-941E-D64F-CEA7A06BE2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41048" y="654050"/>
              <a:ext cx="520700" cy="520700"/>
            </a:xfrm>
            <a:prstGeom prst="rect">
              <a:avLst/>
            </a:prstGeom>
          </p:spPr>
        </p:pic>
      </p:grpSp>
      <p:pic>
        <p:nvPicPr>
          <p:cNvPr id="32" name="Graphic 31" descr="Guitar with solid fill">
            <a:extLst>
              <a:ext uri="{FF2B5EF4-FFF2-40B4-BE49-F238E27FC236}">
                <a16:creationId xmlns:a16="http://schemas.microsoft.com/office/drawing/2014/main" id="{8F676AA5-7B33-19CF-70F4-6207CBA7556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88458" y="1217602"/>
            <a:ext cx="697821" cy="697821"/>
          </a:xfrm>
          <a:prstGeom prst="rect">
            <a:avLst/>
          </a:prstGeom>
        </p:spPr>
      </p:pic>
      <p:pic>
        <p:nvPicPr>
          <p:cNvPr id="3" name="Graphic 2" descr="Children with solid fill">
            <a:extLst>
              <a:ext uri="{FF2B5EF4-FFF2-40B4-BE49-F238E27FC236}">
                <a16:creationId xmlns:a16="http://schemas.microsoft.com/office/drawing/2014/main" id="{F7062A58-9D6E-0185-AEF2-2430E309E2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699000" y="1743648"/>
            <a:ext cx="687813" cy="687813"/>
          </a:xfrm>
          <a:prstGeom prst="rect">
            <a:avLst/>
          </a:prstGeom>
        </p:spPr>
      </p:pic>
      <p:pic>
        <p:nvPicPr>
          <p:cNvPr id="9" name="Graphic 8" descr="Children with solid fill">
            <a:extLst>
              <a:ext uri="{FF2B5EF4-FFF2-40B4-BE49-F238E27FC236}">
                <a16:creationId xmlns:a16="http://schemas.microsoft.com/office/drawing/2014/main" id="{F798EC08-6E85-F920-F1A6-56CA6173E92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727310" y="3528599"/>
            <a:ext cx="687813" cy="687813"/>
          </a:xfrm>
          <a:prstGeom prst="rect">
            <a:avLst/>
          </a:prstGeom>
        </p:spPr>
      </p:pic>
      <p:pic>
        <p:nvPicPr>
          <p:cNvPr id="10" name="Graphic 9" descr="Children with solid fill">
            <a:extLst>
              <a:ext uri="{FF2B5EF4-FFF2-40B4-BE49-F238E27FC236}">
                <a16:creationId xmlns:a16="http://schemas.microsoft.com/office/drawing/2014/main" id="{1DCE7431-BB08-A08F-D5C3-45C0A642F72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727310" y="5313550"/>
            <a:ext cx="687813" cy="687813"/>
          </a:xfrm>
          <a:prstGeom prst="rect">
            <a:avLst/>
          </a:prstGeom>
        </p:spPr>
      </p:pic>
      <p:pic>
        <p:nvPicPr>
          <p:cNvPr id="12" name="Graphic 11" descr="Woman with solid fill">
            <a:extLst>
              <a:ext uri="{FF2B5EF4-FFF2-40B4-BE49-F238E27FC236}">
                <a16:creationId xmlns:a16="http://schemas.microsoft.com/office/drawing/2014/main" id="{31AE2B5A-1342-3DEC-7FE8-EB82508ABCE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658053" y="1514148"/>
            <a:ext cx="914400" cy="914400"/>
          </a:xfrm>
          <a:prstGeom prst="rect">
            <a:avLst/>
          </a:prstGeom>
        </p:spPr>
      </p:pic>
      <p:cxnSp>
        <p:nvCxnSpPr>
          <p:cNvPr id="13" name="Straight Arrow Connector 12">
            <a:extLst>
              <a:ext uri="{FF2B5EF4-FFF2-40B4-BE49-F238E27FC236}">
                <a16:creationId xmlns:a16="http://schemas.microsoft.com/office/drawing/2014/main" id="{72AE0CA1-C01B-EE42-326A-C92BE7B847BE}"/>
              </a:ext>
            </a:extLst>
          </p:cNvPr>
          <p:cNvCxnSpPr>
            <a:cxnSpLocks/>
          </p:cNvCxnSpPr>
          <p:nvPr/>
        </p:nvCxnSpPr>
        <p:spPr>
          <a:xfrm flipV="1">
            <a:off x="5887068" y="1747396"/>
            <a:ext cx="3172542" cy="89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B887C21-EA49-BA60-5B4A-DD288CC52B4B}"/>
              </a:ext>
            </a:extLst>
          </p:cNvPr>
          <p:cNvSpPr>
            <a:spLocks noGrp="1"/>
          </p:cNvSpPr>
          <p:nvPr>
            <p:ph type="sldNum" sz="quarter" idx="12"/>
          </p:nvPr>
        </p:nvSpPr>
        <p:spPr/>
        <p:txBody>
          <a:bodyPr/>
          <a:lstStyle/>
          <a:p>
            <a:fld id="{2AEDE05D-B419-4D8A-8DD7-735A8A8CC8E7}" type="slidenum">
              <a:rPr lang="en-US" smtClean="0"/>
              <a:t>43</a:t>
            </a:fld>
            <a:endParaRPr lang="en-US"/>
          </a:p>
        </p:txBody>
      </p:sp>
    </p:spTree>
    <p:extLst>
      <p:ext uri="{BB962C8B-B14F-4D97-AF65-F5344CB8AC3E}">
        <p14:creationId xmlns:p14="http://schemas.microsoft.com/office/powerpoint/2010/main" val="415914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28592F-45BF-582A-8449-C178EB96E3F8}"/>
              </a:ext>
            </a:extLst>
          </p:cNvPr>
          <p:cNvSpPr/>
          <p:nvPr/>
        </p:nvSpPr>
        <p:spPr>
          <a:xfrm>
            <a:off x="914400" y="1460500"/>
            <a:ext cx="10490200" cy="52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Guitar with solid fill">
            <a:extLst>
              <a:ext uri="{FF2B5EF4-FFF2-40B4-BE49-F238E27FC236}">
                <a16:creationId xmlns:a16="http://schemas.microsoft.com/office/drawing/2014/main" id="{D0ECB14E-1C15-FFF7-CA69-8590493907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18300" y="755650"/>
            <a:ext cx="914400" cy="914400"/>
          </a:xfrm>
          <a:prstGeom prst="rect">
            <a:avLst/>
          </a:prstGeom>
        </p:spPr>
      </p:pic>
      <p:pic>
        <p:nvPicPr>
          <p:cNvPr id="14" name="Graphic 13" descr="Woman with solid fill">
            <a:extLst>
              <a:ext uri="{FF2B5EF4-FFF2-40B4-BE49-F238E27FC236}">
                <a16:creationId xmlns:a16="http://schemas.microsoft.com/office/drawing/2014/main" id="{912CA4BF-B4C2-0B58-1555-20253AD704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49900" y="1409700"/>
            <a:ext cx="914400" cy="914400"/>
          </a:xfrm>
          <a:prstGeom prst="rect">
            <a:avLst/>
          </a:prstGeom>
        </p:spPr>
      </p:pic>
      <p:pic>
        <p:nvPicPr>
          <p:cNvPr id="16" name="Graphic 15" descr="Child with balloon with solid fill">
            <a:extLst>
              <a:ext uri="{FF2B5EF4-FFF2-40B4-BE49-F238E27FC236}">
                <a16:creationId xmlns:a16="http://schemas.microsoft.com/office/drawing/2014/main" id="{A39866FF-0FEF-9C28-D077-AEB31669CA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9900" y="4574351"/>
            <a:ext cx="914400" cy="914400"/>
          </a:xfrm>
          <a:prstGeom prst="rect">
            <a:avLst/>
          </a:prstGeom>
        </p:spPr>
      </p:pic>
      <p:sp>
        <p:nvSpPr>
          <p:cNvPr id="17" name="TextBox 16">
            <a:extLst>
              <a:ext uri="{FF2B5EF4-FFF2-40B4-BE49-F238E27FC236}">
                <a16:creationId xmlns:a16="http://schemas.microsoft.com/office/drawing/2014/main" id="{23B49EC6-74F0-1A52-027C-4520ACA6047F}"/>
              </a:ext>
            </a:extLst>
          </p:cNvPr>
          <p:cNvSpPr txBox="1"/>
          <p:nvPr/>
        </p:nvSpPr>
        <p:spPr>
          <a:xfrm>
            <a:off x="289453" y="239092"/>
            <a:ext cx="1249894" cy="369332"/>
          </a:xfrm>
          <a:prstGeom prst="rect">
            <a:avLst/>
          </a:prstGeom>
          <a:noFill/>
        </p:spPr>
        <p:txBody>
          <a:bodyPr wrap="none" rtlCol="0">
            <a:spAutoFit/>
          </a:bodyPr>
          <a:lstStyle/>
          <a:p>
            <a:r>
              <a:rPr lang="en-US" dirty="0"/>
              <a:t>Passive </a:t>
            </a:r>
            <a:r>
              <a:rPr lang="en-US" dirty="0" err="1"/>
              <a:t>rGE</a:t>
            </a:r>
            <a:endParaRPr lang="en-US" dirty="0"/>
          </a:p>
        </p:txBody>
      </p:sp>
      <p:cxnSp>
        <p:nvCxnSpPr>
          <p:cNvPr id="3" name="Straight Arrow Connector 2">
            <a:extLst>
              <a:ext uri="{FF2B5EF4-FFF2-40B4-BE49-F238E27FC236}">
                <a16:creationId xmlns:a16="http://schemas.microsoft.com/office/drawing/2014/main" id="{0F1C4AB2-85AB-6C03-3531-52DCDE476F96}"/>
              </a:ext>
            </a:extLst>
          </p:cNvPr>
          <p:cNvCxnSpPr>
            <a:cxnSpLocks/>
          </p:cNvCxnSpPr>
          <p:nvPr/>
        </p:nvCxnSpPr>
        <p:spPr>
          <a:xfrm>
            <a:off x="4864100" y="1981200"/>
            <a:ext cx="0" cy="1828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4655D12-C813-8401-0B87-4A03F1F5F47F}"/>
              </a:ext>
            </a:extLst>
          </p:cNvPr>
          <p:cNvCxnSpPr>
            <a:cxnSpLocks/>
          </p:cNvCxnSpPr>
          <p:nvPr/>
        </p:nvCxnSpPr>
        <p:spPr>
          <a:xfrm>
            <a:off x="6997700" y="1981200"/>
            <a:ext cx="0" cy="1828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Guitar with solid fill">
            <a:extLst>
              <a:ext uri="{FF2B5EF4-FFF2-40B4-BE49-F238E27FC236}">
                <a16:creationId xmlns:a16="http://schemas.microsoft.com/office/drawing/2014/main" id="{BF245AC2-0C77-E03B-893E-932F795A58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36926" y="3957225"/>
            <a:ext cx="914400" cy="914400"/>
          </a:xfrm>
          <a:prstGeom prst="rect">
            <a:avLst/>
          </a:prstGeom>
        </p:spPr>
      </p:pic>
      <p:pic>
        <p:nvPicPr>
          <p:cNvPr id="13" name="Graphic 12" descr="DNA with solid fill">
            <a:extLst>
              <a:ext uri="{FF2B5EF4-FFF2-40B4-BE49-F238E27FC236}">
                <a16:creationId xmlns:a16="http://schemas.microsoft.com/office/drawing/2014/main" id="{674EF554-E53C-B6CC-7E77-D9C7D97F83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51805">
            <a:off x="4406900" y="3957225"/>
            <a:ext cx="914400" cy="914400"/>
          </a:xfrm>
          <a:prstGeom prst="rect">
            <a:avLst/>
          </a:prstGeom>
        </p:spPr>
      </p:pic>
      <p:grpSp>
        <p:nvGrpSpPr>
          <p:cNvPr id="19" name="Group 18">
            <a:extLst>
              <a:ext uri="{FF2B5EF4-FFF2-40B4-BE49-F238E27FC236}">
                <a16:creationId xmlns:a16="http://schemas.microsoft.com/office/drawing/2014/main" id="{3499EEB9-37F8-0153-3C84-9C77A52C2129}"/>
              </a:ext>
            </a:extLst>
          </p:cNvPr>
          <p:cNvGrpSpPr/>
          <p:nvPr/>
        </p:nvGrpSpPr>
        <p:grpSpPr>
          <a:xfrm>
            <a:off x="4341048" y="654050"/>
            <a:ext cx="1061626" cy="1016000"/>
            <a:chOff x="4341048" y="654050"/>
            <a:chExt cx="1061626" cy="1016000"/>
          </a:xfrm>
        </p:grpSpPr>
        <p:pic>
          <p:nvPicPr>
            <p:cNvPr id="12" name="Graphic 11" descr="DNA with solid fill">
              <a:extLst>
                <a:ext uri="{FF2B5EF4-FFF2-40B4-BE49-F238E27FC236}">
                  <a16:creationId xmlns:a16="http://schemas.microsoft.com/office/drawing/2014/main" id="{A7922EAA-ABFD-EB01-22C5-8B9BB13451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51805">
              <a:off x="4488274" y="755650"/>
              <a:ext cx="914400" cy="914400"/>
            </a:xfrm>
            <a:prstGeom prst="rect">
              <a:avLst/>
            </a:prstGeom>
          </p:spPr>
        </p:pic>
        <p:pic>
          <p:nvPicPr>
            <p:cNvPr id="15" name="Graphic 14" descr="Music note with solid fill">
              <a:extLst>
                <a:ext uri="{FF2B5EF4-FFF2-40B4-BE49-F238E27FC236}">
                  <a16:creationId xmlns:a16="http://schemas.microsoft.com/office/drawing/2014/main" id="{D7667ADD-F175-BDD4-9681-9F1B83DB858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41048" y="654050"/>
              <a:ext cx="520700" cy="520700"/>
            </a:xfrm>
            <a:prstGeom prst="rect">
              <a:avLst/>
            </a:prstGeom>
          </p:spPr>
        </p:pic>
      </p:grpSp>
      <p:pic>
        <p:nvPicPr>
          <p:cNvPr id="18" name="Graphic 17" descr="Music note with solid fill">
            <a:extLst>
              <a:ext uri="{FF2B5EF4-FFF2-40B4-BE49-F238E27FC236}">
                <a16:creationId xmlns:a16="http://schemas.microsoft.com/office/drawing/2014/main" id="{13AA9AF1-19D4-F0ED-F153-6EB962BE044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41048" y="3809998"/>
            <a:ext cx="520700" cy="520700"/>
          </a:xfrm>
          <a:prstGeom prst="rect">
            <a:avLst/>
          </a:prstGeom>
        </p:spPr>
      </p:pic>
      <p:sp>
        <p:nvSpPr>
          <p:cNvPr id="5" name="Slide Number Placeholder 4">
            <a:extLst>
              <a:ext uri="{FF2B5EF4-FFF2-40B4-BE49-F238E27FC236}">
                <a16:creationId xmlns:a16="http://schemas.microsoft.com/office/drawing/2014/main" id="{31E1EEC1-FE7C-B437-39AE-4DB30BE3223D}"/>
              </a:ext>
            </a:extLst>
          </p:cNvPr>
          <p:cNvSpPr>
            <a:spLocks noGrp="1"/>
          </p:cNvSpPr>
          <p:nvPr>
            <p:ph type="sldNum" sz="quarter" idx="12"/>
          </p:nvPr>
        </p:nvSpPr>
        <p:spPr/>
        <p:txBody>
          <a:bodyPr/>
          <a:lstStyle/>
          <a:p>
            <a:fld id="{2AEDE05D-B419-4D8A-8DD7-735A8A8CC8E7}" type="slidenum">
              <a:rPr lang="en-US" smtClean="0"/>
              <a:t>5</a:t>
            </a:fld>
            <a:endParaRPr lang="en-US"/>
          </a:p>
        </p:txBody>
      </p:sp>
      <p:sp>
        <p:nvSpPr>
          <p:cNvPr id="6" name="TextBox 5">
            <a:extLst>
              <a:ext uri="{FF2B5EF4-FFF2-40B4-BE49-F238E27FC236}">
                <a16:creationId xmlns:a16="http://schemas.microsoft.com/office/drawing/2014/main" id="{F3744932-FD5E-3DE2-EF78-BE760DF08C53}"/>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1660831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A82AC-6E7B-98B2-51C8-B40A74AC8A73}"/>
              </a:ext>
            </a:extLst>
          </p:cNvPr>
          <p:cNvSpPr>
            <a:spLocks noGrp="1"/>
          </p:cNvSpPr>
          <p:nvPr>
            <p:ph type="title"/>
          </p:nvPr>
        </p:nvSpPr>
        <p:spPr/>
        <p:txBody>
          <a:bodyPr/>
          <a:lstStyle/>
          <a:p>
            <a:r>
              <a:rPr lang="en-US" dirty="0"/>
              <a:t>Consequences of unmodeled </a:t>
            </a:r>
            <a:r>
              <a:rPr lang="en-US" dirty="0" err="1"/>
              <a:t>rGE</a:t>
            </a:r>
            <a:endParaRPr lang="en-US" dirty="0"/>
          </a:p>
        </p:txBody>
      </p:sp>
      <p:sp>
        <p:nvSpPr>
          <p:cNvPr id="3" name="Content Placeholder 2">
            <a:extLst>
              <a:ext uri="{FF2B5EF4-FFF2-40B4-BE49-F238E27FC236}">
                <a16:creationId xmlns:a16="http://schemas.microsoft.com/office/drawing/2014/main" id="{80364BAA-C8D3-9A65-3299-9DC5DFFAF688}"/>
              </a:ext>
            </a:extLst>
          </p:cNvPr>
          <p:cNvSpPr>
            <a:spLocks noGrp="1"/>
          </p:cNvSpPr>
          <p:nvPr>
            <p:ph idx="1"/>
          </p:nvPr>
        </p:nvSpPr>
        <p:spPr/>
        <p:txBody>
          <a:bodyPr/>
          <a:lstStyle/>
          <a:p>
            <a:r>
              <a:rPr lang="en-US" dirty="0"/>
              <a:t>Passive </a:t>
            </a:r>
            <a:r>
              <a:rPr lang="en-US" dirty="0" err="1"/>
              <a:t>rGE</a:t>
            </a:r>
            <a:endParaRPr lang="en-US" dirty="0"/>
          </a:p>
          <a:p>
            <a:pPr lvl="1"/>
            <a:r>
              <a:rPr lang="en-US" dirty="0"/>
              <a:t>Upwardly biases shared environmental influences (e.g.,     </a:t>
            </a:r>
            <a:r>
              <a:rPr lang="en-US" dirty="0" err="1"/>
              <a:t>rMZ</a:t>
            </a:r>
            <a:r>
              <a:rPr lang="en-US" dirty="0"/>
              <a:t> &amp;     </a:t>
            </a:r>
            <a:r>
              <a:rPr lang="en-US" dirty="0" err="1"/>
              <a:t>rDZ</a:t>
            </a:r>
            <a:r>
              <a:rPr lang="en-US" dirty="0"/>
              <a:t>)</a:t>
            </a:r>
          </a:p>
          <a:p>
            <a:pPr lvl="1"/>
            <a:endParaRPr lang="en-US" dirty="0"/>
          </a:p>
          <a:p>
            <a:pPr lvl="1"/>
            <a:endParaRPr lang="en-US" dirty="0"/>
          </a:p>
          <a:p>
            <a:pPr lvl="1"/>
            <a:endParaRPr lang="en-US" dirty="0"/>
          </a:p>
        </p:txBody>
      </p:sp>
      <p:sp>
        <p:nvSpPr>
          <p:cNvPr id="4" name="Arrow: Up 3">
            <a:extLst>
              <a:ext uri="{FF2B5EF4-FFF2-40B4-BE49-F238E27FC236}">
                <a16:creationId xmlns:a16="http://schemas.microsoft.com/office/drawing/2014/main" id="{1B00FC76-8CB9-A6F1-20CD-A9C35757C48A}"/>
              </a:ext>
            </a:extLst>
          </p:cNvPr>
          <p:cNvSpPr/>
          <p:nvPr/>
        </p:nvSpPr>
        <p:spPr>
          <a:xfrm>
            <a:off x="6680200" y="2222500"/>
            <a:ext cx="139700" cy="2032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60097D35-860D-8703-B4DA-C7CA0DFD077A}"/>
              </a:ext>
            </a:extLst>
          </p:cNvPr>
          <p:cNvSpPr/>
          <p:nvPr/>
        </p:nvSpPr>
        <p:spPr>
          <a:xfrm>
            <a:off x="7518400" y="2222500"/>
            <a:ext cx="139700" cy="2032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E1F9AE22-A6C2-C79A-5D96-0265D80ACE8E}"/>
              </a:ext>
            </a:extLst>
          </p:cNvPr>
          <p:cNvSpPr>
            <a:spLocks noGrp="1"/>
          </p:cNvSpPr>
          <p:nvPr>
            <p:ph type="sldNum" sz="quarter" idx="12"/>
          </p:nvPr>
        </p:nvSpPr>
        <p:spPr/>
        <p:txBody>
          <a:bodyPr/>
          <a:lstStyle/>
          <a:p>
            <a:fld id="{2AEDE05D-B419-4D8A-8DD7-735A8A8CC8E7}" type="slidenum">
              <a:rPr lang="en-US" smtClean="0"/>
              <a:t>6</a:t>
            </a:fld>
            <a:endParaRPr lang="en-US"/>
          </a:p>
        </p:txBody>
      </p:sp>
      <p:sp>
        <p:nvSpPr>
          <p:cNvPr id="8" name="TextBox 7">
            <a:extLst>
              <a:ext uri="{FF2B5EF4-FFF2-40B4-BE49-F238E27FC236}">
                <a16:creationId xmlns:a16="http://schemas.microsoft.com/office/drawing/2014/main" id="{6454C8F4-4E5F-5439-57EF-2019AA972938}"/>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193811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A82AC-6E7B-98B2-51C8-B40A74AC8A73}"/>
              </a:ext>
            </a:extLst>
          </p:cNvPr>
          <p:cNvSpPr>
            <a:spLocks noGrp="1"/>
          </p:cNvSpPr>
          <p:nvPr>
            <p:ph type="title"/>
          </p:nvPr>
        </p:nvSpPr>
        <p:spPr/>
        <p:txBody>
          <a:bodyPr/>
          <a:lstStyle/>
          <a:p>
            <a:r>
              <a:rPr lang="en-US" dirty="0"/>
              <a:t>Gene Environment Correlation (</a:t>
            </a:r>
            <a:r>
              <a:rPr lang="en-US" dirty="0" err="1"/>
              <a:t>rGE</a:t>
            </a:r>
            <a:r>
              <a:rPr lang="en-US" dirty="0"/>
              <a:t>)</a:t>
            </a:r>
          </a:p>
        </p:txBody>
      </p:sp>
      <p:sp>
        <p:nvSpPr>
          <p:cNvPr id="3" name="Content Placeholder 2">
            <a:extLst>
              <a:ext uri="{FF2B5EF4-FFF2-40B4-BE49-F238E27FC236}">
                <a16:creationId xmlns:a16="http://schemas.microsoft.com/office/drawing/2014/main" id="{80364BAA-C8D3-9A65-3299-9DC5DFFAF688}"/>
              </a:ext>
            </a:extLst>
          </p:cNvPr>
          <p:cNvSpPr>
            <a:spLocks noGrp="1"/>
          </p:cNvSpPr>
          <p:nvPr>
            <p:ph idx="1"/>
          </p:nvPr>
        </p:nvSpPr>
        <p:spPr/>
        <p:txBody>
          <a:bodyPr/>
          <a:lstStyle/>
          <a:p>
            <a:r>
              <a:rPr lang="en-US" dirty="0"/>
              <a:t>Passive </a:t>
            </a:r>
            <a:r>
              <a:rPr lang="en-US" dirty="0" err="1"/>
              <a:t>rGE</a:t>
            </a:r>
            <a:endParaRPr lang="en-US" dirty="0"/>
          </a:p>
          <a:p>
            <a:pPr lvl="1"/>
            <a:r>
              <a:rPr lang="en-US" dirty="0"/>
              <a:t>Parents pass on genes and also provide an environment, both of which influence the child’s development</a:t>
            </a:r>
          </a:p>
          <a:p>
            <a:pPr lvl="1"/>
            <a:endParaRPr lang="en-US" dirty="0"/>
          </a:p>
          <a:p>
            <a:r>
              <a:rPr lang="en-US" dirty="0"/>
              <a:t>Active </a:t>
            </a:r>
            <a:r>
              <a:rPr lang="en-US" dirty="0" err="1"/>
              <a:t>rGE</a:t>
            </a:r>
            <a:endParaRPr lang="en-US" dirty="0"/>
          </a:p>
          <a:p>
            <a:pPr lvl="1"/>
            <a:r>
              <a:rPr lang="en-US" dirty="0"/>
              <a:t>A child’s genetic background influences their choice of environment</a:t>
            </a:r>
          </a:p>
          <a:p>
            <a:pPr lvl="1"/>
            <a:endParaRPr lang="en-US" dirty="0"/>
          </a:p>
          <a:p>
            <a:r>
              <a:rPr lang="en-US" dirty="0"/>
              <a:t>Evocative/reactive </a:t>
            </a:r>
            <a:r>
              <a:rPr lang="en-US" dirty="0" err="1"/>
              <a:t>rGE</a:t>
            </a:r>
            <a:endParaRPr lang="en-US" dirty="0"/>
          </a:p>
          <a:p>
            <a:pPr lvl="1"/>
            <a:r>
              <a:rPr lang="en-US" dirty="0"/>
              <a:t>A child’s genetic background traits influences the reaction of others (and the environment provided by them)</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4727403C-B310-9AD8-9E6A-C93DEC011FDD}"/>
              </a:ext>
            </a:extLst>
          </p:cNvPr>
          <p:cNvSpPr>
            <a:spLocks noGrp="1"/>
          </p:cNvSpPr>
          <p:nvPr>
            <p:ph type="sldNum" sz="quarter" idx="12"/>
          </p:nvPr>
        </p:nvSpPr>
        <p:spPr/>
        <p:txBody>
          <a:bodyPr/>
          <a:lstStyle/>
          <a:p>
            <a:fld id="{2AEDE05D-B419-4D8A-8DD7-735A8A8CC8E7}" type="slidenum">
              <a:rPr lang="en-US" smtClean="0"/>
              <a:t>7</a:t>
            </a:fld>
            <a:endParaRPr lang="en-US"/>
          </a:p>
        </p:txBody>
      </p:sp>
      <p:sp>
        <p:nvSpPr>
          <p:cNvPr id="6" name="TextBox 5">
            <a:extLst>
              <a:ext uri="{FF2B5EF4-FFF2-40B4-BE49-F238E27FC236}">
                <a16:creationId xmlns:a16="http://schemas.microsoft.com/office/drawing/2014/main" id="{B5F2E1F1-5555-9DE5-A7AF-2CADFD1C108A}"/>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113634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28592F-45BF-582A-8449-C178EB96E3F8}"/>
              </a:ext>
            </a:extLst>
          </p:cNvPr>
          <p:cNvSpPr/>
          <p:nvPr/>
        </p:nvSpPr>
        <p:spPr>
          <a:xfrm>
            <a:off x="914400" y="1460500"/>
            <a:ext cx="10490200" cy="520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hild with balloon with solid fill">
            <a:extLst>
              <a:ext uri="{FF2B5EF4-FFF2-40B4-BE49-F238E27FC236}">
                <a16:creationId xmlns:a16="http://schemas.microsoft.com/office/drawing/2014/main" id="{A39866FF-0FEF-9C28-D077-AEB31669CA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9412" y="2958106"/>
            <a:ext cx="914400" cy="914400"/>
          </a:xfrm>
          <a:prstGeom prst="rect">
            <a:avLst/>
          </a:prstGeom>
        </p:spPr>
      </p:pic>
      <p:sp>
        <p:nvSpPr>
          <p:cNvPr id="17" name="TextBox 16">
            <a:extLst>
              <a:ext uri="{FF2B5EF4-FFF2-40B4-BE49-F238E27FC236}">
                <a16:creationId xmlns:a16="http://schemas.microsoft.com/office/drawing/2014/main" id="{23B49EC6-74F0-1A52-027C-4520ACA6047F}"/>
              </a:ext>
            </a:extLst>
          </p:cNvPr>
          <p:cNvSpPr txBox="1"/>
          <p:nvPr/>
        </p:nvSpPr>
        <p:spPr>
          <a:xfrm>
            <a:off x="289453" y="239092"/>
            <a:ext cx="1153842" cy="369332"/>
          </a:xfrm>
          <a:prstGeom prst="rect">
            <a:avLst/>
          </a:prstGeom>
          <a:noFill/>
        </p:spPr>
        <p:txBody>
          <a:bodyPr wrap="none" rtlCol="0">
            <a:spAutoFit/>
          </a:bodyPr>
          <a:lstStyle/>
          <a:p>
            <a:r>
              <a:rPr lang="en-US" dirty="0"/>
              <a:t>Active </a:t>
            </a:r>
            <a:r>
              <a:rPr lang="en-US" dirty="0" err="1"/>
              <a:t>rGE</a:t>
            </a:r>
            <a:endParaRPr lang="en-US" dirty="0"/>
          </a:p>
        </p:txBody>
      </p:sp>
      <p:grpSp>
        <p:nvGrpSpPr>
          <p:cNvPr id="4" name="Group 3">
            <a:extLst>
              <a:ext uri="{FF2B5EF4-FFF2-40B4-BE49-F238E27FC236}">
                <a16:creationId xmlns:a16="http://schemas.microsoft.com/office/drawing/2014/main" id="{0A6818AF-AF95-45D6-29CC-2555E4D89722}"/>
              </a:ext>
            </a:extLst>
          </p:cNvPr>
          <p:cNvGrpSpPr/>
          <p:nvPr/>
        </p:nvGrpSpPr>
        <p:grpSpPr>
          <a:xfrm>
            <a:off x="1365846" y="2601827"/>
            <a:ext cx="663222" cy="725076"/>
            <a:chOff x="4341048" y="654050"/>
            <a:chExt cx="1061626" cy="1016000"/>
          </a:xfrm>
        </p:grpSpPr>
        <p:pic>
          <p:nvPicPr>
            <p:cNvPr id="5" name="Graphic 4" descr="DNA with solid fill">
              <a:extLst>
                <a:ext uri="{FF2B5EF4-FFF2-40B4-BE49-F238E27FC236}">
                  <a16:creationId xmlns:a16="http://schemas.microsoft.com/office/drawing/2014/main" id="{229079B5-8B4B-24E0-00EF-20568B55C9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51805">
              <a:off x="4488274" y="755650"/>
              <a:ext cx="914400" cy="914400"/>
            </a:xfrm>
            <a:prstGeom prst="rect">
              <a:avLst/>
            </a:prstGeom>
          </p:spPr>
        </p:pic>
        <p:pic>
          <p:nvPicPr>
            <p:cNvPr id="6" name="Graphic 5" descr="Music note with solid fill">
              <a:extLst>
                <a:ext uri="{FF2B5EF4-FFF2-40B4-BE49-F238E27FC236}">
                  <a16:creationId xmlns:a16="http://schemas.microsoft.com/office/drawing/2014/main" id="{CF826167-5E23-9487-35A4-95263C143D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1048" y="654050"/>
              <a:ext cx="520700" cy="520700"/>
            </a:xfrm>
            <a:prstGeom prst="rect">
              <a:avLst/>
            </a:prstGeom>
          </p:spPr>
        </p:pic>
      </p:grpSp>
      <p:pic>
        <p:nvPicPr>
          <p:cNvPr id="7" name="Graphic 6" descr="Guitar with solid fill">
            <a:extLst>
              <a:ext uri="{FF2B5EF4-FFF2-40B4-BE49-F238E27FC236}">
                <a16:creationId xmlns:a16="http://schemas.microsoft.com/office/drawing/2014/main" id="{37F5B19D-4182-BB82-F5E3-DAB67A3C63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22900" y="1219200"/>
            <a:ext cx="914400" cy="914400"/>
          </a:xfrm>
          <a:prstGeom prst="rect">
            <a:avLst/>
          </a:prstGeom>
        </p:spPr>
      </p:pic>
      <p:pic>
        <p:nvPicPr>
          <p:cNvPr id="11" name="Graphic 10" descr="Soccer ball with solid fill">
            <a:extLst>
              <a:ext uri="{FF2B5EF4-FFF2-40B4-BE49-F238E27FC236}">
                <a16:creationId xmlns:a16="http://schemas.microsoft.com/office/drawing/2014/main" id="{73754EAB-9928-1A7C-50C4-248100DBEB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22900" y="2985676"/>
            <a:ext cx="793751" cy="793751"/>
          </a:xfrm>
          <a:prstGeom prst="rect">
            <a:avLst/>
          </a:prstGeom>
        </p:spPr>
      </p:pic>
      <p:pic>
        <p:nvPicPr>
          <p:cNvPr id="15" name="Graphic 14" descr="Large paint brush with solid fill">
            <a:extLst>
              <a:ext uri="{FF2B5EF4-FFF2-40B4-BE49-F238E27FC236}">
                <a16:creationId xmlns:a16="http://schemas.microsoft.com/office/drawing/2014/main" id="{79171A0D-4CCE-034B-96D3-5F9EFEE918D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22900" y="4635500"/>
            <a:ext cx="914400" cy="914400"/>
          </a:xfrm>
          <a:prstGeom prst="rect">
            <a:avLst/>
          </a:prstGeom>
        </p:spPr>
      </p:pic>
      <p:cxnSp>
        <p:nvCxnSpPr>
          <p:cNvPr id="18" name="Straight Arrow Connector 17">
            <a:extLst>
              <a:ext uri="{FF2B5EF4-FFF2-40B4-BE49-F238E27FC236}">
                <a16:creationId xmlns:a16="http://schemas.microsoft.com/office/drawing/2014/main" id="{E6CF31CB-1557-AB30-1CC0-08BA435E4154}"/>
              </a:ext>
            </a:extLst>
          </p:cNvPr>
          <p:cNvCxnSpPr>
            <a:cxnSpLocks/>
          </p:cNvCxnSpPr>
          <p:nvPr/>
        </p:nvCxnSpPr>
        <p:spPr>
          <a:xfrm>
            <a:off x="3136900" y="3382551"/>
            <a:ext cx="18161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CEAB771-B412-5F4B-8B70-EC73970EABBB}"/>
              </a:ext>
            </a:extLst>
          </p:cNvPr>
          <p:cNvCxnSpPr>
            <a:cxnSpLocks/>
          </p:cNvCxnSpPr>
          <p:nvPr/>
        </p:nvCxnSpPr>
        <p:spPr>
          <a:xfrm flipV="1">
            <a:off x="3083247" y="1981200"/>
            <a:ext cx="1869753" cy="10404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9A7DF7A-4BAF-3570-3888-C258A3243992}"/>
              </a:ext>
            </a:extLst>
          </p:cNvPr>
          <p:cNvCxnSpPr>
            <a:cxnSpLocks/>
          </p:cNvCxnSpPr>
          <p:nvPr/>
        </p:nvCxnSpPr>
        <p:spPr>
          <a:xfrm>
            <a:off x="3083247" y="3779427"/>
            <a:ext cx="1755453" cy="85607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3B81E5B-9696-024D-81F7-A5B9159A6A25}"/>
              </a:ext>
            </a:extLst>
          </p:cNvPr>
          <p:cNvCxnSpPr>
            <a:cxnSpLocks/>
          </p:cNvCxnSpPr>
          <p:nvPr/>
        </p:nvCxnSpPr>
        <p:spPr>
          <a:xfrm>
            <a:off x="6769100" y="1720850"/>
            <a:ext cx="1955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8" name="Graphic 27" descr="Child with balloon with solid fill">
            <a:extLst>
              <a:ext uri="{FF2B5EF4-FFF2-40B4-BE49-F238E27FC236}">
                <a16:creationId xmlns:a16="http://schemas.microsoft.com/office/drawing/2014/main" id="{CF238CE9-370F-C58C-45A4-2F1DBBFC68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4410" y="1575479"/>
            <a:ext cx="914400" cy="914400"/>
          </a:xfrm>
          <a:prstGeom prst="rect">
            <a:avLst/>
          </a:prstGeom>
        </p:spPr>
      </p:pic>
      <p:grpSp>
        <p:nvGrpSpPr>
          <p:cNvPr id="29" name="Group 28">
            <a:extLst>
              <a:ext uri="{FF2B5EF4-FFF2-40B4-BE49-F238E27FC236}">
                <a16:creationId xmlns:a16="http://schemas.microsoft.com/office/drawing/2014/main" id="{0023EE91-6685-5EDC-F93E-FC109904D0DC}"/>
              </a:ext>
            </a:extLst>
          </p:cNvPr>
          <p:cNvGrpSpPr/>
          <p:nvPr/>
        </p:nvGrpSpPr>
        <p:grpSpPr>
          <a:xfrm>
            <a:off x="9220844" y="1219200"/>
            <a:ext cx="663222" cy="725076"/>
            <a:chOff x="4341048" y="654050"/>
            <a:chExt cx="1061626" cy="1016000"/>
          </a:xfrm>
        </p:grpSpPr>
        <p:pic>
          <p:nvPicPr>
            <p:cNvPr id="30" name="Graphic 29" descr="DNA with solid fill">
              <a:extLst>
                <a:ext uri="{FF2B5EF4-FFF2-40B4-BE49-F238E27FC236}">
                  <a16:creationId xmlns:a16="http://schemas.microsoft.com/office/drawing/2014/main" id="{7BE263E9-400C-F81D-63C1-5F4310A73D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51805">
              <a:off x="4488274" y="755650"/>
              <a:ext cx="914400" cy="914400"/>
            </a:xfrm>
            <a:prstGeom prst="rect">
              <a:avLst/>
            </a:prstGeom>
          </p:spPr>
        </p:pic>
        <p:pic>
          <p:nvPicPr>
            <p:cNvPr id="31" name="Graphic 30" descr="Music note with solid fill">
              <a:extLst>
                <a:ext uri="{FF2B5EF4-FFF2-40B4-BE49-F238E27FC236}">
                  <a16:creationId xmlns:a16="http://schemas.microsoft.com/office/drawing/2014/main" id="{E3540717-3E07-941E-D64F-CEA7A06BE2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1048" y="654050"/>
              <a:ext cx="520700" cy="520700"/>
            </a:xfrm>
            <a:prstGeom prst="rect">
              <a:avLst/>
            </a:prstGeom>
          </p:spPr>
        </p:pic>
      </p:grpSp>
      <p:pic>
        <p:nvPicPr>
          <p:cNvPr id="32" name="Graphic 31" descr="Guitar with solid fill">
            <a:extLst>
              <a:ext uri="{FF2B5EF4-FFF2-40B4-BE49-F238E27FC236}">
                <a16:creationId xmlns:a16="http://schemas.microsoft.com/office/drawing/2014/main" id="{8F676AA5-7B33-19CF-70F4-6207CBA7556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84684" y="1269081"/>
            <a:ext cx="697821" cy="697821"/>
          </a:xfrm>
          <a:prstGeom prst="rect">
            <a:avLst/>
          </a:prstGeom>
        </p:spPr>
      </p:pic>
      <p:pic>
        <p:nvPicPr>
          <p:cNvPr id="36" name="Graphic 35" descr="Man with solid fill">
            <a:extLst>
              <a:ext uri="{FF2B5EF4-FFF2-40B4-BE49-F238E27FC236}">
                <a16:creationId xmlns:a16="http://schemas.microsoft.com/office/drawing/2014/main" id="{C19D676D-4F4F-A9F6-FBC6-11542802E13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076950" y="3519077"/>
            <a:ext cx="520700" cy="520700"/>
          </a:xfrm>
          <a:prstGeom prst="rect">
            <a:avLst/>
          </a:prstGeom>
        </p:spPr>
      </p:pic>
      <p:pic>
        <p:nvPicPr>
          <p:cNvPr id="38" name="Graphic 37" descr="Woman with solid fill">
            <a:extLst>
              <a:ext uri="{FF2B5EF4-FFF2-40B4-BE49-F238E27FC236}">
                <a16:creationId xmlns:a16="http://schemas.microsoft.com/office/drawing/2014/main" id="{49227DC9-B84E-43F4-1425-D221B69EE9B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096000" y="1804319"/>
            <a:ext cx="520700" cy="520700"/>
          </a:xfrm>
          <a:prstGeom prst="rect">
            <a:avLst/>
          </a:prstGeom>
        </p:spPr>
      </p:pic>
      <p:pic>
        <p:nvPicPr>
          <p:cNvPr id="39" name="Graphic 38" descr="Woman with solid fill">
            <a:extLst>
              <a:ext uri="{FF2B5EF4-FFF2-40B4-BE49-F238E27FC236}">
                <a16:creationId xmlns:a16="http://schemas.microsoft.com/office/drawing/2014/main" id="{3A37019D-DE61-FF0E-AB11-8DFF12E8FF2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075523" y="5289550"/>
            <a:ext cx="520700" cy="520700"/>
          </a:xfrm>
          <a:prstGeom prst="rect">
            <a:avLst/>
          </a:prstGeom>
        </p:spPr>
      </p:pic>
      <p:sp>
        <p:nvSpPr>
          <p:cNvPr id="3" name="Slide Number Placeholder 2">
            <a:extLst>
              <a:ext uri="{FF2B5EF4-FFF2-40B4-BE49-F238E27FC236}">
                <a16:creationId xmlns:a16="http://schemas.microsoft.com/office/drawing/2014/main" id="{2516FB5D-3813-16D8-C572-5144677E60B8}"/>
              </a:ext>
            </a:extLst>
          </p:cNvPr>
          <p:cNvSpPr>
            <a:spLocks noGrp="1"/>
          </p:cNvSpPr>
          <p:nvPr>
            <p:ph type="sldNum" sz="quarter" idx="12"/>
          </p:nvPr>
        </p:nvSpPr>
        <p:spPr/>
        <p:txBody>
          <a:bodyPr/>
          <a:lstStyle/>
          <a:p>
            <a:fld id="{2AEDE05D-B419-4D8A-8DD7-735A8A8CC8E7}" type="slidenum">
              <a:rPr lang="en-US" smtClean="0"/>
              <a:t>8</a:t>
            </a:fld>
            <a:endParaRPr lang="en-US"/>
          </a:p>
        </p:txBody>
      </p:sp>
      <p:sp>
        <p:nvSpPr>
          <p:cNvPr id="9" name="TextBox 8">
            <a:extLst>
              <a:ext uri="{FF2B5EF4-FFF2-40B4-BE49-F238E27FC236}">
                <a16:creationId xmlns:a16="http://schemas.microsoft.com/office/drawing/2014/main" id="{0E173B7C-CD58-FC85-A006-23D432EC418F}"/>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184137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A82AC-6E7B-98B2-51C8-B40A74AC8A73}"/>
              </a:ext>
            </a:extLst>
          </p:cNvPr>
          <p:cNvSpPr>
            <a:spLocks noGrp="1"/>
          </p:cNvSpPr>
          <p:nvPr>
            <p:ph type="title"/>
          </p:nvPr>
        </p:nvSpPr>
        <p:spPr/>
        <p:txBody>
          <a:bodyPr/>
          <a:lstStyle/>
          <a:p>
            <a:r>
              <a:rPr lang="en-US" dirty="0"/>
              <a:t>Gene Environment Correlation (</a:t>
            </a:r>
            <a:r>
              <a:rPr lang="en-US" dirty="0" err="1"/>
              <a:t>rGE</a:t>
            </a:r>
            <a:r>
              <a:rPr lang="en-US" dirty="0"/>
              <a:t>)</a:t>
            </a:r>
          </a:p>
        </p:txBody>
      </p:sp>
      <p:sp>
        <p:nvSpPr>
          <p:cNvPr id="3" name="Content Placeholder 2">
            <a:extLst>
              <a:ext uri="{FF2B5EF4-FFF2-40B4-BE49-F238E27FC236}">
                <a16:creationId xmlns:a16="http://schemas.microsoft.com/office/drawing/2014/main" id="{80364BAA-C8D3-9A65-3299-9DC5DFFAF688}"/>
              </a:ext>
            </a:extLst>
          </p:cNvPr>
          <p:cNvSpPr>
            <a:spLocks noGrp="1"/>
          </p:cNvSpPr>
          <p:nvPr>
            <p:ph idx="1"/>
          </p:nvPr>
        </p:nvSpPr>
        <p:spPr/>
        <p:txBody>
          <a:bodyPr/>
          <a:lstStyle/>
          <a:p>
            <a:r>
              <a:rPr lang="en-US" dirty="0"/>
              <a:t>Passive </a:t>
            </a:r>
            <a:r>
              <a:rPr lang="en-US" dirty="0" err="1"/>
              <a:t>rGE</a:t>
            </a:r>
            <a:endParaRPr lang="en-US" dirty="0"/>
          </a:p>
          <a:p>
            <a:pPr lvl="1"/>
            <a:r>
              <a:rPr lang="en-US" dirty="0"/>
              <a:t>Parents pass on genes and also provide an environment, both of which influence the child’s development</a:t>
            </a:r>
          </a:p>
          <a:p>
            <a:pPr lvl="1"/>
            <a:endParaRPr lang="en-US" dirty="0"/>
          </a:p>
          <a:p>
            <a:r>
              <a:rPr lang="en-US" dirty="0"/>
              <a:t>Active </a:t>
            </a:r>
            <a:r>
              <a:rPr lang="en-US" dirty="0" err="1"/>
              <a:t>rGE</a:t>
            </a:r>
            <a:endParaRPr lang="en-US" dirty="0"/>
          </a:p>
          <a:p>
            <a:pPr lvl="1"/>
            <a:r>
              <a:rPr lang="en-US" dirty="0"/>
              <a:t>A child’s genetic background influences their choice of environment</a:t>
            </a:r>
          </a:p>
          <a:p>
            <a:pPr lvl="1"/>
            <a:endParaRPr lang="en-US" dirty="0"/>
          </a:p>
          <a:p>
            <a:r>
              <a:rPr lang="en-US" dirty="0"/>
              <a:t>Evocative/reactive </a:t>
            </a:r>
            <a:r>
              <a:rPr lang="en-US" dirty="0" err="1"/>
              <a:t>rGE</a:t>
            </a:r>
            <a:endParaRPr lang="en-US" dirty="0"/>
          </a:p>
          <a:p>
            <a:pPr lvl="1"/>
            <a:r>
              <a:rPr lang="en-US" dirty="0"/>
              <a:t>A child’s genetic background influences the reaction of others (and the environment provided by them)</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28685C19-F8C6-B1CA-4B98-F5114D70C306}"/>
              </a:ext>
            </a:extLst>
          </p:cNvPr>
          <p:cNvSpPr>
            <a:spLocks noGrp="1"/>
          </p:cNvSpPr>
          <p:nvPr>
            <p:ph type="sldNum" sz="quarter" idx="12"/>
          </p:nvPr>
        </p:nvSpPr>
        <p:spPr/>
        <p:txBody>
          <a:bodyPr/>
          <a:lstStyle/>
          <a:p>
            <a:fld id="{2AEDE05D-B419-4D8A-8DD7-735A8A8CC8E7}" type="slidenum">
              <a:rPr lang="en-US" smtClean="0"/>
              <a:t>9</a:t>
            </a:fld>
            <a:endParaRPr lang="en-US"/>
          </a:p>
        </p:txBody>
      </p:sp>
      <p:sp>
        <p:nvSpPr>
          <p:cNvPr id="6" name="TextBox 5">
            <a:extLst>
              <a:ext uri="{FF2B5EF4-FFF2-40B4-BE49-F238E27FC236}">
                <a16:creationId xmlns:a16="http://schemas.microsoft.com/office/drawing/2014/main" id="{9C25DAD4-CAB7-7B7D-DF21-E967BBDB216E}"/>
              </a:ext>
            </a:extLst>
          </p:cNvPr>
          <p:cNvSpPr txBox="1"/>
          <p:nvPr/>
        </p:nvSpPr>
        <p:spPr>
          <a:xfrm>
            <a:off x="2888864" y="6446869"/>
            <a:ext cx="6475234" cy="369332"/>
          </a:xfrm>
          <a:prstGeom prst="rect">
            <a:avLst/>
          </a:prstGeom>
          <a:noFill/>
        </p:spPr>
        <p:txBody>
          <a:bodyPr wrap="none" rtlCol="0">
            <a:spAutoFit/>
          </a:bodyPr>
          <a:lstStyle/>
          <a:p>
            <a:pPr algn="ctr"/>
            <a:r>
              <a:rPr lang="en-US" dirty="0">
                <a:solidFill>
                  <a:schemeClr val="bg1"/>
                </a:solidFill>
              </a:rPr>
              <a:t>Slides &amp; Practical Materials: /home/faculty/</a:t>
            </a:r>
            <a:r>
              <a:rPr lang="en-US" dirty="0" err="1">
                <a:solidFill>
                  <a:schemeClr val="bg1"/>
                </a:solidFill>
              </a:rPr>
              <a:t>daneg</a:t>
            </a:r>
            <a:r>
              <a:rPr lang="en-US" dirty="0">
                <a:solidFill>
                  <a:schemeClr val="bg1"/>
                </a:solidFill>
              </a:rPr>
              <a:t>/2024/</a:t>
            </a:r>
            <a:r>
              <a:rPr lang="en-US" dirty="0" err="1">
                <a:solidFill>
                  <a:schemeClr val="bg1"/>
                </a:solidFill>
              </a:rPr>
              <a:t>Twin_PGI</a:t>
            </a:r>
            <a:r>
              <a:rPr lang="en-US" dirty="0">
                <a:solidFill>
                  <a:schemeClr val="bg1"/>
                </a:solidFill>
              </a:rPr>
              <a:t>/</a:t>
            </a:r>
          </a:p>
        </p:txBody>
      </p:sp>
    </p:spTree>
    <p:extLst>
      <p:ext uri="{BB962C8B-B14F-4D97-AF65-F5344CB8AC3E}">
        <p14:creationId xmlns:p14="http://schemas.microsoft.com/office/powerpoint/2010/main" val="73888486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4567</TotalTime>
  <Words>2618</Words>
  <Application>Microsoft Office PowerPoint</Application>
  <PresentationFormat>Widescreen</PresentationFormat>
  <Paragraphs>446</Paragraphs>
  <Slides>43</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Calibri</vt:lpstr>
      <vt:lpstr>Calibri Light</vt:lpstr>
      <vt:lpstr>Courier New</vt:lpstr>
      <vt:lpstr>Retrospect</vt:lpstr>
      <vt:lpstr>Gene-Environment Correlation  (and combined PGI + Twin model)</vt:lpstr>
      <vt:lpstr>Genes and Environments are not Independent</vt:lpstr>
      <vt:lpstr>Gene Environment Correlation (rGE)</vt:lpstr>
      <vt:lpstr>PowerPoint Presentation</vt:lpstr>
      <vt:lpstr>PowerPoint Presentation</vt:lpstr>
      <vt:lpstr>Consequences of unmodeled rGE</vt:lpstr>
      <vt:lpstr>Gene Environment Correlation (rGE)</vt:lpstr>
      <vt:lpstr>PowerPoint Presentation</vt:lpstr>
      <vt:lpstr>Gene Environment Correlation (rGE)</vt:lpstr>
      <vt:lpstr>PowerPoint Presentation</vt:lpstr>
      <vt:lpstr>PowerPoint Presentation</vt:lpstr>
      <vt:lpstr>Consequences of unmodeled rGE</vt:lpstr>
      <vt:lpstr>How do we identify active rGE?</vt:lpstr>
      <vt:lpstr>How do we identify passive rGE?</vt:lpstr>
      <vt:lpstr>How do we identify passive rGE?</vt:lpstr>
      <vt:lpstr>How do we identify passive rGE?</vt:lpstr>
      <vt:lpstr>Child of Twins Design</vt:lpstr>
      <vt:lpstr>How do we identify passive rGE?</vt:lpstr>
      <vt:lpstr>PowerPoint Presentation</vt:lpstr>
      <vt:lpstr>How do we identify passive rGE?</vt:lpstr>
      <vt:lpstr>PowerPoint Presentation</vt:lpstr>
      <vt:lpstr>How do we identify passive rGE?</vt:lpstr>
      <vt:lpstr>PowerPoint Presentation</vt:lpstr>
      <vt:lpstr>PowerPoint Presentation</vt:lpstr>
      <vt:lpstr>PowerPoint Presentation</vt:lpstr>
      <vt:lpstr>Assumptions and Discussion</vt:lpstr>
      <vt:lpstr>PowerPoint Presentation</vt:lpstr>
      <vt:lpstr>PowerPoint Presentation</vt:lpstr>
      <vt:lpstr>PowerPoint Presentation</vt:lpstr>
      <vt:lpstr>Polygenic Indices (PGIs/PGSs)</vt:lpstr>
      <vt:lpstr>PGI + Twin Practical</vt:lpstr>
      <vt:lpstr>Practical considerations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Gustavson</dc:creator>
  <cp:lastModifiedBy>Daniel Gustavson</cp:lastModifiedBy>
  <cp:revision>123</cp:revision>
  <dcterms:created xsi:type="dcterms:W3CDTF">2024-01-23T21:52:22Z</dcterms:created>
  <dcterms:modified xsi:type="dcterms:W3CDTF">2024-03-07T16:38:09Z</dcterms:modified>
</cp:coreProperties>
</file>