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7" r:id="rId5"/>
    <p:sldId id="283" r:id="rId6"/>
    <p:sldId id="282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71" r:id="rId17"/>
    <p:sldId id="272" r:id="rId18"/>
    <p:sldId id="273" r:id="rId19"/>
    <p:sldId id="268" r:id="rId20"/>
    <p:sldId id="269" r:id="rId21"/>
    <p:sldId id="270" r:id="rId22"/>
    <p:sldId id="274" r:id="rId23"/>
    <p:sldId id="278" r:id="rId24"/>
    <p:sldId id="281" r:id="rId2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68"/>
    <p:restoredTop sz="80668"/>
  </p:normalViewPr>
  <p:slideViewPr>
    <p:cSldViewPr snapToGrid="0">
      <p:cViewPr>
        <p:scale>
          <a:sx n="62" d="100"/>
          <a:sy n="62" d="100"/>
        </p:scale>
        <p:origin x="168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DEC8-2CC4-D349-9711-AA7395C871E9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93136-B72C-A247-9E7A-83E0C95C5BD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9099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1565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1478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Dont </a:t>
            </a:r>
            <a:r>
              <a:rPr lang="nb-NO" dirty="0" err="1"/>
              <a:t>come</a:t>
            </a:r>
            <a:r>
              <a:rPr lang="nb-NO" dirty="0"/>
              <a:t> at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how</a:t>
            </a:r>
            <a:r>
              <a:rPr lang="nb-NO" dirty="0"/>
              <a:t> it is. I </a:t>
            </a:r>
            <a:r>
              <a:rPr lang="nb-NO" dirty="0" err="1"/>
              <a:t>alwyas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different </a:t>
            </a:r>
            <a:r>
              <a:rPr lang="nb-NO" dirty="0" err="1"/>
              <a:t>once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. Not a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deal</a:t>
            </a:r>
            <a:r>
              <a:rPr lang="nb-NO" dirty="0"/>
              <a:t> </a:t>
            </a:r>
          </a:p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1704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902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0948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5567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7063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+ help with invetsiagting architecture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9062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93136-B72C-A247-9E7A-83E0C95C5BDD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0936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383F-4F68-AB3B-F729-B7931DDBA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1EF10-7938-C904-E7DE-10E8FD9CC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9045F-F010-ABF0-504C-C20C5E56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2055-0CEA-DF17-F720-3B1FCD57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44DD-85FC-EBF9-3839-54F61D17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6554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02A6-7D4A-5C4F-E878-5851466F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31D9-891E-4C39-5628-BEFCDB0FA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2C177-D96F-9DD6-F900-A591C63F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4CF0-6DFB-7D54-1918-0797C150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1B5C-10A5-6924-774D-1B261885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084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CE8AB-6EEC-BE4F-FCED-1C95D9C0F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D68F-6818-9916-051F-7151ECBC4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CA12C-1036-4BF3-021C-599C5B2A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8EF5-09C8-071E-3A63-5BCE6D3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1E345-B810-8E82-9250-CFD053BB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2087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E564-3889-699B-7C28-5E295BC4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42A7-8D42-80F7-EED9-30E4C5D4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0083-B53E-440D-7D3E-2AB63891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92839-DF4C-DB36-A848-56A5C22B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B1257-ECD5-87B3-E627-9925DB40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222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1CF4-3018-B1C0-622F-0BAE9B6E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18A8D-CD20-7A28-9245-02D4ADCCB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46320-80D0-E41A-C1DB-4453672B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4DB8-8B61-A1A0-FC43-3EDF0D9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0E1E-F6BA-C3C3-6A9B-B74E321C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9039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FA62-83DB-2351-8FB0-9A2B9CFA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23BB-081F-AD09-E243-F5EAA4C3B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75C32-38B2-7945-21EC-E5AD7F93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D0208-E52D-BE0D-DDAE-CD160F74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8BD1-A85C-1845-E06F-36836E57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0184-2830-2E2C-5AC7-75DB1EF1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59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537-0D27-0E64-FB51-66B9517E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C64AE-43E6-C48B-A381-04329E54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2DB4A-3BD4-3A51-2FF2-29203E345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3DB3E-1FB2-FEBB-D50D-004D1884C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FE716-B1F3-D700-8EC4-749A9BFDA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83FE5-B0C9-C9DC-4A0A-9FA61D8F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0555C-0298-58B2-734F-EB410332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34F16-89BA-9A5A-8EB3-20DBE1E7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568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127-B6D8-4065-3833-0A0CF5BA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DD0B-EA38-E9EB-656A-0BBF09F8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8F710-4255-2858-F93D-AE95AF09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1D5BC-7E27-CE48-52E6-CC5A1794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2607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D51A5-4A61-C709-55F9-FE8E43BC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3F388-D874-42A0-D3C3-C17B28FD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3FF6A-3A51-822D-1052-FDBE086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14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BBA3-BF28-9837-A3D3-46E12ABC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8C36-B2A1-BF99-0A8B-C9867FA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8E002-F69C-4C52-32C5-E70559A40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8AE71-433B-7074-64AF-F7412D6D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C15DF-7430-046E-B2C3-F917BB7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6D075-5E47-0BE5-A53E-E6E03FD7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16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05ED-766F-80A0-12A0-68B1689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B7F2C-4844-BE05-38A0-B54AC4978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F9D84-D202-10D2-0542-749F6EBF3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0B65-F0D8-25F3-3F09-08A84E70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B77C-B205-5384-751F-3F2699AF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F301E-3D46-43D0-1733-9A184E89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8651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4462D-26AF-0D28-84BF-0E07F7B4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37C1-9865-245B-DB84-FF4BEDCA0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7C1E-327E-28C4-2803-9DDD50785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8B2AF-2448-5F48-B8A3-CA07D78F0FAF}" type="datetimeFigureOut">
              <a:rPr lang="en-NO" smtClean="0"/>
              <a:t>05/03/2024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435E-1C0F-2927-48C1-4EEFEBE5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4688-B4BC-7D9E-243F-1C72902CC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44C5-108C-A646-A5B8-A24D75F189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28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rcieu.github.io/TwoSampleMR/articles/harmonis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511A-E4F8-4B60-2BB0-D6AF57D12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Creating and using polygenic 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CE0FD-7917-9C9E-F904-A136A7DA0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Perline Demange &amp; Margot van de Weijer </a:t>
            </a:r>
          </a:p>
        </p:txBody>
      </p:sp>
    </p:spTree>
    <p:extLst>
      <p:ext uri="{BB962C8B-B14F-4D97-AF65-F5344CB8AC3E}">
        <p14:creationId xmlns:p14="http://schemas.microsoft.com/office/powerpoint/2010/main" val="159622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23"/>
    </mc:Choice>
    <mc:Fallback>
      <p:transition spd="slow" advTm="157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7CC7-8356-3DCA-4E4A-1F65330B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Open access GWAS sumstats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EBE9-341F-B753-6EC9-6E72517A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Look for the information in the GWAS paper </a:t>
            </a:r>
          </a:p>
          <a:p>
            <a:endParaRPr lang="en-NO" dirty="0"/>
          </a:p>
          <a:p>
            <a:endParaRPr lang="en-NO" dirty="0"/>
          </a:p>
          <a:p>
            <a:pPr marL="0" indent="0">
              <a:buNone/>
            </a:pPr>
            <a:endParaRPr lang="en-NO" dirty="0"/>
          </a:p>
          <a:p>
            <a:endParaRPr lang="en-NO" dirty="0"/>
          </a:p>
          <a:p>
            <a:r>
              <a:rPr lang="en-NO" dirty="0"/>
              <a:t>GWAS catalog, PGC consortium, SSGAC consortium, etc.</a:t>
            </a:r>
          </a:p>
          <a:p>
            <a:r>
              <a:rPr lang="en-NO" dirty="0"/>
              <a:t>LOOK AT THE README  </a:t>
            </a:r>
          </a:p>
        </p:txBody>
      </p:sp>
      <p:pic>
        <p:nvPicPr>
          <p:cNvPr id="4" name="Google Shape;108;p21">
            <a:extLst>
              <a:ext uri="{FF2B5EF4-FFF2-40B4-BE49-F238E27FC236}">
                <a16:creationId xmlns:a16="http://schemas.microsoft.com/office/drawing/2014/main" id="{11D750B0-A5CA-C9EA-C43B-935EE078C8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38850" y="2582894"/>
            <a:ext cx="5314950" cy="141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96"/>
    </mc:Choice>
    <mc:Fallback>
      <p:transition spd="slow" advTm="605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B76C-3FE5-8CE5-3D01-745FE7D5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2. Obtain independent sample that has genome-wide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12F3-9994-C0D7-E811-B3EE47104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O" dirty="0">
                <a:solidFill>
                  <a:srgbClr val="C00000"/>
                </a:solidFill>
              </a:rPr>
              <a:t>Independent samples: </a:t>
            </a:r>
          </a:p>
          <a:p>
            <a:r>
              <a:rPr lang="en-NO" dirty="0"/>
              <a:t>Exclude participants (and relatives) that were in the GWAS sample </a:t>
            </a:r>
          </a:p>
          <a:p>
            <a:pPr marL="0" indent="0">
              <a:buNone/>
            </a:pPr>
            <a:r>
              <a:rPr lang="en-GB" dirty="0"/>
              <a:t>And/O</a:t>
            </a:r>
            <a:r>
              <a:rPr lang="en-NO" dirty="0"/>
              <a:t>r (usually easier)</a:t>
            </a:r>
          </a:p>
          <a:p>
            <a:r>
              <a:rPr lang="en-NO" dirty="0"/>
              <a:t>Exclude the sample from the discovery GWAS (email the authors)</a:t>
            </a:r>
          </a:p>
        </p:txBody>
      </p:sp>
    </p:spTree>
    <p:extLst>
      <p:ext uri="{BB962C8B-B14F-4D97-AF65-F5344CB8AC3E}">
        <p14:creationId xmlns:p14="http://schemas.microsoft.com/office/powerpoint/2010/main" val="378922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2"/>
    </mc:Choice>
    <mc:Fallback>
      <p:transition spd="slow" advTm="618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8871-2EE8-B41C-E333-6073F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3. Align and select SNPs in common between the two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3864-B58C-8F18-BB4C-03F29177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Select SNPs available in both samples and maximize SNPs used </a:t>
            </a:r>
          </a:p>
          <a:p>
            <a:pPr marL="0" indent="0">
              <a:buNone/>
            </a:pPr>
            <a:endParaRPr lang="en-NO" dirty="0"/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Align strands: make sure the alleles were measured on the same strand (+ or - )</a:t>
            </a:r>
          </a:p>
          <a:p>
            <a:pPr lvl="1"/>
            <a:r>
              <a:rPr lang="en-NO" dirty="0"/>
              <a:t>Often done by the software </a:t>
            </a:r>
          </a:p>
          <a:p>
            <a:pPr lvl="1"/>
            <a:r>
              <a:rPr lang="en-GB" dirty="0">
                <a:hlinkClick r:id="rId2"/>
              </a:rPr>
              <a:t>https://mrcieu.github.io/TwoSampleMR/articles/harmonise.html</a:t>
            </a:r>
            <a:r>
              <a:rPr lang="e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65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36"/>
    </mc:Choice>
    <mc:Fallback>
      <p:transition spd="slow" advTm="476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660A-2BD7-E66B-831C-FAD3C082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4. Which SNPs to include in the score?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2A706E-FB15-529B-A486-CC00E379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8884"/>
            <a:ext cx="10515600" cy="15839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NO" dirty="0">
                <a:solidFill>
                  <a:srgbClr val="FFC000"/>
                </a:solidFill>
              </a:rPr>
              <a:t>For some SNPs, </a:t>
            </a:r>
            <a:r>
              <a:rPr lang="en" sz="2800" dirty="0">
                <a:solidFill>
                  <a:schemeClr val="accent4"/>
                </a:solidFill>
              </a:rPr>
              <a:t>β(GWAS) may be a very noisy estimate of the true β or the true β may be close to 0, so adding those SNPS will add more noise than signal </a:t>
            </a:r>
          </a:p>
          <a:p>
            <a:pPr marL="514350" indent="-514350">
              <a:buAutoNum type="arabicPeriod"/>
            </a:pPr>
            <a:r>
              <a:rPr lang="en" dirty="0">
                <a:solidFill>
                  <a:srgbClr val="0070C0"/>
                </a:solidFill>
              </a:rPr>
              <a:t>We will overweight (“double-count”) SNPs with high LD scores </a:t>
            </a:r>
            <a:endParaRPr lang="en-NO" dirty="0">
              <a:solidFill>
                <a:srgbClr val="0070C0"/>
              </a:solidFill>
            </a:endParaRPr>
          </a:p>
        </p:txBody>
      </p:sp>
      <p:pic>
        <p:nvPicPr>
          <p:cNvPr id="15" name="Google Shape;131;p24">
            <a:extLst>
              <a:ext uri="{FF2B5EF4-FFF2-40B4-BE49-F238E27FC236}">
                <a16:creationId xmlns:a16="http://schemas.microsoft.com/office/drawing/2014/main" id="{C872C9B9-62CF-5E66-4AEE-4E7D536C48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371598"/>
            <a:ext cx="10126578" cy="353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2;p24">
            <a:extLst>
              <a:ext uri="{FF2B5EF4-FFF2-40B4-BE49-F238E27FC236}">
                <a16:creationId xmlns:a16="http://schemas.microsoft.com/office/drawing/2014/main" id="{B6E04F7D-1FDA-1255-ECE3-3040EF7F1A8D}"/>
              </a:ext>
            </a:extLst>
          </p:cNvPr>
          <p:cNvSpPr/>
          <p:nvPr/>
        </p:nvSpPr>
        <p:spPr>
          <a:xfrm>
            <a:off x="1672046" y="4259179"/>
            <a:ext cx="9292732" cy="268119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3;p24">
            <a:extLst>
              <a:ext uri="{FF2B5EF4-FFF2-40B4-BE49-F238E27FC236}">
                <a16:creationId xmlns:a16="http://schemas.microsoft.com/office/drawing/2014/main" id="{A46E8639-28BA-0DC7-B61B-3BDFDE69A942}"/>
              </a:ext>
            </a:extLst>
          </p:cNvPr>
          <p:cNvSpPr/>
          <p:nvPr/>
        </p:nvSpPr>
        <p:spPr>
          <a:xfrm>
            <a:off x="2886192" y="2221361"/>
            <a:ext cx="300600" cy="4758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8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02"/>
    </mc:Choice>
    <mc:Fallback>
      <p:transition spd="slow" advTm="65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87E0-6733-185E-F820-C2F2E0A6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Linkage disequilibrium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6B63-3096-79CA-A0EE-4531A5EA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4" name="Google Shape;140;p25">
            <a:extLst>
              <a:ext uri="{FF2B5EF4-FFF2-40B4-BE49-F238E27FC236}">
                <a16:creationId xmlns:a16="http://schemas.microsoft.com/office/drawing/2014/main" id="{31FC8D35-91D1-4D02-E0A9-61206601C3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9947" t="14438" r="13921" b="11136"/>
          <a:stretch/>
        </p:blipFill>
        <p:spPr>
          <a:xfrm>
            <a:off x="2887578" y="1690688"/>
            <a:ext cx="6954253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A34DD9-4C70-9DA1-66B7-DEFB06237F69}"/>
              </a:ext>
            </a:extLst>
          </p:cNvPr>
          <p:cNvSpPr/>
          <p:nvPr/>
        </p:nvSpPr>
        <p:spPr>
          <a:xfrm>
            <a:off x="3056021" y="1515979"/>
            <a:ext cx="1588168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2971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94"/>
    </mc:Choice>
    <mc:Fallback>
      <p:transition spd="slow" advTm="1144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4BBD-5059-F4FA-81DA-E004D39E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6751-C495-520F-BD24-CC5DF813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O" dirty="0"/>
              <a:t>Only include the most strongly associated SNP for each LD block</a:t>
            </a:r>
          </a:p>
          <a:p>
            <a:pPr lvl="1"/>
            <a:r>
              <a:rPr lang="en-NO" dirty="0"/>
              <a:t>Clumping and thresholding (Purcell et al 2009)</a:t>
            </a:r>
          </a:p>
          <a:p>
            <a:pPr lvl="2"/>
            <a:r>
              <a:rPr lang="en-NO" dirty="0"/>
              <a:t>Plink </a:t>
            </a:r>
          </a:p>
          <a:p>
            <a:pPr lvl="2"/>
            <a:r>
              <a:rPr lang="en-NO" dirty="0"/>
              <a:t>PRSice (Choi &amp; O’Reilly 2019)</a:t>
            </a:r>
          </a:p>
          <a:p>
            <a:r>
              <a:rPr lang="en-NO" dirty="0"/>
              <a:t>Include all SNPs but adjust the effect size for LD</a:t>
            </a:r>
          </a:p>
          <a:p>
            <a:pPr lvl="1"/>
            <a:r>
              <a:rPr lang="en-NO" dirty="0"/>
              <a:t>Bayesian approaches </a:t>
            </a:r>
          </a:p>
          <a:p>
            <a:pPr lvl="2"/>
            <a:r>
              <a:rPr lang="en-NO" dirty="0"/>
              <a:t>L</a:t>
            </a:r>
            <a:r>
              <a:rPr lang="en-GB" dirty="0" err="1"/>
              <a:t>Dpred</a:t>
            </a:r>
            <a:r>
              <a:rPr lang="en-GB" dirty="0"/>
              <a:t> (</a:t>
            </a:r>
            <a:r>
              <a:rPr lang="en-GB" dirty="0" err="1"/>
              <a:t>Prive</a:t>
            </a:r>
            <a:r>
              <a:rPr lang="en-GB" dirty="0"/>
              <a:t> et al. 2020) </a:t>
            </a:r>
          </a:p>
          <a:p>
            <a:pPr lvl="2"/>
            <a:r>
              <a:rPr lang="en-GB" dirty="0"/>
              <a:t>PRS-CS (Ge et al 2019)</a:t>
            </a:r>
          </a:p>
          <a:p>
            <a:pPr lvl="2"/>
            <a:r>
              <a:rPr lang="en-GB" dirty="0" err="1"/>
              <a:t>SBayesR</a:t>
            </a:r>
            <a:r>
              <a:rPr lang="en-GB" dirty="0"/>
              <a:t> (Lloyd-Jones et al 2019)</a:t>
            </a:r>
          </a:p>
          <a:p>
            <a:pPr lvl="1"/>
            <a:r>
              <a:rPr lang="en-GB" dirty="0"/>
              <a:t>Penalized regressions</a:t>
            </a:r>
          </a:p>
          <a:p>
            <a:pPr lvl="2"/>
            <a:r>
              <a:rPr lang="en-NO" dirty="0"/>
              <a:t>Lassosum (Mak et al. 2017)</a:t>
            </a:r>
          </a:p>
        </p:txBody>
      </p:sp>
    </p:spTree>
    <p:extLst>
      <p:ext uri="{BB962C8B-B14F-4D97-AF65-F5344CB8AC3E}">
        <p14:creationId xmlns:p14="http://schemas.microsoft.com/office/powerpoint/2010/main" val="41810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34"/>
    </mc:Choice>
    <mc:Fallback>
      <p:transition spd="slow" advTm="64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5E92-C08D-D0F1-85EE-E07AA770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Which method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5D2F-A8DD-7899-768F-23EE6DEF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4" name="Google Shape;167;p29">
            <a:extLst>
              <a:ext uri="{FF2B5EF4-FFF2-40B4-BE49-F238E27FC236}">
                <a16:creationId xmlns:a16="http://schemas.microsoft.com/office/drawing/2014/main" id="{4DAF5D3C-07EB-DCD5-F4F4-D4BECD6B85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65401" y="1825625"/>
            <a:ext cx="6410188" cy="3791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64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7"/>
    </mc:Choice>
    <mc:Fallback>
      <p:transition spd="slow" advTm="984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4FD9-B219-00DB-507F-83410935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Which method is better?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AD97-4779-1234-0709-1BAFA087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O" dirty="0"/>
              <a:t>Clumping and thresholding: </a:t>
            </a:r>
          </a:p>
          <a:p>
            <a:pPr lvl="1"/>
            <a:r>
              <a:rPr lang="en-NO" dirty="0"/>
              <a:t>Pro: </a:t>
            </a:r>
          </a:p>
          <a:p>
            <a:pPr lvl="2"/>
            <a:r>
              <a:rPr lang="en-NO" dirty="0"/>
              <a:t>Fast </a:t>
            </a:r>
          </a:p>
          <a:p>
            <a:pPr lvl="2"/>
            <a:r>
              <a:rPr lang="en-NO" dirty="0"/>
              <a:t>Easy </a:t>
            </a:r>
          </a:p>
          <a:p>
            <a:pPr lvl="1"/>
            <a:r>
              <a:rPr lang="en-NO" dirty="0"/>
              <a:t>Con: </a:t>
            </a:r>
          </a:p>
          <a:p>
            <a:pPr lvl="2"/>
            <a:r>
              <a:rPr lang="en-GB" dirty="0"/>
              <a:t>T</a:t>
            </a:r>
            <a:r>
              <a:rPr lang="en-NO" dirty="0"/>
              <a:t>oo black and white, very sensitive to the choice of the parameters </a:t>
            </a:r>
          </a:p>
          <a:p>
            <a:r>
              <a:rPr lang="en-NO" dirty="0"/>
              <a:t>Bayesian approaches: </a:t>
            </a:r>
          </a:p>
          <a:p>
            <a:pPr lvl="1"/>
            <a:r>
              <a:rPr lang="en-NO" dirty="0"/>
              <a:t>Pro: </a:t>
            </a:r>
          </a:p>
          <a:p>
            <a:pPr lvl="2"/>
            <a:r>
              <a:rPr lang="en-GB" dirty="0"/>
              <a:t>U</a:t>
            </a:r>
            <a:r>
              <a:rPr lang="en-NO" dirty="0"/>
              <a:t>se all info available (all SNPs) </a:t>
            </a:r>
          </a:p>
          <a:p>
            <a:pPr lvl="1"/>
            <a:r>
              <a:rPr lang="en-NO" dirty="0"/>
              <a:t>Con: </a:t>
            </a:r>
          </a:p>
          <a:p>
            <a:pPr lvl="2"/>
            <a:r>
              <a:rPr lang="en-NO" dirty="0"/>
              <a:t>Sensitive to reference panel being a good match in order to have proper adjustment for LD </a:t>
            </a:r>
          </a:p>
          <a:p>
            <a:pPr lvl="2"/>
            <a:r>
              <a:rPr lang="en-NO" dirty="0"/>
              <a:t>Assumed prior distribution is probably not the true genetic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33113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52"/>
    </mc:Choice>
    <mc:Fallback>
      <p:transition spd="slow" advTm="5445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16EA-AD83-18D0-AD15-0A086D4D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do you want the PGS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E071-2795-3407-0B93-B749E2D4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4179" cy="4351338"/>
          </a:xfrm>
        </p:spPr>
        <p:txBody>
          <a:bodyPr>
            <a:normAutofit/>
          </a:bodyPr>
          <a:lstStyle/>
          <a:p>
            <a:r>
              <a:rPr lang="en-NO" dirty="0"/>
              <a:t>Maximize predictive power: Bayesian methods are probably best </a:t>
            </a:r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Select SNPs more likely to be causal and less likely to be pleiotropic (e.g. for MR): C+T is best </a:t>
            </a:r>
          </a:p>
        </p:txBody>
      </p:sp>
      <p:pic>
        <p:nvPicPr>
          <p:cNvPr id="4" name="Google Shape;181;p31">
            <a:extLst>
              <a:ext uri="{FF2B5EF4-FFF2-40B4-BE49-F238E27FC236}">
                <a16:creationId xmlns:a16="http://schemas.microsoft.com/office/drawing/2014/main" id="{E3CC29C3-2551-EBCB-4DE9-B70A336B43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820" y="1825626"/>
            <a:ext cx="4363622" cy="353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5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6"/>
    </mc:Choice>
    <mc:Fallback>
      <p:transition spd="slow" advTm="6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C2F2-8678-F81E-6C18-4EDA9D2D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4. Select independent SNPs by prunning based on LD: </a:t>
            </a:r>
            <a:r>
              <a:rPr lang="en-NO" dirty="0">
                <a:solidFill>
                  <a:srgbClr val="FF0000"/>
                </a:solidFill>
              </a:rPr>
              <a:t>Clumping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F0EA-D807-4E40-625C-FCE1035A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O" dirty="0"/>
              <a:t>How independent is independent? Choosing clumping parameters: </a:t>
            </a:r>
          </a:p>
          <a:p>
            <a:r>
              <a:rPr lang="en-NO" dirty="0"/>
              <a:t>R</a:t>
            </a:r>
            <a:r>
              <a:rPr lang="en-NO" baseline="30000" dirty="0"/>
              <a:t>2 </a:t>
            </a:r>
            <a:r>
              <a:rPr lang="en-NO" dirty="0"/>
              <a:t>threshold: do not want to double-count but also not lose signal </a:t>
            </a:r>
            <a:endParaRPr lang="en-NO" dirty="0">
              <a:highlight>
                <a:srgbClr val="FFFF00"/>
              </a:highlight>
            </a:endParaRPr>
          </a:p>
          <a:p>
            <a:r>
              <a:rPr lang="en-NO" dirty="0"/>
              <a:t>LD window (distance in kb): </a:t>
            </a:r>
          </a:p>
          <a:p>
            <a:pPr lvl="1"/>
            <a:r>
              <a:rPr lang="en-NO" dirty="0"/>
              <a:t>If too large, errors in LD estimates can lead to apparent LD between unlinked loci </a:t>
            </a:r>
          </a:p>
          <a:p>
            <a:pPr lvl="1"/>
            <a:r>
              <a:rPr lang="en-NO" dirty="0"/>
              <a:t>If too small, there is a risk of not accounting for LD between linked loci </a:t>
            </a:r>
          </a:p>
        </p:txBody>
      </p:sp>
    </p:spTree>
    <p:extLst>
      <p:ext uri="{BB962C8B-B14F-4D97-AF65-F5344CB8AC3E}">
        <p14:creationId xmlns:p14="http://schemas.microsoft.com/office/powerpoint/2010/main" val="294184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34"/>
    </mc:Choice>
    <mc:Fallback>
      <p:transition spd="slow" advTm="743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2CF3-ACFC-0C4B-0D75-DD119027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is a polygenic score?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9733-81C7-9146-379E-6B3F21CB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A measure of an individual’s genetic propensity towards a phenotype relative to a population </a:t>
            </a:r>
          </a:p>
          <a:p>
            <a:endParaRPr lang="en-NO" dirty="0"/>
          </a:p>
          <a:p>
            <a:r>
              <a:rPr lang="en-NO" dirty="0"/>
              <a:t>An index that linearly aggregates the estimated effects of individual SNPs on the trait of interest</a:t>
            </a:r>
          </a:p>
        </p:txBody>
      </p:sp>
    </p:spTree>
    <p:extLst>
      <p:ext uri="{BB962C8B-B14F-4D97-AF65-F5344CB8AC3E}">
        <p14:creationId xmlns:p14="http://schemas.microsoft.com/office/powerpoint/2010/main" val="323502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9"/>
    </mc:Choice>
    <mc:Fallback>
      <p:transition spd="slow" advTm="306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C605-6C0F-3E60-804F-01BE478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5. Restrict to SNPs with a p-value that is lower than a certain threshold: </a:t>
            </a:r>
            <a:r>
              <a:rPr lang="en-NO" dirty="0">
                <a:solidFill>
                  <a:srgbClr val="FF0000"/>
                </a:solidFill>
              </a:rPr>
              <a:t>Thresholding</a:t>
            </a:r>
            <a:r>
              <a:rPr lang="en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97D5-72CA-A062-1A06-D02678B0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O" dirty="0"/>
              <a:t>What is noise? Choosing p-value cutoff: </a:t>
            </a:r>
          </a:p>
          <a:p>
            <a:r>
              <a:rPr lang="en-NO" dirty="0"/>
              <a:t>If high polygenicity, we expect prediction to increase with more SNPs included</a:t>
            </a:r>
          </a:p>
          <a:p>
            <a:r>
              <a:rPr lang="en-NO" dirty="0"/>
              <a:t>If low powered GWAS with larger p-values, a strict threshold might drop too many SNPS</a:t>
            </a:r>
          </a:p>
        </p:txBody>
      </p:sp>
    </p:spTree>
    <p:extLst>
      <p:ext uri="{BB962C8B-B14F-4D97-AF65-F5344CB8AC3E}">
        <p14:creationId xmlns:p14="http://schemas.microsoft.com/office/powerpoint/2010/main" val="20380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97"/>
    </mc:Choice>
    <mc:Fallback>
      <p:transition spd="slow" advTm="562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0719-120A-1606-A950-88AE9541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6. Construct PGS by summing up alleles weighted by betas from the sumtats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8B29-1618-CB7E-0015-8F3A9F8A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945"/>
            <a:ext cx="10515600" cy="2457018"/>
          </a:xfrm>
        </p:spPr>
        <p:txBody>
          <a:bodyPr/>
          <a:lstStyle/>
          <a:p>
            <a:r>
              <a:rPr lang="en-NO" dirty="0"/>
              <a:t>S</a:t>
            </a:r>
            <a:r>
              <a:rPr lang="en-GB" dirty="0"/>
              <a:t>o</a:t>
            </a:r>
            <a:r>
              <a:rPr lang="en-NO" dirty="0"/>
              <a:t>me softwares do all at once, some just give you the adjusted weights and you can run this step in P</a:t>
            </a:r>
            <a:r>
              <a:rPr lang="en-GB" dirty="0"/>
              <a:t>l</a:t>
            </a:r>
            <a:r>
              <a:rPr lang="en-NO" dirty="0"/>
              <a:t>ink afterwards</a:t>
            </a:r>
          </a:p>
          <a:p>
            <a:r>
              <a:rPr lang="en-NO" dirty="0"/>
              <a:t>Advantage of making the SNPs selection and adjusting weights independently is that you can share those and allow for reproductible PGS construction across samples.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9F885-6585-8DD3-13FE-E9777021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284" y="2133346"/>
            <a:ext cx="2935432" cy="11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6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77"/>
    </mc:Choice>
    <mc:Fallback>
      <p:transition spd="slow" advTm="7827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96C5-1D4B-32C4-0BE1-CDF609A6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Clumping and thresholding with Plink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F33D-2512-2C3A-7145-0254997E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4" name="Google Shape;187;p32">
            <a:extLst>
              <a:ext uri="{FF2B5EF4-FFF2-40B4-BE49-F238E27FC236}">
                <a16:creationId xmlns:a16="http://schemas.microsoft.com/office/drawing/2014/main" id="{7BED2FFA-EBA0-C794-72B7-E59B294361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7000" y="1825625"/>
            <a:ext cx="6858000" cy="3901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11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4"/>
    </mc:Choice>
    <mc:Fallback>
      <p:transition spd="slow" advTm="971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B869-D6B4-81D3-A76D-E829959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NO" dirty="0"/>
              <a:t>rait increasing allele?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281B-B873-7704-B1D0-1186C8A5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O" dirty="0"/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If you get it wrong, you will have a negative association when you should have a positive one… </a:t>
            </a:r>
          </a:p>
          <a:p>
            <a:endParaRPr lang="en-NO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58899F-2108-EEF8-3139-7793A2BC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26157"/>
              </p:ext>
            </p:extLst>
          </p:nvPr>
        </p:nvGraphicFramePr>
        <p:xfrm>
          <a:off x="1206500" y="1690688"/>
          <a:ext cx="8788400" cy="262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200">
                  <a:extLst>
                    <a:ext uri="{9D8B030D-6E8A-4147-A177-3AD203B41FA5}">
                      <a16:colId xmlns:a16="http://schemas.microsoft.com/office/drawing/2014/main" val="2365070560"/>
                    </a:ext>
                  </a:extLst>
                </a:gridCol>
                <a:gridCol w="4394200">
                  <a:extLst>
                    <a:ext uri="{9D8B030D-6E8A-4147-A177-3AD203B41FA5}">
                      <a16:colId xmlns:a16="http://schemas.microsoft.com/office/drawing/2014/main" val="2726267618"/>
                    </a:ext>
                  </a:extLst>
                </a:gridCol>
              </a:tblGrid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NO" sz="2400" dirty="0">
                          <a:solidFill>
                            <a:schemeClr val="tx1"/>
                          </a:solidFill>
                        </a:rPr>
                        <a:t>Effect allele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2400" dirty="0">
                          <a:solidFill>
                            <a:schemeClr val="tx1"/>
                          </a:solidFill>
                        </a:rPr>
                        <a:t>Non-effect allele (other allele)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11947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Alternative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Reference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71080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A2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A1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50686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A1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2400" dirty="0"/>
                        <a:t>A0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82594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</a:t>
                      </a:r>
                      <a:r>
                        <a:rPr lang="en-NO" sz="2400" dirty="0"/>
                        <a:t>inor allele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</a:t>
                      </a:r>
                      <a:r>
                        <a:rPr lang="en-NO" sz="2400" dirty="0"/>
                        <a:t>ajor allele 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71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3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02"/>
    </mc:Choice>
    <mc:Fallback>
      <p:transition spd="slow" advTm="9190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A1CF-07B1-7399-5A00-B8FAAF9F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PGS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A7126-BDE2-08BF-EC05-6C2862F22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Inherits all biases in the discovery GWAS</a:t>
            </a:r>
          </a:p>
          <a:p>
            <a:pPr lvl="1"/>
            <a:r>
              <a:rPr lang="en-GB" dirty="0"/>
              <a:t>G</a:t>
            </a:r>
            <a:r>
              <a:rPr lang="en-NO" dirty="0"/>
              <a:t>ene-environment correlation</a:t>
            </a:r>
          </a:p>
          <a:p>
            <a:pPr lvl="1"/>
            <a:r>
              <a:rPr lang="en-NO" dirty="0"/>
              <a:t>Population stratification </a:t>
            </a:r>
            <a:endParaRPr lang="en-GB" dirty="0"/>
          </a:p>
          <a:p>
            <a:pPr lvl="1"/>
            <a:r>
              <a:rPr lang="en-GB" dirty="0"/>
              <a:t>GWAS ascertainment bias, etc. </a:t>
            </a:r>
          </a:p>
          <a:p>
            <a:r>
              <a:rPr lang="en-GB" dirty="0"/>
              <a:t>Interacts with the “biases” in the target sample </a:t>
            </a:r>
          </a:p>
          <a:p>
            <a:pPr lvl="1"/>
            <a:r>
              <a:rPr lang="en-GB" dirty="0"/>
              <a:t>Population stratification </a:t>
            </a:r>
            <a:r>
              <a:rPr lang="en-GB" dirty="0">
                <a:solidFill>
                  <a:srgbClr val="C00000"/>
                </a:solidFill>
              </a:rPr>
              <a:t>-&gt; adjust for principal components </a:t>
            </a:r>
          </a:p>
        </p:txBody>
      </p:sp>
    </p:spTree>
    <p:extLst>
      <p:ext uri="{BB962C8B-B14F-4D97-AF65-F5344CB8AC3E}">
        <p14:creationId xmlns:p14="http://schemas.microsoft.com/office/powerpoint/2010/main" val="15834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CA3-654B-999E-62CA-EA3625DF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An aside on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3A0B-8FA1-8A59-00F4-D4FBE43F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Polygenic score (PGS)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Polygenic risk score (PRS)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Polygenic index (PGI)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Genetic risk score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Allele score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Etc.  </a:t>
            </a:r>
          </a:p>
        </p:txBody>
      </p:sp>
    </p:spTree>
    <p:extLst>
      <p:ext uri="{BB962C8B-B14F-4D97-AF65-F5344CB8AC3E}">
        <p14:creationId xmlns:p14="http://schemas.microsoft.com/office/powerpoint/2010/main" val="251459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81"/>
    </mc:Choice>
    <mc:Fallback>
      <p:transition spd="slow" advTm="207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48F1C61-A6E1-03EE-7D4B-A4F064531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111"/>
          <a:stretch/>
        </p:blipFill>
        <p:spPr>
          <a:xfrm>
            <a:off x="665378" y="311725"/>
            <a:ext cx="3137696" cy="52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13664-0777-719B-E5EC-3FB42D16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57" y="5438278"/>
            <a:ext cx="1307785" cy="12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77"/>
    </mc:Choice>
    <mc:Fallback>
      <p:transition spd="slow" advTm="336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48F1C61-A6E1-03EE-7D4B-A4F064531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65"/>
          <a:stretch/>
        </p:blipFill>
        <p:spPr>
          <a:xfrm>
            <a:off x="665377" y="311725"/>
            <a:ext cx="7107023" cy="52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13664-0777-719B-E5EC-3FB42D16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57" y="5438278"/>
            <a:ext cx="1307785" cy="128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EE561-AAD4-299B-11CF-70872FD8D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595"/>
          <a:stretch/>
        </p:blipFill>
        <p:spPr>
          <a:xfrm>
            <a:off x="4380894" y="5573568"/>
            <a:ext cx="2731079" cy="12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77"/>
    </mc:Choice>
    <mc:Fallback>
      <p:transition spd="slow" advTm="336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48F1C61-A6E1-03EE-7D4B-A4F06453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7" y="311725"/>
            <a:ext cx="10861246" cy="52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13664-0777-719B-E5EC-3FB42D16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57" y="5438278"/>
            <a:ext cx="1307785" cy="128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EE561-AAD4-299B-11CF-70872FD8D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595"/>
          <a:stretch/>
        </p:blipFill>
        <p:spPr>
          <a:xfrm>
            <a:off x="4380894" y="5573568"/>
            <a:ext cx="2731079" cy="1284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24B8B9-E382-3910-BE5E-DDA3CE8A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230" y="5438278"/>
            <a:ext cx="1307785" cy="12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77"/>
    </mc:Choice>
    <mc:Fallback>
      <p:transition spd="slow" advTm="336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B49C-A695-4BFD-F7BA-170F855E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0C42-4EC9-6062-B002-D52761AA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D2479A-82DB-562D-F25B-A7B4C9FF8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7" b="20051"/>
          <a:stretch/>
        </p:blipFill>
        <p:spPr bwMode="auto">
          <a:xfrm>
            <a:off x="4195399" y="747927"/>
            <a:ext cx="3801201" cy="45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48"/>
    </mc:Choice>
    <mc:Fallback>
      <p:transition spd="slow" advTm="417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71FA-7A71-F58F-1832-FDBC05A4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to construct a PGS?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BD54-49BB-C812-8363-52ACE7D4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3021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O" dirty="0"/>
              <a:t>Obtain GWAS summary statistics from a large discovery sample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/>
              <a:t>Obtain independent sample that had genome-wide data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/>
              <a:t>Align and select SNPs in common between the two samples 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>
                <a:solidFill>
                  <a:srgbClr val="7030A0"/>
                </a:solidFill>
              </a:rPr>
              <a:t>Select independent SNPS by pruning based on LD 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>
                <a:solidFill>
                  <a:srgbClr val="7030A0"/>
                </a:solidFill>
              </a:rPr>
              <a:t>Restrict to SNPs with a p-value that is lower than a certain threshold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/>
              <a:t>Construct PGS by summing up alleles weighted by betas from the sumstats </a:t>
            </a:r>
          </a:p>
          <a:p>
            <a:pPr marL="514350" indent="-514350">
              <a:buFont typeface="+mj-lt"/>
              <a:buAutoNum type="arabicPeriod"/>
            </a:pPr>
            <a:r>
              <a:rPr lang="en-NO" dirty="0"/>
              <a:t>Evaluate strength of association by regressing the phenotype on the PGS </a:t>
            </a:r>
          </a:p>
        </p:txBody>
      </p:sp>
      <p:sp>
        <p:nvSpPr>
          <p:cNvPr id="4" name="Google Shape;95;p19">
            <a:extLst>
              <a:ext uri="{FF2B5EF4-FFF2-40B4-BE49-F238E27FC236}">
                <a16:creationId xmlns:a16="http://schemas.microsoft.com/office/drawing/2014/main" id="{586AA0C5-6763-FC89-F9B2-A8AF71647025}"/>
              </a:ext>
            </a:extLst>
          </p:cNvPr>
          <p:cNvSpPr txBox="1"/>
          <p:nvPr/>
        </p:nvSpPr>
        <p:spPr>
          <a:xfrm>
            <a:off x="10086111" y="3195951"/>
            <a:ext cx="2026689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</a:rPr>
              <a:t>Clumping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</a:rPr>
              <a:t>and thresholding 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5" name="Google Shape;94;p19">
            <a:extLst>
              <a:ext uri="{FF2B5EF4-FFF2-40B4-BE49-F238E27FC236}">
                <a16:creationId xmlns:a16="http://schemas.microsoft.com/office/drawing/2014/main" id="{A35F4C5F-F7A9-9723-A126-001C8FDA4272}"/>
              </a:ext>
            </a:extLst>
          </p:cNvPr>
          <p:cNvSpPr/>
          <p:nvPr/>
        </p:nvSpPr>
        <p:spPr>
          <a:xfrm>
            <a:off x="9828712" y="3195951"/>
            <a:ext cx="285110" cy="1187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FEE41-188F-408F-A39E-90A69037D9C7}"/>
              </a:ext>
            </a:extLst>
          </p:cNvPr>
          <p:cNvSpPr txBox="1"/>
          <p:nvPr/>
        </p:nvSpPr>
        <p:spPr>
          <a:xfrm>
            <a:off x="9341708" y="6311899"/>
            <a:ext cx="27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Mills, Barban, Tropf. 2020 </a:t>
            </a:r>
          </a:p>
        </p:txBody>
      </p:sp>
    </p:spTree>
    <p:extLst>
      <p:ext uri="{BB962C8B-B14F-4D97-AF65-F5344CB8AC3E}">
        <p14:creationId xmlns:p14="http://schemas.microsoft.com/office/powerpoint/2010/main" val="13577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28"/>
    </mc:Choice>
    <mc:Fallback>
      <p:transition spd="slow" advTm="80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E3A-785D-9D5D-A461-0A2D9704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1. Obtain GWAS summary statistics from a large discovery 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C3C-BF72-E733-F9EC-91DA5182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O" dirty="0"/>
              <a:t>What are the criteria to choose a GWAS? </a:t>
            </a:r>
          </a:p>
          <a:p>
            <a:r>
              <a:rPr lang="en-NO" dirty="0"/>
              <a:t>Discovery sample is the same ancestry as the target sample </a:t>
            </a:r>
          </a:p>
          <a:p>
            <a:pPr lvl="1"/>
            <a:r>
              <a:rPr lang="en-NO" dirty="0"/>
              <a:t>If the allele frequencies are too different, the PGS won’t be predictive </a:t>
            </a:r>
          </a:p>
          <a:p>
            <a:r>
              <a:rPr lang="en-NO" dirty="0"/>
              <a:t>Target sample is not included in the discovery sample </a:t>
            </a:r>
          </a:p>
          <a:p>
            <a:pPr lvl="1"/>
            <a:r>
              <a:rPr lang="en-NO" dirty="0"/>
              <a:t>Overfitting = overestimation of prediction </a:t>
            </a:r>
          </a:p>
          <a:p>
            <a:r>
              <a:rPr lang="en-NO" dirty="0"/>
              <a:t>GWAS is well-powered: </a:t>
            </a:r>
          </a:p>
          <a:p>
            <a:pPr lvl="1"/>
            <a:r>
              <a:rPr lang="en-GB" dirty="0"/>
              <a:t>L</a:t>
            </a:r>
            <a:r>
              <a:rPr lang="en-NO" dirty="0"/>
              <a:t>arge sample size </a:t>
            </a:r>
          </a:p>
          <a:p>
            <a:pPr lvl="1"/>
            <a:r>
              <a:rPr lang="en-NO" dirty="0"/>
              <a:t>SNP heritability of the trait reported by GWAS is high </a:t>
            </a:r>
          </a:p>
          <a:p>
            <a:r>
              <a:rPr lang="en-NO" dirty="0"/>
              <a:t>The definition of the phenotype used in the GWAS is appropriate</a:t>
            </a:r>
          </a:p>
          <a:p>
            <a:pPr lvl="1"/>
            <a:r>
              <a:rPr lang="en-GB" dirty="0"/>
              <a:t>S</a:t>
            </a:r>
            <a:r>
              <a:rPr lang="en-NO" dirty="0"/>
              <a:t>elf-reported anxiety vs anxiety diagnosis</a:t>
            </a:r>
          </a:p>
          <a:p>
            <a:pPr lvl="1"/>
            <a:r>
              <a:rPr lang="en-NO" dirty="0"/>
              <a:t>BMI in children vs in adult, 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8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03"/>
    </mc:Choice>
    <mc:Fallback>
      <p:transition spd="slow" advTm="107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5.2|9.5|2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969</Words>
  <Application>Microsoft Macintosh PowerPoint</Application>
  <PresentationFormat>Widescreen</PresentationFormat>
  <Paragraphs>139</Paragraphs>
  <Slides>24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Avenir Book</vt:lpstr>
      <vt:lpstr>Calibri</vt:lpstr>
      <vt:lpstr>Office Theme</vt:lpstr>
      <vt:lpstr>Creating and using polygenic scores</vt:lpstr>
      <vt:lpstr>What is a polygenic score?</vt:lpstr>
      <vt:lpstr>An aside on terminology</vt:lpstr>
      <vt:lpstr>PowerPoint Presentation</vt:lpstr>
      <vt:lpstr>PowerPoint Presentation</vt:lpstr>
      <vt:lpstr>PowerPoint Presentation</vt:lpstr>
      <vt:lpstr>PowerPoint Presentation</vt:lpstr>
      <vt:lpstr>How to construct a PGS?</vt:lpstr>
      <vt:lpstr>1. Obtain GWAS summary statistics from a large discovery sample </vt:lpstr>
      <vt:lpstr>Open access GWAS sumstats </vt:lpstr>
      <vt:lpstr>2. Obtain independent sample that has genome-wide data </vt:lpstr>
      <vt:lpstr>3. Align and select SNPs in common between the two samples</vt:lpstr>
      <vt:lpstr>4. Which SNPs to include in the score?</vt:lpstr>
      <vt:lpstr>Linkage disequilibrium </vt:lpstr>
      <vt:lpstr>Different approaches</vt:lpstr>
      <vt:lpstr>Which method is better?</vt:lpstr>
      <vt:lpstr>Which method is better? </vt:lpstr>
      <vt:lpstr>What do you want the PGS for?</vt:lpstr>
      <vt:lpstr>4. Select independent SNPs by prunning based on LD: Clumping</vt:lpstr>
      <vt:lpstr>5. Restrict to SNPs with a p-value that is lower than a certain threshold: Thresholding </vt:lpstr>
      <vt:lpstr>6. Construct PGS by summing up alleles weighted by betas from the sumtats </vt:lpstr>
      <vt:lpstr>Clumping and thresholding with Plink</vt:lpstr>
      <vt:lpstr>Trait increasing allele?</vt:lpstr>
      <vt:lpstr>PGS 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and using polygenic scores</dc:title>
  <dc:creator>Perline Demange</dc:creator>
  <cp:lastModifiedBy>Perline Aline Delle Demange</cp:lastModifiedBy>
  <cp:revision>9</cp:revision>
  <dcterms:created xsi:type="dcterms:W3CDTF">2024-03-01T23:32:11Z</dcterms:created>
  <dcterms:modified xsi:type="dcterms:W3CDTF">2024-03-07T14:10:53Z</dcterms:modified>
</cp:coreProperties>
</file>