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handoutMasterIdLst>
    <p:handoutMasterId r:id="rId67"/>
  </p:handoutMasterIdLst>
  <p:sldIdLst>
    <p:sldId id="424" r:id="rId2"/>
    <p:sldId id="816" r:id="rId3"/>
    <p:sldId id="822" r:id="rId4"/>
    <p:sldId id="823" r:id="rId5"/>
    <p:sldId id="817" r:id="rId6"/>
    <p:sldId id="832" r:id="rId7"/>
    <p:sldId id="303" r:id="rId8"/>
    <p:sldId id="824" r:id="rId9"/>
    <p:sldId id="737" r:id="rId10"/>
    <p:sldId id="304" r:id="rId11"/>
    <p:sldId id="561" r:id="rId12"/>
    <p:sldId id="607" r:id="rId13"/>
    <p:sldId id="606" r:id="rId14"/>
    <p:sldId id="830" r:id="rId15"/>
    <p:sldId id="829" r:id="rId16"/>
    <p:sldId id="436" r:id="rId17"/>
    <p:sldId id="358" r:id="rId18"/>
    <p:sldId id="429" r:id="rId19"/>
    <p:sldId id="833" r:id="rId20"/>
    <p:sldId id="834" r:id="rId21"/>
    <p:sldId id="835" r:id="rId22"/>
    <p:sldId id="836" r:id="rId23"/>
    <p:sldId id="837" r:id="rId24"/>
    <p:sldId id="838" r:id="rId25"/>
    <p:sldId id="839" r:id="rId26"/>
    <p:sldId id="840" r:id="rId27"/>
    <p:sldId id="317" r:id="rId28"/>
    <p:sldId id="681" r:id="rId29"/>
    <p:sldId id="841" r:id="rId30"/>
    <p:sldId id="311" r:id="rId31"/>
    <p:sldId id="331" r:id="rId32"/>
    <p:sldId id="336" r:id="rId33"/>
    <p:sldId id="826" r:id="rId34"/>
    <p:sldId id="332" r:id="rId35"/>
    <p:sldId id="432" r:id="rId36"/>
    <p:sldId id="334" r:id="rId37"/>
    <p:sldId id="335" r:id="rId38"/>
    <p:sldId id="654" r:id="rId39"/>
    <p:sldId id="328" r:id="rId40"/>
    <p:sldId id="343" r:id="rId41"/>
    <p:sldId id="842" r:id="rId42"/>
    <p:sldId id="344" r:id="rId43"/>
    <p:sldId id="345" r:id="rId44"/>
    <p:sldId id="338" r:id="rId45"/>
    <p:sldId id="825" r:id="rId46"/>
    <p:sldId id="339" r:id="rId47"/>
    <p:sldId id="660" r:id="rId48"/>
    <p:sldId id="342" r:id="rId49"/>
    <p:sldId id="348" r:id="rId50"/>
    <p:sldId id="827" r:id="rId51"/>
    <p:sldId id="735" r:id="rId52"/>
    <p:sldId id="828" r:id="rId53"/>
    <p:sldId id="346" r:id="rId54"/>
    <p:sldId id="347" r:id="rId55"/>
    <p:sldId id="843" r:id="rId56"/>
    <p:sldId id="665" r:id="rId57"/>
    <p:sldId id="656" r:id="rId58"/>
    <p:sldId id="658" r:id="rId59"/>
    <p:sldId id="659" r:id="rId60"/>
    <p:sldId id="831" r:id="rId61"/>
    <p:sldId id="349" r:id="rId62"/>
    <p:sldId id="397" r:id="rId63"/>
    <p:sldId id="707" r:id="rId64"/>
    <p:sldId id="350" r:id="rId65"/>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B8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01" autoAdjust="0"/>
    <p:restoredTop sz="79390" autoAdjust="0"/>
  </p:normalViewPr>
  <p:slideViewPr>
    <p:cSldViewPr snapToGrid="0" showGuides="1">
      <p:cViewPr>
        <p:scale>
          <a:sx n="91" d="100"/>
          <a:sy n="91" d="100"/>
        </p:scale>
        <p:origin x="2200"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FF6905-4167-0048-B922-540665094E32}" type="doc">
      <dgm:prSet loTypeId="urn:microsoft.com/office/officeart/2005/8/layout/process2" loCatId="" qsTypeId="urn:microsoft.com/office/officeart/2005/8/quickstyle/simple1" qsCatId="simple" csTypeId="urn:microsoft.com/office/officeart/2005/8/colors/accent1_2" csCatId="accent1" phldr="1"/>
      <dgm:spPr/>
    </dgm:pt>
    <dgm:pt modelId="{A6350FFE-E40C-E541-B96F-0D9037E8A2E5}">
      <dgm:prSet phldrT="[Text]"/>
      <dgm:spPr>
        <a:solidFill>
          <a:srgbClr val="6D848C"/>
        </a:solidFill>
      </dgm:spPr>
      <dgm:t>
        <a:bodyPr/>
        <a:lstStyle/>
        <a:p>
          <a:r>
            <a:rPr lang="en-US" dirty="0"/>
            <a:t>Factor model                 (genome-wide)</a:t>
          </a:r>
        </a:p>
      </dgm:t>
    </dgm:pt>
    <dgm:pt modelId="{876ACED0-24AA-C349-A845-B59FC7ED637C}" type="parTrans" cxnId="{E4A3EA5A-C371-284B-8420-6AE9E3ABA6A0}">
      <dgm:prSet/>
      <dgm:spPr/>
      <dgm:t>
        <a:bodyPr/>
        <a:lstStyle/>
        <a:p>
          <a:endParaRPr lang="en-US"/>
        </a:p>
      </dgm:t>
    </dgm:pt>
    <dgm:pt modelId="{5159817E-6FB0-6D4F-92A6-88CF614F6441}" type="sibTrans" cxnId="{E4A3EA5A-C371-284B-8420-6AE9E3ABA6A0}">
      <dgm:prSet/>
      <dgm:spPr>
        <a:solidFill>
          <a:schemeClr val="tx1"/>
        </a:solidFill>
      </dgm:spPr>
      <dgm:t>
        <a:bodyPr/>
        <a:lstStyle/>
        <a:p>
          <a:endParaRPr lang="en-US"/>
        </a:p>
      </dgm:t>
    </dgm:pt>
    <dgm:pt modelId="{F8A62A14-03AF-ED44-8DB0-2CF1B97A49BE}">
      <dgm:prSet phldrT="[Text]"/>
      <dgm:spPr>
        <a:solidFill>
          <a:srgbClr val="6D848C"/>
        </a:solidFill>
      </dgm:spPr>
      <dgm:t>
        <a:bodyPr/>
        <a:lstStyle/>
        <a:p>
          <a:r>
            <a:rPr lang="en-US" dirty="0"/>
            <a:t>Stratified Genomic SEM (functional annotations)</a:t>
          </a:r>
        </a:p>
      </dgm:t>
    </dgm:pt>
    <dgm:pt modelId="{CC0CE4B7-6FF8-C34E-8BCD-172876C6E7AA}" type="parTrans" cxnId="{165F0EB3-75F6-4246-B910-98351183DF69}">
      <dgm:prSet/>
      <dgm:spPr/>
      <dgm:t>
        <a:bodyPr/>
        <a:lstStyle/>
        <a:p>
          <a:endParaRPr lang="en-US"/>
        </a:p>
      </dgm:t>
    </dgm:pt>
    <dgm:pt modelId="{A9529539-0F7F-C042-96F1-E932B845F0D1}" type="sibTrans" cxnId="{165F0EB3-75F6-4246-B910-98351183DF69}">
      <dgm:prSet/>
      <dgm:spPr>
        <a:solidFill>
          <a:schemeClr val="tx1"/>
        </a:solidFill>
      </dgm:spPr>
      <dgm:t>
        <a:bodyPr/>
        <a:lstStyle/>
        <a:p>
          <a:endParaRPr lang="en-US"/>
        </a:p>
      </dgm:t>
    </dgm:pt>
    <dgm:pt modelId="{16473ADE-3A5D-1E46-9FF5-7790299A33C1}">
      <dgm:prSet phldrT="[Text]"/>
      <dgm:spPr>
        <a:solidFill>
          <a:srgbClr val="6D848C"/>
        </a:solidFill>
      </dgm:spPr>
      <dgm:t>
        <a:bodyPr/>
        <a:lstStyle/>
        <a:p>
          <a:r>
            <a:rPr lang="en-US" dirty="0"/>
            <a:t>Transcriptome-wide SEM           (gene expression)</a:t>
          </a:r>
        </a:p>
      </dgm:t>
    </dgm:pt>
    <dgm:pt modelId="{AFF678FC-85DC-464F-81EA-299D6EF528A1}" type="parTrans" cxnId="{96FE8D5C-6B04-8E4A-8E52-FD710ABE7198}">
      <dgm:prSet/>
      <dgm:spPr/>
      <dgm:t>
        <a:bodyPr/>
        <a:lstStyle/>
        <a:p>
          <a:endParaRPr lang="en-US"/>
        </a:p>
      </dgm:t>
    </dgm:pt>
    <dgm:pt modelId="{600ABC73-CDD5-0C43-A5B9-35FB01CCB961}" type="sibTrans" cxnId="{96FE8D5C-6B04-8E4A-8E52-FD710ABE7198}">
      <dgm:prSet/>
      <dgm:spPr>
        <a:solidFill>
          <a:schemeClr val="tx1"/>
        </a:solidFill>
      </dgm:spPr>
      <dgm:t>
        <a:bodyPr/>
        <a:lstStyle/>
        <a:p>
          <a:endParaRPr lang="en-US"/>
        </a:p>
      </dgm:t>
    </dgm:pt>
    <dgm:pt modelId="{14778399-D25E-2643-BD87-EA23406A809B}">
      <dgm:prSet phldrT="[Text]"/>
      <dgm:spPr>
        <a:solidFill>
          <a:srgbClr val="6D848C"/>
        </a:solidFill>
      </dgm:spPr>
      <dgm:t>
        <a:bodyPr/>
        <a:lstStyle/>
        <a:p>
          <a:r>
            <a:rPr lang="en-US" dirty="0"/>
            <a:t>Multivariate GWAS (SNPs)</a:t>
          </a:r>
        </a:p>
      </dgm:t>
    </dgm:pt>
    <dgm:pt modelId="{A2372E52-D48A-F447-8C15-3C48C5AF1B11}" type="parTrans" cxnId="{49190C6A-8078-9142-AA74-69DFBC217828}">
      <dgm:prSet/>
      <dgm:spPr/>
      <dgm:t>
        <a:bodyPr/>
        <a:lstStyle/>
        <a:p>
          <a:endParaRPr lang="en-US"/>
        </a:p>
      </dgm:t>
    </dgm:pt>
    <dgm:pt modelId="{11A64F94-5DB3-414E-9509-C20D3397CEF7}" type="sibTrans" cxnId="{49190C6A-8078-9142-AA74-69DFBC217828}">
      <dgm:prSet/>
      <dgm:spPr/>
      <dgm:t>
        <a:bodyPr/>
        <a:lstStyle/>
        <a:p>
          <a:endParaRPr lang="en-US"/>
        </a:p>
      </dgm:t>
    </dgm:pt>
    <dgm:pt modelId="{CEC6C944-A092-7F48-B466-9B75EA5494E8}" type="pres">
      <dgm:prSet presAssocID="{CEFF6905-4167-0048-B922-540665094E32}" presName="linearFlow" presStyleCnt="0">
        <dgm:presLayoutVars>
          <dgm:resizeHandles val="exact"/>
        </dgm:presLayoutVars>
      </dgm:prSet>
      <dgm:spPr/>
    </dgm:pt>
    <dgm:pt modelId="{2AC193FF-439D-7E49-9825-476EE51356DA}" type="pres">
      <dgm:prSet presAssocID="{A6350FFE-E40C-E541-B96F-0D9037E8A2E5}" presName="node" presStyleLbl="node1" presStyleIdx="0" presStyleCnt="4" custScaleX="201276">
        <dgm:presLayoutVars>
          <dgm:bulletEnabled val="1"/>
        </dgm:presLayoutVars>
      </dgm:prSet>
      <dgm:spPr/>
    </dgm:pt>
    <dgm:pt modelId="{8F166267-4D6F-1940-BC08-44F2D30E8740}" type="pres">
      <dgm:prSet presAssocID="{5159817E-6FB0-6D4F-92A6-88CF614F6441}" presName="sibTrans" presStyleLbl="sibTrans2D1" presStyleIdx="0" presStyleCnt="3"/>
      <dgm:spPr/>
    </dgm:pt>
    <dgm:pt modelId="{3BACCB0D-514B-2A4F-BA80-A8752621C43A}" type="pres">
      <dgm:prSet presAssocID="{5159817E-6FB0-6D4F-92A6-88CF614F6441}" presName="connectorText" presStyleLbl="sibTrans2D1" presStyleIdx="0" presStyleCnt="3"/>
      <dgm:spPr/>
    </dgm:pt>
    <dgm:pt modelId="{0060FE46-BDB1-C744-B249-BE966F6D05E6}" type="pres">
      <dgm:prSet presAssocID="{F8A62A14-03AF-ED44-8DB0-2CF1B97A49BE}" presName="node" presStyleLbl="node1" presStyleIdx="1" presStyleCnt="4" custScaleX="201276">
        <dgm:presLayoutVars>
          <dgm:bulletEnabled val="1"/>
        </dgm:presLayoutVars>
      </dgm:prSet>
      <dgm:spPr/>
    </dgm:pt>
    <dgm:pt modelId="{CBC71C7C-64D5-0E49-8C92-529E35A29C08}" type="pres">
      <dgm:prSet presAssocID="{A9529539-0F7F-C042-96F1-E932B845F0D1}" presName="sibTrans" presStyleLbl="sibTrans2D1" presStyleIdx="1" presStyleCnt="3"/>
      <dgm:spPr/>
    </dgm:pt>
    <dgm:pt modelId="{EFEC3360-DDEE-8B47-909C-D18B3E1BF796}" type="pres">
      <dgm:prSet presAssocID="{A9529539-0F7F-C042-96F1-E932B845F0D1}" presName="connectorText" presStyleLbl="sibTrans2D1" presStyleIdx="1" presStyleCnt="3"/>
      <dgm:spPr/>
    </dgm:pt>
    <dgm:pt modelId="{428DDDC6-DB66-4D48-87F2-D14F9E42A81E}" type="pres">
      <dgm:prSet presAssocID="{16473ADE-3A5D-1E46-9FF5-7790299A33C1}" presName="node" presStyleLbl="node1" presStyleIdx="2" presStyleCnt="4" custScaleX="204118">
        <dgm:presLayoutVars>
          <dgm:bulletEnabled val="1"/>
        </dgm:presLayoutVars>
      </dgm:prSet>
      <dgm:spPr/>
    </dgm:pt>
    <dgm:pt modelId="{32A3CF0E-12F3-F54E-B1F2-75EC414BC45D}" type="pres">
      <dgm:prSet presAssocID="{600ABC73-CDD5-0C43-A5B9-35FB01CCB961}" presName="sibTrans" presStyleLbl="sibTrans2D1" presStyleIdx="2" presStyleCnt="3"/>
      <dgm:spPr/>
    </dgm:pt>
    <dgm:pt modelId="{0D596E82-AE9F-2144-B27F-FF7F14D96413}" type="pres">
      <dgm:prSet presAssocID="{600ABC73-CDD5-0C43-A5B9-35FB01CCB961}" presName="connectorText" presStyleLbl="sibTrans2D1" presStyleIdx="2" presStyleCnt="3"/>
      <dgm:spPr/>
    </dgm:pt>
    <dgm:pt modelId="{F7355D69-8307-F048-B6B2-6D038821A410}" type="pres">
      <dgm:prSet presAssocID="{14778399-D25E-2643-BD87-EA23406A809B}" presName="node" presStyleLbl="node1" presStyleIdx="3" presStyleCnt="4" custScaleX="206499">
        <dgm:presLayoutVars>
          <dgm:bulletEnabled val="1"/>
        </dgm:presLayoutVars>
      </dgm:prSet>
      <dgm:spPr/>
    </dgm:pt>
  </dgm:ptLst>
  <dgm:cxnLst>
    <dgm:cxn modelId="{E819FC1E-BE73-9943-AB4C-867DABFC0772}" type="presOf" srcId="{A6350FFE-E40C-E541-B96F-0D9037E8A2E5}" destId="{2AC193FF-439D-7E49-9825-476EE51356DA}" srcOrd="0" destOrd="0" presId="urn:microsoft.com/office/officeart/2005/8/layout/process2"/>
    <dgm:cxn modelId="{BE9A5F2F-744D-324D-A056-2D125171A6EA}" type="presOf" srcId="{F8A62A14-03AF-ED44-8DB0-2CF1B97A49BE}" destId="{0060FE46-BDB1-C744-B249-BE966F6D05E6}" srcOrd="0" destOrd="0" presId="urn:microsoft.com/office/officeart/2005/8/layout/process2"/>
    <dgm:cxn modelId="{A0EF0C59-645F-EE4D-85D5-2ED8402C56F0}" type="presOf" srcId="{5159817E-6FB0-6D4F-92A6-88CF614F6441}" destId="{8F166267-4D6F-1940-BC08-44F2D30E8740}" srcOrd="0" destOrd="0" presId="urn:microsoft.com/office/officeart/2005/8/layout/process2"/>
    <dgm:cxn modelId="{E4A3EA5A-C371-284B-8420-6AE9E3ABA6A0}" srcId="{CEFF6905-4167-0048-B922-540665094E32}" destId="{A6350FFE-E40C-E541-B96F-0D9037E8A2E5}" srcOrd="0" destOrd="0" parTransId="{876ACED0-24AA-C349-A845-B59FC7ED637C}" sibTransId="{5159817E-6FB0-6D4F-92A6-88CF614F6441}"/>
    <dgm:cxn modelId="{96FE8D5C-6B04-8E4A-8E52-FD710ABE7198}" srcId="{CEFF6905-4167-0048-B922-540665094E32}" destId="{16473ADE-3A5D-1E46-9FF5-7790299A33C1}" srcOrd="2" destOrd="0" parTransId="{AFF678FC-85DC-464F-81EA-299D6EF528A1}" sibTransId="{600ABC73-CDD5-0C43-A5B9-35FB01CCB961}"/>
    <dgm:cxn modelId="{49190C6A-8078-9142-AA74-69DFBC217828}" srcId="{CEFF6905-4167-0048-B922-540665094E32}" destId="{14778399-D25E-2643-BD87-EA23406A809B}" srcOrd="3" destOrd="0" parTransId="{A2372E52-D48A-F447-8C15-3C48C5AF1B11}" sibTransId="{11A64F94-5DB3-414E-9509-C20D3397CEF7}"/>
    <dgm:cxn modelId="{C2151079-72D8-FE4F-9897-45EB956A3047}" type="presOf" srcId="{A9529539-0F7F-C042-96F1-E932B845F0D1}" destId="{EFEC3360-DDEE-8B47-909C-D18B3E1BF796}" srcOrd="1" destOrd="0" presId="urn:microsoft.com/office/officeart/2005/8/layout/process2"/>
    <dgm:cxn modelId="{BC4E6991-E863-8D49-B749-B21304D5C20A}" type="presOf" srcId="{16473ADE-3A5D-1E46-9FF5-7790299A33C1}" destId="{428DDDC6-DB66-4D48-87F2-D14F9E42A81E}" srcOrd="0" destOrd="0" presId="urn:microsoft.com/office/officeart/2005/8/layout/process2"/>
    <dgm:cxn modelId="{B450F5AC-DF08-6B46-8144-4048F35673A8}" type="presOf" srcId="{600ABC73-CDD5-0C43-A5B9-35FB01CCB961}" destId="{0D596E82-AE9F-2144-B27F-FF7F14D96413}" srcOrd="1" destOrd="0" presId="urn:microsoft.com/office/officeart/2005/8/layout/process2"/>
    <dgm:cxn modelId="{165F0EB3-75F6-4246-B910-98351183DF69}" srcId="{CEFF6905-4167-0048-B922-540665094E32}" destId="{F8A62A14-03AF-ED44-8DB0-2CF1B97A49BE}" srcOrd="1" destOrd="0" parTransId="{CC0CE4B7-6FF8-C34E-8BCD-172876C6E7AA}" sibTransId="{A9529539-0F7F-C042-96F1-E932B845F0D1}"/>
    <dgm:cxn modelId="{BE6BB8BE-4EA6-1E40-94BA-B29D5B7BC61D}" type="presOf" srcId="{14778399-D25E-2643-BD87-EA23406A809B}" destId="{F7355D69-8307-F048-B6B2-6D038821A410}" srcOrd="0" destOrd="0" presId="urn:microsoft.com/office/officeart/2005/8/layout/process2"/>
    <dgm:cxn modelId="{0473FDD1-C4AF-4344-AEC6-6B76E62B4D4E}" type="presOf" srcId="{5159817E-6FB0-6D4F-92A6-88CF614F6441}" destId="{3BACCB0D-514B-2A4F-BA80-A8752621C43A}" srcOrd="1" destOrd="0" presId="urn:microsoft.com/office/officeart/2005/8/layout/process2"/>
    <dgm:cxn modelId="{CEBD41D3-1B8E-854F-AE49-ECA17D0A78C4}" type="presOf" srcId="{A9529539-0F7F-C042-96F1-E932B845F0D1}" destId="{CBC71C7C-64D5-0E49-8C92-529E35A29C08}" srcOrd="0" destOrd="0" presId="urn:microsoft.com/office/officeart/2005/8/layout/process2"/>
    <dgm:cxn modelId="{2DFAADE5-FE98-A640-B0EA-AADB9362C50A}" type="presOf" srcId="{600ABC73-CDD5-0C43-A5B9-35FB01CCB961}" destId="{32A3CF0E-12F3-F54E-B1F2-75EC414BC45D}" srcOrd="0" destOrd="0" presId="urn:microsoft.com/office/officeart/2005/8/layout/process2"/>
    <dgm:cxn modelId="{97BF02EC-0CA3-0A42-8F9E-D387A23E7EB1}" type="presOf" srcId="{CEFF6905-4167-0048-B922-540665094E32}" destId="{CEC6C944-A092-7F48-B466-9B75EA5494E8}" srcOrd="0" destOrd="0" presId="urn:microsoft.com/office/officeart/2005/8/layout/process2"/>
    <dgm:cxn modelId="{8826D1D3-EA60-C24D-9291-2DF2B878BB90}" type="presParOf" srcId="{CEC6C944-A092-7F48-B466-9B75EA5494E8}" destId="{2AC193FF-439D-7E49-9825-476EE51356DA}" srcOrd="0" destOrd="0" presId="urn:microsoft.com/office/officeart/2005/8/layout/process2"/>
    <dgm:cxn modelId="{9F808936-52DE-894E-B6FC-E51D8F7313A2}" type="presParOf" srcId="{CEC6C944-A092-7F48-B466-9B75EA5494E8}" destId="{8F166267-4D6F-1940-BC08-44F2D30E8740}" srcOrd="1" destOrd="0" presId="urn:microsoft.com/office/officeart/2005/8/layout/process2"/>
    <dgm:cxn modelId="{1E79994B-696F-714D-AF89-79FD7AE23279}" type="presParOf" srcId="{8F166267-4D6F-1940-BC08-44F2D30E8740}" destId="{3BACCB0D-514B-2A4F-BA80-A8752621C43A}" srcOrd="0" destOrd="0" presId="urn:microsoft.com/office/officeart/2005/8/layout/process2"/>
    <dgm:cxn modelId="{377E59F7-CDA1-C440-8816-0D6BB983A49E}" type="presParOf" srcId="{CEC6C944-A092-7F48-B466-9B75EA5494E8}" destId="{0060FE46-BDB1-C744-B249-BE966F6D05E6}" srcOrd="2" destOrd="0" presId="urn:microsoft.com/office/officeart/2005/8/layout/process2"/>
    <dgm:cxn modelId="{1853B7E3-7129-4843-92A1-1862BEA8D2D2}" type="presParOf" srcId="{CEC6C944-A092-7F48-B466-9B75EA5494E8}" destId="{CBC71C7C-64D5-0E49-8C92-529E35A29C08}" srcOrd="3" destOrd="0" presId="urn:microsoft.com/office/officeart/2005/8/layout/process2"/>
    <dgm:cxn modelId="{F5AD90D3-1D0C-8645-BC83-44FB0843A6AF}" type="presParOf" srcId="{CBC71C7C-64D5-0E49-8C92-529E35A29C08}" destId="{EFEC3360-DDEE-8B47-909C-D18B3E1BF796}" srcOrd="0" destOrd="0" presId="urn:microsoft.com/office/officeart/2005/8/layout/process2"/>
    <dgm:cxn modelId="{6EC5242C-3D7E-9543-95DB-9513F131A45B}" type="presParOf" srcId="{CEC6C944-A092-7F48-B466-9B75EA5494E8}" destId="{428DDDC6-DB66-4D48-87F2-D14F9E42A81E}" srcOrd="4" destOrd="0" presId="urn:microsoft.com/office/officeart/2005/8/layout/process2"/>
    <dgm:cxn modelId="{AADA5D37-77F4-1E4F-AB46-BE48C19F8AF5}" type="presParOf" srcId="{CEC6C944-A092-7F48-B466-9B75EA5494E8}" destId="{32A3CF0E-12F3-F54E-B1F2-75EC414BC45D}" srcOrd="5" destOrd="0" presId="urn:microsoft.com/office/officeart/2005/8/layout/process2"/>
    <dgm:cxn modelId="{96F2FFC0-B67D-1D48-A5B0-434F5080BB0F}" type="presParOf" srcId="{32A3CF0E-12F3-F54E-B1F2-75EC414BC45D}" destId="{0D596E82-AE9F-2144-B27F-FF7F14D96413}" srcOrd="0" destOrd="0" presId="urn:microsoft.com/office/officeart/2005/8/layout/process2"/>
    <dgm:cxn modelId="{479E91C7-5285-8042-8C4D-CEA97D3FADE8}" type="presParOf" srcId="{CEC6C944-A092-7F48-B466-9B75EA5494E8}" destId="{F7355D69-8307-F048-B6B2-6D038821A410}"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193FF-439D-7E49-9825-476EE51356DA}">
      <dsp:nvSpPr>
        <dsp:cNvPr id="0" name=""/>
        <dsp:cNvSpPr/>
      </dsp:nvSpPr>
      <dsp:spPr>
        <a:xfrm>
          <a:off x="2981155" y="2878"/>
          <a:ext cx="3879529" cy="1070815"/>
        </a:xfrm>
        <a:prstGeom prst="roundRect">
          <a:avLst>
            <a:gd name="adj" fmla="val 10000"/>
          </a:avLst>
        </a:prstGeom>
        <a:solidFill>
          <a:srgbClr val="6D84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Factor model                 (genome-wide)</a:t>
          </a:r>
        </a:p>
      </dsp:txBody>
      <dsp:txXfrm>
        <a:off x="3012518" y="34241"/>
        <a:ext cx="3816803" cy="1008089"/>
      </dsp:txXfrm>
    </dsp:sp>
    <dsp:sp modelId="{8F166267-4D6F-1940-BC08-44F2D30E8740}">
      <dsp:nvSpPr>
        <dsp:cNvPr id="0" name=""/>
        <dsp:cNvSpPr/>
      </dsp:nvSpPr>
      <dsp:spPr>
        <a:xfrm rot="5400000">
          <a:off x="4720142" y="1100464"/>
          <a:ext cx="401555" cy="48186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4776360" y="1140619"/>
        <a:ext cx="289120" cy="281089"/>
      </dsp:txXfrm>
    </dsp:sp>
    <dsp:sp modelId="{0060FE46-BDB1-C744-B249-BE966F6D05E6}">
      <dsp:nvSpPr>
        <dsp:cNvPr id="0" name=""/>
        <dsp:cNvSpPr/>
      </dsp:nvSpPr>
      <dsp:spPr>
        <a:xfrm>
          <a:off x="2981155" y="1609101"/>
          <a:ext cx="3879529" cy="1070815"/>
        </a:xfrm>
        <a:prstGeom prst="roundRect">
          <a:avLst>
            <a:gd name="adj" fmla="val 10000"/>
          </a:avLst>
        </a:prstGeom>
        <a:solidFill>
          <a:srgbClr val="6D84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Stratified Genomic SEM (functional annotations)</a:t>
          </a:r>
        </a:p>
      </dsp:txBody>
      <dsp:txXfrm>
        <a:off x="3012518" y="1640464"/>
        <a:ext cx="3816803" cy="1008089"/>
      </dsp:txXfrm>
    </dsp:sp>
    <dsp:sp modelId="{CBC71C7C-64D5-0E49-8C92-529E35A29C08}">
      <dsp:nvSpPr>
        <dsp:cNvPr id="0" name=""/>
        <dsp:cNvSpPr/>
      </dsp:nvSpPr>
      <dsp:spPr>
        <a:xfrm rot="5400000">
          <a:off x="4720142" y="2706687"/>
          <a:ext cx="401555" cy="48186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4776360" y="2746842"/>
        <a:ext cx="289120" cy="281089"/>
      </dsp:txXfrm>
    </dsp:sp>
    <dsp:sp modelId="{428DDDC6-DB66-4D48-87F2-D14F9E42A81E}">
      <dsp:nvSpPr>
        <dsp:cNvPr id="0" name=""/>
        <dsp:cNvSpPr/>
      </dsp:nvSpPr>
      <dsp:spPr>
        <a:xfrm>
          <a:off x="2953765" y="3215324"/>
          <a:ext cx="3934308" cy="1070815"/>
        </a:xfrm>
        <a:prstGeom prst="roundRect">
          <a:avLst>
            <a:gd name="adj" fmla="val 10000"/>
          </a:avLst>
        </a:prstGeom>
        <a:solidFill>
          <a:srgbClr val="6D84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Transcriptome-wide SEM           (gene expression)</a:t>
          </a:r>
        </a:p>
      </dsp:txBody>
      <dsp:txXfrm>
        <a:off x="2985128" y="3246687"/>
        <a:ext cx="3871582" cy="1008089"/>
      </dsp:txXfrm>
    </dsp:sp>
    <dsp:sp modelId="{32A3CF0E-12F3-F54E-B1F2-75EC414BC45D}">
      <dsp:nvSpPr>
        <dsp:cNvPr id="0" name=""/>
        <dsp:cNvSpPr/>
      </dsp:nvSpPr>
      <dsp:spPr>
        <a:xfrm rot="5400000">
          <a:off x="4720142" y="4312909"/>
          <a:ext cx="401555" cy="48186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4776360" y="4353064"/>
        <a:ext cx="289120" cy="281089"/>
      </dsp:txXfrm>
    </dsp:sp>
    <dsp:sp modelId="{F7355D69-8307-F048-B6B2-6D038821A410}">
      <dsp:nvSpPr>
        <dsp:cNvPr id="0" name=""/>
        <dsp:cNvSpPr/>
      </dsp:nvSpPr>
      <dsp:spPr>
        <a:xfrm>
          <a:off x="2930819" y="4821547"/>
          <a:ext cx="3980201" cy="1070815"/>
        </a:xfrm>
        <a:prstGeom prst="roundRect">
          <a:avLst>
            <a:gd name="adj" fmla="val 10000"/>
          </a:avLst>
        </a:prstGeom>
        <a:solidFill>
          <a:srgbClr val="6D84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Multivariate GWAS (SNPs)</a:t>
          </a:r>
        </a:p>
      </dsp:txBody>
      <dsp:txXfrm>
        <a:off x="2962182" y="4852910"/>
        <a:ext cx="3917475" cy="10080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2611"/>
          </a:xfrm>
          <a:prstGeom prst="rect">
            <a:avLst/>
          </a:prstGeom>
        </p:spPr>
        <p:txBody>
          <a:bodyPr vert="horz" lIns="92309" tIns="46154" rIns="92309" bIns="46154" rtlCol="0"/>
          <a:lstStyle>
            <a:lvl1pPr algn="r">
              <a:defRPr sz="1200"/>
            </a:lvl1pPr>
          </a:lstStyle>
          <a:p>
            <a:fld id="{BBE731E0-3774-45F5-A675-DE8FC61C8CE4}" type="datetimeFigureOut">
              <a:rPr lang="en-US" smtClean="0"/>
              <a:t>3/5/24</a:t>
            </a:fld>
            <a:endParaRPr lang="en-US"/>
          </a:p>
        </p:txBody>
      </p:sp>
      <p:sp>
        <p:nvSpPr>
          <p:cNvPr id="4" name="Footer Placeholder 3"/>
          <p:cNvSpPr>
            <a:spLocks noGrp="1"/>
          </p:cNvSpPr>
          <p:nvPr>
            <p:ph type="ftr" sz="quarter" idx="2"/>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2610"/>
          </a:xfrm>
          <a:prstGeom prst="rect">
            <a:avLst/>
          </a:prstGeom>
        </p:spPr>
        <p:txBody>
          <a:bodyPr vert="horz" lIns="92309" tIns="46154" rIns="92309" bIns="46154" rtlCol="0" anchor="b"/>
          <a:lstStyle>
            <a:lvl1pPr algn="r">
              <a:defRPr sz="1200"/>
            </a:lvl1pPr>
          </a:lstStyle>
          <a:p>
            <a:fld id="{3A80AD4D-C8A6-4312-8080-F38D17B0086E}" type="slidenum">
              <a:rPr lang="en-US" smtClean="0"/>
              <a:t>‹#›</a:t>
            </a:fld>
            <a:endParaRPr lang="en-US"/>
          </a:p>
        </p:txBody>
      </p:sp>
    </p:spTree>
    <p:extLst>
      <p:ext uri="{BB962C8B-B14F-4D97-AF65-F5344CB8AC3E}">
        <p14:creationId xmlns:p14="http://schemas.microsoft.com/office/powerpoint/2010/main" val="2683162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AF65F134-EB6E-4311-8BEA-7384EC536DED}" type="datetimeFigureOut">
              <a:rPr lang="en-US" smtClean="0"/>
              <a:t>3/5/24</a:t>
            </a:fld>
            <a:endParaRPr lang="en-US"/>
          </a:p>
        </p:txBody>
      </p:sp>
      <p:sp>
        <p:nvSpPr>
          <p:cNvPr id="4" name="Slide Image Placeholder 3"/>
          <p:cNvSpPr>
            <a:spLocks noGrp="1" noRot="1" noChangeAspect="1"/>
          </p:cNvSpPr>
          <p:nvPr>
            <p:ph type="sldImg" idx="2"/>
          </p:nvPr>
        </p:nvSpPr>
        <p:spPr>
          <a:xfrm>
            <a:off x="1392238" y="1152525"/>
            <a:ext cx="414972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4E435FE9-F455-4DCD-8CA3-B014F8C4A671}" type="slidenum">
              <a:rPr lang="en-US" smtClean="0"/>
              <a:t>‹#›</a:t>
            </a:fld>
            <a:endParaRPr lang="en-US"/>
          </a:p>
        </p:txBody>
      </p:sp>
    </p:spTree>
    <p:extLst>
      <p:ext uri="{BB962C8B-B14F-4D97-AF65-F5344CB8AC3E}">
        <p14:creationId xmlns:p14="http://schemas.microsoft.com/office/powerpoint/2010/main" val="2451532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What I want to start with is this heatmap. </a:t>
            </a:r>
          </a:p>
          <a:p>
            <a:r>
              <a:rPr lang="en-US" dirty="0"/>
              <a:t>This heatmap shows shared risk across different disorders for the entire genome.</a:t>
            </a:r>
          </a:p>
          <a:p>
            <a:r>
              <a:rPr lang="en-US" dirty="0"/>
              <a:t>Will notice that many of the cells are colored, suggesting genetic overlap</a:t>
            </a:r>
          </a:p>
          <a:p>
            <a:r>
              <a:rPr lang="en-US" dirty="0"/>
              <a:t>I’m a psychologist so I’ll focus on psychiatric traits, but you’ll see this for other traits as well.</a:t>
            </a:r>
          </a:p>
          <a:p>
            <a:endParaRPr lang="en-US" dirty="0"/>
          </a:p>
        </p:txBody>
      </p:sp>
      <p:sp>
        <p:nvSpPr>
          <p:cNvPr id="4" name="Slide Number Placeholder 3"/>
          <p:cNvSpPr>
            <a:spLocks noGrp="1"/>
          </p:cNvSpPr>
          <p:nvPr>
            <p:ph type="sldNum" sz="quarter" idx="10"/>
          </p:nvPr>
        </p:nvSpPr>
        <p:spPr/>
        <p:txBody>
          <a:bodyPr/>
          <a:lstStyle/>
          <a:p>
            <a:fld id="{296B99DC-13BC-C64F-A8FE-768E30F2751A}" type="slidenum">
              <a:rPr lang="en-US" smtClean="0"/>
              <a:t>9</a:t>
            </a:fld>
            <a:endParaRPr lang="en-US" dirty="0"/>
          </a:p>
        </p:txBody>
      </p:sp>
    </p:spTree>
    <p:extLst>
      <p:ext uri="{BB962C8B-B14F-4D97-AF65-F5344CB8AC3E}">
        <p14:creationId xmlns:p14="http://schemas.microsoft.com/office/powerpoint/2010/main" val="531508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435FE9-F455-4DCD-8CA3-B014F8C4A671}" type="slidenum">
              <a:rPr lang="en-US" smtClean="0"/>
              <a:t>23</a:t>
            </a:fld>
            <a:endParaRPr lang="en-US"/>
          </a:p>
        </p:txBody>
      </p:sp>
    </p:spTree>
    <p:extLst>
      <p:ext uri="{BB962C8B-B14F-4D97-AF65-F5344CB8AC3E}">
        <p14:creationId xmlns:p14="http://schemas.microsoft.com/office/powerpoint/2010/main" val="3033686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435FE9-F455-4DCD-8CA3-B014F8C4A671}" type="slidenum">
              <a:rPr lang="en-US" smtClean="0"/>
              <a:t>25</a:t>
            </a:fld>
            <a:endParaRPr lang="en-US"/>
          </a:p>
        </p:txBody>
      </p:sp>
    </p:spTree>
    <p:extLst>
      <p:ext uri="{BB962C8B-B14F-4D97-AF65-F5344CB8AC3E}">
        <p14:creationId xmlns:p14="http://schemas.microsoft.com/office/powerpoint/2010/main" val="3925099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435FE9-F455-4DCD-8CA3-B014F8C4A671}" type="slidenum">
              <a:rPr lang="en-US" smtClean="0"/>
              <a:t>39</a:t>
            </a:fld>
            <a:endParaRPr lang="en-US"/>
          </a:p>
        </p:txBody>
      </p:sp>
    </p:spTree>
    <p:extLst>
      <p:ext uri="{BB962C8B-B14F-4D97-AF65-F5344CB8AC3E}">
        <p14:creationId xmlns:p14="http://schemas.microsoft.com/office/powerpoint/2010/main" val="1269933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435FE9-F455-4DCD-8CA3-B014F8C4A671}" type="slidenum">
              <a:rPr lang="en-US" smtClean="0"/>
              <a:t>46</a:t>
            </a:fld>
            <a:endParaRPr lang="en-US"/>
          </a:p>
        </p:txBody>
      </p:sp>
    </p:spTree>
    <p:extLst>
      <p:ext uri="{BB962C8B-B14F-4D97-AF65-F5344CB8AC3E}">
        <p14:creationId xmlns:p14="http://schemas.microsoft.com/office/powerpoint/2010/main" val="831372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valuable about this is that it is a test of the homogeneity assumption that the genetic covariance structure applies across the genome, and obtain a </a:t>
            </a:r>
            <a:r>
              <a:rPr lang="en-US" dirty="0" err="1"/>
              <a:t>heterogenetiy</a:t>
            </a:r>
            <a:r>
              <a:rPr lang="en-US" dirty="0"/>
              <a:t> statistic for each SNP in the GWAS</a:t>
            </a:r>
          </a:p>
          <a:p>
            <a:r>
              <a:rPr lang="en-US" dirty="0"/>
              <a:t>What you can here in red are the effect of the SNP through the factor (SNP effects factor, which affects indicators). What the Q-stat indexes the extent to which the paths in black are also needed. Those paths allow for individual effects of the SNP directly on the disorders without being mediated by the factor. </a:t>
            </a:r>
          </a:p>
        </p:txBody>
      </p:sp>
      <p:sp>
        <p:nvSpPr>
          <p:cNvPr id="4" name="Slide Number Placeholder 3"/>
          <p:cNvSpPr>
            <a:spLocks noGrp="1"/>
          </p:cNvSpPr>
          <p:nvPr>
            <p:ph type="sldNum" sz="quarter" idx="10"/>
          </p:nvPr>
        </p:nvSpPr>
        <p:spPr/>
        <p:txBody>
          <a:bodyPr/>
          <a:lstStyle/>
          <a:p>
            <a:fld id="{296B99DC-13BC-C64F-A8FE-768E30F2751A}" type="slidenum">
              <a:rPr lang="en-US" smtClean="0"/>
              <a:t>49</a:t>
            </a:fld>
            <a:endParaRPr lang="en-US"/>
          </a:p>
        </p:txBody>
      </p:sp>
    </p:spTree>
    <p:extLst>
      <p:ext uri="{BB962C8B-B14F-4D97-AF65-F5344CB8AC3E}">
        <p14:creationId xmlns:p14="http://schemas.microsoft.com/office/powerpoint/2010/main" val="2772837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valuable about this is that it is a test of the homogeneity assumption that the genetic covariance structure applies across the genome, and obtain a </a:t>
            </a:r>
            <a:r>
              <a:rPr lang="en-US" dirty="0" err="1"/>
              <a:t>heterogenetiy</a:t>
            </a:r>
            <a:r>
              <a:rPr lang="en-US" dirty="0"/>
              <a:t> statistic for each SNP in the GWAS</a:t>
            </a:r>
          </a:p>
          <a:p>
            <a:r>
              <a:rPr lang="en-US" dirty="0"/>
              <a:t>What you can here in red are the effect of the SNP through the factor (SNP effects factor, which affects indicators). What the Q-stat indexes the extent to which the paths in black are also needed. Those paths allow for individual effects of the SNP directly on the disorders without being mediated by the factor. </a:t>
            </a:r>
          </a:p>
        </p:txBody>
      </p:sp>
      <p:sp>
        <p:nvSpPr>
          <p:cNvPr id="4" name="Slide Number Placeholder 3"/>
          <p:cNvSpPr>
            <a:spLocks noGrp="1"/>
          </p:cNvSpPr>
          <p:nvPr>
            <p:ph type="sldNum" sz="quarter" idx="10"/>
          </p:nvPr>
        </p:nvSpPr>
        <p:spPr/>
        <p:txBody>
          <a:bodyPr/>
          <a:lstStyle/>
          <a:p>
            <a:fld id="{296B99DC-13BC-C64F-A8FE-768E30F2751A}" type="slidenum">
              <a:rPr lang="en-US" smtClean="0"/>
              <a:t>50</a:t>
            </a:fld>
            <a:endParaRPr lang="en-US"/>
          </a:p>
        </p:txBody>
      </p:sp>
    </p:spTree>
    <p:extLst>
      <p:ext uri="{BB962C8B-B14F-4D97-AF65-F5344CB8AC3E}">
        <p14:creationId xmlns:p14="http://schemas.microsoft.com/office/powerpoint/2010/main" val="1345734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verbalize what happens with MDD. When we expand this model to 11 disorders, most notably by include 2 other key internalizing disorders ANX and PTSD, we are able to identify a fourth factor on which major depression now loads strongly. Otherwise the three factor structure has been entirely replicated and now extended on the basis of this new data. </a:t>
            </a:r>
          </a:p>
          <a:p>
            <a:endParaRPr lang="en-US" dirty="0"/>
          </a:p>
        </p:txBody>
      </p:sp>
      <p:sp>
        <p:nvSpPr>
          <p:cNvPr id="4" name="Slide Number Placeholder 3"/>
          <p:cNvSpPr>
            <a:spLocks noGrp="1"/>
          </p:cNvSpPr>
          <p:nvPr>
            <p:ph type="sldNum" sz="quarter" idx="5"/>
          </p:nvPr>
        </p:nvSpPr>
        <p:spPr/>
        <p:txBody>
          <a:bodyPr/>
          <a:lstStyle/>
          <a:p>
            <a:fld id="{35082CEC-7FDA-4ABB-BCDA-79B495BA0E0B}" type="slidenum">
              <a:rPr lang="en-US" smtClean="0"/>
              <a:t>51</a:t>
            </a:fld>
            <a:endParaRPr lang="en-US" dirty="0"/>
          </a:p>
        </p:txBody>
      </p:sp>
    </p:spTree>
    <p:extLst>
      <p:ext uri="{BB962C8B-B14F-4D97-AF65-F5344CB8AC3E}">
        <p14:creationId xmlns:p14="http://schemas.microsoft.com/office/powerpoint/2010/main" val="2410130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valuable about this is that it is a test of the homogeneity assumption that the genetic covariance structure applies across the genome, and obtain a </a:t>
            </a:r>
            <a:r>
              <a:rPr lang="en-US" dirty="0" err="1"/>
              <a:t>heterogenetiy</a:t>
            </a:r>
            <a:r>
              <a:rPr lang="en-US" dirty="0"/>
              <a:t> statistic for each SNP in the GWAS</a:t>
            </a:r>
          </a:p>
          <a:p>
            <a:r>
              <a:rPr lang="en-US" dirty="0"/>
              <a:t>What you can here in red are the effect of the SNP through the factor (SNP effects factor, which affects indicators). What the Q-stat indexes the extent to which the paths in black are also needed. Those paths allow for individual effects of the SNP directly on the disorders without being mediated by the factor. </a:t>
            </a:r>
          </a:p>
        </p:txBody>
      </p:sp>
      <p:sp>
        <p:nvSpPr>
          <p:cNvPr id="4" name="Slide Number Placeholder 3"/>
          <p:cNvSpPr>
            <a:spLocks noGrp="1"/>
          </p:cNvSpPr>
          <p:nvPr>
            <p:ph type="sldNum" sz="quarter" idx="10"/>
          </p:nvPr>
        </p:nvSpPr>
        <p:spPr/>
        <p:txBody>
          <a:bodyPr/>
          <a:lstStyle/>
          <a:p>
            <a:fld id="{296B99DC-13BC-C64F-A8FE-768E30F2751A}" type="slidenum">
              <a:rPr lang="en-US" smtClean="0"/>
              <a:t>52</a:t>
            </a:fld>
            <a:endParaRPr lang="en-US"/>
          </a:p>
        </p:txBody>
      </p:sp>
    </p:spTree>
    <p:extLst>
      <p:ext uri="{BB962C8B-B14F-4D97-AF65-F5344CB8AC3E}">
        <p14:creationId xmlns:p14="http://schemas.microsoft.com/office/powerpoint/2010/main" val="820871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435FE9-F455-4DCD-8CA3-B014F8C4A671}" type="slidenum">
              <a:rPr lang="en-US" smtClean="0"/>
              <a:t>61</a:t>
            </a:fld>
            <a:endParaRPr lang="en-US"/>
          </a:p>
        </p:txBody>
      </p:sp>
    </p:spTree>
    <p:extLst>
      <p:ext uri="{BB962C8B-B14F-4D97-AF65-F5344CB8AC3E}">
        <p14:creationId xmlns:p14="http://schemas.microsoft.com/office/powerpoint/2010/main" val="2550802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435FE9-F455-4DCD-8CA3-B014F8C4A671}" type="slidenum">
              <a:rPr lang="en-US" smtClean="0"/>
              <a:t>64</a:t>
            </a:fld>
            <a:endParaRPr lang="en-US"/>
          </a:p>
        </p:txBody>
      </p:sp>
    </p:spTree>
    <p:extLst>
      <p:ext uri="{BB962C8B-B14F-4D97-AF65-F5344CB8AC3E}">
        <p14:creationId xmlns:p14="http://schemas.microsoft.com/office/powerpoint/2010/main" val="406950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Between person covariances requires there to be an opportunity of observing the variable</a:t>
            </a:r>
          </a:p>
          <a:p>
            <a:r>
              <a:rPr lang="en-US" dirty="0"/>
              <a:t>Allows you to estimate correlations never measured in the same people</a:t>
            </a:r>
          </a:p>
          <a:p>
            <a:r>
              <a:rPr lang="en-US" dirty="0"/>
              <a:t>Opportunities to observe those in the same sample. </a:t>
            </a:r>
          </a:p>
          <a:p>
            <a:r>
              <a:rPr lang="en-US" dirty="0"/>
              <a:t>Psychosis for AN </a:t>
            </a:r>
          </a:p>
        </p:txBody>
      </p:sp>
      <p:sp>
        <p:nvSpPr>
          <p:cNvPr id="4" name="Slide Number Placeholder 3"/>
          <p:cNvSpPr>
            <a:spLocks noGrp="1"/>
          </p:cNvSpPr>
          <p:nvPr>
            <p:ph type="sldNum" sz="quarter" idx="5"/>
          </p:nvPr>
        </p:nvSpPr>
        <p:spPr/>
        <p:txBody>
          <a:bodyPr/>
          <a:lstStyle/>
          <a:p>
            <a:fld id="{35082CEC-7FDA-4ABB-BCDA-79B495BA0E0B}" type="slidenum">
              <a:rPr lang="en-US" smtClean="0"/>
              <a:t>11</a:t>
            </a:fld>
            <a:endParaRPr lang="en-US" dirty="0"/>
          </a:p>
        </p:txBody>
      </p:sp>
    </p:spTree>
    <p:extLst>
      <p:ext uri="{BB962C8B-B14F-4D97-AF65-F5344CB8AC3E}">
        <p14:creationId xmlns:p14="http://schemas.microsoft.com/office/powerpoint/2010/main" val="3544061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Between person covariances requires there to be an opportunity of observing the variable</a:t>
            </a:r>
          </a:p>
          <a:p>
            <a:r>
              <a:rPr lang="en-US" dirty="0"/>
              <a:t>Allows you to estimate correlations never measured in the same people</a:t>
            </a:r>
          </a:p>
          <a:p>
            <a:r>
              <a:rPr lang="en-US" dirty="0"/>
              <a:t>Opportunities to observe those in the same sample. </a:t>
            </a:r>
          </a:p>
          <a:p>
            <a:r>
              <a:rPr lang="en-US" dirty="0"/>
              <a:t>Psychosis for AN </a:t>
            </a:r>
          </a:p>
        </p:txBody>
      </p:sp>
      <p:sp>
        <p:nvSpPr>
          <p:cNvPr id="4" name="Slide Number Placeholder 3"/>
          <p:cNvSpPr>
            <a:spLocks noGrp="1"/>
          </p:cNvSpPr>
          <p:nvPr>
            <p:ph type="sldNum" sz="quarter" idx="5"/>
          </p:nvPr>
        </p:nvSpPr>
        <p:spPr/>
        <p:txBody>
          <a:bodyPr/>
          <a:lstStyle/>
          <a:p>
            <a:fld id="{35082CEC-7FDA-4ABB-BCDA-79B495BA0E0B}" type="slidenum">
              <a:rPr lang="en-US" smtClean="0"/>
              <a:t>12</a:t>
            </a:fld>
            <a:endParaRPr lang="en-US" dirty="0"/>
          </a:p>
        </p:txBody>
      </p:sp>
    </p:spTree>
    <p:extLst>
      <p:ext uri="{BB962C8B-B14F-4D97-AF65-F5344CB8AC3E}">
        <p14:creationId xmlns:p14="http://schemas.microsoft.com/office/powerpoint/2010/main" val="2502949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Between person covariances requires there to be an opportunity of observing the variable</a:t>
            </a:r>
          </a:p>
          <a:p>
            <a:r>
              <a:rPr lang="en-US" dirty="0"/>
              <a:t>Allows you to estimate correlations never measured in the same people</a:t>
            </a:r>
          </a:p>
          <a:p>
            <a:r>
              <a:rPr lang="en-US" dirty="0"/>
              <a:t>Opportunities to observe those in the same sample. </a:t>
            </a:r>
          </a:p>
          <a:p>
            <a:r>
              <a:rPr lang="en-US" dirty="0"/>
              <a:t>Psychosis for AN </a:t>
            </a:r>
          </a:p>
        </p:txBody>
      </p:sp>
      <p:sp>
        <p:nvSpPr>
          <p:cNvPr id="4" name="Slide Number Placeholder 3"/>
          <p:cNvSpPr>
            <a:spLocks noGrp="1"/>
          </p:cNvSpPr>
          <p:nvPr>
            <p:ph type="sldNum" sz="quarter" idx="5"/>
          </p:nvPr>
        </p:nvSpPr>
        <p:spPr/>
        <p:txBody>
          <a:bodyPr/>
          <a:lstStyle/>
          <a:p>
            <a:fld id="{35082CEC-7FDA-4ABB-BCDA-79B495BA0E0B}" type="slidenum">
              <a:rPr lang="en-US" smtClean="0"/>
              <a:t>13</a:t>
            </a:fld>
            <a:endParaRPr lang="en-US" dirty="0"/>
          </a:p>
        </p:txBody>
      </p:sp>
    </p:spTree>
    <p:extLst>
      <p:ext uri="{BB962C8B-B14F-4D97-AF65-F5344CB8AC3E}">
        <p14:creationId xmlns:p14="http://schemas.microsoft.com/office/powerpoint/2010/main" val="4074317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Between person covariances requires there to be an opportunity of observing the variable</a:t>
            </a:r>
          </a:p>
          <a:p>
            <a:r>
              <a:rPr lang="en-US" dirty="0"/>
              <a:t>Allows you to estimate correlations never measured in the same people</a:t>
            </a:r>
          </a:p>
          <a:p>
            <a:r>
              <a:rPr lang="en-US" dirty="0"/>
              <a:t>Opportunities to observe those in the same sample. </a:t>
            </a:r>
          </a:p>
          <a:p>
            <a:r>
              <a:rPr lang="en-US" dirty="0"/>
              <a:t>Psychosis for AN </a:t>
            </a:r>
          </a:p>
        </p:txBody>
      </p:sp>
      <p:sp>
        <p:nvSpPr>
          <p:cNvPr id="4" name="Slide Number Placeholder 3"/>
          <p:cNvSpPr>
            <a:spLocks noGrp="1"/>
          </p:cNvSpPr>
          <p:nvPr>
            <p:ph type="sldNum" sz="quarter" idx="5"/>
          </p:nvPr>
        </p:nvSpPr>
        <p:spPr/>
        <p:txBody>
          <a:bodyPr/>
          <a:lstStyle/>
          <a:p>
            <a:fld id="{35082CEC-7FDA-4ABB-BCDA-79B495BA0E0B}" type="slidenum">
              <a:rPr lang="en-US" smtClean="0"/>
              <a:t>14</a:t>
            </a:fld>
            <a:endParaRPr lang="en-US" dirty="0"/>
          </a:p>
        </p:txBody>
      </p:sp>
    </p:spTree>
    <p:extLst>
      <p:ext uri="{BB962C8B-B14F-4D97-AF65-F5344CB8AC3E}">
        <p14:creationId xmlns:p14="http://schemas.microsoft.com/office/powerpoint/2010/main" val="2920723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verbalize what happens with MDD. When we expand this model to 11 disorders, most notably by include 2 other key internalizing disorders ANX and PTSD, we are able to identify a fourth factor on which major depression now loads strongly. Otherwise the three factor structure has been entirely replicated and now extended on the basis of this new data. </a:t>
            </a:r>
          </a:p>
          <a:p>
            <a:endParaRPr lang="en-US" dirty="0"/>
          </a:p>
        </p:txBody>
      </p:sp>
      <p:sp>
        <p:nvSpPr>
          <p:cNvPr id="4" name="Slide Number Placeholder 3"/>
          <p:cNvSpPr>
            <a:spLocks noGrp="1"/>
          </p:cNvSpPr>
          <p:nvPr>
            <p:ph type="sldNum" sz="quarter" idx="5"/>
          </p:nvPr>
        </p:nvSpPr>
        <p:spPr/>
        <p:txBody>
          <a:bodyPr/>
          <a:lstStyle/>
          <a:p>
            <a:fld id="{35082CEC-7FDA-4ABB-BCDA-79B495BA0E0B}" type="slidenum">
              <a:rPr lang="en-US" smtClean="0"/>
              <a:t>15</a:t>
            </a:fld>
            <a:endParaRPr lang="en-US" dirty="0"/>
          </a:p>
        </p:txBody>
      </p:sp>
    </p:spTree>
    <p:extLst>
      <p:ext uri="{BB962C8B-B14F-4D97-AF65-F5344CB8AC3E}">
        <p14:creationId xmlns:p14="http://schemas.microsoft.com/office/powerpoint/2010/main" val="2931887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No longer significantly associated with EA after accounting for relationship with bipolar, and is if anything negative. </a:t>
            </a:r>
          </a:p>
          <a:p>
            <a:endParaRPr lang="en-US" dirty="0"/>
          </a:p>
          <a:p>
            <a:r>
              <a:rPr lang="en-US" dirty="0"/>
              <a:t>For some might debate for 20 minutes what is driving the positive relationship between BIP and SCZ. If we already know the covariance matrix then we simply need to turn that matrix into a set of coefficients and don’t need to use raw data to minimize the sum of squared </a:t>
            </a:r>
            <a:r>
              <a:rPr lang="en-US" dirty="0" err="1"/>
              <a:t>erorrs</a:t>
            </a:r>
            <a:r>
              <a:rPr lang="en-US" dirty="0"/>
              <a:t>/maximizing the R^2 or variance explained. </a:t>
            </a:r>
          </a:p>
          <a:p>
            <a:r>
              <a:rPr lang="en-US" dirty="0"/>
              <a:t>There can be a misconception that to fit this model you need the raw data, but we know how they interrelate already and so we can do that with the covariance matrix. </a:t>
            </a:r>
          </a:p>
          <a:p>
            <a:endParaRPr lang="en-US" dirty="0"/>
          </a:p>
          <a:p>
            <a:endParaRPr lang="en-US" dirty="0"/>
          </a:p>
        </p:txBody>
      </p:sp>
      <p:sp>
        <p:nvSpPr>
          <p:cNvPr id="4" name="Slide Number Placeholder 3"/>
          <p:cNvSpPr>
            <a:spLocks noGrp="1"/>
          </p:cNvSpPr>
          <p:nvPr>
            <p:ph type="sldNum" sz="quarter" idx="5"/>
          </p:nvPr>
        </p:nvSpPr>
        <p:spPr/>
        <p:txBody>
          <a:bodyPr/>
          <a:lstStyle/>
          <a:p>
            <a:fld id="{296B99DC-13BC-C64F-A8FE-768E30F2751A}" type="slidenum">
              <a:rPr lang="en-US" smtClean="0"/>
              <a:t>16</a:t>
            </a:fld>
            <a:endParaRPr lang="en-US"/>
          </a:p>
        </p:txBody>
      </p:sp>
    </p:spTree>
    <p:extLst>
      <p:ext uri="{BB962C8B-B14F-4D97-AF65-F5344CB8AC3E}">
        <p14:creationId xmlns:p14="http://schemas.microsoft.com/office/powerpoint/2010/main" val="1783403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4074B61-66BF-48FA-BB78-F79AE791C4D7}" type="slidenum">
              <a:rPr lang="nl-NL" smtClean="0"/>
              <a:pPr/>
              <a:t>17</a:t>
            </a:fld>
            <a:endParaRPr lang="nl-NL" dirty="0"/>
          </a:p>
        </p:txBody>
      </p:sp>
    </p:spTree>
    <p:extLst>
      <p:ext uri="{BB962C8B-B14F-4D97-AF65-F5344CB8AC3E}">
        <p14:creationId xmlns:p14="http://schemas.microsoft.com/office/powerpoint/2010/main" val="1407062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journal; and </a:t>
            </a:r>
            <a:r>
              <a:rPr lang="en-US" dirty="0" err="1"/>
              <a:t>allegrinir</a:t>
            </a:r>
            <a:r>
              <a:rPr lang="en-US" dirty="0"/>
              <a:t> is not on </a:t>
            </a:r>
            <a:r>
              <a:rPr lang="en-US" dirty="0" err="1"/>
              <a:t>biorxiv</a:t>
            </a:r>
            <a:r>
              <a:rPr lang="en-US" dirty="0"/>
              <a:t> </a:t>
            </a:r>
          </a:p>
          <a:p>
            <a:endParaRPr lang="en-US" dirty="0"/>
          </a:p>
        </p:txBody>
      </p:sp>
      <p:sp>
        <p:nvSpPr>
          <p:cNvPr id="4" name="Slide Number Placeholder 3"/>
          <p:cNvSpPr>
            <a:spLocks noGrp="1"/>
          </p:cNvSpPr>
          <p:nvPr>
            <p:ph type="sldNum" sz="quarter" idx="5"/>
          </p:nvPr>
        </p:nvSpPr>
        <p:spPr/>
        <p:txBody>
          <a:bodyPr/>
          <a:lstStyle/>
          <a:p>
            <a:fld id="{35082CEC-7FDA-4ABB-BCDA-79B495BA0E0B}" type="slidenum">
              <a:rPr lang="en-US" smtClean="0"/>
              <a:t>18</a:t>
            </a:fld>
            <a:endParaRPr lang="en-US" dirty="0"/>
          </a:p>
        </p:txBody>
      </p:sp>
    </p:spTree>
    <p:extLst>
      <p:ext uri="{BB962C8B-B14F-4D97-AF65-F5344CB8AC3E}">
        <p14:creationId xmlns:p14="http://schemas.microsoft.com/office/powerpoint/2010/main" val="2093941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85328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DD160C-7092-441A-97D3-4D8011586EB4}" type="datetimeFigureOut">
              <a:rPr lang="en-US" smtClean="0"/>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9F8BD-97D0-4CCB-82B1-D0A527DC2822}" type="slidenum">
              <a:rPr lang="en-US" smtClean="0"/>
              <a:t>‹#›</a:t>
            </a:fld>
            <a:endParaRPr lang="en-US"/>
          </a:p>
        </p:txBody>
      </p:sp>
      <p:sp>
        <p:nvSpPr>
          <p:cNvPr id="7" name="Rectangle 6"/>
          <p:cNvSpPr/>
          <p:nvPr userDrawn="1"/>
        </p:nvSpPr>
        <p:spPr>
          <a:xfrm>
            <a:off x="2873" y="1388517"/>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p:cNvSpPr/>
          <p:nvPr userDrawn="1"/>
        </p:nvSpPr>
        <p:spPr>
          <a:xfrm>
            <a:off x="0" y="1670310"/>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p:cNvSpPr/>
          <p:nvPr userDrawn="1"/>
        </p:nvSpPr>
        <p:spPr>
          <a:xfrm>
            <a:off x="3" y="1532291"/>
            <a:ext cx="9144000" cy="603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657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DD160C-7092-441A-97D3-4D8011586EB4}" type="datetimeFigureOut">
              <a:rPr lang="en-US" smtClean="0"/>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9F8BD-97D0-4CCB-82B1-D0A527DC2822}" type="slidenum">
              <a:rPr lang="en-US" smtClean="0"/>
              <a:t>‹#›</a:t>
            </a:fld>
            <a:endParaRPr lang="en-US"/>
          </a:p>
        </p:txBody>
      </p:sp>
    </p:spTree>
    <p:extLst>
      <p:ext uri="{BB962C8B-B14F-4D97-AF65-F5344CB8AC3E}">
        <p14:creationId xmlns:p14="http://schemas.microsoft.com/office/powerpoint/2010/main" val="88382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kstdia">
    <p:spTree>
      <p:nvGrpSpPr>
        <p:cNvPr id="1" name=""/>
        <p:cNvGrpSpPr/>
        <p:nvPr/>
      </p:nvGrpSpPr>
      <p:grpSpPr>
        <a:xfrm>
          <a:off x="0" y="0"/>
          <a:ext cx="0" cy="0"/>
          <a:chOff x="0" y="0"/>
          <a:chExt cx="0" cy="0"/>
        </a:xfrm>
      </p:grpSpPr>
      <p:sp>
        <p:nvSpPr>
          <p:cNvPr id="2" name="Titel 1"/>
          <p:cNvSpPr>
            <a:spLocks noGrp="1"/>
          </p:cNvSpPr>
          <p:nvPr>
            <p:ph type="ctrTitle"/>
          </p:nvPr>
        </p:nvSpPr>
        <p:spPr>
          <a:xfrm>
            <a:off x="107950" y="145470"/>
            <a:ext cx="8928000" cy="1080000"/>
          </a:xfrm>
          <a:prstGeom prst="rect">
            <a:avLst/>
          </a:prstGeom>
          <a:solidFill>
            <a:srgbClr val="0089CF">
              <a:alpha val="89804"/>
            </a:srgbClr>
          </a:solidFill>
          <a:ln>
            <a:noFill/>
          </a:ln>
          <a:effectLst>
            <a:outerShdw blurRad="50800" dist="38100" dir="5400000" algn="ctr" rotWithShape="0">
              <a:srgbClr val="A6A6A6">
                <a:alpha val="40000"/>
              </a:srgbClr>
            </a:outerShdw>
          </a:effectLst>
        </p:spPr>
        <p:txBody>
          <a:bodyPr lIns="612000" tIns="180000" rIns="360000" bIns="108000" anchor="ctr" anchorCtr="0">
            <a:noAutofit/>
          </a:bodyPr>
          <a:lstStyle>
            <a:lvl1pPr algn="l">
              <a:lnSpc>
                <a:spcPts val="3200"/>
              </a:lnSpc>
              <a:defRPr sz="3200" cap="all" baseline="0">
                <a:solidFill>
                  <a:schemeClr val="bg1"/>
                </a:solidFill>
                <a:latin typeface="Calibri"/>
              </a:defRPr>
            </a:lvl1pPr>
          </a:lstStyle>
          <a:p>
            <a:r>
              <a:rPr lang="en-US"/>
              <a:t>Click to edit Master title style</a:t>
            </a:r>
            <a:endParaRPr lang="nl-NL" dirty="0"/>
          </a:p>
        </p:txBody>
      </p:sp>
      <p:sp>
        <p:nvSpPr>
          <p:cNvPr id="14" name="Tijdelijke aanduiding voor tekst 13"/>
          <p:cNvSpPr>
            <a:spLocks noGrp="1"/>
          </p:cNvSpPr>
          <p:nvPr>
            <p:ph type="body" sz="quarter" idx="10" hasCustomPrompt="1"/>
          </p:nvPr>
        </p:nvSpPr>
        <p:spPr>
          <a:xfrm>
            <a:off x="322907" y="1440000"/>
            <a:ext cx="8461093" cy="4968000"/>
          </a:xfrm>
        </p:spPr>
        <p:txBody>
          <a:bodyPr lIns="0" tIns="0" rIns="0" bIns="0">
            <a:noAutofit/>
          </a:bodyPr>
          <a:lstStyle>
            <a:lvl1pPr marL="270000" indent="0">
              <a:spcBef>
                <a:spcPts val="600"/>
              </a:spcBef>
              <a:buNone/>
              <a:defRPr sz="2600"/>
            </a:lvl1pPr>
            <a:lvl2pPr marL="270000" indent="-270000">
              <a:spcBef>
                <a:spcPts val="600"/>
              </a:spcBef>
              <a:buClr>
                <a:srgbClr val="0089CF"/>
              </a:buClr>
              <a:buSzPct val="80000"/>
              <a:buFont typeface="Wingdings" charset="2"/>
              <a:buChar char="§"/>
              <a:defRPr sz="2400"/>
            </a:lvl2pPr>
            <a:lvl3pPr marL="540000" indent="-270000">
              <a:spcBef>
                <a:spcPts val="600"/>
              </a:spcBef>
              <a:buClr>
                <a:srgbClr val="0089CF"/>
              </a:buClr>
              <a:buSzPct val="80000"/>
              <a:buFont typeface="Wingdings" charset="2"/>
              <a:buChar char="§"/>
              <a:defRPr sz="2000"/>
            </a:lvl3pPr>
            <a:lvl4pPr marL="809625" indent="-270000">
              <a:spcBef>
                <a:spcPts val="600"/>
              </a:spcBef>
              <a:buClr>
                <a:srgbClr val="0089CF"/>
              </a:buClr>
              <a:buSzPct val="80000"/>
              <a:buFont typeface="Wingdings" charset="2"/>
              <a:buChar char="§"/>
              <a:defRPr sz="2000" baseline="0"/>
            </a:lvl4pPr>
            <a:lvl5pPr marL="1080000" indent="-270000">
              <a:spcBef>
                <a:spcPts val="600"/>
              </a:spcBef>
              <a:buClr>
                <a:srgbClr val="0089CF"/>
              </a:buClr>
              <a:buSzPct val="80000"/>
              <a:buFont typeface="Wingdings" charset="2"/>
              <a:buChar char="§"/>
              <a:defRPr sz="2000"/>
            </a:lvl5pPr>
          </a:lstStyle>
          <a:p>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a:solidFill>
                  <a:srgbClr val="000000"/>
                </a:solidFill>
                <a:latin typeface="Calibri"/>
              </a:defRPr>
            </a:lvl1pPr>
          </a:lstStyle>
          <a:p>
            <a:r>
              <a:rPr lang="en-US"/>
              <a:t>GWAS of non-cognitive skills using GSEM – Perline Demange</a:t>
            </a:r>
            <a:endParaRPr lang="nl-NL" dirty="0"/>
          </a:p>
        </p:txBody>
      </p:sp>
      <p:sp>
        <p:nvSpPr>
          <p:cNvPr id="12"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000000"/>
                </a:solidFill>
                <a:latin typeface="Calibri"/>
              </a:defRPr>
            </a:lvl1pPr>
          </a:lstStyle>
          <a:p>
            <a:fld id="{16CC70A2-6B8C-4FE8-A4AE-E466C9B2130C}" type="slidenum">
              <a:rPr lang="nl-NL" smtClean="0"/>
              <a:pPr/>
              <a:t>‹#›</a:t>
            </a:fld>
            <a:endParaRPr lang="nl-NL" dirty="0"/>
          </a:p>
        </p:txBody>
      </p:sp>
    </p:spTree>
    <p:extLst>
      <p:ext uri="{BB962C8B-B14F-4D97-AF65-F5344CB8AC3E}">
        <p14:creationId xmlns:p14="http://schemas.microsoft.com/office/powerpoint/2010/main" val="141631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DD160C-7092-441A-97D3-4D8011586EB4}" type="datetimeFigureOut">
              <a:rPr lang="en-US" smtClean="0"/>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9F8BD-97D0-4CCB-82B1-D0A527DC2822}" type="slidenum">
              <a:rPr lang="en-US" smtClean="0"/>
              <a:t>‹#›</a:t>
            </a:fld>
            <a:endParaRPr lang="en-US"/>
          </a:p>
        </p:txBody>
      </p:sp>
      <p:sp>
        <p:nvSpPr>
          <p:cNvPr id="7" name="Rectangle 6"/>
          <p:cNvSpPr/>
          <p:nvPr userDrawn="1"/>
        </p:nvSpPr>
        <p:spPr>
          <a:xfrm>
            <a:off x="2873" y="1388517"/>
            <a:ext cx="9144000" cy="60385"/>
          </a:xfrm>
          <a:prstGeom prst="rect">
            <a:avLst/>
          </a:prstGeom>
          <a:solidFill>
            <a:srgbClr val="D0B87D"/>
          </a:solidFill>
          <a:ln>
            <a:solidFill>
              <a:srgbClr val="D0B87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p:cNvSpPr/>
          <p:nvPr userDrawn="1"/>
        </p:nvSpPr>
        <p:spPr>
          <a:xfrm>
            <a:off x="0" y="1670310"/>
            <a:ext cx="9144000" cy="60385"/>
          </a:xfrm>
          <a:prstGeom prst="rect">
            <a:avLst/>
          </a:prstGeom>
          <a:solidFill>
            <a:srgbClr val="D0B87D"/>
          </a:solidFill>
          <a:ln>
            <a:solidFill>
              <a:srgbClr val="D0B87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p:cNvSpPr/>
          <p:nvPr userDrawn="1"/>
        </p:nvSpPr>
        <p:spPr>
          <a:xfrm>
            <a:off x="3" y="1532291"/>
            <a:ext cx="9144000" cy="60385"/>
          </a:xfrm>
          <a:prstGeom prst="rect">
            <a:avLst/>
          </a:prstGeom>
          <a:solidFill>
            <a:schemeClr val="tx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49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DD160C-7092-441A-97D3-4D8011586EB4}" type="datetimeFigureOut">
              <a:rPr lang="en-US" smtClean="0"/>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9F8BD-97D0-4CCB-82B1-D0A527DC2822}" type="slidenum">
              <a:rPr lang="en-US" smtClean="0"/>
              <a:t>‹#›</a:t>
            </a:fld>
            <a:endParaRPr lang="en-US"/>
          </a:p>
        </p:txBody>
      </p:sp>
    </p:spTree>
    <p:extLst>
      <p:ext uri="{BB962C8B-B14F-4D97-AF65-F5344CB8AC3E}">
        <p14:creationId xmlns:p14="http://schemas.microsoft.com/office/powerpoint/2010/main" val="317972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D160C-7092-441A-97D3-4D8011586EB4}" type="datetimeFigureOut">
              <a:rPr lang="en-US" smtClean="0"/>
              <a:t>3/5/24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9F8BD-97D0-4CCB-82B1-D0A527DC2822}" type="slidenum">
              <a:rPr lang="en-US" smtClean="0"/>
              <a:t>‹#›</a:t>
            </a:fld>
            <a:endParaRPr lang="en-US"/>
          </a:p>
        </p:txBody>
      </p:sp>
      <p:sp>
        <p:nvSpPr>
          <p:cNvPr id="8" name="Rectangle 7"/>
          <p:cNvSpPr/>
          <p:nvPr userDrawn="1"/>
        </p:nvSpPr>
        <p:spPr>
          <a:xfrm>
            <a:off x="2873" y="1388517"/>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p:cNvSpPr/>
          <p:nvPr userDrawn="1"/>
        </p:nvSpPr>
        <p:spPr>
          <a:xfrm>
            <a:off x="0" y="1670310"/>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p:cNvSpPr/>
          <p:nvPr userDrawn="1"/>
        </p:nvSpPr>
        <p:spPr>
          <a:xfrm>
            <a:off x="3" y="1532291"/>
            <a:ext cx="9144000" cy="603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358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0004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DD160C-7092-441A-97D3-4D8011586EB4}" type="datetimeFigureOut">
              <a:rPr lang="en-US" smtClean="0"/>
              <a:t>3/5/24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99F8BD-97D0-4CCB-82B1-D0A527DC2822}" type="slidenum">
              <a:rPr lang="en-US" smtClean="0"/>
              <a:t>‹#›</a:t>
            </a:fld>
            <a:endParaRPr lang="en-US"/>
          </a:p>
        </p:txBody>
      </p:sp>
      <p:sp>
        <p:nvSpPr>
          <p:cNvPr id="10" name="Rectangle 9"/>
          <p:cNvSpPr/>
          <p:nvPr userDrawn="1"/>
        </p:nvSpPr>
        <p:spPr>
          <a:xfrm>
            <a:off x="2873" y="1388517"/>
            <a:ext cx="9144000" cy="60385"/>
          </a:xfrm>
          <a:prstGeom prst="rect">
            <a:avLst/>
          </a:prstGeom>
          <a:solidFill>
            <a:srgbClr val="D0B87D"/>
          </a:solidFill>
          <a:ln>
            <a:solidFill>
              <a:srgbClr val="D0B87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ectangle 10"/>
          <p:cNvSpPr/>
          <p:nvPr userDrawn="1"/>
        </p:nvSpPr>
        <p:spPr>
          <a:xfrm>
            <a:off x="0" y="1670310"/>
            <a:ext cx="9144000" cy="60385"/>
          </a:xfrm>
          <a:prstGeom prst="rect">
            <a:avLst/>
          </a:prstGeom>
          <a:solidFill>
            <a:srgbClr val="D0B87D"/>
          </a:solidFill>
          <a:ln>
            <a:solidFill>
              <a:srgbClr val="D0B87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p:cNvSpPr/>
          <p:nvPr userDrawn="1"/>
        </p:nvSpPr>
        <p:spPr>
          <a:xfrm>
            <a:off x="3" y="1532291"/>
            <a:ext cx="9144000" cy="60385"/>
          </a:xfrm>
          <a:prstGeom prst="rect">
            <a:avLst/>
          </a:prstGeom>
          <a:solidFill>
            <a:schemeClr val="tx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24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DD160C-7092-441A-97D3-4D8011586EB4}" type="datetimeFigureOut">
              <a:rPr lang="en-US" smtClean="0"/>
              <a:t>3/5/24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99F8BD-97D0-4CCB-82B1-D0A527DC2822}" type="slidenum">
              <a:rPr lang="en-US" smtClean="0"/>
              <a:t>‹#›</a:t>
            </a:fld>
            <a:endParaRPr lang="en-US"/>
          </a:p>
        </p:txBody>
      </p:sp>
      <p:sp>
        <p:nvSpPr>
          <p:cNvPr id="6" name="Rectangle 5"/>
          <p:cNvSpPr/>
          <p:nvPr userDrawn="1"/>
        </p:nvSpPr>
        <p:spPr>
          <a:xfrm>
            <a:off x="2873" y="1388517"/>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ectangle 6"/>
          <p:cNvSpPr/>
          <p:nvPr userDrawn="1"/>
        </p:nvSpPr>
        <p:spPr>
          <a:xfrm>
            <a:off x="0" y="1670310"/>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p:cNvSpPr/>
          <p:nvPr userDrawn="1"/>
        </p:nvSpPr>
        <p:spPr>
          <a:xfrm>
            <a:off x="3" y="1532291"/>
            <a:ext cx="9144000" cy="603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38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D160C-7092-441A-97D3-4D8011586EB4}" type="datetimeFigureOut">
              <a:rPr lang="en-US" smtClean="0"/>
              <a:t>3/5/24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99F8BD-97D0-4CCB-82B1-D0A527DC2822}" type="slidenum">
              <a:rPr lang="en-US" smtClean="0"/>
              <a:t>‹#›</a:t>
            </a:fld>
            <a:endParaRPr lang="en-US"/>
          </a:p>
        </p:txBody>
      </p:sp>
      <p:sp>
        <p:nvSpPr>
          <p:cNvPr id="5" name="Rectangle 4"/>
          <p:cNvSpPr/>
          <p:nvPr userDrawn="1"/>
        </p:nvSpPr>
        <p:spPr>
          <a:xfrm>
            <a:off x="0" y="0"/>
            <a:ext cx="9144000" cy="60385"/>
          </a:xfrm>
          <a:prstGeom prst="rect">
            <a:avLst/>
          </a:prstGeom>
          <a:solidFill>
            <a:srgbClr val="D0B87D"/>
          </a:solidFill>
          <a:ln>
            <a:solidFill>
              <a:srgbClr val="D0B87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ectangle 5"/>
          <p:cNvSpPr/>
          <p:nvPr userDrawn="1"/>
        </p:nvSpPr>
        <p:spPr>
          <a:xfrm>
            <a:off x="-2873" y="281793"/>
            <a:ext cx="9144000" cy="60385"/>
          </a:xfrm>
          <a:prstGeom prst="rect">
            <a:avLst/>
          </a:prstGeom>
          <a:solidFill>
            <a:srgbClr val="D0B87D"/>
          </a:solidFill>
          <a:ln>
            <a:solidFill>
              <a:srgbClr val="D0B87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ectangle 6"/>
          <p:cNvSpPr/>
          <p:nvPr userDrawn="1"/>
        </p:nvSpPr>
        <p:spPr>
          <a:xfrm>
            <a:off x="-2870" y="143774"/>
            <a:ext cx="9144000" cy="60385"/>
          </a:xfrm>
          <a:prstGeom prst="rect">
            <a:avLst/>
          </a:prstGeom>
          <a:solidFill>
            <a:schemeClr val="tx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735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DD160C-7092-441A-97D3-4D8011586EB4}" type="datetimeFigureOut">
              <a:rPr lang="en-US" smtClean="0"/>
              <a:t>3/5/24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9F8BD-97D0-4CCB-82B1-D0A527DC2822}" type="slidenum">
              <a:rPr lang="en-US" smtClean="0"/>
              <a:t>‹#›</a:t>
            </a:fld>
            <a:endParaRPr lang="en-US"/>
          </a:p>
        </p:txBody>
      </p:sp>
      <p:sp>
        <p:nvSpPr>
          <p:cNvPr id="11" name="Rectangle 10"/>
          <p:cNvSpPr/>
          <p:nvPr userDrawn="1"/>
        </p:nvSpPr>
        <p:spPr>
          <a:xfrm>
            <a:off x="0" y="0"/>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p:cNvSpPr/>
          <p:nvPr userDrawn="1"/>
        </p:nvSpPr>
        <p:spPr>
          <a:xfrm>
            <a:off x="-2873" y="281793"/>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Rectangle 12"/>
          <p:cNvSpPr/>
          <p:nvPr userDrawn="1"/>
        </p:nvSpPr>
        <p:spPr>
          <a:xfrm>
            <a:off x="-2870" y="143774"/>
            <a:ext cx="9144000" cy="603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197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DD160C-7092-441A-97D3-4D8011586EB4}" type="datetimeFigureOut">
              <a:rPr lang="en-US" smtClean="0"/>
              <a:t>3/5/24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9F8BD-97D0-4CCB-82B1-D0A527DC2822}" type="slidenum">
              <a:rPr lang="en-US" smtClean="0"/>
              <a:t>‹#›</a:t>
            </a:fld>
            <a:endParaRPr lang="en-US"/>
          </a:p>
        </p:txBody>
      </p:sp>
      <p:sp>
        <p:nvSpPr>
          <p:cNvPr id="8" name="Rectangle 7"/>
          <p:cNvSpPr/>
          <p:nvPr userDrawn="1"/>
        </p:nvSpPr>
        <p:spPr>
          <a:xfrm>
            <a:off x="0" y="0"/>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p:cNvSpPr/>
          <p:nvPr userDrawn="1"/>
        </p:nvSpPr>
        <p:spPr>
          <a:xfrm>
            <a:off x="-2873" y="281793"/>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p:cNvSpPr/>
          <p:nvPr userDrawn="1"/>
        </p:nvSpPr>
        <p:spPr>
          <a:xfrm>
            <a:off x="-2870" y="143774"/>
            <a:ext cx="9144000" cy="603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11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9877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D160C-7092-441A-97D3-4D8011586EB4}" type="datetimeFigureOut">
              <a:rPr lang="en-US" smtClean="0"/>
              <a:t>3/5/24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9F8BD-97D0-4CCB-82B1-D0A527DC2822}" type="slidenum">
              <a:rPr lang="en-US" smtClean="0"/>
              <a:t>‹#›</a:t>
            </a:fld>
            <a:endParaRPr lang="en-US"/>
          </a:p>
        </p:txBody>
      </p:sp>
    </p:spTree>
    <p:extLst>
      <p:ext uri="{BB962C8B-B14F-4D97-AF65-F5344CB8AC3E}">
        <p14:creationId xmlns:p14="http://schemas.microsoft.com/office/powerpoint/2010/main" val="2377397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file:////var/folders/p7/jz18yq797fg_7n8tng1_nxzmry7w53/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orkshop.colorado.edu/rstudi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8.png"/><Relationship Id="rId5" Type="http://schemas.openxmlformats.org/officeDocument/2006/relationships/image" Target="../media/image29.jpeg"/><Relationship Id="rId4"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10.png"/><Relationship Id="rId13" Type="http://schemas.openxmlformats.org/officeDocument/2006/relationships/image" Target="../media/image460.png"/><Relationship Id="rId18" Type="http://schemas.openxmlformats.org/officeDocument/2006/relationships/image" Target="../media/image510.png"/><Relationship Id="rId3" Type="http://schemas.openxmlformats.org/officeDocument/2006/relationships/image" Target="../media/image360.png"/><Relationship Id="rId21" Type="http://schemas.openxmlformats.org/officeDocument/2006/relationships/image" Target="../media/image48.png"/><Relationship Id="rId7" Type="http://schemas.openxmlformats.org/officeDocument/2006/relationships/image" Target="../media/image400.png"/><Relationship Id="rId12" Type="http://schemas.openxmlformats.org/officeDocument/2006/relationships/image" Target="../media/image450.png"/><Relationship Id="rId17" Type="http://schemas.openxmlformats.org/officeDocument/2006/relationships/image" Target="../media/image500.png"/><Relationship Id="rId2" Type="http://schemas.openxmlformats.org/officeDocument/2006/relationships/notesSlide" Target="../notesSlides/notesSlide14.xml"/><Relationship Id="rId16" Type="http://schemas.openxmlformats.org/officeDocument/2006/relationships/image" Target="../media/image490.png"/><Relationship Id="rId20" Type="http://schemas.openxmlformats.org/officeDocument/2006/relationships/image" Target="../media/image530.png"/><Relationship Id="rId1" Type="http://schemas.openxmlformats.org/officeDocument/2006/relationships/slideLayout" Target="../slideLayouts/slideLayout4.xml"/><Relationship Id="rId6" Type="http://schemas.openxmlformats.org/officeDocument/2006/relationships/image" Target="../media/image390.png"/><Relationship Id="rId11" Type="http://schemas.openxmlformats.org/officeDocument/2006/relationships/image" Target="../media/image440.png"/><Relationship Id="rId5" Type="http://schemas.openxmlformats.org/officeDocument/2006/relationships/image" Target="../media/image380.png"/><Relationship Id="rId15" Type="http://schemas.openxmlformats.org/officeDocument/2006/relationships/image" Target="../media/image480.png"/><Relationship Id="rId10" Type="http://schemas.openxmlformats.org/officeDocument/2006/relationships/image" Target="../media/image430.png"/><Relationship Id="rId19" Type="http://schemas.openxmlformats.org/officeDocument/2006/relationships/image" Target="../media/image520.png"/><Relationship Id="rId4" Type="http://schemas.openxmlformats.org/officeDocument/2006/relationships/image" Target="../media/image370.png"/><Relationship Id="rId9" Type="http://schemas.openxmlformats.org/officeDocument/2006/relationships/image" Target="../media/image420.png"/><Relationship Id="rId14" Type="http://schemas.openxmlformats.org/officeDocument/2006/relationships/image" Target="../media/image470.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groups.google.com/forum/#!forum/genomic-sem-users"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4.xml.rels><?xml version="1.0" encoding="UTF-8" standalone="yes"?>
<Relationships xmlns="http://schemas.openxmlformats.org/package/2006/relationships"><Relationship Id="rId3" Type="http://schemas.openxmlformats.org/officeDocument/2006/relationships/hyperlink" Target="https://t.co/1oaEDcEEJ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github.com/GenomicSEM/GenomicSEM/wiki" TargetMode="External"/><Relationship Id="rId4" Type="http://schemas.openxmlformats.org/officeDocument/2006/relationships/hyperlink" Target="https://github.com/GenomicSEM/GenomicSE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604" y="4277736"/>
            <a:ext cx="7918791" cy="1102519"/>
          </a:xfrm>
        </p:spPr>
        <p:txBody>
          <a:bodyPr>
            <a:noAutofit/>
          </a:bodyPr>
          <a:lstStyle/>
          <a:p>
            <a:r>
              <a:rPr lang="en-US" sz="4400" dirty="0"/>
              <a:t>Genomic SEM Practical</a:t>
            </a:r>
            <a:br>
              <a:rPr lang="en-US" sz="4400" dirty="0"/>
            </a:br>
            <a:br>
              <a:rPr lang="en-US" sz="4400" dirty="0"/>
            </a:br>
            <a:r>
              <a:rPr lang="en-US" sz="4400" dirty="0"/>
              <a:t>ISG Workshop 2024</a:t>
            </a:r>
            <a:br>
              <a:rPr lang="en-US" sz="4400" dirty="0"/>
            </a:br>
            <a:br>
              <a:rPr lang="en-US" sz="4400" dirty="0"/>
            </a:br>
            <a:endParaRPr lang="en-US" sz="1000" b="1" dirty="0"/>
          </a:p>
        </p:txBody>
      </p:sp>
      <p:pic>
        <p:nvPicPr>
          <p:cNvPr id="6" name="Picture 5">
            <a:extLst>
              <a:ext uri="{FF2B5EF4-FFF2-40B4-BE49-F238E27FC236}">
                <a16:creationId xmlns:a16="http://schemas.microsoft.com/office/drawing/2014/main" id="{FBBDE6E3-25A4-0B40-BE10-7A8BF818F1A9}"/>
              </a:ext>
            </a:extLst>
          </p:cNvPr>
          <p:cNvPicPr>
            <a:picLocks noChangeAspect="1"/>
          </p:cNvPicPr>
          <p:nvPr/>
        </p:nvPicPr>
        <p:blipFill>
          <a:blip r:link="rId2"/>
          <a:stretch>
            <a:fillRect/>
          </a:stretch>
        </p:blipFill>
        <p:spPr>
          <a:xfrm>
            <a:off x="764242" y="1446680"/>
            <a:ext cx="47625" cy="57150"/>
          </a:xfrm>
          <a:prstGeom prst="rect">
            <a:avLst/>
          </a:prstGeom>
        </p:spPr>
      </p:pic>
      <p:pic>
        <p:nvPicPr>
          <p:cNvPr id="7" name="Picture 6">
            <a:extLst>
              <a:ext uri="{FF2B5EF4-FFF2-40B4-BE49-F238E27FC236}">
                <a16:creationId xmlns:a16="http://schemas.microsoft.com/office/drawing/2014/main" id="{4D5263A6-5C6C-C24B-A613-838E086B5A16}"/>
              </a:ext>
            </a:extLst>
          </p:cNvPr>
          <p:cNvPicPr>
            <a:picLocks noChangeAspect="1"/>
          </p:cNvPicPr>
          <p:nvPr/>
        </p:nvPicPr>
        <p:blipFill>
          <a:blip r:link="rId2"/>
          <a:stretch>
            <a:fillRect/>
          </a:stretch>
        </p:blipFill>
        <p:spPr>
          <a:xfrm>
            <a:off x="764242" y="1446680"/>
            <a:ext cx="47625" cy="57150"/>
          </a:xfrm>
          <a:prstGeom prst="rect">
            <a:avLst/>
          </a:prstGeom>
        </p:spPr>
      </p:pic>
      <p:pic>
        <p:nvPicPr>
          <p:cNvPr id="5" name="Picture 4">
            <a:extLst>
              <a:ext uri="{FF2B5EF4-FFF2-40B4-BE49-F238E27FC236}">
                <a16:creationId xmlns:a16="http://schemas.microsoft.com/office/drawing/2014/main" id="{61001C3C-2955-4945-9BF6-19DAFDA648C7}"/>
              </a:ext>
            </a:extLst>
          </p:cNvPr>
          <p:cNvPicPr>
            <a:picLocks noChangeAspect="1"/>
          </p:cNvPicPr>
          <p:nvPr/>
        </p:nvPicPr>
        <p:blipFill>
          <a:blip r:link="rId2"/>
          <a:stretch>
            <a:fillRect/>
          </a:stretch>
        </p:blipFill>
        <p:spPr>
          <a:xfrm>
            <a:off x="952500" y="1809750"/>
            <a:ext cx="47625" cy="57150"/>
          </a:xfrm>
          <a:prstGeom prst="rect">
            <a:avLst/>
          </a:prstGeom>
        </p:spPr>
      </p:pic>
      <p:pic>
        <p:nvPicPr>
          <p:cNvPr id="8" name="Picture 7">
            <a:extLst>
              <a:ext uri="{FF2B5EF4-FFF2-40B4-BE49-F238E27FC236}">
                <a16:creationId xmlns:a16="http://schemas.microsoft.com/office/drawing/2014/main" id="{60ED5DD4-D9F8-DC41-A922-5DC14F84F869}"/>
              </a:ext>
            </a:extLst>
          </p:cNvPr>
          <p:cNvPicPr>
            <a:picLocks noChangeAspect="1"/>
          </p:cNvPicPr>
          <p:nvPr/>
        </p:nvPicPr>
        <p:blipFill>
          <a:blip r:link="rId2"/>
          <a:stretch>
            <a:fillRect/>
          </a:stretch>
        </p:blipFill>
        <p:spPr>
          <a:xfrm>
            <a:off x="1270000" y="1270000"/>
            <a:ext cx="63500" cy="76200"/>
          </a:xfrm>
          <a:prstGeom prst="rect">
            <a:avLst/>
          </a:prstGeom>
        </p:spPr>
      </p:pic>
      <p:pic>
        <p:nvPicPr>
          <p:cNvPr id="14" name="Picture 13">
            <a:extLst>
              <a:ext uri="{FF2B5EF4-FFF2-40B4-BE49-F238E27FC236}">
                <a16:creationId xmlns:a16="http://schemas.microsoft.com/office/drawing/2014/main" id="{B21A560B-4C33-7C4F-9331-6ACC75B0A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300" y="-8080"/>
            <a:ext cx="5346700" cy="1282700"/>
          </a:xfrm>
          <a:prstGeom prst="rect">
            <a:avLst/>
          </a:prstGeom>
        </p:spPr>
      </p:pic>
    </p:spTree>
    <p:extLst>
      <p:ext uri="{BB962C8B-B14F-4D97-AF65-F5344CB8AC3E}">
        <p14:creationId xmlns:p14="http://schemas.microsoft.com/office/powerpoint/2010/main" val="257611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99" y="669926"/>
            <a:ext cx="7886700" cy="987777"/>
          </a:xfrm>
        </p:spPr>
        <p:txBody>
          <a:bodyPr/>
          <a:lstStyle/>
          <a:p>
            <a:r>
              <a:rPr lang="en-US" dirty="0"/>
              <a:t>Genomic SEM</a:t>
            </a:r>
          </a:p>
        </p:txBody>
      </p:sp>
      <p:pic>
        <p:nvPicPr>
          <p:cNvPr id="4" name="Picture 3"/>
          <p:cNvPicPr>
            <a:picLocks noChangeAspect="1"/>
          </p:cNvPicPr>
          <p:nvPr/>
        </p:nvPicPr>
        <p:blipFill>
          <a:blip r:embed="rId2"/>
          <a:stretch>
            <a:fillRect/>
          </a:stretch>
        </p:blipFill>
        <p:spPr>
          <a:xfrm>
            <a:off x="242597" y="1825625"/>
            <a:ext cx="6430851" cy="2999074"/>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04CE9207-8795-FC4D-A9B3-8B35BE68D21D}"/>
              </a:ext>
            </a:extLst>
          </p:cNvPr>
          <p:cNvSpPr/>
          <p:nvPr/>
        </p:nvSpPr>
        <p:spPr>
          <a:xfrm>
            <a:off x="1172021" y="5167302"/>
            <a:ext cx="7184188" cy="1569660"/>
          </a:xfrm>
          <a:prstGeom prst="rect">
            <a:avLst/>
          </a:prstGeom>
        </p:spPr>
        <p:txBody>
          <a:bodyPr wrap="square">
            <a:spAutoFit/>
          </a:bodyPr>
          <a:lstStyle/>
          <a:p>
            <a:pPr algn="ctr"/>
            <a:r>
              <a:rPr lang="en-US" sz="2400" b="1" dirty="0"/>
              <a:t>Genomic SEM provides flexible framework for estimating limitless number of structural equation models using multivariate genetic data from GWAS summary statistics for even mutually exclusive traits</a:t>
            </a:r>
          </a:p>
        </p:txBody>
      </p:sp>
    </p:spTree>
    <p:extLst>
      <p:ext uri="{BB962C8B-B14F-4D97-AF65-F5344CB8AC3E}">
        <p14:creationId xmlns:p14="http://schemas.microsoft.com/office/powerpoint/2010/main" val="1812229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3F13E6C-356B-1C4D-8D5D-0C03AFAD2286}"/>
              </a:ext>
            </a:extLst>
          </p:cNvPr>
          <p:cNvSpPr/>
          <p:nvPr/>
        </p:nvSpPr>
        <p:spPr>
          <a:xfrm>
            <a:off x="520702" y="1285874"/>
            <a:ext cx="3479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Early Onset Schizophrenia</a:t>
            </a:r>
          </a:p>
        </p:txBody>
      </p:sp>
      <p:sp>
        <p:nvSpPr>
          <p:cNvPr id="3" name="Oval 2">
            <a:extLst>
              <a:ext uri="{FF2B5EF4-FFF2-40B4-BE49-F238E27FC236}">
                <a16:creationId xmlns:a16="http://schemas.microsoft.com/office/drawing/2014/main" id="{53405D66-DDC5-6B4B-BE0A-D2326ACD0F35}"/>
              </a:ext>
            </a:extLst>
          </p:cNvPr>
          <p:cNvSpPr/>
          <p:nvPr/>
        </p:nvSpPr>
        <p:spPr>
          <a:xfrm>
            <a:off x="5700713" y="1271587"/>
            <a:ext cx="30861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Late Onset Schizophrenia</a:t>
            </a:r>
          </a:p>
        </p:txBody>
      </p:sp>
      <p:sp>
        <p:nvSpPr>
          <p:cNvPr id="4" name="Oval 3">
            <a:extLst>
              <a:ext uri="{FF2B5EF4-FFF2-40B4-BE49-F238E27FC236}">
                <a16:creationId xmlns:a16="http://schemas.microsoft.com/office/drawing/2014/main" id="{226F3EE8-195A-5040-A6B3-C4C47765DE6A}"/>
              </a:ext>
            </a:extLst>
          </p:cNvPr>
          <p:cNvSpPr/>
          <p:nvPr/>
        </p:nvSpPr>
        <p:spPr>
          <a:xfrm>
            <a:off x="5700713" y="3886200"/>
            <a:ext cx="3086100" cy="1708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Late Onset Anorexia Nervosa</a:t>
            </a:r>
          </a:p>
        </p:txBody>
      </p:sp>
      <p:sp>
        <p:nvSpPr>
          <p:cNvPr id="5" name="Oval 4">
            <a:extLst>
              <a:ext uri="{FF2B5EF4-FFF2-40B4-BE49-F238E27FC236}">
                <a16:creationId xmlns:a16="http://schemas.microsoft.com/office/drawing/2014/main" id="{022461BD-C199-E347-ABEC-1E5AFB0EFCD5}"/>
              </a:ext>
            </a:extLst>
          </p:cNvPr>
          <p:cNvSpPr/>
          <p:nvPr/>
        </p:nvSpPr>
        <p:spPr>
          <a:xfrm>
            <a:off x="520702" y="3886201"/>
            <a:ext cx="3479800" cy="170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Early Onset Anorexia Nervosa</a:t>
            </a:r>
          </a:p>
        </p:txBody>
      </p:sp>
      <p:cxnSp>
        <p:nvCxnSpPr>
          <p:cNvPr id="6" name="Straight Arrow Connector 5">
            <a:extLst>
              <a:ext uri="{FF2B5EF4-FFF2-40B4-BE49-F238E27FC236}">
                <a16:creationId xmlns:a16="http://schemas.microsoft.com/office/drawing/2014/main" id="{85F6D12F-DA88-6442-8AE7-81ADD11DE27D}"/>
              </a:ext>
            </a:extLst>
          </p:cNvPr>
          <p:cNvCxnSpPr>
            <a:cxnSpLocks/>
            <a:endCxn id="3" idx="2"/>
          </p:cNvCxnSpPr>
          <p:nvPr/>
        </p:nvCxnSpPr>
        <p:spPr>
          <a:xfrm flipV="1">
            <a:off x="4000500" y="2071687"/>
            <a:ext cx="1700213" cy="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ECEB426-0DBB-CF47-9571-EEFAECE3FF7D}"/>
              </a:ext>
            </a:extLst>
          </p:cNvPr>
          <p:cNvCxnSpPr>
            <a:cxnSpLocks/>
            <a:endCxn id="4" idx="2"/>
          </p:cNvCxnSpPr>
          <p:nvPr/>
        </p:nvCxnSpPr>
        <p:spPr>
          <a:xfrm>
            <a:off x="4000500" y="2071689"/>
            <a:ext cx="1700213" cy="2668588"/>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170F7CD-8208-144B-A5A5-52049B542854}"/>
              </a:ext>
            </a:extLst>
          </p:cNvPr>
          <p:cNvCxnSpPr>
            <a:cxnSpLocks/>
            <a:stCxn id="5" idx="6"/>
            <a:endCxn id="3" idx="2"/>
          </p:cNvCxnSpPr>
          <p:nvPr/>
        </p:nvCxnSpPr>
        <p:spPr>
          <a:xfrm flipV="1">
            <a:off x="4000500" y="2071689"/>
            <a:ext cx="1700213" cy="2668588"/>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8C3625E-D56C-EA42-8359-EF173DE12039}"/>
              </a:ext>
            </a:extLst>
          </p:cNvPr>
          <p:cNvCxnSpPr>
            <a:cxnSpLocks/>
            <a:stCxn id="5" idx="6"/>
            <a:endCxn id="4" idx="2"/>
          </p:cNvCxnSpPr>
          <p:nvPr/>
        </p:nvCxnSpPr>
        <p:spPr>
          <a:xfrm>
            <a:off x="4000500" y="4740275"/>
            <a:ext cx="1700213"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833584E-56D0-724D-B2DF-7051E6F0EE71}"/>
              </a:ext>
            </a:extLst>
          </p:cNvPr>
          <p:cNvCxnSpPr>
            <a:cxnSpLocks/>
            <a:stCxn id="2" idx="4"/>
            <a:endCxn id="5" idx="0"/>
          </p:cNvCxnSpPr>
          <p:nvPr/>
        </p:nvCxnSpPr>
        <p:spPr>
          <a:xfrm>
            <a:off x="2260601" y="2886075"/>
            <a:ext cx="0" cy="1000126"/>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E10AECB-E1A6-6F48-9E35-1C7CFA90F156}"/>
              </a:ext>
            </a:extLst>
          </p:cNvPr>
          <p:cNvCxnSpPr>
            <a:cxnSpLocks/>
          </p:cNvCxnSpPr>
          <p:nvPr/>
        </p:nvCxnSpPr>
        <p:spPr>
          <a:xfrm>
            <a:off x="7243763" y="2886073"/>
            <a:ext cx="0" cy="1000127"/>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108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3F13E6C-356B-1C4D-8D5D-0C03AFAD2286}"/>
              </a:ext>
            </a:extLst>
          </p:cNvPr>
          <p:cNvSpPr/>
          <p:nvPr/>
        </p:nvSpPr>
        <p:spPr>
          <a:xfrm>
            <a:off x="520702" y="1285874"/>
            <a:ext cx="3479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Early Onset Schizophrenia</a:t>
            </a:r>
          </a:p>
        </p:txBody>
      </p:sp>
      <p:sp>
        <p:nvSpPr>
          <p:cNvPr id="3" name="Oval 2">
            <a:extLst>
              <a:ext uri="{FF2B5EF4-FFF2-40B4-BE49-F238E27FC236}">
                <a16:creationId xmlns:a16="http://schemas.microsoft.com/office/drawing/2014/main" id="{53405D66-DDC5-6B4B-BE0A-D2326ACD0F35}"/>
              </a:ext>
            </a:extLst>
          </p:cNvPr>
          <p:cNvSpPr/>
          <p:nvPr/>
        </p:nvSpPr>
        <p:spPr>
          <a:xfrm>
            <a:off x="5700713" y="1271587"/>
            <a:ext cx="30861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Late Onset Schizophrenia</a:t>
            </a:r>
          </a:p>
        </p:txBody>
      </p:sp>
      <p:sp>
        <p:nvSpPr>
          <p:cNvPr id="4" name="Oval 3">
            <a:extLst>
              <a:ext uri="{FF2B5EF4-FFF2-40B4-BE49-F238E27FC236}">
                <a16:creationId xmlns:a16="http://schemas.microsoft.com/office/drawing/2014/main" id="{226F3EE8-195A-5040-A6B3-C4C47765DE6A}"/>
              </a:ext>
            </a:extLst>
          </p:cNvPr>
          <p:cNvSpPr/>
          <p:nvPr/>
        </p:nvSpPr>
        <p:spPr>
          <a:xfrm>
            <a:off x="5700713" y="3886200"/>
            <a:ext cx="3086100" cy="1708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Late Onset Anorexia Nervosa</a:t>
            </a:r>
          </a:p>
        </p:txBody>
      </p:sp>
      <p:sp>
        <p:nvSpPr>
          <p:cNvPr id="5" name="Oval 4">
            <a:extLst>
              <a:ext uri="{FF2B5EF4-FFF2-40B4-BE49-F238E27FC236}">
                <a16:creationId xmlns:a16="http://schemas.microsoft.com/office/drawing/2014/main" id="{022461BD-C199-E347-ABEC-1E5AFB0EFCD5}"/>
              </a:ext>
            </a:extLst>
          </p:cNvPr>
          <p:cNvSpPr/>
          <p:nvPr/>
        </p:nvSpPr>
        <p:spPr>
          <a:xfrm>
            <a:off x="520702" y="3886201"/>
            <a:ext cx="3479800" cy="170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Early Onset Anorexia Nervosa</a:t>
            </a:r>
          </a:p>
        </p:txBody>
      </p:sp>
      <p:cxnSp>
        <p:nvCxnSpPr>
          <p:cNvPr id="20" name="Straight Arrow Connector 19">
            <a:extLst>
              <a:ext uri="{FF2B5EF4-FFF2-40B4-BE49-F238E27FC236}">
                <a16:creationId xmlns:a16="http://schemas.microsoft.com/office/drawing/2014/main" id="{5833584E-56D0-724D-B2DF-7051E6F0EE71}"/>
              </a:ext>
            </a:extLst>
          </p:cNvPr>
          <p:cNvCxnSpPr>
            <a:cxnSpLocks/>
            <a:stCxn id="2" idx="4"/>
            <a:endCxn id="5" idx="0"/>
          </p:cNvCxnSpPr>
          <p:nvPr/>
        </p:nvCxnSpPr>
        <p:spPr>
          <a:xfrm>
            <a:off x="2260601" y="2886075"/>
            <a:ext cx="0" cy="1000126"/>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E10AECB-E1A6-6F48-9E35-1C7CFA90F156}"/>
              </a:ext>
            </a:extLst>
          </p:cNvPr>
          <p:cNvCxnSpPr>
            <a:cxnSpLocks/>
          </p:cNvCxnSpPr>
          <p:nvPr/>
        </p:nvCxnSpPr>
        <p:spPr>
          <a:xfrm>
            <a:off x="7243763" y="2886073"/>
            <a:ext cx="0" cy="1000127"/>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689E4813-FCCE-C640-8FC9-ECB6FDD0DFFB}"/>
              </a:ext>
            </a:extLst>
          </p:cNvPr>
          <p:cNvSpPr/>
          <p:nvPr/>
        </p:nvSpPr>
        <p:spPr>
          <a:xfrm rot="5400000">
            <a:off x="99220" y="1635658"/>
            <a:ext cx="4322762" cy="3594620"/>
          </a:xfrm>
          <a:prstGeom prst="rect">
            <a:avLst/>
          </a:prstGeom>
          <a:solidFill>
            <a:schemeClr val="tx2">
              <a:lumMod val="40000"/>
              <a:lumOff val="60000"/>
              <a:alpha val="5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Rectangle 12">
            <a:extLst>
              <a:ext uri="{FF2B5EF4-FFF2-40B4-BE49-F238E27FC236}">
                <a16:creationId xmlns:a16="http://schemas.microsoft.com/office/drawing/2014/main" id="{3FB4043A-39D0-BE40-A17E-B7CC1DFBEC82}"/>
              </a:ext>
            </a:extLst>
          </p:cNvPr>
          <p:cNvSpPr/>
          <p:nvPr/>
        </p:nvSpPr>
        <p:spPr>
          <a:xfrm rot="5400000">
            <a:off x="5074902" y="1826455"/>
            <a:ext cx="4337050" cy="3198739"/>
          </a:xfrm>
          <a:prstGeom prst="rect">
            <a:avLst/>
          </a:prstGeom>
          <a:solidFill>
            <a:schemeClr val="bg2">
              <a:lumMod val="90000"/>
              <a:alpha val="5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291355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3F13E6C-356B-1C4D-8D5D-0C03AFAD2286}"/>
              </a:ext>
            </a:extLst>
          </p:cNvPr>
          <p:cNvSpPr/>
          <p:nvPr/>
        </p:nvSpPr>
        <p:spPr>
          <a:xfrm>
            <a:off x="520702" y="1285874"/>
            <a:ext cx="3479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Early Onset Schizophrenia</a:t>
            </a:r>
          </a:p>
        </p:txBody>
      </p:sp>
      <p:sp>
        <p:nvSpPr>
          <p:cNvPr id="3" name="Oval 2">
            <a:extLst>
              <a:ext uri="{FF2B5EF4-FFF2-40B4-BE49-F238E27FC236}">
                <a16:creationId xmlns:a16="http://schemas.microsoft.com/office/drawing/2014/main" id="{53405D66-DDC5-6B4B-BE0A-D2326ACD0F35}"/>
              </a:ext>
            </a:extLst>
          </p:cNvPr>
          <p:cNvSpPr/>
          <p:nvPr/>
        </p:nvSpPr>
        <p:spPr>
          <a:xfrm>
            <a:off x="5700713" y="1271587"/>
            <a:ext cx="30861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Late Onset Schizophrenia</a:t>
            </a:r>
          </a:p>
        </p:txBody>
      </p:sp>
      <p:sp>
        <p:nvSpPr>
          <p:cNvPr id="4" name="Oval 3">
            <a:extLst>
              <a:ext uri="{FF2B5EF4-FFF2-40B4-BE49-F238E27FC236}">
                <a16:creationId xmlns:a16="http://schemas.microsoft.com/office/drawing/2014/main" id="{226F3EE8-195A-5040-A6B3-C4C47765DE6A}"/>
              </a:ext>
            </a:extLst>
          </p:cNvPr>
          <p:cNvSpPr/>
          <p:nvPr/>
        </p:nvSpPr>
        <p:spPr>
          <a:xfrm>
            <a:off x="5700713" y="3886200"/>
            <a:ext cx="3086100" cy="1708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Late Onset Anorexia Nervosa</a:t>
            </a:r>
          </a:p>
        </p:txBody>
      </p:sp>
      <p:sp>
        <p:nvSpPr>
          <p:cNvPr id="5" name="Oval 4">
            <a:extLst>
              <a:ext uri="{FF2B5EF4-FFF2-40B4-BE49-F238E27FC236}">
                <a16:creationId xmlns:a16="http://schemas.microsoft.com/office/drawing/2014/main" id="{022461BD-C199-E347-ABEC-1E5AFB0EFCD5}"/>
              </a:ext>
            </a:extLst>
          </p:cNvPr>
          <p:cNvSpPr/>
          <p:nvPr/>
        </p:nvSpPr>
        <p:spPr>
          <a:xfrm>
            <a:off x="520702" y="3886201"/>
            <a:ext cx="3479800" cy="170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Early Onset Anorexia Nervosa</a:t>
            </a:r>
          </a:p>
        </p:txBody>
      </p:sp>
      <p:cxnSp>
        <p:nvCxnSpPr>
          <p:cNvPr id="6" name="Straight Arrow Connector 5">
            <a:extLst>
              <a:ext uri="{FF2B5EF4-FFF2-40B4-BE49-F238E27FC236}">
                <a16:creationId xmlns:a16="http://schemas.microsoft.com/office/drawing/2014/main" id="{85F6D12F-DA88-6442-8AE7-81ADD11DE27D}"/>
              </a:ext>
            </a:extLst>
          </p:cNvPr>
          <p:cNvCxnSpPr>
            <a:cxnSpLocks/>
            <a:endCxn id="3" idx="2"/>
          </p:cNvCxnSpPr>
          <p:nvPr/>
        </p:nvCxnSpPr>
        <p:spPr>
          <a:xfrm flipV="1">
            <a:off x="4000500" y="2071687"/>
            <a:ext cx="1700213" cy="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8C3625E-D56C-EA42-8359-EF173DE12039}"/>
              </a:ext>
            </a:extLst>
          </p:cNvPr>
          <p:cNvCxnSpPr>
            <a:cxnSpLocks/>
            <a:stCxn id="5" idx="6"/>
            <a:endCxn id="4" idx="2"/>
          </p:cNvCxnSpPr>
          <p:nvPr/>
        </p:nvCxnSpPr>
        <p:spPr>
          <a:xfrm>
            <a:off x="4000500" y="4740275"/>
            <a:ext cx="1700213"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689E4813-FCCE-C640-8FC9-ECB6FDD0DFFB}"/>
              </a:ext>
            </a:extLst>
          </p:cNvPr>
          <p:cNvSpPr/>
          <p:nvPr/>
        </p:nvSpPr>
        <p:spPr>
          <a:xfrm>
            <a:off x="225443" y="968892"/>
            <a:ext cx="8737803" cy="1931468"/>
          </a:xfrm>
          <a:prstGeom prst="rect">
            <a:avLst/>
          </a:prstGeom>
          <a:solidFill>
            <a:schemeClr val="accent3">
              <a:lumMod val="40000"/>
              <a:lumOff val="60000"/>
              <a:alpha val="5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Rectangle 12">
            <a:extLst>
              <a:ext uri="{FF2B5EF4-FFF2-40B4-BE49-F238E27FC236}">
                <a16:creationId xmlns:a16="http://schemas.microsoft.com/office/drawing/2014/main" id="{3FB4043A-39D0-BE40-A17E-B7CC1DFBEC82}"/>
              </a:ext>
            </a:extLst>
          </p:cNvPr>
          <p:cNvSpPr/>
          <p:nvPr/>
        </p:nvSpPr>
        <p:spPr>
          <a:xfrm>
            <a:off x="225443" y="3672468"/>
            <a:ext cx="8737803" cy="1917182"/>
          </a:xfrm>
          <a:prstGeom prst="rect">
            <a:avLst/>
          </a:prstGeom>
          <a:solidFill>
            <a:schemeClr val="bg1">
              <a:lumMod val="75000"/>
              <a:alpha val="5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1089611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3F13E6C-356B-1C4D-8D5D-0C03AFAD2286}"/>
              </a:ext>
            </a:extLst>
          </p:cNvPr>
          <p:cNvSpPr/>
          <p:nvPr/>
        </p:nvSpPr>
        <p:spPr>
          <a:xfrm>
            <a:off x="520702" y="1285874"/>
            <a:ext cx="3479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Early Onset Schizophrenia</a:t>
            </a:r>
          </a:p>
        </p:txBody>
      </p:sp>
      <p:sp>
        <p:nvSpPr>
          <p:cNvPr id="3" name="Oval 2">
            <a:extLst>
              <a:ext uri="{FF2B5EF4-FFF2-40B4-BE49-F238E27FC236}">
                <a16:creationId xmlns:a16="http://schemas.microsoft.com/office/drawing/2014/main" id="{53405D66-DDC5-6B4B-BE0A-D2326ACD0F35}"/>
              </a:ext>
            </a:extLst>
          </p:cNvPr>
          <p:cNvSpPr/>
          <p:nvPr/>
        </p:nvSpPr>
        <p:spPr>
          <a:xfrm>
            <a:off x="5700713" y="1271587"/>
            <a:ext cx="30861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Late Onset Schizophrenia</a:t>
            </a:r>
          </a:p>
        </p:txBody>
      </p:sp>
      <p:sp>
        <p:nvSpPr>
          <p:cNvPr id="4" name="Oval 3">
            <a:extLst>
              <a:ext uri="{FF2B5EF4-FFF2-40B4-BE49-F238E27FC236}">
                <a16:creationId xmlns:a16="http://schemas.microsoft.com/office/drawing/2014/main" id="{226F3EE8-195A-5040-A6B3-C4C47765DE6A}"/>
              </a:ext>
            </a:extLst>
          </p:cNvPr>
          <p:cNvSpPr/>
          <p:nvPr/>
        </p:nvSpPr>
        <p:spPr>
          <a:xfrm>
            <a:off x="5700713" y="3886200"/>
            <a:ext cx="3086100" cy="1708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Late Onset Anorexia Nervosa</a:t>
            </a:r>
          </a:p>
        </p:txBody>
      </p:sp>
      <p:sp>
        <p:nvSpPr>
          <p:cNvPr id="5" name="Oval 4">
            <a:extLst>
              <a:ext uri="{FF2B5EF4-FFF2-40B4-BE49-F238E27FC236}">
                <a16:creationId xmlns:a16="http://schemas.microsoft.com/office/drawing/2014/main" id="{022461BD-C199-E347-ABEC-1E5AFB0EFCD5}"/>
              </a:ext>
            </a:extLst>
          </p:cNvPr>
          <p:cNvSpPr/>
          <p:nvPr/>
        </p:nvSpPr>
        <p:spPr>
          <a:xfrm>
            <a:off x="520702" y="3886201"/>
            <a:ext cx="3479800" cy="170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Early Onset Anorexia Nervosa</a:t>
            </a:r>
          </a:p>
        </p:txBody>
      </p:sp>
      <p:cxnSp>
        <p:nvCxnSpPr>
          <p:cNvPr id="6" name="Straight Arrow Connector 5">
            <a:extLst>
              <a:ext uri="{FF2B5EF4-FFF2-40B4-BE49-F238E27FC236}">
                <a16:creationId xmlns:a16="http://schemas.microsoft.com/office/drawing/2014/main" id="{85F6D12F-DA88-6442-8AE7-81ADD11DE27D}"/>
              </a:ext>
            </a:extLst>
          </p:cNvPr>
          <p:cNvCxnSpPr>
            <a:cxnSpLocks/>
            <a:endCxn id="3" idx="2"/>
          </p:cNvCxnSpPr>
          <p:nvPr/>
        </p:nvCxnSpPr>
        <p:spPr>
          <a:xfrm flipV="1">
            <a:off x="4000500" y="2071687"/>
            <a:ext cx="1700213" cy="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ECEB426-0DBB-CF47-9571-EEFAECE3FF7D}"/>
              </a:ext>
            </a:extLst>
          </p:cNvPr>
          <p:cNvCxnSpPr>
            <a:cxnSpLocks/>
            <a:endCxn id="4" idx="2"/>
          </p:cNvCxnSpPr>
          <p:nvPr/>
        </p:nvCxnSpPr>
        <p:spPr>
          <a:xfrm>
            <a:off x="4000500" y="2071689"/>
            <a:ext cx="1700213" cy="2668588"/>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170F7CD-8208-144B-A5A5-52049B542854}"/>
              </a:ext>
            </a:extLst>
          </p:cNvPr>
          <p:cNvCxnSpPr>
            <a:cxnSpLocks/>
            <a:stCxn id="5" idx="6"/>
            <a:endCxn id="3" idx="2"/>
          </p:cNvCxnSpPr>
          <p:nvPr/>
        </p:nvCxnSpPr>
        <p:spPr>
          <a:xfrm flipV="1">
            <a:off x="4000500" y="2071689"/>
            <a:ext cx="1700213" cy="2668588"/>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8C3625E-D56C-EA42-8359-EF173DE12039}"/>
              </a:ext>
            </a:extLst>
          </p:cNvPr>
          <p:cNvCxnSpPr>
            <a:cxnSpLocks/>
            <a:stCxn id="5" idx="6"/>
            <a:endCxn id="4" idx="2"/>
          </p:cNvCxnSpPr>
          <p:nvPr/>
        </p:nvCxnSpPr>
        <p:spPr>
          <a:xfrm>
            <a:off x="4000500" y="4740275"/>
            <a:ext cx="1700213"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833584E-56D0-724D-B2DF-7051E6F0EE71}"/>
              </a:ext>
            </a:extLst>
          </p:cNvPr>
          <p:cNvCxnSpPr>
            <a:cxnSpLocks/>
            <a:stCxn id="2" idx="4"/>
            <a:endCxn id="5" idx="0"/>
          </p:cNvCxnSpPr>
          <p:nvPr/>
        </p:nvCxnSpPr>
        <p:spPr>
          <a:xfrm>
            <a:off x="2260601" y="2886075"/>
            <a:ext cx="0" cy="1000126"/>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E10AECB-E1A6-6F48-9E35-1C7CFA90F156}"/>
              </a:ext>
            </a:extLst>
          </p:cNvPr>
          <p:cNvCxnSpPr>
            <a:cxnSpLocks/>
          </p:cNvCxnSpPr>
          <p:nvPr/>
        </p:nvCxnSpPr>
        <p:spPr>
          <a:xfrm>
            <a:off x="7243763" y="2886073"/>
            <a:ext cx="0" cy="1000127"/>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473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sis&#10;&#10;Description automatically generated with medium confidence">
            <a:extLst>
              <a:ext uri="{FF2B5EF4-FFF2-40B4-BE49-F238E27FC236}">
                <a16:creationId xmlns:a16="http://schemas.microsoft.com/office/drawing/2014/main" id="{24AC4749-3247-928B-9ADE-EE6192A55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5520"/>
            <a:ext cx="9144000" cy="5052480"/>
          </a:xfrm>
          <a:prstGeom prst="rect">
            <a:avLst/>
          </a:prstGeom>
        </p:spPr>
      </p:pic>
      <p:sp>
        <p:nvSpPr>
          <p:cNvPr id="8" name="TextBox 7">
            <a:extLst>
              <a:ext uri="{FF2B5EF4-FFF2-40B4-BE49-F238E27FC236}">
                <a16:creationId xmlns:a16="http://schemas.microsoft.com/office/drawing/2014/main" id="{7F574502-BF9A-118A-91A6-CA6063086578}"/>
              </a:ext>
            </a:extLst>
          </p:cNvPr>
          <p:cNvSpPr txBox="1"/>
          <p:nvPr/>
        </p:nvSpPr>
        <p:spPr>
          <a:xfrm>
            <a:off x="7203333" y="5700668"/>
            <a:ext cx="1940668" cy="553998"/>
          </a:xfrm>
          <a:prstGeom prst="rect">
            <a:avLst/>
          </a:prstGeom>
          <a:noFill/>
        </p:spPr>
        <p:txBody>
          <a:bodyPr wrap="square" rtlCol="0">
            <a:spAutoFit/>
          </a:bodyPr>
          <a:lstStyle/>
          <a:p>
            <a:r>
              <a:rPr lang="en-US" sz="1500" dirty="0">
                <a:solidFill>
                  <a:schemeClr val="bg1"/>
                </a:solidFill>
              </a:rPr>
              <a:t>Grotzinger et al. (2022)</a:t>
            </a:r>
          </a:p>
        </p:txBody>
      </p:sp>
      <p:sp>
        <p:nvSpPr>
          <p:cNvPr id="3" name="TextBox 2">
            <a:extLst>
              <a:ext uri="{FF2B5EF4-FFF2-40B4-BE49-F238E27FC236}">
                <a16:creationId xmlns:a16="http://schemas.microsoft.com/office/drawing/2014/main" id="{6A72D424-9135-C5EA-146F-AC44CB182F0B}"/>
              </a:ext>
            </a:extLst>
          </p:cNvPr>
          <p:cNvSpPr txBox="1"/>
          <p:nvPr/>
        </p:nvSpPr>
        <p:spPr>
          <a:xfrm>
            <a:off x="337625" y="464234"/>
            <a:ext cx="8159261" cy="646331"/>
          </a:xfrm>
          <a:prstGeom prst="rect">
            <a:avLst/>
          </a:prstGeom>
          <a:noFill/>
        </p:spPr>
        <p:txBody>
          <a:bodyPr wrap="square" rtlCol="0">
            <a:spAutoFit/>
          </a:bodyPr>
          <a:lstStyle/>
          <a:p>
            <a:pPr algn="ctr"/>
            <a:r>
              <a:rPr lang="en-US" sz="3600" dirty="0"/>
              <a:t>Can estimate genomic factor models</a:t>
            </a:r>
          </a:p>
        </p:txBody>
      </p:sp>
    </p:spTree>
    <p:extLst>
      <p:ext uri="{BB962C8B-B14F-4D97-AF65-F5344CB8AC3E}">
        <p14:creationId xmlns:p14="http://schemas.microsoft.com/office/powerpoint/2010/main" val="729994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57082" y="2287522"/>
            <a:ext cx="4422364" cy="523220"/>
          </a:xfrm>
          <a:prstGeom prst="rect">
            <a:avLst/>
          </a:prstGeom>
          <a:noFill/>
        </p:spPr>
        <p:txBody>
          <a:bodyPr wrap="none" rtlCol="0">
            <a:spAutoFit/>
          </a:bodyPr>
          <a:lstStyle/>
          <a:p>
            <a:r>
              <a:rPr lang="en-US" sz="2800" dirty="0" err="1"/>
              <a:t>EA</a:t>
            </a:r>
            <a:r>
              <a:rPr lang="en-US" sz="2800" baseline="-25000" dirty="0" err="1"/>
              <a:t>g</a:t>
            </a:r>
            <a:r>
              <a:rPr lang="en-US" sz="2800" dirty="0"/>
              <a:t> = b</a:t>
            </a:r>
            <a:r>
              <a:rPr lang="en-US" sz="2800" baseline="-25000" dirty="0"/>
              <a:t>1</a:t>
            </a:r>
            <a:r>
              <a:rPr lang="en-US" sz="2800" dirty="0"/>
              <a:t> × SCZ</a:t>
            </a:r>
            <a:r>
              <a:rPr lang="en-US" sz="2800" baseline="-25000" dirty="0"/>
              <a:t>g</a:t>
            </a:r>
            <a:r>
              <a:rPr lang="en-US" sz="2800" dirty="0"/>
              <a:t> + b</a:t>
            </a:r>
            <a:r>
              <a:rPr lang="en-US" sz="2800" baseline="-25000" dirty="0"/>
              <a:t>2</a:t>
            </a:r>
            <a:r>
              <a:rPr lang="en-US" sz="2800" dirty="0"/>
              <a:t> ×</a:t>
            </a:r>
            <a:r>
              <a:rPr lang="en-US" sz="2800" b="1" dirty="0"/>
              <a:t> </a:t>
            </a:r>
            <a:r>
              <a:rPr lang="en-US" sz="2800" dirty="0"/>
              <a:t>BIP</a:t>
            </a:r>
            <a:r>
              <a:rPr lang="en-US" sz="2800" baseline="-25000" dirty="0"/>
              <a:t>g</a:t>
            </a:r>
            <a:r>
              <a:rPr lang="en-US" sz="2800" dirty="0"/>
              <a:t> + u</a:t>
            </a:r>
          </a:p>
        </p:txBody>
      </p:sp>
      <p:graphicFrame>
        <p:nvGraphicFramePr>
          <p:cNvPr id="7" name="Table 6"/>
          <p:cNvGraphicFramePr>
            <a:graphicFrameLocks noGrp="1"/>
          </p:cNvGraphicFramePr>
          <p:nvPr>
            <p:extLst>
              <p:ext uri="{D42A27DB-BD31-4B8C-83A1-F6EECF244321}">
                <p14:modId xmlns:p14="http://schemas.microsoft.com/office/powerpoint/2010/main" val="557922318"/>
              </p:ext>
            </p:extLst>
          </p:nvPr>
        </p:nvGraphicFramePr>
        <p:xfrm>
          <a:off x="216786" y="1907484"/>
          <a:ext cx="2514570" cy="2238090"/>
        </p:xfrm>
        <a:graphic>
          <a:graphicData uri="http://schemas.openxmlformats.org/drawingml/2006/table">
            <a:tbl>
              <a:tblPr firstRow="1" bandRow="1">
                <a:tableStyleId>{5940675A-B579-460E-94D1-54222C63F5DA}</a:tableStyleId>
              </a:tblPr>
              <a:tblGrid>
                <a:gridCol w="838190">
                  <a:extLst>
                    <a:ext uri="{9D8B030D-6E8A-4147-A177-3AD203B41FA5}">
                      <a16:colId xmlns:a16="http://schemas.microsoft.com/office/drawing/2014/main" val="2014159328"/>
                    </a:ext>
                  </a:extLst>
                </a:gridCol>
                <a:gridCol w="838190">
                  <a:extLst>
                    <a:ext uri="{9D8B030D-6E8A-4147-A177-3AD203B41FA5}">
                      <a16:colId xmlns:a16="http://schemas.microsoft.com/office/drawing/2014/main" val="2593189372"/>
                    </a:ext>
                  </a:extLst>
                </a:gridCol>
                <a:gridCol w="838190">
                  <a:extLst>
                    <a:ext uri="{9D8B030D-6E8A-4147-A177-3AD203B41FA5}">
                      <a16:colId xmlns:a16="http://schemas.microsoft.com/office/drawing/2014/main" val="632694181"/>
                    </a:ext>
                  </a:extLst>
                </a:gridCol>
              </a:tblGrid>
              <a:tr h="746030">
                <a:tc>
                  <a:txBody>
                    <a:bodyPr/>
                    <a:lstStyle/>
                    <a:p>
                      <a:pPr algn="ctr"/>
                      <a:r>
                        <a:rPr lang="en-US" sz="2400" dirty="0"/>
                        <a:t>SCZ</a:t>
                      </a:r>
                    </a:p>
                  </a:txBody>
                  <a:tcPr marL="58612" marR="58612" marT="29306" marB="29306" anchor="ctr">
                    <a:solidFill>
                      <a:schemeClr val="bg2"/>
                    </a:solidFill>
                  </a:tcPr>
                </a:tc>
                <a:tc>
                  <a:txBody>
                    <a:bodyPr/>
                    <a:lstStyle/>
                    <a:p>
                      <a:pPr algn="ctr"/>
                      <a:endParaRPr lang="en-US" sz="2400" dirty="0"/>
                    </a:p>
                  </a:txBody>
                  <a:tcPr marL="58612" marR="58612" marT="29306" marB="29306" anchor="ctr">
                    <a:solidFill>
                      <a:schemeClr val="bg2"/>
                    </a:solidFill>
                  </a:tcPr>
                </a:tc>
                <a:tc>
                  <a:txBody>
                    <a:bodyPr/>
                    <a:lstStyle/>
                    <a:p>
                      <a:pPr algn="ctr"/>
                      <a:endParaRPr lang="en-US" sz="2400" dirty="0"/>
                    </a:p>
                  </a:txBody>
                  <a:tcPr marL="58612" marR="58612" marT="29306" marB="29306" anchor="ctr">
                    <a:solidFill>
                      <a:schemeClr val="bg2"/>
                    </a:solidFill>
                  </a:tcPr>
                </a:tc>
                <a:extLst>
                  <a:ext uri="{0D108BD9-81ED-4DB2-BD59-A6C34878D82A}">
                    <a16:rowId xmlns:a16="http://schemas.microsoft.com/office/drawing/2014/main" val="4147233704"/>
                  </a:ext>
                </a:extLst>
              </a:tr>
              <a:tr h="746030">
                <a:tc>
                  <a:txBody>
                    <a:bodyPr/>
                    <a:lstStyle/>
                    <a:p>
                      <a:pPr algn="ctr"/>
                      <a:r>
                        <a:rPr lang="en-US" sz="2400" dirty="0"/>
                        <a:t>.67</a:t>
                      </a:r>
                    </a:p>
                  </a:txBody>
                  <a:tcPr marL="58612" marR="58612" marT="29306" marB="29306" anchor="ctr">
                    <a:solidFill>
                      <a:schemeClr val="bg2"/>
                    </a:solidFill>
                  </a:tcPr>
                </a:tc>
                <a:tc>
                  <a:txBody>
                    <a:bodyPr/>
                    <a:lstStyle/>
                    <a:p>
                      <a:pPr algn="ctr"/>
                      <a:r>
                        <a:rPr lang="en-US" sz="2400" dirty="0"/>
                        <a:t>BIP</a:t>
                      </a:r>
                    </a:p>
                  </a:txBody>
                  <a:tcPr marL="58612" marR="58612" marT="29306" marB="29306" anchor="ctr">
                    <a:solidFill>
                      <a:schemeClr val="bg2"/>
                    </a:solidFill>
                  </a:tcPr>
                </a:tc>
                <a:tc>
                  <a:txBody>
                    <a:bodyPr/>
                    <a:lstStyle/>
                    <a:p>
                      <a:pPr algn="ctr"/>
                      <a:endParaRPr lang="en-US" sz="2400" dirty="0"/>
                    </a:p>
                  </a:txBody>
                  <a:tcPr marL="58612" marR="58612" marT="29306" marB="29306" anchor="ctr">
                    <a:solidFill>
                      <a:schemeClr val="bg2"/>
                    </a:solidFill>
                  </a:tcPr>
                </a:tc>
                <a:extLst>
                  <a:ext uri="{0D108BD9-81ED-4DB2-BD59-A6C34878D82A}">
                    <a16:rowId xmlns:a16="http://schemas.microsoft.com/office/drawing/2014/main" val="2675684621"/>
                  </a:ext>
                </a:extLst>
              </a:tr>
              <a:tr h="746030">
                <a:tc>
                  <a:txBody>
                    <a:bodyPr/>
                    <a:lstStyle/>
                    <a:p>
                      <a:pPr algn="ctr"/>
                      <a:r>
                        <a:rPr lang="en-US" sz="2400" dirty="0"/>
                        <a:t>.11</a:t>
                      </a:r>
                    </a:p>
                  </a:txBody>
                  <a:tcPr marL="58612" marR="58612" marT="29306" marB="29306" anchor="ctr">
                    <a:solidFill>
                      <a:schemeClr val="bg2"/>
                    </a:solidFill>
                  </a:tcPr>
                </a:tc>
                <a:tc>
                  <a:txBody>
                    <a:bodyPr/>
                    <a:lstStyle/>
                    <a:p>
                      <a:pPr algn="ctr"/>
                      <a:r>
                        <a:rPr lang="en-US" sz="2400" dirty="0"/>
                        <a:t>.30</a:t>
                      </a:r>
                    </a:p>
                  </a:txBody>
                  <a:tcPr marL="58612" marR="58612" marT="29306" marB="29306" anchor="ctr">
                    <a:solidFill>
                      <a:schemeClr val="bg2"/>
                    </a:solidFill>
                  </a:tcPr>
                </a:tc>
                <a:tc>
                  <a:txBody>
                    <a:bodyPr/>
                    <a:lstStyle/>
                    <a:p>
                      <a:pPr algn="ctr"/>
                      <a:r>
                        <a:rPr lang="en-US" sz="2400" dirty="0"/>
                        <a:t>EA</a:t>
                      </a:r>
                    </a:p>
                  </a:txBody>
                  <a:tcPr marL="58612" marR="58612" marT="29306" marB="29306" anchor="ctr">
                    <a:solidFill>
                      <a:schemeClr val="bg2"/>
                    </a:solidFill>
                  </a:tcPr>
                </a:tc>
                <a:extLst>
                  <a:ext uri="{0D108BD9-81ED-4DB2-BD59-A6C34878D82A}">
                    <a16:rowId xmlns:a16="http://schemas.microsoft.com/office/drawing/2014/main" val="1907183305"/>
                  </a:ext>
                </a:extLst>
              </a:tr>
            </a:tbl>
          </a:graphicData>
        </a:graphic>
      </p:graphicFrame>
      <p:sp>
        <p:nvSpPr>
          <p:cNvPr id="10" name="Title 3"/>
          <p:cNvSpPr txBox="1">
            <a:spLocks/>
          </p:cNvSpPr>
          <p:nvPr/>
        </p:nvSpPr>
        <p:spPr>
          <a:xfrm>
            <a:off x="582545" y="675906"/>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Genetic Multiple Regression</a:t>
            </a:r>
          </a:p>
        </p:txBody>
      </p:sp>
      <p:pic>
        <p:nvPicPr>
          <p:cNvPr id="33" name="Picture 32">
            <a:extLst>
              <a:ext uri="{FF2B5EF4-FFF2-40B4-BE49-F238E27FC236}">
                <a16:creationId xmlns:a16="http://schemas.microsoft.com/office/drawing/2014/main" id="{03886915-8F81-9543-982C-F72A0224F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315" y="3826398"/>
            <a:ext cx="6316633" cy="2810108"/>
          </a:xfrm>
          <a:prstGeom prst="rect">
            <a:avLst/>
          </a:prstGeom>
        </p:spPr>
      </p:pic>
    </p:spTree>
    <p:extLst>
      <p:ext uri="{BB962C8B-B14F-4D97-AF65-F5344CB8AC3E}">
        <p14:creationId xmlns:p14="http://schemas.microsoft.com/office/powerpoint/2010/main" val="420151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2894" y="4302049"/>
            <a:ext cx="1078706" cy="7929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350" dirty="0"/>
              <a:t>Cognitive performance</a:t>
            </a:r>
          </a:p>
        </p:txBody>
      </p:sp>
      <p:sp>
        <p:nvSpPr>
          <p:cNvPr id="9" name="Rectangle 8"/>
          <p:cNvSpPr/>
          <p:nvPr/>
        </p:nvSpPr>
        <p:spPr>
          <a:xfrm>
            <a:off x="2002200" y="4302048"/>
            <a:ext cx="1078706" cy="7929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350" dirty="0"/>
              <a:t>Educational attainment </a:t>
            </a:r>
          </a:p>
        </p:txBody>
      </p:sp>
      <p:sp>
        <p:nvSpPr>
          <p:cNvPr id="8" name="Oval 7"/>
          <p:cNvSpPr/>
          <p:nvPr/>
        </p:nvSpPr>
        <p:spPr>
          <a:xfrm>
            <a:off x="2026906" y="2881710"/>
            <a:ext cx="1029295" cy="668905"/>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350" dirty="0"/>
              <a:t>Non-cog </a:t>
            </a:r>
          </a:p>
        </p:txBody>
      </p:sp>
      <p:sp>
        <p:nvSpPr>
          <p:cNvPr id="12" name="Oval 11"/>
          <p:cNvSpPr/>
          <p:nvPr/>
        </p:nvSpPr>
        <p:spPr>
          <a:xfrm>
            <a:off x="403372" y="2879546"/>
            <a:ext cx="1016432" cy="668904"/>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350" dirty="0"/>
              <a:t>Cog </a:t>
            </a:r>
          </a:p>
        </p:txBody>
      </p:sp>
      <p:sp>
        <p:nvSpPr>
          <p:cNvPr id="13" name="Oval 12"/>
          <p:cNvSpPr/>
          <p:nvPr/>
        </p:nvSpPr>
        <p:spPr>
          <a:xfrm>
            <a:off x="1353717" y="1680667"/>
            <a:ext cx="788789" cy="662336"/>
          </a:xfrm>
          <a:prstGeom prst="ellipse">
            <a:avLst/>
          </a:prstGeom>
          <a:solidFill>
            <a:schemeClr val="lt1"/>
          </a:solidFill>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350" dirty="0"/>
              <a:t>SNP  </a:t>
            </a:r>
          </a:p>
        </p:txBody>
      </p:sp>
      <p:cxnSp>
        <p:nvCxnSpPr>
          <p:cNvPr id="14" name="Straight Arrow Connector 13"/>
          <p:cNvCxnSpPr>
            <a:stCxn id="12" idx="4"/>
            <a:endCxn id="6" idx="0"/>
          </p:cNvCxnSpPr>
          <p:nvPr/>
        </p:nvCxnSpPr>
        <p:spPr>
          <a:xfrm flipH="1">
            <a:off x="902246" y="3548450"/>
            <a:ext cx="9342" cy="753597"/>
          </a:xfrm>
          <a:prstGeom prst="straightConnector1">
            <a:avLst/>
          </a:prstGeom>
          <a:ln>
            <a:solidFill>
              <a:schemeClr val="dk1"/>
            </a:solidFill>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8" idx="4"/>
            <a:endCxn id="9" idx="0"/>
          </p:cNvCxnSpPr>
          <p:nvPr/>
        </p:nvCxnSpPr>
        <p:spPr>
          <a:xfrm flipH="1">
            <a:off x="2541553" y="3550615"/>
            <a:ext cx="1" cy="751433"/>
          </a:xfrm>
          <a:prstGeom prst="straightConnector1">
            <a:avLst/>
          </a:prstGeom>
          <a:ln>
            <a:solidFill>
              <a:schemeClr val="dk1"/>
            </a:solidFill>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12" idx="4"/>
            <a:endCxn id="9" idx="0"/>
          </p:cNvCxnSpPr>
          <p:nvPr/>
        </p:nvCxnSpPr>
        <p:spPr>
          <a:xfrm>
            <a:off x="911589" y="3548452"/>
            <a:ext cx="1629964" cy="753596"/>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p:cNvCxnSpPr>
            <a:stCxn id="13" idx="3"/>
            <a:endCxn id="12" idx="0"/>
          </p:cNvCxnSpPr>
          <p:nvPr/>
        </p:nvCxnSpPr>
        <p:spPr>
          <a:xfrm flipH="1">
            <a:off x="911588" y="2246006"/>
            <a:ext cx="557645" cy="633540"/>
          </a:xfrm>
          <a:prstGeom prst="straightConnector1">
            <a:avLst/>
          </a:prstGeom>
          <a:ln>
            <a:solidFill>
              <a:schemeClr val="dk1"/>
            </a:solidFill>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3" idx="5"/>
            <a:endCxn id="8" idx="0"/>
          </p:cNvCxnSpPr>
          <p:nvPr/>
        </p:nvCxnSpPr>
        <p:spPr>
          <a:xfrm>
            <a:off x="2026990" y="2246008"/>
            <a:ext cx="514563" cy="635702"/>
          </a:xfrm>
          <a:prstGeom prst="straightConnector1">
            <a:avLst/>
          </a:prstGeom>
          <a:ln>
            <a:solidFill>
              <a:schemeClr val="dk1"/>
            </a:solidFill>
            <a:tailEnd type="triangle"/>
          </a:ln>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32747DBB-7143-6C46-BEAA-DE33429C88D1}"/>
              </a:ext>
            </a:extLst>
          </p:cNvPr>
          <p:cNvSpPr>
            <a:spLocks noGrp="1"/>
          </p:cNvSpPr>
          <p:nvPr>
            <p:ph type="title" idx="4294967295"/>
          </p:nvPr>
        </p:nvSpPr>
        <p:spPr>
          <a:xfrm>
            <a:off x="2541552" y="749268"/>
            <a:ext cx="5915025" cy="740569"/>
          </a:xfrm>
        </p:spPr>
        <p:txBody>
          <a:bodyPr/>
          <a:lstStyle/>
          <a:p>
            <a:r>
              <a:rPr lang="en-US" b="1" dirty="0">
                <a:solidFill>
                  <a:srgbClr val="6D848C"/>
                </a:solidFill>
              </a:rPr>
              <a:t>GWAS-by-subtraction</a:t>
            </a:r>
          </a:p>
        </p:txBody>
      </p:sp>
      <p:sp>
        <p:nvSpPr>
          <p:cNvPr id="50" name="TextBox 49"/>
          <p:cNvSpPr txBox="1"/>
          <p:nvPr/>
        </p:nvSpPr>
        <p:spPr>
          <a:xfrm>
            <a:off x="1622415" y="2489803"/>
            <a:ext cx="272842" cy="300082"/>
          </a:xfrm>
          <a:prstGeom prst="rect">
            <a:avLst/>
          </a:prstGeom>
          <a:noFill/>
        </p:spPr>
        <p:txBody>
          <a:bodyPr wrap="square" rtlCol="0">
            <a:spAutoFit/>
          </a:bodyPr>
          <a:lstStyle/>
          <a:p>
            <a:r>
              <a:rPr lang="en-GB" sz="1350" dirty="0"/>
              <a:t>0</a:t>
            </a:r>
          </a:p>
        </p:txBody>
      </p:sp>
      <p:sp>
        <p:nvSpPr>
          <p:cNvPr id="108" name="TextBox 107"/>
          <p:cNvSpPr txBox="1"/>
          <p:nvPr/>
        </p:nvSpPr>
        <p:spPr>
          <a:xfrm>
            <a:off x="-19983" y="2668006"/>
            <a:ext cx="259556" cy="300082"/>
          </a:xfrm>
          <a:prstGeom prst="rect">
            <a:avLst/>
          </a:prstGeom>
          <a:noFill/>
        </p:spPr>
        <p:txBody>
          <a:bodyPr wrap="square" rtlCol="0">
            <a:spAutoFit/>
          </a:bodyPr>
          <a:lstStyle/>
          <a:p>
            <a:r>
              <a:rPr lang="en-GB" sz="1350" dirty="0">
                <a:solidFill>
                  <a:schemeClr val="tx1">
                    <a:alpha val="20000"/>
                  </a:schemeClr>
                </a:solidFill>
              </a:rPr>
              <a:t>1</a:t>
            </a:r>
          </a:p>
        </p:txBody>
      </p:sp>
      <p:grpSp>
        <p:nvGrpSpPr>
          <p:cNvPr id="74" name="Group 73"/>
          <p:cNvGrpSpPr/>
          <p:nvPr/>
        </p:nvGrpSpPr>
        <p:grpSpPr>
          <a:xfrm>
            <a:off x="94239" y="4912335"/>
            <a:ext cx="389858" cy="406999"/>
            <a:chOff x="514350" y="5654136"/>
            <a:chExt cx="507680" cy="574675"/>
          </a:xfrm>
        </p:grpSpPr>
        <p:sp>
          <p:nvSpPr>
            <p:cNvPr id="68" name="Arc 67"/>
            <p:cNvSpPr/>
            <p:nvPr/>
          </p:nvSpPr>
          <p:spPr>
            <a:xfrm>
              <a:off x="514350" y="5654136"/>
              <a:ext cx="507680" cy="574675"/>
            </a:xfrm>
            <a:prstGeom prst="arc">
              <a:avLst>
                <a:gd name="adj1" fmla="val 124210"/>
                <a:gd name="adj2" fmla="val 16616390"/>
              </a:avLst>
            </a:prstGeom>
            <a:ln>
              <a:solidFill>
                <a:schemeClr val="dk1">
                  <a:alpha val="20000"/>
                </a:schemeClr>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GB" sz="1350"/>
            </a:p>
          </p:txBody>
        </p:sp>
        <p:cxnSp>
          <p:nvCxnSpPr>
            <p:cNvPr id="71" name="Straight Arrow Connector 70"/>
            <p:cNvCxnSpPr>
              <a:stCxn id="68" idx="2"/>
            </p:cNvCxnSpPr>
            <p:nvPr/>
          </p:nvCxnSpPr>
          <p:spPr>
            <a:xfrm flipV="1">
              <a:off x="802837" y="5654136"/>
              <a:ext cx="57588" cy="2689"/>
            </a:xfrm>
            <a:prstGeom prst="straightConnector1">
              <a:avLst/>
            </a:prstGeom>
            <a:ln>
              <a:solidFill>
                <a:schemeClr val="dk1">
                  <a:alpha val="20000"/>
                </a:schemeClr>
              </a:solidFill>
              <a:tailEnd type="triangle"/>
            </a:ln>
          </p:spPr>
          <p:style>
            <a:lnRef idx="2">
              <a:schemeClr val="dk1"/>
            </a:lnRef>
            <a:fillRef idx="0">
              <a:schemeClr val="dk1"/>
            </a:fillRef>
            <a:effectRef idx="1">
              <a:schemeClr val="dk1"/>
            </a:effectRef>
            <a:fontRef idx="minor">
              <a:schemeClr val="tx1"/>
            </a:fontRef>
          </p:style>
        </p:cxnSp>
        <p:cxnSp>
          <p:nvCxnSpPr>
            <p:cNvPr id="73" name="Straight Arrow Connector 72"/>
            <p:cNvCxnSpPr>
              <a:stCxn id="68" idx="0"/>
            </p:cNvCxnSpPr>
            <p:nvPr/>
          </p:nvCxnSpPr>
          <p:spPr>
            <a:xfrm flipV="1">
              <a:off x="1021901" y="5897695"/>
              <a:ext cx="129" cy="52949"/>
            </a:xfrm>
            <a:prstGeom prst="straightConnector1">
              <a:avLst/>
            </a:prstGeom>
            <a:ln>
              <a:solidFill>
                <a:schemeClr val="dk1">
                  <a:alpha val="2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166" name="Group 165"/>
          <p:cNvGrpSpPr/>
          <p:nvPr/>
        </p:nvGrpSpPr>
        <p:grpSpPr>
          <a:xfrm rot="15563102">
            <a:off x="2967709" y="4923682"/>
            <a:ext cx="389858" cy="406999"/>
            <a:chOff x="514350" y="5654136"/>
            <a:chExt cx="507680" cy="574675"/>
          </a:xfrm>
        </p:grpSpPr>
        <p:sp>
          <p:nvSpPr>
            <p:cNvPr id="167" name="Arc 166"/>
            <p:cNvSpPr/>
            <p:nvPr/>
          </p:nvSpPr>
          <p:spPr>
            <a:xfrm>
              <a:off x="514350" y="5654136"/>
              <a:ext cx="507680" cy="574675"/>
            </a:xfrm>
            <a:prstGeom prst="arc">
              <a:avLst>
                <a:gd name="adj1" fmla="val 124210"/>
                <a:gd name="adj2" fmla="val 16616390"/>
              </a:avLst>
            </a:prstGeom>
            <a:ln>
              <a:solidFill>
                <a:schemeClr val="dk1">
                  <a:alpha val="20000"/>
                </a:schemeClr>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GB" sz="1350"/>
            </a:p>
          </p:txBody>
        </p:sp>
        <p:cxnSp>
          <p:nvCxnSpPr>
            <p:cNvPr id="168" name="Straight Arrow Connector 167"/>
            <p:cNvCxnSpPr>
              <a:stCxn id="167" idx="2"/>
            </p:cNvCxnSpPr>
            <p:nvPr/>
          </p:nvCxnSpPr>
          <p:spPr>
            <a:xfrm flipV="1">
              <a:off x="802837" y="5654136"/>
              <a:ext cx="57588" cy="2689"/>
            </a:xfrm>
            <a:prstGeom prst="straightConnector1">
              <a:avLst/>
            </a:prstGeom>
            <a:ln>
              <a:solidFill>
                <a:schemeClr val="dk1">
                  <a:alpha val="20000"/>
                </a:schemeClr>
              </a:solidFill>
              <a:tailEnd type="triangle"/>
            </a:ln>
          </p:spPr>
          <p:style>
            <a:lnRef idx="2">
              <a:schemeClr val="dk1"/>
            </a:lnRef>
            <a:fillRef idx="0">
              <a:schemeClr val="dk1"/>
            </a:fillRef>
            <a:effectRef idx="1">
              <a:schemeClr val="dk1"/>
            </a:effectRef>
            <a:fontRef idx="minor">
              <a:schemeClr val="tx1"/>
            </a:fontRef>
          </p:style>
        </p:cxnSp>
        <p:cxnSp>
          <p:nvCxnSpPr>
            <p:cNvPr id="169" name="Straight Arrow Connector 168"/>
            <p:cNvCxnSpPr>
              <a:stCxn id="167" idx="0"/>
            </p:cNvCxnSpPr>
            <p:nvPr/>
          </p:nvCxnSpPr>
          <p:spPr>
            <a:xfrm flipV="1">
              <a:off x="1021901" y="5897695"/>
              <a:ext cx="129" cy="52949"/>
            </a:xfrm>
            <a:prstGeom prst="straightConnector1">
              <a:avLst/>
            </a:prstGeom>
            <a:ln>
              <a:solidFill>
                <a:schemeClr val="dk1">
                  <a:alpha val="2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170" name="Group 169"/>
          <p:cNvGrpSpPr/>
          <p:nvPr/>
        </p:nvGrpSpPr>
        <p:grpSpPr>
          <a:xfrm rot="3932019">
            <a:off x="102267" y="2835203"/>
            <a:ext cx="389858" cy="406999"/>
            <a:chOff x="514350" y="5654136"/>
            <a:chExt cx="507680" cy="574675"/>
          </a:xfrm>
        </p:grpSpPr>
        <p:sp>
          <p:nvSpPr>
            <p:cNvPr id="171" name="Arc 170"/>
            <p:cNvSpPr/>
            <p:nvPr/>
          </p:nvSpPr>
          <p:spPr>
            <a:xfrm>
              <a:off x="514350" y="5654136"/>
              <a:ext cx="507680" cy="574675"/>
            </a:xfrm>
            <a:prstGeom prst="arc">
              <a:avLst>
                <a:gd name="adj1" fmla="val 124210"/>
                <a:gd name="adj2" fmla="val 16616390"/>
              </a:avLst>
            </a:prstGeom>
            <a:ln>
              <a:solidFill>
                <a:schemeClr val="dk1">
                  <a:alpha val="20000"/>
                </a:schemeClr>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GB" sz="1350"/>
            </a:p>
          </p:txBody>
        </p:sp>
        <p:cxnSp>
          <p:nvCxnSpPr>
            <p:cNvPr id="172" name="Straight Arrow Connector 171"/>
            <p:cNvCxnSpPr>
              <a:stCxn id="171" idx="2"/>
            </p:cNvCxnSpPr>
            <p:nvPr/>
          </p:nvCxnSpPr>
          <p:spPr>
            <a:xfrm flipV="1">
              <a:off x="802837" y="5654136"/>
              <a:ext cx="57588" cy="2689"/>
            </a:xfrm>
            <a:prstGeom prst="straightConnector1">
              <a:avLst/>
            </a:prstGeom>
            <a:ln>
              <a:solidFill>
                <a:schemeClr val="dk1">
                  <a:alpha val="20000"/>
                </a:schemeClr>
              </a:solidFill>
              <a:tailEnd type="triangle"/>
            </a:ln>
          </p:spPr>
          <p:style>
            <a:lnRef idx="2">
              <a:schemeClr val="dk1"/>
            </a:lnRef>
            <a:fillRef idx="0">
              <a:schemeClr val="dk1"/>
            </a:fillRef>
            <a:effectRef idx="1">
              <a:schemeClr val="dk1"/>
            </a:effectRef>
            <a:fontRef idx="minor">
              <a:schemeClr val="tx1"/>
            </a:fontRef>
          </p:style>
        </p:cxnSp>
        <p:cxnSp>
          <p:nvCxnSpPr>
            <p:cNvPr id="173" name="Straight Arrow Connector 172"/>
            <p:cNvCxnSpPr>
              <a:stCxn id="171" idx="0"/>
            </p:cNvCxnSpPr>
            <p:nvPr/>
          </p:nvCxnSpPr>
          <p:spPr>
            <a:xfrm flipV="1">
              <a:off x="1021901" y="5897695"/>
              <a:ext cx="129" cy="52949"/>
            </a:xfrm>
            <a:prstGeom prst="straightConnector1">
              <a:avLst/>
            </a:prstGeom>
            <a:ln>
              <a:solidFill>
                <a:schemeClr val="dk1">
                  <a:alpha val="2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174" name="Group 173"/>
          <p:cNvGrpSpPr/>
          <p:nvPr/>
        </p:nvGrpSpPr>
        <p:grpSpPr>
          <a:xfrm rot="10800000">
            <a:off x="2910771" y="2741507"/>
            <a:ext cx="389858" cy="406999"/>
            <a:chOff x="514350" y="5654136"/>
            <a:chExt cx="507680" cy="574675"/>
          </a:xfrm>
        </p:grpSpPr>
        <p:sp>
          <p:nvSpPr>
            <p:cNvPr id="175" name="Arc 174"/>
            <p:cNvSpPr/>
            <p:nvPr/>
          </p:nvSpPr>
          <p:spPr>
            <a:xfrm>
              <a:off x="514350" y="5654136"/>
              <a:ext cx="507680" cy="574675"/>
            </a:xfrm>
            <a:prstGeom prst="arc">
              <a:avLst>
                <a:gd name="adj1" fmla="val 124210"/>
                <a:gd name="adj2" fmla="val 16616390"/>
              </a:avLst>
            </a:prstGeom>
            <a:ln>
              <a:solidFill>
                <a:schemeClr val="dk1">
                  <a:alpha val="20000"/>
                </a:schemeClr>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GB" sz="1350"/>
            </a:p>
          </p:txBody>
        </p:sp>
        <p:cxnSp>
          <p:nvCxnSpPr>
            <p:cNvPr id="176" name="Straight Arrow Connector 175"/>
            <p:cNvCxnSpPr>
              <a:stCxn id="175" idx="2"/>
            </p:cNvCxnSpPr>
            <p:nvPr/>
          </p:nvCxnSpPr>
          <p:spPr>
            <a:xfrm flipV="1">
              <a:off x="802837" y="5654136"/>
              <a:ext cx="57588" cy="2689"/>
            </a:xfrm>
            <a:prstGeom prst="straightConnector1">
              <a:avLst/>
            </a:prstGeom>
            <a:ln>
              <a:solidFill>
                <a:schemeClr val="dk1">
                  <a:alpha val="20000"/>
                </a:schemeClr>
              </a:solidFill>
              <a:tailEnd type="triangle"/>
            </a:ln>
          </p:spPr>
          <p:style>
            <a:lnRef idx="2">
              <a:schemeClr val="dk1"/>
            </a:lnRef>
            <a:fillRef idx="0">
              <a:schemeClr val="dk1"/>
            </a:fillRef>
            <a:effectRef idx="1">
              <a:schemeClr val="dk1"/>
            </a:effectRef>
            <a:fontRef idx="minor">
              <a:schemeClr val="tx1"/>
            </a:fontRef>
          </p:style>
        </p:cxnSp>
        <p:cxnSp>
          <p:nvCxnSpPr>
            <p:cNvPr id="177" name="Straight Arrow Connector 176"/>
            <p:cNvCxnSpPr>
              <a:stCxn id="175" idx="0"/>
            </p:cNvCxnSpPr>
            <p:nvPr/>
          </p:nvCxnSpPr>
          <p:spPr>
            <a:xfrm flipV="1">
              <a:off x="1021901" y="5897695"/>
              <a:ext cx="129" cy="52949"/>
            </a:xfrm>
            <a:prstGeom prst="straightConnector1">
              <a:avLst/>
            </a:prstGeom>
            <a:ln>
              <a:solidFill>
                <a:schemeClr val="dk1">
                  <a:alpha val="20000"/>
                </a:schemeClr>
              </a:solidFill>
              <a:tailEnd type="triangle"/>
            </a:ln>
          </p:spPr>
          <p:style>
            <a:lnRef idx="2">
              <a:schemeClr val="dk1"/>
            </a:lnRef>
            <a:fillRef idx="0">
              <a:schemeClr val="dk1"/>
            </a:fillRef>
            <a:effectRef idx="1">
              <a:schemeClr val="dk1"/>
            </a:effectRef>
            <a:fontRef idx="minor">
              <a:schemeClr val="tx1"/>
            </a:fontRef>
          </p:style>
        </p:cxnSp>
      </p:grpSp>
      <p:sp>
        <p:nvSpPr>
          <p:cNvPr id="180" name="TextBox 179"/>
          <p:cNvSpPr txBox="1"/>
          <p:nvPr/>
        </p:nvSpPr>
        <p:spPr>
          <a:xfrm>
            <a:off x="3209382" y="2609464"/>
            <a:ext cx="259556" cy="300082"/>
          </a:xfrm>
          <a:prstGeom prst="rect">
            <a:avLst/>
          </a:prstGeom>
          <a:noFill/>
        </p:spPr>
        <p:txBody>
          <a:bodyPr wrap="square" rtlCol="0">
            <a:spAutoFit/>
          </a:bodyPr>
          <a:lstStyle/>
          <a:p>
            <a:r>
              <a:rPr lang="en-GB" sz="1350" dirty="0">
                <a:solidFill>
                  <a:schemeClr val="tx1">
                    <a:alpha val="20000"/>
                  </a:schemeClr>
                </a:solidFill>
              </a:rPr>
              <a:t>1</a:t>
            </a:r>
          </a:p>
        </p:txBody>
      </p:sp>
      <p:sp>
        <p:nvSpPr>
          <p:cNvPr id="181" name="TextBox 180"/>
          <p:cNvSpPr txBox="1"/>
          <p:nvPr/>
        </p:nvSpPr>
        <p:spPr>
          <a:xfrm>
            <a:off x="-33891" y="5197566"/>
            <a:ext cx="259556" cy="300082"/>
          </a:xfrm>
          <a:prstGeom prst="rect">
            <a:avLst/>
          </a:prstGeom>
          <a:noFill/>
        </p:spPr>
        <p:txBody>
          <a:bodyPr wrap="square" rtlCol="0">
            <a:spAutoFit/>
          </a:bodyPr>
          <a:lstStyle/>
          <a:p>
            <a:r>
              <a:rPr lang="en-GB" sz="1350" dirty="0">
                <a:solidFill>
                  <a:schemeClr val="tx1">
                    <a:alpha val="20000"/>
                  </a:schemeClr>
                </a:solidFill>
              </a:rPr>
              <a:t>0</a:t>
            </a:r>
          </a:p>
        </p:txBody>
      </p:sp>
      <p:sp>
        <p:nvSpPr>
          <p:cNvPr id="182" name="TextBox 181"/>
          <p:cNvSpPr txBox="1"/>
          <p:nvPr/>
        </p:nvSpPr>
        <p:spPr>
          <a:xfrm>
            <a:off x="3289671" y="5142472"/>
            <a:ext cx="259556" cy="300082"/>
          </a:xfrm>
          <a:prstGeom prst="rect">
            <a:avLst/>
          </a:prstGeom>
          <a:noFill/>
        </p:spPr>
        <p:txBody>
          <a:bodyPr wrap="square" rtlCol="0">
            <a:spAutoFit/>
          </a:bodyPr>
          <a:lstStyle/>
          <a:p>
            <a:r>
              <a:rPr lang="en-GB" sz="1350" dirty="0">
                <a:solidFill>
                  <a:schemeClr val="tx1">
                    <a:alpha val="20000"/>
                  </a:schemeClr>
                </a:solidFill>
              </a:rPr>
              <a:t>0</a:t>
            </a:r>
          </a:p>
        </p:txBody>
      </p:sp>
      <p:grpSp>
        <p:nvGrpSpPr>
          <p:cNvPr id="97" name="Group 96"/>
          <p:cNvGrpSpPr/>
          <p:nvPr/>
        </p:nvGrpSpPr>
        <p:grpSpPr>
          <a:xfrm>
            <a:off x="1278262" y="4914645"/>
            <a:ext cx="936093" cy="425070"/>
            <a:chOff x="2080917" y="5677607"/>
            <a:chExt cx="1248124" cy="566760"/>
          </a:xfrm>
          <a:noFill/>
        </p:grpSpPr>
        <p:sp>
          <p:nvSpPr>
            <p:cNvPr id="88" name="Arc 87"/>
            <p:cNvSpPr/>
            <p:nvPr/>
          </p:nvSpPr>
          <p:spPr>
            <a:xfrm>
              <a:off x="2080917" y="5677607"/>
              <a:ext cx="1248124" cy="566760"/>
            </a:xfrm>
            <a:prstGeom prst="arc">
              <a:avLst>
                <a:gd name="adj1" fmla="val 21587545"/>
                <a:gd name="adj2" fmla="val 10665288"/>
              </a:avLst>
            </a:prstGeom>
            <a:grpFill/>
            <a:ln>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GB" sz="1350"/>
            </a:p>
          </p:txBody>
        </p:sp>
        <p:cxnSp>
          <p:nvCxnSpPr>
            <p:cNvPr id="94" name="Straight Arrow Connector 93"/>
            <p:cNvCxnSpPr>
              <a:stCxn id="88" idx="2"/>
            </p:cNvCxnSpPr>
            <p:nvPr/>
          </p:nvCxnSpPr>
          <p:spPr>
            <a:xfrm flipH="1" flipV="1">
              <a:off x="2080917" y="5923725"/>
              <a:ext cx="2313" cy="61638"/>
            </a:xfrm>
            <a:prstGeom prst="straightConnector1">
              <a:avLst/>
            </a:prstGeom>
            <a:grpFill/>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96" name="Straight Arrow Connector 95"/>
            <p:cNvCxnSpPr>
              <a:stCxn id="88" idx="0"/>
            </p:cNvCxnSpPr>
            <p:nvPr/>
          </p:nvCxnSpPr>
          <p:spPr>
            <a:xfrm flipV="1">
              <a:off x="3329021" y="5923725"/>
              <a:ext cx="20" cy="35001"/>
            </a:xfrm>
            <a:prstGeom prst="straightConnector1">
              <a:avLst/>
            </a:prstGeom>
            <a:grpFill/>
            <a:ln>
              <a:solidFill>
                <a:schemeClr val="tx1"/>
              </a:solidFill>
              <a:tailEnd type="triangle"/>
            </a:ln>
          </p:spPr>
          <p:style>
            <a:lnRef idx="2">
              <a:schemeClr val="dk1"/>
            </a:lnRef>
            <a:fillRef idx="0">
              <a:schemeClr val="dk1"/>
            </a:fillRef>
            <a:effectRef idx="1">
              <a:schemeClr val="dk1"/>
            </a:effectRef>
            <a:fontRef idx="minor">
              <a:schemeClr val="tx1"/>
            </a:fontRef>
          </p:style>
        </p:cxnSp>
      </p:grpSp>
      <p:grpSp>
        <p:nvGrpSpPr>
          <p:cNvPr id="195" name="Group 194"/>
          <p:cNvGrpSpPr/>
          <p:nvPr/>
        </p:nvGrpSpPr>
        <p:grpSpPr>
          <a:xfrm rot="10800000">
            <a:off x="1253291" y="2721530"/>
            <a:ext cx="936093" cy="425070"/>
            <a:chOff x="2080917" y="5677607"/>
            <a:chExt cx="1248124" cy="566760"/>
          </a:xfrm>
        </p:grpSpPr>
        <p:sp>
          <p:nvSpPr>
            <p:cNvPr id="196" name="Arc 195"/>
            <p:cNvSpPr/>
            <p:nvPr/>
          </p:nvSpPr>
          <p:spPr>
            <a:xfrm>
              <a:off x="2080917" y="5677607"/>
              <a:ext cx="1248124" cy="566760"/>
            </a:xfrm>
            <a:prstGeom prst="arc">
              <a:avLst>
                <a:gd name="adj1" fmla="val 21587545"/>
                <a:gd name="adj2" fmla="val 10665288"/>
              </a:avLst>
            </a:prstGeom>
            <a:ln>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GB" sz="1350">
                <a:solidFill>
                  <a:srgbClr val="FF0000"/>
                </a:solidFill>
              </a:endParaRPr>
            </a:p>
          </p:txBody>
        </p:sp>
        <p:cxnSp>
          <p:nvCxnSpPr>
            <p:cNvPr id="197" name="Straight Arrow Connector 196"/>
            <p:cNvCxnSpPr>
              <a:stCxn id="196" idx="2"/>
            </p:cNvCxnSpPr>
            <p:nvPr/>
          </p:nvCxnSpPr>
          <p:spPr>
            <a:xfrm flipH="1" flipV="1">
              <a:off x="2080917" y="5923725"/>
              <a:ext cx="2313" cy="61638"/>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198" name="Straight Arrow Connector 197"/>
            <p:cNvCxnSpPr>
              <a:stCxn id="196" idx="0"/>
            </p:cNvCxnSpPr>
            <p:nvPr/>
          </p:nvCxnSpPr>
          <p:spPr>
            <a:xfrm flipV="1">
              <a:off x="3329021" y="5923725"/>
              <a:ext cx="20" cy="35001"/>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grpSp>
      <p:sp>
        <p:nvSpPr>
          <p:cNvPr id="199" name="TextBox 198"/>
          <p:cNvSpPr txBox="1"/>
          <p:nvPr/>
        </p:nvSpPr>
        <p:spPr>
          <a:xfrm>
            <a:off x="1626578" y="5295828"/>
            <a:ext cx="272842" cy="300082"/>
          </a:xfrm>
          <a:prstGeom prst="rect">
            <a:avLst/>
          </a:prstGeom>
          <a:noFill/>
          <a:ln>
            <a:noFill/>
          </a:ln>
        </p:spPr>
        <p:txBody>
          <a:bodyPr wrap="square" rtlCol="0">
            <a:spAutoFit/>
          </a:bodyPr>
          <a:lstStyle/>
          <a:p>
            <a:r>
              <a:rPr lang="en-GB" sz="1350" dirty="0"/>
              <a:t>0</a:t>
            </a:r>
          </a:p>
        </p:txBody>
      </p:sp>
      <mc:AlternateContent xmlns:mc="http://schemas.openxmlformats.org/markup-compatibility/2006">
        <mc:Choice xmlns:a14="http://schemas.microsoft.com/office/drawing/2010/main" Requires="a14">
          <p:sp>
            <p:nvSpPr>
              <p:cNvPr id="203" name="Rectangle 202"/>
              <p:cNvSpPr/>
              <p:nvPr/>
            </p:nvSpPr>
            <p:spPr>
              <a:xfrm>
                <a:off x="310732" y="3765835"/>
                <a:ext cx="641266" cy="300082"/>
              </a:xfrm>
              <a:prstGeom prst="rect">
                <a:avLst/>
              </a:prstGeom>
            </p:spPr>
            <p:txBody>
              <a:bodyPr wrap="none">
                <a:spAutoFit/>
              </a:bodyPr>
              <a:lstStyle/>
              <a:p>
                <a14:m>
                  <m:oMath xmlns:m="http://schemas.openxmlformats.org/officeDocument/2006/math">
                    <m:r>
                      <a:rPr lang="en-US" sz="1350" i="1">
                        <a:latin typeface="Cambria Math" panose="02040503050406030204" pitchFamily="18" charset="0"/>
                        <a:ea typeface="Cambria Math" panose="02040503050406030204" pitchFamily="18" charset="0"/>
                      </a:rPr>
                      <m:t>𝜆</m:t>
                    </m:r>
                  </m:oMath>
                </a14:m>
                <a:r>
                  <a:rPr lang="en-US" sz="825" dirty="0"/>
                  <a:t>Cog–CP</a:t>
                </a:r>
                <a:r>
                  <a:rPr lang="en-US" sz="1350" dirty="0">
                    <a:solidFill>
                      <a:schemeClr val="tx1">
                        <a:alpha val="20000"/>
                      </a:schemeClr>
                    </a:solidFill>
                  </a:rPr>
                  <a:t> </a:t>
                </a:r>
              </a:p>
            </p:txBody>
          </p:sp>
        </mc:Choice>
        <mc:Fallback>
          <p:sp>
            <p:nvSpPr>
              <p:cNvPr id="203" name="Rectangle 202"/>
              <p:cNvSpPr>
                <a:spLocks noRot="1" noChangeAspect="1" noMove="1" noResize="1" noEditPoints="1" noAdjustHandles="1" noChangeArrowheads="1" noChangeShapeType="1" noTextEdit="1"/>
              </p:cNvSpPr>
              <p:nvPr/>
            </p:nvSpPr>
            <p:spPr>
              <a:xfrm>
                <a:off x="310732" y="3765835"/>
                <a:ext cx="641266" cy="3000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4" name="Rectangle 203"/>
              <p:cNvSpPr/>
              <p:nvPr/>
            </p:nvSpPr>
            <p:spPr>
              <a:xfrm>
                <a:off x="1490790" y="3603561"/>
                <a:ext cx="642868" cy="300082"/>
              </a:xfrm>
              <a:prstGeom prst="rect">
                <a:avLst/>
              </a:prstGeom>
            </p:spPr>
            <p:txBody>
              <a:bodyPr wrap="none">
                <a:spAutoFit/>
              </a:bodyPr>
              <a:lstStyle/>
              <a:p>
                <a14:m>
                  <m:oMath xmlns:m="http://schemas.openxmlformats.org/officeDocument/2006/math">
                    <m:r>
                      <a:rPr lang="en-US" sz="1350" i="1">
                        <a:latin typeface="Cambria Math" panose="02040503050406030204" pitchFamily="18" charset="0"/>
                        <a:ea typeface="Cambria Math" panose="02040503050406030204" pitchFamily="18" charset="0"/>
                      </a:rPr>
                      <m:t>𝜆</m:t>
                    </m:r>
                  </m:oMath>
                </a14:m>
                <a:r>
                  <a:rPr lang="en-US" sz="825" dirty="0"/>
                  <a:t>Cog–EA</a:t>
                </a:r>
                <a:r>
                  <a:rPr lang="en-US" sz="1350" dirty="0"/>
                  <a:t> </a:t>
                </a:r>
              </a:p>
            </p:txBody>
          </p:sp>
        </mc:Choice>
        <mc:Fallback>
          <p:sp>
            <p:nvSpPr>
              <p:cNvPr id="204" name="Rectangle 203"/>
              <p:cNvSpPr>
                <a:spLocks noRot="1" noChangeAspect="1" noMove="1" noResize="1" noEditPoints="1" noAdjustHandles="1" noChangeArrowheads="1" noChangeShapeType="1" noTextEdit="1"/>
              </p:cNvSpPr>
              <p:nvPr/>
            </p:nvSpPr>
            <p:spPr>
              <a:xfrm>
                <a:off x="1490790" y="3603561"/>
                <a:ext cx="642868" cy="30008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5" name="Rectangle 204"/>
              <p:cNvSpPr/>
              <p:nvPr/>
            </p:nvSpPr>
            <p:spPr>
              <a:xfrm>
                <a:off x="2534101" y="3731829"/>
                <a:ext cx="844847" cy="300082"/>
              </a:xfrm>
              <a:prstGeom prst="rect">
                <a:avLst/>
              </a:prstGeom>
            </p:spPr>
            <p:txBody>
              <a:bodyPr wrap="none">
                <a:spAutoFit/>
              </a:bodyPr>
              <a:lstStyle/>
              <a:p>
                <a14:m>
                  <m:oMath xmlns:m="http://schemas.openxmlformats.org/officeDocument/2006/math">
                    <m:r>
                      <a:rPr lang="en-US" sz="1350" i="1">
                        <a:latin typeface="Cambria Math" panose="02040503050406030204" pitchFamily="18" charset="0"/>
                        <a:ea typeface="Cambria Math" panose="02040503050406030204" pitchFamily="18" charset="0"/>
                      </a:rPr>
                      <m:t>𝜆</m:t>
                    </m:r>
                  </m:oMath>
                </a14:m>
                <a:r>
                  <a:rPr lang="en-US" sz="825" dirty="0"/>
                  <a:t>Non-cog–EA</a:t>
                </a:r>
                <a:r>
                  <a:rPr lang="en-US" sz="1350" dirty="0"/>
                  <a:t> </a:t>
                </a:r>
              </a:p>
            </p:txBody>
          </p:sp>
        </mc:Choice>
        <mc:Fallback>
          <p:sp>
            <p:nvSpPr>
              <p:cNvPr id="205" name="Rectangle 204"/>
              <p:cNvSpPr>
                <a:spLocks noRot="1" noChangeAspect="1" noMove="1" noResize="1" noEditPoints="1" noAdjustHandles="1" noChangeArrowheads="1" noChangeShapeType="1" noTextEdit="1"/>
              </p:cNvSpPr>
              <p:nvPr/>
            </p:nvSpPr>
            <p:spPr>
              <a:xfrm>
                <a:off x="2534101" y="3731829"/>
                <a:ext cx="844847" cy="300082"/>
              </a:xfrm>
              <a:prstGeom prst="rect">
                <a:avLst/>
              </a:prstGeom>
              <a:blipFill>
                <a:blip r:embed="rId5"/>
                <a:stretch>
                  <a:fillRect/>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B522226D-A70A-4EFF-A5C1-3B18AA6929A7}"/>
              </a:ext>
            </a:extLst>
          </p:cNvPr>
          <p:cNvSpPr txBox="1"/>
          <p:nvPr/>
        </p:nvSpPr>
        <p:spPr>
          <a:xfrm>
            <a:off x="2231449" y="2245726"/>
            <a:ext cx="1069181" cy="300082"/>
          </a:xfrm>
          <a:prstGeom prst="rect">
            <a:avLst/>
          </a:prstGeom>
          <a:noFill/>
        </p:spPr>
        <p:txBody>
          <a:bodyPr wrap="square" rtlCol="0">
            <a:spAutoFit/>
          </a:bodyPr>
          <a:lstStyle/>
          <a:p>
            <a:r>
              <a:rPr lang="en-GB" sz="1350" dirty="0"/>
              <a:t>β</a:t>
            </a:r>
            <a:r>
              <a:rPr lang="en-GB" sz="825" dirty="0"/>
              <a:t>Non-cog</a:t>
            </a:r>
            <a:r>
              <a:rPr lang="en-GB" sz="1350" dirty="0"/>
              <a:t> </a:t>
            </a:r>
          </a:p>
        </p:txBody>
      </p:sp>
      <p:grpSp>
        <p:nvGrpSpPr>
          <p:cNvPr id="52" name="Group 51"/>
          <p:cNvGrpSpPr/>
          <p:nvPr/>
        </p:nvGrpSpPr>
        <p:grpSpPr>
          <a:xfrm rot="3188805">
            <a:off x="1016115" y="1672349"/>
            <a:ext cx="389858" cy="406999"/>
            <a:chOff x="514350" y="5654136"/>
            <a:chExt cx="507680" cy="574675"/>
          </a:xfrm>
        </p:grpSpPr>
        <p:sp>
          <p:nvSpPr>
            <p:cNvPr id="53" name="Arc 52"/>
            <p:cNvSpPr/>
            <p:nvPr/>
          </p:nvSpPr>
          <p:spPr>
            <a:xfrm>
              <a:off x="514350" y="5654136"/>
              <a:ext cx="507680" cy="574675"/>
            </a:xfrm>
            <a:prstGeom prst="arc">
              <a:avLst>
                <a:gd name="adj1" fmla="val 124210"/>
                <a:gd name="adj2" fmla="val 16616390"/>
              </a:avLst>
            </a:prstGeom>
            <a:ln>
              <a:solidFill>
                <a:schemeClr val="dk1">
                  <a:alpha val="20000"/>
                </a:schemeClr>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GB" sz="1350"/>
            </a:p>
          </p:txBody>
        </p:sp>
        <p:cxnSp>
          <p:nvCxnSpPr>
            <p:cNvPr id="54" name="Straight Arrow Connector 53"/>
            <p:cNvCxnSpPr>
              <a:stCxn id="53" idx="2"/>
            </p:cNvCxnSpPr>
            <p:nvPr/>
          </p:nvCxnSpPr>
          <p:spPr>
            <a:xfrm flipV="1">
              <a:off x="802837" y="5654136"/>
              <a:ext cx="57588" cy="2689"/>
            </a:xfrm>
            <a:prstGeom prst="straightConnector1">
              <a:avLst/>
            </a:prstGeom>
            <a:ln>
              <a:solidFill>
                <a:schemeClr val="dk1">
                  <a:alpha val="20000"/>
                </a:schemeClr>
              </a:solidFill>
              <a:tailEnd type="triangle"/>
            </a:ln>
          </p:spPr>
          <p:style>
            <a:lnRef idx="2">
              <a:schemeClr val="dk1"/>
            </a:lnRef>
            <a:fillRef idx="0">
              <a:schemeClr val="dk1"/>
            </a:fillRef>
            <a:effectRef idx="1">
              <a:schemeClr val="dk1"/>
            </a:effectRef>
            <a:fontRef idx="minor">
              <a:schemeClr val="tx1"/>
            </a:fontRef>
          </p:style>
        </p:cxnSp>
        <p:cxnSp>
          <p:nvCxnSpPr>
            <p:cNvPr id="55" name="Straight Arrow Connector 54"/>
            <p:cNvCxnSpPr>
              <a:stCxn id="53" idx="0"/>
            </p:cNvCxnSpPr>
            <p:nvPr/>
          </p:nvCxnSpPr>
          <p:spPr>
            <a:xfrm flipV="1">
              <a:off x="1021901" y="5897695"/>
              <a:ext cx="129" cy="52949"/>
            </a:xfrm>
            <a:prstGeom prst="straightConnector1">
              <a:avLst/>
            </a:prstGeom>
            <a:ln>
              <a:solidFill>
                <a:schemeClr val="dk1">
                  <a:alpha val="20000"/>
                </a:schemeClr>
              </a:solidFill>
              <a:tailEnd type="triangle"/>
            </a:ln>
          </p:spPr>
          <p:style>
            <a:lnRef idx="2">
              <a:schemeClr val="dk1"/>
            </a:lnRef>
            <a:fillRef idx="0">
              <a:schemeClr val="dk1"/>
            </a:fillRef>
            <a:effectRef idx="1">
              <a:schemeClr val="dk1"/>
            </a:effectRef>
            <a:fontRef idx="minor">
              <a:schemeClr val="tx1"/>
            </a:fontRef>
          </p:style>
        </p:cxnSp>
      </p:grpSp>
      <p:sp>
        <p:nvSpPr>
          <p:cNvPr id="56" name="TextBox 55"/>
          <p:cNvSpPr txBox="1"/>
          <p:nvPr/>
        </p:nvSpPr>
        <p:spPr>
          <a:xfrm>
            <a:off x="664609" y="1654849"/>
            <a:ext cx="478929" cy="300082"/>
          </a:xfrm>
          <a:prstGeom prst="rect">
            <a:avLst/>
          </a:prstGeom>
          <a:noFill/>
        </p:spPr>
        <p:txBody>
          <a:bodyPr wrap="square" rtlCol="0">
            <a:spAutoFit/>
          </a:bodyPr>
          <a:lstStyle/>
          <a:p>
            <a:r>
              <a:rPr lang="en-GB" sz="1200" dirty="0">
                <a:solidFill>
                  <a:schemeClr val="tx1">
                    <a:alpha val="20000"/>
                  </a:schemeClr>
                </a:solidFill>
              </a:rPr>
              <a:t>2pq</a:t>
            </a:r>
            <a:r>
              <a:rPr lang="en-GB" sz="1350" dirty="0"/>
              <a:t> </a:t>
            </a:r>
          </a:p>
        </p:txBody>
      </p:sp>
      <p:sp>
        <p:nvSpPr>
          <p:cNvPr id="57" name="TextBox 56"/>
          <p:cNvSpPr txBox="1"/>
          <p:nvPr/>
        </p:nvSpPr>
        <p:spPr>
          <a:xfrm>
            <a:off x="851348" y="2259739"/>
            <a:ext cx="478929" cy="300082"/>
          </a:xfrm>
          <a:prstGeom prst="rect">
            <a:avLst/>
          </a:prstGeom>
          <a:noFill/>
        </p:spPr>
        <p:txBody>
          <a:bodyPr wrap="square" rtlCol="0">
            <a:spAutoFit/>
          </a:bodyPr>
          <a:lstStyle/>
          <a:p>
            <a:r>
              <a:rPr lang="en-GB" sz="1350" dirty="0"/>
              <a:t>β</a:t>
            </a:r>
            <a:r>
              <a:rPr lang="en-GB" sz="825" dirty="0"/>
              <a:t>Cog</a:t>
            </a:r>
            <a:r>
              <a:rPr lang="en-GB" sz="1350" dirty="0"/>
              <a:t> </a:t>
            </a:r>
          </a:p>
        </p:txBody>
      </p:sp>
      <p:sp>
        <p:nvSpPr>
          <p:cNvPr id="7" name="TextBox 6">
            <a:extLst>
              <a:ext uri="{FF2B5EF4-FFF2-40B4-BE49-F238E27FC236}">
                <a16:creationId xmlns:a16="http://schemas.microsoft.com/office/drawing/2014/main" id="{0E8BB87F-7C84-8A44-8E05-6C2AAC9C5784}"/>
              </a:ext>
            </a:extLst>
          </p:cNvPr>
          <p:cNvSpPr txBox="1"/>
          <p:nvPr/>
        </p:nvSpPr>
        <p:spPr>
          <a:xfrm>
            <a:off x="309246" y="1653367"/>
            <a:ext cx="184731" cy="300082"/>
          </a:xfrm>
          <a:prstGeom prst="rect">
            <a:avLst/>
          </a:prstGeom>
          <a:noFill/>
        </p:spPr>
        <p:txBody>
          <a:bodyPr wrap="none" rtlCol="0">
            <a:spAutoFit/>
          </a:bodyPr>
          <a:lstStyle/>
          <a:p>
            <a:endParaRPr lang="en-US" sz="1350" dirty="0"/>
          </a:p>
        </p:txBody>
      </p:sp>
      <p:pic>
        <p:nvPicPr>
          <p:cNvPr id="4" name="Picture 3" descr="Graphical user interface, text, application&#10;&#10;Description automatically generated">
            <a:extLst>
              <a:ext uri="{FF2B5EF4-FFF2-40B4-BE49-F238E27FC236}">
                <a16:creationId xmlns:a16="http://schemas.microsoft.com/office/drawing/2014/main" id="{24647C6D-AF3E-9A2E-CCE0-B719B0CB6A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0334" y="1653367"/>
            <a:ext cx="4830163" cy="2490553"/>
          </a:xfrm>
          <a:prstGeom prst="rect">
            <a:avLst/>
          </a:prstGeom>
        </p:spPr>
      </p:pic>
    </p:spTree>
    <p:extLst>
      <p:ext uri="{BB962C8B-B14F-4D97-AF65-F5344CB8AC3E}">
        <p14:creationId xmlns:p14="http://schemas.microsoft.com/office/powerpoint/2010/main" val="2362293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61F4965-7950-1D44-9A2C-A6AF78D89EED}"/>
              </a:ext>
            </a:extLst>
          </p:cNvPr>
          <p:cNvPicPr>
            <a:picLocks noChangeAspect="1"/>
          </p:cNvPicPr>
          <p:nvPr/>
        </p:nvPicPr>
        <p:blipFill rotWithShape="1">
          <a:blip r:embed="rId3">
            <a:extLst>
              <a:ext uri="{28A0092B-C50C-407E-A947-70E740481C1C}">
                <a14:useLocalDpi xmlns:a14="http://schemas.microsoft.com/office/drawing/2010/main" val="0"/>
              </a:ext>
            </a:extLst>
          </a:blip>
          <a:srcRect t="2729" b="4282"/>
          <a:stretch/>
        </p:blipFill>
        <p:spPr>
          <a:xfrm>
            <a:off x="-1" y="2606740"/>
            <a:ext cx="4821079" cy="1881497"/>
          </a:xfrm>
          <a:prstGeom prst="rect">
            <a:avLst/>
          </a:prstGeom>
        </p:spPr>
      </p:pic>
      <p:pic>
        <p:nvPicPr>
          <p:cNvPr id="29" name="Picture 28">
            <a:extLst>
              <a:ext uri="{FF2B5EF4-FFF2-40B4-BE49-F238E27FC236}">
                <a16:creationId xmlns:a16="http://schemas.microsoft.com/office/drawing/2014/main" id="{6E0685DC-54E0-324F-9C5A-B585BE20476F}"/>
              </a:ext>
            </a:extLst>
          </p:cNvPr>
          <p:cNvPicPr>
            <a:picLocks noChangeAspect="1"/>
          </p:cNvPicPr>
          <p:nvPr/>
        </p:nvPicPr>
        <p:blipFill rotWithShape="1">
          <a:blip r:embed="rId4">
            <a:extLst>
              <a:ext uri="{28A0092B-C50C-407E-A947-70E740481C1C}">
                <a14:useLocalDpi xmlns:a14="http://schemas.microsoft.com/office/drawing/2010/main" val="0"/>
              </a:ext>
            </a:extLst>
          </a:blip>
          <a:srcRect b="3260"/>
          <a:stretch/>
        </p:blipFill>
        <p:spPr>
          <a:xfrm>
            <a:off x="0" y="857250"/>
            <a:ext cx="5430416" cy="1525555"/>
          </a:xfrm>
          <a:prstGeom prst="rect">
            <a:avLst/>
          </a:prstGeom>
        </p:spPr>
      </p:pic>
      <p:pic>
        <p:nvPicPr>
          <p:cNvPr id="33" name="Picture 32">
            <a:extLst>
              <a:ext uri="{FF2B5EF4-FFF2-40B4-BE49-F238E27FC236}">
                <a16:creationId xmlns:a16="http://schemas.microsoft.com/office/drawing/2014/main" id="{682190AE-9B50-CC4F-B51F-87DE3FE0E3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0415" y="1305120"/>
            <a:ext cx="3713585" cy="2492809"/>
          </a:xfrm>
          <a:prstGeom prst="rect">
            <a:avLst/>
          </a:prstGeom>
        </p:spPr>
      </p:pic>
      <p:pic>
        <p:nvPicPr>
          <p:cNvPr id="15" name="Picture 14">
            <a:extLst>
              <a:ext uri="{FF2B5EF4-FFF2-40B4-BE49-F238E27FC236}">
                <a16:creationId xmlns:a16="http://schemas.microsoft.com/office/drawing/2014/main" id="{B0245BBE-8072-544F-B581-667A03C5FA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6972" y="4445529"/>
            <a:ext cx="5617028" cy="1427009"/>
          </a:xfrm>
          <a:prstGeom prst="rect">
            <a:avLst/>
          </a:prstGeom>
        </p:spPr>
      </p:pic>
      <p:pic>
        <p:nvPicPr>
          <p:cNvPr id="3" name="Picture 2" descr="A screenshot of a news article&#10;&#10;Description automatically generated">
            <a:extLst>
              <a:ext uri="{FF2B5EF4-FFF2-40B4-BE49-F238E27FC236}">
                <a16:creationId xmlns:a16="http://schemas.microsoft.com/office/drawing/2014/main" id="{2295BF58-A78F-D6A2-1450-237664ABBF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95" y="4664371"/>
            <a:ext cx="5860123" cy="2193629"/>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0BFA23CA-82E9-6372-7670-BD9A9B3E65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9547" y="244323"/>
            <a:ext cx="7772400" cy="1425655"/>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26293375-9994-DD91-88BF-393C75CCE0F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61558" y="3464458"/>
            <a:ext cx="4512994" cy="3442719"/>
          </a:xfrm>
          <a:prstGeom prst="rect">
            <a:avLst/>
          </a:prstGeom>
        </p:spPr>
      </p:pic>
      <p:pic>
        <p:nvPicPr>
          <p:cNvPr id="9" name="Picture 8" descr="A screenshot of a website&#10;&#10;Description automatically generated">
            <a:extLst>
              <a:ext uri="{FF2B5EF4-FFF2-40B4-BE49-F238E27FC236}">
                <a16:creationId xmlns:a16="http://schemas.microsoft.com/office/drawing/2014/main" id="{C8CAEB25-4E69-7A55-19BA-C934C40D17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169" y="1269662"/>
            <a:ext cx="5181600" cy="3009900"/>
          </a:xfrm>
          <a:prstGeom prst="rect">
            <a:avLst/>
          </a:prstGeom>
        </p:spPr>
      </p:pic>
    </p:spTree>
    <p:extLst>
      <p:ext uri="{BB962C8B-B14F-4D97-AF65-F5344CB8AC3E}">
        <p14:creationId xmlns:p14="http://schemas.microsoft.com/office/powerpoint/2010/main" val="237211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6C71-BF0C-22AE-A303-42B425ACAF7E}"/>
              </a:ext>
            </a:extLst>
          </p:cNvPr>
          <p:cNvSpPr>
            <a:spLocks noGrp="1"/>
          </p:cNvSpPr>
          <p:nvPr>
            <p:ph type="title"/>
          </p:nvPr>
        </p:nvSpPr>
        <p:spPr/>
        <p:txBody>
          <a:bodyPr/>
          <a:lstStyle/>
          <a:p>
            <a:r>
              <a:rPr lang="en-US" dirty="0"/>
              <a:t>Selling the product</a:t>
            </a:r>
          </a:p>
        </p:txBody>
      </p:sp>
      <p:sp>
        <p:nvSpPr>
          <p:cNvPr id="4" name="TextBox 3">
            <a:extLst>
              <a:ext uri="{FF2B5EF4-FFF2-40B4-BE49-F238E27FC236}">
                <a16:creationId xmlns:a16="http://schemas.microsoft.com/office/drawing/2014/main" id="{2F76EAA8-BE46-8A9A-169B-ADCF3431B2DD}"/>
              </a:ext>
            </a:extLst>
          </p:cNvPr>
          <p:cNvSpPr txBox="1"/>
          <p:nvPr/>
        </p:nvSpPr>
        <p:spPr>
          <a:xfrm>
            <a:off x="3460653" y="3123027"/>
            <a:ext cx="5683347" cy="923330"/>
          </a:xfrm>
          <a:prstGeom prst="rect">
            <a:avLst/>
          </a:prstGeom>
          <a:noFill/>
        </p:spPr>
        <p:txBody>
          <a:bodyPr wrap="square" rtlCol="0">
            <a:spAutoFit/>
          </a:bodyPr>
          <a:lstStyle/>
          <a:p>
            <a:r>
              <a:rPr lang="en-US" sz="5400" dirty="0"/>
              <a:t>Now</a:t>
            </a:r>
          </a:p>
        </p:txBody>
      </p:sp>
    </p:spTree>
    <p:extLst>
      <p:ext uri="{BB962C8B-B14F-4D97-AF65-F5344CB8AC3E}">
        <p14:creationId xmlns:p14="http://schemas.microsoft.com/office/powerpoint/2010/main" val="3482494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3885D-99E7-01ED-3691-668501BA4C60}"/>
              </a:ext>
            </a:extLst>
          </p:cNvPr>
          <p:cNvSpPr>
            <a:spLocks noGrp="1"/>
          </p:cNvSpPr>
          <p:nvPr>
            <p:ph type="title"/>
          </p:nvPr>
        </p:nvSpPr>
        <p:spPr/>
        <p:txBody>
          <a:bodyPr/>
          <a:lstStyle/>
          <a:p>
            <a:r>
              <a:rPr lang="en-US" dirty="0"/>
              <a:t>Let’s start by going to: </a:t>
            </a:r>
          </a:p>
        </p:txBody>
      </p:sp>
      <p:sp>
        <p:nvSpPr>
          <p:cNvPr id="3" name="Content Placeholder 2">
            <a:extLst>
              <a:ext uri="{FF2B5EF4-FFF2-40B4-BE49-F238E27FC236}">
                <a16:creationId xmlns:a16="http://schemas.microsoft.com/office/drawing/2014/main" id="{7F4AE358-F69C-53A0-F510-9EBFA9BB7343}"/>
              </a:ext>
            </a:extLst>
          </p:cNvPr>
          <p:cNvSpPr>
            <a:spLocks noGrp="1"/>
          </p:cNvSpPr>
          <p:nvPr>
            <p:ph idx="1"/>
          </p:nvPr>
        </p:nvSpPr>
        <p:spPr>
          <a:xfrm>
            <a:off x="628650" y="1656813"/>
            <a:ext cx="7886700" cy="4351338"/>
          </a:xfrm>
        </p:spPr>
        <p:txBody>
          <a:bodyPr/>
          <a:lstStyle/>
          <a:p>
            <a:pPr marL="0" indent="0">
              <a:buNone/>
            </a:pPr>
            <a:r>
              <a:rPr lang="en-US" dirty="0">
                <a:hlinkClick r:id="rId2"/>
              </a:rPr>
              <a:t>https://workshop.colorado.edu/rstudio/</a:t>
            </a:r>
            <a:endParaRPr lang="en-US" dirty="0"/>
          </a:p>
          <a:p>
            <a:pPr marL="0" indent="0">
              <a:buNone/>
            </a:pPr>
            <a:r>
              <a:rPr lang="en-US" dirty="0"/>
              <a:t>And clicking on the terminal tab.</a:t>
            </a:r>
          </a:p>
        </p:txBody>
      </p:sp>
      <p:pic>
        <p:nvPicPr>
          <p:cNvPr id="5" name="Picture 4" descr="Graphical user interface, text, application, email&#10;&#10;Description automatically generated">
            <a:extLst>
              <a:ext uri="{FF2B5EF4-FFF2-40B4-BE49-F238E27FC236}">
                <a16:creationId xmlns:a16="http://schemas.microsoft.com/office/drawing/2014/main" id="{A884FF2B-2F06-AF52-D34C-29FA4FC59D1A}"/>
              </a:ext>
            </a:extLst>
          </p:cNvPr>
          <p:cNvPicPr>
            <a:picLocks noChangeAspect="1"/>
          </p:cNvPicPr>
          <p:nvPr/>
        </p:nvPicPr>
        <p:blipFill>
          <a:blip r:embed="rId3"/>
          <a:stretch>
            <a:fillRect/>
          </a:stretch>
        </p:blipFill>
        <p:spPr>
          <a:xfrm>
            <a:off x="1186791" y="3065870"/>
            <a:ext cx="5829300" cy="1589036"/>
          </a:xfrm>
          <a:prstGeom prst="rect">
            <a:avLst/>
          </a:prstGeom>
        </p:spPr>
      </p:pic>
      <p:sp>
        <p:nvSpPr>
          <p:cNvPr id="6" name="Down Arrow 5">
            <a:extLst>
              <a:ext uri="{FF2B5EF4-FFF2-40B4-BE49-F238E27FC236}">
                <a16:creationId xmlns:a16="http://schemas.microsoft.com/office/drawing/2014/main" id="{E2327D33-55F8-21A3-0B35-E404109116F8}"/>
              </a:ext>
            </a:extLst>
          </p:cNvPr>
          <p:cNvSpPr/>
          <p:nvPr/>
        </p:nvSpPr>
        <p:spPr>
          <a:xfrm>
            <a:off x="1888761" y="2595319"/>
            <a:ext cx="404734" cy="941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134FC5F6-86CE-3066-F7BE-220681806CBB}"/>
              </a:ext>
            </a:extLst>
          </p:cNvPr>
          <p:cNvSpPr txBox="1"/>
          <p:nvPr/>
        </p:nvSpPr>
        <p:spPr>
          <a:xfrm>
            <a:off x="0" y="4884554"/>
            <a:ext cx="10949061" cy="2554545"/>
          </a:xfrm>
          <a:prstGeom prst="rect">
            <a:avLst/>
          </a:prstGeom>
          <a:noFill/>
        </p:spPr>
        <p:txBody>
          <a:bodyPr wrap="square" rtlCol="0">
            <a:spAutoFit/>
          </a:bodyPr>
          <a:lstStyle/>
          <a:p>
            <a:r>
              <a:rPr lang="en-US" sz="3200" dirty="0"/>
              <a:t>cp -r /faculty/</a:t>
            </a:r>
            <a:r>
              <a:rPr lang="en-US" sz="3200" dirty="0" err="1"/>
              <a:t>andrew</a:t>
            </a:r>
            <a:r>
              <a:rPr lang="en-US" sz="3200" dirty="0"/>
              <a:t>/GenomicSEM_2024  .</a:t>
            </a:r>
          </a:p>
          <a:p>
            <a:endParaRPr lang="en-US" sz="3200" dirty="0"/>
          </a:p>
          <a:p>
            <a:r>
              <a:rPr lang="en-US" sz="3200" dirty="0"/>
              <a:t>cd GenomicSEM_2024/</a:t>
            </a:r>
          </a:p>
          <a:p>
            <a:r>
              <a:rPr lang="en-US" sz="3200" dirty="0"/>
              <a:t> </a:t>
            </a:r>
            <a:br>
              <a:rPr lang="en-US" sz="3200" dirty="0"/>
            </a:br>
            <a:endParaRPr lang="en-US" sz="3200" dirty="0"/>
          </a:p>
        </p:txBody>
      </p:sp>
    </p:spTree>
    <p:extLst>
      <p:ext uri="{BB962C8B-B14F-4D97-AF65-F5344CB8AC3E}">
        <p14:creationId xmlns:p14="http://schemas.microsoft.com/office/powerpoint/2010/main" val="1827394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6C71-BF0C-22AE-A303-42B425ACAF7E}"/>
              </a:ext>
            </a:extLst>
          </p:cNvPr>
          <p:cNvSpPr>
            <a:spLocks noGrp="1"/>
          </p:cNvSpPr>
          <p:nvPr>
            <p:ph type="title"/>
          </p:nvPr>
        </p:nvSpPr>
        <p:spPr/>
        <p:txBody>
          <a:bodyPr/>
          <a:lstStyle/>
          <a:p>
            <a:r>
              <a:rPr lang="en-US" dirty="0"/>
              <a:t>Selling the product</a:t>
            </a:r>
          </a:p>
        </p:txBody>
      </p:sp>
      <p:sp>
        <p:nvSpPr>
          <p:cNvPr id="4" name="TextBox 3">
            <a:extLst>
              <a:ext uri="{FF2B5EF4-FFF2-40B4-BE49-F238E27FC236}">
                <a16:creationId xmlns:a16="http://schemas.microsoft.com/office/drawing/2014/main" id="{2F76EAA8-BE46-8A9A-169B-ADCF3431B2DD}"/>
              </a:ext>
            </a:extLst>
          </p:cNvPr>
          <p:cNvSpPr txBox="1"/>
          <p:nvPr/>
        </p:nvSpPr>
        <p:spPr>
          <a:xfrm>
            <a:off x="1533378" y="1720840"/>
            <a:ext cx="5936567" cy="3416320"/>
          </a:xfrm>
          <a:prstGeom prst="rect">
            <a:avLst/>
          </a:prstGeom>
          <a:noFill/>
        </p:spPr>
        <p:txBody>
          <a:bodyPr wrap="square" rtlCol="0">
            <a:spAutoFit/>
          </a:bodyPr>
          <a:lstStyle/>
          <a:p>
            <a:pPr algn="ctr"/>
            <a:r>
              <a:rPr lang="en-US" sz="5400" dirty="0"/>
              <a:t>I know what the grad students in the audience must be thinking </a:t>
            </a:r>
          </a:p>
        </p:txBody>
      </p:sp>
      <p:pic>
        <p:nvPicPr>
          <p:cNvPr id="3" name="Picture 2" descr="How to Find A Therapist: A Complete Guide">
            <a:extLst>
              <a:ext uri="{FF2B5EF4-FFF2-40B4-BE49-F238E27FC236}">
                <a16:creationId xmlns:a16="http://schemas.microsoft.com/office/drawing/2014/main" id="{E280A9D3-0F87-F8E4-CCE0-6011BC994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6899" y="4199465"/>
            <a:ext cx="2201105" cy="21526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ow to Find A Therapist: A Complete Guide">
            <a:extLst>
              <a:ext uri="{FF2B5EF4-FFF2-40B4-BE49-F238E27FC236}">
                <a16:creationId xmlns:a16="http://schemas.microsoft.com/office/drawing/2014/main" id="{8C588AF3-1360-642D-C6BE-86DF5D01D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96" y="4199465"/>
            <a:ext cx="2201105" cy="2152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183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6C71-BF0C-22AE-A303-42B425ACAF7E}"/>
              </a:ext>
            </a:extLst>
          </p:cNvPr>
          <p:cNvSpPr>
            <a:spLocks noGrp="1"/>
          </p:cNvSpPr>
          <p:nvPr>
            <p:ph type="title"/>
          </p:nvPr>
        </p:nvSpPr>
        <p:spPr/>
        <p:txBody>
          <a:bodyPr/>
          <a:lstStyle/>
          <a:p>
            <a:r>
              <a:rPr lang="en-US" dirty="0"/>
              <a:t>Selling the product</a:t>
            </a:r>
          </a:p>
        </p:txBody>
      </p:sp>
      <p:sp>
        <p:nvSpPr>
          <p:cNvPr id="6" name="TextBox 5">
            <a:extLst>
              <a:ext uri="{FF2B5EF4-FFF2-40B4-BE49-F238E27FC236}">
                <a16:creationId xmlns:a16="http://schemas.microsoft.com/office/drawing/2014/main" id="{C2F828B9-5568-EE1F-363A-203730B85C01}"/>
              </a:ext>
            </a:extLst>
          </p:cNvPr>
          <p:cNvSpPr txBox="1"/>
          <p:nvPr/>
        </p:nvSpPr>
        <p:spPr>
          <a:xfrm>
            <a:off x="288388" y="1720840"/>
            <a:ext cx="8567224" cy="2862322"/>
          </a:xfrm>
          <a:prstGeom prst="rect">
            <a:avLst/>
          </a:prstGeom>
          <a:noFill/>
        </p:spPr>
        <p:txBody>
          <a:bodyPr wrap="square" rtlCol="0">
            <a:spAutoFit/>
          </a:bodyPr>
          <a:lstStyle/>
          <a:p>
            <a:pPr algn="ctr"/>
            <a:r>
              <a:rPr lang="en-US" sz="3600" dirty="0"/>
              <a:t>You’re selling us an amazing tool to flexibly model genetic overlap across </a:t>
            </a:r>
            <a:r>
              <a:rPr lang="en-US" sz="3600" b="1" i="1" dirty="0"/>
              <a:t>even mutually exclusive traits. </a:t>
            </a:r>
          </a:p>
          <a:p>
            <a:pPr algn="ctr"/>
            <a:r>
              <a:rPr lang="en-US" sz="3600" dirty="0"/>
              <a:t>But I can barely pay rent and my bar tab, there’s no way I can afford this</a:t>
            </a:r>
          </a:p>
        </p:txBody>
      </p:sp>
      <p:pic>
        <p:nvPicPr>
          <p:cNvPr id="1026" name="Picture 2" descr="Oliver Twist by Charles Dickens audiobook review – a mouthwatering  adaptation | Books | The Guardian">
            <a:extLst>
              <a:ext uri="{FF2B5EF4-FFF2-40B4-BE49-F238E27FC236}">
                <a16:creationId xmlns:a16="http://schemas.microsoft.com/office/drawing/2014/main" id="{40F40E48-700D-7F9C-0C96-383D3CAF7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01028"/>
            <a:ext cx="2356972" cy="23569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llet Moths Flying Out | Great PowerPoint ClipArt for Presentations -  PresenterMedia.com">
            <a:extLst>
              <a:ext uri="{FF2B5EF4-FFF2-40B4-BE49-F238E27FC236}">
                <a16:creationId xmlns:a16="http://schemas.microsoft.com/office/drawing/2014/main" id="{D19A11ED-390E-0AA7-D174-D6B2EB89A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932" y="4178104"/>
            <a:ext cx="1701068" cy="2679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745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6C71-BF0C-22AE-A303-42B425ACAF7E}"/>
              </a:ext>
            </a:extLst>
          </p:cNvPr>
          <p:cNvSpPr>
            <a:spLocks noGrp="1"/>
          </p:cNvSpPr>
          <p:nvPr>
            <p:ph type="title"/>
          </p:nvPr>
        </p:nvSpPr>
        <p:spPr/>
        <p:txBody>
          <a:bodyPr/>
          <a:lstStyle/>
          <a:p>
            <a:r>
              <a:rPr lang="en-US" dirty="0"/>
              <a:t>Selling the product</a:t>
            </a:r>
          </a:p>
        </p:txBody>
      </p:sp>
      <p:sp>
        <p:nvSpPr>
          <p:cNvPr id="6" name="TextBox 5">
            <a:extLst>
              <a:ext uri="{FF2B5EF4-FFF2-40B4-BE49-F238E27FC236}">
                <a16:creationId xmlns:a16="http://schemas.microsoft.com/office/drawing/2014/main" id="{C2F828B9-5568-EE1F-363A-203730B85C01}"/>
              </a:ext>
            </a:extLst>
          </p:cNvPr>
          <p:cNvSpPr txBox="1"/>
          <p:nvPr/>
        </p:nvSpPr>
        <p:spPr>
          <a:xfrm>
            <a:off x="288388" y="3105834"/>
            <a:ext cx="8567224" cy="830997"/>
          </a:xfrm>
          <a:prstGeom prst="rect">
            <a:avLst/>
          </a:prstGeom>
          <a:noFill/>
        </p:spPr>
        <p:txBody>
          <a:bodyPr wrap="square" rtlCol="0">
            <a:spAutoFit/>
          </a:bodyPr>
          <a:lstStyle/>
          <a:p>
            <a:pPr algn="ctr"/>
            <a:r>
              <a:rPr lang="en-US" sz="4800" dirty="0"/>
              <a:t>But you know what…</a:t>
            </a:r>
          </a:p>
        </p:txBody>
      </p:sp>
    </p:spTree>
    <p:extLst>
      <p:ext uri="{BB962C8B-B14F-4D97-AF65-F5344CB8AC3E}">
        <p14:creationId xmlns:p14="http://schemas.microsoft.com/office/powerpoint/2010/main" val="1376817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6C71-BF0C-22AE-A303-42B425ACAF7E}"/>
              </a:ext>
            </a:extLst>
          </p:cNvPr>
          <p:cNvSpPr>
            <a:spLocks noGrp="1"/>
          </p:cNvSpPr>
          <p:nvPr>
            <p:ph type="title"/>
          </p:nvPr>
        </p:nvSpPr>
        <p:spPr/>
        <p:txBody>
          <a:bodyPr/>
          <a:lstStyle/>
          <a:p>
            <a:r>
              <a:rPr lang="en-US" dirty="0"/>
              <a:t>Selling the product</a:t>
            </a:r>
          </a:p>
        </p:txBody>
      </p:sp>
      <p:sp>
        <p:nvSpPr>
          <p:cNvPr id="6" name="TextBox 5">
            <a:extLst>
              <a:ext uri="{FF2B5EF4-FFF2-40B4-BE49-F238E27FC236}">
                <a16:creationId xmlns:a16="http://schemas.microsoft.com/office/drawing/2014/main" id="{C2F828B9-5568-EE1F-363A-203730B85C01}"/>
              </a:ext>
            </a:extLst>
          </p:cNvPr>
          <p:cNvSpPr txBox="1"/>
          <p:nvPr/>
        </p:nvSpPr>
        <p:spPr>
          <a:xfrm>
            <a:off x="5809957" y="2044697"/>
            <a:ext cx="3334043" cy="4401205"/>
          </a:xfrm>
          <a:prstGeom prst="rect">
            <a:avLst/>
          </a:prstGeom>
          <a:noFill/>
        </p:spPr>
        <p:txBody>
          <a:bodyPr wrap="square" rtlCol="0">
            <a:spAutoFit/>
          </a:bodyPr>
          <a:lstStyle/>
          <a:p>
            <a:pPr algn="ctr"/>
            <a:r>
              <a:rPr lang="en-US" sz="4000" dirty="0"/>
              <a:t>I like this group and I’m feeling generous so I’m going to slash our prices just for you</a:t>
            </a:r>
          </a:p>
        </p:txBody>
      </p:sp>
      <p:pic>
        <p:nvPicPr>
          <p:cNvPr id="3074" name="Picture 2" descr="Liberty Interactive's QVC buys rival HSN">
            <a:extLst>
              <a:ext uri="{FF2B5EF4-FFF2-40B4-BE49-F238E27FC236}">
                <a16:creationId xmlns:a16="http://schemas.microsoft.com/office/drawing/2014/main" id="{260B5A70-96BE-2EB3-A369-30384B8C9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89" y="2044697"/>
            <a:ext cx="5681568" cy="35509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095A267-B382-5ACD-F054-29346A1C77CA}"/>
              </a:ext>
            </a:extLst>
          </p:cNvPr>
          <p:cNvSpPr txBox="1"/>
          <p:nvPr/>
        </p:nvSpPr>
        <p:spPr>
          <a:xfrm>
            <a:off x="502041" y="3173856"/>
            <a:ext cx="1031337" cy="646331"/>
          </a:xfrm>
          <a:prstGeom prst="rect">
            <a:avLst/>
          </a:prstGeom>
          <a:solidFill>
            <a:schemeClr val="bg2">
              <a:lumMod val="75000"/>
            </a:schemeClr>
          </a:solidFill>
        </p:spPr>
        <p:txBody>
          <a:bodyPr wrap="square" rtlCol="0">
            <a:spAutoFit/>
          </a:bodyPr>
          <a:lstStyle/>
          <a:p>
            <a:r>
              <a:rPr lang="en-US" sz="1200" dirty="0"/>
              <a:t>Flexible modeling  framework</a:t>
            </a:r>
          </a:p>
        </p:txBody>
      </p:sp>
      <p:pic>
        <p:nvPicPr>
          <p:cNvPr id="5" name="Picture 4" descr="A diagram of a sis&#10;&#10;Description automatically generated with medium confidence">
            <a:extLst>
              <a:ext uri="{FF2B5EF4-FFF2-40B4-BE49-F238E27FC236}">
                <a16:creationId xmlns:a16="http://schemas.microsoft.com/office/drawing/2014/main" id="{70FF064F-83D7-3272-6863-F480BAA4F9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938" y="3545814"/>
            <a:ext cx="1885071" cy="1041588"/>
          </a:xfrm>
          <a:prstGeom prst="rect">
            <a:avLst/>
          </a:prstGeom>
        </p:spPr>
      </p:pic>
      <p:pic>
        <p:nvPicPr>
          <p:cNvPr id="8" name="Picture 7" descr="A diagram of a diagram&#10;&#10;Description automatically generated">
            <a:extLst>
              <a:ext uri="{FF2B5EF4-FFF2-40B4-BE49-F238E27FC236}">
                <a16:creationId xmlns:a16="http://schemas.microsoft.com/office/drawing/2014/main" id="{50E60FFA-21FC-4C34-5F4C-F2E5B07175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6259" y="3819827"/>
            <a:ext cx="784731" cy="520429"/>
          </a:xfrm>
          <a:prstGeom prst="rect">
            <a:avLst/>
          </a:prstGeom>
        </p:spPr>
      </p:pic>
      <p:sp>
        <p:nvSpPr>
          <p:cNvPr id="9" name="TextBox 8">
            <a:extLst>
              <a:ext uri="{FF2B5EF4-FFF2-40B4-BE49-F238E27FC236}">
                <a16:creationId xmlns:a16="http://schemas.microsoft.com/office/drawing/2014/main" id="{FA999C11-A946-500B-B82D-8CB3C09CF763}"/>
              </a:ext>
            </a:extLst>
          </p:cNvPr>
          <p:cNvSpPr txBox="1"/>
          <p:nvPr/>
        </p:nvSpPr>
        <p:spPr>
          <a:xfrm>
            <a:off x="1422169" y="5032049"/>
            <a:ext cx="1222558" cy="253916"/>
          </a:xfrm>
          <a:prstGeom prst="rect">
            <a:avLst/>
          </a:prstGeom>
          <a:solidFill>
            <a:schemeClr val="bg2">
              <a:lumMod val="75000"/>
            </a:schemeClr>
          </a:solidFill>
        </p:spPr>
        <p:txBody>
          <a:bodyPr wrap="square" rtlCol="0">
            <a:spAutoFit/>
          </a:bodyPr>
          <a:lstStyle/>
          <a:p>
            <a:r>
              <a:rPr lang="en-US" sz="1050" dirty="0"/>
              <a:t>Genomic SEM</a:t>
            </a:r>
          </a:p>
        </p:txBody>
      </p:sp>
    </p:spTree>
    <p:extLst>
      <p:ext uri="{BB962C8B-B14F-4D97-AF65-F5344CB8AC3E}">
        <p14:creationId xmlns:p14="http://schemas.microsoft.com/office/powerpoint/2010/main" val="375093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6C71-BF0C-22AE-A303-42B425ACAF7E}"/>
              </a:ext>
            </a:extLst>
          </p:cNvPr>
          <p:cNvSpPr>
            <a:spLocks noGrp="1"/>
          </p:cNvSpPr>
          <p:nvPr>
            <p:ph type="title"/>
          </p:nvPr>
        </p:nvSpPr>
        <p:spPr/>
        <p:txBody>
          <a:bodyPr/>
          <a:lstStyle/>
          <a:p>
            <a:r>
              <a:rPr lang="en-US" dirty="0"/>
              <a:t>Selling the product</a:t>
            </a:r>
          </a:p>
        </p:txBody>
      </p:sp>
      <p:sp>
        <p:nvSpPr>
          <p:cNvPr id="6" name="TextBox 5">
            <a:extLst>
              <a:ext uri="{FF2B5EF4-FFF2-40B4-BE49-F238E27FC236}">
                <a16:creationId xmlns:a16="http://schemas.microsoft.com/office/drawing/2014/main" id="{C2F828B9-5568-EE1F-363A-203730B85C01}"/>
              </a:ext>
            </a:extLst>
          </p:cNvPr>
          <p:cNvSpPr txBox="1"/>
          <p:nvPr/>
        </p:nvSpPr>
        <p:spPr>
          <a:xfrm>
            <a:off x="288388" y="3105834"/>
            <a:ext cx="8567224" cy="830997"/>
          </a:xfrm>
          <a:prstGeom prst="rect">
            <a:avLst/>
          </a:prstGeom>
          <a:noFill/>
        </p:spPr>
        <p:txBody>
          <a:bodyPr wrap="square" rtlCol="0">
            <a:spAutoFit/>
          </a:bodyPr>
          <a:lstStyle/>
          <a:p>
            <a:pPr algn="ctr"/>
            <a:r>
              <a:rPr lang="en-US" sz="4800" dirty="0"/>
              <a:t>*Staged call </a:t>
            </a:r>
          </a:p>
        </p:txBody>
      </p:sp>
      <p:pic>
        <p:nvPicPr>
          <p:cNvPr id="3" name="vintage-phone-ringing-121778.mp3">
            <a:hlinkClick r:id="" action="ppaction://media"/>
            <a:extLst>
              <a:ext uri="{FF2B5EF4-FFF2-40B4-BE49-F238E27FC236}">
                <a16:creationId xmlns:a16="http://schemas.microsoft.com/office/drawing/2014/main" id="{8D6AA124-384A-2AF8-5E75-398838DACFE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02227" y="5359790"/>
            <a:ext cx="329971" cy="329971"/>
          </a:xfrm>
          <a:prstGeom prst="rect">
            <a:avLst/>
          </a:prstGeom>
        </p:spPr>
      </p:pic>
    </p:spTree>
    <p:extLst>
      <p:ext uri="{BB962C8B-B14F-4D97-AF65-F5344CB8AC3E}">
        <p14:creationId xmlns:p14="http://schemas.microsoft.com/office/powerpoint/2010/main" val="1136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6C71-BF0C-22AE-A303-42B425ACAF7E}"/>
              </a:ext>
            </a:extLst>
          </p:cNvPr>
          <p:cNvSpPr>
            <a:spLocks noGrp="1"/>
          </p:cNvSpPr>
          <p:nvPr>
            <p:ph type="title"/>
          </p:nvPr>
        </p:nvSpPr>
        <p:spPr/>
        <p:txBody>
          <a:bodyPr/>
          <a:lstStyle/>
          <a:p>
            <a:r>
              <a:rPr lang="en-US" dirty="0"/>
              <a:t>Selling the product</a:t>
            </a:r>
          </a:p>
        </p:txBody>
      </p:sp>
      <p:sp>
        <p:nvSpPr>
          <p:cNvPr id="6" name="TextBox 5">
            <a:extLst>
              <a:ext uri="{FF2B5EF4-FFF2-40B4-BE49-F238E27FC236}">
                <a16:creationId xmlns:a16="http://schemas.microsoft.com/office/drawing/2014/main" id="{C2F828B9-5568-EE1F-363A-203730B85C01}"/>
              </a:ext>
            </a:extLst>
          </p:cNvPr>
          <p:cNvSpPr txBox="1"/>
          <p:nvPr/>
        </p:nvSpPr>
        <p:spPr>
          <a:xfrm>
            <a:off x="299818" y="1678938"/>
            <a:ext cx="8215532" cy="3785652"/>
          </a:xfrm>
          <a:prstGeom prst="rect">
            <a:avLst/>
          </a:prstGeom>
          <a:noFill/>
        </p:spPr>
        <p:txBody>
          <a:bodyPr wrap="square" rtlCol="0">
            <a:spAutoFit/>
          </a:bodyPr>
          <a:lstStyle/>
          <a:p>
            <a:pPr algn="ctr"/>
            <a:r>
              <a:rPr lang="en-US" sz="4000" dirty="0" err="1"/>
              <a:t>Ya’ll</a:t>
            </a:r>
            <a:r>
              <a:rPr lang="en-US" sz="4000" dirty="0"/>
              <a:t>, at these prices we are practically (literally) giving the product away:</a:t>
            </a:r>
          </a:p>
          <a:p>
            <a:pPr algn="ctr"/>
            <a:endParaRPr lang="en-US" sz="4000" dirty="0"/>
          </a:p>
          <a:p>
            <a:pPr algn="ctr"/>
            <a:r>
              <a:rPr lang="en-US" sz="4000" dirty="0"/>
              <a:t>$0 down </a:t>
            </a:r>
          </a:p>
          <a:p>
            <a:pPr algn="ctr"/>
            <a:r>
              <a:rPr lang="en-US" sz="4000" dirty="0"/>
              <a:t>$0 monthly payment</a:t>
            </a:r>
          </a:p>
          <a:p>
            <a:pPr algn="ctr"/>
            <a:r>
              <a:rPr lang="en-US" sz="4000" dirty="0"/>
              <a:t>No annual fees</a:t>
            </a:r>
          </a:p>
        </p:txBody>
      </p:sp>
      <p:pic>
        <p:nvPicPr>
          <p:cNvPr id="5122" name="Picture 2" descr="Why Do Americans Celebrate the Fourth of July with Fireworks? | Britannica">
            <a:extLst>
              <a:ext uri="{FF2B5EF4-FFF2-40B4-BE49-F238E27FC236}">
                <a16:creationId xmlns:a16="http://schemas.microsoft.com/office/drawing/2014/main" id="{C506D23F-5738-FECB-7F5F-3505CFAB20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29579"/>
            <a:ext cx="2256975" cy="20284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hy Do Americans Celebrate the Fourth of July with Fireworks? | Britannica">
            <a:extLst>
              <a:ext uri="{FF2B5EF4-FFF2-40B4-BE49-F238E27FC236}">
                <a16:creationId xmlns:a16="http://schemas.microsoft.com/office/drawing/2014/main" id="{8DAAF292-7ECF-4FEC-3E26-49361CF6CE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7025" y="4829578"/>
            <a:ext cx="2256975" cy="2028421"/>
          </a:xfrm>
          <a:prstGeom prst="rect">
            <a:avLst/>
          </a:prstGeom>
          <a:noFill/>
          <a:extLst>
            <a:ext uri="{909E8E84-426E-40DD-AFC4-6F175D3DCCD1}">
              <a14:hiddenFill xmlns:a14="http://schemas.microsoft.com/office/drawing/2010/main">
                <a:solidFill>
                  <a:srgbClr val="FFFFFF"/>
                </a:solidFill>
              </a14:hiddenFill>
            </a:ext>
          </a:extLst>
        </p:spPr>
      </p:pic>
      <p:pic>
        <p:nvPicPr>
          <p:cNvPr id="5" name="vuvuzela-sound-89743.mp3">
            <a:hlinkClick r:id="" action="ppaction://media"/>
            <a:extLst>
              <a:ext uri="{FF2B5EF4-FFF2-40B4-BE49-F238E27FC236}">
                <a16:creationId xmlns:a16="http://schemas.microsoft.com/office/drawing/2014/main" id="{5BA0102C-A87C-E984-7CEA-363D4A315C0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68800" y="6086474"/>
            <a:ext cx="406400" cy="406400"/>
          </a:xfrm>
          <a:prstGeom prst="rect">
            <a:avLst/>
          </a:prstGeom>
        </p:spPr>
      </p:pic>
    </p:spTree>
    <p:extLst>
      <p:ext uri="{BB962C8B-B14F-4D97-AF65-F5344CB8AC3E}">
        <p14:creationId xmlns:p14="http://schemas.microsoft.com/office/powerpoint/2010/main" val="42657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6C71-BF0C-22AE-A303-42B425ACAF7E}"/>
              </a:ext>
            </a:extLst>
          </p:cNvPr>
          <p:cNvSpPr>
            <a:spLocks noGrp="1"/>
          </p:cNvSpPr>
          <p:nvPr>
            <p:ph type="title"/>
          </p:nvPr>
        </p:nvSpPr>
        <p:spPr/>
        <p:txBody>
          <a:bodyPr/>
          <a:lstStyle/>
          <a:p>
            <a:r>
              <a:rPr lang="en-US" dirty="0"/>
              <a:t>Selling the product</a:t>
            </a:r>
          </a:p>
        </p:txBody>
      </p:sp>
      <p:sp>
        <p:nvSpPr>
          <p:cNvPr id="4" name="TextBox 3">
            <a:extLst>
              <a:ext uri="{FF2B5EF4-FFF2-40B4-BE49-F238E27FC236}">
                <a16:creationId xmlns:a16="http://schemas.microsoft.com/office/drawing/2014/main" id="{2F76EAA8-BE46-8A9A-169B-ADCF3431B2DD}"/>
              </a:ext>
            </a:extLst>
          </p:cNvPr>
          <p:cNvSpPr txBox="1"/>
          <p:nvPr/>
        </p:nvSpPr>
        <p:spPr>
          <a:xfrm>
            <a:off x="872196" y="2086600"/>
            <a:ext cx="7399607" cy="3416320"/>
          </a:xfrm>
          <a:prstGeom prst="rect">
            <a:avLst/>
          </a:prstGeom>
          <a:noFill/>
        </p:spPr>
        <p:txBody>
          <a:bodyPr wrap="square" rtlCol="0">
            <a:spAutoFit/>
          </a:bodyPr>
          <a:lstStyle/>
          <a:p>
            <a:pPr algn="ctr"/>
            <a:r>
              <a:rPr lang="en-US" sz="5400" dirty="0"/>
              <a:t>Alright, but what about the data? That costs money doesn’t it? </a:t>
            </a:r>
          </a:p>
          <a:p>
            <a:pPr algn="ctr"/>
            <a:endParaRPr lang="en-US" sz="5400" dirty="0"/>
          </a:p>
        </p:txBody>
      </p:sp>
    </p:spTree>
    <p:extLst>
      <p:ext uri="{BB962C8B-B14F-4D97-AF65-F5344CB8AC3E}">
        <p14:creationId xmlns:p14="http://schemas.microsoft.com/office/powerpoint/2010/main" val="1734792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4464-2377-9149-8090-9165D81797CD}"/>
              </a:ext>
            </a:extLst>
          </p:cNvPr>
          <p:cNvSpPr>
            <a:spLocks noGrp="1"/>
          </p:cNvSpPr>
          <p:nvPr>
            <p:ph type="title"/>
          </p:nvPr>
        </p:nvSpPr>
        <p:spPr/>
        <p:txBody>
          <a:bodyPr>
            <a:normAutofit fontScale="90000"/>
          </a:bodyPr>
          <a:lstStyle/>
          <a:p>
            <a:r>
              <a:rPr lang="en-US" dirty="0"/>
              <a:t>Where to get FREE summary statistics</a:t>
            </a:r>
          </a:p>
        </p:txBody>
      </p:sp>
      <p:sp>
        <p:nvSpPr>
          <p:cNvPr id="3" name="Content Placeholder 2">
            <a:extLst>
              <a:ext uri="{FF2B5EF4-FFF2-40B4-BE49-F238E27FC236}">
                <a16:creationId xmlns:a16="http://schemas.microsoft.com/office/drawing/2014/main" id="{83B2BA5E-D282-D84E-8C49-0EA416CC24E4}"/>
              </a:ext>
            </a:extLst>
          </p:cNvPr>
          <p:cNvSpPr>
            <a:spLocks noGrp="1"/>
          </p:cNvSpPr>
          <p:nvPr>
            <p:ph idx="1"/>
          </p:nvPr>
        </p:nvSpPr>
        <p:spPr>
          <a:xfrm>
            <a:off x="0" y="2226469"/>
            <a:ext cx="9144000" cy="1093866"/>
          </a:xfrm>
        </p:spPr>
        <p:txBody>
          <a:bodyPr>
            <a:normAutofit fontScale="92500" lnSpcReduction="20000"/>
          </a:bodyPr>
          <a:lstStyle/>
          <a:p>
            <a:r>
              <a:rPr lang="en-US" dirty="0"/>
              <a:t>List lots of resources on the Genomic SEM Wiki:</a:t>
            </a:r>
          </a:p>
          <a:p>
            <a:pPr marL="257175" lvl="1" indent="0">
              <a:buNone/>
            </a:pPr>
            <a:r>
              <a:rPr lang="en-US" sz="2800" dirty="0">
                <a:hlinkClick r:id="" action="ppaction://noaction"/>
              </a:rPr>
              <a:t>https://github.com/GenomicSEM/GenomicSEM/wiki/2.-Important-resources-and-key-information</a:t>
            </a:r>
            <a:endParaRPr lang="en-US" sz="2800" dirty="0"/>
          </a:p>
        </p:txBody>
      </p:sp>
      <p:pic>
        <p:nvPicPr>
          <p:cNvPr id="4" name="Picture 3"/>
          <p:cNvPicPr>
            <a:picLocks noChangeAspect="1"/>
          </p:cNvPicPr>
          <p:nvPr/>
        </p:nvPicPr>
        <p:blipFill>
          <a:blip r:embed="rId2"/>
          <a:stretch>
            <a:fillRect/>
          </a:stretch>
        </p:blipFill>
        <p:spPr>
          <a:xfrm>
            <a:off x="2990153" y="3204426"/>
            <a:ext cx="3320288" cy="3606447"/>
          </a:xfrm>
          <a:prstGeom prst="rect">
            <a:avLst/>
          </a:prstGeom>
          <a:ln>
            <a:noFill/>
          </a:ln>
          <a:effectLst>
            <a:outerShdw blurRad="292100" dist="139700" dir="2700000" algn="tl" rotWithShape="0">
              <a:srgbClr val="333333">
                <a:alpha val="65000"/>
              </a:srgbClr>
            </a:outerShdw>
          </a:effectLst>
        </p:spPr>
      </p:pic>
      <p:sp>
        <p:nvSpPr>
          <p:cNvPr id="6" name="Curved Right Arrow 5"/>
          <p:cNvSpPr/>
          <p:nvPr/>
        </p:nvSpPr>
        <p:spPr>
          <a:xfrm>
            <a:off x="2001062" y="3204426"/>
            <a:ext cx="832499" cy="1539077"/>
          </a:xfrm>
          <a:prstGeom prst="curvedRightArrow">
            <a:avLst>
              <a:gd name="adj1" fmla="val 25000"/>
              <a:gd name="adj2" fmla="val 4883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061043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F7EC57AF-8944-722C-8C7C-269613067CC0}"/>
              </a:ext>
            </a:extLst>
          </p:cNvPr>
          <p:cNvPicPr>
            <a:picLocks noGrp="1" noChangeAspect="1"/>
          </p:cNvPicPr>
          <p:nvPr>
            <p:ph idx="1"/>
          </p:nvPr>
        </p:nvPicPr>
        <p:blipFill>
          <a:blip r:embed="rId2"/>
          <a:stretch>
            <a:fillRect/>
          </a:stretch>
        </p:blipFill>
        <p:spPr>
          <a:xfrm>
            <a:off x="118645" y="820555"/>
            <a:ext cx="4830236" cy="1123966"/>
          </a:xfrm>
        </p:spPr>
      </p:pic>
      <p:pic>
        <p:nvPicPr>
          <p:cNvPr id="7" name="Picture 6" descr="Logo, company name&#10;&#10;Description automatically generated">
            <a:extLst>
              <a:ext uri="{FF2B5EF4-FFF2-40B4-BE49-F238E27FC236}">
                <a16:creationId xmlns:a16="http://schemas.microsoft.com/office/drawing/2014/main" id="{B08E7A8D-F708-45D3-7532-6FE664B2CD43}"/>
              </a:ext>
            </a:extLst>
          </p:cNvPr>
          <p:cNvPicPr>
            <a:picLocks noChangeAspect="1"/>
          </p:cNvPicPr>
          <p:nvPr/>
        </p:nvPicPr>
        <p:blipFill>
          <a:blip r:embed="rId3"/>
          <a:stretch>
            <a:fillRect/>
          </a:stretch>
        </p:blipFill>
        <p:spPr>
          <a:xfrm>
            <a:off x="0" y="2803502"/>
            <a:ext cx="3559018" cy="2260029"/>
          </a:xfrm>
          <a:prstGeom prst="rect">
            <a:avLst/>
          </a:prstGeom>
        </p:spPr>
      </p:pic>
      <p:sp>
        <p:nvSpPr>
          <p:cNvPr id="9" name="TextBox 8">
            <a:extLst>
              <a:ext uri="{FF2B5EF4-FFF2-40B4-BE49-F238E27FC236}">
                <a16:creationId xmlns:a16="http://schemas.microsoft.com/office/drawing/2014/main" id="{2DA20A90-9175-ECC8-2528-8802D25D6C9C}"/>
              </a:ext>
            </a:extLst>
          </p:cNvPr>
          <p:cNvSpPr txBox="1"/>
          <p:nvPr/>
        </p:nvSpPr>
        <p:spPr>
          <a:xfrm>
            <a:off x="118646" y="4862599"/>
            <a:ext cx="2990315" cy="1200329"/>
          </a:xfrm>
          <a:prstGeom prst="rect">
            <a:avLst/>
          </a:prstGeom>
          <a:noFill/>
        </p:spPr>
        <p:txBody>
          <a:bodyPr wrap="square">
            <a:spAutoFit/>
          </a:bodyPr>
          <a:lstStyle/>
          <a:p>
            <a:r>
              <a:rPr lang="en-US" dirty="0"/>
              <a:t>https://</a:t>
            </a:r>
            <a:r>
              <a:rPr lang="en-US" dirty="0" err="1"/>
              <a:t>docs.google.com</a:t>
            </a:r>
            <a:r>
              <a:rPr lang="en-US" dirty="0"/>
              <a:t>/spreadsheets/d/1AeeADtT0U1AukliiNyiVzVRdLYPkTbruQSk38DeutU8/</a:t>
            </a:r>
            <a:r>
              <a:rPr lang="en-US" dirty="0" err="1"/>
              <a:t>edit#gid</a:t>
            </a:r>
            <a:r>
              <a:rPr lang="en-US" dirty="0"/>
              <a:t>=268241601</a:t>
            </a:r>
          </a:p>
        </p:txBody>
      </p:sp>
      <p:sp>
        <p:nvSpPr>
          <p:cNvPr id="11" name="TextBox 10">
            <a:extLst>
              <a:ext uri="{FF2B5EF4-FFF2-40B4-BE49-F238E27FC236}">
                <a16:creationId xmlns:a16="http://schemas.microsoft.com/office/drawing/2014/main" id="{500D0B3B-CD33-5C80-7D03-E71084B490B9}"/>
              </a:ext>
            </a:extLst>
          </p:cNvPr>
          <p:cNvSpPr txBox="1"/>
          <p:nvPr/>
        </p:nvSpPr>
        <p:spPr>
          <a:xfrm>
            <a:off x="1951034" y="802967"/>
            <a:ext cx="4572000" cy="369332"/>
          </a:xfrm>
          <a:prstGeom prst="rect">
            <a:avLst/>
          </a:prstGeom>
          <a:noFill/>
        </p:spPr>
        <p:txBody>
          <a:bodyPr wrap="square">
            <a:spAutoFit/>
          </a:bodyPr>
          <a:lstStyle/>
          <a:p>
            <a:r>
              <a:rPr lang="en-US" dirty="0"/>
              <a:t>https://</a:t>
            </a:r>
            <a:r>
              <a:rPr lang="en-US" dirty="0" err="1"/>
              <a:t>www.ebi.ac.uk</a:t>
            </a:r>
            <a:r>
              <a:rPr lang="en-US" dirty="0"/>
              <a:t>/</a:t>
            </a:r>
            <a:r>
              <a:rPr lang="en-US" dirty="0" err="1"/>
              <a:t>gwas</a:t>
            </a:r>
            <a:r>
              <a:rPr lang="en-US" dirty="0"/>
              <a:t>/</a:t>
            </a:r>
          </a:p>
        </p:txBody>
      </p:sp>
      <p:pic>
        <p:nvPicPr>
          <p:cNvPr id="13" name="Picture 12" descr="Logo, company name&#10;&#10;Description automatically generated">
            <a:extLst>
              <a:ext uri="{FF2B5EF4-FFF2-40B4-BE49-F238E27FC236}">
                <a16:creationId xmlns:a16="http://schemas.microsoft.com/office/drawing/2014/main" id="{3D5509E0-C17C-F833-67AC-164C2E8D9111}"/>
              </a:ext>
            </a:extLst>
          </p:cNvPr>
          <p:cNvPicPr>
            <a:picLocks noChangeAspect="1"/>
          </p:cNvPicPr>
          <p:nvPr/>
        </p:nvPicPr>
        <p:blipFill>
          <a:blip r:embed="rId4"/>
          <a:stretch>
            <a:fillRect/>
          </a:stretch>
        </p:blipFill>
        <p:spPr>
          <a:xfrm>
            <a:off x="3309420" y="3031486"/>
            <a:ext cx="3035300" cy="1219200"/>
          </a:xfrm>
          <a:prstGeom prst="rect">
            <a:avLst/>
          </a:prstGeom>
        </p:spPr>
      </p:pic>
      <p:sp>
        <p:nvSpPr>
          <p:cNvPr id="15" name="TextBox 14">
            <a:extLst>
              <a:ext uri="{FF2B5EF4-FFF2-40B4-BE49-F238E27FC236}">
                <a16:creationId xmlns:a16="http://schemas.microsoft.com/office/drawing/2014/main" id="{33278BA3-2DC4-8955-C359-5CFDC3401786}"/>
              </a:ext>
            </a:extLst>
          </p:cNvPr>
          <p:cNvSpPr txBox="1"/>
          <p:nvPr/>
        </p:nvSpPr>
        <p:spPr>
          <a:xfrm>
            <a:off x="3559019" y="4123935"/>
            <a:ext cx="2021305" cy="1200329"/>
          </a:xfrm>
          <a:prstGeom prst="rect">
            <a:avLst/>
          </a:prstGeom>
          <a:noFill/>
        </p:spPr>
        <p:txBody>
          <a:bodyPr wrap="square">
            <a:spAutoFit/>
          </a:bodyPr>
          <a:lstStyle/>
          <a:p>
            <a:r>
              <a:rPr lang="en-US" dirty="0"/>
              <a:t>https://</a:t>
            </a:r>
            <a:r>
              <a:rPr lang="en-US" dirty="0" err="1"/>
              <a:t>pgc.unc.edu</a:t>
            </a:r>
            <a:r>
              <a:rPr lang="en-US" dirty="0"/>
              <a:t>/for-researchers/download-results/</a:t>
            </a:r>
          </a:p>
        </p:txBody>
      </p:sp>
      <p:pic>
        <p:nvPicPr>
          <p:cNvPr id="17" name="Picture 16" descr="A picture containing text&#10;&#10;Description automatically generated">
            <a:extLst>
              <a:ext uri="{FF2B5EF4-FFF2-40B4-BE49-F238E27FC236}">
                <a16:creationId xmlns:a16="http://schemas.microsoft.com/office/drawing/2014/main" id="{071D7140-C7D4-FBD2-1430-E5DE742179D1}"/>
              </a:ext>
            </a:extLst>
          </p:cNvPr>
          <p:cNvPicPr>
            <a:picLocks noChangeAspect="1"/>
          </p:cNvPicPr>
          <p:nvPr/>
        </p:nvPicPr>
        <p:blipFill>
          <a:blip r:embed="rId5"/>
          <a:stretch>
            <a:fillRect/>
          </a:stretch>
        </p:blipFill>
        <p:spPr>
          <a:xfrm>
            <a:off x="6208819" y="3013899"/>
            <a:ext cx="2584661" cy="1737962"/>
          </a:xfrm>
          <a:prstGeom prst="rect">
            <a:avLst/>
          </a:prstGeom>
        </p:spPr>
      </p:pic>
      <p:sp>
        <p:nvSpPr>
          <p:cNvPr id="19" name="TextBox 18">
            <a:extLst>
              <a:ext uri="{FF2B5EF4-FFF2-40B4-BE49-F238E27FC236}">
                <a16:creationId xmlns:a16="http://schemas.microsoft.com/office/drawing/2014/main" id="{AEF29107-73F1-9B98-5E3F-84585DA52DEC}"/>
              </a:ext>
            </a:extLst>
          </p:cNvPr>
          <p:cNvSpPr txBox="1"/>
          <p:nvPr/>
        </p:nvSpPr>
        <p:spPr>
          <a:xfrm>
            <a:off x="6208818" y="4769448"/>
            <a:ext cx="1949116" cy="1200329"/>
          </a:xfrm>
          <a:prstGeom prst="rect">
            <a:avLst/>
          </a:prstGeom>
          <a:noFill/>
        </p:spPr>
        <p:txBody>
          <a:bodyPr wrap="square">
            <a:spAutoFit/>
          </a:bodyPr>
          <a:lstStyle/>
          <a:p>
            <a:r>
              <a:rPr lang="en-US" dirty="0"/>
              <a:t>https://</a:t>
            </a:r>
            <a:r>
              <a:rPr lang="en-US" dirty="0" err="1"/>
              <a:t>enigma.ini.usc.edu</a:t>
            </a:r>
            <a:r>
              <a:rPr lang="en-US" dirty="0"/>
              <a:t>/research/download-enigma-</a:t>
            </a:r>
            <a:r>
              <a:rPr lang="en-US" dirty="0" err="1"/>
              <a:t>gwas</a:t>
            </a:r>
            <a:r>
              <a:rPr lang="en-US" dirty="0"/>
              <a:t>-results/</a:t>
            </a:r>
          </a:p>
        </p:txBody>
      </p:sp>
      <p:pic>
        <p:nvPicPr>
          <p:cNvPr id="3" name="Picture 2" descr="A picture containing logo&#10;&#10;Description automatically generated">
            <a:extLst>
              <a:ext uri="{FF2B5EF4-FFF2-40B4-BE49-F238E27FC236}">
                <a16:creationId xmlns:a16="http://schemas.microsoft.com/office/drawing/2014/main" id="{D8D4534A-75A9-86E7-4CEF-D8C475D4501C}"/>
              </a:ext>
            </a:extLst>
          </p:cNvPr>
          <p:cNvPicPr>
            <a:picLocks noChangeAspect="1"/>
          </p:cNvPicPr>
          <p:nvPr/>
        </p:nvPicPr>
        <p:blipFill>
          <a:blip r:embed="rId6"/>
          <a:stretch>
            <a:fillRect/>
          </a:stretch>
        </p:blipFill>
        <p:spPr>
          <a:xfrm>
            <a:off x="5184496" y="911308"/>
            <a:ext cx="3921809" cy="736112"/>
          </a:xfrm>
          <a:prstGeom prst="rect">
            <a:avLst/>
          </a:prstGeom>
        </p:spPr>
      </p:pic>
      <p:sp>
        <p:nvSpPr>
          <p:cNvPr id="6" name="TextBox 5">
            <a:extLst>
              <a:ext uri="{FF2B5EF4-FFF2-40B4-BE49-F238E27FC236}">
                <a16:creationId xmlns:a16="http://schemas.microsoft.com/office/drawing/2014/main" id="{E5A024BA-FE5E-82FA-20AE-2FD0BB2D58E7}"/>
              </a:ext>
            </a:extLst>
          </p:cNvPr>
          <p:cNvSpPr txBox="1"/>
          <p:nvPr/>
        </p:nvSpPr>
        <p:spPr>
          <a:xfrm>
            <a:off x="5466331" y="1703136"/>
            <a:ext cx="4573544" cy="300082"/>
          </a:xfrm>
          <a:prstGeom prst="rect">
            <a:avLst/>
          </a:prstGeom>
          <a:noFill/>
        </p:spPr>
        <p:txBody>
          <a:bodyPr wrap="square">
            <a:spAutoFit/>
          </a:bodyPr>
          <a:lstStyle/>
          <a:p>
            <a:r>
              <a:rPr lang="en-US" sz="1350" dirty="0"/>
              <a:t>https://</a:t>
            </a:r>
            <a:r>
              <a:rPr lang="en-US" sz="1350" dirty="0" err="1"/>
              <a:t>pheweb.jp</a:t>
            </a:r>
            <a:r>
              <a:rPr lang="en-US" sz="1350" dirty="0"/>
              <a:t>/</a:t>
            </a:r>
          </a:p>
        </p:txBody>
      </p:sp>
      <p:pic>
        <p:nvPicPr>
          <p:cNvPr id="10" name="Picture 9" descr="Logo&#10;&#10;Description automatically generated with medium confidence">
            <a:extLst>
              <a:ext uri="{FF2B5EF4-FFF2-40B4-BE49-F238E27FC236}">
                <a16:creationId xmlns:a16="http://schemas.microsoft.com/office/drawing/2014/main" id="{023E042A-FD55-A644-B26F-45958A0E1F69}"/>
              </a:ext>
            </a:extLst>
          </p:cNvPr>
          <p:cNvPicPr>
            <a:picLocks noChangeAspect="1"/>
          </p:cNvPicPr>
          <p:nvPr/>
        </p:nvPicPr>
        <p:blipFill>
          <a:blip r:embed="rId7"/>
          <a:stretch>
            <a:fillRect/>
          </a:stretch>
        </p:blipFill>
        <p:spPr>
          <a:xfrm>
            <a:off x="163556" y="1966876"/>
            <a:ext cx="2057400" cy="828675"/>
          </a:xfrm>
          <a:prstGeom prst="rect">
            <a:avLst/>
          </a:prstGeom>
        </p:spPr>
      </p:pic>
      <p:sp>
        <p:nvSpPr>
          <p:cNvPr id="14" name="TextBox 13">
            <a:extLst>
              <a:ext uri="{FF2B5EF4-FFF2-40B4-BE49-F238E27FC236}">
                <a16:creationId xmlns:a16="http://schemas.microsoft.com/office/drawing/2014/main" id="{71932412-BA04-6285-69FC-16D94AB624C6}"/>
              </a:ext>
            </a:extLst>
          </p:cNvPr>
          <p:cNvSpPr txBox="1"/>
          <p:nvPr/>
        </p:nvSpPr>
        <p:spPr>
          <a:xfrm>
            <a:off x="1899755" y="2247829"/>
            <a:ext cx="4879374" cy="300082"/>
          </a:xfrm>
          <a:prstGeom prst="rect">
            <a:avLst/>
          </a:prstGeom>
          <a:noFill/>
        </p:spPr>
        <p:txBody>
          <a:bodyPr wrap="square">
            <a:spAutoFit/>
          </a:bodyPr>
          <a:lstStyle/>
          <a:p>
            <a:r>
              <a:rPr lang="en-US" sz="1350" dirty="0"/>
              <a:t>https://</a:t>
            </a:r>
            <a:r>
              <a:rPr lang="en-US" sz="1350" dirty="0" err="1"/>
              <a:t>www.finngen.fi</a:t>
            </a:r>
            <a:r>
              <a:rPr lang="en-US" sz="1350" dirty="0"/>
              <a:t>/</a:t>
            </a:r>
            <a:r>
              <a:rPr lang="en-US" sz="1350" dirty="0" err="1"/>
              <a:t>en</a:t>
            </a:r>
            <a:r>
              <a:rPr lang="en-US" sz="1350" dirty="0"/>
              <a:t>/</a:t>
            </a:r>
            <a:r>
              <a:rPr lang="en-US" sz="1350" dirty="0" err="1"/>
              <a:t>access_results</a:t>
            </a:r>
            <a:endParaRPr lang="en-US" sz="1350" dirty="0"/>
          </a:p>
        </p:txBody>
      </p:sp>
    </p:spTree>
    <p:extLst>
      <p:ext uri="{BB962C8B-B14F-4D97-AF65-F5344CB8AC3E}">
        <p14:creationId xmlns:p14="http://schemas.microsoft.com/office/powerpoint/2010/main" val="839213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ow Fast Do Commercial Planes Fly? - FLYING Magazine">
            <a:extLst>
              <a:ext uri="{FF2B5EF4-FFF2-40B4-BE49-F238E27FC236}">
                <a16:creationId xmlns:a16="http://schemas.microsoft.com/office/drawing/2014/main" id="{59E28558-4E69-8799-C87C-B38A63DC2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71" y="1844918"/>
            <a:ext cx="3933092" cy="260781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Eating Weed: Safety, Benefits, and Side Effects">
            <a:extLst>
              <a:ext uri="{FF2B5EF4-FFF2-40B4-BE49-F238E27FC236}">
                <a16:creationId xmlns:a16="http://schemas.microsoft.com/office/drawing/2014/main" id="{B87EF389-2253-D4BF-1664-88AD1388C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357" y="2082023"/>
            <a:ext cx="3810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1023F53-0BEF-7811-FB05-BC3F82369694}"/>
              </a:ext>
            </a:extLst>
          </p:cNvPr>
          <p:cNvSpPr>
            <a:spLocks noGrp="1"/>
          </p:cNvSpPr>
          <p:nvPr>
            <p:ph type="title"/>
          </p:nvPr>
        </p:nvSpPr>
        <p:spPr>
          <a:xfrm>
            <a:off x="132471" y="5598308"/>
            <a:ext cx="7886700" cy="987777"/>
          </a:xfrm>
        </p:spPr>
        <p:txBody>
          <a:bodyPr>
            <a:normAutofit fontScale="90000"/>
          </a:bodyPr>
          <a:lstStyle/>
          <a:p>
            <a:pPr algn="ctr"/>
            <a:r>
              <a:rPr lang="en-US" dirty="0"/>
              <a:t>You aren’t dreaming</a:t>
            </a:r>
            <a:br>
              <a:rPr lang="en-US" dirty="0"/>
            </a:br>
            <a:r>
              <a:rPr lang="en-US" dirty="0"/>
              <a:t>this product is as good as it sounds </a:t>
            </a:r>
          </a:p>
        </p:txBody>
      </p:sp>
      <p:pic>
        <p:nvPicPr>
          <p:cNvPr id="16" name="Picture 15" descr="People sitting at a bar&#10;&#10;Description automatically generated">
            <a:extLst>
              <a:ext uri="{FF2B5EF4-FFF2-40B4-BE49-F238E27FC236}">
                <a16:creationId xmlns:a16="http://schemas.microsoft.com/office/drawing/2014/main" id="{D7AA62BE-2654-7D7C-4750-9811330608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8569" y="3186027"/>
            <a:ext cx="3149600" cy="2247900"/>
          </a:xfrm>
          <a:prstGeom prst="rect">
            <a:avLst/>
          </a:prstGeom>
        </p:spPr>
      </p:pic>
    </p:spTree>
    <p:extLst>
      <p:ext uri="{BB962C8B-B14F-4D97-AF65-F5344CB8AC3E}">
        <p14:creationId xmlns:p14="http://schemas.microsoft.com/office/powerpoint/2010/main" val="275222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4655-F122-3C3A-632E-A53BF3B38512}"/>
              </a:ext>
            </a:extLst>
          </p:cNvPr>
          <p:cNvSpPr>
            <a:spLocks noGrp="1"/>
          </p:cNvSpPr>
          <p:nvPr>
            <p:ph type="title"/>
          </p:nvPr>
        </p:nvSpPr>
        <p:spPr>
          <a:xfrm>
            <a:off x="257175" y="150814"/>
            <a:ext cx="8629650" cy="987777"/>
          </a:xfrm>
        </p:spPr>
        <p:txBody>
          <a:bodyPr>
            <a:normAutofit fontScale="90000"/>
          </a:bodyPr>
          <a:lstStyle/>
          <a:p>
            <a:pPr algn="ctr"/>
            <a:r>
              <a:rPr lang="en-US" dirty="0"/>
              <a:t>Now let’s go over to the console and </a:t>
            </a:r>
            <a:r>
              <a:rPr lang="en-US" i="1" dirty="0" err="1"/>
              <a:t>setwd</a:t>
            </a:r>
            <a:r>
              <a:rPr lang="en-US" dirty="0"/>
              <a:t> for this new folder you just copied</a:t>
            </a:r>
          </a:p>
        </p:txBody>
      </p:sp>
      <p:pic>
        <p:nvPicPr>
          <p:cNvPr id="7" name="Picture 6" descr="A white and grey screen&#10;&#10;Description automatically generated with medium confidence">
            <a:extLst>
              <a:ext uri="{FF2B5EF4-FFF2-40B4-BE49-F238E27FC236}">
                <a16:creationId xmlns:a16="http://schemas.microsoft.com/office/drawing/2014/main" id="{A63F4B7F-D824-13B9-1372-A75E155D9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468835"/>
            <a:ext cx="9144000" cy="1660253"/>
          </a:xfrm>
          <a:prstGeom prst="rect">
            <a:avLst/>
          </a:prstGeom>
        </p:spPr>
      </p:pic>
    </p:spTree>
    <p:extLst>
      <p:ext uri="{BB962C8B-B14F-4D97-AF65-F5344CB8AC3E}">
        <p14:creationId xmlns:p14="http://schemas.microsoft.com/office/powerpoint/2010/main" val="2686534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25175-CDE3-7441-B37E-99871B2507FC}"/>
              </a:ext>
            </a:extLst>
          </p:cNvPr>
          <p:cNvSpPr>
            <a:spLocks noGrp="1"/>
          </p:cNvSpPr>
          <p:nvPr>
            <p:ph type="title"/>
          </p:nvPr>
        </p:nvSpPr>
        <p:spPr>
          <a:xfrm>
            <a:off x="166687" y="1238252"/>
            <a:ext cx="9134475" cy="2852737"/>
          </a:xfrm>
        </p:spPr>
        <p:txBody>
          <a:bodyPr>
            <a:normAutofit/>
          </a:bodyPr>
          <a:lstStyle/>
          <a:p>
            <a:r>
              <a:rPr lang="en-US" sz="4400" dirty="0"/>
              <a:t>II. Estimating Genome-wide Models</a:t>
            </a:r>
          </a:p>
        </p:txBody>
      </p:sp>
    </p:spTree>
    <p:extLst>
      <p:ext uri="{BB962C8B-B14F-4D97-AF65-F5344CB8AC3E}">
        <p14:creationId xmlns:p14="http://schemas.microsoft.com/office/powerpoint/2010/main" val="425376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2276-F94B-4B42-8452-FDCE3F514802}"/>
              </a:ext>
            </a:extLst>
          </p:cNvPr>
          <p:cNvSpPr>
            <a:spLocks noGrp="1"/>
          </p:cNvSpPr>
          <p:nvPr>
            <p:ph type="title"/>
          </p:nvPr>
        </p:nvSpPr>
        <p:spPr/>
        <p:txBody>
          <a:bodyPr/>
          <a:lstStyle/>
          <a:p>
            <a:r>
              <a:rPr lang="en-US" dirty="0"/>
              <a:t>Three Primary Steps</a:t>
            </a:r>
          </a:p>
        </p:txBody>
      </p:sp>
      <p:sp>
        <p:nvSpPr>
          <p:cNvPr id="3" name="Content Placeholder 2">
            <a:extLst>
              <a:ext uri="{FF2B5EF4-FFF2-40B4-BE49-F238E27FC236}">
                <a16:creationId xmlns:a16="http://schemas.microsoft.com/office/drawing/2014/main" id="{98E5AE6F-9755-C34C-BAC9-D5B3D7705E8E}"/>
              </a:ext>
            </a:extLst>
          </p:cNvPr>
          <p:cNvSpPr>
            <a:spLocks noGrp="1"/>
          </p:cNvSpPr>
          <p:nvPr>
            <p:ph idx="1"/>
          </p:nvPr>
        </p:nvSpPr>
        <p:spPr>
          <a:xfrm>
            <a:off x="628650" y="2002971"/>
            <a:ext cx="8515350" cy="4173992"/>
          </a:xfrm>
        </p:spPr>
        <p:txBody>
          <a:bodyPr/>
          <a:lstStyle/>
          <a:p>
            <a:pPr marL="347663" indent="-347663">
              <a:buNone/>
            </a:pPr>
            <a:r>
              <a:rPr lang="en-US" dirty="0"/>
              <a:t>1. Munge the summary statistics </a:t>
            </a:r>
            <a:r>
              <a:rPr lang="en-US" i="1" dirty="0"/>
              <a:t>(</a:t>
            </a:r>
            <a:r>
              <a:rPr lang="en-US" b="1" i="1" dirty="0">
                <a:latin typeface="Lucida Console" panose="020B0609040504020204" pitchFamily="49" charset="0"/>
              </a:rPr>
              <a:t>munge</a:t>
            </a:r>
            <a:r>
              <a:rPr lang="en-US" i="1" dirty="0"/>
              <a:t>)</a:t>
            </a:r>
          </a:p>
          <a:p>
            <a:pPr marL="347663" indent="-347663">
              <a:buNone/>
            </a:pPr>
            <a:endParaRPr lang="en-US" sz="1100" dirty="0"/>
          </a:p>
          <a:p>
            <a:pPr marL="347663" indent="-347663">
              <a:buNone/>
            </a:pPr>
            <a:r>
              <a:rPr lang="en-US" dirty="0"/>
              <a:t>2. Run LD-Score Regression to obtain the genetic covariance and sampling covariance matrices </a:t>
            </a:r>
            <a:r>
              <a:rPr lang="en-US" i="1" dirty="0"/>
              <a:t>(</a:t>
            </a:r>
            <a:r>
              <a:rPr lang="en-US" b="1" i="1" dirty="0" err="1">
                <a:latin typeface="Lucida Console" panose="020B0609040504020204" pitchFamily="49" charset="0"/>
              </a:rPr>
              <a:t>ldsc</a:t>
            </a:r>
            <a:r>
              <a:rPr lang="en-US" i="1" dirty="0"/>
              <a:t>)</a:t>
            </a:r>
          </a:p>
          <a:p>
            <a:pPr marL="347663" indent="-347663">
              <a:buNone/>
            </a:pPr>
            <a:endParaRPr lang="en-US" sz="1100" dirty="0"/>
          </a:p>
          <a:p>
            <a:pPr marL="347663" indent="-347663">
              <a:buNone/>
            </a:pPr>
            <a:r>
              <a:rPr lang="en-US" dirty="0"/>
              <a:t>3. Specify and run the model (</a:t>
            </a:r>
            <a:r>
              <a:rPr lang="en-US" b="1" i="1" dirty="0" err="1">
                <a:latin typeface="Lucida Console" panose="020B0609040504020204" pitchFamily="49" charset="0"/>
              </a:rPr>
              <a:t>usermodel</a:t>
            </a:r>
            <a:r>
              <a:rPr lang="en-US" dirty="0"/>
              <a:t>)</a:t>
            </a:r>
          </a:p>
          <a:p>
            <a:pPr marL="347663" indent="-347663">
              <a:buNone/>
            </a:pPr>
            <a:endParaRPr lang="en-US" i="1" dirty="0"/>
          </a:p>
        </p:txBody>
      </p:sp>
    </p:spTree>
    <p:extLst>
      <p:ext uri="{BB962C8B-B14F-4D97-AF65-F5344CB8AC3E}">
        <p14:creationId xmlns:p14="http://schemas.microsoft.com/office/powerpoint/2010/main" val="608581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2276-F94B-4B42-8452-FDCE3F514802}"/>
              </a:ext>
            </a:extLst>
          </p:cNvPr>
          <p:cNvSpPr>
            <a:spLocks noGrp="1"/>
          </p:cNvSpPr>
          <p:nvPr>
            <p:ph type="title"/>
          </p:nvPr>
        </p:nvSpPr>
        <p:spPr>
          <a:xfrm>
            <a:off x="0" y="526491"/>
            <a:ext cx="7886700" cy="987777"/>
          </a:xfrm>
        </p:spPr>
        <p:txBody>
          <a:bodyPr/>
          <a:lstStyle/>
          <a:p>
            <a:r>
              <a:rPr lang="en-US" dirty="0"/>
              <a:t>Lab</a:t>
            </a:r>
          </a:p>
        </p:txBody>
      </p:sp>
      <p:sp>
        <p:nvSpPr>
          <p:cNvPr id="8" name="Content Placeholder 2">
            <a:extLst>
              <a:ext uri="{FF2B5EF4-FFF2-40B4-BE49-F238E27FC236}">
                <a16:creationId xmlns:a16="http://schemas.microsoft.com/office/drawing/2014/main" id="{7A923D90-EDAB-584F-ADF2-591D47E4F3C9}"/>
              </a:ext>
            </a:extLst>
          </p:cNvPr>
          <p:cNvSpPr txBox="1">
            <a:spLocks/>
          </p:cNvSpPr>
          <p:nvPr/>
        </p:nvSpPr>
        <p:spPr>
          <a:xfrm>
            <a:off x="0" y="1862136"/>
            <a:ext cx="9144000" cy="4119563"/>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Using GWAS summary statistics for:</a:t>
            </a:r>
          </a:p>
          <a:p>
            <a:pPr lvl="1"/>
            <a:r>
              <a:rPr lang="en-US" dirty="0"/>
              <a:t>Major Depressive Disorder (Cases = 170,756; Controls = 329,443; Howard et al., 2019)</a:t>
            </a:r>
          </a:p>
          <a:p>
            <a:pPr marL="457200" lvl="1" indent="0">
              <a:buNone/>
            </a:pPr>
            <a:endParaRPr lang="en-US" dirty="0"/>
          </a:p>
          <a:p>
            <a:pPr lvl="1"/>
            <a:r>
              <a:rPr lang="en-US" dirty="0"/>
              <a:t>Anxiety Disorders (Cases = 31,977; Controls = 82,114; Purves et al., 2020)</a:t>
            </a:r>
          </a:p>
          <a:p>
            <a:pPr marL="457200" lvl="1" indent="0">
              <a:buNone/>
            </a:pPr>
            <a:endParaRPr lang="en-US" dirty="0"/>
          </a:p>
          <a:p>
            <a:pPr lvl="1"/>
            <a:r>
              <a:rPr lang="en-US" dirty="0"/>
              <a:t>Alcohol use disorder (Cases = 8,485; Controls = 20,272;  Walters et al., 2018)</a:t>
            </a:r>
          </a:p>
          <a:p>
            <a:pPr marL="457200" lvl="1" indent="0">
              <a:buNone/>
            </a:pPr>
            <a:endParaRPr lang="en-US" dirty="0"/>
          </a:p>
          <a:p>
            <a:pPr lvl="1"/>
            <a:r>
              <a:rPr lang="en-US" dirty="0"/>
              <a:t>PTSD (Cases = 2,424; Controls = 7,113; Duncan et al., 2018)</a:t>
            </a:r>
          </a:p>
          <a:p>
            <a:pPr lvl="1"/>
            <a:endParaRPr lang="en-US" sz="800"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490167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E8F8E-0B9F-1E00-66E0-38DECB3C9982}"/>
              </a:ext>
            </a:extLst>
          </p:cNvPr>
          <p:cNvSpPr>
            <a:spLocks noGrp="1"/>
          </p:cNvSpPr>
          <p:nvPr>
            <p:ph type="title"/>
          </p:nvPr>
        </p:nvSpPr>
        <p:spPr>
          <a:xfrm>
            <a:off x="628650" y="3167247"/>
            <a:ext cx="7886700" cy="987777"/>
          </a:xfrm>
        </p:spPr>
        <p:txBody>
          <a:bodyPr>
            <a:normAutofit fontScale="90000"/>
          </a:bodyPr>
          <a:lstStyle/>
          <a:p>
            <a:pPr algn="ctr"/>
            <a:r>
              <a:rPr lang="en-US" dirty="0"/>
              <a:t>We are going to start with </a:t>
            </a:r>
            <a:r>
              <a:rPr lang="en-US" b="1" dirty="0"/>
              <a:t>Step 3</a:t>
            </a:r>
            <a:r>
              <a:rPr lang="en-US" dirty="0"/>
              <a:t>: </a:t>
            </a:r>
            <a:br>
              <a:rPr lang="en-US" dirty="0"/>
            </a:br>
            <a:r>
              <a:rPr lang="en-US" dirty="0"/>
              <a:t>Estimating the genome-wide model</a:t>
            </a:r>
          </a:p>
        </p:txBody>
      </p:sp>
    </p:spTree>
    <p:extLst>
      <p:ext uri="{BB962C8B-B14F-4D97-AF65-F5344CB8AC3E}">
        <p14:creationId xmlns:p14="http://schemas.microsoft.com/office/powerpoint/2010/main" val="784911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E4291-A38A-E14A-8CA8-206F2B8CB3AE}"/>
              </a:ext>
            </a:extLst>
          </p:cNvPr>
          <p:cNvSpPr>
            <a:spLocks noGrp="1"/>
          </p:cNvSpPr>
          <p:nvPr>
            <p:ph type="title"/>
          </p:nvPr>
        </p:nvSpPr>
        <p:spPr>
          <a:xfrm>
            <a:off x="206620" y="252585"/>
            <a:ext cx="7886700" cy="987777"/>
          </a:xfrm>
        </p:spPr>
        <p:txBody>
          <a:bodyPr/>
          <a:lstStyle/>
          <a:p>
            <a:r>
              <a:rPr lang="en-US" dirty="0"/>
              <a:t>How to specify a model in </a:t>
            </a:r>
            <a:r>
              <a:rPr lang="en-US" dirty="0" err="1"/>
              <a:t>lavaan</a:t>
            </a:r>
            <a:endParaRPr lang="en-US" dirty="0"/>
          </a:p>
        </p:txBody>
      </p:sp>
      <p:sp>
        <p:nvSpPr>
          <p:cNvPr id="3" name="Content Placeholder 2">
            <a:extLst>
              <a:ext uri="{FF2B5EF4-FFF2-40B4-BE49-F238E27FC236}">
                <a16:creationId xmlns:a16="http://schemas.microsoft.com/office/drawing/2014/main" id="{3438203C-7916-B441-8E4E-676A1B1DB60A}"/>
              </a:ext>
            </a:extLst>
          </p:cNvPr>
          <p:cNvSpPr>
            <a:spLocks noGrp="1"/>
          </p:cNvSpPr>
          <p:nvPr>
            <p:ph idx="1"/>
          </p:nvPr>
        </p:nvSpPr>
        <p:spPr>
          <a:xfrm>
            <a:off x="0" y="1713083"/>
            <a:ext cx="9158817" cy="5032375"/>
          </a:xfrm>
        </p:spPr>
        <p:txBody>
          <a:bodyPr>
            <a:normAutofit fontScale="77500" lnSpcReduction="20000"/>
          </a:bodyPr>
          <a:lstStyle/>
          <a:p>
            <a:pPr marL="0" indent="0">
              <a:buNone/>
            </a:pPr>
            <a:r>
              <a:rPr lang="en-US" dirty="0"/>
              <a:t>We use the </a:t>
            </a:r>
            <a:r>
              <a:rPr lang="en-US" dirty="0" err="1"/>
              <a:t>lavaan</a:t>
            </a:r>
            <a:r>
              <a:rPr lang="en-US" dirty="0"/>
              <a:t> formula language, slightly extended:</a:t>
            </a:r>
          </a:p>
          <a:p>
            <a:pPr marL="0" indent="0">
              <a:buNone/>
            </a:pPr>
            <a:r>
              <a:rPr lang="en-US" b="1" dirty="0"/>
              <a:t>Regression: </a:t>
            </a:r>
          </a:p>
          <a:p>
            <a:pPr marL="0" indent="0">
              <a:buNone/>
            </a:pPr>
            <a:r>
              <a:rPr lang="en-US" dirty="0"/>
              <a:t>			A ~ B</a:t>
            </a:r>
          </a:p>
          <a:p>
            <a:pPr marL="0" indent="0">
              <a:buNone/>
            </a:pPr>
            <a:r>
              <a:rPr lang="en-US" b="1" dirty="0"/>
              <a:t>(Co)variance:</a:t>
            </a:r>
          </a:p>
          <a:p>
            <a:pPr marL="0" indent="0">
              <a:buNone/>
            </a:pPr>
            <a:r>
              <a:rPr lang="en-US" dirty="0"/>
              <a:t>			A ~~ A; A ~~ B</a:t>
            </a:r>
          </a:p>
          <a:p>
            <a:pPr marL="0" indent="0">
              <a:buNone/>
            </a:pPr>
            <a:r>
              <a:rPr lang="en-US" b="1" dirty="0"/>
              <a:t>Factor:</a:t>
            </a:r>
          </a:p>
          <a:p>
            <a:pPr marL="0" indent="0">
              <a:buNone/>
            </a:pPr>
            <a:r>
              <a:rPr lang="en-US" dirty="0"/>
              <a:t>			F1 =~ A + B + C + D</a:t>
            </a:r>
          </a:p>
          <a:p>
            <a:pPr marL="0" indent="0">
              <a:buNone/>
            </a:pPr>
            <a:r>
              <a:rPr lang="en-US" b="1" dirty="0"/>
              <a:t>Fix a parameter:</a:t>
            </a:r>
          </a:p>
          <a:p>
            <a:pPr marL="0" indent="0">
              <a:buNone/>
            </a:pPr>
            <a:r>
              <a:rPr lang="en-US" dirty="0"/>
              <a:t>          A ~~ 1*B (the covariance between A and B is 1)</a:t>
            </a:r>
          </a:p>
          <a:p>
            <a:pPr marL="0" indent="0">
              <a:buNone/>
            </a:pPr>
            <a:endParaRPr lang="en-US" dirty="0"/>
          </a:p>
          <a:p>
            <a:pPr marL="0" indent="0">
              <a:buNone/>
            </a:pPr>
            <a:r>
              <a:rPr lang="en-US" dirty="0"/>
              <a:t> </a:t>
            </a:r>
            <a:r>
              <a:rPr lang="en-US" b="1" dirty="0"/>
              <a:t>Name a parameter:</a:t>
            </a:r>
          </a:p>
          <a:p>
            <a:pPr marL="0" indent="0">
              <a:buNone/>
            </a:pPr>
            <a:r>
              <a:rPr lang="en-US" dirty="0"/>
              <a:t>          A ~~ a*B (the covariance between A and B = parameter label a)</a:t>
            </a:r>
          </a:p>
          <a:p>
            <a:pPr marL="0" indent="0">
              <a:buNone/>
            </a:pPr>
            <a:r>
              <a:rPr lang="en-US" dirty="0"/>
              <a:t>	</a:t>
            </a:r>
            <a:r>
              <a:rPr lang="en-US" b="1" dirty="0"/>
              <a:t>Allows you to use model constraints for this parameter:</a:t>
            </a:r>
          </a:p>
          <a:p>
            <a:pPr marL="0" indent="0">
              <a:buNone/>
            </a:pPr>
            <a:r>
              <a:rPr lang="en-US" b="1" dirty="0"/>
              <a:t>		</a:t>
            </a:r>
            <a:r>
              <a:rPr lang="en-US" dirty="0"/>
              <a:t>a &gt; .001</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05839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F0FE-2C24-6E4C-9198-CCA0F17E9992}"/>
              </a:ext>
            </a:extLst>
          </p:cNvPr>
          <p:cNvSpPr>
            <a:spLocks noGrp="1"/>
          </p:cNvSpPr>
          <p:nvPr>
            <p:ph type="title"/>
          </p:nvPr>
        </p:nvSpPr>
        <p:spPr/>
        <p:txBody>
          <a:bodyPr/>
          <a:lstStyle/>
          <a:p>
            <a:r>
              <a:rPr lang="en-US" dirty="0"/>
              <a:t>Let’s make that a bit more specific</a:t>
            </a:r>
          </a:p>
        </p:txBody>
      </p:sp>
      <p:sp>
        <p:nvSpPr>
          <p:cNvPr id="3" name="Content Placeholder 2">
            <a:extLst>
              <a:ext uri="{FF2B5EF4-FFF2-40B4-BE49-F238E27FC236}">
                <a16:creationId xmlns:a16="http://schemas.microsoft.com/office/drawing/2014/main" id="{D7A8D071-DB4E-A348-9116-79BE91B3548C}"/>
              </a:ext>
            </a:extLst>
          </p:cNvPr>
          <p:cNvSpPr>
            <a:spLocks noGrp="1"/>
          </p:cNvSpPr>
          <p:nvPr>
            <p:ph idx="1"/>
          </p:nvPr>
        </p:nvSpPr>
        <p:spPr/>
        <p:txBody>
          <a:bodyPr/>
          <a:lstStyle/>
          <a:p>
            <a:pPr marL="0" indent="0">
              <a:buNone/>
            </a:pPr>
            <a:r>
              <a:rPr lang="en-US" dirty="0"/>
              <a:t>Model1 &lt;- “ A ~ B </a:t>
            </a:r>
          </a:p>
          <a:p>
            <a:pPr marL="0" indent="0">
              <a:buNone/>
            </a:pPr>
            <a:r>
              <a:rPr lang="en-US" dirty="0"/>
              <a:t>		B ~ C”</a:t>
            </a:r>
          </a:p>
          <a:p>
            <a:pPr marL="0" indent="0">
              <a:buNone/>
            </a:pPr>
            <a:endParaRPr lang="en-US" dirty="0"/>
          </a:p>
          <a:p>
            <a:pPr marL="0" indent="0">
              <a:buNone/>
            </a:pPr>
            <a:r>
              <a:rPr lang="en-US" dirty="0"/>
              <a:t>Model2 &lt;- “ A ~ B</a:t>
            </a:r>
          </a:p>
          <a:p>
            <a:pPr marL="0" indent="0">
              <a:buNone/>
            </a:pPr>
            <a:r>
              <a:rPr lang="en-US" dirty="0"/>
              <a:t>		A ~ C</a:t>
            </a:r>
          </a:p>
          <a:p>
            <a:pPr marL="0" indent="0">
              <a:buNone/>
            </a:pPr>
            <a:r>
              <a:rPr lang="en-US" dirty="0"/>
              <a:t>		</a:t>
            </a:r>
            <a:r>
              <a:rPr lang="en-US" dirty="0">
                <a:solidFill>
                  <a:srgbClr val="FF0000"/>
                </a:solidFill>
              </a:rPr>
              <a:t>B ~~ C</a:t>
            </a:r>
            <a:r>
              <a:rPr lang="en-US" dirty="0"/>
              <a:t>”</a:t>
            </a:r>
          </a:p>
          <a:p>
            <a:pPr lvl="4"/>
            <a:endParaRPr lang="en-US" dirty="0"/>
          </a:p>
        </p:txBody>
      </p:sp>
      <p:sp>
        <p:nvSpPr>
          <p:cNvPr id="5" name="Rectangle 4">
            <a:extLst>
              <a:ext uri="{FF2B5EF4-FFF2-40B4-BE49-F238E27FC236}">
                <a16:creationId xmlns:a16="http://schemas.microsoft.com/office/drawing/2014/main" id="{62BF8470-2E47-FE4F-869E-3951DC9964C9}"/>
              </a:ext>
            </a:extLst>
          </p:cNvPr>
          <p:cNvSpPr/>
          <p:nvPr/>
        </p:nvSpPr>
        <p:spPr>
          <a:xfrm>
            <a:off x="6498595" y="2368654"/>
            <a:ext cx="561109" cy="488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a:t>
            </a:r>
          </a:p>
        </p:txBody>
      </p:sp>
      <p:sp>
        <p:nvSpPr>
          <p:cNvPr id="6" name="Rectangle 5">
            <a:extLst>
              <a:ext uri="{FF2B5EF4-FFF2-40B4-BE49-F238E27FC236}">
                <a16:creationId xmlns:a16="http://schemas.microsoft.com/office/drawing/2014/main" id="{8141A0F6-EECE-5541-BE07-B32DB362E74F}"/>
              </a:ext>
            </a:extLst>
          </p:cNvPr>
          <p:cNvSpPr/>
          <p:nvPr/>
        </p:nvSpPr>
        <p:spPr>
          <a:xfrm>
            <a:off x="5488566" y="2368654"/>
            <a:ext cx="561109" cy="488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B</a:t>
            </a:r>
          </a:p>
        </p:txBody>
      </p:sp>
      <p:sp>
        <p:nvSpPr>
          <p:cNvPr id="7" name="Rectangle 6">
            <a:extLst>
              <a:ext uri="{FF2B5EF4-FFF2-40B4-BE49-F238E27FC236}">
                <a16:creationId xmlns:a16="http://schemas.microsoft.com/office/drawing/2014/main" id="{02F13C1D-0AC3-1A40-B800-DBF9D3817DCA}"/>
              </a:ext>
            </a:extLst>
          </p:cNvPr>
          <p:cNvSpPr/>
          <p:nvPr/>
        </p:nvSpPr>
        <p:spPr>
          <a:xfrm>
            <a:off x="4478536" y="2368654"/>
            <a:ext cx="561109" cy="488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C</a:t>
            </a:r>
          </a:p>
        </p:txBody>
      </p:sp>
      <p:cxnSp>
        <p:nvCxnSpPr>
          <p:cNvPr id="9" name="Straight Arrow Connector 8">
            <a:extLst>
              <a:ext uri="{FF2B5EF4-FFF2-40B4-BE49-F238E27FC236}">
                <a16:creationId xmlns:a16="http://schemas.microsoft.com/office/drawing/2014/main" id="{2AF9694D-30DC-7949-96B4-A3C85CD23545}"/>
              </a:ext>
            </a:extLst>
          </p:cNvPr>
          <p:cNvCxnSpPr>
            <a:cxnSpLocks/>
            <a:stCxn id="7" idx="3"/>
            <a:endCxn id="6" idx="1"/>
          </p:cNvCxnSpPr>
          <p:nvPr/>
        </p:nvCxnSpPr>
        <p:spPr>
          <a:xfrm>
            <a:off x="5039645" y="2612678"/>
            <a:ext cx="448921"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1" name="Straight Arrow Connector 10">
            <a:extLst>
              <a:ext uri="{FF2B5EF4-FFF2-40B4-BE49-F238E27FC236}">
                <a16:creationId xmlns:a16="http://schemas.microsoft.com/office/drawing/2014/main" id="{A547F77B-F3B9-1642-A155-34D0C0918A35}"/>
              </a:ext>
            </a:extLst>
          </p:cNvPr>
          <p:cNvCxnSpPr>
            <a:cxnSpLocks/>
            <a:stCxn id="6" idx="3"/>
            <a:endCxn id="5" idx="1"/>
          </p:cNvCxnSpPr>
          <p:nvPr/>
        </p:nvCxnSpPr>
        <p:spPr>
          <a:xfrm>
            <a:off x="6049674" y="2612678"/>
            <a:ext cx="448921"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3" name="Curved Connector 12">
            <a:extLst>
              <a:ext uri="{FF2B5EF4-FFF2-40B4-BE49-F238E27FC236}">
                <a16:creationId xmlns:a16="http://schemas.microsoft.com/office/drawing/2014/main" id="{7CD6DC11-F78C-3343-B4A4-1F58D49FB88B}"/>
              </a:ext>
            </a:extLst>
          </p:cNvPr>
          <p:cNvCxnSpPr>
            <a:cxnSpLocks/>
            <a:endCxn id="5" idx="3"/>
          </p:cNvCxnSpPr>
          <p:nvPr/>
        </p:nvCxnSpPr>
        <p:spPr>
          <a:xfrm rot="16200000" flipH="1">
            <a:off x="6829472" y="2382447"/>
            <a:ext cx="232401" cy="228062"/>
          </a:xfrm>
          <a:prstGeom prst="curvedConnector4">
            <a:avLst>
              <a:gd name="adj1" fmla="val -53205"/>
              <a:gd name="adj2" fmla="val 175177"/>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176A0AB-0A2F-C74C-A544-D222633FF36D}"/>
              </a:ext>
            </a:extLst>
          </p:cNvPr>
          <p:cNvSpPr/>
          <p:nvPr/>
        </p:nvSpPr>
        <p:spPr>
          <a:xfrm>
            <a:off x="6329850" y="3971641"/>
            <a:ext cx="561109" cy="488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a:t>
            </a:r>
          </a:p>
        </p:txBody>
      </p:sp>
      <p:sp>
        <p:nvSpPr>
          <p:cNvPr id="19" name="Rectangle 18">
            <a:extLst>
              <a:ext uri="{FF2B5EF4-FFF2-40B4-BE49-F238E27FC236}">
                <a16:creationId xmlns:a16="http://schemas.microsoft.com/office/drawing/2014/main" id="{502C9921-8EB6-804D-9569-7FF34499C465}"/>
              </a:ext>
            </a:extLst>
          </p:cNvPr>
          <p:cNvSpPr/>
          <p:nvPr/>
        </p:nvSpPr>
        <p:spPr>
          <a:xfrm>
            <a:off x="5044407" y="3587423"/>
            <a:ext cx="561109" cy="488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B</a:t>
            </a:r>
          </a:p>
        </p:txBody>
      </p:sp>
      <p:sp>
        <p:nvSpPr>
          <p:cNvPr id="20" name="Rectangle 19">
            <a:extLst>
              <a:ext uri="{FF2B5EF4-FFF2-40B4-BE49-F238E27FC236}">
                <a16:creationId xmlns:a16="http://schemas.microsoft.com/office/drawing/2014/main" id="{28D0D9A9-9046-AF4F-A10A-C3CD0F629BCF}"/>
              </a:ext>
            </a:extLst>
          </p:cNvPr>
          <p:cNvSpPr/>
          <p:nvPr/>
        </p:nvSpPr>
        <p:spPr>
          <a:xfrm>
            <a:off x="5044407" y="4367742"/>
            <a:ext cx="561109" cy="488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C</a:t>
            </a:r>
          </a:p>
        </p:txBody>
      </p:sp>
      <p:cxnSp>
        <p:nvCxnSpPr>
          <p:cNvPr id="21" name="Straight Arrow Connector 20">
            <a:extLst>
              <a:ext uri="{FF2B5EF4-FFF2-40B4-BE49-F238E27FC236}">
                <a16:creationId xmlns:a16="http://schemas.microsoft.com/office/drawing/2014/main" id="{72637FD3-D715-1442-914F-E815AF5B3A1B}"/>
              </a:ext>
            </a:extLst>
          </p:cNvPr>
          <p:cNvCxnSpPr>
            <a:cxnSpLocks/>
            <a:stCxn id="20" idx="3"/>
            <a:endCxn id="18" idx="1"/>
          </p:cNvCxnSpPr>
          <p:nvPr/>
        </p:nvCxnSpPr>
        <p:spPr>
          <a:xfrm flipV="1">
            <a:off x="5605516" y="4215665"/>
            <a:ext cx="724334" cy="396101"/>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2" name="Straight Arrow Connector 21">
            <a:extLst>
              <a:ext uri="{FF2B5EF4-FFF2-40B4-BE49-F238E27FC236}">
                <a16:creationId xmlns:a16="http://schemas.microsoft.com/office/drawing/2014/main" id="{E1F67ECB-0643-6548-B5C5-42F8E61F6D58}"/>
              </a:ext>
            </a:extLst>
          </p:cNvPr>
          <p:cNvCxnSpPr>
            <a:cxnSpLocks/>
            <a:stCxn id="19" idx="3"/>
            <a:endCxn id="18" idx="1"/>
          </p:cNvCxnSpPr>
          <p:nvPr/>
        </p:nvCxnSpPr>
        <p:spPr>
          <a:xfrm>
            <a:off x="5605516" y="3831448"/>
            <a:ext cx="724334" cy="384218"/>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5" name="Curved Connector 24">
            <a:extLst>
              <a:ext uri="{FF2B5EF4-FFF2-40B4-BE49-F238E27FC236}">
                <a16:creationId xmlns:a16="http://schemas.microsoft.com/office/drawing/2014/main" id="{12BE8DA8-6E01-954C-8417-47E2D97D5767}"/>
              </a:ext>
            </a:extLst>
          </p:cNvPr>
          <p:cNvCxnSpPr>
            <a:cxnSpLocks/>
            <a:stCxn id="20" idx="1"/>
          </p:cNvCxnSpPr>
          <p:nvPr/>
        </p:nvCxnSpPr>
        <p:spPr>
          <a:xfrm rot="10800000" flipH="1">
            <a:off x="5044407" y="4366179"/>
            <a:ext cx="203814" cy="245588"/>
          </a:xfrm>
          <a:prstGeom prst="curvedConnector4">
            <a:avLst>
              <a:gd name="adj1" fmla="val -84121"/>
              <a:gd name="adj2" fmla="val 15204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a:extLst>
              <a:ext uri="{FF2B5EF4-FFF2-40B4-BE49-F238E27FC236}">
                <a16:creationId xmlns:a16="http://schemas.microsoft.com/office/drawing/2014/main" id="{42A986FB-8029-614D-A2E5-29A8336053D7}"/>
              </a:ext>
            </a:extLst>
          </p:cNvPr>
          <p:cNvCxnSpPr>
            <a:cxnSpLocks/>
          </p:cNvCxnSpPr>
          <p:nvPr/>
        </p:nvCxnSpPr>
        <p:spPr>
          <a:xfrm>
            <a:off x="5039645" y="3823099"/>
            <a:ext cx="9525" cy="780319"/>
          </a:xfrm>
          <a:prstGeom prst="curvedConnector3">
            <a:avLst>
              <a:gd name="adj1" fmla="val -4261362"/>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Curved Connector 47">
            <a:extLst>
              <a:ext uri="{FF2B5EF4-FFF2-40B4-BE49-F238E27FC236}">
                <a16:creationId xmlns:a16="http://schemas.microsoft.com/office/drawing/2014/main" id="{4602E336-AB8E-5741-B26B-D69C08068598}"/>
              </a:ext>
            </a:extLst>
          </p:cNvPr>
          <p:cNvCxnSpPr/>
          <p:nvPr/>
        </p:nvCxnSpPr>
        <p:spPr>
          <a:xfrm rot="16200000" flipH="1">
            <a:off x="6622932" y="3951346"/>
            <a:ext cx="244024" cy="280554"/>
          </a:xfrm>
          <a:prstGeom prst="curvedConnector4">
            <a:avLst>
              <a:gd name="adj1" fmla="val -70260"/>
              <a:gd name="adj2" fmla="val 16111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1C075484-FF01-9C4D-8F05-0EF7365B90BD}"/>
              </a:ext>
            </a:extLst>
          </p:cNvPr>
          <p:cNvCxnSpPr>
            <a:cxnSpLocks/>
          </p:cNvCxnSpPr>
          <p:nvPr/>
        </p:nvCxnSpPr>
        <p:spPr>
          <a:xfrm rot="10800000" flipH="1">
            <a:off x="5039645" y="3587424"/>
            <a:ext cx="203814" cy="245588"/>
          </a:xfrm>
          <a:prstGeom prst="curvedConnector4">
            <a:avLst>
              <a:gd name="adj1" fmla="val -84121"/>
              <a:gd name="adj2" fmla="val 15204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Curved Connector 54">
            <a:extLst>
              <a:ext uri="{FF2B5EF4-FFF2-40B4-BE49-F238E27FC236}">
                <a16:creationId xmlns:a16="http://schemas.microsoft.com/office/drawing/2014/main" id="{5C100BCE-86A3-BC49-ACCF-04786DE7CF4D}"/>
              </a:ext>
            </a:extLst>
          </p:cNvPr>
          <p:cNvCxnSpPr>
            <a:cxnSpLocks/>
          </p:cNvCxnSpPr>
          <p:nvPr/>
        </p:nvCxnSpPr>
        <p:spPr>
          <a:xfrm rot="10800000" flipH="1">
            <a:off x="4470093" y="2368654"/>
            <a:ext cx="203814" cy="245588"/>
          </a:xfrm>
          <a:prstGeom prst="curvedConnector4">
            <a:avLst>
              <a:gd name="adj1" fmla="val -84121"/>
              <a:gd name="adj2" fmla="val 15204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Curved Connector 55">
            <a:extLst>
              <a:ext uri="{FF2B5EF4-FFF2-40B4-BE49-F238E27FC236}">
                <a16:creationId xmlns:a16="http://schemas.microsoft.com/office/drawing/2014/main" id="{4A954FE3-EE80-1F4F-A248-A7D4C5E96C6B}"/>
              </a:ext>
            </a:extLst>
          </p:cNvPr>
          <p:cNvCxnSpPr>
            <a:cxnSpLocks/>
          </p:cNvCxnSpPr>
          <p:nvPr/>
        </p:nvCxnSpPr>
        <p:spPr>
          <a:xfrm rot="10800000" flipH="1">
            <a:off x="5488565" y="2368654"/>
            <a:ext cx="203814" cy="245588"/>
          </a:xfrm>
          <a:prstGeom prst="curvedConnector4">
            <a:avLst>
              <a:gd name="adj1" fmla="val -84121"/>
              <a:gd name="adj2" fmla="val 15204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061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F0FE-2C24-6E4C-9198-CCA0F17E9992}"/>
              </a:ext>
            </a:extLst>
          </p:cNvPr>
          <p:cNvSpPr>
            <a:spLocks noGrp="1"/>
          </p:cNvSpPr>
          <p:nvPr>
            <p:ph type="title"/>
          </p:nvPr>
        </p:nvSpPr>
        <p:spPr>
          <a:xfrm>
            <a:off x="628650" y="185385"/>
            <a:ext cx="7886700" cy="987777"/>
          </a:xfrm>
        </p:spPr>
        <p:txBody>
          <a:bodyPr>
            <a:normAutofit fontScale="90000"/>
          </a:bodyPr>
          <a:lstStyle/>
          <a:p>
            <a:pPr algn="ctr"/>
            <a:r>
              <a:rPr lang="en-US" dirty="0"/>
              <a:t>Identifying the factor option 1: </a:t>
            </a:r>
            <a:br>
              <a:rPr lang="en-US" dirty="0"/>
            </a:br>
            <a:r>
              <a:rPr lang="en-US" dirty="0"/>
              <a:t>Unit variance identification </a:t>
            </a:r>
          </a:p>
        </p:txBody>
      </p:sp>
      <p:sp>
        <p:nvSpPr>
          <p:cNvPr id="3" name="Content Placeholder 2">
            <a:extLst>
              <a:ext uri="{FF2B5EF4-FFF2-40B4-BE49-F238E27FC236}">
                <a16:creationId xmlns:a16="http://schemas.microsoft.com/office/drawing/2014/main" id="{D7A8D071-DB4E-A348-9116-79BE91B3548C}"/>
              </a:ext>
            </a:extLst>
          </p:cNvPr>
          <p:cNvSpPr>
            <a:spLocks noGrp="1"/>
          </p:cNvSpPr>
          <p:nvPr>
            <p:ph idx="1"/>
          </p:nvPr>
        </p:nvSpPr>
        <p:spPr>
          <a:xfrm>
            <a:off x="281210" y="2321277"/>
            <a:ext cx="7886700" cy="4351338"/>
          </a:xfrm>
        </p:spPr>
        <p:txBody>
          <a:bodyPr>
            <a:normAutofit fontScale="92500"/>
          </a:bodyPr>
          <a:lstStyle/>
          <a:p>
            <a:pPr marL="0" indent="0">
              <a:buNone/>
              <a:tabLst>
                <a:tab pos="2293938" algn="l"/>
              </a:tabLst>
            </a:pPr>
            <a:r>
              <a:rPr lang="en-US" sz="3600" dirty="0"/>
              <a:t>Model3 &lt;- “ F1 =~ NA*A + B + C</a:t>
            </a:r>
          </a:p>
          <a:p>
            <a:pPr marL="0" indent="0">
              <a:buNone/>
              <a:tabLst>
                <a:tab pos="2293938" algn="l"/>
              </a:tabLst>
            </a:pPr>
            <a:r>
              <a:rPr lang="en-US" sz="3600" dirty="0"/>
              <a:t>	F1 ~~ 1*F1”</a:t>
            </a:r>
          </a:p>
          <a:p>
            <a:pPr marL="0" indent="0">
              <a:buNone/>
              <a:tabLst>
                <a:tab pos="2293938" algn="l"/>
              </a:tabLst>
            </a:pPr>
            <a:endParaRPr lang="en-US" sz="3600" dirty="0"/>
          </a:p>
          <a:p>
            <a:pPr marL="0" indent="0">
              <a:buNone/>
              <a:tabLst>
                <a:tab pos="2293938" algn="l"/>
              </a:tabLst>
            </a:pPr>
            <a:endParaRPr lang="en-US" sz="3600" dirty="0"/>
          </a:p>
          <a:p>
            <a:pPr marL="0" indent="0">
              <a:buNone/>
            </a:pPr>
            <a:r>
              <a:rPr lang="en-US" sz="3000" dirty="0"/>
              <a:t>Note that the above is the same as running</a:t>
            </a:r>
          </a:p>
          <a:p>
            <a:pPr marL="0" indent="0">
              <a:buNone/>
              <a:tabLst>
                <a:tab pos="2293938" algn="l"/>
              </a:tabLst>
            </a:pPr>
            <a:r>
              <a:rPr lang="en-US" sz="3000" dirty="0"/>
              <a:t>Model3 &lt;- “ F1 =~ A + B + C”</a:t>
            </a:r>
          </a:p>
          <a:p>
            <a:pPr marL="0" indent="0">
              <a:buNone/>
              <a:tabLst>
                <a:tab pos="2293938" algn="l"/>
              </a:tabLst>
            </a:pPr>
            <a:r>
              <a:rPr lang="en-US" sz="3000" dirty="0"/>
              <a:t>And setting the argument </a:t>
            </a:r>
            <a:r>
              <a:rPr lang="en-US" sz="3000" dirty="0" err="1"/>
              <a:t>std.lv</a:t>
            </a:r>
            <a:r>
              <a:rPr lang="en-US" sz="3000" dirty="0"/>
              <a:t> = TRUE</a:t>
            </a:r>
          </a:p>
          <a:p>
            <a:pPr marL="0" indent="0">
              <a:buNone/>
            </a:pPr>
            <a:r>
              <a:rPr lang="en-US" sz="3000" dirty="0"/>
              <a:t>Where </a:t>
            </a:r>
            <a:r>
              <a:rPr lang="en-US" sz="3000" dirty="0" err="1"/>
              <a:t>std.lv</a:t>
            </a:r>
            <a:r>
              <a:rPr lang="en-US" sz="3000" dirty="0"/>
              <a:t> denotes standardized latent variables</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p:txBody>
      </p:sp>
      <p:sp>
        <p:nvSpPr>
          <p:cNvPr id="5" name="Rectangle 4">
            <a:extLst>
              <a:ext uri="{FF2B5EF4-FFF2-40B4-BE49-F238E27FC236}">
                <a16:creationId xmlns:a16="http://schemas.microsoft.com/office/drawing/2014/main" id="{62BF8470-2E47-FE4F-869E-3951DC9964C9}"/>
              </a:ext>
            </a:extLst>
          </p:cNvPr>
          <p:cNvSpPr/>
          <p:nvPr/>
        </p:nvSpPr>
        <p:spPr>
          <a:xfrm>
            <a:off x="6044256" y="3740259"/>
            <a:ext cx="561109" cy="488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A</a:t>
            </a:r>
          </a:p>
        </p:txBody>
      </p:sp>
      <p:sp>
        <p:nvSpPr>
          <p:cNvPr id="6" name="Rectangle 5">
            <a:extLst>
              <a:ext uri="{FF2B5EF4-FFF2-40B4-BE49-F238E27FC236}">
                <a16:creationId xmlns:a16="http://schemas.microsoft.com/office/drawing/2014/main" id="{8141A0F6-EECE-5541-BE07-B32DB362E74F}"/>
              </a:ext>
            </a:extLst>
          </p:cNvPr>
          <p:cNvSpPr/>
          <p:nvPr/>
        </p:nvSpPr>
        <p:spPr>
          <a:xfrm>
            <a:off x="7172536" y="3740260"/>
            <a:ext cx="561109" cy="488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B</a:t>
            </a:r>
          </a:p>
        </p:txBody>
      </p:sp>
      <p:sp>
        <p:nvSpPr>
          <p:cNvPr id="7" name="Rectangle 6">
            <a:extLst>
              <a:ext uri="{FF2B5EF4-FFF2-40B4-BE49-F238E27FC236}">
                <a16:creationId xmlns:a16="http://schemas.microsoft.com/office/drawing/2014/main" id="{02F13C1D-0AC3-1A40-B800-DBF9D3817DCA}"/>
              </a:ext>
            </a:extLst>
          </p:cNvPr>
          <p:cNvSpPr/>
          <p:nvPr/>
        </p:nvSpPr>
        <p:spPr>
          <a:xfrm>
            <a:off x="8301681" y="3740259"/>
            <a:ext cx="561109" cy="488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C</a:t>
            </a:r>
          </a:p>
        </p:txBody>
      </p:sp>
      <p:cxnSp>
        <p:nvCxnSpPr>
          <p:cNvPr id="13" name="Curved Connector 12">
            <a:extLst>
              <a:ext uri="{FF2B5EF4-FFF2-40B4-BE49-F238E27FC236}">
                <a16:creationId xmlns:a16="http://schemas.microsoft.com/office/drawing/2014/main" id="{7CD6DC11-F78C-3343-B4A4-1F58D49FB88B}"/>
              </a:ext>
            </a:extLst>
          </p:cNvPr>
          <p:cNvCxnSpPr>
            <a:cxnSpLocks/>
            <a:stCxn id="5" idx="1"/>
            <a:endCxn id="5" idx="2"/>
          </p:cNvCxnSpPr>
          <p:nvPr/>
        </p:nvCxnSpPr>
        <p:spPr>
          <a:xfrm rot="10800000" flipH="1" flipV="1">
            <a:off x="6044256" y="3984283"/>
            <a:ext cx="280555" cy="244024"/>
          </a:xfrm>
          <a:prstGeom prst="curvedConnector4">
            <a:avLst>
              <a:gd name="adj1" fmla="val -61111"/>
              <a:gd name="adj2" fmla="val 17026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2C977BA4-89E7-F249-804D-7BDE5B54B783}"/>
              </a:ext>
            </a:extLst>
          </p:cNvPr>
          <p:cNvCxnSpPr>
            <a:cxnSpLocks/>
            <a:stCxn id="6" idx="2"/>
            <a:endCxn id="6" idx="1"/>
          </p:cNvCxnSpPr>
          <p:nvPr/>
        </p:nvCxnSpPr>
        <p:spPr>
          <a:xfrm rot="5400000" flipH="1">
            <a:off x="7190802" y="3966019"/>
            <a:ext cx="244024" cy="280555"/>
          </a:xfrm>
          <a:prstGeom prst="curvedConnector4">
            <a:avLst>
              <a:gd name="adj1" fmla="val -70260"/>
              <a:gd name="adj2" fmla="val 16111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968C7B42-A603-0D4B-B237-15B92B2FC281}"/>
              </a:ext>
            </a:extLst>
          </p:cNvPr>
          <p:cNvCxnSpPr>
            <a:cxnSpLocks/>
            <a:stCxn id="7" idx="2"/>
            <a:endCxn id="7" idx="1"/>
          </p:cNvCxnSpPr>
          <p:nvPr/>
        </p:nvCxnSpPr>
        <p:spPr>
          <a:xfrm rot="5400000" flipH="1">
            <a:off x="8319947" y="3966019"/>
            <a:ext cx="244024" cy="280555"/>
          </a:xfrm>
          <a:prstGeom prst="curvedConnector4">
            <a:avLst>
              <a:gd name="adj1" fmla="val -70260"/>
              <a:gd name="adj2" fmla="val 16111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9A2B4703-19FC-3C4E-96A5-3FC8D4422846}"/>
              </a:ext>
            </a:extLst>
          </p:cNvPr>
          <p:cNvSpPr/>
          <p:nvPr/>
        </p:nvSpPr>
        <p:spPr>
          <a:xfrm>
            <a:off x="7172536" y="2429000"/>
            <a:ext cx="561109" cy="52993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F1</a:t>
            </a:r>
          </a:p>
        </p:txBody>
      </p:sp>
      <p:cxnSp>
        <p:nvCxnSpPr>
          <p:cNvPr id="37" name="Straight Arrow Connector 36">
            <a:extLst>
              <a:ext uri="{FF2B5EF4-FFF2-40B4-BE49-F238E27FC236}">
                <a16:creationId xmlns:a16="http://schemas.microsoft.com/office/drawing/2014/main" id="{6AAB5087-43C6-BE48-BC54-E87A937A1184}"/>
              </a:ext>
            </a:extLst>
          </p:cNvPr>
          <p:cNvCxnSpPr>
            <a:stCxn id="35" idx="4"/>
            <a:endCxn id="5" idx="0"/>
          </p:cNvCxnSpPr>
          <p:nvPr/>
        </p:nvCxnSpPr>
        <p:spPr>
          <a:xfrm flipH="1">
            <a:off x="6324811" y="2958936"/>
            <a:ext cx="1128280" cy="7813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DB9F000-5598-5B44-A2C3-547A2BE03BBA}"/>
              </a:ext>
            </a:extLst>
          </p:cNvPr>
          <p:cNvCxnSpPr>
            <a:stCxn id="35" idx="4"/>
            <a:endCxn id="6" idx="0"/>
          </p:cNvCxnSpPr>
          <p:nvPr/>
        </p:nvCxnSpPr>
        <p:spPr>
          <a:xfrm>
            <a:off x="7453091" y="2958937"/>
            <a:ext cx="0" cy="7813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92E00D4-8E41-1940-A4B9-716572010C6A}"/>
              </a:ext>
            </a:extLst>
          </p:cNvPr>
          <p:cNvCxnSpPr>
            <a:cxnSpLocks/>
            <a:endCxn id="7" idx="0"/>
          </p:cNvCxnSpPr>
          <p:nvPr/>
        </p:nvCxnSpPr>
        <p:spPr>
          <a:xfrm>
            <a:off x="7487293" y="2958936"/>
            <a:ext cx="1094943" cy="7813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urved Connector 45">
            <a:extLst>
              <a:ext uri="{FF2B5EF4-FFF2-40B4-BE49-F238E27FC236}">
                <a16:creationId xmlns:a16="http://schemas.microsoft.com/office/drawing/2014/main" id="{4030228C-12A1-4A40-A5DE-3B9BFBE4972B}"/>
              </a:ext>
            </a:extLst>
          </p:cNvPr>
          <p:cNvCxnSpPr>
            <a:stCxn id="35" idx="0"/>
            <a:endCxn id="35" idx="6"/>
          </p:cNvCxnSpPr>
          <p:nvPr/>
        </p:nvCxnSpPr>
        <p:spPr>
          <a:xfrm rot="16200000" flipH="1">
            <a:off x="7460884" y="2421207"/>
            <a:ext cx="264968" cy="280554"/>
          </a:xfrm>
          <a:prstGeom prst="curvedConnector4">
            <a:avLst>
              <a:gd name="adj1" fmla="val -64706"/>
              <a:gd name="adj2" fmla="val 16111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DD48FD7-6D3E-BD4E-B759-900125E1EA64}"/>
              </a:ext>
            </a:extLst>
          </p:cNvPr>
          <p:cNvSpPr txBox="1"/>
          <p:nvPr/>
        </p:nvSpPr>
        <p:spPr>
          <a:xfrm>
            <a:off x="7818543" y="2152000"/>
            <a:ext cx="288862" cy="338554"/>
          </a:xfrm>
          <a:prstGeom prst="rect">
            <a:avLst/>
          </a:prstGeom>
          <a:noFill/>
        </p:spPr>
        <p:txBody>
          <a:bodyPr wrap="none" rtlCol="0">
            <a:spAutoFit/>
          </a:bodyPr>
          <a:lstStyle/>
          <a:p>
            <a:r>
              <a:rPr lang="en-US" sz="1600" dirty="0"/>
              <a:t>1</a:t>
            </a:r>
          </a:p>
        </p:txBody>
      </p:sp>
    </p:spTree>
    <p:extLst>
      <p:ext uri="{BB962C8B-B14F-4D97-AF65-F5344CB8AC3E}">
        <p14:creationId xmlns:p14="http://schemas.microsoft.com/office/powerpoint/2010/main" val="1714488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A8D071-DB4E-A348-9116-79BE91B3548C}"/>
              </a:ext>
            </a:extLst>
          </p:cNvPr>
          <p:cNvSpPr>
            <a:spLocks noGrp="1"/>
          </p:cNvSpPr>
          <p:nvPr>
            <p:ph idx="1"/>
          </p:nvPr>
        </p:nvSpPr>
        <p:spPr/>
        <p:txBody>
          <a:bodyPr>
            <a:normAutofit/>
          </a:bodyPr>
          <a:lstStyle/>
          <a:p>
            <a:pPr marL="0" indent="0">
              <a:buNone/>
            </a:pPr>
            <a:r>
              <a:rPr lang="en-US" sz="3600" dirty="0"/>
              <a:t>Model3 &lt;- “ F1 =~ 1*A + B + C”</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p:txBody>
      </p:sp>
      <p:cxnSp>
        <p:nvCxnSpPr>
          <p:cNvPr id="20" name="Curved Connector 19">
            <a:extLst>
              <a:ext uri="{FF2B5EF4-FFF2-40B4-BE49-F238E27FC236}">
                <a16:creationId xmlns:a16="http://schemas.microsoft.com/office/drawing/2014/main" id="{7CD6DC11-F78C-3343-B4A4-1F58D49FB88B}"/>
              </a:ext>
            </a:extLst>
          </p:cNvPr>
          <p:cNvCxnSpPr>
            <a:cxnSpLocks/>
          </p:cNvCxnSpPr>
          <p:nvPr/>
        </p:nvCxnSpPr>
        <p:spPr>
          <a:xfrm rot="10800000" flipH="1" flipV="1">
            <a:off x="3962237" y="5236307"/>
            <a:ext cx="280555" cy="244024"/>
          </a:xfrm>
          <a:prstGeom prst="curvedConnector4">
            <a:avLst>
              <a:gd name="adj1" fmla="val -61111"/>
              <a:gd name="adj2" fmla="val 17026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2C977BA4-89E7-F249-804D-7BDE5B54B783}"/>
              </a:ext>
            </a:extLst>
          </p:cNvPr>
          <p:cNvCxnSpPr>
            <a:cxnSpLocks/>
          </p:cNvCxnSpPr>
          <p:nvPr/>
        </p:nvCxnSpPr>
        <p:spPr>
          <a:xfrm rot="5400000" flipH="1">
            <a:off x="5108783" y="5218043"/>
            <a:ext cx="244024" cy="280555"/>
          </a:xfrm>
          <a:prstGeom prst="curvedConnector4">
            <a:avLst>
              <a:gd name="adj1" fmla="val -70260"/>
              <a:gd name="adj2" fmla="val 16111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968C7B42-A603-0D4B-B237-15B92B2FC281}"/>
              </a:ext>
            </a:extLst>
          </p:cNvPr>
          <p:cNvCxnSpPr>
            <a:cxnSpLocks/>
          </p:cNvCxnSpPr>
          <p:nvPr/>
        </p:nvCxnSpPr>
        <p:spPr>
          <a:xfrm rot="5400000" flipH="1">
            <a:off x="6237928" y="5218043"/>
            <a:ext cx="244024" cy="280555"/>
          </a:xfrm>
          <a:prstGeom prst="curvedConnector4">
            <a:avLst>
              <a:gd name="adj1" fmla="val -70260"/>
              <a:gd name="adj2" fmla="val 16111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9A2B4703-19FC-3C4E-96A5-3FC8D4422846}"/>
              </a:ext>
            </a:extLst>
          </p:cNvPr>
          <p:cNvSpPr/>
          <p:nvPr/>
        </p:nvSpPr>
        <p:spPr>
          <a:xfrm>
            <a:off x="5090517" y="3681024"/>
            <a:ext cx="561109" cy="52993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F1</a:t>
            </a:r>
          </a:p>
        </p:txBody>
      </p:sp>
      <p:cxnSp>
        <p:nvCxnSpPr>
          <p:cNvPr id="24" name="Straight Arrow Connector 23">
            <a:extLst>
              <a:ext uri="{FF2B5EF4-FFF2-40B4-BE49-F238E27FC236}">
                <a16:creationId xmlns:a16="http://schemas.microsoft.com/office/drawing/2014/main" id="{6AAB5087-43C6-BE48-BC54-E87A937A1184}"/>
              </a:ext>
            </a:extLst>
          </p:cNvPr>
          <p:cNvCxnSpPr>
            <a:cxnSpLocks/>
            <a:stCxn id="23" idx="4"/>
          </p:cNvCxnSpPr>
          <p:nvPr/>
        </p:nvCxnSpPr>
        <p:spPr>
          <a:xfrm flipH="1">
            <a:off x="4242792" y="4210960"/>
            <a:ext cx="1128280" cy="7813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DB9F000-5598-5B44-A2C3-547A2BE03BBA}"/>
              </a:ext>
            </a:extLst>
          </p:cNvPr>
          <p:cNvCxnSpPr>
            <a:cxnSpLocks/>
            <a:stCxn id="23" idx="4"/>
          </p:cNvCxnSpPr>
          <p:nvPr/>
        </p:nvCxnSpPr>
        <p:spPr>
          <a:xfrm>
            <a:off x="5371072" y="4210961"/>
            <a:ext cx="0" cy="7813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92E00D4-8E41-1940-A4B9-716572010C6A}"/>
              </a:ext>
            </a:extLst>
          </p:cNvPr>
          <p:cNvCxnSpPr>
            <a:cxnSpLocks/>
          </p:cNvCxnSpPr>
          <p:nvPr/>
        </p:nvCxnSpPr>
        <p:spPr>
          <a:xfrm>
            <a:off x="5405274" y="4210960"/>
            <a:ext cx="1094943" cy="7813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a:extLst>
              <a:ext uri="{FF2B5EF4-FFF2-40B4-BE49-F238E27FC236}">
                <a16:creationId xmlns:a16="http://schemas.microsoft.com/office/drawing/2014/main" id="{4030228C-12A1-4A40-A5DE-3B9BFBE4972B}"/>
              </a:ext>
            </a:extLst>
          </p:cNvPr>
          <p:cNvCxnSpPr>
            <a:stCxn id="23" idx="0"/>
            <a:endCxn id="23" idx="6"/>
          </p:cNvCxnSpPr>
          <p:nvPr/>
        </p:nvCxnSpPr>
        <p:spPr>
          <a:xfrm rot="16200000" flipH="1">
            <a:off x="5378865" y="3673231"/>
            <a:ext cx="264968" cy="280554"/>
          </a:xfrm>
          <a:prstGeom prst="curvedConnector4">
            <a:avLst>
              <a:gd name="adj1" fmla="val -64706"/>
              <a:gd name="adj2" fmla="val 16111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DD48FD7-6D3E-BD4E-B759-900125E1EA64}"/>
              </a:ext>
            </a:extLst>
          </p:cNvPr>
          <p:cNvSpPr txBox="1"/>
          <p:nvPr/>
        </p:nvSpPr>
        <p:spPr>
          <a:xfrm>
            <a:off x="4518070" y="4306953"/>
            <a:ext cx="288862" cy="338554"/>
          </a:xfrm>
          <a:prstGeom prst="rect">
            <a:avLst/>
          </a:prstGeom>
          <a:noFill/>
        </p:spPr>
        <p:txBody>
          <a:bodyPr wrap="none" rtlCol="0">
            <a:spAutoFit/>
          </a:bodyPr>
          <a:lstStyle/>
          <a:p>
            <a:r>
              <a:rPr lang="en-US" sz="1600" dirty="0"/>
              <a:t>1</a:t>
            </a:r>
          </a:p>
        </p:txBody>
      </p:sp>
      <p:sp>
        <p:nvSpPr>
          <p:cNvPr id="6" name="Title 1">
            <a:extLst>
              <a:ext uri="{FF2B5EF4-FFF2-40B4-BE49-F238E27FC236}">
                <a16:creationId xmlns:a16="http://schemas.microsoft.com/office/drawing/2014/main" id="{C25D8EE1-7B88-1FDB-9D10-2A85A6DAF886}"/>
              </a:ext>
            </a:extLst>
          </p:cNvPr>
          <p:cNvSpPr txBox="1">
            <a:spLocks/>
          </p:cNvSpPr>
          <p:nvPr/>
        </p:nvSpPr>
        <p:spPr>
          <a:xfrm>
            <a:off x="464234" y="221947"/>
            <a:ext cx="7886700" cy="98777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Identifying the factor option 2: </a:t>
            </a:r>
            <a:br>
              <a:rPr lang="en-US" dirty="0"/>
            </a:br>
            <a:r>
              <a:rPr lang="en-US" dirty="0"/>
              <a:t>Unit loading identification </a:t>
            </a:r>
          </a:p>
        </p:txBody>
      </p:sp>
      <p:sp>
        <p:nvSpPr>
          <p:cNvPr id="7" name="Oval 6">
            <a:extLst>
              <a:ext uri="{FF2B5EF4-FFF2-40B4-BE49-F238E27FC236}">
                <a16:creationId xmlns:a16="http://schemas.microsoft.com/office/drawing/2014/main" id="{73C72C0E-70A2-085F-FE8D-01B98902E97B}"/>
              </a:ext>
            </a:extLst>
          </p:cNvPr>
          <p:cNvSpPr/>
          <p:nvPr/>
        </p:nvSpPr>
        <p:spPr>
          <a:xfrm>
            <a:off x="3945137" y="4950394"/>
            <a:ext cx="561109" cy="52993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A</a:t>
            </a:r>
          </a:p>
        </p:txBody>
      </p:sp>
      <p:sp>
        <p:nvSpPr>
          <p:cNvPr id="8" name="Oval 7">
            <a:extLst>
              <a:ext uri="{FF2B5EF4-FFF2-40B4-BE49-F238E27FC236}">
                <a16:creationId xmlns:a16="http://schemas.microsoft.com/office/drawing/2014/main" id="{F944942F-E7AB-A7C9-D0D8-C07DC6BBC5A9}"/>
              </a:ext>
            </a:extLst>
          </p:cNvPr>
          <p:cNvSpPr/>
          <p:nvPr/>
        </p:nvSpPr>
        <p:spPr>
          <a:xfrm>
            <a:off x="5090517" y="4945851"/>
            <a:ext cx="561109" cy="52993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B</a:t>
            </a:r>
          </a:p>
        </p:txBody>
      </p:sp>
      <p:sp>
        <p:nvSpPr>
          <p:cNvPr id="9" name="Oval 8">
            <a:extLst>
              <a:ext uri="{FF2B5EF4-FFF2-40B4-BE49-F238E27FC236}">
                <a16:creationId xmlns:a16="http://schemas.microsoft.com/office/drawing/2014/main" id="{6C20920A-07E7-7D4E-33F8-9BB081AF0C5C}"/>
              </a:ext>
            </a:extLst>
          </p:cNvPr>
          <p:cNvSpPr/>
          <p:nvPr/>
        </p:nvSpPr>
        <p:spPr>
          <a:xfrm>
            <a:off x="6212180" y="4945850"/>
            <a:ext cx="561109" cy="52993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C</a:t>
            </a:r>
          </a:p>
        </p:txBody>
      </p:sp>
    </p:spTree>
    <p:extLst>
      <p:ext uri="{BB962C8B-B14F-4D97-AF65-F5344CB8AC3E}">
        <p14:creationId xmlns:p14="http://schemas.microsoft.com/office/powerpoint/2010/main" val="3431986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A6F89-F6EE-0D4B-975C-AE809C470F52}"/>
              </a:ext>
            </a:extLst>
          </p:cNvPr>
          <p:cNvSpPr>
            <a:spLocks noGrp="1"/>
          </p:cNvSpPr>
          <p:nvPr>
            <p:ph type="title"/>
          </p:nvPr>
        </p:nvSpPr>
        <p:spPr>
          <a:xfrm>
            <a:off x="0" y="500592"/>
            <a:ext cx="7886700" cy="987777"/>
          </a:xfrm>
        </p:spPr>
        <p:txBody>
          <a:bodyPr>
            <a:normAutofit fontScale="90000"/>
          </a:bodyPr>
          <a:lstStyle/>
          <a:p>
            <a:r>
              <a:rPr lang="en-US" dirty="0"/>
              <a:t>Specifying Arguments in </a:t>
            </a:r>
            <a:r>
              <a:rPr lang="en-US" i="1" dirty="0" err="1"/>
              <a:t>usermodel</a:t>
            </a:r>
            <a:endParaRPr lang="en-US" i="1" dirty="0"/>
          </a:p>
        </p:txBody>
      </p:sp>
      <p:pic>
        <p:nvPicPr>
          <p:cNvPr id="5" name="Picture 4" descr="A screenshot of a computer program&#10;&#10;Description automatically generated">
            <a:extLst>
              <a:ext uri="{FF2B5EF4-FFF2-40B4-BE49-F238E27FC236}">
                <a16:creationId xmlns:a16="http://schemas.microsoft.com/office/drawing/2014/main" id="{7005C1A0-E353-AF70-0AFA-3A9E032C6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53514"/>
            <a:ext cx="9298745" cy="3769760"/>
          </a:xfrm>
          <a:prstGeom prst="rect">
            <a:avLst/>
          </a:prstGeom>
        </p:spPr>
      </p:pic>
    </p:spTree>
    <p:extLst>
      <p:ext uri="{BB962C8B-B14F-4D97-AF65-F5344CB8AC3E}">
        <p14:creationId xmlns:p14="http://schemas.microsoft.com/office/powerpoint/2010/main" val="700851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05"/>
            <a:ext cx="7886700" cy="987777"/>
          </a:xfrm>
        </p:spPr>
        <p:txBody>
          <a:bodyPr/>
          <a:lstStyle/>
          <a:p>
            <a:r>
              <a:rPr lang="en-US" dirty="0" err="1"/>
              <a:t>IntResults$results</a:t>
            </a:r>
            <a:endParaRPr lang="en-US" dirty="0"/>
          </a:p>
        </p:txBody>
      </p:sp>
      <p:cxnSp>
        <p:nvCxnSpPr>
          <p:cNvPr id="5" name="Straight Arrow Connector 4">
            <a:extLst>
              <a:ext uri="{FF2B5EF4-FFF2-40B4-BE49-F238E27FC236}">
                <a16:creationId xmlns:a16="http://schemas.microsoft.com/office/drawing/2014/main" id="{791C9A27-5F03-0C4C-89FB-7A7E6009DC4C}"/>
              </a:ext>
            </a:extLst>
          </p:cNvPr>
          <p:cNvCxnSpPr>
            <a:cxnSpLocks/>
            <a:stCxn id="7" idx="2"/>
          </p:cNvCxnSpPr>
          <p:nvPr/>
        </p:nvCxnSpPr>
        <p:spPr>
          <a:xfrm flipH="1">
            <a:off x="398385" y="3433693"/>
            <a:ext cx="370470" cy="78512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175867A-9F60-BA4D-A2CC-F1827D2A7726}"/>
              </a:ext>
            </a:extLst>
          </p:cNvPr>
          <p:cNvCxnSpPr>
            <a:cxnSpLocks/>
            <a:stCxn id="7" idx="2"/>
          </p:cNvCxnSpPr>
          <p:nvPr/>
        </p:nvCxnSpPr>
        <p:spPr>
          <a:xfrm>
            <a:off x="768855" y="3433693"/>
            <a:ext cx="444847" cy="78512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970BB31-7AD2-074D-8909-96077798597B}"/>
              </a:ext>
            </a:extLst>
          </p:cNvPr>
          <p:cNvSpPr txBox="1"/>
          <p:nvPr/>
        </p:nvSpPr>
        <p:spPr>
          <a:xfrm>
            <a:off x="-198862" y="2233364"/>
            <a:ext cx="1935434"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Parameter being estimated</a:t>
            </a:r>
          </a:p>
        </p:txBody>
      </p:sp>
      <p:cxnSp>
        <p:nvCxnSpPr>
          <p:cNvPr id="8" name="Straight Arrow Connector 7">
            <a:extLst>
              <a:ext uri="{FF2B5EF4-FFF2-40B4-BE49-F238E27FC236}">
                <a16:creationId xmlns:a16="http://schemas.microsoft.com/office/drawing/2014/main" id="{57359F29-6AFF-5941-AD16-7B8F6062DB30}"/>
              </a:ext>
            </a:extLst>
          </p:cNvPr>
          <p:cNvCxnSpPr>
            <a:cxnSpLocks/>
            <a:stCxn id="10" idx="2"/>
          </p:cNvCxnSpPr>
          <p:nvPr/>
        </p:nvCxnSpPr>
        <p:spPr>
          <a:xfrm flipH="1">
            <a:off x="2002797" y="3361005"/>
            <a:ext cx="988788" cy="815901"/>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55C18C5-1659-2F46-BFD3-CC4AE5E92041}"/>
              </a:ext>
            </a:extLst>
          </p:cNvPr>
          <p:cNvCxnSpPr>
            <a:cxnSpLocks/>
            <a:stCxn id="10" idx="2"/>
          </p:cNvCxnSpPr>
          <p:nvPr/>
        </p:nvCxnSpPr>
        <p:spPr>
          <a:xfrm>
            <a:off x="2991585" y="3361005"/>
            <a:ext cx="742135" cy="815901"/>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1B565A-7F05-4D45-B92A-B39A8E7DD81A}"/>
              </a:ext>
            </a:extLst>
          </p:cNvPr>
          <p:cNvSpPr txBox="1"/>
          <p:nvPr/>
        </p:nvSpPr>
        <p:spPr>
          <a:xfrm>
            <a:off x="1858789" y="2037566"/>
            <a:ext cx="2265592" cy="132343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dirty="0">
                <a:latin typeface="Times New Roman" panose="02020603050405020304" pitchFamily="18" charset="0"/>
                <a:cs typeface="Times New Roman" panose="02020603050405020304" pitchFamily="18" charset="0"/>
              </a:rPr>
              <a:t>Estimates and SE for model applied to genetic </a:t>
            </a:r>
            <a:r>
              <a:rPr lang="en-US" sz="2000" i="1" dirty="0">
                <a:latin typeface="Times New Roman" panose="02020603050405020304" pitchFamily="18" charset="0"/>
                <a:cs typeface="Times New Roman" panose="02020603050405020304" pitchFamily="18" charset="0"/>
              </a:rPr>
              <a:t>covariance</a:t>
            </a:r>
            <a:r>
              <a:rPr lang="en-US" sz="2000" dirty="0">
                <a:latin typeface="Times New Roman" panose="02020603050405020304" pitchFamily="18" charset="0"/>
                <a:cs typeface="Times New Roman" panose="02020603050405020304" pitchFamily="18" charset="0"/>
              </a:rPr>
              <a:t> matrix</a:t>
            </a:r>
          </a:p>
        </p:txBody>
      </p:sp>
      <p:cxnSp>
        <p:nvCxnSpPr>
          <p:cNvPr id="11" name="Straight Arrow Connector 10">
            <a:extLst>
              <a:ext uri="{FF2B5EF4-FFF2-40B4-BE49-F238E27FC236}">
                <a16:creationId xmlns:a16="http://schemas.microsoft.com/office/drawing/2014/main" id="{6CE818CF-1D7E-E445-8040-C9C3F91D7D68}"/>
              </a:ext>
            </a:extLst>
          </p:cNvPr>
          <p:cNvCxnSpPr>
            <a:cxnSpLocks/>
            <a:stCxn id="13" idx="2"/>
          </p:cNvCxnSpPr>
          <p:nvPr/>
        </p:nvCxnSpPr>
        <p:spPr>
          <a:xfrm>
            <a:off x="5495129" y="3721530"/>
            <a:ext cx="841123" cy="569679"/>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2F8F9B-EA56-694F-BE78-AAAD7A60542C}"/>
              </a:ext>
            </a:extLst>
          </p:cNvPr>
          <p:cNvCxnSpPr>
            <a:cxnSpLocks/>
          </p:cNvCxnSpPr>
          <p:nvPr/>
        </p:nvCxnSpPr>
        <p:spPr>
          <a:xfrm flipH="1">
            <a:off x="4866479" y="3721530"/>
            <a:ext cx="550192" cy="569679"/>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F7075B-38A0-974D-97F4-578F959A166A}"/>
              </a:ext>
            </a:extLst>
          </p:cNvPr>
          <p:cNvSpPr txBox="1"/>
          <p:nvPr/>
        </p:nvSpPr>
        <p:spPr>
          <a:xfrm>
            <a:off x="4068026" y="2151870"/>
            <a:ext cx="2854205" cy="15696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Estimates and SE for model applied to genetic </a:t>
            </a:r>
            <a:r>
              <a:rPr lang="en-US" sz="2400" i="1" dirty="0">
                <a:latin typeface="Times New Roman" panose="02020603050405020304" pitchFamily="18" charset="0"/>
                <a:cs typeface="Times New Roman" panose="02020603050405020304" pitchFamily="18" charset="0"/>
              </a:rPr>
              <a:t>correlation matrix </a:t>
            </a:r>
            <a:r>
              <a:rPr lang="en-US" sz="2400" dirty="0">
                <a:latin typeface="Times New Roman" panose="02020603050405020304" pitchFamily="18" charset="0"/>
                <a:cs typeface="Times New Roman" panose="02020603050405020304" pitchFamily="18" charset="0"/>
              </a:rPr>
              <a:t> matrix</a:t>
            </a:r>
          </a:p>
        </p:txBody>
      </p:sp>
      <p:sp>
        <p:nvSpPr>
          <p:cNvPr id="20" name="TextBox 19">
            <a:extLst>
              <a:ext uri="{FF2B5EF4-FFF2-40B4-BE49-F238E27FC236}">
                <a16:creationId xmlns:a16="http://schemas.microsoft.com/office/drawing/2014/main" id="{C44F1A98-5943-4A42-B983-56178BFC2FAF}"/>
              </a:ext>
            </a:extLst>
          </p:cNvPr>
          <p:cNvSpPr txBox="1"/>
          <p:nvPr/>
        </p:nvSpPr>
        <p:spPr>
          <a:xfrm>
            <a:off x="6696375" y="2591398"/>
            <a:ext cx="1427103"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latin typeface="Times New Roman" panose="02020603050405020304" pitchFamily="18" charset="0"/>
                <a:cs typeface="Times New Roman" panose="02020603050405020304" pitchFamily="18" charset="0"/>
              </a:rPr>
              <a:t>Fully standardized estimates</a:t>
            </a:r>
          </a:p>
        </p:txBody>
      </p:sp>
      <p:cxnSp>
        <p:nvCxnSpPr>
          <p:cNvPr id="21" name="Straight Arrow Connector 20">
            <a:extLst>
              <a:ext uri="{FF2B5EF4-FFF2-40B4-BE49-F238E27FC236}">
                <a16:creationId xmlns:a16="http://schemas.microsoft.com/office/drawing/2014/main" id="{7B6A2579-7232-0F48-894C-4CAA474E50C1}"/>
              </a:ext>
            </a:extLst>
          </p:cNvPr>
          <p:cNvCxnSpPr>
            <a:cxnSpLocks/>
            <a:stCxn id="20" idx="2"/>
          </p:cNvCxnSpPr>
          <p:nvPr/>
        </p:nvCxnSpPr>
        <p:spPr>
          <a:xfrm flipH="1">
            <a:off x="7409926" y="3514728"/>
            <a:ext cx="1" cy="87536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B0862EF-4ACB-C844-BFB4-9CFC64D26325}"/>
              </a:ext>
            </a:extLst>
          </p:cNvPr>
          <p:cNvSpPr txBox="1"/>
          <p:nvPr/>
        </p:nvSpPr>
        <p:spPr>
          <a:xfrm>
            <a:off x="7776976" y="1492474"/>
            <a:ext cx="1427103"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latin typeface="Times New Roman" panose="02020603050405020304" pitchFamily="18" charset="0"/>
                <a:cs typeface="Times New Roman" panose="02020603050405020304" pitchFamily="18" charset="0"/>
              </a:rPr>
              <a:t>P-values</a:t>
            </a:r>
          </a:p>
        </p:txBody>
      </p:sp>
      <p:cxnSp>
        <p:nvCxnSpPr>
          <p:cNvPr id="18" name="Straight Arrow Connector 17">
            <a:extLst>
              <a:ext uri="{FF2B5EF4-FFF2-40B4-BE49-F238E27FC236}">
                <a16:creationId xmlns:a16="http://schemas.microsoft.com/office/drawing/2014/main" id="{D69CB773-791C-5640-B9FF-22DC0A2C2FAD}"/>
              </a:ext>
            </a:extLst>
          </p:cNvPr>
          <p:cNvCxnSpPr>
            <a:cxnSpLocks/>
            <a:stCxn id="17" idx="2"/>
          </p:cNvCxnSpPr>
          <p:nvPr/>
        </p:nvCxnSpPr>
        <p:spPr>
          <a:xfrm>
            <a:off x="8490528" y="1861806"/>
            <a:ext cx="0" cy="244255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table of numbers with black text&#10;&#10;Description automatically generated">
            <a:extLst>
              <a:ext uri="{FF2B5EF4-FFF2-40B4-BE49-F238E27FC236}">
                <a16:creationId xmlns:a16="http://schemas.microsoft.com/office/drawing/2014/main" id="{9547155E-E97C-A332-5979-47D2D8722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74" y="4308465"/>
            <a:ext cx="9002851" cy="2383760"/>
          </a:xfrm>
          <a:prstGeom prst="rect">
            <a:avLst/>
          </a:prstGeom>
        </p:spPr>
      </p:pic>
    </p:spTree>
    <p:extLst>
      <p:ext uri="{BB962C8B-B14F-4D97-AF65-F5344CB8AC3E}">
        <p14:creationId xmlns:p14="http://schemas.microsoft.com/office/powerpoint/2010/main" val="1000192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D0971-EB3F-4FBD-848A-9DA7945EE004}"/>
              </a:ext>
            </a:extLst>
          </p:cNvPr>
          <p:cNvSpPr>
            <a:spLocks noGrp="1"/>
          </p:cNvSpPr>
          <p:nvPr>
            <p:ph type="title"/>
          </p:nvPr>
        </p:nvSpPr>
        <p:spPr>
          <a:xfrm>
            <a:off x="400050" y="117242"/>
            <a:ext cx="8743950" cy="987777"/>
          </a:xfrm>
        </p:spPr>
        <p:txBody>
          <a:bodyPr>
            <a:noAutofit/>
          </a:bodyPr>
          <a:lstStyle/>
          <a:p>
            <a:pPr algn="ctr"/>
            <a:r>
              <a:rPr lang="en-US" sz="3200" dirty="0"/>
              <a:t>Now let’s go to File at the top and open the .R script with the commands we will be running</a:t>
            </a:r>
          </a:p>
        </p:txBody>
      </p:sp>
      <p:pic>
        <p:nvPicPr>
          <p:cNvPr id="5" name="Content Placeholder 4" descr="Graphical user interface, application&#10;&#10;Description automatically generated">
            <a:extLst>
              <a:ext uri="{FF2B5EF4-FFF2-40B4-BE49-F238E27FC236}">
                <a16:creationId xmlns:a16="http://schemas.microsoft.com/office/drawing/2014/main" id="{CB5304EF-B06E-E7E3-F7EE-FB6FBD6838F7}"/>
              </a:ext>
            </a:extLst>
          </p:cNvPr>
          <p:cNvPicPr>
            <a:picLocks noGrp="1" noChangeAspect="1"/>
          </p:cNvPicPr>
          <p:nvPr>
            <p:ph idx="1"/>
          </p:nvPr>
        </p:nvPicPr>
        <p:blipFill>
          <a:blip r:embed="rId2"/>
          <a:stretch>
            <a:fillRect/>
          </a:stretch>
        </p:blipFill>
        <p:spPr>
          <a:xfrm>
            <a:off x="507011" y="2237203"/>
            <a:ext cx="4788264" cy="3252145"/>
          </a:xfrm>
        </p:spPr>
      </p:pic>
      <p:sp>
        <p:nvSpPr>
          <p:cNvPr id="6" name="Up Arrow 5">
            <a:extLst>
              <a:ext uri="{FF2B5EF4-FFF2-40B4-BE49-F238E27FC236}">
                <a16:creationId xmlns:a16="http://schemas.microsoft.com/office/drawing/2014/main" id="{B300F973-D96D-00AB-1DE5-6099B9D825BC}"/>
              </a:ext>
            </a:extLst>
          </p:cNvPr>
          <p:cNvSpPr/>
          <p:nvPr/>
        </p:nvSpPr>
        <p:spPr>
          <a:xfrm rot="16200000">
            <a:off x="4654446" y="3059428"/>
            <a:ext cx="573374" cy="103432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6842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D549D3-93EE-1FBB-29BE-A40728CB3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34" y="1843079"/>
            <a:ext cx="7656024" cy="896116"/>
          </a:xfrm>
          <a:prstGeom prst="rect">
            <a:avLst/>
          </a:prstGeom>
        </p:spPr>
      </p:pic>
      <p:sp>
        <p:nvSpPr>
          <p:cNvPr id="2" name="Title 1">
            <a:extLst>
              <a:ext uri="{FF2B5EF4-FFF2-40B4-BE49-F238E27FC236}">
                <a16:creationId xmlns:a16="http://schemas.microsoft.com/office/drawing/2014/main" id="{ED5E3894-E20B-DB42-8E1A-D6FDFDF60CBD}"/>
              </a:ext>
            </a:extLst>
          </p:cNvPr>
          <p:cNvSpPr>
            <a:spLocks noGrp="1"/>
          </p:cNvSpPr>
          <p:nvPr>
            <p:ph type="title"/>
          </p:nvPr>
        </p:nvSpPr>
        <p:spPr>
          <a:xfrm>
            <a:off x="-27061" y="495234"/>
            <a:ext cx="7886700" cy="994172"/>
          </a:xfrm>
        </p:spPr>
        <p:txBody>
          <a:bodyPr/>
          <a:lstStyle/>
          <a:p>
            <a:r>
              <a:rPr lang="en-US" dirty="0" err="1"/>
              <a:t>IntResults$modelfit</a:t>
            </a:r>
            <a:endParaRPr lang="en-US" dirty="0"/>
          </a:p>
        </p:txBody>
      </p:sp>
      <p:sp>
        <p:nvSpPr>
          <p:cNvPr id="3" name="Content Placeholder 2">
            <a:extLst>
              <a:ext uri="{FF2B5EF4-FFF2-40B4-BE49-F238E27FC236}">
                <a16:creationId xmlns:a16="http://schemas.microsoft.com/office/drawing/2014/main" id="{0CCE8B47-1EF1-2741-96E1-C8CE876204AE}"/>
              </a:ext>
            </a:extLst>
          </p:cNvPr>
          <p:cNvSpPr>
            <a:spLocks noGrp="1"/>
          </p:cNvSpPr>
          <p:nvPr>
            <p:ph idx="1"/>
          </p:nvPr>
        </p:nvSpPr>
        <p:spPr>
          <a:xfrm>
            <a:off x="193768" y="2852516"/>
            <a:ext cx="8445218" cy="4005484"/>
          </a:xfrm>
        </p:spPr>
        <p:txBody>
          <a:bodyPr>
            <a:normAutofit fontScale="92500" lnSpcReduction="20000"/>
          </a:bodyPr>
          <a:lstStyle/>
          <a:p>
            <a:r>
              <a:rPr lang="en-US" b="1" dirty="0" err="1"/>
              <a:t>chisq</a:t>
            </a:r>
            <a:r>
              <a:rPr lang="en-US" b="1" dirty="0"/>
              <a:t>: </a:t>
            </a:r>
            <a:r>
              <a:rPr lang="en-US" dirty="0"/>
              <a:t>The model chi-square, reflecting index of exact fit to observed data, with lower values indicating better fit. </a:t>
            </a:r>
          </a:p>
          <a:p>
            <a:pPr lvl="1"/>
            <a:r>
              <a:rPr lang="en-US" b="1" dirty="0" err="1"/>
              <a:t>df</a:t>
            </a:r>
            <a:r>
              <a:rPr lang="en-US" b="1" dirty="0"/>
              <a:t> and </a:t>
            </a:r>
            <a:r>
              <a:rPr lang="en-US" b="1" dirty="0" err="1"/>
              <a:t>p_chisq</a:t>
            </a:r>
            <a:r>
              <a:rPr lang="en-US" b="1" dirty="0"/>
              <a:t>: </a:t>
            </a:r>
            <a:r>
              <a:rPr lang="en-US" dirty="0"/>
              <a:t>The degrees of freedom and p-value for the model chi-square. </a:t>
            </a:r>
          </a:p>
          <a:p>
            <a:endParaRPr lang="en-US" sz="900" dirty="0"/>
          </a:p>
          <a:p>
            <a:r>
              <a:rPr lang="en-US" b="1" dirty="0"/>
              <a:t>AIC: </a:t>
            </a:r>
            <a:r>
              <a:rPr lang="en-US" dirty="0"/>
              <a:t>Akaike Information Criterion. Can be used to compare models regardless of whether they are nested.</a:t>
            </a:r>
          </a:p>
          <a:p>
            <a:endParaRPr lang="en-US" sz="900" dirty="0"/>
          </a:p>
          <a:p>
            <a:r>
              <a:rPr lang="en-US" b="1" dirty="0"/>
              <a:t>CFI: </a:t>
            </a:r>
            <a:r>
              <a:rPr lang="en-US" dirty="0"/>
              <a:t>Comparative Fit Index. Higher = better. &gt; .90 = acceptable fit; &gt; .95 = good model fit </a:t>
            </a:r>
          </a:p>
          <a:p>
            <a:endParaRPr lang="en-US" sz="900" dirty="0"/>
          </a:p>
          <a:p>
            <a:r>
              <a:rPr lang="en-US" b="1" dirty="0"/>
              <a:t>SRMR: </a:t>
            </a:r>
            <a:r>
              <a:rPr lang="en-US" dirty="0"/>
              <a:t>Standardized Room Mean Square Residual. Lower = better. &lt; .10 = acceptable fit; &lt; .05 = good fit	</a:t>
            </a:r>
          </a:p>
        </p:txBody>
      </p:sp>
      <p:sp>
        <p:nvSpPr>
          <p:cNvPr id="4" name="Rectangle 3">
            <a:extLst>
              <a:ext uri="{FF2B5EF4-FFF2-40B4-BE49-F238E27FC236}">
                <a16:creationId xmlns:a16="http://schemas.microsoft.com/office/drawing/2014/main" id="{98AC8BB1-8430-0446-B040-67BE8A84300B}"/>
              </a:ext>
            </a:extLst>
          </p:cNvPr>
          <p:cNvSpPr/>
          <p:nvPr/>
        </p:nvSpPr>
        <p:spPr>
          <a:xfrm>
            <a:off x="387536" y="1914456"/>
            <a:ext cx="3528753" cy="8247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6E414759-5E58-4046-8E10-4B7CE840D65C}"/>
              </a:ext>
            </a:extLst>
          </p:cNvPr>
          <p:cNvSpPr/>
          <p:nvPr/>
        </p:nvSpPr>
        <p:spPr>
          <a:xfrm>
            <a:off x="0" y="2211467"/>
            <a:ext cx="387536" cy="527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EF321799-DF35-6244-A3BE-42D04123DAA3}"/>
              </a:ext>
            </a:extLst>
          </p:cNvPr>
          <p:cNvSpPr/>
          <p:nvPr/>
        </p:nvSpPr>
        <p:spPr>
          <a:xfrm>
            <a:off x="3916289" y="1914456"/>
            <a:ext cx="1527249" cy="8247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F394BDF7-34FF-6D4E-87B9-41FFCFB18F0D}"/>
              </a:ext>
            </a:extLst>
          </p:cNvPr>
          <p:cNvSpPr/>
          <p:nvPr/>
        </p:nvSpPr>
        <p:spPr>
          <a:xfrm>
            <a:off x="5443538" y="1900289"/>
            <a:ext cx="714375" cy="8247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2E01A2D6-9EEE-1345-AFC7-C6F56F4F57E6}"/>
              </a:ext>
            </a:extLst>
          </p:cNvPr>
          <p:cNvSpPr/>
          <p:nvPr/>
        </p:nvSpPr>
        <p:spPr>
          <a:xfrm>
            <a:off x="6157913" y="1900290"/>
            <a:ext cx="1885645" cy="8389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0907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grpId="1" nodeType="clickEffect">
                                  <p:stCondLst>
                                    <p:cond delay="0"/>
                                  </p:stCondLst>
                                  <p:childTnLst>
                                    <p:animEffect transition="out" filter="dissolv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1" nodeType="clickEffect">
                                  <p:stCondLst>
                                    <p:cond delay="0"/>
                                  </p:stCondLst>
                                  <p:childTnLst>
                                    <p:animEffect transition="out" filter="dissolv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9" grpId="0" animBg="1"/>
      <p:bldP spid="9"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F828B9-5568-EE1F-363A-203730B85C01}"/>
              </a:ext>
            </a:extLst>
          </p:cNvPr>
          <p:cNvSpPr txBox="1"/>
          <p:nvPr/>
        </p:nvSpPr>
        <p:spPr>
          <a:xfrm>
            <a:off x="288388" y="3105834"/>
            <a:ext cx="8567224" cy="2308324"/>
          </a:xfrm>
          <a:prstGeom prst="rect">
            <a:avLst/>
          </a:prstGeom>
          <a:noFill/>
        </p:spPr>
        <p:txBody>
          <a:bodyPr wrap="square" rtlCol="0">
            <a:spAutoFit/>
          </a:bodyPr>
          <a:lstStyle/>
          <a:p>
            <a:pPr algn="ctr"/>
            <a:r>
              <a:rPr lang="en-US" sz="4800" dirty="0"/>
              <a:t>Let’s go to the code and fill out the Qualtrics questions for genome-wide models</a:t>
            </a:r>
          </a:p>
        </p:txBody>
      </p:sp>
    </p:spTree>
    <p:extLst>
      <p:ext uri="{BB962C8B-B14F-4D97-AF65-F5344CB8AC3E}">
        <p14:creationId xmlns:p14="http://schemas.microsoft.com/office/powerpoint/2010/main" val="203300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25175-CDE3-7441-B37E-99871B2507FC}"/>
              </a:ext>
            </a:extLst>
          </p:cNvPr>
          <p:cNvSpPr>
            <a:spLocks noGrp="1"/>
          </p:cNvSpPr>
          <p:nvPr>
            <p:ph type="title"/>
          </p:nvPr>
        </p:nvSpPr>
        <p:spPr>
          <a:xfrm>
            <a:off x="77788" y="1303339"/>
            <a:ext cx="8689445" cy="2852737"/>
          </a:xfrm>
        </p:spPr>
        <p:txBody>
          <a:bodyPr>
            <a:normAutofit/>
          </a:bodyPr>
          <a:lstStyle/>
          <a:p>
            <a:r>
              <a:rPr lang="en-US" sz="4050" dirty="0"/>
              <a:t>III. Multivariate GWAS in Genomic SEM</a:t>
            </a:r>
          </a:p>
        </p:txBody>
      </p:sp>
    </p:spTree>
    <p:extLst>
      <p:ext uri="{BB962C8B-B14F-4D97-AF65-F5344CB8AC3E}">
        <p14:creationId xmlns:p14="http://schemas.microsoft.com/office/powerpoint/2010/main" val="3652151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2276-F94B-4B42-8452-FDCE3F514802}"/>
              </a:ext>
            </a:extLst>
          </p:cNvPr>
          <p:cNvSpPr>
            <a:spLocks noGrp="1"/>
          </p:cNvSpPr>
          <p:nvPr>
            <p:ph type="title"/>
          </p:nvPr>
        </p:nvSpPr>
        <p:spPr>
          <a:xfrm>
            <a:off x="0" y="562349"/>
            <a:ext cx="7886700" cy="987777"/>
          </a:xfrm>
        </p:spPr>
        <p:txBody>
          <a:bodyPr/>
          <a:lstStyle/>
          <a:p>
            <a:r>
              <a:rPr lang="en-US" dirty="0"/>
              <a:t>Four Primary Steps</a:t>
            </a:r>
          </a:p>
        </p:txBody>
      </p:sp>
      <p:sp>
        <p:nvSpPr>
          <p:cNvPr id="3" name="Content Placeholder 2">
            <a:extLst>
              <a:ext uri="{FF2B5EF4-FFF2-40B4-BE49-F238E27FC236}">
                <a16:creationId xmlns:a16="http://schemas.microsoft.com/office/drawing/2014/main" id="{98E5AE6F-9755-C34C-BAC9-D5B3D7705E8E}"/>
              </a:ext>
            </a:extLst>
          </p:cNvPr>
          <p:cNvSpPr>
            <a:spLocks noGrp="1"/>
          </p:cNvSpPr>
          <p:nvPr>
            <p:ph idx="1"/>
          </p:nvPr>
        </p:nvSpPr>
        <p:spPr>
          <a:xfrm>
            <a:off x="628651" y="1825625"/>
            <a:ext cx="5543550" cy="4351338"/>
          </a:xfrm>
        </p:spPr>
        <p:txBody>
          <a:bodyPr>
            <a:normAutofit fontScale="92500" lnSpcReduction="10000"/>
          </a:bodyPr>
          <a:lstStyle/>
          <a:p>
            <a:pPr marL="385763" indent="-385763">
              <a:buFont typeface="+mj-lt"/>
              <a:buAutoNum type="arabicPeriod"/>
            </a:pPr>
            <a:r>
              <a:rPr lang="en-US" dirty="0">
                <a:solidFill>
                  <a:schemeClr val="bg1">
                    <a:lumMod val="75000"/>
                  </a:schemeClr>
                </a:solidFill>
              </a:rPr>
              <a:t>Munge the summary statistics </a:t>
            </a:r>
            <a:r>
              <a:rPr lang="en-US" i="1" dirty="0">
                <a:solidFill>
                  <a:schemeClr val="bg1">
                    <a:lumMod val="75000"/>
                  </a:schemeClr>
                </a:solidFill>
              </a:rPr>
              <a:t>(</a:t>
            </a:r>
            <a:r>
              <a:rPr lang="en-US" b="1" i="1" dirty="0">
                <a:solidFill>
                  <a:schemeClr val="bg1">
                    <a:lumMod val="75000"/>
                  </a:schemeClr>
                </a:solidFill>
              </a:rPr>
              <a:t>munge)</a:t>
            </a:r>
            <a:endParaRPr lang="en-US" i="1" dirty="0">
              <a:solidFill>
                <a:schemeClr val="bg1">
                  <a:lumMod val="75000"/>
                </a:schemeClr>
              </a:solidFill>
            </a:endParaRPr>
          </a:p>
          <a:p>
            <a:pPr marL="385763" indent="-385763">
              <a:buFont typeface="+mj-lt"/>
              <a:buAutoNum type="arabicPeriod"/>
            </a:pPr>
            <a:endParaRPr lang="en-US" sz="1000" dirty="0">
              <a:solidFill>
                <a:schemeClr val="bg1">
                  <a:lumMod val="75000"/>
                </a:schemeClr>
              </a:solidFill>
            </a:endParaRPr>
          </a:p>
          <a:p>
            <a:pPr marL="385763" indent="-385763">
              <a:buFont typeface="+mj-lt"/>
              <a:buAutoNum type="arabicPeriod"/>
            </a:pPr>
            <a:r>
              <a:rPr lang="en-US" dirty="0">
                <a:solidFill>
                  <a:schemeClr val="bg1">
                    <a:lumMod val="75000"/>
                  </a:schemeClr>
                </a:solidFill>
              </a:rPr>
              <a:t>Run LD-Score Regression to obtain the genetic covariance and sampling covariance matrices </a:t>
            </a:r>
            <a:r>
              <a:rPr lang="en-US" i="1" dirty="0">
                <a:solidFill>
                  <a:schemeClr val="bg1">
                    <a:lumMod val="75000"/>
                  </a:schemeClr>
                </a:solidFill>
              </a:rPr>
              <a:t>(</a:t>
            </a:r>
            <a:r>
              <a:rPr lang="en-US" b="1" i="1" dirty="0" err="1">
                <a:solidFill>
                  <a:schemeClr val="bg1">
                    <a:lumMod val="75000"/>
                  </a:schemeClr>
                </a:solidFill>
              </a:rPr>
              <a:t>ldsc</a:t>
            </a:r>
            <a:r>
              <a:rPr lang="en-US" b="1" i="1" dirty="0">
                <a:solidFill>
                  <a:schemeClr val="bg1">
                    <a:lumMod val="75000"/>
                  </a:schemeClr>
                </a:solidFill>
              </a:rPr>
              <a:t>)</a:t>
            </a:r>
            <a:endParaRPr lang="en-US" i="1" dirty="0">
              <a:solidFill>
                <a:schemeClr val="bg1">
                  <a:lumMod val="75000"/>
                </a:schemeClr>
              </a:solidFill>
            </a:endParaRPr>
          </a:p>
          <a:p>
            <a:pPr marL="385763" indent="-385763">
              <a:buFont typeface="+mj-lt"/>
              <a:buAutoNum type="arabicPeriod"/>
            </a:pPr>
            <a:endParaRPr lang="en-US" sz="900" dirty="0"/>
          </a:p>
          <a:p>
            <a:pPr marL="385763" indent="-385763">
              <a:buFont typeface="+mj-lt"/>
              <a:buAutoNum type="arabicPeriod"/>
            </a:pPr>
            <a:r>
              <a:rPr lang="en-US" dirty="0"/>
              <a:t>Prepare the summary statistics for multivariate GWAS </a:t>
            </a:r>
            <a:r>
              <a:rPr lang="en-US" i="1" dirty="0"/>
              <a:t>(</a:t>
            </a:r>
            <a:r>
              <a:rPr lang="en-US" b="1" i="1" dirty="0" err="1"/>
              <a:t>sumstats</a:t>
            </a:r>
            <a:r>
              <a:rPr lang="en-US" b="1" i="1" dirty="0"/>
              <a:t>)</a:t>
            </a:r>
          </a:p>
          <a:p>
            <a:pPr marL="385763" indent="-385763">
              <a:buFont typeface="+mj-lt"/>
              <a:buAutoNum type="arabicPeriod"/>
            </a:pPr>
            <a:endParaRPr lang="en-US" dirty="0"/>
          </a:p>
          <a:p>
            <a:pPr marL="385763" indent="-385763">
              <a:buFont typeface="+mj-lt"/>
              <a:buAutoNum type="arabicPeriod"/>
            </a:pPr>
            <a:r>
              <a:rPr lang="en-US" dirty="0"/>
              <a:t> Run the multivariate GWAS </a:t>
            </a:r>
            <a:r>
              <a:rPr lang="en-US" i="1" dirty="0"/>
              <a:t>(</a:t>
            </a:r>
            <a:r>
              <a:rPr lang="en-US" b="1" i="1" dirty="0" err="1"/>
              <a:t>userGWAS</a:t>
            </a:r>
            <a:r>
              <a:rPr lang="en-US" i="1" dirty="0"/>
              <a:t>)</a:t>
            </a:r>
          </a:p>
          <a:p>
            <a:pPr marL="385763" indent="-385763">
              <a:buFont typeface="+mj-lt"/>
              <a:buAutoNum type="arabicPeriod"/>
            </a:pPr>
            <a:endParaRPr lang="en-US" b="1" dirty="0"/>
          </a:p>
          <a:p>
            <a:pPr marL="385763" indent="-385763">
              <a:buFont typeface="+mj-lt"/>
              <a:buAutoNum type="arabicPeriod"/>
            </a:pPr>
            <a:endParaRPr lang="en-US" dirty="0"/>
          </a:p>
        </p:txBody>
      </p:sp>
      <p:sp>
        <p:nvSpPr>
          <p:cNvPr id="8" name="Rectangle 7"/>
          <p:cNvSpPr/>
          <p:nvPr/>
        </p:nvSpPr>
        <p:spPr>
          <a:xfrm>
            <a:off x="6454321" y="1765301"/>
            <a:ext cx="2670629" cy="26706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These two steps mirror that for models without SNP effects and need not be run again for the same traits</a:t>
            </a:r>
          </a:p>
        </p:txBody>
      </p:sp>
      <p:sp>
        <p:nvSpPr>
          <p:cNvPr id="9" name="Right Brace 8"/>
          <p:cNvSpPr/>
          <p:nvPr/>
        </p:nvSpPr>
        <p:spPr>
          <a:xfrm>
            <a:off x="6053363" y="1765301"/>
            <a:ext cx="339272" cy="1641475"/>
          </a:xfrm>
          <a:prstGeom prst="rightBrace">
            <a:avLst>
              <a:gd name="adj1" fmla="val 82843"/>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00287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2" y="224726"/>
            <a:ext cx="8617814" cy="987777"/>
          </a:xfrm>
        </p:spPr>
        <p:txBody>
          <a:bodyPr>
            <a:normAutofit fontScale="90000"/>
          </a:bodyPr>
          <a:lstStyle/>
          <a:p>
            <a:pPr algn="ctr"/>
            <a:r>
              <a:rPr lang="en-US" dirty="0"/>
              <a:t>Step 3:</a:t>
            </a:r>
            <a:r>
              <a:rPr lang="en-US" i="1" dirty="0"/>
              <a:t> </a:t>
            </a:r>
            <a:r>
              <a:rPr lang="en-US" i="1" dirty="0" err="1"/>
              <a:t>sumstats</a:t>
            </a:r>
            <a:r>
              <a:rPr lang="en-US" i="1" dirty="0"/>
              <a:t> </a:t>
            </a:r>
            <a:r>
              <a:rPr lang="en-US" dirty="0"/>
              <a:t>example code</a:t>
            </a:r>
            <a:br>
              <a:rPr lang="en-US" dirty="0"/>
            </a:br>
            <a:r>
              <a:rPr lang="en-US" dirty="0"/>
              <a:t>Note that the traits need to be in the same order as for LDSC </a:t>
            </a:r>
          </a:p>
        </p:txBody>
      </p:sp>
      <p:sp>
        <p:nvSpPr>
          <p:cNvPr id="7" name="Rectangle 6">
            <a:extLst>
              <a:ext uri="{FF2B5EF4-FFF2-40B4-BE49-F238E27FC236}">
                <a16:creationId xmlns:a16="http://schemas.microsoft.com/office/drawing/2014/main" id="{B9275813-B4BC-274A-8555-88A7DB81AF75}"/>
              </a:ext>
            </a:extLst>
          </p:cNvPr>
          <p:cNvSpPr/>
          <p:nvPr/>
        </p:nvSpPr>
        <p:spPr>
          <a:xfrm>
            <a:off x="-96968" y="6290512"/>
            <a:ext cx="9066474" cy="5473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Flowchart on </a:t>
            </a:r>
            <a:r>
              <a:rPr lang="en-US" sz="2400" b="1" dirty="0" err="1">
                <a:solidFill>
                  <a:schemeClr val="tx1"/>
                </a:solidFill>
              </a:rPr>
              <a:t>github</a:t>
            </a:r>
            <a:r>
              <a:rPr lang="en-US" sz="2400" b="1" dirty="0">
                <a:solidFill>
                  <a:schemeClr val="tx1"/>
                </a:solidFill>
              </a:rPr>
              <a:t> to help you figure out arguments for </a:t>
            </a:r>
            <a:r>
              <a:rPr lang="en-US" sz="2400" b="1" dirty="0" err="1">
                <a:solidFill>
                  <a:schemeClr val="tx1"/>
                </a:solidFill>
              </a:rPr>
              <a:t>sumstats</a:t>
            </a:r>
            <a:endParaRPr lang="en-US" sz="2400" b="1" dirty="0">
              <a:solidFill>
                <a:schemeClr val="tx1"/>
              </a:solidFill>
            </a:endParaRPr>
          </a:p>
        </p:txBody>
      </p:sp>
      <p:pic>
        <p:nvPicPr>
          <p:cNvPr id="5" name="Picture 4" descr="A screenshot of a computer&#10;&#10;Description automatically generated">
            <a:extLst>
              <a:ext uri="{FF2B5EF4-FFF2-40B4-BE49-F238E27FC236}">
                <a16:creationId xmlns:a16="http://schemas.microsoft.com/office/drawing/2014/main" id="{52B2DEEA-0C53-3DF4-D548-4AB272864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7612"/>
            <a:ext cx="8872538" cy="4738038"/>
          </a:xfrm>
          <a:prstGeom prst="rect">
            <a:avLst/>
          </a:prstGeom>
        </p:spPr>
      </p:pic>
      <p:sp>
        <p:nvSpPr>
          <p:cNvPr id="3" name="5-Point Star 2">
            <a:extLst>
              <a:ext uri="{FF2B5EF4-FFF2-40B4-BE49-F238E27FC236}">
                <a16:creationId xmlns:a16="http://schemas.microsoft.com/office/drawing/2014/main" id="{9FDE4FA2-E6D4-A752-7AD8-E07B574B254E}"/>
              </a:ext>
            </a:extLst>
          </p:cNvPr>
          <p:cNvSpPr/>
          <p:nvPr/>
        </p:nvSpPr>
        <p:spPr>
          <a:xfrm>
            <a:off x="6020973" y="1955410"/>
            <a:ext cx="379827" cy="32355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5439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7AF8C-DFA9-BBDA-0868-CC9E5F7B99B0}"/>
              </a:ext>
            </a:extLst>
          </p:cNvPr>
          <p:cNvSpPr>
            <a:spLocks noGrp="1"/>
          </p:cNvSpPr>
          <p:nvPr>
            <p:ph type="title"/>
          </p:nvPr>
        </p:nvSpPr>
        <p:spPr>
          <a:xfrm>
            <a:off x="471487" y="236539"/>
            <a:ext cx="8201026" cy="987777"/>
          </a:xfrm>
        </p:spPr>
        <p:txBody>
          <a:bodyPr>
            <a:normAutofit fontScale="90000"/>
          </a:bodyPr>
          <a:lstStyle/>
          <a:p>
            <a:pPr algn="ctr"/>
            <a:r>
              <a:rPr lang="en-US" dirty="0"/>
              <a:t>The linear probability model argument for ALCH</a:t>
            </a:r>
          </a:p>
        </p:txBody>
      </p:sp>
      <p:pic>
        <p:nvPicPr>
          <p:cNvPr id="5" name="Content Placeholder 4" descr="A close-up of a number&#10;&#10;Description automatically generated">
            <a:extLst>
              <a:ext uri="{FF2B5EF4-FFF2-40B4-BE49-F238E27FC236}">
                <a16:creationId xmlns:a16="http://schemas.microsoft.com/office/drawing/2014/main" id="{3F896CE8-0493-A081-309B-673077720D4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016"/>
          <a:stretch/>
        </p:blipFill>
        <p:spPr>
          <a:xfrm>
            <a:off x="179694" y="3992561"/>
            <a:ext cx="8964306" cy="2628900"/>
          </a:xfrm>
        </p:spPr>
      </p:pic>
      <p:sp>
        <p:nvSpPr>
          <p:cNvPr id="3" name="TextBox 2">
            <a:extLst>
              <a:ext uri="{FF2B5EF4-FFF2-40B4-BE49-F238E27FC236}">
                <a16:creationId xmlns:a16="http://schemas.microsoft.com/office/drawing/2014/main" id="{A0530BE4-D232-AD90-BB46-E5D20C3A9985}"/>
              </a:ext>
            </a:extLst>
          </p:cNvPr>
          <p:cNvSpPr txBox="1"/>
          <p:nvPr/>
        </p:nvSpPr>
        <p:spPr>
          <a:xfrm>
            <a:off x="179694" y="1797784"/>
            <a:ext cx="8784612" cy="2308324"/>
          </a:xfrm>
          <a:prstGeom prst="rect">
            <a:avLst/>
          </a:prstGeom>
          <a:noFill/>
        </p:spPr>
        <p:txBody>
          <a:bodyPr wrap="square" rtlCol="0">
            <a:spAutoFit/>
          </a:bodyPr>
          <a:lstStyle/>
          <a:p>
            <a:pPr algn="ctr"/>
            <a:r>
              <a:rPr lang="en-US" sz="2400" i="1" dirty="0" err="1"/>
              <a:t>sumstats</a:t>
            </a:r>
            <a:r>
              <a:rPr lang="en-US" sz="2400" dirty="0"/>
              <a:t> needs a beta and SE to perform analyses, but sometimes the summary data only has a Z-statistic (or it was a binary outcome analyzed as continuous). </a:t>
            </a:r>
          </a:p>
          <a:p>
            <a:pPr algn="ctr"/>
            <a:endParaRPr lang="en-US" sz="2400" dirty="0"/>
          </a:p>
          <a:p>
            <a:pPr algn="ctr"/>
            <a:r>
              <a:rPr lang="en-US" sz="2400" dirty="0"/>
              <a:t>In these cases, </a:t>
            </a:r>
            <a:r>
              <a:rPr lang="en-US" sz="2400" dirty="0" err="1"/>
              <a:t>linprob</a:t>
            </a:r>
            <a:r>
              <a:rPr lang="en-US" sz="2400" dirty="0"/>
              <a:t> is set as TRUE for that trait and the sum of effective sample size is needed </a:t>
            </a:r>
          </a:p>
        </p:txBody>
      </p:sp>
    </p:spTree>
    <p:extLst>
      <p:ext uri="{BB962C8B-B14F-4D97-AF65-F5344CB8AC3E}">
        <p14:creationId xmlns:p14="http://schemas.microsoft.com/office/powerpoint/2010/main" val="3494487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62350"/>
            <a:ext cx="8709285" cy="987777"/>
          </a:xfrm>
        </p:spPr>
        <p:txBody>
          <a:bodyPr>
            <a:noAutofit/>
          </a:bodyPr>
          <a:lstStyle/>
          <a:p>
            <a:r>
              <a:rPr lang="en-US" sz="4000" dirty="0"/>
              <a:t>Examine the .log file for MDD</a:t>
            </a:r>
            <a:endParaRPr lang="en-US" sz="4000" b="1" dirty="0"/>
          </a:p>
        </p:txBody>
      </p:sp>
      <p:pic>
        <p:nvPicPr>
          <p:cNvPr id="5" name="Picture 4" descr="A white text with black text&#10;&#10;Description automatically generated">
            <a:extLst>
              <a:ext uri="{FF2B5EF4-FFF2-40B4-BE49-F238E27FC236}">
                <a16:creationId xmlns:a16="http://schemas.microsoft.com/office/drawing/2014/main" id="{1E2852D7-8BC9-426F-45F2-C951D1A5A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184886"/>
            <a:ext cx="9141152" cy="3515827"/>
          </a:xfrm>
          <a:prstGeom prst="rect">
            <a:avLst/>
          </a:prstGeom>
        </p:spPr>
      </p:pic>
    </p:spTree>
    <p:extLst>
      <p:ext uri="{BB962C8B-B14F-4D97-AF65-F5344CB8AC3E}">
        <p14:creationId xmlns:p14="http://schemas.microsoft.com/office/powerpoint/2010/main" val="9572600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2349"/>
            <a:ext cx="7886700" cy="987777"/>
          </a:xfrm>
        </p:spPr>
        <p:txBody>
          <a:bodyPr/>
          <a:lstStyle/>
          <a:p>
            <a:r>
              <a:rPr lang="en-US" dirty="0"/>
              <a:t>Step 4: </a:t>
            </a:r>
            <a:r>
              <a:rPr lang="en-US" i="1" dirty="0" err="1"/>
              <a:t>userGWAS</a:t>
            </a:r>
            <a:r>
              <a:rPr lang="en-US" i="1" dirty="0"/>
              <a:t> </a:t>
            </a:r>
            <a:r>
              <a:rPr lang="en-US" dirty="0"/>
              <a:t>example code</a:t>
            </a:r>
          </a:p>
        </p:txBody>
      </p:sp>
      <p:pic>
        <p:nvPicPr>
          <p:cNvPr id="7" name="Picture 6" descr="A white screen with green text&#10;&#10;Description automatically generated">
            <a:extLst>
              <a:ext uri="{FF2B5EF4-FFF2-40B4-BE49-F238E27FC236}">
                <a16:creationId xmlns:a16="http://schemas.microsoft.com/office/drawing/2014/main" id="{E3660E6F-D5D2-38C8-40AF-EE03EAD95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674"/>
            <a:ext cx="8872538" cy="3916267"/>
          </a:xfrm>
          <a:prstGeom prst="rect">
            <a:avLst/>
          </a:prstGeom>
        </p:spPr>
      </p:pic>
    </p:spTree>
    <p:extLst>
      <p:ext uri="{BB962C8B-B14F-4D97-AF65-F5344CB8AC3E}">
        <p14:creationId xmlns:p14="http://schemas.microsoft.com/office/powerpoint/2010/main" val="115364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2349"/>
            <a:ext cx="7886700" cy="987777"/>
          </a:xfrm>
        </p:spPr>
        <p:txBody>
          <a:bodyPr/>
          <a:lstStyle/>
          <a:p>
            <a:r>
              <a:rPr lang="en-US" dirty="0"/>
              <a:t>Step 4: </a:t>
            </a:r>
            <a:r>
              <a:rPr lang="en-US" i="1" dirty="0" err="1"/>
              <a:t>userGWAS</a:t>
            </a:r>
            <a:r>
              <a:rPr lang="en-US" i="1" dirty="0"/>
              <a:t> </a:t>
            </a:r>
            <a:r>
              <a:rPr lang="en-US" dirty="0"/>
              <a:t>example code</a:t>
            </a:r>
          </a:p>
        </p:txBody>
      </p:sp>
      <p:pic>
        <p:nvPicPr>
          <p:cNvPr id="4" name="Picture 3" descr="A screenshot of a computer program&#10;&#10;Description automatically generated">
            <a:extLst>
              <a:ext uri="{FF2B5EF4-FFF2-40B4-BE49-F238E27FC236}">
                <a16:creationId xmlns:a16="http://schemas.microsoft.com/office/drawing/2014/main" id="{8B759451-3F71-5CA5-64B2-F583A14BB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4774"/>
            <a:ext cx="9167380" cy="2785333"/>
          </a:xfrm>
          <a:prstGeom prst="rect">
            <a:avLst/>
          </a:prstGeom>
        </p:spPr>
      </p:pic>
    </p:spTree>
    <p:extLst>
      <p:ext uri="{BB962C8B-B14F-4D97-AF65-F5344CB8AC3E}">
        <p14:creationId xmlns:p14="http://schemas.microsoft.com/office/powerpoint/2010/main" val="1655549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Oval 70">
            <a:extLst>
              <a:ext uri="{FF2B5EF4-FFF2-40B4-BE49-F238E27FC236}">
                <a16:creationId xmlns:a16="http://schemas.microsoft.com/office/drawing/2014/main" id="{5C359106-6375-F147-9017-C21AFE27394F}"/>
              </a:ext>
            </a:extLst>
          </p:cNvPr>
          <p:cNvSpPr/>
          <p:nvPr/>
        </p:nvSpPr>
        <p:spPr>
          <a:xfrm>
            <a:off x="2387885" y="3789289"/>
            <a:ext cx="412871" cy="412871"/>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i="1" dirty="0">
                <a:solidFill>
                  <a:schemeClr val="tx1"/>
                </a:solidFill>
                <a:latin typeface="Times New Roman" charset="0"/>
                <a:ea typeface="Times New Roman" charset="0"/>
                <a:cs typeface="Times New Roman" charset="0"/>
              </a:rPr>
              <a:t>F</a:t>
            </a:r>
            <a:r>
              <a:rPr lang="en-US" sz="825" i="1" baseline="-25000" dirty="0">
                <a:solidFill>
                  <a:schemeClr val="tx1"/>
                </a:solidFill>
                <a:latin typeface="Times New Roman" charset="0"/>
                <a:ea typeface="Times New Roman" charset="0"/>
                <a:cs typeface="Times New Roman" charset="0"/>
              </a:rPr>
              <a:t>G</a:t>
            </a:r>
            <a:endParaRPr lang="en-US" sz="825" i="1" dirty="0">
              <a:solidFill>
                <a:schemeClr val="tx1"/>
              </a:solidFill>
              <a:latin typeface="Times New Roman" charset="0"/>
              <a:ea typeface="Times New Roman" charset="0"/>
              <a:cs typeface="Times New Roman" charset="0"/>
            </a:endParaRPr>
          </a:p>
        </p:txBody>
      </p:sp>
      <p:cxnSp>
        <p:nvCxnSpPr>
          <p:cNvPr id="72" name="Straight Arrow Connector 71">
            <a:extLst>
              <a:ext uri="{FF2B5EF4-FFF2-40B4-BE49-F238E27FC236}">
                <a16:creationId xmlns:a16="http://schemas.microsoft.com/office/drawing/2014/main" id="{00030B31-178F-074B-80FE-4CE99D9924BC}"/>
              </a:ext>
            </a:extLst>
          </p:cNvPr>
          <p:cNvCxnSpPr/>
          <p:nvPr/>
        </p:nvCxnSpPr>
        <p:spPr>
          <a:xfrm flipH="1">
            <a:off x="1124765" y="4098113"/>
            <a:ext cx="1277583" cy="9236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9E5373DA-E629-FE40-AADC-C472F770CEE5}"/>
              </a:ext>
            </a:extLst>
          </p:cNvPr>
          <p:cNvSpPr/>
          <p:nvPr/>
        </p:nvSpPr>
        <p:spPr>
          <a:xfrm>
            <a:off x="968963" y="5569898"/>
            <a:ext cx="278220" cy="250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Times New Roman" charset="0"/>
              <a:ea typeface="Times New Roman" charset="0"/>
              <a:cs typeface="Times New Roman" charset="0"/>
            </a:endParaRPr>
          </a:p>
        </p:txBody>
      </p:sp>
      <p:cxnSp>
        <p:nvCxnSpPr>
          <p:cNvPr id="74" name="Straight Arrow Connector 73">
            <a:extLst>
              <a:ext uri="{FF2B5EF4-FFF2-40B4-BE49-F238E27FC236}">
                <a16:creationId xmlns:a16="http://schemas.microsoft.com/office/drawing/2014/main" id="{B227CE0F-E465-A143-8F10-6606F2A7459F}"/>
              </a:ext>
            </a:extLst>
          </p:cNvPr>
          <p:cNvCxnSpPr/>
          <p:nvPr/>
        </p:nvCxnSpPr>
        <p:spPr>
          <a:xfrm flipV="1">
            <a:off x="1108073" y="5347322"/>
            <a:ext cx="0" cy="22257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5" name="Curved Connector 74">
            <a:extLst>
              <a:ext uri="{FF2B5EF4-FFF2-40B4-BE49-F238E27FC236}">
                <a16:creationId xmlns:a16="http://schemas.microsoft.com/office/drawing/2014/main" id="{AEFE6F34-02CD-4040-ADAD-16A5F5A15AD3}"/>
              </a:ext>
            </a:extLst>
          </p:cNvPr>
          <p:cNvCxnSpPr/>
          <p:nvPr/>
        </p:nvCxnSpPr>
        <p:spPr>
          <a:xfrm rot="5400000">
            <a:off x="1108073" y="5685261"/>
            <a:ext cx="4637" cy="196732"/>
          </a:xfrm>
          <a:prstGeom prst="curvedConnector3">
            <a:avLst>
              <a:gd name="adj1" fmla="val 2590811"/>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18912C62-765C-0143-A9F9-70D4D81D8579}"/>
              </a:ext>
            </a:extLst>
          </p:cNvPr>
          <p:cNvSpPr txBox="1"/>
          <p:nvPr/>
        </p:nvSpPr>
        <p:spPr>
          <a:xfrm>
            <a:off x="1024606" y="5430789"/>
            <a:ext cx="237767"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cxnSp>
        <p:nvCxnSpPr>
          <p:cNvPr id="77" name="Straight Arrow Connector 76">
            <a:extLst>
              <a:ext uri="{FF2B5EF4-FFF2-40B4-BE49-F238E27FC236}">
                <a16:creationId xmlns:a16="http://schemas.microsoft.com/office/drawing/2014/main" id="{55D8C1F5-662B-7447-B503-C1FC2CF80511}"/>
              </a:ext>
            </a:extLst>
          </p:cNvPr>
          <p:cNvCxnSpPr/>
          <p:nvPr/>
        </p:nvCxnSpPr>
        <p:spPr>
          <a:xfrm flipH="1">
            <a:off x="1764672" y="4158390"/>
            <a:ext cx="683677" cy="85228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C03681E4-6352-D44A-8EEF-A00FA9A1D2CE}"/>
              </a:ext>
            </a:extLst>
          </p:cNvPr>
          <p:cNvSpPr/>
          <p:nvPr/>
        </p:nvSpPr>
        <p:spPr>
          <a:xfrm>
            <a:off x="1608869" y="5569898"/>
            <a:ext cx="278220" cy="250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Times New Roman" charset="0"/>
              <a:ea typeface="Times New Roman" charset="0"/>
              <a:cs typeface="Times New Roman" charset="0"/>
            </a:endParaRPr>
          </a:p>
        </p:txBody>
      </p:sp>
      <p:cxnSp>
        <p:nvCxnSpPr>
          <p:cNvPr id="79" name="Straight Arrow Connector 78">
            <a:extLst>
              <a:ext uri="{FF2B5EF4-FFF2-40B4-BE49-F238E27FC236}">
                <a16:creationId xmlns:a16="http://schemas.microsoft.com/office/drawing/2014/main" id="{D6603CB0-F712-6E4B-BD98-D987F11C95B3}"/>
              </a:ext>
            </a:extLst>
          </p:cNvPr>
          <p:cNvCxnSpPr/>
          <p:nvPr/>
        </p:nvCxnSpPr>
        <p:spPr>
          <a:xfrm flipV="1">
            <a:off x="1747979" y="5347322"/>
            <a:ext cx="0" cy="22257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Curved Connector 79">
            <a:extLst>
              <a:ext uri="{FF2B5EF4-FFF2-40B4-BE49-F238E27FC236}">
                <a16:creationId xmlns:a16="http://schemas.microsoft.com/office/drawing/2014/main" id="{C056CCE7-FF75-244A-A1B6-4B6093DED376}"/>
              </a:ext>
            </a:extLst>
          </p:cNvPr>
          <p:cNvCxnSpPr/>
          <p:nvPr/>
        </p:nvCxnSpPr>
        <p:spPr>
          <a:xfrm rot="5400000">
            <a:off x="1747979" y="5685261"/>
            <a:ext cx="4637" cy="196732"/>
          </a:xfrm>
          <a:prstGeom prst="curvedConnector3">
            <a:avLst>
              <a:gd name="adj1" fmla="val 2590811"/>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342B7B3-84CD-744D-885D-F4C82E7F7321}"/>
              </a:ext>
            </a:extLst>
          </p:cNvPr>
          <p:cNvCxnSpPr/>
          <p:nvPr/>
        </p:nvCxnSpPr>
        <p:spPr>
          <a:xfrm flipH="1">
            <a:off x="2568729" y="4218854"/>
            <a:ext cx="25592" cy="81407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5568DE5E-6248-7145-9BB7-C921652E48CE}"/>
              </a:ext>
            </a:extLst>
          </p:cNvPr>
          <p:cNvSpPr/>
          <p:nvPr/>
        </p:nvSpPr>
        <p:spPr>
          <a:xfrm>
            <a:off x="2415707" y="5569898"/>
            <a:ext cx="289349" cy="250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Times New Roman" charset="0"/>
              <a:ea typeface="Times New Roman" charset="0"/>
              <a:cs typeface="Times New Roman" charset="0"/>
            </a:endParaRPr>
          </a:p>
        </p:txBody>
      </p:sp>
      <p:cxnSp>
        <p:nvCxnSpPr>
          <p:cNvPr id="84" name="Straight Arrow Connector 83">
            <a:extLst>
              <a:ext uri="{FF2B5EF4-FFF2-40B4-BE49-F238E27FC236}">
                <a16:creationId xmlns:a16="http://schemas.microsoft.com/office/drawing/2014/main" id="{C14DF30E-EE9F-EB43-8D4E-B4405857587C}"/>
              </a:ext>
            </a:extLst>
          </p:cNvPr>
          <p:cNvCxnSpPr/>
          <p:nvPr/>
        </p:nvCxnSpPr>
        <p:spPr>
          <a:xfrm flipV="1">
            <a:off x="2554817" y="5347322"/>
            <a:ext cx="0" cy="22257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5" name="Curved Connector 84">
            <a:extLst>
              <a:ext uri="{FF2B5EF4-FFF2-40B4-BE49-F238E27FC236}">
                <a16:creationId xmlns:a16="http://schemas.microsoft.com/office/drawing/2014/main" id="{DB707744-3441-3A4B-B7BF-8ABE94FC723C}"/>
              </a:ext>
            </a:extLst>
          </p:cNvPr>
          <p:cNvCxnSpPr/>
          <p:nvPr/>
        </p:nvCxnSpPr>
        <p:spPr>
          <a:xfrm rot="5400000">
            <a:off x="2558344" y="5671760"/>
            <a:ext cx="4637" cy="196732"/>
          </a:xfrm>
          <a:prstGeom prst="curvedConnector3">
            <a:avLst>
              <a:gd name="adj1" fmla="val 2590811"/>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25ABA61F-DCD6-7140-8F7C-2D4B5D24C70E}"/>
              </a:ext>
            </a:extLst>
          </p:cNvPr>
          <p:cNvCxnSpPr/>
          <p:nvPr/>
        </p:nvCxnSpPr>
        <p:spPr>
          <a:xfrm>
            <a:off x="2693928" y="4178797"/>
            <a:ext cx="706679" cy="83466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FD9A9F26-F33D-0642-A4AF-23C5A958B679}"/>
              </a:ext>
            </a:extLst>
          </p:cNvPr>
          <p:cNvSpPr/>
          <p:nvPr/>
        </p:nvSpPr>
        <p:spPr>
          <a:xfrm>
            <a:off x="3250723" y="5569898"/>
            <a:ext cx="287897" cy="250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Times New Roman" charset="0"/>
              <a:ea typeface="Times New Roman" charset="0"/>
              <a:cs typeface="Times New Roman" charset="0"/>
            </a:endParaRPr>
          </a:p>
        </p:txBody>
      </p:sp>
      <p:cxnSp>
        <p:nvCxnSpPr>
          <p:cNvPr id="89" name="Straight Arrow Connector 88">
            <a:extLst>
              <a:ext uri="{FF2B5EF4-FFF2-40B4-BE49-F238E27FC236}">
                <a16:creationId xmlns:a16="http://schemas.microsoft.com/office/drawing/2014/main" id="{D36FD748-B304-994A-A9E3-62241A4CE2C9}"/>
              </a:ext>
            </a:extLst>
          </p:cNvPr>
          <p:cNvCxnSpPr/>
          <p:nvPr/>
        </p:nvCxnSpPr>
        <p:spPr>
          <a:xfrm flipV="1">
            <a:off x="3389477" y="5347322"/>
            <a:ext cx="0" cy="22257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0" name="Curved Connector 89">
            <a:extLst>
              <a:ext uri="{FF2B5EF4-FFF2-40B4-BE49-F238E27FC236}">
                <a16:creationId xmlns:a16="http://schemas.microsoft.com/office/drawing/2014/main" id="{D7A17469-23EF-6A43-AE75-7FBF54BC4A4C}"/>
              </a:ext>
            </a:extLst>
          </p:cNvPr>
          <p:cNvCxnSpPr/>
          <p:nvPr/>
        </p:nvCxnSpPr>
        <p:spPr>
          <a:xfrm rot="5400000">
            <a:off x="3389478" y="5685261"/>
            <a:ext cx="4637" cy="196732"/>
          </a:xfrm>
          <a:prstGeom prst="curvedConnector3">
            <a:avLst>
              <a:gd name="adj1" fmla="val 2590811"/>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75C205F-C513-2545-ADE5-51D5B8759E69}"/>
              </a:ext>
            </a:extLst>
          </p:cNvPr>
          <p:cNvCxnSpPr/>
          <p:nvPr/>
        </p:nvCxnSpPr>
        <p:spPr>
          <a:xfrm>
            <a:off x="2794639" y="4073073"/>
            <a:ext cx="1327949" cy="9403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6DA466A6-B3B6-D147-96DA-2410B0CA06C1}"/>
              </a:ext>
            </a:extLst>
          </p:cNvPr>
          <p:cNvSpPr/>
          <p:nvPr/>
        </p:nvSpPr>
        <p:spPr>
          <a:xfrm>
            <a:off x="3989505" y="5569898"/>
            <a:ext cx="299260" cy="250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Times New Roman" charset="0"/>
              <a:ea typeface="Times New Roman" charset="0"/>
              <a:cs typeface="Times New Roman" charset="0"/>
            </a:endParaRPr>
          </a:p>
        </p:txBody>
      </p:sp>
      <p:cxnSp>
        <p:nvCxnSpPr>
          <p:cNvPr id="94" name="Curved Connector 93">
            <a:extLst>
              <a:ext uri="{FF2B5EF4-FFF2-40B4-BE49-F238E27FC236}">
                <a16:creationId xmlns:a16="http://schemas.microsoft.com/office/drawing/2014/main" id="{19AAC867-F161-FF48-89A9-6B8A045960F3}"/>
              </a:ext>
            </a:extLst>
          </p:cNvPr>
          <p:cNvCxnSpPr/>
          <p:nvPr/>
        </p:nvCxnSpPr>
        <p:spPr>
          <a:xfrm rot="5400000">
            <a:off x="4129543" y="5677842"/>
            <a:ext cx="4637" cy="196732"/>
          </a:xfrm>
          <a:prstGeom prst="curvedConnector3">
            <a:avLst>
              <a:gd name="adj1" fmla="val 2590811"/>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0144EEFC-8481-1F47-B0B9-E7F42AD1DC08}"/>
              </a:ext>
            </a:extLst>
          </p:cNvPr>
          <p:cNvSpPr txBox="1"/>
          <p:nvPr/>
        </p:nvSpPr>
        <p:spPr>
          <a:xfrm>
            <a:off x="3945919" y="5964971"/>
            <a:ext cx="184731" cy="219291"/>
          </a:xfrm>
          <a:prstGeom prst="rect">
            <a:avLst/>
          </a:prstGeom>
          <a:solidFill>
            <a:schemeClr val="bg1"/>
          </a:solidFill>
        </p:spPr>
        <p:txBody>
          <a:bodyPr wrap="none" rtlCol="0">
            <a:spAutoFit/>
          </a:bodyPr>
          <a:lstStyle/>
          <a:p>
            <a:endParaRPr lang="en-US" sz="825" dirty="0">
              <a:latin typeface="Times New Roman" charset="0"/>
              <a:ea typeface="Times New Roman" charset="0"/>
              <a:cs typeface="Times New Roman" charset="0"/>
            </a:endParaRPr>
          </a:p>
        </p:txBody>
      </p:sp>
      <p:sp>
        <p:nvSpPr>
          <p:cNvPr id="96" name="Oval 95">
            <a:extLst>
              <a:ext uri="{FF2B5EF4-FFF2-40B4-BE49-F238E27FC236}">
                <a16:creationId xmlns:a16="http://schemas.microsoft.com/office/drawing/2014/main" id="{6FFB9948-9E43-664F-AA1D-0B53B480EA9C}"/>
              </a:ext>
            </a:extLst>
          </p:cNvPr>
          <p:cNvSpPr/>
          <p:nvPr/>
        </p:nvSpPr>
        <p:spPr>
          <a:xfrm>
            <a:off x="949486" y="5005111"/>
            <a:ext cx="350558" cy="350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sp>
        <p:nvSpPr>
          <p:cNvPr id="97" name="Oval 96">
            <a:extLst>
              <a:ext uri="{FF2B5EF4-FFF2-40B4-BE49-F238E27FC236}">
                <a16:creationId xmlns:a16="http://schemas.microsoft.com/office/drawing/2014/main" id="{83D49DAA-B8FB-E746-BFC7-F24BD23237D5}"/>
              </a:ext>
            </a:extLst>
          </p:cNvPr>
          <p:cNvSpPr/>
          <p:nvPr/>
        </p:nvSpPr>
        <p:spPr>
          <a:xfrm>
            <a:off x="1589393" y="4993982"/>
            <a:ext cx="350558" cy="350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sp>
        <p:nvSpPr>
          <p:cNvPr id="98" name="Oval 97">
            <a:extLst>
              <a:ext uri="{FF2B5EF4-FFF2-40B4-BE49-F238E27FC236}">
                <a16:creationId xmlns:a16="http://schemas.microsoft.com/office/drawing/2014/main" id="{D8E6FD60-EF04-6A4C-95A5-75E36BAB5358}"/>
              </a:ext>
            </a:extLst>
          </p:cNvPr>
          <p:cNvSpPr/>
          <p:nvPr/>
        </p:nvSpPr>
        <p:spPr>
          <a:xfrm>
            <a:off x="2393449" y="5016239"/>
            <a:ext cx="350558" cy="350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sp>
        <p:nvSpPr>
          <p:cNvPr id="99" name="Oval 98">
            <a:extLst>
              <a:ext uri="{FF2B5EF4-FFF2-40B4-BE49-F238E27FC236}">
                <a16:creationId xmlns:a16="http://schemas.microsoft.com/office/drawing/2014/main" id="{608938DB-0F0E-8B47-A4AB-B32ACF40DED4}"/>
              </a:ext>
            </a:extLst>
          </p:cNvPr>
          <p:cNvSpPr/>
          <p:nvPr/>
        </p:nvSpPr>
        <p:spPr>
          <a:xfrm>
            <a:off x="3189160" y="5013457"/>
            <a:ext cx="379439" cy="350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sp>
        <p:nvSpPr>
          <p:cNvPr id="100" name="Oval 99">
            <a:extLst>
              <a:ext uri="{FF2B5EF4-FFF2-40B4-BE49-F238E27FC236}">
                <a16:creationId xmlns:a16="http://schemas.microsoft.com/office/drawing/2014/main" id="{86DAD487-3171-DF45-A3FE-7E44D8C92047}"/>
              </a:ext>
            </a:extLst>
          </p:cNvPr>
          <p:cNvSpPr/>
          <p:nvPr/>
        </p:nvSpPr>
        <p:spPr>
          <a:xfrm>
            <a:off x="3940353" y="5013457"/>
            <a:ext cx="364469" cy="350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sp>
        <p:nvSpPr>
          <p:cNvPr id="101" name="Rectangle 100">
            <a:extLst>
              <a:ext uri="{FF2B5EF4-FFF2-40B4-BE49-F238E27FC236}">
                <a16:creationId xmlns:a16="http://schemas.microsoft.com/office/drawing/2014/main" id="{1860EBC4-4F52-0B4A-A777-09F800265F28}"/>
              </a:ext>
            </a:extLst>
          </p:cNvPr>
          <p:cNvSpPr/>
          <p:nvPr/>
        </p:nvSpPr>
        <p:spPr>
          <a:xfrm>
            <a:off x="832634" y="3836587"/>
            <a:ext cx="434024" cy="358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25" dirty="0" err="1">
                <a:solidFill>
                  <a:schemeClr val="tx1"/>
                </a:solidFill>
                <a:latin typeface="Times New Roman" charset="0"/>
                <a:ea typeface="Times New Roman" charset="0"/>
                <a:cs typeface="Times New Roman" charset="0"/>
              </a:rPr>
              <a:t>SNP</a:t>
            </a:r>
            <a:r>
              <a:rPr lang="en-US" sz="825" baseline="-25000" dirty="0" err="1">
                <a:solidFill>
                  <a:schemeClr val="tx1"/>
                </a:solidFill>
                <a:latin typeface="Times New Roman" charset="0"/>
                <a:ea typeface="Times New Roman" charset="0"/>
                <a:cs typeface="Times New Roman" charset="0"/>
              </a:rPr>
              <a:t>m</a:t>
            </a:r>
            <a:endParaRPr lang="en-US" sz="825" dirty="0">
              <a:solidFill>
                <a:schemeClr val="tx1"/>
              </a:solidFill>
              <a:latin typeface="Times New Roman" charset="0"/>
              <a:ea typeface="Times New Roman" charset="0"/>
              <a:cs typeface="Times New Roman" charset="0"/>
            </a:endParaRPr>
          </a:p>
        </p:txBody>
      </p:sp>
      <p:cxnSp>
        <p:nvCxnSpPr>
          <p:cNvPr id="102" name="Straight Arrow Connector 101">
            <a:extLst>
              <a:ext uri="{FF2B5EF4-FFF2-40B4-BE49-F238E27FC236}">
                <a16:creationId xmlns:a16="http://schemas.microsoft.com/office/drawing/2014/main" id="{B5A4574F-A187-D040-9F95-70C654D274EB}"/>
              </a:ext>
            </a:extLst>
          </p:cNvPr>
          <p:cNvCxnSpPr/>
          <p:nvPr/>
        </p:nvCxnSpPr>
        <p:spPr>
          <a:xfrm flipV="1">
            <a:off x="1266658" y="4012418"/>
            <a:ext cx="1121227" cy="2031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Curved Connector 102">
            <a:extLst>
              <a:ext uri="{FF2B5EF4-FFF2-40B4-BE49-F238E27FC236}">
                <a16:creationId xmlns:a16="http://schemas.microsoft.com/office/drawing/2014/main" id="{8FBC6FE9-F7F1-614C-963F-D50AAC51ACA7}"/>
              </a:ext>
            </a:extLst>
          </p:cNvPr>
          <p:cNvCxnSpPr/>
          <p:nvPr/>
        </p:nvCxnSpPr>
        <p:spPr>
          <a:xfrm rot="5400000" flipH="1">
            <a:off x="737552" y="4009083"/>
            <a:ext cx="177059" cy="4637"/>
          </a:xfrm>
          <a:prstGeom prst="curvedConnector5">
            <a:avLst>
              <a:gd name="adj1" fmla="val -9428"/>
              <a:gd name="adj2" fmla="val 4401323"/>
              <a:gd name="adj3" fmla="val 114142"/>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70D9D645-8CEA-8D4A-8DD9-B9DDD62BDC36}"/>
                  </a:ext>
                </a:extLst>
              </p:cNvPr>
              <p:cNvSpPr txBox="1"/>
              <p:nvPr/>
            </p:nvSpPr>
            <p:spPr>
              <a:xfrm>
                <a:off x="288900" y="3920943"/>
                <a:ext cx="448033"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𝜎</m:t>
                          </m:r>
                          <m:r>
                            <m:rPr>
                              <m:nor/>
                            </m:rPr>
                            <a:rPr lang="en-US" sz="825" baseline="-25000" dirty="0">
                              <a:latin typeface="Times New Roman" charset="0"/>
                              <a:ea typeface="Times New Roman" charset="0"/>
                              <a:cs typeface="Times New Roman" charset="0"/>
                            </a:rPr>
                            <m:t>SNP</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04" name="TextBox 103">
                <a:extLst>
                  <a:ext uri="{FF2B5EF4-FFF2-40B4-BE49-F238E27FC236}">
                    <a16:creationId xmlns:a16="http://schemas.microsoft.com/office/drawing/2014/main" id="{70D9D645-8CEA-8D4A-8DD9-B9DDD62BDC36}"/>
                  </a:ext>
                </a:extLst>
              </p:cNvPr>
              <p:cNvSpPr txBox="1">
                <a:spLocks noRot="1" noChangeAspect="1" noMove="1" noResize="1" noEditPoints="1" noAdjustHandles="1" noChangeArrowheads="1" noChangeShapeType="1" noTextEdit="1"/>
              </p:cNvSpPr>
              <p:nvPr/>
            </p:nvSpPr>
            <p:spPr>
              <a:xfrm>
                <a:off x="288900" y="3920943"/>
                <a:ext cx="448033" cy="126958"/>
              </a:xfrm>
              <a:prstGeom prst="rect">
                <a:avLst/>
              </a:prstGeom>
              <a:blipFill>
                <a:blip r:embed="rId3"/>
                <a:stretch>
                  <a:fillRect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B2464158-2809-AB44-9884-FF3935C48921}"/>
                  </a:ext>
                </a:extLst>
              </p:cNvPr>
              <p:cNvSpPr txBox="1"/>
              <p:nvPr/>
            </p:nvSpPr>
            <p:spPr>
              <a:xfrm>
                <a:off x="1667847" y="3806107"/>
                <a:ext cx="692866" cy="260777"/>
              </a:xfrm>
              <a:prstGeom prst="rect">
                <a:avLst/>
              </a:prstGeom>
              <a:noFill/>
              <a:ln>
                <a:noFill/>
              </a:ln>
            </p:spPr>
            <p:txBody>
              <a:bodyPr wrap="square" lIns="0" tIns="0" rIns="0" bIns="0" rtlCol="0">
                <a:spAutoFit/>
              </a:bodyPr>
              <a:lstStyle/>
              <a:p>
                <a14:m>
                  <m:oMath xmlns:m="http://schemas.openxmlformats.org/officeDocument/2006/math">
                    <m:acc>
                      <m:accPr>
                        <m:chr m:val="̂"/>
                        <m:ctrlPr>
                          <a:rPr lang="en-US" sz="825" i="1">
                            <a:latin typeface="Cambria Math" panose="02040503050406030204" pitchFamily="18" charset="0"/>
                            <a:ea typeface="Arial Unicode MS" charset="0"/>
                            <a:cs typeface="Arial Unicode MS" charset="0"/>
                          </a:rPr>
                        </m:ctrlPr>
                      </m:accPr>
                      <m:e>
                        <m:r>
                          <a:rPr lang="en-US" sz="825" i="1">
                            <a:latin typeface="Cambria Math" charset="0"/>
                            <a:ea typeface="Arial Unicode MS" charset="0"/>
                            <a:cs typeface="Arial Unicode MS" charset="0"/>
                          </a:rPr>
                          <m:t>𝑏</m:t>
                        </m:r>
                      </m:e>
                    </m:acc>
                  </m:oMath>
                </a14:m>
                <a:r>
                  <a:rPr lang="en-US" sz="825" i="1" baseline="-25000" dirty="0" err="1">
                    <a:latin typeface="Times New Roman" charset="0"/>
                    <a:ea typeface="Times New Roman" charset="0"/>
                    <a:cs typeface="Times New Roman" charset="0"/>
                  </a:rPr>
                  <a:t>SNPm,F</a:t>
                </a:r>
                <a:endParaRPr lang="en-US" sz="825" i="1" dirty="0">
                  <a:latin typeface="Times New Roman" charset="0"/>
                  <a:ea typeface="Times New Roman" charset="0"/>
                  <a:cs typeface="Times New Roman" charset="0"/>
                </a:endParaRPr>
              </a:p>
              <a:p>
                <a:endParaRPr lang="en-US" sz="825" dirty="0"/>
              </a:p>
            </p:txBody>
          </p:sp>
        </mc:Choice>
        <mc:Fallback xmlns="">
          <p:sp>
            <p:nvSpPr>
              <p:cNvPr id="105" name="TextBox 104">
                <a:extLst>
                  <a:ext uri="{FF2B5EF4-FFF2-40B4-BE49-F238E27FC236}">
                    <a16:creationId xmlns:a16="http://schemas.microsoft.com/office/drawing/2014/main" id="{B2464158-2809-AB44-9884-FF3935C48921}"/>
                  </a:ext>
                </a:extLst>
              </p:cNvPr>
              <p:cNvSpPr txBox="1">
                <a:spLocks noRot="1" noChangeAspect="1" noMove="1" noResize="1" noEditPoints="1" noAdjustHandles="1" noChangeArrowheads="1" noChangeShapeType="1" noTextEdit="1"/>
              </p:cNvSpPr>
              <p:nvPr/>
            </p:nvSpPr>
            <p:spPr>
              <a:xfrm>
                <a:off x="1667847" y="3806107"/>
                <a:ext cx="692866" cy="260777"/>
              </a:xfrm>
              <a:prstGeom prst="rect">
                <a:avLst/>
              </a:prstGeom>
              <a:blipFill>
                <a:blip r:embed="rId4"/>
                <a:stretch>
                  <a:fillRect l="-6195" t="-13953"/>
                </a:stretch>
              </a:blipFill>
              <a:ln>
                <a:noFill/>
              </a:ln>
            </p:spPr>
            <p:txBody>
              <a:bodyPr/>
              <a:lstStyle/>
              <a:p>
                <a:r>
                  <a:rPr lang="en-US">
                    <a:noFill/>
                  </a:rPr>
                  <a:t> </a:t>
                </a:r>
              </a:p>
            </p:txBody>
          </p:sp>
        </mc:Fallback>
      </mc:AlternateContent>
      <p:sp>
        <p:nvSpPr>
          <p:cNvPr id="106" name="TextBox 105">
            <a:extLst>
              <a:ext uri="{FF2B5EF4-FFF2-40B4-BE49-F238E27FC236}">
                <a16:creationId xmlns:a16="http://schemas.microsoft.com/office/drawing/2014/main" id="{0E65871B-D982-A344-A5B2-0F3E4A0E2BAA}"/>
              </a:ext>
            </a:extLst>
          </p:cNvPr>
          <p:cNvSpPr txBox="1"/>
          <p:nvPr/>
        </p:nvSpPr>
        <p:spPr>
          <a:xfrm>
            <a:off x="3963260" y="5438771"/>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cxnSp>
        <p:nvCxnSpPr>
          <p:cNvPr id="107" name="Straight Arrow Connector 106">
            <a:extLst>
              <a:ext uri="{FF2B5EF4-FFF2-40B4-BE49-F238E27FC236}">
                <a16:creationId xmlns:a16="http://schemas.microsoft.com/office/drawing/2014/main" id="{27A3B890-71FD-B24F-8119-00B7008B141A}"/>
              </a:ext>
            </a:extLst>
          </p:cNvPr>
          <p:cNvCxnSpPr/>
          <p:nvPr/>
        </p:nvCxnSpPr>
        <p:spPr>
          <a:xfrm flipV="1">
            <a:off x="4129543" y="5355668"/>
            <a:ext cx="0" cy="22257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539B2DD4-7118-044C-B881-322474906F1F}"/>
              </a:ext>
            </a:extLst>
          </p:cNvPr>
          <p:cNvSpPr/>
          <p:nvPr/>
        </p:nvSpPr>
        <p:spPr>
          <a:xfrm>
            <a:off x="3038920" y="3536109"/>
            <a:ext cx="322736" cy="3004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dirty="0" err="1">
                <a:solidFill>
                  <a:schemeClr val="tx1"/>
                </a:solidFill>
                <a:latin typeface="Times New Roman" charset="0"/>
                <a:ea typeface="Times New Roman" charset="0"/>
                <a:cs typeface="Times New Roman" charset="0"/>
              </a:rPr>
              <a:t>u</a:t>
            </a:r>
            <a:r>
              <a:rPr lang="en-US" sz="788" i="1" baseline="-25000" dirty="0" err="1">
                <a:solidFill>
                  <a:schemeClr val="tx1"/>
                </a:solidFill>
                <a:latin typeface="Times New Roman" charset="0"/>
                <a:ea typeface="Times New Roman" charset="0"/>
                <a:cs typeface="Times New Roman" charset="0"/>
              </a:rPr>
              <a:t>F</a:t>
            </a:r>
            <a:endParaRPr lang="en-US" sz="788" dirty="0">
              <a:solidFill>
                <a:schemeClr val="tx1"/>
              </a:solidFill>
              <a:latin typeface="Times New Roman" charset="0"/>
              <a:ea typeface="Times New Roman" charset="0"/>
              <a:cs typeface="Times New Roman" charset="0"/>
            </a:endParaRPr>
          </a:p>
        </p:txBody>
      </p:sp>
      <p:cxnSp>
        <p:nvCxnSpPr>
          <p:cNvPr id="109" name="Straight Arrow Connector 108">
            <a:extLst>
              <a:ext uri="{FF2B5EF4-FFF2-40B4-BE49-F238E27FC236}">
                <a16:creationId xmlns:a16="http://schemas.microsoft.com/office/drawing/2014/main" id="{3669F0A6-12C3-6243-98AF-96557A0D8BFC}"/>
              </a:ext>
            </a:extLst>
          </p:cNvPr>
          <p:cNvCxnSpPr>
            <a:cxnSpLocks/>
            <a:endCxn id="126" idx="7"/>
          </p:cNvCxnSpPr>
          <p:nvPr/>
        </p:nvCxnSpPr>
        <p:spPr>
          <a:xfrm flipH="1">
            <a:off x="2740293" y="3728080"/>
            <a:ext cx="287498" cy="12167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5423E464-3FC1-1A46-B2DF-826A9A2651D4}"/>
              </a:ext>
            </a:extLst>
          </p:cNvPr>
          <p:cNvSpPr txBox="1"/>
          <p:nvPr/>
        </p:nvSpPr>
        <p:spPr>
          <a:xfrm>
            <a:off x="2829364" y="3588188"/>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cxnSp>
        <p:nvCxnSpPr>
          <p:cNvPr id="111" name="Curved Connector 110">
            <a:extLst>
              <a:ext uri="{FF2B5EF4-FFF2-40B4-BE49-F238E27FC236}">
                <a16:creationId xmlns:a16="http://schemas.microsoft.com/office/drawing/2014/main" id="{96C3B9E8-DFC2-2141-8C46-A6D08049D2F5}"/>
              </a:ext>
            </a:extLst>
          </p:cNvPr>
          <p:cNvCxnSpPr/>
          <p:nvPr/>
        </p:nvCxnSpPr>
        <p:spPr>
          <a:xfrm rot="16200000" flipH="1">
            <a:off x="3208158" y="3686348"/>
            <a:ext cx="212470" cy="4637"/>
          </a:xfrm>
          <a:prstGeom prst="curvedConnector5">
            <a:avLst>
              <a:gd name="adj1" fmla="val -1"/>
              <a:gd name="adj2" fmla="val 3240732"/>
              <a:gd name="adj3" fmla="val 100000"/>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F959A2B5-A913-754E-B3F0-1BBED68DAA1F}"/>
                  </a:ext>
                </a:extLst>
              </p:cNvPr>
              <p:cNvSpPr txBox="1"/>
              <p:nvPr/>
            </p:nvSpPr>
            <p:spPr>
              <a:xfrm>
                <a:off x="3495103" y="3600099"/>
                <a:ext cx="267190" cy="253916"/>
              </a:xfrm>
              <a:prstGeom prst="rect">
                <a:avLst/>
              </a:prstGeom>
              <a:noFill/>
              <a:ln>
                <a:noFill/>
              </a:ln>
            </p:spPr>
            <p:txBody>
              <a:bodyPr wrap="square" lIns="0" tIns="0" rIns="0" bIns="0" rtlCol="0">
                <a:spAutoFit/>
              </a:bodyPr>
              <a:lstStyle/>
              <a:p>
                <a14:m>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𝑒</m:t>
                        </m:r>
                      </m:e>
                      <m:sub>
                        <m:r>
                          <a:rPr lang="en-US" sz="825" i="1" baseline="-25000" dirty="0">
                            <a:latin typeface="Cambria Math" panose="02040503050406030204" pitchFamily="18" charset="0"/>
                            <a:ea typeface="Times New Roman" charset="0"/>
                            <a:cs typeface="Times New Roman" charset="0"/>
                          </a:rPr>
                          <m:t>𝐹</m:t>
                        </m:r>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a14:m>
                <a:r>
                  <a:rPr lang="en-US" sz="825" dirty="0">
                    <a:latin typeface="Times New Roman" charset="0"/>
                    <a:ea typeface="Times New Roman" charset="0"/>
                    <a:cs typeface="Times New Roman" charset="0"/>
                  </a:rPr>
                  <a:t> </a:t>
                </a:r>
              </a:p>
              <a:p>
                <a:endParaRPr lang="en-US" sz="825" dirty="0"/>
              </a:p>
            </p:txBody>
          </p:sp>
        </mc:Choice>
        <mc:Fallback xmlns="">
          <p:sp>
            <p:nvSpPr>
              <p:cNvPr id="112" name="TextBox 111">
                <a:extLst>
                  <a:ext uri="{FF2B5EF4-FFF2-40B4-BE49-F238E27FC236}">
                    <a16:creationId xmlns:a16="http://schemas.microsoft.com/office/drawing/2014/main" id="{F959A2B5-A913-754E-B3F0-1BBED68DAA1F}"/>
                  </a:ext>
                </a:extLst>
              </p:cNvPr>
              <p:cNvSpPr txBox="1">
                <a:spLocks noRot="1" noChangeAspect="1" noMove="1" noResize="1" noEditPoints="1" noAdjustHandles="1" noChangeArrowheads="1" noChangeShapeType="1" noTextEdit="1"/>
              </p:cNvSpPr>
              <p:nvPr/>
            </p:nvSpPr>
            <p:spPr>
              <a:xfrm>
                <a:off x="3495103" y="3600099"/>
                <a:ext cx="267190" cy="253916"/>
              </a:xfrm>
              <a:prstGeom prst="rect">
                <a:avLst/>
              </a:prstGeom>
              <a:blipFill>
                <a:blip r:embed="rId5"/>
                <a:stretch>
                  <a:fillRect l="-909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5473606D-86EF-5141-9DAD-BD83BBAD42FD}"/>
                  </a:ext>
                </a:extLst>
              </p:cNvPr>
              <p:cNvSpPr txBox="1"/>
              <p:nvPr/>
            </p:nvSpPr>
            <p:spPr>
              <a:xfrm>
                <a:off x="979993" y="5892634"/>
                <a:ext cx="267190"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𝑒</m:t>
                          </m:r>
                          <m:r>
                            <m:rPr>
                              <m:sty m:val="p"/>
                            </m:rPr>
                            <a:rPr lang="en-US" sz="825" baseline="-25000" dirty="0">
                              <a:latin typeface="Cambria Math" charset="0"/>
                              <a:ea typeface="Times New Roman" charset="0"/>
                              <a:cs typeface="Times New Roman" charset="0"/>
                            </a:rPr>
                            <m:t>V</m:t>
                          </m:r>
                          <m:r>
                            <a:rPr lang="en-US" sz="825" i="1" baseline="-25000" dirty="0">
                              <a:latin typeface="Cambria Math" charset="0"/>
                              <a:ea typeface="Times New Roman" charset="0"/>
                              <a:cs typeface="Times New Roman" charset="0"/>
                            </a:rPr>
                            <m:t>1</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13" name="TextBox 112">
                <a:extLst>
                  <a:ext uri="{FF2B5EF4-FFF2-40B4-BE49-F238E27FC236}">
                    <a16:creationId xmlns:a16="http://schemas.microsoft.com/office/drawing/2014/main" id="{5473606D-86EF-5141-9DAD-BD83BBAD42FD}"/>
                  </a:ext>
                </a:extLst>
              </p:cNvPr>
              <p:cNvSpPr txBox="1">
                <a:spLocks noRot="1" noChangeAspect="1" noMove="1" noResize="1" noEditPoints="1" noAdjustHandles="1" noChangeArrowheads="1" noChangeShapeType="1" noTextEdit="1"/>
              </p:cNvSpPr>
              <p:nvPr/>
            </p:nvSpPr>
            <p:spPr>
              <a:xfrm>
                <a:off x="979993" y="5892634"/>
                <a:ext cx="267190" cy="126958"/>
              </a:xfrm>
              <a:prstGeom prst="rect">
                <a:avLst/>
              </a:prstGeom>
              <a:blipFill>
                <a:blip r:embed="rId6"/>
                <a:stretch>
                  <a:fillRect t="-5000"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65DED3F1-774C-AC49-93EC-6261A061A53B}"/>
                  </a:ext>
                </a:extLst>
              </p:cNvPr>
              <p:cNvSpPr txBox="1"/>
              <p:nvPr/>
            </p:nvSpPr>
            <p:spPr>
              <a:xfrm>
                <a:off x="1631028" y="5909327"/>
                <a:ext cx="267190"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𝑒</m:t>
                          </m:r>
                          <m:r>
                            <m:rPr>
                              <m:sty m:val="p"/>
                            </m:rPr>
                            <a:rPr lang="en-US" sz="825" baseline="-25000" dirty="0">
                              <a:latin typeface="Cambria Math" charset="0"/>
                              <a:ea typeface="Times New Roman" charset="0"/>
                              <a:cs typeface="Times New Roman" charset="0"/>
                            </a:rPr>
                            <m:t>V</m:t>
                          </m:r>
                          <m:r>
                            <a:rPr lang="en-US" sz="825" baseline="-25000" dirty="0">
                              <a:latin typeface="Cambria Math" charset="0"/>
                              <a:ea typeface="Times New Roman" charset="0"/>
                              <a:cs typeface="Times New Roman" charset="0"/>
                            </a:rPr>
                            <m:t>2</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14" name="TextBox 113">
                <a:extLst>
                  <a:ext uri="{FF2B5EF4-FFF2-40B4-BE49-F238E27FC236}">
                    <a16:creationId xmlns:a16="http://schemas.microsoft.com/office/drawing/2014/main" id="{65DED3F1-774C-AC49-93EC-6261A061A53B}"/>
                  </a:ext>
                </a:extLst>
              </p:cNvPr>
              <p:cNvSpPr txBox="1">
                <a:spLocks noRot="1" noChangeAspect="1" noMove="1" noResize="1" noEditPoints="1" noAdjustHandles="1" noChangeArrowheads="1" noChangeShapeType="1" noTextEdit="1"/>
              </p:cNvSpPr>
              <p:nvPr/>
            </p:nvSpPr>
            <p:spPr>
              <a:xfrm>
                <a:off x="1631028" y="5909327"/>
                <a:ext cx="267190" cy="126958"/>
              </a:xfrm>
              <a:prstGeom prst="rect">
                <a:avLst/>
              </a:prstGeom>
              <a:blipFill>
                <a:blip r:embed="rId7"/>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CCCA0F6F-E07D-DB49-A4FA-4981B61670FF}"/>
                  </a:ext>
                </a:extLst>
              </p:cNvPr>
              <p:cNvSpPr txBox="1"/>
              <p:nvPr/>
            </p:nvSpPr>
            <p:spPr>
              <a:xfrm>
                <a:off x="2439522" y="5898430"/>
                <a:ext cx="267190"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𝑒</m:t>
                          </m:r>
                          <m:r>
                            <m:rPr>
                              <m:sty m:val="p"/>
                            </m:rPr>
                            <a:rPr lang="en-US" sz="825" baseline="-25000" dirty="0">
                              <a:latin typeface="Cambria Math" charset="0"/>
                              <a:ea typeface="Times New Roman" charset="0"/>
                              <a:cs typeface="Times New Roman" charset="0"/>
                            </a:rPr>
                            <m:t>V</m:t>
                          </m:r>
                          <m:r>
                            <a:rPr lang="en-US" sz="825" baseline="-25000" dirty="0">
                              <a:latin typeface="Cambria Math" charset="0"/>
                              <a:ea typeface="Times New Roman" charset="0"/>
                              <a:cs typeface="Times New Roman" charset="0"/>
                            </a:rPr>
                            <m:t>3</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15" name="TextBox 114">
                <a:extLst>
                  <a:ext uri="{FF2B5EF4-FFF2-40B4-BE49-F238E27FC236}">
                    <a16:creationId xmlns:a16="http://schemas.microsoft.com/office/drawing/2014/main" id="{CCCA0F6F-E07D-DB49-A4FA-4981B61670FF}"/>
                  </a:ext>
                </a:extLst>
              </p:cNvPr>
              <p:cNvSpPr txBox="1">
                <a:spLocks noRot="1" noChangeAspect="1" noMove="1" noResize="1" noEditPoints="1" noAdjustHandles="1" noChangeArrowheads="1" noChangeShapeType="1" noTextEdit="1"/>
              </p:cNvSpPr>
              <p:nvPr/>
            </p:nvSpPr>
            <p:spPr>
              <a:xfrm>
                <a:off x="2439522" y="5898430"/>
                <a:ext cx="267190" cy="126958"/>
              </a:xfrm>
              <a:prstGeom prst="rect">
                <a:avLst/>
              </a:prstGeom>
              <a:blipFill>
                <a:blip r:embed="rId8"/>
                <a:stretch>
                  <a:fillRect t="-5000"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26040E80-E195-074C-B1F7-78F6E646DF6F}"/>
                  </a:ext>
                </a:extLst>
              </p:cNvPr>
              <p:cNvSpPr txBox="1"/>
              <p:nvPr/>
            </p:nvSpPr>
            <p:spPr>
              <a:xfrm>
                <a:off x="3278091" y="5895416"/>
                <a:ext cx="267190"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𝑒</m:t>
                          </m:r>
                          <m:r>
                            <m:rPr>
                              <m:sty m:val="p"/>
                            </m:rPr>
                            <a:rPr lang="en-US" sz="825" baseline="-25000" dirty="0">
                              <a:latin typeface="Cambria Math" charset="0"/>
                              <a:ea typeface="Times New Roman" charset="0"/>
                              <a:cs typeface="Times New Roman" charset="0"/>
                            </a:rPr>
                            <m:t>V</m:t>
                          </m:r>
                          <m:r>
                            <a:rPr lang="en-US" sz="825" baseline="-25000" dirty="0">
                              <a:latin typeface="Cambria Math" charset="0"/>
                              <a:ea typeface="Times New Roman" charset="0"/>
                              <a:cs typeface="Times New Roman" charset="0"/>
                            </a:rPr>
                            <m:t>4</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16" name="TextBox 115">
                <a:extLst>
                  <a:ext uri="{FF2B5EF4-FFF2-40B4-BE49-F238E27FC236}">
                    <a16:creationId xmlns:a16="http://schemas.microsoft.com/office/drawing/2014/main" id="{26040E80-E195-074C-B1F7-78F6E646DF6F}"/>
                  </a:ext>
                </a:extLst>
              </p:cNvPr>
              <p:cNvSpPr txBox="1">
                <a:spLocks noRot="1" noChangeAspect="1" noMove="1" noResize="1" noEditPoints="1" noAdjustHandles="1" noChangeArrowheads="1" noChangeShapeType="1" noTextEdit="1"/>
              </p:cNvSpPr>
              <p:nvPr/>
            </p:nvSpPr>
            <p:spPr>
              <a:xfrm>
                <a:off x="3278091" y="5895416"/>
                <a:ext cx="267190" cy="126958"/>
              </a:xfrm>
              <a:prstGeom prst="rect">
                <a:avLst/>
              </a:prstGeom>
              <a:blipFill>
                <a:blip r:embed="rId9"/>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B670EDE3-5E42-B945-A3B7-FF84B2817E6E}"/>
                  </a:ext>
                </a:extLst>
              </p:cNvPr>
              <p:cNvSpPr txBox="1"/>
              <p:nvPr/>
            </p:nvSpPr>
            <p:spPr>
              <a:xfrm>
                <a:off x="4020939" y="5887534"/>
                <a:ext cx="267190"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𝑒</m:t>
                          </m:r>
                          <m:r>
                            <m:rPr>
                              <m:sty m:val="p"/>
                            </m:rPr>
                            <a:rPr lang="en-US" sz="825" baseline="-25000" dirty="0">
                              <a:latin typeface="Cambria Math" charset="0"/>
                              <a:ea typeface="Times New Roman" charset="0"/>
                              <a:cs typeface="Times New Roman" charset="0"/>
                            </a:rPr>
                            <m:t>V</m:t>
                          </m:r>
                          <m:r>
                            <a:rPr lang="en-US" sz="825" baseline="-25000" dirty="0">
                              <a:latin typeface="Cambria Math" charset="0"/>
                              <a:ea typeface="Times New Roman" charset="0"/>
                              <a:cs typeface="Times New Roman" charset="0"/>
                            </a:rPr>
                            <m:t>5</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17" name="TextBox 116">
                <a:extLst>
                  <a:ext uri="{FF2B5EF4-FFF2-40B4-BE49-F238E27FC236}">
                    <a16:creationId xmlns:a16="http://schemas.microsoft.com/office/drawing/2014/main" id="{B670EDE3-5E42-B945-A3B7-FF84B2817E6E}"/>
                  </a:ext>
                </a:extLst>
              </p:cNvPr>
              <p:cNvSpPr txBox="1">
                <a:spLocks noRot="1" noChangeAspect="1" noMove="1" noResize="1" noEditPoints="1" noAdjustHandles="1" noChangeArrowheads="1" noChangeShapeType="1" noTextEdit="1"/>
              </p:cNvSpPr>
              <p:nvPr/>
            </p:nvSpPr>
            <p:spPr>
              <a:xfrm>
                <a:off x="4020939" y="5887534"/>
                <a:ext cx="267190" cy="126958"/>
              </a:xfrm>
              <a:prstGeom prst="rect">
                <a:avLst/>
              </a:prstGeom>
              <a:blipFill>
                <a:blip r:embed="rId10"/>
                <a:stretch>
                  <a:fillRect t="-4762" b="-9524"/>
                </a:stretch>
              </a:blipFill>
            </p:spPr>
            <p:txBody>
              <a:bodyPr/>
              <a:lstStyle/>
              <a:p>
                <a:r>
                  <a:rPr lang="en-US">
                    <a:noFill/>
                  </a:rPr>
                  <a:t> </a:t>
                </a:r>
              </a:p>
            </p:txBody>
          </p:sp>
        </mc:Fallback>
      </mc:AlternateContent>
      <p:sp>
        <p:nvSpPr>
          <p:cNvPr id="123" name="TextBox 122">
            <a:extLst>
              <a:ext uri="{FF2B5EF4-FFF2-40B4-BE49-F238E27FC236}">
                <a16:creationId xmlns:a16="http://schemas.microsoft.com/office/drawing/2014/main" id="{E1B8EC44-D55A-8E43-99DE-09DC90B7BD16}"/>
              </a:ext>
            </a:extLst>
          </p:cNvPr>
          <p:cNvSpPr txBox="1"/>
          <p:nvPr/>
        </p:nvSpPr>
        <p:spPr>
          <a:xfrm>
            <a:off x="1976119" y="4078638"/>
            <a:ext cx="417330" cy="219291"/>
          </a:xfrm>
          <a:prstGeom prst="rect">
            <a:avLst/>
          </a:prstGeom>
          <a:solidFill>
            <a:schemeClr val="bg1"/>
          </a:solidFill>
          <a:ln>
            <a:noFill/>
          </a:ln>
        </p:spPr>
        <p:txBody>
          <a:bodyPr wrap="square" rtlCol="0">
            <a:spAutoFit/>
          </a:bodyPr>
          <a:lstStyle/>
          <a:p>
            <a:r>
              <a:rPr lang="el-GR" sz="825" dirty="0">
                <a:latin typeface="Times New Roman" charset="0"/>
                <a:ea typeface="Times New Roman" charset="0"/>
                <a:cs typeface="Times New Roman" charset="0"/>
              </a:rPr>
              <a:t> λ</a:t>
            </a:r>
            <a:r>
              <a:rPr lang="en-US" sz="825" baseline="-25000" dirty="0">
                <a:latin typeface="Times New Roman" charset="0"/>
                <a:ea typeface="Times New Roman" charset="0"/>
                <a:cs typeface="Times New Roman" charset="0"/>
              </a:rPr>
              <a:t>V1</a:t>
            </a:r>
            <a:r>
              <a:rPr lang="el-GR" sz="825" dirty="0">
                <a:latin typeface="Times New Roman" charset="0"/>
                <a:ea typeface="Times New Roman" charset="0"/>
                <a:cs typeface="Times New Roman" charset="0"/>
              </a:rPr>
              <a:t> </a:t>
            </a:r>
            <a:endParaRPr lang="en-US" sz="825" dirty="0">
              <a:latin typeface="Times New Roman" charset="0"/>
              <a:ea typeface="Times New Roman" charset="0"/>
              <a:cs typeface="Times New Roman" charset="0"/>
            </a:endParaRPr>
          </a:p>
        </p:txBody>
      </p:sp>
      <p:sp>
        <p:nvSpPr>
          <p:cNvPr id="124" name="TextBox 123">
            <a:extLst>
              <a:ext uri="{FF2B5EF4-FFF2-40B4-BE49-F238E27FC236}">
                <a16:creationId xmlns:a16="http://schemas.microsoft.com/office/drawing/2014/main" id="{E122C51C-33C7-6B43-BE7B-DAEE73BDF300}"/>
              </a:ext>
            </a:extLst>
          </p:cNvPr>
          <p:cNvSpPr txBox="1"/>
          <p:nvPr/>
        </p:nvSpPr>
        <p:spPr>
          <a:xfrm>
            <a:off x="2173655" y="4267828"/>
            <a:ext cx="390060" cy="219291"/>
          </a:xfrm>
          <a:prstGeom prst="rect">
            <a:avLst/>
          </a:prstGeom>
          <a:solidFill>
            <a:schemeClr val="bg1"/>
          </a:solidFill>
          <a:ln>
            <a:noFill/>
          </a:ln>
        </p:spPr>
        <p:txBody>
          <a:bodyPr wrap="square" rtlCol="0">
            <a:spAutoFit/>
          </a:bodyPr>
          <a:lstStyle/>
          <a:p>
            <a:r>
              <a:rPr lang="el-GR" sz="825" dirty="0">
                <a:latin typeface="Times New Roman" charset="0"/>
                <a:ea typeface="Times New Roman" charset="0"/>
                <a:cs typeface="Times New Roman" charset="0"/>
              </a:rPr>
              <a:t> λ</a:t>
            </a:r>
            <a:r>
              <a:rPr lang="en-US" sz="825" baseline="-25000" dirty="0">
                <a:latin typeface="Times New Roman" charset="0"/>
                <a:ea typeface="Times New Roman" charset="0"/>
                <a:cs typeface="Times New Roman" charset="0"/>
              </a:rPr>
              <a:t>V2</a:t>
            </a:r>
            <a:r>
              <a:rPr lang="el-GR" sz="825" dirty="0">
                <a:latin typeface="Times New Roman" charset="0"/>
                <a:ea typeface="Times New Roman" charset="0"/>
                <a:cs typeface="Times New Roman" charset="0"/>
              </a:rPr>
              <a:t> </a:t>
            </a:r>
            <a:endParaRPr lang="en-US" sz="825" dirty="0">
              <a:latin typeface="Times New Roman" charset="0"/>
              <a:ea typeface="Times New Roman" charset="0"/>
              <a:cs typeface="Times New Roman" charset="0"/>
            </a:endParaRPr>
          </a:p>
        </p:txBody>
      </p:sp>
      <p:sp>
        <p:nvSpPr>
          <p:cNvPr id="125" name="TextBox 124">
            <a:extLst>
              <a:ext uri="{FF2B5EF4-FFF2-40B4-BE49-F238E27FC236}">
                <a16:creationId xmlns:a16="http://schemas.microsoft.com/office/drawing/2014/main" id="{CF29B700-C2F2-7C4D-BD61-394CC2C1FFDB}"/>
              </a:ext>
            </a:extLst>
          </p:cNvPr>
          <p:cNvSpPr txBox="1"/>
          <p:nvPr/>
        </p:nvSpPr>
        <p:spPr>
          <a:xfrm>
            <a:off x="2479698" y="4290085"/>
            <a:ext cx="403972" cy="219291"/>
          </a:xfrm>
          <a:prstGeom prst="rect">
            <a:avLst/>
          </a:prstGeom>
          <a:solidFill>
            <a:schemeClr val="bg1"/>
          </a:solidFill>
          <a:ln>
            <a:noFill/>
          </a:ln>
        </p:spPr>
        <p:txBody>
          <a:bodyPr wrap="square" rtlCol="0">
            <a:spAutoFit/>
          </a:bodyPr>
          <a:lstStyle/>
          <a:p>
            <a:r>
              <a:rPr lang="el-GR" sz="825" dirty="0">
                <a:latin typeface="Times New Roman" charset="0"/>
                <a:ea typeface="Times New Roman" charset="0"/>
                <a:cs typeface="Times New Roman" charset="0"/>
              </a:rPr>
              <a:t> λ</a:t>
            </a:r>
            <a:r>
              <a:rPr lang="en-US" sz="825" baseline="-25000" dirty="0">
                <a:latin typeface="Times New Roman" charset="0"/>
                <a:ea typeface="Times New Roman" charset="0"/>
                <a:cs typeface="Times New Roman" charset="0"/>
              </a:rPr>
              <a:t>V3</a:t>
            </a:r>
            <a:r>
              <a:rPr lang="el-GR" sz="825" dirty="0">
                <a:latin typeface="Times New Roman" charset="0"/>
                <a:ea typeface="Times New Roman" charset="0"/>
                <a:cs typeface="Times New Roman" charset="0"/>
              </a:rPr>
              <a:t> </a:t>
            </a:r>
            <a:endParaRPr lang="en-US" sz="825" dirty="0">
              <a:latin typeface="Times New Roman" charset="0"/>
              <a:ea typeface="Times New Roman" charset="0"/>
              <a:cs typeface="Times New Roman" charset="0"/>
            </a:endParaRPr>
          </a:p>
        </p:txBody>
      </p:sp>
      <p:sp>
        <p:nvSpPr>
          <p:cNvPr id="126" name="TextBox 125">
            <a:extLst>
              <a:ext uri="{FF2B5EF4-FFF2-40B4-BE49-F238E27FC236}">
                <a16:creationId xmlns:a16="http://schemas.microsoft.com/office/drawing/2014/main" id="{27FCE9B0-CFE1-334D-B1B6-B1F145345878}"/>
              </a:ext>
            </a:extLst>
          </p:cNvPr>
          <p:cNvSpPr txBox="1"/>
          <p:nvPr/>
        </p:nvSpPr>
        <p:spPr>
          <a:xfrm>
            <a:off x="2785740" y="4295650"/>
            <a:ext cx="444220" cy="219291"/>
          </a:xfrm>
          <a:prstGeom prst="rect">
            <a:avLst/>
          </a:prstGeom>
          <a:solidFill>
            <a:schemeClr val="bg1"/>
          </a:solidFill>
          <a:ln>
            <a:noFill/>
          </a:ln>
        </p:spPr>
        <p:txBody>
          <a:bodyPr wrap="square" rtlCol="0">
            <a:spAutoFit/>
          </a:bodyPr>
          <a:lstStyle/>
          <a:p>
            <a:r>
              <a:rPr lang="el-GR" sz="825" dirty="0">
                <a:latin typeface="Times New Roman" charset="0"/>
                <a:ea typeface="Times New Roman" charset="0"/>
                <a:cs typeface="Times New Roman" charset="0"/>
              </a:rPr>
              <a:t> λ</a:t>
            </a:r>
            <a:r>
              <a:rPr lang="en-US" sz="825" baseline="-25000" dirty="0">
                <a:latin typeface="Times New Roman" charset="0"/>
                <a:ea typeface="Times New Roman" charset="0"/>
                <a:cs typeface="Times New Roman" charset="0"/>
              </a:rPr>
              <a:t>V4</a:t>
            </a:r>
            <a:r>
              <a:rPr lang="el-GR" sz="825" dirty="0">
                <a:latin typeface="Times New Roman" charset="0"/>
                <a:ea typeface="Times New Roman" charset="0"/>
                <a:cs typeface="Times New Roman" charset="0"/>
              </a:rPr>
              <a:t> </a:t>
            </a:r>
            <a:endParaRPr lang="en-US" sz="825" dirty="0">
              <a:latin typeface="Times New Roman" charset="0"/>
              <a:ea typeface="Times New Roman" charset="0"/>
              <a:cs typeface="Times New Roman" charset="0"/>
            </a:endParaRPr>
          </a:p>
        </p:txBody>
      </p:sp>
      <p:sp>
        <p:nvSpPr>
          <p:cNvPr id="127" name="TextBox 126">
            <a:extLst>
              <a:ext uri="{FF2B5EF4-FFF2-40B4-BE49-F238E27FC236}">
                <a16:creationId xmlns:a16="http://schemas.microsoft.com/office/drawing/2014/main" id="{08229AF4-A2AF-8247-A274-692E1018C6A8}"/>
              </a:ext>
            </a:extLst>
          </p:cNvPr>
          <p:cNvSpPr txBox="1"/>
          <p:nvPr/>
        </p:nvSpPr>
        <p:spPr>
          <a:xfrm>
            <a:off x="2966584" y="4150976"/>
            <a:ext cx="422894" cy="219291"/>
          </a:xfrm>
          <a:prstGeom prst="rect">
            <a:avLst/>
          </a:prstGeom>
          <a:solidFill>
            <a:schemeClr val="bg1"/>
          </a:solidFill>
          <a:ln>
            <a:noFill/>
          </a:ln>
        </p:spPr>
        <p:txBody>
          <a:bodyPr wrap="square" rtlCol="0">
            <a:spAutoFit/>
          </a:bodyPr>
          <a:lstStyle/>
          <a:p>
            <a:r>
              <a:rPr lang="el-GR" sz="825" dirty="0">
                <a:latin typeface="Times New Roman" charset="0"/>
                <a:ea typeface="Times New Roman" charset="0"/>
                <a:cs typeface="Times New Roman" charset="0"/>
              </a:rPr>
              <a:t> λ</a:t>
            </a:r>
            <a:r>
              <a:rPr lang="en-US" sz="825" baseline="-25000" dirty="0">
                <a:latin typeface="Times New Roman" charset="0"/>
                <a:ea typeface="Times New Roman" charset="0"/>
                <a:cs typeface="Times New Roman" charset="0"/>
              </a:rPr>
              <a:t>V5</a:t>
            </a:r>
            <a:r>
              <a:rPr lang="el-GR" sz="825" dirty="0">
                <a:latin typeface="Times New Roman" charset="0"/>
                <a:ea typeface="Times New Roman" charset="0"/>
                <a:cs typeface="Times New Roman" charset="0"/>
              </a:rPr>
              <a:t> </a:t>
            </a:r>
            <a:endParaRPr lang="en-US" sz="825" dirty="0">
              <a:latin typeface="Times New Roman" charset="0"/>
              <a:ea typeface="Times New Roman" charset="0"/>
              <a:cs typeface="Times New Roman" charset="0"/>
            </a:endParaRPr>
          </a:p>
        </p:txBody>
      </p:sp>
      <p:sp>
        <p:nvSpPr>
          <p:cNvPr id="133" name="Oval 132">
            <a:extLst>
              <a:ext uri="{FF2B5EF4-FFF2-40B4-BE49-F238E27FC236}">
                <a16:creationId xmlns:a16="http://schemas.microsoft.com/office/drawing/2014/main" id="{5C359106-6375-F147-9017-C21AFE27394F}"/>
              </a:ext>
            </a:extLst>
          </p:cNvPr>
          <p:cNvSpPr/>
          <p:nvPr/>
        </p:nvSpPr>
        <p:spPr>
          <a:xfrm>
            <a:off x="6598414" y="3663536"/>
            <a:ext cx="412871" cy="412871"/>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i="1" dirty="0">
                <a:solidFill>
                  <a:schemeClr val="tx1"/>
                </a:solidFill>
                <a:latin typeface="Times New Roman" charset="0"/>
                <a:ea typeface="Times New Roman" charset="0"/>
                <a:cs typeface="Times New Roman" charset="0"/>
              </a:rPr>
              <a:t>F</a:t>
            </a:r>
            <a:r>
              <a:rPr lang="en-US" sz="825" i="1" baseline="-25000" dirty="0">
                <a:solidFill>
                  <a:schemeClr val="tx1"/>
                </a:solidFill>
                <a:latin typeface="Times New Roman" charset="0"/>
                <a:ea typeface="Times New Roman" charset="0"/>
                <a:cs typeface="Times New Roman" charset="0"/>
              </a:rPr>
              <a:t>G</a:t>
            </a:r>
            <a:endParaRPr lang="en-US" sz="825" i="1" dirty="0">
              <a:solidFill>
                <a:schemeClr val="tx1"/>
              </a:solidFill>
              <a:latin typeface="Times New Roman" charset="0"/>
              <a:ea typeface="Times New Roman" charset="0"/>
              <a:cs typeface="Times New Roman" charset="0"/>
            </a:endParaRPr>
          </a:p>
        </p:txBody>
      </p:sp>
      <p:cxnSp>
        <p:nvCxnSpPr>
          <p:cNvPr id="134" name="Straight Arrow Connector 133">
            <a:extLst>
              <a:ext uri="{FF2B5EF4-FFF2-40B4-BE49-F238E27FC236}">
                <a16:creationId xmlns:a16="http://schemas.microsoft.com/office/drawing/2014/main" id="{00030B31-178F-074B-80FE-4CE99D9924BC}"/>
              </a:ext>
            </a:extLst>
          </p:cNvPr>
          <p:cNvCxnSpPr/>
          <p:nvPr/>
        </p:nvCxnSpPr>
        <p:spPr>
          <a:xfrm flipH="1">
            <a:off x="5335294" y="3972360"/>
            <a:ext cx="1277583" cy="9236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9E5373DA-E629-FE40-AADC-C472F770CEE5}"/>
              </a:ext>
            </a:extLst>
          </p:cNvPr>
          <p:cNvSpPr/>
          <p:nvPr/>
        </p:nvSpPr>
        <p:spPr>
          <a:xfrm>
            <a:off x="5179491" y="5444144"/>
            <a:ext cx="278220" cy="250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cxnSp>
        <p:nvCxnSpPr>
          <p:cNvPr id="136" name="Straight Arrow Connector 135">
            <a:extLst>
              <a:ext uri="{FF2B5EF4-FFF2-40B4-BE49-F238E27FC236}">
                <a16:creationId xmlns:a16="http://schemas.microsoft.com/office/drawing/2014/main" id="{B227CE0F-E465-A143-8F10-6606F2A7459F}"/>
              </a:ext>
            </a:extLst>
          </p:cNvPr>
          <p:cNvCxnSpPr/>
          <p:nvPr/>
        </p:nvCxnSpPr>
        <p:spPr>
          <a:xfrm flipV="1">
            <a:off x="5318601" y="5221568"/>
            <a:ext cx="0" cy="22257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7" name="Curved Connector 136">
            <a:extLst>
              <a:ext uri="{FF2B5EF4-FFF2-40B4-BE49-F238E27FC236}">
                <a16:creationId xmlns:a16="http://schemas.microsoft.com/office/drawing/2014/main" id="{AEFE6F34-02CD-4040-ADAD-16A5F5A15AD3}"/>
              </a:ext>
            </a:extLst>
          </p:cNvPr>
          <p:cNvCxnSpPr/>
          <p:nvPr/>
        </p:nvCxnSpPr>
        <p:spPr>
          <a:xfrm rot="5400000">
            <a:off x="5318602" y="5559507"/>
            <a:ext cx="4637" cy="196732"/>
          </a:xfrm>
          <a:prstGeom prst="curvedConnector3">
            <a:avLst>
              <a:gd name="adj1" fmla="val 2590811"/>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55D8C1F5-662B-7447-B503-C1FC2CF80511}"/>
              </a:ext>
            </a:extLst>
          </p:cNvPr>
          <p:cNvCxnSpPr/>
          <p:nvPr/>
        </p:nvCxnSpPr>
        <p:spPr>
          <a:xfrm flipH="1">
            <a:off x="5975201" y="4032637"/>
            <a:ext cx="683677" cy="85228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0" name="Oval 139">
            <a:extLst>
              <a:ext uri="{FF2B5EF4-FFF2-40B4-BE49-F238E27FC236}">
                <a16:creationId xmlns:a16="http://schemas.microsoft.com/office/drawing/2014/main" id="{C03681E4-6352-D44A-8EEF-A00FA9A1D2CE}"/>
              </a:ext>
            </a:extLst>
          </p:cNvPr>
          <p:cNvSpPr/>
          <p:nvPr/>
        </p:nvSpPr>
        <p:spPr>
          <a:xfrm>
            <a:off x="5819397" y="5444144"/>
            <a:ext cx="278220" cy="250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cxnSp>
        <p:nvCxnSpPr>
          <p:cNvPr id="141" name="Straight Arrow Connector 140">
            <a:extLst>
              <a:ext uri="{FF2B5EF4-FFF2-40B4-BE49-F238E27FC236}">
                <a16:creationId xmlns:a16="http://schemas.microsoft.com/office/drawing/2014/main" id="{D6603CB0-F712-6E4B-BD98-D987F11C95B3}"/>
              </a:ext>
            </a:extLst>
          </p:cNvPr>
          <p:cNvCxnSpPr/>
          <p:nvPr/>
        </p:nvCxnSpPr>
        <p:spPr>
          <a:xfrm flipV="1">
            <a:off x="5958507" y="5221568"/>
            <a:ext cx="0" cy="22257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2" name="Curved Connector 141">
            <a:extLst>
              <a:ext uri="{FF2B5EF4-FFF2-40B4-BE49-F238E27FC236}">
                <a16:creationId xmlns:a16="http://schemas.microsoft.com/office/drawing/2014/main" id="{C056CCE7-FF75-244A-A1B6-4B6093DED376}"/>
              </a:ext>
            </a:extLst>
          </p:cNvPr>
          <p:cNvCxnSpPr/>
          <p:nvPr/>
        </p:nvCxnSpPr>
        <p:spPr>
          <a:xfrm rot="5400000">
            <a:off x="5958508" y="5559507"/>
            <a:ext cx="4637" cy="196732"/>
          </a:xfrm>
          <a:prstGeom prst="curvedConnector3">
            <a:avLst>
              <a:gd name="adj1" fmla="val 2590811"/>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0342B7B3-84CD-744D-885D-F4C82E7F7321}"/>
              </a:ext>
            </a:extLst>
          </p:cNvPr>
          <p:cNvCxnSpPr/>
          <p:nvPr/>
        </p:nvCxnSpPr>
        <p:spPr>
          <a:xfrm flipH="1">
            <a:off x="6779257" y="4093101"/>
            <a:ext cx="25592" cy="81407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5" name="Oval 144">
            <a:extLst>
              <a:ext uri="{FF2B5EF4-FFF2-40B4-BE49-F238E27FC236}">
                <a16:creationId xmlns:a16="http://schemas.microsoft.com/office/drawing/2014/main" id="{5568DE5E-6248-7145-9BB7-C921652E48CE}"/>
              </a:ext>
            </a:extLst>
          </p:cNvPr>
          <p:cNvSpPr/>
          <p:nvPr/>
        </p:nvSpPr>
        <p:spPr>
          <a:xfrm>
            <a:off x="6626236" y="5444144"/>
            <a:ext cx="303416" cy="250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cxnSp>
        <p:nvCxnSpPr>
          <p:cNvPr id="146" name="Straight Arrow Connector 145">
            <a:extLst>
              <a:ext uri="{FF2B5EF4-FFF2-40B4-BE49-F238E27FC236}">
                <a16:creationId xmlns:a16="http://schemas.microsoft.com/office/drawing/2014/main" id="{C14DF30E-EE9F-EB43-8D4E-B4405857587C}"/>
              </a:ext>
            </a:extLst>
          </p:cNvPr>
          <p:cNvCxnSpPr/>
          <p:nvPr/>
        </p:nvCxnSpPr>
        <p:spPr>
          <a:xfrm flipV="1">
            <a:off x="6765346" y="5221568"/>
            <a:ext cx="0" cy="22257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Curved Connector 146">
            <a:extLst>
              <a:ext uri="{FF2B5EF4-FFF2-40B4-BE49-F238E27FC236}">
                <a16:creationId xmlns:a16="http://schemas.microsoft.com/office/drawing/2014/main" id="{DB707744-3441-3A4B-B7BF-8ABE94FC723C}"/>
              </a:ext>
            </a:extLst>
          </p:cNvPr>
          <p:cNvCxnSpPr/>
          <p:nvPr/>
        </p:nvCxnSpPr>
        <p:spPr>
          <a:xfrm rot="5400000">
            <a:off x="6777928" y="5570673"/>
            <a:ext cx="4637" cy="196732"/>
          </a:xfrm>
          <a:prstGeom prst="curvedConnector3">
            <a:avLst>
              <a:gd name="adj1" fmla="val 2590811"/>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25ABA61F-DCD6-7140-8F7C-2D4B5D24C70E}"/>
              </a:ext>
            </a:extLst>
          </p:cNvPr>
          <p:cNvCxnSpPr/>
          <p:nvPr/>
        </p:nvCxnSpPr>
        <p:spPr>
          <a:xfrm>
            <a:off x="6904456" y="4053044"/>
            <a:ext cx="706679" cy="83466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FD9A9F26-F33D-0642-A4AF-23C5A958B679}"/>
              </a:ext>
            </a:extLst>
          </p:cNvPr>
          <p:cNvSpPr/>
          <p:nvPr/>
        </p:nvSpPr>
        <p:spPr>
          <a:xfrm>
            <a:off x="7468696" y="5444144"/>
            <a:ext cx="270419" cy="250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cxnSp>
        <p:nvCxnSpPr>
          <p:cNvPr id="151" name="Straight Arrow Connector 150">
            <a:extLst>
              <a:ext uri="{FF2B5EF4-FFF2-40B4-BE49-F238E27FC236}">
                <a16:creationId xmlns:a16="http://schemas.microsoft.com/office/drawing/2014/main" id="{D36FD748-B304-994A-A9E3-62241A4CE2C9}"/>
              </a:ext>
            </a:extLst>
          </p:cNvPr>
          <p:cNvCxnSpPr/>
          <p:nvPr/>
        </p:nvCxnSpPr>
        <p:spPr>
          <a:xfrm flipV="1">
            <a:off x="7600006" y="5221568"/>
            <a:ext cx="0" cy="22257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2" name="Curved Connector 151">
            <a:extLst>
              <a:ext uri="{FF2B5EF4-FFF2-40B4-BE49-F238E27FC236}">
                <a16:creationId xmlns:a16="http://schemas.microsoft.com/office/drawing/2014/main" id="{D7A17469-23EF-6A43-AE75-7FBF54BC4A4C}"/>
              </a:ext>
            </a:extLst>
          </p:cNvPr>
          <p:cNvCxnSpPr/>
          <p:nvPr/>
        </p:nvCxnSpPr>
        <p:spPr>
          <a:xfrm rot="5400000">
            <a:off x="7600006" y="5559507"/>
            <a:ext cx="4637" cy="196732"/>
          </a:xfrm>
          <a:prstGeom prst="curvedConnector3">
            <a:avLst>
              <a:gd name="adj1" fmla="val 2590811"/>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075C205F-C513-2545-ADE5-51D5B8759E69}"/>
              </a:ext>
            </a:extLst>
          </p:cNvPr>
          <p:cNvCxnSpPr/>
          <p:nvPr/>
        </p:nvCxnSpPr>
        <p:spPr>
          <a:xfrm>
            <a:off x="7005167" y="3947320"/>
            <a:ext cx="1327949" cy="9403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5" name="Oval 154">
            <a:extLst>
              <a:ext uri="{FF2B5EF4-FFF2-40B4-BE49-F238E27FC236}">
                <a16:creationId xmlns:a16="http://schemas.microsoft.com/office/drawing/2014/main" id="{6DA466A6-B3B6-D147-96DA-2410B0CA06C1}"/>
              </a:ext>
            </a:extLst>
          </p:cNvPr>
          <p:cNvSpPr/>
          <p:nvPr/>
        </p:nvSpPr>
        <p:spPr>
          <a:xfrm>
            <a:off x="8184268" y="5444144"/>
            <a:ext cx="306042" cy="250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cxnSp>
        <p:nvCxnSpPr>
          <p:cNvPr id="156" name="Curved Connector 155">
            <a:extLst>
              <a:ext uri="{FF2B5EF4-FFF2-40B4-BE49-F238E27FC236}">
                <a16:creationId xmlns:a16="http://schemas.microsoft.com/office/drawing/2014/main" id="{19AAC867-F161-FF48-89A9-6B8A045960F3}"/>
              </a:ext>
            </a:extLst>
          </p:cNvPr>
          <p:cNvCxnSpPr/>
          <p:nvPr/>
        </p:nvCxnSpPr>
        <p:spPr>
          <a:xfrm rot="5400000">
            <a:off x="8340072" y="5567854"/>
            <a:ext cx="4637" cy="196732"/>
          </a:xfrm>
          <a:prstGeom prst="curvedConnector3">
            <a:avLst>
              <a:gd name="adj1" fmla="val 2590811"/>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0144EEFC-8481-1F47-B0B9-E7F42AD1DC08}"/>
              </a:ext>
            </a:extLst>
          </p:cNvPr>
          <p:cNvSpPr txBox="1"/>
          <p:nvPr/>
        </p:nvSpPr>
        <p:spPr>
          <a:xfrm>
            <a:off x="8156447" y="5839218"/>
            <a:ext cx="184731" cy="219291"/>
          </a:xfrm>
          <a:prstGeom prst="rect">
            <a:avLst/>
          </a:prstGeom>
          <a:solidFill>
            <a:schemeClr val="bg1"/>
          </a:solidFill>
        </p:spPr>
        <p:txBody>
          <a:bodyPr wrap="none" rtlCol="0">
            <a:spAutoFit/>
          </a:bodyPr>
          <a:lstStyle/>
          <a:p>
            <a:endParaRPr lang="en-US" sz="825" dirty="0">
              <a:latin typeface="Times New Roman" charset="0"/>
              <a:ea typeface="Times New Roman" charset="0"/>
              <a:cs typeface="Times New Roman" charset="0"/>
            </a:endParaRPr>
          </a:p>
        </p:txBody>
      </p:sp>
      <p:sp>
        <p:nvSpPr>
          <p:cNvPr id="158" name="Oval 157">
            <a:extLst>
              <a:ext uri="{FF2B5EF4-FFF2-40B4-BE49-F238E27FC236}">
                <a16:creationId xmlns:a16="http://schemas.microsoft.com/office/drawing/2014/main" id="{6FFB9948-9E43-664F-AA1D-0B53B480EA9C}"/>
              </a:ext>
            </a:extLst>
          </p:cNvPr>
          <p:cNvSpPr/>
          <p:nvPr/>
        </p:nvSpPr>
        <p:spPr>
          <a:xfrm>
            <a:off x="5160015" y="4879357"/>
            <a:ext cx="350558" cy="350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sp>
        <p:nvSpPr>
          <p:cNvPr id="159" name="Oval 158">
            <a:extLst>
              <a:ext uri="{FF2B5EF4-FFF2-40B4-BE49-F238E27FC236}">
                <a16:creationId xmlns:a16="http://schemas.microsoft.com/office/drawing/2014/main" id="{83D49DAA-B8FB-E746-BFC7-F24BD23237D5}"/>
              </a:ext>
            </a:extLst>
          </p:cNvPr>
          <p:cNvSpPr/>
          <p:nvPr/>
        </p:nvSpPr>
        <p:spPr>
          <a:xfrm>
            <a:off x="5799922" y="4868229"/>
            <a:ext cx="350558" cy="350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sp>
        <p:nvSpPr>
          <p:cNvPr id="160" name="Oval 159">
            <a:extLst>
              <a:ext uri="{FF2B5EF4-FFF2-40B4-BE49-F238E27FC236}">
                <a16:creationId xmlns:a16="http://schemas.microsoft.com/office/drawing/2014/main" id="{D8E6FD60-EF04-6A4C-95A5-75E36BAB5358}"/>
              </a:ext>
            </a:extLst>
          </p:cNvPr>
          <p:cNvSpPr/>
          <p:nvPr/>
        </p:nvSpPr>
        <p:spPr>
          <a:xfrm>
            <a:off x="6603978" y="4890486"/>
            <a:ext cx="350558" cy="350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sp>
        <p:nvSpPr>
          <p:cNvPr id="161" name="Oval 160">
            <a:extLst>
              <a:ext uri="{FF2B5EF4-FFF2-40B4-BE49-F238E27FC236}">
                <a16:creationId xmlns:a16="http://schemas.microsoft.com/office/drawing/2014/main" id="{608938DB-0F0E-8B47-A4AB-B32ACF40DED4}"/>
              </a:ext>
            </a:extLst>
          </p:cNvPr>
          <p:cNvSpPr/>
          <p:nvPr/>
        </p:nvSpPr>
        <p:spPr>
          <a:xfrm>
            <a:off x="7399688" y="4887704"/>
            <a:ext cx="370033" cy="350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sp>
        <p:nvSpPr>
          <p:cNvPr id="162" name="Oval 161">
            <a:extLst>
              <a:ext uri="{FF2B5EF4-FFF2-40B4-BE49-F238E27FC236}">
                <a16:creationId xmlns:a16="http://schemas.microsoft.com/office/drawing/2014/main" id="{86DAD487-3171-DF45-A3FE-7E44D8C92047}"/>
              </a:ext>
            </a:extLst>
          </p:cNvPr>
          <p:cNvSpPr/>
          <p:nvPr/>
        </p:nvSpPr>
        <p:spPr>
          <a:xfrm>
            <a:off x="8150881" y="4887704"/>
            <a:ext cx="364469" cy="350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sp>
        <p:nvSpPr>
          <p:cNvPr id="163" name="Rectangle 162">
            <a:extLst>
              <a:ext uri="{FF2B5EF4-FFF2-40B4-BE49-F238E27FC236}">
                <a16:creationId xmlns:a16="http://schemas.microsoft.com/office/drawing/2014/main" id="{1860EBC4-4F52-0B4A-A777-09F800265F28}"/>
              </a:ext>
            </a:extLst>
          </p:cNvPr>
          <p:cNvSpPr/>
          <p:nvPr/>
        </p:nvSpPr>
        <p:spPr>
          <a:xfrm>
            <a:off x="5043163" y="3710833"/>
            <a:ext cx="434024" cy="358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25" dirty="0" err="1">
                <a:solidFill>
                  <a:schemeClr val="tx1"/>
                </a:solidFill>
                <a:latin typeface="Times New Roman" charset="0"/>
                <a:ea typeface="Times New Roman" charset="0"/>
                <a:cs typeface="Times New Roman" charset="0"/>
              </a:rPr>
              <a:t>SNP</a:t>
            </a:r>
            <a:r>
              <a:rPr lang="en-US" sz="825" baseline="-25000" dirty="0" err="1">
                <a:solidFill>
                  <a:schemeClr val="tx1"/>
                </a:solidFill>
                <a:latin typeface="Times New Roman" charset="0"/>
                <a:ea typeface="Times New Roman" charset="0"/>
                <a:cs typeface="Times New Roman" charset="0"/>
              </a:rPr>
              <a:t>m</a:t>
            </a:r>
            <a:endParaRPr lang="en-US" sz="825" dirty="0">
              <a:solidFill>
                <a:schemeClr val="tx1"/>
              </a:solidFill>
              <a:latin typeface="Times New Roman" charset="0"/>
              <a:ea typeface="Times New Roman" charset="0"/>
              <a:cs typeface="Times New Roman" charset="0"/>
            </a:endParaRPr>
          </a:p>
        </p:txBody>
      </p:sp>
      <p:cxnSp>
        <p:nvCxnSpPr>
          <p:cNvPr id="165" name="Curved Connector 164">
            <a:extLst>
              <a:ext uri="{FF2B5EF4-FFF2-40B4-BE49-F238E27FC236}">
                <a16:creationId xmlns:a16="http://schemas.microsoft.com/office/drawing/2014/main" id="{8FBC6FE9-F7F1-614C-963F-D50AAC51ACA7}"/>
              </a:ext>
            </a:extLst>
          </p:cNvPr>
          <p:cNvCxnSpPr/>
          <p:nvPr/>
        </p:nvCxnSpPr>
        <p:spPr>
          <a:xfrm rot="5400000" flipH="1">
            <a:off x="4948081" y="3883330"/>
            <a:ext cx="177059" cy="4637"/>
          </a:xfrm>
          <a:prstGeom prst="curvedConnector5">
            <a:avLst>
              <a:gd name="adj1" fmla="val -9428"/>
              <a:gd name="adj2" fmla="val 4401323"/>
              <a:gd name="adj3" fmla="val 114142"/>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70D9D645-8CEA-8D4A-8DD9-B9DDD62BDC36}"/>
                  </a:ext>
                </a:extLst>
              </p:cNvPr>
              <p:cNvSpPr txBox="1"/>
              <p:nvPr/>
            </p:nvSpPr>
            <p:spPr>
              <a:xfrm>
                <a:off x="4516201" y="3793934"/>
                <a:ext cx="336614"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𝜎</m:t>
                          </m:r>
                          <m:r>
                            <m:rPr>
                              <m:nor/>
                            </m:rPr>
                            <a:rPr lang="en-US" sz="825" baseline="-25000" dirty="0">
                              <a:latin typeface="Times New Roman" charset="0"/>
                              <a:ea typeface="Times New Roman" charset="0"/>
                              <a:cs typeface="Times New Roman" charset="0"/>
                            </a:rPr>
                            <m:t>SNP</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66" name="TextBox 165">
                <a:extLst>
                  <a:ext uri="{FF2B5EF4-FFF2-40B4-BE49-F238E27FC236}">
                    <a16:creationId xmlns:a16="http://schemas.microsoft.com/office/drawing/2014/main" id="{70D9D645-8CEA-8D4A-8DD9-B9DDD62BDC36}"/>
                  </a:ext>
                </a:extLst>
              </p:cNvPr>
              <p:cNvSpPr txBox="1">
                <a:spLocks noRot="1" noChangeAspect="1" noMove="1" noResize="1" noEditPoints="1" noAdjustHandles="1" noChangeArrowheads="1" noChangeShapeType="1" noTextEdit="1"/>
              </p:cNvSpPr>
              <p:nvPr/>
            </p:nvSpPr>
            <p:spPr>
              <a:xfrm>
                <a:off x="4516201" y="3793934"/>
                <a:ext cx="336614" cy="126958"/>
              </a:xfrm>
              <a:prstGeom prst="rect">
                <a:avLst/>
              </a:prstGeom>
              <a:blipFill>
                <a:blip r:embed="rId11"/>
                <a:stretch>
                  <a:fillRect b="-14286"/>
                </a:stretch>
              </a:blipFill>
            </p:spPr>
            <p:txBody>
              <a:bodyPr/>
              <a:lstStyle/>
              <a:p>
                <a:r>
                  <a:rPr lang="en-US">
                    <a:noFill/>
                  </a:rPr>
                  <a:t> </a:t>
                </a:r>
              </a:p>
            </p:txBody>
          </p:sp>
        </mc:Fallback>
      </mc:AlternateContent>
      <p:cxnSp>
        <p:nvCxnSpPr>
          <p:cNvPr id="169" name="Straight Arrow Connector 168">
            <a:extLst>
              <a:ext uri="{FF2B5EF4-FFF2-40B4-BE49-F238E27FC236}">
                <a16:creationId xmlns:a16="http://schemas.microsoft.com/office/drawing/2014/main" id="{27A3B890-71FD-B24F-8119-00B7008B141A}"/>
              </a:ext>
            </a:extLst>
          </p:cNvPr>
          <p:cNvCxnSpPr/>
          <p:nvPr/>
        </p:nvCxnSpPr>
        <p:spPr>
          <a:xfrm flipV="1">
            <a:off x="8340071" y="5229915"/>
            <a:ext cx="0" cy="22257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5423E464-3FC1-1A46-B2DF-826A9A2651D4}"/>
              </a:ext>
            </a:extLst>
          </p:cNvPr>
          <p:cNvSpPr txBox="1"/>
          <p:nvPr/>
        </p:nvSpPr>
        <p:spPr>
          <a:xfrm>
            <a:off x="7057477" y="3532773"/>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mc:AlternateContent xmlns:mc="http://schemas.openxmlformats.org/markup-compatibility/2006" xmlns:a14="http://schemas.microsoft.com/office/drawing/2010/main">
        <mc:Choice Requires="a14">
          <p:sp>
            <p:nvSpPr>
              <p:cNvPr id="175" name="TextBox 174">
                <a:extLst>
                  <a:ext uri="{FF2B5EF4-FFF2-40B4-BE49-F238E27FC236}">
                    <a16:creationId xmlns:a16="http://schemas.microsoft.com/office/drawing/2014/main" id="{5473606D-86EF-5141-9DAD-BD83BBAD42FD}"/>
                  </a:ext>
                </a:extLst>
              </p:cNvPr>
              <p:cNvSpPr txBox="1"/>
              <p:nvPr/>
            </p:nvSpPr>
            <p:spPr>
              <a:xfrm>
                <a:off x="5190522" y="5766880"/>
                <a:ext cx="267190"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𝑒</m:t>
                          </m:r>
                          <m:r>
                            <m:rPr>
                              <m:sty m:val="p"/>
                            </m:rPr>
                            <a:rPr lang="en-US" sz="825" baseline="-25000" dirty="0">
                              <a:latin typeface="Cambria Math" charset="0"/>
                              <a:ea typeface="Times New Roman" charset="0"/>
                              <a:cs typeface="Times New Roman" charset="0"/>
                            </a:rPr>
                            <m:t>V</m:t>
                          </m:r>
                          <m:r>
                            <a:rPr lang="en-US" sz="825" i="1" baseline="-25000" dirty="0">
                              <a:latin typeface="Cambria Math" charset="0"/>
                              <a:ea typeface="Times New Roman" charset="0"/>
                              <a:cs typeface="Times New Roman" charset="0"/>
                            </a:rPr>
                            <m:t>1</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75" name="TextBox 174">
                <a:extLst>
                  <a:ext uri="{FF2B5EF4-FFF2-40B4-BE49-F238E27FC236}">
                    <a16:creationId xmlns:a16="http://schemas.microsoft.com/office/drawing/2014/main" id="{5473606D-86EF-5141-9DAD-BD83BBAD42FD}"/>
                  </a:ext>
                </a:extLst>
              </p:cNvPr>
              <p:cNvSpPr txBox="1">
                <a:spLocks noRot="1" noChangeAspect="1" noMove="1" noResize="1" noEditPoints="1" noAdjustHandles="1" noChangeArrowheads="1" noChangeShapeType="1" noTextEdit="1"/>
              </p:cNvSpPr>
              <p:nvPr/>
            </p:nvSpPr>
            <p:spPr>
              <a:xfrm>
                <a:off x="5190522" y="5766880"/>
                <a:ext cx="267190" cy="126958"/>
              </a:xfrm>
              <a:prstGeom prst="rect">
                <a:avLst/>
              </a:prstGeom>
              <a:blipFill>
                <a:blip r:embed="rId12"/>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6" name="TextBox 175">
                <a:extLst>
                  <a:ext uri="{FF2B5EF4-FFF2-40B4-BE49-F238E27FC236}">
                    <a16:creationId xmlns:a16="http://schemas.microsoft.com/office/drawing/2014/main" id="{65DED3F1-774C-AC49-93EC-6261A061A53B}"/>
                  </a:ext>
                </a:extLst>
              </p:cNvPr>
              <p:cNvSpPr txBox="1"/>
              <p:nvPr/>
            </p:nvSpPr>
            <p:spPr>
              <a:xfrm>
                <a:off x="5841557" y="5783574"/>
                <a:ext cx="267190"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𝑒</m:t>
                          </m:r>
                          <m:r>
                            <m:rPr>
                              <m:sty m:val="p"/>
                            </m:rPr>
                            <a:rPr lang="en-US" sz="825" baseline="-25000" dirty="0">
                              <a:latin typeface="Cambria Math" charset="0"/>
                              <a:ea typeface="Times New Roman" charset="0"/>
                              <a:cs typeface="Times New Roman" charset="0"/>
                            </a:rPr>
                            <m:t>V</m:t>
                          </m:r>
                          <m:r>
                            <a:rPr lang="en-US" sz="825" baseline="-25000" dirty="0">
                              <a:latin typeface="Cambria Math" charset="0"/>
                              <a:ea typeface="Times New Roman" charset="0"/>
                              <a:cs typeface="Times New Roman" charset="0"/>
                            </a:rPr>
                            <m:t>2</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76" name="TextBox 175">
                <a:extLst>
                  <a:ext uri="{FF2B5EF4-FFF2-40B4-BE49-F238E27FC236}">
                    <a16:creationId xmlns:a16="http://schemas.microsoft.com/office/drawing/2014/main" id="{65DED3F1-774C-AC49-93EC-6261A061A53B}"/>
                  </a:ext>
                </a:extLst>
              </p:cNvPr>
              <p:cNvSpPr txBox="1">
                <a:spLocks noRot="1" noChangeAspect="1" noMove="1" noResize="1" noEditPoints="1" noAdjustHandles="1" noChangeArrowheads="1" noChangeShapeType="1" noTextEdit="1"/>
              </p:cNvSpPr>
              <p:nvPr/>
            </p:nvSpPr>
            <p:spPr>
              <a:xfrm>
                <a:off x="5841557" y="5783574"/>
                <a:ext cx="267190" cy="126958"/>
              </a:xfrm>
              <a:prstGeom prst="rect">
                <a:avLst/>
              </a:prstGeom>
              <a:blipFill>
                <a:blip r:embed="rId13"/>
                <a:stretch>
                  <a:fillRect t="-4762"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CCCA0F6F-E07D-DB49-A4FA-4981B61670FF}"/>
                  </a:ext>
                </a:extLst>
              </p:cNvPr>
              <p:cNvSpPr txBox="1"/>
              <p:nvPr/>
            </p:nvSpPr>
            <p:spPr>
              <a:xfrm>
                <a:off x="6673435" y="5780791"/>
                <a:ext cx="267190"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𝑒</m:t>
                          </m:r>
                          <m:r>
                            <m:rPr>
                              <m:sty m:val="p"/>
                            </m:rPr>
                            <a:rPr lang="en-US" sz="825" baseline="-25000" dirty="0">
                              <a:latin typeface="Cambria Math" charset="0"/>
                              <a:ea typeface="Times New Roman" charset="0"/>
                              <a:cs typeface="Times New Roman" charset="0"/>
                            </a:rPr>
                            <m:t>V</m:t>
                          </m:r>
                          <m:r>
                            <a:rPr lang="en-US" sz="825" baseline="-25000" dirty="0">
                              <a:latin typeface="Cambria Math" charset="0"/>
                              <a:ea typeface="Times New Roman" charset="0"/>
                              <a:cs typeface="Times New Roman" charset="0"/>
                            </a:rPr>
                            <m:t>3</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77" name="TextBox 176">
                <a:extLst>
                  <a:ext uri="{FF2B5EF4-FFF2-40B4-BE49-F238E27FC236}">
                    <a16:creationId xmlns:a16="http://schemas.microsoft.com/office/drawing/2014/main" id="{CCCA0F6F-E07D-DB49-A4FA-4981B61670FF}"/>
                  </a:ext>
                </a:extLst>
              </p:cNvPr>
              <p:cNvSpPr txBox="1">
                <a:spLocks noRot="1" noChangeAspect="1" noMove="1" noResize="1" noEditPoints="1" noAdjustHandles="1" noChangeArrowheads="1" noChangeShapeType="1" noTextEdit="1"/>
              </p:cNvSpPr>
              <p:nvPr/>
            </p:nvSpPr>
            <p:spPr>
              <a:xfrm>
                <a:off x="6673435" y="5780791"/>
                <a:ext cx="267190" cy="126958"/>
              </a:xfrm>
              <a:prstGeom prst="rect">
                <a:avLst/>
              </a:prstGeom>
              <a:blipFill>
                <a:blip r:embed="rId14"/>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26040E80-E195-074C-B1F7-78F6E646DF6F}"/>
                  </a:ext>
                </a:extLst>
              </p:cNvPr>
              <p:cNvSpPr txBox="1"/>
              <p:nvPr/>
            </p:nvSpPr>
            <p:spPr>
              <a:xfrm>
                <a:off x="7488620" y="5769663"/>
                <a:ext cx="267190"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𝑒</m:t>
                          </m:r>
                          <m:r>
                            <m:rPr>
                              <m:sty m:val="p"/>
                            </m:rPr>
                            <a:rPr lang="en-US" sz="825" baseline="-25000" dirty="0">
                              <a:latin typeface="Cambria Math" charset="0"/>
                              <a:ea typeface="Times New Roman" charset="0"/>
                              <a:cs typeface="Times New Roman" charset="0"/>
                            </a:rPr>
                            <m:t>V</m:t>
                          </m:r>
                          <m:r>
                            <a:rPr lang="en-US" sz="825" baseline="-25000" dirty="0">
                              <a:latin typeface="Cambria Math" charset="0"/>
                              <a:ea typeface="Times New Roman" charset="0"/>
                              <a:cs typeface="Times New Roman" charset="0"/>
                            </a:rPr>
                            <m:t>4</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78" name="TextBox 177">
                <a:extLst>
                  <a:ext uri="{FF2B5EF4-FFF2-40B4-BE49-F238E27FC236}">
                    <a16:creationId xmlns:a16="http://schemas.microsoft.com/office/drawing/2014/main" id="{26040E80-E195-074C-B1F7-78F6E646DF6F}"/>
                  </a:ext>
                </a:extLst>
              </p:cNvPr>
              <p:cNvSpPr txBox="1">
                <a:spLocks noRot="1" noChangeAspect="1" noMove="1" noResize="1" noEditPoints="1" noAdjustHandles="1" noChangeArrowheads="1" noChangeShapeType="1" noTextEdit="1"/>
              </p:cNvSpPr>
              <p:nvPr/>
            </p:nvSpPr>
            <p:spPr>
              <a:xfrm>
                <a:off x="7488620" y="5769663"/>
                <a:ext cx="267190" cy="126958"/>
              </a:xfrm>
              <a:prstGeom prst="rect">
                <a:avLst/>
              </a:prstGeom>
              <a:blipFill>
                <a:blip r:embed="rId9"/>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B670EDE3-5E42-B945-A3B7-FF84B2817E6E}"/>
                  </a:ext>
                </a:extLst>
              </p:cNvPr>
              <p:cNvSpPr txBox="1"/>
              <p:nvPr/>
            </p:nvSpPr>
            <p:spPr>
              <a:xfrm>
                <a:off x="8231468" y="5769663"/>
                <a:ext cx="267190"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𝑒</m:t>
                          </m:r>
                          <m:r>
                            <m:rPr>
                              <m:sty m:val="p"/>
                            </m:rPr>
                            <a:rPr lang="en-US" sz="825" baseline="-25000" dirty="0">
                              <a:latin typeface="Cambria Math" charset="0"/>
                              <a:ea typeface="Times New Roman" charset="0"/>
                              <a:cs typeface="Times New Roman" charset="0"/>
                            </a:rPr>
                            <m:t>V</m:t>
                          </m:r>
                          <m:r>
                            <a:rPr lang="en-US" sz="825" baseline="-25000" dirty="0">
                              <a:latin typeface="Cambria Math" charset="0"/>
                              <a:ea typeface="Times New Roman" charset="0"/>
                              <a:cs typeface="Times New Roman" charset="0"/>
                            </a:rPr>
                            <m:t>5</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79" name="TextBox 178">
                <a:extLst>
                  <a:ext uri="{FF2B5EF4-FFF2-40B4-BE49-F238E27FC236}">
                    <a16:creationId xmlns:a16="http://schemas.microsoft.com/office/drawing/2014/main" id="{B670EDE3-5E42-B945-A3B7-FF84B2817E6E}"/>
                  </a:ext>
                </a:extLst>
              </p:cNvPr>
              <p:cNvSpPr txBox="1">
                <a:spLocks noRot="1" noChangeAspect="1" noMove="1" noResize="1" noEditPoints="1" noAdjustHandles="1" noChangeArrowheads="1" noChangeShapeType="1" noTextEdit="1"/>
              </p:cNvSpPr>
              <p:nvPr/>
            </p:nvSpPr>
            <p:spPr>
              <a:xfrm>
                <a:off x="8231468" y="5769663"/>
                <a:ext cx="267190" cy="126958"/>
              </a:xfrm>
              <a:prstGeom prst="rect">
                <a:avLst/>
              </a:prstGeom>
              <a:blipFill>
                <a:blip r:embed="rId15"/>
                <a:stretch>
                  <a:fillRect b="-9524"/>
                </a:stretch>
              </a:blipFill>
            </p:spPr>
            <p:txBody>
              <a:bodyPr/>
              <a:lstStyle/>
              <a:p>
                <a:r>
                  <a:rPr lang="en-US">
                    <a:noFill/>
                  </a:rPr>
                  <a:t> </a:t>
                </a:r>
              </a:p>
            </p:txBody>
          </p:sp>
        </mc:Fallback>
      </mc:AlternateContent>
      <p:cxnSp>
        <p:nvCxnSpPr>
          <p:cNvPr id="180" name="Straight Arrow Connector 179">
            <a:extLst>
              <a:ext uri="{FF2B5EF4-FFF2-40B4-BE49-F238E27FC236}">
                <a16:creationId xmlns:a16="http://schemas.microsoft.com/office/drawing/2014/main" id="{8F75E182-1216-264A-B74D-2F4602DB3D28}"/>
              </a:ext>
            </a:extLst>
          </p:cNvPr>
          <p:cNvCxnSpPr/>
          <p:nvPr/>
        </p:nvCxnSpPr>
        <p:spPr>
          <a:xfrm>
            <a:off x="5493880" y="3936191"/>
            <a:ext cx="2839237" cy="95151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7AFCC6A3-25FF-194B-BBF4-3F641DD15A99}"/>
              </a:ext>
            </a:extLst>
          </p:cNvPr>
          <p:cNvCxnSpPr/>
          <p:nvPr/>
        </p:nvCxnSpPr>
        <p:spPr>
          <a:xfrm>
            <a:off x="5485533" y="3977924"/>
            <a:ext cx="2125602" cy="90978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D06AE111-F057-294A-9DF4-ADA5EDB4FD7B}"/>
              </a:ext>
            </a:extLst>
          </p:cNvPr>
          <p:cNvCxnSpPr/>
          <p:nvPr/>
        </p:nvCxnSpPr>
        <p:spPr>
          <a:xfrm>
            <a:off x="5485533" y="4044697"/>
            <a:ext cx="1293724" cy="84578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E6EF9E6D-2E97-C349-A3E6-2274C3287AD5}"/>
              </a:ext>
            </a:extLst>
          </p:cNvPr>
          <p:cNvCxnSpPr/>
          <p:nvPr/>
        </p:nvCxnSpPr>
        <p:spPr>
          <a:xfrm>
            <a:off x="5301908" y="4061391"/>
            <a:ext cx="673293" cy="8068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99CE5DA7-ED97-FF4F-8AA9-DA485EA2B569}"/>
              </a:ext>
            </a:extLst>
          </p:cNvPr>
          <p:cNvCxnSpPr>
            <a:stCxn id="139" idx="2"/>
          </p:cNvCxnSpPr>
          <p:nvPr/>
        </p:nvCxnSpPr>
        <p:spPr>
          <a:xfrm>
            <a:off x="5260175" y="4069737"/>
            <a:ext cx="75119" cy="8096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E1B8EC44-D55A-8E43-99DE-09DC90B7BD16}"/>
              </a:ext>
            </a:extLst>
          </p:cNvPr>
          <p:cNvSpPr txBox="1"/>
          <p:nvPr/>
        </p:nvSpPr>
        <p:spPr>
          <a:xfrm>
            <a:off x="6186647" y="3952885"/>
            <a:ext cx="417330" cy="219291"/>
          </a:xfrm>
          <a:prstGeom prst="rect">
            <a:avLst/>
          </a:prstGeom>
          <a:solidFill>
            <a:schemeClr val="bg1"/>
          </a:solidFill>
          <a:ln>
            <a:noFill/>
          </a:ln>
        </p:spPr>
        <p:txBody>
          <a:bodyPr wrap="square" rtlCol="0">
            <a:spAutoFit/>
          </a:bodyPr>
          <a:lstStyle/>
          <a:p>
            <a:r>
              <a:rPr lang="el-GR" sz="825" dirty="0">
                <a:latin typeface="Times New Roman" charset="0"/>
                <a:ea typeface="Times New Roman" charset="0"/>
                <a:cs typeface="Times New Roman" charset="0"/>
              </a:rPr>
              <a:t> λ</a:t>
            </a:r>
            <a:r>
              <a:rPr lang="en-US" sz="825" baseline="-25000" dirty="0">
                <a:latin typeface="Times New Roman" charset="0"/>
                <a:ea typeface="Times New Roman" charset="0"/>
                <a:cs typeface="Times New Roman" charset="0"/>
              </a:rPr>
              <a:t>V1</a:t>
            </a:r>
            <a:r>
              <a:rPr lang="el-GR" sz="825" dirty="0">
                <a:latin typeface="Times New Roman" charset="0"/>
                <a:ea typeface="Times New Roman" charset="0"/>
                <a:cs typeface="Times New Roman" charset="0"/>
              </a:rPr>
              <a:t> </a:t>
            </a:r>
            <a:endParaRPr lang="en-US" sz="825" dirty="0">
              <a:latin typeface="Times New Roman" charset="0"/>
              <a:ea typeface="Times New Roman" charset="0"/>
              <a:cs typeface="Times New Roman" charset="0"/>
            </a:endParaRPr>
          </a:p>
        </p:txBody>
      </p:sp>
      <p:sp>
        <p:nvSpPr>
          <p:cNvPr id="186" name="TextBox 185">
            <a:extLst>
              <a:ext uri="{FF2B5EF4-FFF2-40B4-BE49-F238E27FC236}">
                <a16:creationId xmlns:a16="http://schemas.microsoft.com/office/drawing/2014/main" id="{E122C51C-33C7-6B43-BE7B-DAEE73BDF300}"/>
              </a:ext>
            </a:extLst>
          </p:cNvPr>
          <p:cNvSpPr txBox="1"/>
          <p:nvPr/>
        </p:nvSpPr>
        <p:spPr>
          <a:xfrm>
            <a:off x="6384184" y="4142074"/>
            <a:ext cx="390060" cy="219291"/>
          </a:xfrm>
          <a:prstGeom prst="rect">
            <a:avLst/>
          </a:prstGeom>
          <a:solidFill>
            <a:schemeClr val="bg1"/>
          </a:solidFill>
          <a:ln>
            <a:noFill/>
          </a:ln>
        </p:spPr>
        <p:txBody>
          <a:bodyPr wrap="square" rtlCol="0">
            <a:spAutoFit/>
          </a:bodyPr>
          <a:lstStyle/>
          <a:p>
            <a:r>
              <a:rPr lang="el-GR" sz="825" dirty="0">
                <a:latin typeface="Times New Roman" charset="0"/>
                <a:ea typeface="Times New Roman" charset="0"/>
                <a:cs typeface="Times New Roman" charset="0"/>
              </a:rPr>
              <a:t> λ</a:t>
            </a:r>
            <a:r>
              <a:rPr lang="en-US" sz="825" baseline="-25000" dirty="0">
                <a:latin typeface="Times New Roman" charset="0"/>
                <a:ea typeface="Times New Roman" charset="0"/>
                <a:cs typeface="Times New Roman" charset="0"/>
              </a:rPr>
              <a:t>V2</a:t>
            </a:r>
            <a:r>
              <a:rPr lang="el-GR" sz="825" dirty="0">
                <a:latin typeface="Times New Roman" charset="0"/>
                <a:ea typeface="Times New Roman" charset="0"/>
                <a:cs typeface="Times New Roman" charset="0"/>
              </a:rPr>
              <a:t> </a:t>
            </a:r>
            <a:endParaRPr lang="en-US" sz="825" dirty="0">
              <a:latin typeface="Times New Roman" charset="0"/>
              <a:ea typeface="Times New Roman" charset="0"/>
              <a:cs typeface="Times New Roman" charset="0"/>
            </a:endParaRPr>
          </a:p>
        </p:txBody>
      </p:sp>
      <p:sp>
        <p:nvSpPr>
          <p:cNvPr id="187" name="TextBox 186">
            <a:extLst>
              <a:ext uri="{FF2B5EF4-FFF2-40B4-BE49-F238E27FC236}">
                <a16:creationId xmlns:a16="http://schemas.microsoft.com/office/drawing/2014/main" id="{CF29B700-C2F2-7C4D-BD61-394CC2C1FFDB}"/>
              </a:ext>
            </a:extLst>
          </p:cNvPr>
          <p:cNvSpPr txBox="1"/>
          <p:nvPr/>
        </p:nvSpPr>
        <p:spPr>
          <a:xfrm>
            <a:off x="6690226" y="4164332"/>
            <a:ext cx="403972" cy="219291"/>
          </a:xfrm>
          <a:prstGeom prst="rect">
            <a:avLst/>
          </a:prstGeom>
          <a:solidFill>
            <a:schemeClr val="bg1"/>
          </a:solidFill>
          <a:ln>
            <a:noFill/>
          </a:ln>
        </p:spPr>
        <p:txBody>
          <a:bodyPr wrap="square" rtlCol="0">
            <a:spAutoFit/>
          </a:bodyPr>
          <a:lstStyle/>
          <a:p>
            <a:r>
              <a:rPr lang="el-GR" sz="825" dirty="0">
                <a:latin typeface="Times New Roman" charset="0"/>
                <a:ea typeface="Times New Roman" charset="0"/>
                <a:cs typeface="Times New Roman" charset="0"/>
              </a:rPr>
              <a:t> λ</a:t>
            </a:r>
            <a:r>
              <a:rPr lang="en-US" sz="825" baseline="-25000" dirty="0">
                <a:latin typeface="Times New Roman" charset="0"/>
                <a:ea typeface="Times New Roman" charset="0"/>
                <a:cs typeface="Times New Roman" charset="0"/>
              </a:rPr>
              <a:t>V3</a:t>
            </a:r>
            <a:r>
              <a:rPr lang="el-GR" sz="825" dirty="0">
                <a:latin typeface="Times New Roman" charset="0"/>
                <a:ea typeface="Times New Roman" charset="0"/>
                <a:cs typeface="Times New Roman" charset="0"/>
              </a:rPr>
              <a:t> </a:t>
            </a:r>
            <a:endParaRPr lang="en-US" sz="825" dirty="0">
              <a:latin typeface="Times New Roman" charset="0"/>
              <a:ea typeface="Times New Roman" charset="0"/>
              <a:cs typeface="Times New Roman" charset="0"/>
            </a:endParaRPr>
          </a:p>
        </p:txBody>
      </p:sp>
      <p:sp>
        <p:nvSpPr>
          <p:cNvPr id="188" name="TextBox 187">
            <a:extLst>
              <a:ext uri="{FF2B5EF4-FFF2-40B4-BE49-F238E27FC236}">
                <a16:creationId xmlns:a16="http://schemas.microsoft.com/office/drawing/2014/main" id="{27FCE9B0-CFE1-334D-B1B6-B1F145345878}"/>
              </a:ext>
            </a:extLst>
          </p:cNvPr>
          <p:cNvSpPr txBox="1"/>
          <p:nvPr/>
        </p:nvSpPr>
        <p:spPr>
          <a:xfrm>
            <a:off x="6996268" y="4169896"/>
            <a:ext cx="444220" cy="219291"/>
          </a:xfrm>
          <a:prstGeom prst="rect">
            <a:avLst/>
          </a:prstGeom>
          <a:solidFill>
            <a:schemeClr val="bg1"/>
          </a:solidFill>
          <a:ln>
            <a:noFill/>
          </a:ln>
        </p:spPr>
        <p:txBody>
          <a:bodyPr wrap="square" rtlCol="0">
            <a:spAutoFit/>
          </a:bodyPr>
          <a:lstStyle/>
          <a:p>
            <a:r>
              <a:rPr lang="el-GR" sz="825" dirty="0">
                <a:latin typeface="Times New Roman" charset="0"/>
                <a:ea typeface="Times New Roman" charset="0"/>
                <a:cs typeface="Times New Roman" charset="0"/>
              </a:rPr>
              <a:t> λ</a:t>
            </a:r>
            <a:r>
              <a:rPr lang="en-US" sz="825" baseline="-25000" dirty="0">
                <a:latin typeface="Times New Roman" charset="0"/>
                <a:ea typeface="Times New Roman" charset="0"/>
                <a:cs typeface="Times New Roman" charset="0"/>
              </a:rPr>
              <a:t>V4</a:t>
            </a:r>
            <a:r>
              <a:rPr lang="el-GR" sz="825" dirty="0">
                <a:latin typeface="Times New Roman" charset="0"/>
                <a:ea typeface="Times New Roman" charset="0"/>
                <a:cs typeface="Times New Roman" charset="0"/>
              </a:rPr>
              <a:t> </a:t>
            </a:r>
            <a:endParaRPr lang="en-US" sz="825" dirty="0">
              <a:latin typeface="Times New Roman" charset="0"/>
              <a:ea typeface="Times New Roman" charset="0"/>
              <a:cs typeface="Times New Roman" charset="0"/>
            </a:endParaRPr>
          </a:p>
        </p:txBody>
      </p:sp>
      <p:sp>
        <p:nvSpPr>
          <p:cNvPr id="189" name="TextBox 188">
            <a:extLst>
              <a:ext uri="{FF2B5EF4-FFF2-40B4-BE49-F238E27FC236}">
                <a16:creationId xmlns:a16="http://schemas.microsoft.com/office/drawing/2014/main" id="{08229AF4-A2AF-8247-A274-692E1018C6A8}"/>
              </a:ext>
            </a:extLst>
          </p:cNvPr>
          <p:cNvSpPr txBox="1"/>
          <p:nvPr/>
        </p:nvSpPr>
        <p:spPr>
          <a:xfrm>
            <a:off x="7177112" y="4025223"/>
            <a:ext cx="422894" cy="219291"/>
          </a:xfrm>
          <a:prstGeom prst="rect">
            <a:avLst/>
          </a:prstGeom>
          <a:solidFill>
            <a:schemeClr val="bg1"/>
          </a:solidFill>
          <a:ln>
            <a:noFill/>
          </a:ln>
        </p:spPr>
        <p:txBody>
          <a:bodyPr wrap="square" rtlCol="0">
            <a:spAutoFit/>
          </a:bodyPr>
          <a:lstStyle/>
          <a:p>
            <a:r>
              <a:rPr lang="el-GR" sz="825" dirty="0">
                <a:latin typeface="Times New Roman" charset="0"/>
                <a:ea typeface="Times New Roman" charset="0"/>
                <a:cs typeface="Times New Roman" charset="0"/>
              </a:rPr>
              <a:t> λ</a:t>
            </a:r>
            <a:r>
              <a:rPr lang="en-US" sz="825" baseline="-25000" dirty="0">
                <a:latin typeface="Times New Roman" charset="0"/>
                <a:ea typeface="Times New Roman" charset="0"/>
                <a:cs typeface="Times New Roman" charset="0"/>
              </a:rPr>
              <a:t>V5</a:t>
            </a:r>
            <a:r>
              <a:rPr lang="el-GR" sz="825" dirty="0">
                <a:latin typeface="Times New Roman" charset="0"/>
                <a:ea typeface="Times New Roman" charset="0"/>
                <a:cs typeface="Times New Roman" charset="0"/>
              </a:rPr>
              <a:t> </a:t>
            </a:r>
            <a:endParaRPr lang="en-US" sz="825" dirty="0">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190" name="TextBox 189">
                <a:extLst>
                  <a:ext uri="{FF2B5EF4-FFF2-40B4-BE49-F238E27FC236}">
                    <a16:creationId xmlns:a16="http://schemas.microsoft.com/office/drawing/2014/main" id="{F3DAE978-A943-454E-BDAC-DEA35739C748}"/>
                  </a:ext>
                </a:extLst>
              </p:cNvPr>
              <p:cNvSpPr txBox="1"/>
              <p:nvPr/>
            </p:nvSpPr>
            <p:spPr>
              <a:xfrm>
                <a:off x="5057634" y="4221594"/>
                <a:ext cx="436246" cy="260777"/>
              </a:xfrm>
              <a:prstGeom prst="rect">
                <a:avLst/>
              </a:prstGeom>
              <a:solidFill>
                <a:schemeClr val="bg1"/>
              </a:solidFill>
              <a:ln>
                <a:noFill/>
              </a:ln>
            </p:spPr>
            <p:txBody>
              <a:bodyPr wrap="square" lIns="0" tIns="0" rIns="0" bIns="0" rtlCol="0">
                <a:spAutoFit/>
              </a:bodyPr>
              <a:lstStyle/>
              <a:p>
                <a14:m>
                  <m:oMath xmlns:m="http://schemas.openxmlformats.org/officeDocument/2006/math">
                    <m:acc>
                      <m:accPr>
                        <m:chr m:val="̂"/>
                        <m:ctrlPr>
                          <a:rPr lang="en-US" sz="825" i="1">
                            <a:latin typeface="Cambria Math" panose="02040503050406030204" pitchFamily="18" charset="0"/>
                            <a:ea typeface="Arial Unicode MS" charset="0"/>
                            <a:cs typeface="Arial Unicode MS" charset="0"/>
                          </a:rPr>
                        </m:ctrlPr>
                      </m:accPr>
                      <m:e>
                        <m:r>
                          <a:rPr lang="en-US" sz="825" i="1">
                            <a:latin typeface="Cambria Math" charset="0"/>
                            <a:ea typeface="Arial Unicode MS" charset="0"/>
                            <a:cs typeface="Arial Unicode MS" charset="0"/>
                          </a:rPr>
                          <m:t>𝑏</m:t>
                        </m:r>
                      </m:e>
                    </m:acc>
                  </m:oMath>
                </a14:m>
                <a:r>
                  <a:rPr lang="en-US" sz="825" i="1" baseline="-25000" dirty="0">
                    <a:latin typeface="Times New Roman" charset="0"/>
                    <a:ea typeface="Times New Roman" charset="0"/>
                    <a:cs typeface="Times New Roman" charset="0"/>
                  </a:rPr>
                  <a:t>SNPm,V1</a:t>
                </a:r>
                <a:endParaRPr lang="en-US" sz="825" i="1" dirty="0">
                  <a:latin typeface="Times New Roman" charset="0"/>
                  <a:ea typeface="Times New Roman" charset="0"/>
                  <a:cs typeface="Times New Roman" charset="0"/>
                </a:endParaRPr>
              </a:p>
              <a:p>
                <a:endParaRPr lang="en-US" sz="825" dirty="0"/>
              </a:p>
            </p:txBody>
          </p:sp>
        </mc:Choice>
        <mc:Fallback xmlns="">
          <p:sp>
            <p:nvSpPr>
              <p:cNvPr id="190" name="TextBox 189">
                <a:extLst>
                  <a:ext uri="{FF2B5EF4-FFF2-40B4-BE49-F238E27FC236}">
                    <a16:creationId xmlns:a16="http://schemas.microsoft.com/office/drawing/2014/main" id="{F3DAE978-A943-454E-BDAC-DEA35739C748}"/>
                  </a:ext>
                </a:extLst>
              </p:cNvPr>
              <p:cNvSpPr txBox="1">
                <a:spLocks noRot="1" noChangeAspect="1" noMove="1" noResize="1" noEditPoints="1" noAdjustHandles="1" noChangeArrowheads="1" noChangeShapeType="1" noTextEdit="1"/>
              </p:cNvSpPr>
              <p:nvPr/>
            </p:nvSpPr>
            <p:spPr>
              <a:xfrm>
                <a:off x="5057634" y="4221594"/>
                <a:ext cx="436246" cy="260777"/>
              </a:xfrm>
              <a:prstGeom prst="rect">
                <a:avLst/>
              </a:prstGeom>
              <a:blipFill>
                <a:blip r:embed="rId16"/>
                <a:stretch>
                  <a:fillRect l="-9859" t="-1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TextBox 190">
                <a:extLst>
                  <a:ext uri="{FF2B5EF4-FFF2-40B4-BE49-F238E27FC236}">
                    <a16:creationId xmlns:a16="http://schemas.microsoft.com/office/drawing/2014/main" id="{94FC8B03-0B59-FA49-8313-6D7B8AB28CA4}"/>
                  </a:ext>
                </a:extLst>
              </p:cNvPr>
              <p:cNvSpPr txBox="1"/>
              <p:nvPr/>
            </p:nvSpPr>
            <p:spPr>
              <a:xfrm>
                <a:off x="5429103" y="4443406"/>
                <a:ext cx="542120" cy="133819"/>
              </a:xfrm>
              <a:prstGeom prst="rect">
                <a:avLst/>
              </a:prstGeom>
              <a:solidFill>
                <a:schemeClr val="bg1"/>
              </a:solidFill>
              <a:ln>
                <a:noFill/>
              </a:ln>
            </p:spPr>
            <p:txBody>
              <a:bodyPr wrap="square" lIns="0" tIns="0" rIns="0" bIns="0" rtlCol="0">
                <a:spAutoFit/>
              </a:bodyPr>
              <a:lstStyle/>
              <a:p>
                <a14:m>
                  <m:oMath xmlns:m="http://schemas.openxmlformats.org/officeDocument/2006/math">
                    <m:acc>
                      <m:accPr>
                        <m:chr m:val="̂"/>
                        <m:ctrlPr>
                          <a:rPr lang="en-US" sz="825" i="1">
                            <a:latin typeface="Cambria Math" panose="02040503050406030204" pitchFamily="18" charset="0"/>
                            <a:ea typeface="Arial Unicode MS" charset="0"/>
                            <a:cs typeface="Arial Unicode MS" charset="0"/>
                          </a:rPr>
                        </m:ctrlPr>
                      </m:accPr>
                      <m:e>
                        <m:r>
                          <a:rPr lang="en-US" sz="825" i="1">
                            <a:latin typeface="Cambria Math" charset="0"/>
                            <a:ea typeface="Arial Unicode MS" charset="0"/>
                            <a:cs typeface="Arial Unicode MS" charset="0"/>
                          </a:rPr>
                          <m:t>𝑏</m:t>
                        </m:r>
                      </m:e>
                    </m:acc>
                  </m:oMath>
                </a14:m>
                <a:r>
                  <a:rPr lang="en-US" sz="825" i="1" baseline="-25000" dirty="0">
                    <a:latin typeface="Times New Roman" charset="0"/>
                    <a:ea typeface="Times New Roman" charset="0"/>
                    <a:cs typeface="Times New Roman" charset="0"/>
                  </a:rPr>
                  <a:t>SNPm,V2</a:t>
                </a:r>
                <a:endParaRPr lang="en-US" sz="825" i="1" dirty="0">
                  <a:latin typeface="Times New Roman" charset="0"/>
                  <a:ea typeface="Times New Roman" charset="0"/>
                  <a:cs typeface="Times New Roman" charset="0"/>
                </a:endParaRPr>
              </a:p>
            </p:txBody>
          </p:sp>
        </mc:Choice>
        <mc:Fallback xmlns="">
          <p:sp>
            <p:nvSpPr>
              <p:cNvPr id="191" name="TextBox 190">
                <a:extLst>
                  <a:ext uri="{FF2B5EF4-FFF2-40B4-BE49-F238E27FC236}">
                    <a16:creationId xmlns:a16="http://schemas.microsoft.com/office/drawing/2014/main" id="{94FC8B03-0B59-FA49-8313-6D7B8AB28CA4}"/>
                  </a:ext>
                </a:extLst>
              </p:cNvPr>
              <p:cNvSpPr txBox="1">
                <a:spLocks noRot="1" noChangeAspect="1" noMove="1" noResize="1" noEditPoints="1" noAdjustHandles="1" noChangeArrowheads="1" noChangeShapeType="1" noTextEdit="1"/>
              </p:cNvSpPr>
              <p:nvPr/>
            </p:nvSpPr>
            <p:spPr>
              <a:xfrm>
                <a:off x="5429103" y="4443406"/>
                <a:ext cx="542120" cy="133819"/>
              </a:xfrm>
              <a:prstGeom prst="rect">
                <a:avLst/>
              </a:prstGeom>
              <a:blipFill>
                <a:blip r:embed="rId17"/>
                <a:stretch>
                  <a:fillRect l="-7865" t="-31818" b="-3636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2" name="TextBox 191">
                <a:extLst>
                  <a:ext uri="{FF2B5EF4-FFF2-40B4-BE49-F238E27FC236}">
                    <a16:creationId xmlns:a16="http://schemas.microsoft.com/office/drawing/2014/main" id="{6FC61972-D1F8-664A-90AC-E82699DD3FFA}"/>
                  </a:ext>
                </a:extLst>
              </p:cNvPr>
              <p:cNvSpPr txBox="1"/>
              <p:nvPr/>
            </p:nvSpPr>
            <p:spPr>
              <a:xfrm>
                <a:off x="6263079" y="4584445"/>
                <a:ext cx="464690" cy="260777"/>
              </a:xfrm>
              <a:prstGeom prst="rect">
                <a:avLst/>
              </a:prstGeom>
              <a:solidFill>
                <a:schemeClr val="bg1"/>
              </a:solidFill>
              <a:ln>
                <a:noFill/>
              </a:ln>
            </p:spPr>
            <p:txBody>
              <a:bodyPr wrap="square" lIns="0" tIns="0" rIns="0" bIns="0" rtlCol="0">
                <a:spAutoFit/>
              </a:bodyPr>
              <a:lstStyle/>
              <a:p>
                <a14:m>
                  <m:oMath xmlns:m="http://schemas.openxmlformats.org/officeDocument/2006/math">
                    <m:acc>
                      <m:accPr>
                        <m:chr m:val="̂"/>
                        <m:ctrlPr>
                          <a:rPr lang="en-US" sz="825" i="1">
                            <a:latin typeface="Cambria Math" panose="02040503050406030204" pitchFamily="18" charset="0"/>
                            <a:ea typeface="Arial Unicode MS" charset="0"/>
                            <a:cs typeface="Arial Unicode MS" charset="0"/>
                          </a:rPr>
                        </m:ctrlPr>
                      </m:accPr>
                      <m:e>
                        <m:r>
                          <a:rPr lang="en-US" sz="825" i="1">
                            <a:latin typeface="Cambria Math" charset="0"/>
                            <a:ea typeface="Arial Unicode MS" charset="0"/>
                            <a:cs typeface="Arial Unicode MS" charset="0"/>
                          </a:rPr>
                          <m:t>𝑏</m:t>
                        </m:r>
                      </m:e>
                    </m:acc>
                  </m:oMath>
                </a14:m>
                <a:r>
                  <a:rPr lang="en-US" sz="825" i="1" baseline="-25000" dirty="0">
                    <a:latin typeface="Times New Roman" charset="0"/>
                    <a:ea typeface="Times New Roman" charset="0"/>
                    <a:cs typeface="Times New Roman" charset="0"/>
                  </a:rPr>
                  <a:t>SNPm,V3</a:t>
                </a:r>
                <a:endParaRPr lang="en-US" sz="825" i="1" dirty="0">
                  <a:latin typeface="Times New Roman" charset="0"/>
                  <a:ea typeface="Times New Roman" charset="0"/>
                  <a:cs typeface="Times New Roman" charset="0"/>
                </a:endParaRPr>
              </a:p>
              <a:p>
                <a:endParaRPr lang="en-US" sz="825" dirty="0"/>
              </a:p>
            </p:txBody>
          </p:sp>
        </mc:Choice>
        <mc:Fallback xmlns="">
          <p:sp>
            <p:nvSpPr>
              <p:cNvPr id="192" name="TextBox 191">
                <a:extLst>
                  <a:ext uri="{FF2B5EF4-FFF2-40B4-BE49-F238E27FC236}">
                    <a16:creationId xmlns:a16="http://schemas.microsoft.com/office/drawing/2014/main" id="{6FC61972-D1F8-664A-90AC-E82699DD3FFA}"/>
                  </a:ext>
                </a:extLst>
              </p:cNvPr>
              <p:cNvSpPr txBox="1">
                <a:spLocks noRot="1" noChangeAspect="1" noMove="1" noResize="1" noEditPoints="1" noAdjustHandles="1" noChangeArrowheads="1" noChangeShapeType="1" noTextEdit="1"/>
              </p:cNvSpPr>
              <p:nvPr/>
            </p:nvSpPr>
            <p:spPr>
              <a:xfrm>
                <a:off x="6263079" y="4584445"/>
                <a:ext cx="464690" cy="260777"/>
              </a:xfrm>
              <a:prstGeom prst="rect">
                <a:avLst/>
              </a:prstGeom>
              <a:blipFill>
                <a:blip r:embed="rId18"/>
                <a:stretch>
                  <a:fillRect l="-7792" t="-1395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C077F13A-133F-C04B-BAD7-ED89AE835580}"/>
                  </a:ext>
                </a:extLst>
              </p:cNvPr>
              <p:cNvSpPr txBox="1"/>
              <p:nvPr/>
            </p:nvSpPr>
            <p:spPr>
              <a:xfrm>
                <a:off x="6929652" y="4656782"/>
                <a:ext cx="542120" cy="260777"/>
              </a:xfrm>
              <a:prstGeom prst="rect">
                <a:avLst/>
              </a:prstGeom>
              <a:solidFill>
                <a:schemeClr val="bg1"/>
              </a:solidFill>
              <a:ln>
                <a:noFill/>
              </a:ln>
            </p:spPr>
            <p:txBody>
              <a:bodyPr wrap="square" lIns="0" tIns="0" rIns="0" bIns="0" rtlCol="0">
                <a:spAutoFit/>
              </a:bodyPr>
              <a:lstStyle/>
              <a:p>
                <a14:m>
                  <m:oMath xmlns:m="http://schemas.openxmlformats.org/officeDocument/2006/math">
                    <m:acc>
                      <m:accPr>
                        <m:chr m:val="̂"/>
                        <m:ctrlPr>
                          <a:rPr lang="en-US" sz="825" i="1">
                            <a:latin typeface="Cambria Math" panose="02040503050406030204" pitchFamily="18" charset="0"/>
                            <a:ea typeface="Arial Unicode MS" charset="0"/>
                            <a:cs typeface="Arial Unicode MS" charset="0"/>
                          </a:rPr>
                        </m:ctrlPr>
                      </m:accPr>
                      <m:e>
                        <m:r>
                          <a:rPr lang="en-US" sz="825" i="1">
                            <a:latin typeface="Cambria Math" charset="0"/>
                            <a:ea typeface="Arial Unicode MS" charset="0"/>
                            <a:cs typeface="Arial Unicode MS" charset="0"/>
                          </a:rPr>
                          <m:t>𝑏</m:t>
                        </m:r>
                      </m:e>
                    </m:acc>
                  </m:oMath>
                </a14:m>
                <a:r>
                  <a:rPr lang="en-US" sz="825" i="1" baseline="-25000" dirty="0">
                    <a:latin typeface="Times New Roman" charset="0"/>
                    <a:ea typeface="Times New Roman" charset="0"/>
                    <a:cs typeface="Times New Roman" charset="0"/>
                  </a:rPr>
                  <a:t>SNPm,V4</a:t>
                </a:r>
                <a:endParaRPr lang="en-US" sz="825" i="1" dirty="0">
                  <a:latin typeface="Times New Roman" charset="0"/>
                  <a:ea typeface="Times New Roman" charset="0"/>
                  <a:cs typeface="Times New Roman" charset="0"/>
                </a:endParaRPr>
              </a:p>
              <a:p>
                <a:endParaRPr lang="en-US" sz="825" dirty="0"/>
              </a:p>
            </p:txBody>
          </p:sp>
        </mc:Choice>
        <mc:Fallback xmlns="">
          <p:sp>
            <p:nvSpPr>
              <p:cNvPr id="193" name="TextBox 192">
                <a:extLst>
                  <a:ext uri="{FF2B5EF4-FFF2-40B4-BE49-F238E27FC236}">
                    <a16:creationId xmlns:a16="http://schemas.microsoft.com/office/drawing/2014/main" id="{C077F13A-133F-C04B-BAD7-ED89AE835580}"/>
                  </a:ext>
                </a:extLst>
              </p:cNvPr>
              <p:cNvSpPr txBox="1">
                <a:spLocks noRot="1" noChangeAspect="1" noMove="1" noResize="1" noEditPoints="1" noAdjustHandles="1" noChangeArrowheads="1" noChangeShapeType="1" noTextEdit="1"/>
              </p:cNvSpPr>
              <p:nvPr/>
            </p:nvSpPr>
            <p:spPr>
              <a:xfrm>
                <a:off x="6929652" y="4656782"/>
                <a:ext cx="542120" cy="260777"/>
              </a:xfrm>
              <a:prstGeom prst="rect">
                <a:avLst/>
              </a:prstGeom>
              <a:blipFill>
                <a:blip r:embed="rId19"/>
                <a:stretch>
                  <a:fillRect l="-7865" t="-1627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01A27433-BC88-6F44-A274-B2301CA3EC60}"/>
                  </a:ext>
                </a:extLst>
              </p:cNvPr>
              <p:cNvSpPr txBox="1"/>
              <p:nvPr/>
            </p:nvSpPr>
            <p:spPr>
              <a:xfrm>
                <a:off x="7692087" y="4679040"/>
                <a:ext cx="400369" cy="260777"/>
              </a:xfrm>
              <a:prstGeom prst="rect">
                <a:avLst/>
              </a:prstGeom>
              <a:solidFill>
                <a:schemeClr val="bg1"/>
              </a:solidFill>
              <a:ln>
                <a:noFill/>
              </a:ln>
            </p:spPr>
            <p:txBody>
              <a:bodyPr wrap="square" lIns="0" tIns="0" rIns="0" bIns="0" rtlCol="0">
                <a:spAutoFit/>
              </a:bodyPr>
              <a:lstStyle/>
              <a:p>
                <a14:m>
                  <m:oMath xmlns:m="http://schemas.openxmlformats.org/officeDocument/2006/math">
                    <m:acc>
                      <m:accPr>
                        <m:chr m:val="̂"/>
                        <m:ctrlPr>
                          <a:rPr lang="en-US" sz="825" i="1">
                            <a:latin typeface="Cambria Math" panose="02040503050406030204" pitchFamily="18" charset="0"/>
                            <a:ea typeface="Arial Unicode MS" charset="0"/>
                            <a:cs typeface="Arial Unicode MS" charset="0"/>
                          </a:rPr>
                        </m:ctrlPr>
                      </m:accPr>
                      <m:e>
                        <m:r>
                          <a:rPr lang="en-US" sz="825" i="1">
                            <a:latin typeface="Cambria Math" charset="0"/>
                            <a:ea typeface="Arial Unicode MS" charset="0"/>
                            <a:cs typeface="Arial Unicode MS" charset="0"/>
                          </a:rPr>
                          <m:t>𝑏</m:t>
                        </m:r>
                      </m:e>
                    </m:acc>
                  </m:oMath>
                </a14:m>
                <a:r>
                  <a:rPr lang="en-US" sz="825" i="1" baseline="-25000" dirty="0">
                    <a:latin typeface="Times New Roman" charset="0"/>
                    <a:ea typeface="Times New Roman" charset="0"/>
                    <a:cs typeface="Times New Roman" charset="0"/>
                  </a:rPr>
                  <a:t>SNPm,V5</a:t>
                </a:r>
                <a:endParaRPr lang="en-US" sz="825" i="1" dirty="0">
                  <a:latin typeface="Times New Roman" charset="0"/>
                  <a:ea typeface="Times New Roman" charset="0"/>
                  <a:cs typeface="Times New Roman" charset="0"/>
                </a:endParaRPr>
              </a:p>
              <a:p>
                <a:endParaRPr lang="en-US" sz="825" dirty="0"/>
              </a:p>
            </p:txBody>
          </p:sp>
        </mc:Choice>
        <mc:Fallback xmlns="">
          <p:sp>
            <p:nvSpPr>
              <p:cNvPr id="194" name="TextBox 193">
                <a:extLst>
                  <a:ext uri="{FF2B5EF4-FFF2-40B4-BE49-F238E27FC236}">
                    <a16:creationId xmlns:a16="http://schemas.microsoft.com/office/drawing/2014/main" id="{01A27433-BC88-6F44-A274-B2301CA3EC60}"/>
                  </a:ext>
                </a:extLst>
              </p:cNvPr>
              <p:cNvSpPr txBox="1">
                <a:spLocks noRot="1" noChangeAspect="1" noMove="1" noResize="1" noEditPoints="1" noAdjustHandles="1" noChangeArrowheads="1" noChangeShapeType="1" noTextEdit="1"/>
              </p:cNvSpPr>
              <p:nvPr/>
            </p:nvSpPr>
            <p:spPr>
              <a:xfrm>
                <a:off x="7692087" y="4679040"/>
                <a:ext cx="400369" cy="260777"/>
              </a:xfrm>
              <a:prstGeom prst="rect">
                <a:avLst/>
              </a:prstGeom>
              <a:blipFill>
                <a:blip r:embed="rId20"/>
                <a:stretch>
                  <a:fillRect l="-10606" t="-16667"/>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5" name="Rectangle 194"/>
              <p:cNvSpPr/>
              <p:nvPr/>
            </p:nvSpPr>
            <p:spPr>
              <a:xfrm>
                <a:off x="495731" y="1805515"/>
                <a:ext cx="8377551" cy="1569660"/>
              </a:xfrm>
              <a:prstGeom prst="rect">
                <a:avLst/>
              </a:prstGeom>
            </p:spPr>
            <p:txBody>
              <a:bodyPr wrap="square">
                <a:spAutoFit/>
              </a:bodyPr>
              <a:lstStyle/>
              <a:p>
                <a:pPr marL="214313" indent="-214313">
                  <a:buFont typeface="Arial" charset="0"/>
                  <a:buChar char="•"/>
                </a:pPr>
                <a:r>
                  <a:rPr lang="en-US" sz="2400" dirty="0">
                    <a:latin typeface="Times New Roman" charset="0"/>
                    <a:ea typeface="Times New Roman" charset="0"/>
                    <a:cs typeface="Times New Roman" charset="0"/>
                  </a:rPr>
                  <a:t>Asks to what extent the effect of the SNP operates through the common factor</a:t>
                </a:r>
              </a:p>
              <a:p>
                <a:pPr marL="214313" indent="-214313">
                  <a:buFont typeface="Arial" charset="0"/>
                  <a:buChar char="•"/>
                </a:pPr>
                <a14:m>
                  <m:oMath xmlns:m="http://schemas.openxmlformats.org/officeDocument/2006/math">
                    <m:sSup>
                      <m:sSupPr>
                        <m:ctrlPr>
                          <a:rPr lang="en-US" sz="2400" i="1" smtClean="0">
                            <a:latin typeface="Cambria Math" panose="02040503050406030204" pitchFamily="18" charset="0"/>
                            <a:cs typeface="Times New Roman" charset="0"/>
                          </a:rPr>
                        </m:ctrlPr>
                      </m:sSupPr>
                      <m:e>
                        <m:r>
                          <a:rPr lang="en-US" sz="2400" i="1" smtClean="0">
                            <a:latin typeface="Cambria Math" panose="02040503050406030204" pitchFamily="18" charset="0"/>
                            <a:ea typeface="Cambria Math" panose="02040503050406030204" pitchFamily="18" charset="0"/>
                            <a:cs typeface="Times New Roman" charset="0"/>
                          </a:rPr>
                          <m:t>𝜒</m:t>
                        </m:r>
                      </m:e>
                      <m:sup>
                        <m:r>
                          <a:rPr lang="en-US" sz="2400" b="0" i="1" smtClean="0">
                            <a:latin typeface="Cambria Math" panose="02040503050406030204" pitchFamily="18" charset="0"/>
                            <a:cs typeface="Times New Roman" charset="0"/>
                          </a:rPr>
                          <m:t>2</m:t>
                        </m:r>
                      </m:sup>
                    </m:sSup>
                    <m:r>
                      <a:rPr lang="en-US" sz="2400" b="0" i="0" smtClean="0">
                        <a:latin typeface="Cambria Math" panose="02040503050406030204" pitchFamily="18" charset="0"/>
                        <a:cs typeface="Times New Roman" charset="0"/>
                      </a:rPr>
                      <m:t> </m:t>
                    </m:r>
                  </m:oMath>
                </a14:m>
                <a:r>
                  <a:rPr lang="en-US" sz="2400" dirty="0">
                    <a:latin typeface="Times New Roman" charset="0"/>
                    <a:ea typeface="Times New Roman" charset="0"/>
                    <a:cs typeface="Times New Roman" charset="0"/>
                  </a:rPr>
                  <a:t>distributed test statistic, indexing fit of the common pathways model against independent pathways model</a:t>
                </a:r>
              </a:p>
            </p:txBody>
          </p:sp>
        </mc:Choice>
        <mc:Fallback>
          <p:sp>
            <p:nvSpPr>
              <p:cNvPr id="195" name="Rectangle 194"/>
              <p:cNvSpPr>
                <a:spLocks noRot="1" noChangeAspect="1" noMove="1" noResize="1" noEditPoints="1" noAdjustHandles="1" noChangeArrowheads="1" noChangeShapeType="1" noTextEdit="1"/>
              </p:cNvSpPr>
              <p:nvPr/>
            </p:nvSpPr>
            <p:spPr>
              <a:xfrm>
                <a:off x="495731" y="1805515"/>
                <a:ext cx="8377551" cy="1569660"/>
              </a:xfrm>
              <a:prstGeom prst="rect">
                <a:avLst/>
              </a:prstGeom>
              <a:blipFill>
                <a:blip r:embed="rId21"/>
                <a:stretch>
                  <a:fillRect l="-908" t="-3226" r="-1362" b="-887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23BB39D1-40A6-5A48-B440-2DF18CFC1132}"/>
              </a:ext>
            </a:extLst>
          </p:cNvPr>
          <p:cNvSpPr txBox="1"/>
          <p:nvPr/>
        </p:nvSpPr>
        <p:spPr>
          <a:xfrm>
            <a:off x="966179" y="5578244"/>
            <a:ext cx="297696" cy="3693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u</a:t>
            </a:r>
            <a:r>
              <a:rPr lang="en-US" sz="900" baseline="-25000" dirty="0">
                <a:latin typeface="Times New Roman" panose="02020603050405020304" pitchFamily="18" charset="0"/>
                <a:cs typeface="Times New Roman" panose="02020603050405020304" pitchFamily="18" charset="0"/>
              </a:rPr>
              <a:t>V1</a:t>
            </a:r>
            <a:endParaRPr lang="en-US" sz="900" dirty="0">
              <a:latin typeface="Times New Roman" panose="02020603050405020304" pitchFamily="18" charset="0"/>
              <a:cs typeface="Times New Roman" panose="02020603050405020304" pitchFamily="18" charset="0"/>
            </a:endParaRPr>
          </a:p>
        </p:txBody>
      </p:sp>
      <p:sp>
        <p:nvSpPr>
          <p:cNvPr id="122" name="TextBox 121">
            <a:extLst>
              <a:ext uri="{FF2B5EF4-FFF2-40B4-BE49-F238E27FC236}">
                <a16:creationId xmlns:a16="http://schemas.microsoft.com/office/drawing/2014/main" id="{A4A3F33E-1642-9F46-8B0B-9FD1AD1D2C24}"/>
              </a:ext>
            </a:extLst>
          </p:cNvPr>
          <p:cNvSpPr txBox="1"/>
          <p:nvPr/>
        </p:nvSpPr>
        <p:spPr>
          <a:xfrm>
            <a:off x="1600654" y="5574671"/>
            <a:ext cx="297696" cy="3693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u</a:t>
            </a:r>
            <a:r>
              <a:rPr lang="en-US" sz="900" baseline="-25000" dirty="0">
                <a:latin typeface="Times New Roman" panose="02020603050405020304" pitchFamily="18" charset="0"/>
                <a:cs typeface="Times New Roman" panose="02020603050405020304" pitchFamily="18" charset="0"/>
              </a:rPr>
              <a:t>V2</a:t>
            </a:r>
            <a:endParaRPr lang="en-US" sz="900" dirty="0">
              <a:latin typeface="Times New Roman" panose="02020603050405020304" pitchFamily="18" charset="0"/>
              <a:cs typeface="Times New Roman" panose="02020603050405020304" pitchFamily="18" charset="0"/>
            </a:endParaRPr>
          </a:p>
        </p:txBody>
      </p:sp>
      <p:sp>
        <p:nvSpPr>
          <p:cNvPr id="164" name="TextBox 163">
            <a:extLst>
              <a:ext uri="{FF2B5EF4-FFF2-40B4-BE49-F238E27FC236}">
                <a16:creationId xmlns:a16="http://schemas.microsoft.com/office/drawing/2014/main" id="{0BC9AF25-3276-C046-8D5F-73868728CD20}"/>
              </a:ext>
            </a:extLst>
          </p:cNvPr>
          <p:cNvSpPr txBox="1"/>
          <p:nvPr/>
        </p:nvSpPr>
        <p:spPr>
          <a:xfrm>
            <a:off x="2417098" y="5569343"/>
            <a:ext cx="297696" cy="3693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u</a:t>
            </a:r>
            <a:r>
              <a:rPr lang="en-US" sz="900" baseline="-25000" dirty="0">
                <a:latin typeface="Times New Roman" panose="02020603050405020304" pitchFamily="18" charset="0"/>
                <a:cs typeface="Times New Roman" panose="02020603050405020304" pitchFamily="18" charset="0"/>
              </a:rPr>
              <a:t>V3</a:t>
            </a:r>
            <a:endParaRPr lang="en-US" sz="900" dirty="0">
              <a:latin typeface="Times New Roman" panose="02020603050405020304" pitchFamily="18" charset="0"/>
              <a:cs typeface="Times New Roman" panose="02020603050405020304" pitchFamily="18" charset="0"/>
            </a:endParaRPr>
          </a:p>
        </p:txBody>
      </p:sp>
      <p:sp>
        <p:nvSpPr>
          <p:cNvPr id="167" name="TextBox 166">
            <a:extLst>
              <a:ext uri="{FF2B5EF4-FFF2-40B4-BE49-F238E27FC236}">
                <a16:creationId xmlns:a16="http://schemas.microsoft.com/office/drawing/2014/main" id="{CC4EB2E9-C7E3-5B41-A22F-5FF113913B79}"/>
              </a:ext>
            </a:extLst>
          </p:cNvPr>
          <p:cNvSpPr txBox="1"/>
          <p:nvPr/>
        </p:nvSpPr>
        <p:spPr>
          <a:xfrm>
            <a:off x="3251495" y="5580254"/>
            <a:ext cx="297696" cy="3693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u</a:t>
            </a:r>
            <a:r>
              <a:rPr lang="en-US" sz="900" baseline="-25000" dirty="0">
                <a:latin typeface="Times New Roman" panose="02020603050405020304" pitchFamily="18" charset="0"/>
                <a:cs typeface="Times New Roman" panose="02020603050405020304" pitchFamily="18" charset="0"/>
              </a:rPr>
              <a:t>V4</a:t>
            </a:r>
            <a:endParaRPr lang="en-US" sz="900" dirty="0">
              <a:latin typeface="Times New Roman" panose="02020603050405020304" pitchFamily="18" charset="0"/>
              <a:cs typeface="Times New Roman" panose="02020603050405020304" pitchFamily="18" charset="0"/>
            </a:endParaRPr>
          </a:p>
        </p:txBody>
      </p:sp>
      <p:sp>
        <p:nvSpPr>
          <p:cNvPr id="196" name="TextBox 195">
            <a:extLst>
              <a:ext uri="{FF2B5EF4-FFF2-40B4-BE49-F238E27FC236}">
                <a16:creationId xmlns:a16="http://schemas.microsoft.com/office/drawing/2014/main" id="{040F752A-F2D0-0249-82A4-295123039B9B}"/>
              </a:ext>
            </a:extLst>
          </p:cNvPr>
          <p:cNvSpPr txBox="1"/>
          <p:nvPr/>
        </p:nvSpPr>
        <p:spPr>
          <a:xfrm>
            <a:off x="3981890" y="5592395"/>
            <a:ext cx="297696" cy="3693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u</a:t>
            </a:r>
            <a:r>
              <a:rPr lang="en-US" sz="900" baseline="-25000" dirty="0">
                <a:latin typeface="Times New Roman" panose="02020603050405020304" pitchFamily="18" charset="0"/>
                <a:cs typeface="Times New Roman" panose="02020603050405020304" pitchFamily="18" charset="0"/>
              </a:rPr>
              <a:t>V5</a:t>
            </a:r>
            <a:endParaRPr lang="en-US" sz="900" dirty="0">
              <a:latin typeface="Times New Roman" panose="02020603050405020304" pitchFamily="18" charset="0"/>
              <a:cs typeface="Times New Roman" panose="02020603050405020304" pitchFamily="18" charset="0"/>
            </a:endParaRPr>
          </a:p>
        </p:txBody>
      </p:sp>
      <p:sp>
        <p:nvSpPr>
          <p:cNvPr id="197" name="TextBox 196">
            <a:extLst>
              <a:ext uri="{FF2B5EF4-FFF2-40B4-BE49-F238E27FC236}">
                <a16:creationId xmlns:a16="http://schemas.microsoft.com/office/drawing/2014/main" id="{97CA3FD1-3B72-244E-AD6B-F4BC75A2445B}"/>
              </a:ext>
            </a:extLst>
          </p:cNvPr>
          <p:cNvSpPr txBox="1"/>
          <p:nvPr/>
        </p:nvSpPr>
        <p:spPr>
          <a:xfrm>
            <a:off x="966180" y="5054636"/>
            <a:ext cx="345523" cy="415498"/>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V</a:t>
            </a:r>
            <a:r>
              <a:rPr lang="en-US" sz="1050" baseline="-25000" dirty="0">
                <a:latin typeface="Times New Roman" panose="02020603050405020304" pitchFamily="18" charset="0"/>
                <a:cs typeface="Times New Roman" panose="02020603050405020304" pitchFamily="18" charset="0"/>
              </a:rPr>
              <a:t>1g</a:t>
            </a:r>
            <a:endParaRPr lang="en-US" sz="1050" dirty="0">
              <a:latin typeface="Times New Roman" panose="02020603050405020304" pitchFamily="18" charset="0"/>
              <a:cs typeface="Times New Roman" panose="02020603050405020304" pitchFamily="18" charset="0"/>
            </a:endParaRPr>
          </a:p>
        </p:txBody>
      </p:sp>
      <p:sp>
        <p:nvSpPr>
          <p:cNvPr id="198" name="TextBox 197">
            <a:extLst>
              <a:ext uri="{FF2B5EF4-FFF2-40B4-BE49-F238E27FC236}">
                <a16:creationId xmlns:a16="http://schemas.microsoft.com/office/drawing/2014/main" id="{23607AE9-64AF-2742-B934-80440FCC0B02}"/>
              </a:ext>
            </a:extLst>
          </p:cNvPr>
          <p:cNvSpPr txBox="1"/>
          <p:nvPr/>
        </p:nvSpPr>
        <p:spPr>
          <a:xfrm>
            <a:off x="3221091" y="5430607"/>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sp>
        <p:nvSpPr>
          <p:cNvPr id="200" name="TextBox 199">
            <a:extLst>
              <a:ext uri="{FF2B5EF4-FFF2-40B4-BE49-F238E27FC236}">
                <a16:creationId xmlns:a16="http://schemas.microsoft.com/office/drawing/2014/main" id="{D77C6167-361F-A942-9963-40806459FE4B}"/>
              </a:ext>
            </a:extLst>
          </p:cNvPr>
          <p:cNvSpPr txBox="1"/>
          <p:nvPr/>
        </p:nvSpPr>
        <p:spPr>
          <a:xfrm>
            <a:off x="2403795" y="5430592"/>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sp>
        <p:nvSpPr>
          <p:cNvPr id="201" name="TextBox 200">
            <a:extLst>
              <a:ext uri="{FF2B5EF4-FFF2-40B4-BE49-F238E27FC236}">
                <a16:creationId xmlns:a16="http://schemas.microsoft.com/office/drawing/2014/main" id="{E2301D94-4EF8-C84C-9F47-0A2DC785CA5E}"/>
              </a:ext>
            </a:extLst>
          </p:cNvPr>
          <p:cNvSpPr txBox="1"/>
          <p:nvPr/>
        </p:nvSpPr>
        <p:spPr>
          <a:xfrm>
            <a:off x="1596287" y="5430592"/>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sp>
        <p:nvSpPr>
          <p:cNvPr id="202" name="TextBox 201">
            <a:extLst>
              <a:ext uri="{FF2B5EF4-FFF2-40B4-BE49-F238E27FC236}">
                <a16:creationId xmlns:a16="http://schemas.microsoft.com/office/drawing/2014/main" id="{E3214234-136C-B049-B2F3-D2BD5BE3BF34}"/>
              </a:ext>
            </a:extLst>
          </p:cNvPr>
          <p:cNvSpPr txBox="1"/>
          <p:nvPr/>
        </p:nvSpPr>
        <p:spPr>
          <a:xfrm>
            <a:off x="934792" y="5430592"/>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sp>
        <p:nvSpPr>
          <p:cNvPr id="203" name="TextBox 202">
            <a:extLst>
              <a:ext uri="{FF2B5EF4-FFF2-40B4-BE49-F238E27FC236}">
                <a16:creationId xmlns:a16="http://schemas.microsoft.com/office/drawing/2014/main" id="{9A298D6A-9C4E-9742-995C-9C9D798A19F3}"/>
              </a:ext>
            </a:extLst>
          </p:cNvPr>
          <p:cNvSpPr txBox="1"/>
          <p:nvPr/>
        </p:nvSpPr>
        <p:spPr>
          <a:xfrm>
            <a:off x="1602591" y="5045225"/>
            <a:ext cx="345523" cy="415498"/>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V</a:t>
            </a:r>
            <a:r>
              <a:rPr lang="en-US" sz="1050" baseline="-25000" dirty="0">
                <a:latin typeface="Times New Roman" panose="02020603050405020304" pitchFamily="18" charset="0"/>
                <a:cs typeface="Times New Roman" panose="02020603050405020304" pitchFamily="18" charset="0"/>
              </a:rPr>
              <a:t>2g</a:t>
            </a:r>
            <a:endParaRPr lang="en-US" sz="1050" dirty="0">
              <a:latin typeface="Times New Roman" panose="02020603050405020304" pitchFamily="18" charset="0"/>
              <a:cs typeface="Times New Roman" panose="02020603050405020304" pitchFamily="18" charset="0"/>
            </a:endParaRPr>
          </a:p>
        </p:txBody>
      </p:sp>
      <p:sp>
        <p:nvSpPr>
          <p:cNvPr id="204" name="TextBox 203">
            <a:extLst>
              <a:ext uri="{FF2B5EF4-FFF2-40B4-BE49-F238E27FC236}">
                <a16:creationId xmlns:a16="http://schemas.microsoft.com/office/drawing/2014/main" id="{729B83CE-A1A7-AA46-9B82-F4F761901155}"/>
              </a:ext>
            </a:extLst>
          </p:cNvPr>
          <p:cNvSpPr txBox="1"/>
          <p:nvPr/>
        </p:nvSpPr>
        <p:spPr>
          <a:xfrm>
            <a:off x="2394770" y="5054027"/>
            <a:ext cx="345523" cy="415498"/>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V</a:t>
            </a:r>
            <a:r>
              <a:rPr lang="en-US" sz="1050" baseline="-25000" dirty="0">
                <a:latin typeface="Times New Roman" panose="02020603050405020304" pitchFamily="18" charset="0"/>
                <a:cs typeface="Times New Roman" panose="02020603050405020304" pitchFamily="18" charset="0"/>
              </a:rPr>
              <a:t>3g</a:t>
            </a:r>
            <a:endParaRPr lang="en-US" sz="1050" dirty="0">
              <a:latin typeface="Times New Roman" panose="02020603050405020304" pitchFamily="18" charset="0"/>
              <a:cs typeface="Times New Roman" panose="02020603050405020304" pitchFamily="18" charset="0"/>
            </a:endParaRPr>
          </a:p>
        </p:txBody>
      </p:sp>
      <p:sp>
        <p:nvSpPr>
          <p:cNvPr id="205" name="TextBox 204">
            <a:extLst>
              <a:ext uri="{FF2B5EF4-FFF2-40B4-BE49-F238E27FC236}">
                <a16:creationId xmlns:a16="http://schemas.microsoft.com/office/drawing/2014/main" id="{CDA30294-950A-AF40-A742-0C94DFD13C95}"/>
              </a:ext>
            </a:extLst>
          </p:cNvPr>
          <p:cNvSpPr txBox="1"/>
          <p:nvPr/>
        </p:nvSpPr>
        <p:spPr>
          <a:xfrm>
            <a:off x="3211151" y="5062191"/>
            <a:ext cx="345523" cy="415498"/>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V</a:t>
            </a:r>
            <a:r>
              <a:rPr lang="en-US" sz="1050" baseline="-25000" dirty="0">
                <a:latin typeface="Times New Roman" panose="02020603050405020304" pitchFamily="18" charset="0"/>
                <a:cs typeface="Times New Roman" panose="02020603050405020304" pitchFamily="18" charset="0"/>
              </a:rPr>
              <a:t>4g</a:t>
            </a:r>
            <a:endParaRPr lang="en-US" sz="1050" dirty="0">
              <a:latin typeface="Times New Roman" panose="02020603050405020304" pitchFamily="18" charset="0"/>
              <a:cs typeface="Times New Roman" panose="02020603050405020304" pitchFamily="18" charset="0"/>
            </a:endParaRPr>
          </a:p>
        </p:txBody>
      </p:sp>
      <p:sp>
        <p:nvSpPr>
          <p:cNvPr id="206" name="TextBox 205">
            <a:extLst>
              <a:ext uri="{FF2B5EF4-FFF2-40B4-BE49-F238E27FC236}">
                <a16:creationId xmlns:a16="http://schemas.microsoft.com/office/drawing/2014/main" id="{5133BB6A-BBCE-A840-B736-9FA67E62C39A}"/>
              </a:ext>
            </a:extLst>
          </p:cNvPr>
          <p:cNvSpPr txBox="1"/>
          <p:nvPr/>
        </p:nvSpPr>
        <p:spPr>
          <a:xfrm>
            <a:off x="3962969" y="5062191"/>
            <a:ext cx="345523" cy="415498"/>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V</a:t>
            </a:r>
            <a:r>
              <a:rPr lang="en-US" sz="1050" baseline="-25000" dirty="0">
                <a:latin typeface="Times New Roman" panose="02020603050405020304" pitchFamily="18" charset="0"/>
                <a:cs typeface="Times New Roman" panose="02020603050405020304" pitchFamily="18" charset="0"/>
              </a:rPr>
              <a:t>5g</a:t>
            </a:r>
            <a:endParaRPr lang="en-US" sz="1050" dirty="0">
              <a:latin typeface="Times New Roman" panose="02020603050405020304" pitchFamily="18" charset="0"/>
              <a:cs typeface="Times New Roman" panose="02020603050405020304" pitchFamily="18" charset="0"/>
            </a:endParaRPr>
          </a:p>
        </p:txBody>
      </p:sp>
      <p:sp>
        <p:nvSpPr>
          <p:cNvPr id="207" name="TextBox 206">
            <a:extLst>
              <a:ext uri="{FF2B5EF4-FFF2-40B4-BE49-F238E27FC236}">
                <a16:creationId xmlns:a16="http://schemas.microsoft.com/office/drawing/2014/main" id="{2A5283F2-2F6D-1940-8695-5454A5A409EC}"/>
              </a:ext>
            </a:extLst>
          </p:cNvPr>
          <p:cNvSpPr txBox="1"/>
          <p:nvPr/>
        </p:nvSpPr>
        <p:spPr>
          <a:xfrm>
            <a:off x="5188934" y="4932220"/>
            <a:ext cx="345523" cy="415498"/>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V</a:t>
            </a:r>
            <a:r>
              <a:rPr lang="en-US" sz="1050" baseline="-25000" dirty="0">
                <a:latin typeface="Times New Roman" panose="02020603050405020304" pitchFamily="18" charset="0"/>
                <a:cs typeface="Times New Roman" panose="02020603050405020304" pitchFamily="18" charset="0"/>
              </a:rPr>
              <a:t>1g</a:t>
            </a:r>
            <a:endParaRPr lang="en-US" sz="1050" dirty="0">
              <a:latin typeface="Times New Roman" panose="02020603050405020304" pitchFamily="18" charset="0"/>
              <a:cs typeface="Times New Roman" panose="02020603050405020304" pitchFamily="18" charset="0"/>
            </a:endParaRPr>
          </a:p>
        </p:txBody>
      </p:sp>
      <p:sp>
        <p:nvSpPr>
          <p:cNvPr id="208" name="TextBox 207">
            <a:extLst>
              <a:ext uri="{FF2B5EF4-FFF2-40B4-BE49-F238E27FC236}">
                <a16:creationId xmlns:a16="http://schemas.microsoft.com/office/drawing/2014/main" id="{9AB4BB08-1212-8247-8EBC-D940A54E862C}"/>
              </a:ext>
            </a:extLst>
          </p:cNvPr>
          <p:cNvSpPr txBox="1"/>
          <p:nvPr/>
        </p:nvSpPr>
        <p:spPr>
          <a:xfrm>
            <a:off x="5799922" y="4914552"/>
            <a:ext cx="345523" cy="415498"/>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V</a:t>
            </a:r>
            <a:r>
              <a:rPr lang="en-US" sz="1050" baseline="-25000" dirty="0">
                <a:latin typeface="Times New Roman" panose="02020603050405020304" pitchFamily="18" charset="0"/>
                <a:cs typeface="Times New Roman" panose="02020603050405020304" pitchFamily="18" charset="0"/>
              </a:rPr>
              <a:t>2g</a:t>
            </a:r>
            <a:endParaRPr lang="en-US" sz="1050" dirty="0">
              <a:latin typeface="Times New Roman" panose="02020603050405020304" pitchFamily="18" charset="0"/>
              <a:cs typeface="Times New Roman" panose="02020603050405020304" pitchFamily="18" charset="0"/>
            </a:endParaRPr>
          </a:p>
        </p:txBody>
      </p:sp>
      <p:sp>
        <p:nvSpPr>
          <p:cNvPr id="209" name="TextBox 208">
            <a:extLst>
              <a:ext uri="{FF2B5EF4-FFF2-40B4-BE49-F238E27FC236}">
                <a16:creationId xmlns:a16="http://schemas.microsoft.com/office/drawing/2014/main" id="{B0F96D5D-3922-314D-813E-96064C88B0CC}"/>
              </a:ext>
            </a:extLst>
          </p:cNvPr>
          <p:cNvSpPr txBox="1"/>
          <p:nvPr/>
        </p:nvSpPr>
        <p:spPr>
          <a:xfrm>
            <a:off x="6617903" y="4941119"/>
            <a:ext cx="345523" cy="415498"/>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V</a:t>
            </a:r>
            <a:r>
              <a:rPr lang="en-US" sz="1050" baseline="-25000" dirty="0">
                <a:latin typeface="Times New Roman" panose="02020603050405020304" pitchFamily="18" charset="0"/>
                <a:cs typeface="Times New Roman" panose="02020603050405020304" pitchFamily="18" charset="0"/>
              </a:rPr>
              <a:t>3g</a:t>
            </a:r>
            <a:endParaRPr lang="en-US" sz="1050" dirty="0">
              <a:latin typeface="Times New Roman" panose="02020603050405020304" pitchFamily="18" charset="0"/>
              <a:cs typeface="Times New Roman" panose="02020603050405020304" pitchFamily="18" charset="0"/>
            </a:endParaRPr>
          </a:p>
        </p:txBody>
      </p:sp>
      <p:sp>
        <p:nvSpPr>
          <p:cNvPr id="210" name="TextBox 209">
            <a:extLst>
              <a:ext uri="{FF2B5EF4-FFF2-40B4-BE49-F238E27FC236}">
                <a16:creationId xmlns:a16="http://schemas.microsoft.com/office/drawing/2014/main" id="{A0625FED-BC51-1043-BBC6-0C7E12DDB8C4}"/>
              </a:ext>
            </a:extLst>
          </p:cNvPr>
          <p:cNvSpPr txBox="1"/>
          <p:nvPr/>
        </p:nvSpPr>
        <p:spPr>
          <a:xfrm>
            <a:off x="7408784" y="4942562"/>
            <a:ext cx="345523" cy="415498"/>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V</a:t>
            </a:r>
            <a:r>
              <a:rPr lang="en-US" sz="1050" baseline="-25000" dirty="0">
                <a:latin typeface="Times New Roman" panose="02020603050405020304" pitchFamily="18" charset="0"/>
                <a:cs typeface="Times New Roman" panose="02020603050405020304" pitchFamily="18" charset="0"/>
              </a:rPr>
              <a:t>4g</a:t>
            </a:r>
            <a:endParaRPr lang="en-US" sz="1050" dirty="0">
              <a:latin typeface="Times New Roman" panose="02020603050405020304" pitchFamily="18" charset="0"/>
              <a:cs typeface="Times New Roman" panose="02020603050405020304" pitchFamily="18" charset="0"/>
            </a:endParaRPr>
          </a:p>
        </p:txBody>
      </p:sp>
      <p:sp>
        <p:nvSpPr>
          <p:cNvPr id="211" name="TextBox 210">
            <a:extLst>
              <a:ext uri="{FF2B5EF4-FFF2-40B4-BE49-F238E27FC236}">
                <a16:creationId xmlns:a16="http://schemas.microsoft.com/office/drawing/2014/main" id="{9764F843-CCBE-4F42-A7A5-D556CAD0CC7D}"/>
              </a:ext>
            </a:extLst>
          </p:cNvPr>
          <p:cNvSpPr txBox="1"/>
          <p:nvPr/>
        </p:nvSpPr>
        <p:spPr>
          <a:xfrm>
            <a:off x="8160354" y="4950348"/>
            <a:ext cx="345523" cy="415498"/>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V</a:t>
            </a:r>
            <a:r>
              <a:rPr lang="en-US" sz="1050" baseline="-25000" dirty="0">
                <a:latin typeface="Times New Roman" panose="02020603050405020304" pitchFamily="18" charset="0"/>
                <a:cs typeface="Times New Roman" panose="02020603050405020304" pitchFamily="18" charset="0"/>
              </a:rPr>
              <a:t>5g</a:t>
            </a:r>
            <a:endParaRPr lang="en-US" sz="1050" dirty="0">
              <a:latin typeface="Times New Roman" panose="02020603050405020304" pitchFamily="18" charset="0"/>
              <a:cs typeface="Times New Roman" panose="02020603050405020304" pitchFamily="18" charset="0"/>
            </a:endParaRPr>
          </a:p>
        </p:txBody>
      </p:sp>
      <p:sp>
        <p:nvSpPr>
          <p:cNvPr id="212" name="TextBox 211">
            <a:extLst>
              <a:ext uri="{FF2B5EF4-FFF2-40B4-BE49-F238E27FC236}">
                <a16:creationId xmlns:a16="http://schemas.microsoft.com/office/drawing/2014/main" id="{DCCE07C2-5121-1E4A-82C0-64E88F321857}"/>
              </a:ext>
            </a:extLst>
          </p:cNvPr>
          <p:cNvSpPr txBox="1"/>
          <p:nvPr/>
        </p:nvSpPr>
        <p:spPr>
          <a:xfrm>
            <a:off x="8200597" y="5454467"/>
            <a:ext cx="297696" cy="3693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u</a:t>
            </a:r>
            <a:r>
              <a:rPr lang="en-US" sz="900" baseline="-25000" dirty="0">
                <a:latin typeface="Times New Roman" panose="02020603050405020304" pitchFamily="18" charset="0"/>
                <a:cs typeface="Times New Roman" panose="02020603050405020304" pitchFamily="18" charset="0"/>
              </a:rPr>
              <a:t>V5</a:t>
            </a:r>
            <a:endParaRPr lang="en-US" sz="900" dirty="0">
              <a:latin typeface="Times New Roman" panose="02020603050405020304" pitchFamily="18" charset="0"/>
              <a:cs typeface="Times New Roman" panose="02020603050405020304" pitchFamily="18" charset="0"/>
            </a:endParaRPr>
          </a:p>
        </p:txBody>
      </p:sp>
      <p:sp>
        <p:nvSpPr>
          <p:cNvPr id="213" name="TextBox 212">
            <a:extLst>
              <a:ext uri="{FF2B5EF4-FFF2-40B4-BE49-F238E27FC236}">
                <a16:creationId xmlns:a16="http://schemas.microsoft.com/office/drawing/2014/main" id="{C800EF89-09E6-AA43-84E7-3A63C02C704A}"/>
              </a:ext>
            </a:extLst>
          </p:cNvPr>
          <p:cNvSpPr txBox="1"/>
          <p:nvPr/>
        </p:nvSpPr>
        <p:spPr>
          <a:xfrm>
            <a:off x="7462287" y="5449672"/>
            <a:ext cx="297696" cy="3693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u</a:t>
            </a:r>
            <a:r>
              <a:rPr lang="en-US" sz="900" baseline="-25000" dirty="0">
                <a:latin typeface="Times New Roman" panose="02020603050405020304" pitchFamily="18" charset="0"/>
                <a:cs typeface="Times New Roman" panose="02020603050405020304" pitchFamily="18" charset="0"/>
              </a:rPr>
              <a:t>V4</a:t>
            </a:r>
            <a:endParaRPr lang="en-US" sz="900" dirty="0">
              <a:latin typeface="Times New Roman" panose="02020603050405020304" pitchFamily="18" charset="0"/>
              <a:cs typeface="Times New Roman" panose="02020603050405020304" pitchFamily="18" charset="0"/>
            </a:endParaRPr>
          </a:p>
        </p:txBody>
      </p:sp>
      <p:sp>
        <p:nvSpPr>
          <p:cNvPr id="214" name="TextBox 213">
            <a:extLst>
              <a:ext uri="{FF2B5EF4-FFF2-40B4-BE49-F238E27FC236}">
                <a16:creationId xmlns:a16="http://schemas.microsoft.com/office/drawing/2014/main" id="{B4B1A0FB-BC89-AA48-A62E-FA9B4F2C649D}"/>
              </a:ext>
            </a:extLst>
          </p:cNvPr>
          <p:cNvSpPr txBox="1"/>
          <p:nvPr/>
        </p:nvSpPr>
        <p:spPr>
          <a:xfrm>
            <a:off x="6644319" y="5456152"/>
            <a:ext cx="297696" cy="3693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u</a:t>
            </a:r>
            <a:r>
              <a:rPr lang="en-US" sz="900" baseline="-25000" dirty="0">
                <a:latin typeface="Times New Roman" panose="02020603050405020304" pitchFamily="18" charset="0"/>
                <a:cs typeface="Times New Roman" panose="02020603050405020304" pitchFamily="18" charset="0"/>
              </a:rPr>
              <a:t>V3</a:t>
            </a:r>
            <a:endParaRPr lang="en-US" sz="900" dirty="0">
              <a:latin typeface="Times New Roman" panose="02020603050405020304" pitchFamily="18" charset="0"/>
              <a:cs typeface="Times New Roman" panose="02020603050405020304" pitchFamily="18" charset="0"/>
            </a:endParaRPr>
          </a:p>
        </p:txBody>
      </p:sp>
      <p:sp>
        <p:nvSpPr>
          <p:cNvPr id="215" name="TextBox 214">
            <a:extLst>
              <a:ext uri="{FF2B5EF4-FFF2-40B4-BE49-F238E27FC236}">
                <a16:creationId xmlns:a16="http://schemas.microsoft.com/office/drawing/2014/main" id="{1EAB837E-518F-404B-9BEB-7B69AEE0C95A}"/>
              </a:ext>
            </a:extLst>
          </p:cNvPr>
          <p:cNvSpPr txBox="1"/>
          <p:nvPr/>
        </p:nvSpPr>
        <p:spPr>
          <a:xfrm>
            <a:off x="5819553" y="5459647"/>
            <a:ext cx="297696" cy="3693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u</a:t>
            </a:r>
            <a:r>
              <a:rPr lang="en-US" sz="900" baseline="-25000" dirty="0">
                <a:latin typeface="Times New Roman" panose="02020603050405020304" pitchFamily="18" charset="0"/>
                <a:cs typeface="Times New Roman" panose="02020603050405020304" pitchFamily="18" charset="0"/>
              </a:rPr>
              <a:t>V2</a:t>
            </a:r>
            <a:endParaRPr lang="en-US" sz="900" dirty="0">
              <a:latin typeface="Times New Roman" panose="02020603050405020304" pitchFamily="18" charset="0"/>
              <a:cs typeface="Times New Roman" panose="02020603050405020304" pitchFamily="18" charset="0"/>
            </a:endParaRPr>
          </a:p>
        </p:txBody>
      </p:sp>
      <p:sp>
        <p:nvSpPr>
          <p:cNvPr id="216" name="TextBox 215">
            <a:extLst>
              <a:ext uri="{FF2B5EF4-FFF2-40B4-BE49-F238E27FC236}">
                <a16:creationId xmlns:a16="http://schemas.microsoft.com/office/drawing/2014/main" id="{324668BA-4A20-3943-9814-FE4FF67F8F21}"/>
              </a:ext>
            </a:extLst>
          </p:cNvPr>
          <p:cNvSpPr txBox="1"/>
          <p:nvPr/>
        </p:nvSpPr>
        <p:spPr>
          <a:xfrm>
            <a:off x="5187086" y="5465468"/>
            <a:ext cx="297696" cy="3693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u</a:t>
            </a:r>
            <a:r>
              <a:rPr lang="en-US" sz="900" baseline="-25000" dirty="0">
                <a:latin typeface="Times New Roman" panose="02020603050405020304" pitchFamily="18" charset="0"/>
                <a:cs typeface="Times New Roman" panose="02020603050405020304" pitchFamily="18" charset="0"/>
              </a:rPr>
              <a:t>V1</a:t>
            </a:r>
            <a:endParaRPr lang="en-US" sz="900" dirty="0">
              <a:latin typeface="Times New Roman" panose="02020603050405020304" pitchFamily="18" charset="0"/>
              <a:cs typeface="Times New Roman" panose="02020603050405020304" pitchFamily="18" charset="0"/>
            </a:endParaRPr>
          </a:p>
        </p:txBody>
      </p:sp>
      <p:sp>
        <p:nvSpPr>
          <p:cNvPr id="217" name="TextBox 216">
            <a:extLst>
              <a:ext uri="{FF2B5EF4-FFF2-40B4-BE49-F238E27FC236}">
                <a16:creationId xmlns:a16="http://schemas.microsoft.com/office/drawing/2014/main" id="{68F24FD8-6B5A-A142-949D-F35B21ED98AF}"/>
              </a:ext>
            </a:extLst>
          </p:cNvPr>
          <p:cNvSpPr txBox="1"/>
          <p:nvPr/>
        </p:nvSpPr>
        <p:spPr>
          <a:xfrm>
            <a:off x="5146806" y="5300296"/>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sp>
        <p:nvSpPr>
          <p:cNvPr id="218" name="TextBox 217">
            <a:extLst>
              <a:ext uri="{FF2B5EF4-FFF2-40B4-BE49-F238E27FC236}">
                <a16:creationId xmlns:a16="http://schemas.microsoft.com/office/drawing/2014/main" id="{F8A0F6B8-6D30-9F49-A7F8-C081DE4A9BD4}"/>
              </a:ext>
            </a:extLst>
          </p:cNvPr>
          <p:cNvSpPr txBox="1"/>
          <p:nvPr/>
        </p:nvSpPr>
        <p:spPr>
          <a:xfrm>
            <a:off x="5801242" y="5301853"/>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sp>
        <p:nvSpPr>
          <p:cNvPr id="219" name="TextBox 218">
            <a:extLst>
              <a:ext uri="{FF2B5EF4-FFF2-40B4-BE49-F238E27FC236}">
                <a16:creationId xmlns:a16="http://schemas.microsoft.com/office/drawing/2014/main" id="{46503C66-79A0-804D-B82D-68A1FE57AFFB}"/>
              </a:ext>
            </a:extLst>
          </p:cNvPr>
          <p:cNvSpPr txBox="1"/>
          <p:nvPr/>
        </p:nvSpPr>
        <p:spPr>
          <a:xfrm>
            <a:off x="6609211" y="5307790"/>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sp>
        <p:nvSpPr>
          <p:cNvPr id="220" name="TextBox 219">
            <a:extLst>
              <a:ext uri="{FF2B5EF4-FFF2-40B4-BE49-F238E27FC236}">
                <a16:creationId xmlns:a16="http://schemas.microsoft.com/office/drawing/2014/main" id="{926C5A56-57E9-2041-9BBD-111DC0FDA83E}"/>
              </a:ext>
            </a:extLst>
          </p:cNvPr>
          <p:cNvSpPr txBox="1"/>
          <p:nvPr/>
        </p:nvSpPr>
        <p:spPr>
          <a:xfrm>
            <a:off x="7444153" y="5309623"/>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sp>
        <p:nvSpPr>
          <p:cNvPr id="221" name="TextBox 220">
            <a:extLst>
              <a:ext uri="{FF2B5EF4-FFF2-40B4-BE49-F238E27FC236}">
                <a16:creationId xmlns:a16="http://schemas.microsoft.com/office/drawing/2014/main" id="{1712062B-B9CB-FB4B-9A8A-70C94BC22EB0}"/>
              </a:ext>
            </a:extLst>
          </p:cNvPr>
          <p:cNvSpPr txBox="1"/>
          <p:nvPr/>
        </p:nvSpPr>
        <p:spPr>
          <a:xfrm>
            <a:off x="8182535" y="5307870"/>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cxnSp>
        <p:nvCxnSpPr>
          <p:cNvPr id="222" name="Curved Connector 221">
            <a:extLst>
              <a:ext uri="{FF2B5EF4-FFF2-40B4-BE49-F238E27FC236}">
                <a16:creationId xmlns:a16="http://schemas.microsoft.com/office/drawing/2014/main" id="{C733BF19-FE3A-B54F-BB1A-9171B714B782}"/>
              </a:ext>
            </a:extLst>
          </p:cNvPr>
          <p:cNvCxnSpPr>
            <a:cxnSpLocks/>
            <a:stCxn id="133" idx="0"/>
            <a:endCxn id="133" idx="6"/>
          </p:cNvCxnSpPr>
          <p:nvPr/>
        </p:nvCxnSpPr>
        <p:spPr>
          <a:xfrm rot="16200000" flipH="1">
            <a:off x="6804848" y="3663537"/>
            <a:ext cx="206436" cy="206435"/>
          </a:xfrm>
          <a:prstGeom prst="curvedConnector4">
            <a:avLst>
              <a:gd name="adj1" fmla="val -31943"/>
              <a:gd name="adj2" fmla="val 140462"/>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125303" y="226512"/>
            <a:ext cx="9619621" cy="987777"/>
          </a:xfrm>
        </p:spPr>
        <p:txBody>
          <a:bodyPr>
            <a:normAutofit fontScale="90000"/>
          </a:bodyPr>
          <a:lstStyle/>
          <a:p>
            <a:pPr algn="ctr"/>
            <a:r>
              <a:rPr lang="en-US" b="1" dirty="0">
                <a:latin typeface="Times New Roman" charset="0"/>
                <a:ea typeface="Times New Roman" charset="0"/>
                <a:cs typeface="Times New Roman" charset="0"/>
              </a:rPr>
              <a:t>Estimates of SNP level heterogeneity  (Q</a:t>
            </a:r>
            <a:r>
              <a:rPr lang="en-US" b="1" baseline="-25000" dirty="0">
                <a:latin typeface="Times New Roman" charset="0"/>
                <a:ea typeface="Times New Roman" charset="0"/>
                <a:cs typeface="Times New Roman" charset="0"/>
              </a:rPr>
              <a:t>SNP</a:t>
            </a:r>
            <a:r>
              <a:rPr lang="en-US" b="1" dirty="0">
                <a:latin typeface="Times New Roman" charset="0"/>
                <a:ea typeface="Times New Roman" charset="0"/>
                <a:cs typeface="Times New Roman" charset="0"/>
              </a:rPr>
              <a:t>)</a:t>
            </a:r>
            <a:endParaRPr lang="en-US" dirty="0"/>
          </a:p>
        </p:txBody>
      </p:sp>
    </p:spTree>
    <p:extLst>
      <p:ext uri="{BB962C8B-B14F-4D97-AF65-F5344CB8AC3E}">
        <p14:creationId xmlns:p14="http://schemas.microsoft.com/office/powerpoint/2010/main" val="255920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3404-8D59-D65F-6D7E-3B2EE42CACF0}"/>
              </a:ext>
            </a:extLst>
          </p:cNvPr>
          <p:cNvSpPr>
            <a:spLocks noGrp="1"/>
          </p:cNvSpPr>
          <p:nvPr>
            <p:ph type="title"/>
          </p:nvPr>
        </p:nvSpPr>
        <p:spPr/>
        <p:txBody>
          <a:bodyPr>
            <a:normAutofit fontScale="90000"/>
          </a:bodyPr>
          <a:lstStyle/>
          <a:p>
            <a:pPr algn="ctr"/>
            <a:r>
              <a:rPr lang="en-US" dirty="0"/>
              <a:t>Open the R script “</a:t>
            </a:r>
            <a:r>
              <a:rPr lang="en-US" dirty="0" err="1"/>
              <a:t>GenomicSEM_Practical.R</a:t>
            </a:r>
            <a:r>
              <a:rPr lang="en-US" dirty="0"/>
              <a:t>”</a:t>
            </a:r>
          </a:p>
        </p:txBody>
      </p:sp>
      <p:sp>
        <p:nvSpPr>
          <p:cNvPr id="3" name="TextBox 2">
            <a:extLst>
              <a:ext uri="{FF2B5EF4-FFF2-40B4-BE49-F238E27FC236}">
                <a16:creationId xmlns:a16="http://schemas.microsoft.com/office/drawing/2014/main" id="{F7F3A1A4-4979-283C-E0B9-C014D2427118}"/>
              </a:ext>
            </a:extLst>
          </p:cNvPr>
          <p:cNvSpPr txBox="1"/>
          <p:nvPr/>
        </p:nvSpPr>
        <p:spPr>
          <a:xfrm>
            <a:off x="628651" y="2563378"/>
            <a:ext cx="7644983" cy="923330"/>
          </a:xfrm>
          <a:prstGeom prst="rect">
            <a:avLst/>
          </a:prstGeom>
          <a:noFill/>
        </p:spPr>
        <p:txBody>
          <a:bodyPr wrap="square" rtlCol="0">
            <a:spAutoFit/>
          </a:bodyPr>
          <a:lstStyle/>
          <a:p>
            <a:r>
              <a:rPr lang="en-US" sz="2700" dirty="0"/>
              <a:t> </a:t>
            </a:r>
            <a:br>
              <a:rPr lang="en-US" sz="2700" dirty="0"/>
            </a:br>
            <a:endParaRPr lang="en-US" sz="2700" dirty="0"/>
          </a:p>
        </p:txBody>
      </p:sp>
      <p:pic>
        <p:nvPicPr>
          <p:cNvPr id="5" name="Picture 4" descr="A screenshot of a computer&#10;&#10;Description automatically generated">
            <a:extLst>
              <a:ext uri="{FF2B5EF4-FFF2-40B4-BE49-F238E27FC236}">
                <a16:creationId xmlns:a16="http://schemas.microsoft.com/office/drawing/2014/main" id="{11F3786E-97D0-EBE7-172B-4FB0A04BA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49" y="2000250"/>
            <a:ext cx="7268159" cy="3337420"/>
          </a:xfrm>
          <a:prstGeom prst="rect">
            <a:avLst/>
          </a:prstGeom>
        </p:spPr>
      </p:pic>
      <p:sp>
        <p:nvSpPr>
          <p:cNvPr id="6" name="Up Arrow 5">
            <a:extLst>
              <a:ext uri="{FF2B5EF4-FFF2-40B4-BE49-F238E27FC236}">
                <a16:creationId xmlns:a16="http://schemas.microsoft.com/office/drawing/2014/main" id="{89C98AA8-DAF8-618D-BA89-D71D561D9B8A}"/>
              </a:ext>
            </a:extLst>
          </p:cNvPr>
          <p:cNvSpPr/>
          <p:nvPr/>
        </p:nvSpPr>
        <p:spPr>
          <a:xfrm>
            <a:off x="1124263" y="3685735"/>
            <a:ext cx="760808" cy="165193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9088945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194"/>
          <p:cNvSpPr/>
          <p:nvPr/>
        </p:nvSpPr>
        <p:spPr>
          <a:xfrm>
            <a:off x="518798" y="1973256"/>
            <a:ext cx="8377551" cy="3416320"/>
          </a:xfrm>
          <a:prstGeom prst="rect">
            <a:avLst/>
          </a:prstGeom>
        </p:spPr>
        <p:txBody>
          <a:bodyPr wrap="square">
            <a:spAutoFit/>
          </a:bodyPr>
          <a:lstStyle/>
          <a:p>
            <a:pPr marL="214313" indent="-214313">
              <a:buFont typeface="Arial" charset="0"/>
              <a:buChar char="•"/>
            </a:pPr>
            <a:r>
              <a:rPr lang="en-US" sz="2400" dirty="0">
                <a:latin typeface="Times New Roman" charset="0"/>
                <a:ea typeface="Times New Roman" charset="0"/>
                <a:cs typeface="Times New Roman" charset="0"/>
              </a:rPr>
              <a:t>For some projects, you might just use Q</a:t>
            </a:r>
            <a:r>
              <a:rPr lang="en-US" sz="2400" baseline="-25000" dirty="0">
                <a:latin typeface="Times New Roman" charset="0"/>
                <a:ea typeface="Times New Roman" charset="0"/>
                <a:cs typeface="Times New Roman" charset="0"/>
              </a:rPr>
              <a:t>SNP </a:t>
            </a:r>
            <a:r>
              <a:rPr lang="en-US" sz="2400" dirty="0">
                <a:latin typeface="Times New Roman" charset="0"/>
                <a:ea typeface="Times New Roman" charset="0"/>
                <a:cs typeface="Times New Roman" charset="0"/>
              </a:rPr>
              <a:t>to prune your factor GWAS results for SNPs that are unlikely to operate via the factor</a:t>
            </a:r>
          </a:p>
          <a:p>
            <a:pPr marL="214313" indent="-214313">
              <a:buFont typeface="Arial" charset="0"/>
              <a:buChar char="•"/>
            </a:pPr>
            <a:endParaRPr lang="en-US" sz="2400" dirty="0">
              <a:latin typeface="Times New Roman" charset="0"/>
              <a:ea typeface="Times New Roman" charset="0"/>
              <a:cs typeface="Times New Roman" charset="0"/>
            </a:endParaRPr>
          </a:p>
          <a:p>
            <a:pPr marL="214313" indent="-214313">
              <a:buFont typeface="Arial" charset="0"/>
              <a:buChar char="•"/>
            </a:pPr>
            <a:endParaRPr lang="en-US" sz="2400" dirty="0">
              <a:latin typeface="Times New Roman" charset="0"/>
              <a:ea typeface="Times New Roman" charset="0"/>
              <a:cs typeface="Times New Roman" charset="0"/>
            </a:endParaRPr>
          </a:p>
          <a:p>
            <a:pPr marL="214313" indent="-214313">
              <a:buFont typeface="Arial" charset="0"/>
              <a:buChar char="•"/>
            </a:pPr>
            <a:r>
              <a:rPr lang="en-US" sz="2400" dirty="0">
                <a:latin typeface="Times New Roman" charset="0"/>
                <a:ea typeface="Times New Roman" charset="0"/>
                <a:cs typeface="Times New Roman" charset="0"/>
              </a:rPr>
              <a:t>In other instances, your traits might be so highly correlated, but currently considered distinct phenotypes, such that your research question includes investigating what SNPs differentiate your traits</a:t>
            </a:r>
          </a:p>
          <a:p>
            <a:pPr marL="214313" indent="-214313">
              <a:buFont typeface="Arial" charset="0"/>
              <a:buChar char="•"/>
            </a:pPr>
            <a:endParaRPr lang="en-US" sz="2400" dirty="0">
              <a:latin typeface="Times New Roman" charset="0"/>
              <a:ea typeface="Times New Roman" charset="0"/>
              <a:cs typeface="Times New Roman" charset="0"/>
            </a:endParaRPr>
          </a:p>
        </p:txBody>
      </p:sp>
      <p:sp>
        <p:nvSpPr>
          <p:cNvPr id="4" name="Title 3"/>
          <p:cNvSpPr>
            <a:spLocks noGrp="1"/>
          </p:cNvSpPr>
          <p:nvPr>
            <p:ph type="title"/>
          </p:nvPr>
        </p:nvSpPr>
        <p:spPr>
          <a:xfrm>
            <a:off x="-125303" y="226512"/>
            <a:ext cx="9619621" cy="987777"/>
          </a:xfrm>
        </p:spPr>
        <p:txBody>
          <a:bodyPr>
            <a:normAutofit/>
          </a:bodyPr>
          <a:lstStyle/>
          <a:p>
            <a:pPr algn="ctr"/>
            <a:r>
              <a:rPr lang="en-US" b="1" dirty="0">
                <a:latin typeface="Times New Roman" charset="0"/>
                <a:ea typeface="Times New Roman" charset="0"/>
                <a:cs typeface="Times New Roman" charset="0"/>
              </a:rPr>
              <a:t>Q</a:t>
            </a:r>
            <a:r>
              <a:rPr lang="en-US" b="1" baseline="-25000" dirty="0">
                <a:latin typeface="Times New Roman" charset="0"/>
                <a:ea typeface="Times New Roman" charset="0"/>
                <a:cs typeface="Times New Roman" charset="0"/>
              </a:rPr>
              <a:t>SNP </a:t>
            </a:r>
            <a:r>
              <a:rPr lang="en-US" b="1" dirty="0">
                <a:latin typeface="Times New Roman" charset="0"/>
                <a:ea typeface="Times New Roman" charset="0"/>
                <a:cs typeface="Times New Roman" charset="0"/>
              </a:rPr>
              <a:t>: QC Metric and a Result</a:t>
            </a:r>
            <a:endParaRPr lang="en-US" dirty="0"/>
          </a:p>
        </p:txBody>
      </p:sp>
    </p:spTree>
    <p:extLst>
      <p:ext uri="{BB962C8B-B14F-4D97-AF65-F5344CB8AC3E}">
        <p14:creationId xmlns:p14="http://schemas.microsoft.com/office/powerpoint/2010/main" val="41223598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sis&#10;&#10;Description automatically generated with medium confidence">
            <a:extLst>
              <a:ext uri="{FF2B5EF4-FFF2-40B4-BE49-F238E27FC236}">
                <a16:creationId xmlns:a16="http://schemas.microsoft.com/office/drawing/2014/main" id="{24AC4749-3247-928B-9ADE-EE6192A55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5520"/>
            <a:ext cx="9144000" cy="5052480"/>
          </a:xfrm>
          <a:prstGeom prst="rect">
            <a:avLst/>
          </a:prstGeom>
        </p:spPr>
      </p:pic>
      <p:sp>
        <p:nvSpPr>
          <p:cNvPr id="8" name="TextBox 7">
            <a:extLst>
              <a:ext uri="{FF2B5EF4-FFF2-40B4-BE49-F238E27FC236}">
                <a16:creationId xmlns:a16="http://schemas.microsoft.com/office/drawing/2014/main" id="{7F574502-BF9A-118A-91A6-CA6063086578}"/>
              </a:ext>
            </a:extLst>
          </p:cNvPr>
          <p:cNvSpPr txBox="1"/>
          <p:nvPr/>
        </p:nvSpPr>
        <p:spPr>
          <a:xfrm>
            <a:off x="7203333" y="5700668"/>
            <a:ext cx="1940668" cy="553998"/>
          </a:xfrm>
          <a:prstGeom prst="rect">
            <a:avLst/>
          </a:prstGeom>
          <a:noFill/>
        </p:spPr>
        <p:txBody>
          <a:bodyPr wrap="square" rtlCol="0">
            <a:spAutoFit/>
          </a:bodyPr>
          <a:lstStyle/>
          <a:p>
            <a:r>
              <a:rPr lang="en-US" sz="1500" dirty="0">
                <a:solidFill>
                  <a:schemeClr val="bg1"/>
                </a:solidFill>
              </a:rPr>
              <a:t>Grotzinger et al. (2022)</a:t>
            </a:r>
          </a:p>
        </p:txBody>
      </p:sp>
      <p:sp>
        <p:nvSpPr>
          <p:cNvPr id="3" name="TextBox 2">
            <a:extLst>
              <a:ext uri="{FF2B5EF4-FFF2-40B4-BE49-F238E27FC236}">
                <a16:creationId xmlns:a16="http://schemas.microsoft.com/office/drawing/2014/main" id="{6A72D424-9135-C5EA-146F-AC44CB182F0B}"/>
              </a:ext>
            </a:extLst>
          </p:cNvPr>
          <p:cNvSpPr txBox="1"/>
          <p:nvPr/>
        </p:nvSpPr>
        <p:spPr>
          <a:xfrm>
            <a:off x="337625" y="464234"/>
            <a:ext cx="8159261" cy="1200329"/>
          </a:xfrm>
          <a:prstGeom prst="rect">
            <a:avLst/>
          </a:prstGeom>
          <a:noFill/>
        </p:spPr>
        <p:txBody>
          <a:bodyPr wrap="square" rtlCol="0">
            <a:spAutoFit/>
          </a:bodyPr>
          <a:lstStyle/>
          <a:p>
            <a:pPr algn="ctr"/>
            <a:r>
              <a:rPr lang="en-US" sz="2400" dirty="0"/>
              <a:t>If you have multiple factors, you can get a Q</a:t>
            </a:r>
            <a:r>
              <a:rPr lang="en-US" sz="2400" baseline="-25000" dirty="0"/>
              <a:t>SNP </a:t>
            </a:r>
            <a:r>
              <a:rPr lang="en-US" sz="2400" dirty="0"/>
              <a:t>specific metric for each factor. For example, you could have a SNP that fits one factor well, but is very disorder-specific for another factor </a:t>
            </a:r>
          </a:p>
        </p:txBody>
      </p:sp>
    </p:spTree>
    <p:extLst>
      <p:ext uri="{BB962C8B-B14F-4D97-AF65-F5344CB8AC3E}">
        <p14:creationId xmlns:p14="http://schemas.microsoft.com/office/powerpoint/2010/main" val="22943281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194"/>
          <p:cNvSpPr/>
          <p:nvPr/>
        </p:nvSpPr>
        <p:spPr>
          <a:xfrm>
            <a:off x="153037" y="1607495"/>
            <a:ext cx="8990963" cy="3539430"/>
          </a:xfrm>
          <a:prstGeom prst="rect">
            <a:avLst/>
          </a:prstGeom>
        </p:spPr>
        <p:txBody>
          <a:bodyPr wrap="square">
            <a:spAutoFit/>
          </a:bodyPr>
          <a:lstStyle/>
          <a:p>
            <a:pPr marL="214313" indent="-214313">
              <a:buFont typeface="Arial" charset="0"/>
              <a:buChar char="•"/>
            </a:pPr>
            <a:r>
              <a:rPr lang="en-US" sz="2800" dirty="0">
                <a:latin typeface="Times New Roman" charset="0"/>
                <a:ea typeface="Times New Roman" charset="0"/>
                <a:cs typeface="Times New Roman" charset="0"/>
              </a:rPr>
              <a:t>It used to be that you had to estimate a separate independent pathways follow-up model. </a:t>
            </a:r>
          </a:p>
          <a:p>
            <a:pPr marL="671513" lvl="1" indent="-214313">
              <a:buFont typeface="Arial" charset="0"/>
              <a:buChar char="•"/>
            </a:pPr>
            <a:r>
              <a:rPr lang="en-US" sz="2800" dirty="0">
                <a:latin typeface="Times New Roman" charset="0"/>
                <a:ea typeface="Times New Roman" charset="0"/>
                <a:cs typeface="Times New Roman" charset="0"/>
              </a:rPr>
              <a:t>This was slow, error prone, not computationally efficient</a:t>
            </a:r>
          </a:p>
          <a:p>
            <a:pPr marL="671513" lvl="1" indent="-214313">
              <a:buFont typeface="Arial" charset="0"/>
              <a:buChar char="•"/>
            </a:pPr>
            <a:endParaRPr lang="en-US" sz="2800" dirty="0">
              <a:latin typeface="Times New Roman" charset="0"/>
              <a:ea typeface="Times New Roman" charset="0"/>
              <a:cs typeface="Times New Roman" charset="0"/>
            </a:endParaRPr>
          </a:p>
          <a:p>
            <a:pPr marL="214313" indent="-214313">
              <a:buFont typeface="Arial" charset="0"/>
              <a:buChar char="•"/>
            </a:pPr>
            <a:r>
              <a:rPr lang="en-US" sz="2800" b="1" i="1" dirty="0">
                <a:latin typeface="Times New Roman" charset="0"/>
                <a:ea typeface="Times New Roman" charset="0"/>
                <a:cs typeface="Times New Roman" charset="0"/>
              </a:rPr>
              <a:t>Introducing today </a:t>
            </a:r>
            <a:r>
              <a:rPr lang="en-US" sz="2800" dirty="0">
                <a:latin typeface="Times New Roman" charset="0"/>
                <a:ea typeface="Times New Roman" charset="0"/>
                <a:cs typeface="Times New Roman" charset="0"/>
              </a:rPr>
              <a:t>that Q</a:t>
            </a:r>
            <a:r>
              <a:rPr lang="en-US" sz="2800" baseline="-25000" dirty="0">
                <a:latin typeface="Times New Roman" charset="0"/>
                <a:ea typeface="Times New Roman" charset="0"/>
                <a:cs typeface="Times New Roman" charset="0"/>
              </a:rPr>
              <a:t>SNP </a:t>
            </a:r>
            <a:r>
              <a:rPr lang="en-US" sz="2800" dirty="0">
                <a:latin typeface="Times New Roman" charset="0"/>
                <a:ea typeface="Times New Roman" charset="0"/>
                <a:cs typeface="Times New Roman" charset="0"/>
              </a:rPr>
              <a:t>is now an argument for </a:t>
            </a:r>
            <a:r>
              <a:rPr lang="en-US" sz="2800" i="1" dirty="0" err="1">
                <a:latin typeface="Times New Roman" charset="0"/>
                <a:ea typeface="Times New Roman" charset="0"/>
                <a:cs typeface="Times New Roman" charset="0"/>
              </a:rPr>
              <a:t>userGWAS</a:t>
            </a:r>
            <a:r>
              <a:rPr lang="en-US" sz="2800" i="1" dirty="0">
                <a:latin typeface="Times New Roman" charset="0"/>
                <a:ea typeface="Times New Roman" charset="0"/>
                <a:cs typeface="Times New Roman" charset="0"/>
              </a:rPr>
              <a:t> </a:t>
            </a:r>
            <a:r>
              <a:rPr lang="en-US" sz="2800" dirty="0">
                <a:latin typeface="Times New Roman" charset="0"/>
                <a:ea typeface="Times New Roman" charset="0"/>
                <a:cs typeface="Times New Roman" charset="0"/>
              </a:rPr>
              <a:t>that will automatically calculate this metric for every factor that is predicted by a SNP without estimating a follow-up model</a:t>
            </a:r>
          </a:p>
        </p:txBody>
      </p:sp>
      <p:sp>
        <p:nvSpPr>
          <p:cNvPr id="4" name="Title 3"/>
          <p:cNvSpPr>
            <a:spLocks noGrp="1"/>
          </p:cNvSpPr>
          <p:nvPr>
            <p:ph type="title"/>
          </p:nvPr>
        </p:nvSpPr>
        <p:spPr>
          <a:xfrm>
            <a:off x="-125303" y="226512"/>
            <a:ext cx="9619621" cy="987777"/>
          </a:xfrm>
        </p:spPr>
        <p:txBody>
          <a:bodyPr>
            <a:normAutofit/>
          </a:bodyPr>
          <a:lstStyle/>
          <a:p>
            <a:pPr algn="ctr"/>
            <a:r>
              <a:rPr lang="en-US" b="1" dirty="0">
                <a:latin typeface="Times New Roman" charset="0"/>
                <a:ea typeface="Times New Roman" charset="0"/>
                <a:cs typeface="Times New Roman" charset="0"/>
              </a:rPr>
              <a:t>Q</a:t>
            </a:r>
            <a:r>
              <a:rPr lang="en-US" b="1" baseline="-25000" dirty="0">
                <a:latin typeface="Times New Roman" charset="0"/>
                <a:ea typeface="Times New Roman" charset="0"/>
                <a:cs typeface="Times New Roman" charset="0"/>
              </a:rPr>
              <a:t>SNP </a:t>
            </a:r>
            <a:r>
              <a:rPr lang="en-US" b="1" dirty="0">
                <a:latin typeface="Times New Roman" charset="0"/>
                <a:ea typeface="Times New Roman" charset="0"/>
                <a:cs typeface="Times New Roman" charset="0"/>
              </a:rPr>
              <a:t>: Better, Faster, Stronger</a:t>
            </a:r>
            <a:endParaRPr lang="en-US" dirty="0"/>
          </a:p>
        </p:txBody>
      </p:sp>
      <p:pic>
        <p:nvPicPr>
          <p:cNvPr id="3" name="Picture 2" descr="A person with long hair smiling&#10;&#10;Description automatically generated">
            <a:extLst>
              <a:ext uri="{FF2B5EF4-FFF2-40B4-BE49-F238E27FC236}">
                <a16:creationId xmlns:a16="http://schemas.microsoft.com/office/drawing/2014/main" id="{593DAE47-27EA-AC96-7392-04346D5CF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698" y="4713921"/>
            <a:ext cx="1627265" cy="2144079"/>
          </a:xfrm>
          <a:prstGeom prst="rect">
            <a:avLst/>
          </a:prstGeom>
        </p:spPr>
      </p:pic>
    </p:spTree>
    <p:extLst>
      <p:ext uri="{BB962C8B-B14F-4D97-AF65-F5344CB8AC3E}">
        <p14:creationId xmlns:p14="http://schemas.microsoft.com/office/powerpoint/2010/main" val="35840402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CB3E5F6-B81E-4142-80E1-AEF29D628A65}"/>
              </a:ext>
            </a:extLst>
          </p:cNvPr>
          <p:cNvSpPr txBox="1"/>
          <p:nvPr/>
        </p:nvSpPr>
        <p:spPr>
          <a:xfrm>
            <a:off x="5842861" y="3923348"/>
            <a:ext cx="3098532" cy="830997"/>
          </a:xfrm>
          <a:prstGeom prst="rect">
            <a:avLst/>
          </a:prstGeom>
          <a:solidFill>
            <a:schemeClr val="bg1"/>
          </a:solidFill>
        </p:spPr>
        <p:txBody>
          <a:bodyPr wrap="square" rtlCol="0">
            <a:spAutoFit/>
          </a:bodyPr>
          <a:lstStyle/>
          <a:p>
            <a:pPr algn="ctr"/>
            <a:r>
              <a:rPr lang="en-US" sz="2400" b="1" dirty="0"/>
              <a:t>Step 4: </a:t>
            </a:r>
            <a:r>
              <a:rPr lang="en-US" sz="2400" i="1" dirty="0" err="1"/>
              <a:t>userGWAS</a:t>
            </a:r>
            <a:r>
              <a:rPr lang="en-US" sz="2400" dirty="0"/>
              <a:t>  combines the two</a:t>
            </a:r>
          </a:p>
        </p:txBody>
      </p:sp>
      <p:sp>
        <p:nvSpPr>
          <p:cNvPr id="18" name="Content Placeholder 2"/>
          <p:cNvSpPr>
            <a:spLocks noGrp="1"/>
          </p:cNvSpPr>
          <p:nvPr>
            <p:ph idx="1"/>
          </p:nvPr>
        </p:nvSpPr>
        <p:spPr>
          <a:xfrm>
            <a:off x="0" y="1768222"/>
            <a:ext cx="9024213" cy="2307043"/>
          </a:xfrm>
        </p:spPr>
        <p:txBody>
          <a:bodyPr>
            <a:normAutofit fontScale="92500" lnSpcReduction="10000"/>
          </a:bodyPr>
          <a:lstStyle/>
          <a:p>
            <a:pPr marL="214313" indent="-214313">
              <a:lnSpc>
                <a:spcPct val="100000"/>
              </a:lnSpc>
              <a:spcBef>
                <a:spcPts val="0"/>
              </a:spcBef>
            </a:pPr>
            <a:r>
              <a:rPr lang="en-US" sz="2400" i="1" dirty="0" err="1"/>
              <a:t>userGWAS</a:t>
            </a:r>
            <a:r>
              <a:rPr lang="en-US" sz="2400" dirty="0"/>
              <a:t> combines output from Steps 2 (</a:t>
            </a:r>
            <a:r>
              <a:rPr lang="en-US" sz="2400" i="1" dirty="0" err="1"/>
              <a:t>ldsc</a:t>
            </a:r>
            <a:r>
              <a:rPr lang="en-US" sz="2400" dirty="0"/>
              <a:t>) and 3 (</a:t>
            </a:r>
            <a:r>
              <a:rPr lang="en-US" sz="2400" i="1" dirty="0" err="1"/>
              <a:t>sumstats</a:t>
            </a:r>
            <a:r>
              <a:rPr lang="en-US" sz="2400" dirty="0"/>
              <a:t>) to be able to specify a model with SNP effects</a:t>
            </a:r>
          </a:p>
          <a:p>
            <a:pPr marL="214313" indent="-214313">
              <a:lnSpc>
                <a:spcPct val="100000"/>
              </a:lnSpc>
              <a:spcBef>
                <a:spcPts val="0"/>
              </a:spcBef>
            </a:pPr>
            <a:r>
              <a:rPr lang="en-US" sz="2400" dirty="0"/>
              <a:t>Creates as many covariance matrices as there are SNPs across traits</a:t>
            </a:r>
          </a:p>
          <a:p>
            <a:pPr marL="214313" indent="-214313">
              <a:lnSpc>
                <a:spcPct val="100000"/>
              </a:lnSpc>
              <a:spcBef>
                <a:spcPts val="0"/>
              </a:spcBef>
            </a:pPr>
            <a:r>
              <a:rPr lang="en-US" sz="2400" b="1" dirty="0"/>
              <a:t>Introducing today: </a:t>
            </a:r>
            <a:r>
              <a:rPr lang="en-US" sz="2400" dirty="0"/>
              <a:t>the measurement model (the factor loadings and correlations) is fixed across SNPs as a default to speed up analysis and improve interpretability (can be turned on/off with </a:t>
            </a:r>
            <a:r>
              <a:rPr lang="en-US" sz="2400" i="1" dirty="0" err="1"/>
              <a:t>fix_measurement</a:t>
            </a:r>
            <a:r>
              <a:rPr lang="en-US" sz="2400" i="1" dirty="0"/>
              <a:t> </a:t>
            </a:r>
            <a:r>
              <a:rPr lang="en-US" sz="2400" dirty="0"/>
              <a:t>argument)</a:t>
            </a:r>
          </a:p>
        </p:txBody>
      </p:sp>
      <p:sp>
        <p:nvSpPr>
          <p:cNvPr id="17" name="Title 1"/>
          <p:cNvSpPr>
            <a:spLocks noGrp="1"/>
          </p:cNvSpPr>
          <p:nvPr>
            <p:ph type="title"/>
          </p:nvPr>
        </p:nvSpPr>
        <p:spPr>
          <a:xfrm>
            <a:off x="119786" y="321935"/>
            <a:ext cx="9024213" cy="994172"/>
          </a:xfrm>
        </p:spPr>
        <p:txBody>
          <a:bodyPr>
            <a:normAutofit/>
          </a:bodyPr>
          <a:lstStyle/>
          <a:p>
            <a:pPr algn="ctr"/>
            <a:r>
              <a:rPr lang="en-US" dirty="0"/>
              <a:t>Behind the scenes</a:t>
            </a:r>
          </a:p>
        </p:txBody>
      </p:sp>
      <p:pic>
        <p:nvPicPr>
          <p:cNvPr id="5" name="Picture 4">
            <a:extLst>
              <a:ext uri="{FF2B5EF4-FFF2-40B4-BE49-F238E27FC236}">
                <a16:creationId xmlns:a16="http://schemas.microsoft.com/office/drawing/2014/main" id="{EE0FFF93-D211-CA4C-817D-30C4DF2CE56B}"/>
              </a:ext>
            </a:extLst>
          </p:cNvPr>
          <p:cNvPicPr>
            <a:picLocks noChangeAspect="1"/>
          </p:cNvPicPr>
          <p:nvPr/>
        </p:nvPicPr>
        <p:blipFill rotWithShape="1">
          <a:blip r:embed="rId2"/>
          <a:srcRect t="11844" r="31689" b="34103"/>
          <a:stretch/>
        </p:blipFill>
        <p:spPr>
          <a:xfrm>
            <a:off x="6033060" y="4784610"/>
            <a:ext cx="2199262" cy="1958323"/>
          </a:xfrm>
          <a:prstGeom prst="rect">
            <a:avLst/>
          </a:prstGeom>
        </p:spPr>
      </p:pic>
      <p:pic>
        <p:nvPicPr>
          <p:cNvPr id="6" name="Picture 5">
            <a:extLst>
              <a:ext uri="{FF2B5EF4-FFF2-40B4-BE49-F238E27FC236}">
                <a16:creationId xmlns:a16="http://schemas.microsoft.com/office/drawing/2014/main" id="{C7F176F9-6251-B341-9CB4-8E3643B7A32D}"/>
              </a:ext>
            </a:extLst>
          </p:cNvPr>
          <p:cNvPicPr>
            <a:picLocks noChangeAspect="1"/>
          </p:cNvPicPr>
          <p:nvPr/>
        </p:nvPicPr>
        <p:blipFill rotWithShape="1">
          <a:blip r:embed="rId3"/>
          <a:srcRect t="16235" r="36639" b="37164"/>
          <a:stretch/>
        </p:blipFill>
        <p:spPr>
          <a:xfrm>
            <a:off x="740840" y="4859675"/>
            <a:ext cx="1974436" cy="1685751"/>
          </a:xfrm>
          <a:prstGeom prst="rect">
            <a:avLst/>
          </a:prstGeom>
        </p:spPr>
      </p:pic>
      <p:pic>
        <p:nvPicPr>
          <p:cNvPr id="7" name="Picture 6">
            <a:extLst>
              <a:ext uri="{FF2B5EF4-FFF2-40B4-BE49-F238E27FC236}">
                <a16:creationId xmlns:a16="http://schemas.microsoft.com/office/drawing/2014/main" id="{05685EFB-87B8-2E4C-A3A7-F3145B0E23D4}"/>
              </a:ext>
            </a:extLst>
          </p:cNvPr>
          <p:cNvPicPr>
            <a:picLocks noChangeAspect="1"/>
          </p:cNvPicPr>
          <p:nvPr/>
        </p:nvPicPr>
        <p:blipFill rotWithShape="1">
          <a:blip r:embed="rId4">
            <a:extLst>
              <a:ext uri="{28A0092B-C50C-407E-A947-70E740481C1C}">
                <a14:useLocalDpi xmlns:a14="http://schemas.microsoft.com/office/drawing/2010/main" val="0"/>
              </a:ext>
            </a:extLst>
          </a:blip>
          <a:srcRect r="2795" b="33859"/>
          <a:stretch/>
        </p:blipFill>
        <p:spPr>
          <a:xfrm>
            <a:off x="3965730" y="4677035"/>
            <a:ext cx="941955" cy="1873502"/>
          </a:xfrm>
          <a:prstGeom prst="rect">
            <a:avLst/>
          </a:prstGeom>
        </p:spPr>
      </p:pic>
      <p:sp>
        <p:nvSpPr>
          <p:cNvPr id="3" name="TextBox 2">
            <a:extLst>
              <a:ext uri="{FF2B5EF4-FFF2-40B4-BE49-F238E27FC236}">
                <a16:creationId xmlns:a16="http://schemas.microsoft.com/office/drawing/2014/main" id="{3D7DCB61-533E-544D-ADBE-C58819D906AE}"/>
              </a:ext>
            </a:extLst>
          </p:cNvPr>
          <p:cNvSpPr txBox="1"/>
          <p:nvPr/>
        </p:nvSpPr>
        <p:spPr>
          <a:xfrm>
            <a:off x="119787" y="4429634"/>
            <a:ext cx="2741561" cy="523220"/>
          </a:xfrm>
          <a:prstGeom prst="rect">
            <a:avLst/>
          </a:prstGeom>
          <a:solidFill>
            <a:schemeClr val="bg1"/>
          </a:solidFill>
        </p:spPr>
        <p:txBody>
          <a:bodyPr wrap="square" rtlCol="0">
            <a:spAutoFit/>
          </a:bodyPr>
          <a:lstStyle/>
          <a:p>
            <a:pPr algn="ctr"/>
            <a:r>
              <a:rPr lang="en-US" sz="2800" b="1" dirty="0"/>
              <a:t>Step 2</a:t>
            </a:r>
            <a:r>
              <a:rPr lang="en-US" sz="2800" dirty="0"/>
              <a:t>: Run </a:t>
            </a:r>
            <a:r>
              <a:rPr lang="en-US" sz="2400" b="1" i="1" dirty="0" err="1">
                <a:latin typeface="Lucida Console" panose="020B0609040504020204" pitchFamily="49" charset="0"/>
              </a:rPr>
              <a:t>ldsc</a:t>
            </a:r>
            <a:endParaRPr lang="en-US" sz="2400" i="1" dirty="0">
              <a:latin typeface="Lucida Console" panose="020B0609040504020204" pitchFamily="49" charset="0"/>
            </a:endParaRPr>
          </a:p>
        </p:txBody>
      </p:sp>
      <p:sp>
        <p:nvSpPr>
          <p:cNvPr id="8" name="TextBox 7">
            <a:extLst>
              <a:ext uri="{FF2B5EF4-FFF2-40B4-BE49-F238E27FC236}">
                <a16:creationId xmlns:a16="http://schemas.microsoft.com/office/drawing/2014/main" id="{1BDD3EB5-5BF9-6141-8B57-9F69FAD32977}"/>
              </a:ext>
            </a:extLst>
          </p:cNvPr>
          <p:cNvSpPr txBox="1"/>
          <p:nvPr/>
        </p:nvSpPr>
        <p:spPr>
          <a:xfrm>
            <a:off x="2941079" y="3893236"/>
            <a:ext cx="2963484" cy="892552"/>
          </a:xfrm>
          <a:prstGeom prst="rect">
            <a:avLst/>
          </a:prstGeom>
          <a:solidFill>
            <a:schemeClr val="bg1"/>
          </a:solidFill>
        </p:spPr>
        <p:txBody>
          <a:bodyPr wrap="square" rtlCol="0">
            <a:spAutoFit/>
          </a:bodyPr>
          <a:lstStyle/>
          <a:p>
            <a:pPr algn="ctr"/>
            <a:r>
              <a:rPr lang="en-US" sz="2800" b="1" dirty="0"/>
              <a:t>Step 3</a:t>
            </a:r>
            <a:r>
              <a:rPr lang="en-US" sz="2800" dirty="0"/>
              <a:t>: Run </a:t>
            </a:r>
            <a:r>
              <a:rPr lang="en-US" sz="2400" b="1" i="1" dirty="0" err="1">
                <a:latin typeface="Lucida Console" panose="020B0609040504020204" pitchFamily="49" charset="0"/>
              </a:rPr>
              <a:t>sumstats</a:t>
            </a:r>
            <a:endParaRPr lang="en-US" sz="2400" i="1" dirty="0">
              <a:latin typeface="Lucida Console" panose="020B0609040504020204" pitchFamily="49" charset="0"/>
            </a:endParaRPr>
          </a:p>
        </p:txBody>
      </p:sp>
      <p:sp>
        <p:nvSpPr>
          <p:cNvPr id="11" name="TextBox 10">
            <a:extLst>
              <a:ext uri="{FF2B5EF4-FFF2-40B4-BE49-F238E27FC236}">
                <a16:creationId xmlns:a16="http://schemas.microsoft.com/office/drawing/2014/main" id="{FD1F095F-46E2-114D-8F5C-C0EB6B33BCA1}"/>
              </a:ext>
            </a:extLst>
          </p:cNvPr>
          <p:cNvSpPr txBox="1"/>
          <p:nvPr/>
        </p:nvSpPr>
        <p:spPr>
          <a:xfrm>
            <a:off x="2941079" y="5356114"/>
            <a:ext cx="673769" cy="1107996"/>
          </a:xfrm>
          <a:prstGeom prst="rect">
            <a:avLst/>
          </a:prstGeom>
          <a:noFill/>
        </p:spPr>
        <p:txBody>
          <a:bodyPr wrap="square" rtlCol="0">
            <a:spAutoFit/>
          </a:bodyPr>
          <a:lstStyle/>
          <a:p>
            <a:pPr algn="ctr"/>
            <a:r>
              <a:rPr lang="en-US" sz="6600" dirty="0"/>
              <a:t>+</a:t>
            </a:r>
          </a:p>
        </p:txBody>
      </p:sp>
      <p:sp>
        <p:nvSpPr>
          <p:cNvPr id="15" name="TextBox 14">
            <a:extLst>
              <a:ext uri="{FF2B5EF4-FFF2-40B4-BE49-F238E27FC236}">
                <a16:creationId xmlns:a16="http://schemas.microsoft.com/office/drawing/2014/main" id="{DE214B23-D62B-8F47-A658-D9C29B50CB83}"/>
              </a:ext>
            </a:extLst>
          </p:cNvPr>
          <p:cNvSpPr txBox="1"/>
          <p:nvPr/>
        </p:nvSpPr>
        <p:spPr>
          <a:xfrm>
            <a:off x="5252231" y="5356114"/>
            <a:ext cx="673769" cy="1107996"/>
          </a:xfrm>
          <a:prstGeom prst="rect">
            <a:avLst/>
          </a:prstGeom>
          <a:noFill/>
        </p:spPr>
        <p:txBody>
          <a:bodyPr wrap="square" rtlCol="0">
            <a:spAutoFit/>
          </a:bodyPr>
          <a:lstStyle/>
          <a:p>
            <a:pPr algn="ctr"/>
            <a:r>
              <a:rPr lang="en-US" sz="6600" dirty="0"/>
              <a:t>=</a:t>
            </a:r>
          </a:p>
        </p:txBody>
      </p:sp>
    </p:spTree>
    <p:extLst>
      <p:ext uri="{BB962C8B-B14F-4D97-AF65-F5344CB8AC3E}">
        <p14:creationId xmlns:p14="http://schemas.microsoft.com/office/powerpoint/2010/main" val="40845690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621" y="542330"/>
            <a:ext cx="7886700" cy="987777"/>
          </a:xfrm>
        </p:spPr>
        <p:txBody>
          <a:bodyPr/>
          <a:lstStyle/>
          <a:p>
            <a:r>
              <a:rPr lang="en-US" dirty="0"/>
              <a:t>First five rows of the output</a:t>
            </a:r>
          </a:p>
        </p:txBody>
      </p:sp>
      <p:pic>
        <p:nvPicPr>
          <p:cNvPr id="5" name="Picture 4" descr="A white background with black numbers and letters&#10;&#10;Description automatically generated">
            <a:extLst>
              <a:ext uri="{FF2B5EF4-FFF2-40B4-BE49-F238E27FC236}">
                <a16:creationId xmlns:a16="http://schemas.microsoft.com/office/drawing/2014/main" id="{97AA4CC6-683E-CC0D-C553-991338FA1EE4}"/>
              </a:ext>
            </a:extLst>
          </p:cNvPr>
          <p:cNvPicPr>
            <a:picLocks noChangeAspect="1"/>
          </p:cNvPicPr>
          <p:nvPr/>
        </p:nvPicPr>
        <p:blipFill rotWithShape="1">
          <a:blip r:embed="rId2">
            <a:extLst>
              <a:ext uri="{28A0092B-C50C-407E-A947-70E740481C1C}">
                <a14:useLocalDpi xmlns:a14="http://schemas.microsoft.com/office/drawing/2010/main" val="0"/>
              </a:ext>
            </a:extLst>
          </a:blip>
          <a:srcRect t="2875" b="-2875"/>
          <a:stretch/>
        </p:blipFill>
        <p:spPr>
          <a:xfrm>
            <a:off x="-16095" y="2969332"/>
            <a:ext cx="9176190" cy="2446232"/>
          </a:xfrm>
          <a:prstGeom prst="rect">
            <a:avLst/>
          </a:prstGeom>
        </p:spPr>
      </p:pic>
      <p:cxnSp>
        <p:nvCxnSpPr>
          <p:cNvPr id="6" name="Straight Arrow Connector 5">
            <a:extLst>
              <a:ext uri="{FF2B5EF4-FFF2-40B4-BE49-F238E27FC236}">
                <a16:creationId xmlns:a16="http://schemas.microsoft.com/office/drawing/2014/main" id="{B00CFF04-A9E6-E7E3-B6DB-515CDA74C15C}"/>
              </a:ext>
            </a:extLst>
          </p:cNvPr>
          <p:cNvCxnSpPr>
            <a:cxnSpLocks/>
            <a:stCxn id="14" idx="2"/>
          </p:cNvCxnSpPr>
          <p:nvPr/>
        </p:nvCxnSpPr>
        <p:spPr>
          <a:xfrm>
            <a:off x="2990724" y="2574004"/>
            <a:ext cx="878779" cy="395328"/>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CBBB7F0-5DE8-E244-3BE9-00BEDC72880F}"/>
              </a:ext>
            </a:extLst>
          </p:cNvPr>
          <p:cNvCxnSpPr>
            <a:cxnSpLocks/>
            <a:stCxn id="8" idx="2"/>
          </p:cNvCxnSpPr>
          <p:nvPr/>
        </p:nvCxnSpPr>
        <p:spPr>
          <a:xfrm flipH="1">
            <a:off x="5655212" y="2574004"/>
            <a:ext cx="343891" cy="395328"/>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28DB2D4-3D35-12FC-E877-1AF99E16434A}"/>
              </a:ext>
            </a:extLst>
          </p:cNvPr>
          <p:cNvSpPr txBox="1"/>
          <p:nvPr/>
        </p:nvSpPr>
        <p:spPr>
          <a:xfrm>
            <a:off x="4572000" y="1743007"/>
            <a:ext cx="2854205"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Beta and SE of SNP effect on factor</a:t>
            </a:r>
          </a:p>
        </p:txBody>
      </p:sp>
      <p:sp>
        <p:nvSpPr>
          <p:cNvPr id="14" name="TextBox 13">
            <a:extLst>
              <a:ext uri="{FF2B5EF4-FFF2-40B4-BE49-F238E27FC236}">
                <a16:creationId xmlns:a16="http://schemas.microsoft.com/office/drawing/2014/main" id="{33C8E812-F796-51BC-9654-19D05B151B56}"/>
              </a:ext>
            </a:extLst>
          </p:cNvPr>
          <p:cNvSpPr txBox="1"/>
          <p:nvPr/>
        </p:nvSpPr>
        <p:spPr>
          <a:xfrm>
            <a:off x="1339307" y="1373675"/>
            <a:ext cx="3302834"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parameter being estimates (SNP effect on factor)</a:t>
            </a:r>
          </a:p>
        </p:txBody>
      </p:sp>
      <p:cxnSp>
        <p:nvCxnSpPr>
          <p:cNvPr id="15" name="Straight Arrow Connector 14">
            <a:extLst>
              <a:ext uri="{FF2B5EF4-FFF2-40B4-BE49-F238E27FC236}">
                <a16:creationId xmlns:a16="http://schemas.microsoft.com/office/drawing/2014/main" id="{34A5A4B3-E9D2-502C-21E5-BFF0F18A658E}"/>
              </a:ext>
            </a:extLst>
          </p:cNvPr>
          <p:cNvCxnSpPr>
            <a:cxnSpLocks/>
            <a:stCxn id="14" idx="2"/>
          </p:cNvCxnSpPr>
          <p:nvPr/>
        </p:nvCxnSpPr>
        <p:spPr>
          <a:xfrm>
            <a:off x="2990724" y="2574004"/>
            <a:ext cx="258913" cy="395328"/>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AC0A73A-CC9D-C565-6B84-2CBC6607B290}"/>
              </a:ext>
            </a:extLst>
          </p:cNvPr>
          <p:cNvCxnSpPr>
            <a:cxnSpLocks/>
            <a:stCxn id="8" idx="2"/>
          </p:cNvCxnSpPr>
          <p:nvPr/>
        </p:nvCxnSpPr>
        <p:spPr>
          <a:xfrm>
            <a:off x="5999103" y="2574004"/>
            <a:ext cx="617805" cy="395328"/>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6F2CD5F-2DA6-DCE4-CAF5-A37068FAFA0F}"/>
              </a:ext>
            </a:extLst>
          </p:cNvPr>
          <p:cNvSpPr txBox="1"/>
          <p:nvPr/>
        </p:nvSpPr>
        <p:spPr>
          <a:xfrm>
            <a:off x="7344198" y="1325270"/>
            <a:ext cx="1799802"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Multivariate GWAS       </a:t>
            </a:r>
            <a:r>
              <a:rPr lang="en-US" sz="24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-value</a:t>
            </a:r>
          </a:p>
        </p:txBody>
      </p:sp>
      <p:cxnSp>
        <p:nvCxnSpPr>
          <p:cNvPr id="26" name="Straight Arrow Connector 25">
            <a:extLst>
              <a:ext uri="{FF2B5EF4-FFF2-40B4-BE49-F238E27FC236}">
                <a16:creationId xmlns:a16="http://schemas.microsoft.com/office/drawing/2014/main" id="{70E80C9D-9E80-6F92-BEB8-4420AF0E11B0}"/>
              </a:ext>
            </a:extLst>
          </p:cNvPr>
          <p:cNvCxnSpPr>
            <a:cxnSpLocks/>
          </p:cNvCxnSpPr>
          <p:nvPr/>
        </p:nvCxnSpPr>
        <p:spPr>
          <a:xfrm>
            <a:off x="8440615" y="2525599"/>
            <a:ext cx="68802" cy="44373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B6C3FB2-AEFB-8DB5-1E73-7A1ACA7DD625}"/>
              </a:ext>
            </a:extLst>
          </p:cNvPr>
          <p:cNvSpPr txBox="1"/>
          <p:nvPr/>
        </p:nvSpPr>
        <p:spPr>
          <a:xfrm>
            <a:off x="3985940" y="6084837"/>
            <a:ext cx="2421125"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Q</a:t>
            </a:r>
            <a:r>
              <a:rPr lang="en-US" sz="2400" baseline="-25000" dirty="0">
                <a:latin typeface="Times New Roman" panose="02020603050405020304" pitchFamily="18" charset="0"/>
                <a:cs typeface="Times New Roman" panose="02020603050405020304" pitchFamily="18" charset="0"/>
              </a:rPr>
              <a:t>SNP</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-value</a:t>
            </a:r>
          </a:p>
        </p:txBody>
      </p:sp>
      <p:cxnSp>
        <p:nvCxnSpPr>
          <p:cNvPr id="30" name="Straight Arrow Connector 29">
            <a:extLst>
              <a:ext uri="{FF2B5EF4-FFF2-40B4-BE49-F238E27FC236}">
                <a16:creationId xmlns:a16="http://schemas.microsoft.com/office/drawing/2014/main" id="{31FB8052-3904-8EB3-572C-896E6D674C63}"/>
              </a:ext>
            </a:extLst>
          </p:cNvPr>
          <p:cNvCxnSpPr>
            <a:cxnSpLocks/>
            <a:stCxn id="29" idx="0"/>
          </p:cNvCxnSpPr>
          <p:nvPr/>
        </p:nvCxnSpPr>
        <p:spPr>
          <a:xfrm flipV="1">
            <a:off x="5196503" y="5310305"/>
            <a:ext cx="0" cy="77453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478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F828B9-5568-EE1F-363A-203730B85C01}"/>
              </a:ext>
            </a:extLst>
          </p:cNvPr>
          <p:cNvSpPr txBox="1"/>
          <p:nvPr/>
        </p:nvSpPr>
        <p:spPr>
          <a:xfrm>
            <a:off x="288388" y="3105834"/>
            <a:ext cx="8567224" cy="2308324"/>
          </a:xfrm>
          <a:prstGeom prst="rect">
            <a:avLst/>
          </a:prstGeom>
          <a:noFill/>
        </p:spPr>
        <p:txBody>
          <a:bodyPr wrap="square" rtlCol="0">
            <a:spAutoFit/>
          </a:bodyPr>
          <a:lstStyle/>
          <a:p>
            <a:pPr algn="ctr"/>
            <a:r>
              <a:rPr lang="en-US" sz="4800" dirty="0"/>
              <a:t>Let’s go to the code and fill out the Qualtrics questions for multivariate GWAS</a:t>
            </a:r>
          </a:p>
        </p:txBody>
      </p:sp>
    </p:spTree>
    <p:extLst>
      <p:ext uri="{BB962C8B-B14F-4D97-AF65-F5344CB8AC3E}">
        <p14:creationId xmlns:p14="http://schemas.microsoft.com/office/powerpoint/2010/main" val="40191610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640D1F-2E16-6F4F-B78B-8ADEA0EE1CCB}"/>
              </a:ext>
            </a:extLst>
          </p:cNvPr>
          <p:cNvSpPr>
            <a:spLocks noGrp="1"/>
          </p:cNvSpPr>
          <p:nvPr>
            <p:ph idx="1"/>
          </p:nvPr>
        </p:nvSpPr>
        <p:spPr>
          <a:xfrm>
            <a:off x="628650" y="2135115"/>
            <a:ext cx="7886700" cy="4351338"/>
          </a:xfrm>
        </p:spPr>
        <p:txBody>
          <a:bodyPr>
            <a:normAutofit fontScale="92500" lnSpcReduction="20000"/>
          </a:bodyPr>
          <a:lstStyle/>
          <a:p>
            <a:pPr marL="0" indent="0" algn="ctr">
              <a:buNone/>
            </a:pPr>
            <a:r>
              <a:rPr lang="en-US" sz="6600" dirty="0"/>
              <a:t>If you finish early, go onto next slides/section of code to play around more with specifying your own model at the genome-wide level</a:t>
            </a:r>
          </a:p>
        </p:txBody>
      </p:sp>
    </p:spTree>
    <p:extLst>
      <p:ext uri="{BB962C8B-B14F-4D97-AF65-F5344CB8AC3E}">
        <p14:creationId xmlns:p14="http://schemas.microsoft.com/office/powerpoint/2010/main" val="5216493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80DAE-FFB2-BF47-B43D-3A4B35722D30}"/>
              </a:ext>
            </a:extLst>
          </p:cNvPr>
          <p:cNvSpPr>
            <a:spLocks noGrp="1"/>
          </p:cNvSpPr>
          <p:nvPr>
            <p:ph type="title"/>
          </p:nvPr>
        </p:nvSpPr>
        <p:spPr>
          <a:xfrm>
            <a:off x="-118534" y="382059"/>
            <a:ext cx="9872133" cy="987777"/>
          </a:xfrm>
        </p:spPr>
        <p:txBody>
          <a:bodyPr>
            <a:normAutofit/>
          </a:bodyPr>
          <a:lstStyle/>
          <a:p>
            <a:r>
              <a:rPr lang="en-US" dirty="0"/>
              <a:t>Anthropometric traits</a:t>
            </a:r>
          </a:p>
        </p:txBody>
      </p:sp>
      <p:pic>
        <p:nvPicPr>
          <p:cNvPr id="5" name="Content Placeholder 4">
            <a:extLst>
              <a:ext uri="{FF2B5EF4-FFF2-40B4-BE49-F238E27FC236}">
                <a16:creationId xmlns:a16="http://schemas.microsoft.com/office/drawing/2014/main" id="{74DA46AE-9B75-9748-9E0C-325744C40A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80911"/>
            <a:ext cx="9096220" cy="3570022"/>
          </a:xfrm>
        </p:spPr>
      </p:pic>
      <p:cxnSp>
        <p:nvCxnSpPr>
          <p:cNvPr id="7" name="Straight Arrow Connector 6">
            <a:extLst>
              <a:ext uri="{FF2B5EF4-FFF2-40B4-BE49-F238E27FC236}">
                <a16:creationId xmlns:a16="http://schemas.microsoft.com/office/drawing/2014/main" id="{ECE972DD-015F-9849-87ED-D1FED95ECF46}"/>
              </a:ext>
            </a:extLst>
          </p:cNvPr>
          <p:cNvCxnSpPr/>
          <p:nvPr/>
        </p:nvCxnSpPr>
        <p:spPr>
          <a:xfrm flipH="1">
            <a:off x="1659467" y="2336801"/>
            <a:ext cx="10498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0167EC8-9777-0544-BFC0-F7B3D7A46B96}"/>
              </a:ext>
            </a:extLst>
          </p:cNvPr>
          <p:cNvSpPr txBox="1"/>
          <p:nvPr/>
        </p:nvSpPr>
        <p:spPr>
          <a:xfrm>
            <a:off x="2573867" y="1780911"/>
            <a:ext cx="2387600" cy="923330"/>
          </a:xfrm>
          <a:prstGeom prst="rect">
            <a:avLst/>
          </a:prstGeom>
          <a:noFill/>
        </p:spPr>
        <p:txBody>
          <a:bodyPr wrap="square" rtlCol="0">
            <a:spAutoFit/>
          </a:bodyPr>
          <a:lstStyle/>
          <a:p>
            <a:pPr algn="ctr"/>
            <a:r>
              <a:rPr lang="en-US" dirty="0"/>
              <a:t>Note that you do not need to include all variables in the model</a:t>
            </a:r>
          </a:p>
        </p:txBody>
      </p:sp>
    </p:spTree>
    <p:extLst>
      <p:ext uri="{BB962C8B-B14F-4D97-AF65-F5344CB8AC3E}">
        <p14:creationId xmlns:p14="http://schemas.microsoft.com/office/powerpoint/2010/main" val="31216396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F0A272-BEA0-B345-9E31-CBA6AAC59B65}"/>
              </a:ext>
            </a:extLst>
          </p:cNvPr>
          <p:cNvSpPr txBox="1"/>
          <p:nvPr/>
        </p:nvSpPr>
        <p:spPr>
          <a:xfrm>
            <a:off x="135467" y="1896533"/>
            <a:ext cx="7010400"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t>BMI = Body Mass Index</a:t>
            </a:r>
          </a:p>
          <a:p>
            <a:pPr marL="457200" indent="-457200">
              <a:buFont typeface="Arial" panose="020B0604020202020204" pitchFamily="34" charset="0"/>
              <a:buChar char="•"/>
            </a:pPr>
            <a:r>
              <a:rPr lang="en-US" sz="3200" dirty="0"/>
              <a:t>WHR = Waist Hip Ratio</a:t>
            </a:r>
          </a:p>
          <a:p>
            <a:pPr marL="457200" indent="-457200">
              <a:buFont typeface="Arial" panose="020B0604020202020204" pitchFamily="34" charset="0"/>
              <a:buChar char="•"/>
            </a:pPr>
            <a:r>
              <a:rPr lang="en-US" sz="3200" dirty="0"/>
              <a:t>Waist = Waist Circumference</a:t>
            </a:r>
          </a:p>
          <a:p>
            <a:pPr marL="457200" indent="-457200">
              <a:buFont typeface="Arial" panose="020B0604020202020204" pitchFamily="34" charset="0"/>
              <a:buChar char="•"/>
            </a:pPr>
            <a:r>
              <a:rPr lang="en-US" sz="3200" dirty="0"/>
              <a:t>Hip = Hip circumference</a:t>
            </a:r>
          </a:p>
          <a:p>
            <a:pPr marL="457200" indent="-457200">
              <a:buFont typeface="Arial" panose="020B0604020202020204" pitchFamily="34" charset="0"/>
              <a:buChar char="•"/>
            </a:pPr>
            <a:r>
              <a:rPr lang="en-US" sz="3200" dirty="0"/>
              <a:t>CO = childhood obesity</a:t>
            </a:r>
          </a:p>
          <a:p>
            <a:pPr marL="457200" indent="-457200">
              <a:buFont typeface="Arial" panose="020B0604020202020204" pitchFamily="34" charset="0"/>
              <a:buChar char="•"/>
            </a:pPr>
            <a:r>
              <a:rPr lang="en-US" sz="3200" dirty="0"/>
              <a:t>Height = Height</a:t>
            </a:r>
          </a:p>
          <a:p>
            <a:pPr marL="457200" indent="-457200">
              <a:buFont typeface="Arial" panose="020B0604020202020204" pitchFamily="34" charset="0"/>
              <a:buChar char="•"/>
            </a:pPr>
            <a:r>
              <a:rPr lang="en-US" sz="3200" dirty="0"/>
              <a:t>BL = Birth Length</a:t>
            </a:r>
          </a:p>
          <a:p>
            <a:pPr marL="457200" indent="-457200">
              <a:buFont typeface="Arial" panose="020B0604020202020204" pitchFamily="34" charset="0"/>
              <a:buChar char="•"/>
            </a:pPr>
            <a:r>
              <a:rPr lang="en-US" sz="3200" dirty="0"/>
              <a:t>BW = Birth Weight</a:t>
            </a:r>
          </a:p>
          <a:p>
            <a:pPr marL="457200" indent="-457200">
              <a:buFont typeface="Arial" panose="020B0604020202020204" pitchFamily="34" charset="0"/>
              <a:buChar char="•"/>
            </a:pPr>
            <a:r>
              <a:rPr lang="en-US" sz="3200" dirty="0"/>
              <a:t>IHC = Infant Head Circumference</a:t>
            </a:r>
          </a:p>
        </p:txBody>
      </p:sp>
      <p:sp>
        <p:nvSpPr>
          <p:cNvPr id="5" name="TextBox 4">
            <a:extLst>
              <a:ext uri="{FF2B5EF4-FFF2-40B4-BE49-F238E27FC236}">
                <a16:creationId xmlns:a16="http://schemas.microsoft.com/office/drawing/2014/main" id="{AF7EA7B7-57F3-8D4E-88CA-CA3AF6296A6F}"/>
              </a:ext>
            </a:extLst>
          </p:cNvPr>
          <p:cNvSpPr txBox="1"/>
          <p:nvPr/>
        </p:nvSpPr>
        <p:spPr>
          <a:xfrm>
            <a:off x="0" y="677333"/>
            <a:ext cx="3928533" cy="769441"/>
          </a:xfrm>
          <a:prstGeom prst="rect">
            <a:avLst/>
          </a:prstGeom>
          <a:noFill/>
        </p:spPr>
        <p:txBody>
          <a:bodyPr wrap="square" rtlCol="0">
            <a:spAutoFit/>
          </a:bodyPr>
          <a:lstStyle/>
          <a:p>
            <a:r>
              <a:rPr lang="en-US" sz="4400" dirty="0"/>
              <a:t>Variable Names</a:t>
            </a:r>
          </a:p>
        </p:txBody>
      </p:sp>
    </p:spTree>
    <p:extLst>
      <p:ext uri="{BB962C8B-B14F-4D97-AF65-F5344CB8AC3E}">
        <p14:creationId xmlns:p14="http://schemas.microsoft.com/office/powerpoint/2010/main" val="19983022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3DD7C2-5768-BF45-A7FD-5806C0197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9276"/>
            <a:ext cx="9144000" cy="4161847"/>
          </a:xfrm>
          <a:prstGeom prst="rect">
            <a:avLst/>
          </a:prstGeom>
        </p:spPr>
      </p:pic>
      <p:sp>
        <p:nvSpPr>
          <p:cNvPr id="3" name="TextBox 2">
            <a:extLst>
              <a:ext uri="{FF2B5EF4-FFF2-40B4-BE49-F238E27FC236}">
                <a16:creationId xmlns:a16="http://schemas.microsoft.com/office/drawing/2014/main" id="{BD891523-28AE-4C4F-BC93-88CA7EC223EE}"/>
              </a:ext>
            </a:extLst>
          </p:cNvPr>
          <p:cNvSpPr txBox="1"/>
          <p:nvPr/>
        </p:nvSpPr>
        <p:spPr>
          <a:xfrm>
            <a:off x="1049311" y="0"/>
            <a:ext cx="7855537" cy="2123658"/>
          </a:xfrm>
          <a:prstGeom prst="rect">
            <a:avLst/>
          </a:prstGeom>
          <a:solidFill>
            <a:schemeClr val="bg1"/>
          </a:solidFill>
        </p:spPr>
        <p:txBody>
          <a:bodyPr wrap="square" rtlCol="0">
            <a:spAutoFit/>
          </a:bodyPr>
          <a:lstStyle/>
          <a:p>
            <a:pPr algn="ctr"/>
            <a:r>
              <a:rPr lang="en-US" sz="4400" dirty="0"/>
              <a:t>Example model that could be fit to the data </a:t>
            </a:r>
          </a:p>
          <a:p>
            <a:pPr algn="ctr"/>
            <a:r>
              <a:rPr lang="en-US" sz="4400" dirty="0"/>
              <a:t>(but you should fit your own)</a:t>
            </a:r>
          </a:p>
        </p:txBody>
      </p:sp>
    </p:spTree>
    <p:extLst>
      <p:ext uri="{BB962C8B-B14F-4D97-AF65-F5344CB8AC3E}">
        <p14:creationId xmlns:p14="http://schemas.microsoft.com/office/powerpoint/2010/main" val="114243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114E9-4B59-A15D-C747-796085281B85}"/>
              </a:ext>
            </a:extLst>
          </p:cNvPr>
          <p:cNvSpPr>
            <a:spLocks noGrp="1"/>
          </p:cNvSpPr>
          <p:nvPr>
            <p:ph type="title"/>
          </p:nvPr>
        </p:nvSpPr>
        <p:spPr/>
        <p:txBody>
          <a:bodyPr/>
          <a:lstStyle/>
          <a:p>
            <a:r>
              <a:rPr lang="en-US" dirty="0"/>
              <a:t>Line 2 of R code: the Qualtrics link</a:t>
            </a:r>
          </a:p>
        </p:txBody>
      </p:sp>
      <p:sp>
        <p:nvSpPr>
          <p:cNvPr id="3" name="Content Placeholder 2">
            <a:extLst>
              <a:ext uri="{FF2B5EF4-FFF2-40B4-BE49-F238E27FC236}">
                <a16:creationId xmlns:a16="http://schemas.microsoft.com/office/drawing/2014/main" id="{DF69FEAB-FD92-F796-CD96-E8F104FECC48}"/>
              </a:ext>
            </a:extLst>
          </p:cNvPr>
          <p:cNvSpPr>
            <a:spLocks noGrp="1"/>
          </p:cNvSpPr>
          <p:nvPr>
            <p:ph idx="1"/>
          </p:nvPr>
        </p:nvSpPr>
        <p:spPr>
          <a:xfrm>
            <a:off x="-269484" y="2683754"/>
            <a:ext cx="9682968" cy="4351338"/>
          </a:xfrm>
        </p:spPr>
        <p:txBody>
          <a:bodyPr/>
          <a:lstStyle/>
          <a:p>
            <a:pPr marL="0" indent="0" algn="ctr">
              <a:buNone/>
            </a:pPr>
            <a:r>
              <a:rPr lang="en-US" sz="2800" b="0" i="0" dirty="0">
                <a:solidFill>
                  <a:srgbClr val="32363A"/>
                </a:solidFill>
                <a:effectLst/>
                <a:latin typeface="72"/>
              </a:rPr>
              <a:t>https://qimr.az1.qualtrics.com/</a:t>
            </a:r>
            <a:r>
              <a:rPr lang="en-US" sz="2800" b="0" i="0" dirty="0" err="1">
                <a:solidFill>
                  <a:srgbClr val="32363A"/>
                </a:solidFill>
                <a:effectLst/>
                <a:latin typeface="72"/>
              </a:rPr>
              <a:t>jfe</a:t>
            </a:r>
            <a:r>
              <a:rPr lang="en-US" sz="2800" b="0" i="0" dirty="0">
                <a:solidFill>
                  <a:srgbClr val="32363A"/>
                </a:solidFill>
                <a:effectLst/>
                <a:latin typeface="72"/>
              </a:rPr>
              <a:t>/form/SV_72kzAByH72t9URo</a:t>
            </a:r>
            <a:endParaRPr lang="en-US" sz="2800" dirty="0"/>
          </a:p>
          <a:p>
            <a:pPr algn="ctr"/>
            <a:endParaRPr lang="en-US" dirty="0"/>
          </a:p>
        </p:txBody>
      </p:sp>
    </p:spTree>
    <p:extLst>
      <p:ext uri="{BB962C8B-B14F-4D97-AF65-F5344CB8AC3E}">
        <p14:creationId xmlns:p14="http://schemas.microsoft.com/office/powerpoint/2010/main" val="36310896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891523-28AE-4C4F-BC93-88CA7EC223EE}"/>
              </a:ext>
            </a:extLst>
          </p:cNvPr>
          <p:cNvSpPr txBox="1"/>
          <p:nvPr/>
        </p:nvSpPr>
        <p:spPr>
          <a:xfrm>
            <a:off x="1" y="407964"/>
            <a:ext cx="9144000" cy="6186309"/>
          </a:xfrm>
          <a:prstGeom prst="rect">
            <a:avLst/>
          </a:prstGeom>
          <a:solidFill>
            <a:schemeClr val="bg1"/>
          </a:solidFill>
        </p:spPr>
        <p:txBody>
          <a:bodyPr wrap="square" rtlCol="0">
            <a:spAutoFit/>
          </a:bodyPr>
          <a:lstStyle/>
          <a:p>
            <a:pPr algn="ctr"/>
            <a:r>
              <a:rPr lang="en-US" sz="4400" dirty="0"/>
              <a:t>Pre-register your model by writing it down on paper beforehand. </a:t>
            </a:r>
          </a:p>
          <a:p>
            <a:pPr algn="ctr"/>
            <a:endParaRPr lang="en-US" sz="4400" dirty="0"/>
          </a:p>
          <a:p>
            <a:pPr algn="ctr"/>
            <a:r>
              <a:rPr lang="en-US" sz="4400" dirty="0"/>
              <a:t>The goal is </a:t>
            </a:r>
            <a:r>
              <a:rPr lang="en-US" sz="4400" b="1" i="1" dirty="0"/>
              <a:t>not</a:t>
            </a:r>
            <a:r>
              <a:rPr lang="en-US" sz="4400" dirty="0"/>
              <a:t> to just pick models until you get “a result”</a:t>
            </a:r>
          </a:p>
          <a:p>
            <a:pPr algn="ctr"/>
            <a:endParaRPr lang="en-US" sz="4400" dirty="0"/>
          </a:p>
          <a:p>
            <a:pPr algn="ctr"/>
            <a:r>
              <a:rPr lang="en-US" sz="4400" dirty="0"/>
              <a:t>Rather, we want to test theories or take a documented data-driven approach </a:t>
            </a:r>
          </a:p>
        </p:txBody>
      </p:sp>
    </p:spTree>
    <p:extLst>
      <p:ext uri="{BB962C8B-B14F-4D97-AF65-F5344CB8AC3E}">
        <p14:creationId xmlns:p14="http://schemas.microsoft.com/office/powerpoint/2010/main" val="210527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193D90-56F9-694E-80FE-2F0F746A12A8}"/>
              </a:ext>
            </a:extLst>
          </p:cNvPr>
          <p:cNvSpPr>
            <a:spLocks noGrp="1"/>
          </p:cNvSpPr>
          <p:nvPr>
            <p:ph idx="1"/>
          </p:nvPr>
        </p:nvSpPr>
        <p:spPr>
          <a:xfrm>
            <a:off x="628650" y="1905000"/>
            <a:ext cx="7867650" cy="3886200"/>
          </a:xfrm>
        </p:spPr>
        <p:txBody>
          <a:bodyPr>
            <a:normAutofit/>
          </a:bodyPr>
          <a:lstStyle/>
          <a:p>
            <a:r>
              <a:rPr lang="en-US" dirty="0"/>
              <a:t>Parallel processing and MPI for </a:t>
            </a:r>
            <a:r>
              <a:rPr lang="en-US" sz="2200" b="1" dirty="0" err="1">
                <a:latin typeface="Lucida Console" panose="020B0609040504020204" pitchFamily="49" charset="0"/>
              </a:rPr>
              <a:t>userGWAS</a:t>
            </a:r>
            <a:r>
              <a:rPr lang="en-US" dirty="0"/>
              <a:t> is available</a:t>
            </a:r>
          </a:p>
          <a:p>
            <a:pPr lvl="1"/>
            <a:endParaRPr lang="en-US" sz="700" dirty="0"/>
          </a:p>
          <a:p>
            <a:r>
              <a:rPr lang="en-US" dirty="0"/>
              <a:t>Parallel is the same as serial processing, except that it takes an additional cores argument specifying how many cores to use</a:t>
            </a:r>
          </a:p>
          <a:p>
            <a:endParaRPr lang="en-US" sz="1100" dirty="0"/>
          </a:p>
          <a:p>
            <a:r>
              <a:rPr lang="en-US" dirty="0"/>
              <a:t>Ideal run-time scenario: split jobs across computing nodes on a cluster and run in-parallel</a:t>
            </a:r>
          </a:p>
          <a:p>
            <a:pPr lvl="1"/>
            <a:r>
              <a:rPr lang="en-US" dirty="0"/>
              <a:t>All runs are independent of one another!</a:t>
            </a:r>
          </a:p>
          <a:p>
            <a:endParaRPr lang="en-US" dirty="0"/>
          </a:p>
        </p:txBody>
      </p:sp>
      <p:sp>
        <p:nvSpPr>
          <p:cNvPr id="4" name="Title 3"/>
          <p:cNvSpPr>
            <a:spLocks noGrp="1"/>
          </p:cNvSpPr>
          <p:nvPr>
            <p:ph type="title"/>
          </p:nvPr>
        </p:nvSpPr>
        <p:spPr>
          <a:xfrm>
            <a:off x="0" y="562349"/>
            <a:ext cx="7886700" cy="987777"/>
          </a:xfrm>
        </p:spPr>
        <p:txBody>
          <a:bodyPr/>
          <a:lstStyle/>
          <a:p>
            <a:r>
              <a:rPr lang="en-US" dirty="0"/>
              <a:t>Final Notes</a:t>
            </a:r>
          </a:p>
        </p:txBody>
      </p:sp>
    </p:spTree>
    <p:extLst>
      <p:ext uri="{BB962C8B-B14F-4D97-AF65-F5344CB8AC3E}">
        <p14:creationId xmlns:p14="http://schemas.microsoft.com/office/powerpoint/2010/main" val="36046384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4420"/>
            <a:ext cx="7886700" cy="987777"/>
          </a:xfrm>
        </p:spPr>
        <p:txBody>
          <a:bodyPr/>
          <a:lstStyle/>
          <a:p>
            <a:r>
              <a:rPr lang="en-US" dirty="0"/>
              <a:t>Overview</a:t>
            </a:r>
          </a:p>
        </p:txBody>
      </p:sp>
      <p:sp>
        <p:nvSpPr>
          <p:cNvPr id="3" name="Content Placeholder 2"/>
          <p:cNvSpPr>
            <a:spLocks noGrp="1"/>
          </p:cNvSpPr>
          <p:nvPr>
            <p:ph idx="1"/>
          </p:nvPr>
        </p:nvSpPr>
        <p:spPr>
          <a:xfrm>
            <a:off x="628650" y="2025649"/>
            <a:ext cx="8515350" cy="4536515"/>
          </a:xfrm>
        </p:spPr>
        <p:txBody>
          <a:bodyPr>
            <a:normAutofit/>
          </a:bodyPr>
          <a:lstStyle/>
          <a:p>
            <a:pPr marL="457200" lvl="1" indent="0">
              <a:buNone/>
            </a:pPr>
            <a:r>
              <a:rPr lang="en-US" b="1" dirty="0"/>
              <a:t>Ask questions on our google forum</a:t>
            </a:r>
          </a:p>
          <a:p>
            <a:pPr lvl="1"/>
            <a:r>
              <a:rPr lang="en-US" dirty="0">
                <a:hlinkClick r:id="rId2"/>
              </a:rPr>
              <a:t>https://groups.google.com/forum/#!forum/genomic-sem-users</a:t>
            </a:r>
            <a:endParaRPr lang="en-US" b="1" dirty="0"/>
          </a:p>
          <a:p>
            <a:pPr lvl="1"/>
            <a:endParaRPr lang="en-US" dirty="0"/>
          </a:p>
          <a:p>
            <a:r>
              <a:rPr lang="en-US" dirty="0"/>
              <a:t>Lots can be done using existing, openly available GWAS summary statistics</a:t>
            </a:r>
          </a:p>
          <a:p>
            <a:endParaRPr lang="en-US" dirty="0"/>
          </a:p>
          <a:p>
            <a:r>
              <a:rPr lang="en-US" dirty="0"/>
              <a:t>Models are flexible and up to the user</a:t>
            </a:r>
          </a:p>
          <a:p>
            <a:pPr marL="0" indent="0">
              <a:buNone/>
            </a:pPr>
            <a:endParaRPr lang="en-US" dirty="0"/>
          </a:p>
        </p:txBody>
      </p:sp>
    </p:spTree>
    <p:extLst>
      <p:ext uri="{BB962C8B-B14F-4D97-AF65-F5344CB8AC3E}">
        <p14:creationId xmlns:p14="http://schemas.microsoft.com/office/powerpoint/2010/main" val="29364177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FDC855DE-5636-BB48-A5E6-66BECC2DBC43}"/>
              </a:ext>
            </a:extLst>
          </p:cNvPr>
          <p:cNvGraphicFramePr>
            <a:graphicFrameLocks/>
          </p:cNvGraphicFramePr>
          <p:nvPr/>
        </p:nvGraphicFramePr>
        <p:xfrm>
          <a:off x="-1804288" y="829116"/>
          <a:ext cx="9841840" cy="5895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Straight Arrow Connector 2">
            <a:extLst>
              <a:ext uri="{FF2B5EF4-FFF2-40B4-BE49-F238E27FC236}">
                <a16:creationId xmlns:a16="http://schemas.microsoft.com/office/drawing/2014/main" id="{60CF69CB-D0AD-584A-B1F9-EC0E6A4B10C4}"/>
              </a:ext>
            </a:extLst>
          </p:cNvPr>
          <p:cNvCxnSpPr>
            <a:cxnSpLocks/>
          </p:cNvCxnSpPr>
          <p:nvPr/>
        </p:nvCxnSpPr>
        <p:spPr>
          <a:xfrm>
            <a:off x="556852" y="947265"/>
            <a:ext cx="0" cy="5777092"/>
          </a:xfrm>
          <a:prstGeom prst="straightConnector1">
            <a:avLst/>
          </a:prstGeom>
          <a:ln w="79375">
            <a:solidFill>
              <a:srgbClr val="C2BC8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B7BA979-5EAE-774B-99E2-5350E8D2D26A}"/>
              </a:ext>
            </a:extLst>
          </p:cNvPr>
          <p:cNvSpPr txBox="1"/>
          <p:nvPr/>
        </p:nvSpPr>
        <p:spPr>
          <a:xfrm rot="16200000">
            <a:off x="-1293854" y="2964504"/>
            <a:ext cx="3136259" cy="415498"/>
          </a:xfrm>
          <a:prstGeom prst="rect">
            <a:avLst/>
          </a:prstGeom>
          <a:noFill/>
        </p:spPr>
        <p:txBody>
          <a:bodyPr wrap="square" rtlCol="0">
            <a:spAutoFit/>
          </a:bodyPr>
          <a:lstStyle/>
          <a:p>
            <a:r>
              <a:rPr lang="en-US" sz="2100" dirty="0"/>
              <a:t>Biological Level of Analysis</a:t>
            </a:r>
          </a:p>
        </p:txBody>
      </p:sp>
      <p:sp>
        <p:nvSpPr>
          <p:cNvPr id="6" name="TextBox 5">
            <a:extLst>
              <a:ext uri="{FF2B5EF4-FFF2-40B4-BE49-F238E27FC236}">
                <a16:creationId xmlns:a16="http://schemas.microsoft.com/office/drawing/2014/main" id="{90D8026D-4C85-BF3A-F0F1-091C2EBAC5A2}"/>
              </a:ext>
            </a:extLst>
          </p:cNvPr>
          <p:cNvSpPr txBox="1"/>
          <p:nvPr/>
        </p:nvSpPr>
        <p:spPr>
          <a:xfrm>
            <a:off x="5416068" y="1800665"/>
            <a:ext cx="3502850" cy="3539430"/>
          </a:xfrm>
          <a:prstGeom prst="rect">
            <a:avLst/>
          </a:prstGeom>
          <a:noFill/>
        </p:spPr>
        <p:txBody>
          <a:bodyPr wrap="square" rtlCol="0">
            <a:spAutoFit/>
          </a:bodyPr>
          <a:lstStyle/>
          <a:p>
            <a:pPr algn="ctr"/>
            <a:r>
              <a:rPr lang="en-US" sz="2800" dirty="0"/>
              <a:t>We’ve gone over factor models and multivariate GWAS but two additional sets of functions are available for functional annotations and gene expression analyses </a:t>
            </a:r>
          </a:p>
        </p:txBody>
      </p:sp>
    </p:spTree>
    <p:extLst>
      <p:ext uri="{BB962C8B-B14F-4D97-AF65-F5344CB8AC3E}">
        <p14:creationId xmlns:p14="http://schemas.microsoft.com/office/powerpoint/2010/main" val="10139028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r>
              <a:rPr lang="en-US" dirty="0"/>
              <a:t>See paper at: </a:t>
            </a:r>
            <a:r>
              <a:rPr lang="en-US" u="sng" dirty="0">
                <a:hlinkClick r:id="rId3" tooltip="https://rdcu.be/bvn7t"/>
              </a:rPr>
              <a:t>rdcu.be/bvn7t </a:t>
            </a:r>
            <a:endParaRPr lang="en-US" u="sng" dirty="0"/>
          </a:p>
          <a:p>
            <a:r>
              <a:rPr lang="en-US" dirty="0"/>
              <a:t>See </a:t>
            </a:r>
            <a:r>
              <a:rPr lang="en-US" dirty="0" err="1"/>
              <a:t>github</a:t>
            </a:r>
            <a:r>
              <a:rPr lang="en-US" dirty="0"/>
              <a:t> at: </a:t>
            </a:r>
            <a:r>
              <a:rPr lang="en-US" dirty="0">
                <a:hlinkClick r:id="rId4"/>
              </a:rPr>
              <a:t>https://github.com/GenomicSEM/GenomicSEM</a:t>
            </a:r>
            <a:r>
              <a:rPr lang="en-US" dirty="0"/>
              <a:t> </a:t>
            </a:r>
          </a:p>
          <a:p>
            <a:r>
              <a:rPr lang="en-US" dirty="0"/>
              <a:t>See tutorials at: </a:t>
            </a:r>
            <a:r>
              <a:rPr lang="en-US" dirty="0">
                <a:hlinkClick r:id="rId5"/>
              </a:rPr>
              <a:t>https://github.com/GenomicSEM/GenomicSEM/wiki</a:t>
            </a:r>
            <a:r>
              <a:rPr lang="en-US" dirty="0"/>
              <a:t> </a:t>
            </a:r>
          </a:p>
          <a:p>
            <a:pPr marL="0" indent="0">
              <a:buNone/>
            </a:pPr>
            <a:endParaRPr lang="en-US" dirty="0"/>
          </a:p>
          <a:p>
            <a:endParaRPr lang="en-US" dirty="0"/>
          </a:p>
        </p:txBody>
      </p:sp>
      <p:sp>
        <p:nvSpPr>
          <p:cNvPr id="4" name="Title 1">
            <a:extLst>
              <a:ext uri="{FF2B5EF4-FFF2-40B4-BE49-F238E27FC236}">
                <a16:creationId xmlns:a16="http://schemas.microsoft.com/office/drawing/2014/main" id="{FC8F517E-E50A-4E45-A0AC-57BD22BEE0DC}"/>
              </a:ext>
            </a:extLst>
          </p:cNvPr>
          <p:cNvSpPr>
            <a:spLocks noGrp="1"/>
          </p:cNvSpPr>
          <p:nvPr>
            <p:ph type="title"/>
          </p:nvPr>
        </p:nvSpPr>
        <p:spPr>
          <a:xfrm>
            <a:off x="0" y="526491"/>
            <a:ext cx="7886700" cy="987777"/>
          </a:xfrm>
        </p:spPr>
        <p:txBody>
          <a:bodyPr/>
          <a:lstStyle/>
          <a:p>
            <a:r>
              <a:rPr lang="en-US" dirty="0"/>
              <a:t>Resources</a:t>
            </a:r>
          </a:p>
        </p:txBody>
      </p:sp>
    </p:spTree>
    <p:extLst>
      <p:ext uri="{BB962C8B-B14F-4D97-AF65-F5344CB8AC3E}">
        <p14:creationId xmlns:p14="http://schemas.microsoft.com/office/powerpoint/2010/main" val="1569217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Practical outline</a:t>
            </a:r>
          </a:p>
        </p:txBody>
      </p:sp>
      <p:sp>
        <p:nvSpPr>
          <p:cNvPr id="5" name="Content Placeholder 4"/>
          <p:cNvSpPr>
            <a:spLocks noGrp="1"/>
          </p:cNvSpPr>
          <p:nvPr>
            <p:ph idx="1"/>
          </p:nvPr>
        </p:nvSpPr>
        <p:spPr>
          <a:xfrm>
            <a:off x="192881" y="1897062"/>
            <a:ext cx="8758238" cy="4351338"/>
          </a:xfrm>
        </p:spPr>
        <p:txBody>
          <a:bodyPr>
            <a:normAutofit fontScale="92500"/>
          </a:bodyPr>
          <a:lstStyle/>
          <a:p>
            <a:pPr marL="0" indent="0">
              <a:buNone/>
            </a:pPr>
            <a:r>
              <a:rPr lang="en-US" sz="3600" dirty="0"/>
              <a:t>I. Background and Sales Pitch </a:t>
            </a:r>
          </a:p>
          <a:p>
            <a:pPr marL="857250" indent="-857250">
              <a:buAutoNum type="romanUcPeriod"/>
            </a:pPr>
            <a:endParaRPr lang="en-US" sz="3600" dirty="0"/>
          </a:p>
          <a:p>
            <a:pPr marL="0" indent="0">
              <a:buNone/>
            </a:pPr>
            <a:r>
              <a:rPr lang="en-US" sz="3600" dirty="0"/>
              <a:t>II. Estimating genome-wide models</a:t>
            </a:r>
          </a:p>
          <a:p>
            <a:pPr marL="0" indent="0">
              <a:buNone/>
            </a:pPr>
            <a:endParaRPr lang="en-US" sz="3600" dirty="0"/>
          </a:p>
          <a:p>
            <a:pPr marL="0" indent="0">
              <a:buNone/>
            </a:pPr>
            <a:r>
              <a:rPr lang="en-US" sz="3600" dirty="0"/>
              <a:t>III. Estimating multivariate GWAS in Genomic SEM</a:t>
            </a:r>
          </a:p>
          <a:p>
            <a:pPr marL="0" indent="0">
              <a:buNone/>
            </a:pPr>
            <a:endParaRPr lang="en-US" sz="3600" dirty="0"/>
          </a:p>
          <a:p>
            <a:pPr marL="0" indent="0">
              <a:buNone/>
            </a:pPr>
            <a:r>
              <a:rPr lang="en-US" sz="3600" dirty="0"/>
              <a:t>IV. More practice with genome-wide models</a:t>
            </a:r>
          </a:p>
        </p:txBody>
      </p:sp>
    </p:spTree>
    <p:extLst>
      <p:ext uri="{BB962C8B-B14F-4D97-AF65-F5344CB8AC3E}">
        <p14:creationId xmlns:p14="http://schemas.microsoft.com/office/powerpoint/2010/main" val="176098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25175-CDE3-7441-B37E-99871B2507FC}"/>
              </a:ext>
            </a:extLst>
          </p:cNvPr>
          <p:cNvSpPr>
            <a:spLocks noGrp="1"/>
          </p:cNvSpPr>
          <p:nvPr>
            <p:ph type="title"/>
          </p:nvPr>
        </p:nvSpPr>
        <p:spPr>
          <a:xfrm>
            <a:off x="-9525" y="1061477"/>
            <a:ext cx="9163050" cy="2852737"/>
          </a:xfrm>
        </p:spPr>
        <p:txBody>
          <a:bodyPr>
            <a:normAutofit/>
          </a:bodyPr>
          <a:lstStyle/>
          <a:p>
            <a:pPr marL="0" indent="0">
              <a:buNone/>
            </a:pPr>
            <a:r>
              <a:rPr lang="en-US" sz="4400" dirty="0"/>
              <a:t>I. Background and Sales Pitch</a:t>
            </a:r>
          </a:p>
        </p:txBody>
      </p:sp>
    </p:spTree>
    <p:extLst>
      <p:ext uri="{BB962C8B-B14F-4D97-AF65-F5344CB8AC3E}">
        <p14:creationId xmlns:p14="http://schemas.microsoft.com/office/powerpoint/2010/main" val="4253338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51F0606-378D-9841-85D3-0340DC5D0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349" y="2273645"/>
            <a:ext cx="4442880" cy="3067795"/>
          </a:xfrm>
          <a:prstGeom prst="rect">
            <a:avLst/>
          </a:prstGeom>
        </p:spPr>
      </p:pic>
      <p:sp>
        <p:nvSpPr>
          <p:cNvPr id="4" name="Title 3"/>
          <p:cNvSpPr>
            <a:spLocks noGrp="1"/>
          </p:cNvSpPr>
          <p:nvPr>
            <p:ph type="title" idx="4294967295"/>
          </p:nvPr>
        </p:nvSpPr>
        <p:spPr>
          <a:xfrm>
            <a:off x="805535" y="804498"/>
            <a:ext cx="7886700" cy="994172"/>
          </a:xfrm>
        </p:spPr>
        <p:txBody>
          <a:bodyPr>
            <a:normAutofit fontScale="90000"/>
          </a:bodyPr>
          <a:lstStyle/>
          <a:p>
            <a:pPr algn="ctr"/>
            <a:r>
              <a:rPr lang="en-US" b="1" dirty="0">
                <a:solidFill>
                  <a:srgbClr val="6D848C"/>
                </a:solidFill>
              </a:rPr>
              <a:t>Pervasive Overlap Necessitates Methods for Analyzing Genetic Co-Morbidity</a:t>
            </a:r>
          </a:p>
        </p:txBody>
      </p:sp>
      <p:sp>
        <p:nvSpPr>
          <p:cNvPr id="7" name="TextBox 6">
            <a:extLst>
              <a:ext uri="{FF2B5EF4-FFF2-40B4-BE49-F238E27FC236}">
                <a16:creationId xmlns:a16="http://schemas.microsoft.com/office/drawing/2014/main" id="{BD5BB155-5518-4B4D-897C-3D11DC8D0390}"/>
              </a:ext>
            </a:extLst>
          </p:cNvPr>
          <p:cNvSpPr txBox="1"/>
          <p:nvPr/>
        </p:nvSpPr>
        <p:spPr>
          <a:xfrm>
            <a:off x="5091064" y="5654503"/>
            <a:ext cx="4113562" cy="369332"/>
          </a:xfrm>
          <a:prstGeom prst="rect">
            <a:avLst/>
          </a:prstGeom>
          <a:noFill/>
        </p:spPr>
        <p:txBody>
          <a:bodyPr wrap="none" rtlCol="0">
            <a:spAutoFit/>
          </a:bodyPr>
          <a:lstStyle/>
          <a:p>
            <a:r>
              <a:rPr lang="en-US" dirty="0" err="1">
                <a:solidFill>
                  <a:schemeClr val="bg1"/>
                </a:solidFill>
              </a:rPr>
              <a:t>Bulik</a:t>
            </a:r>
            <a:r>
              <a:rPr lang="en-US" dirty="0">
                <a:solidFill>
                  <a:schemeClr val="bg1"/>
                </a:solidFill>
              </a:rPr>
              <a:t>-Sullivan et al., 2015;  Lee et al., 2019</a:t>
            </a:r>
          </a:p>
        </p:txBody>
      </p:sp>
      <p:pic>
        <p:nvPicPr>
          <p:cNvPr id="9" name="Picture 8">
            <a:extLst>
              <a:ext uri="{FF2B5EF4-FFF2-40B4-BE49-F238E27FC236}">
                <a16:creationId xmlns:a16="http://schemas.microsoft.com/office/drawing/2014/main" id="{6992B855-0DEB-C44B-8BBA-520AE1CFA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281" y="2192689"/>
            <a:ext cx="4114550" cy="1614854"/>
          </a:xfrm>
          <a:prstGeom prst="rect">
            <a:avLst/>
          </a:prstGeom>
        </p:spPr>
      </p:pic>
      <p:sp>
        <p:nvSpPr>
          <p:cNvPr id="12" name="TextBox 11">
            <a:extLst>
              <a:ext uri="{FF2B5EF4-FFF2-40B4-BE49-F238E27FC236}">
                <a16:creationId xmlns:a16="http://schemas.microsoft.com/office/drawing/2014/main" id="{1E52603B-4912-484D-9E4E-6AB1575D5EE5}"/>
              </a:ext>
            </a:extLst>
          </p:cNvPr>
          <p:cNvSpPr txBox="1"/>
          <p:nvPr/>
        </p:nvSpPr>
        <p:spPr>
          <a:xfrm>
            <a:off x="-182062" y="3927550"/>
            <a:ext cx="4669398" cy="1569660"/>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Estimates genetic correlations between samples with varying degrees of sample overlap using publicly available data</a:t>
            </a:r>
          </a:p>
        </p:txBody>
      </p:sp>
      <p:cxnSp>
        <p:nvCxnSpPr>
          <p:cNvPr id="3" name="Straight Connector 2">
            <a:extLst>
              <a:ext uri="{FF2B5EF4-FFF2-40B4-BE49-F238E27FC236}">
                <a16:creationId xmlns:a16="http://schemas.microsoft.com/office/drawing/2014/main" id="{3F5DA6AD-1F5E-894F-BA30-BAF9294312E7}"/>
              </a:ext>
            </a:extLst>
          </p:cNvPr>
          <p:cNvCxnSpPr/>
          <p:nvPr/>
        </p:nvCxnSpPr>
        <p:spPr>
          <a:xfrm>
            <a:off x="4487336" y="1710240"/>
            <a:ext cx="0" cy="3944263"/>
          </a:xfrm>
          <a:prstGeom prst="line">
            <a:avLst/>
          </a:prstGeom>
          <a:ln>
            <a:solidFill>
              <a:srgbClr val="6D848C"/>
            </a:solidFill>
            <a:prstDash val="sysDash"/>
          </a:ln>
        </p:spPr>
        <p:style>
          <a:lnRef idx="1">
            <a:schemeClr val="accent1"/>
          </a:lnRef>
          <a:fillRef idx="0">
            <a:schemeClr val="accent1"/>
          </a:fillRef>
          <a:effectRef idx="0">
            <a:schemeClr val="accent1"/>
          </a:effectRef>
          <a:fontRef idx="minor">
            <a:schemeClr val="tx1"/>
          </a:fontRef>
        </p:style>
      </p:cxnSp>
      <p:sp>
        <p:nvSpPr>
          <p:cNvPr id="5" name="Right Arrow 4">
            <a:extLst>
              <a:ext uri="{FF2B5EF4-FFF2-40B4-BE49-F238E27FC236}">
                <a16:creationId xmlns:a16="http://schemas.microsoft.com/office/drawing/2014/main" id="{A2E47080-AF83-7044-8CEE-05425A86AEFD}"/>
              </a:ext>
            </a:extLst>
          </p:cNvPr>
          <p:cNvSpPr/>
          <p:nvPr/>
        </p:nvSpPr>
        <p:spPr>
          <a:xfrm>
            <a:off x="4036518" y="3484394"/>
            <a:ext cx="1009650" cy="319787"/>
          </a:xfrm>
          <a:prstGeom prst="rightArrow">
            <a:avLst/>
          </a:prstGeom>
          <a:solidFill>
            <a:srgbClr val="6D848C"/>
          </a:solidFill>
          <a:ln>
            <a:solidFill>
              <a:srgbClr val="6D8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D848C"/>
              </a:solidFill>
            </a:endParaRPr>
          </a:p>
        </p:txBody>
      </p:sp>
    </p:spTree>
    <p:extLst>
      <p:ext uri="{BB962C8B-B14F-4D97-AF65-F5344CB8AC3E}">
        <p14:creationId xmlns:p14="http://schemas.microsoft.com/office/powerpoint/2010/main" val="1674420871"/>
      </p:ext>
    </p:extLst>
  </p:cSld>
  <p:clrMapOvr>
    <a:masterClrMapping/>
  </p:clrMapOvr>
</p:sld>
</file>

<file path=ppt/theme/theme1.xml><?xml version="1.0" encoding="utf-8"?>
<a:theme xmlns:a="http://schemas.openxmlformats.org/drawingml/2006/main" name="defaul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id="{A5E1F82A-DE7D-44B8-B88A-914CD451DFC3}" vid="{EF7C6F5E-AB55-4A4F-A4E5-14BC91CE67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19295</TotalTime>
  <Words>2898</Words>
  <Application>Microsoft Macintosh PowerPoint</Application>
  <PresentationFormat>On-screen Show (4:3)</PresentationFormat>
  <Paragraphs>409</Paragraphs>
  <Slides>64</Slides>
  <Notes>19</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72</vt:lpstr>
      <vt:lpstr>Arial</vt:lpstr>
      <vt:lpstr>Calibri</vt:lpstr>
      <vt:lpstr>Calibri Light</vt:lpstr>
      <vt:lpstr>Cambria Math</vt:lpstr>
      <vt:lpstr>Lucida Console</vt:lpstr>
      <vt:lpstr>Times New Roman</vt:lpstr>
      <vt:lpstr>Wingdings</vt:lpstr>
      <vt:lpstr>default</vt:lpstr>
      <vt:lpstr>Genomic SEM Practical  ISG Workshop 2024  </vt:lpstr>
      <vt:lpstr>Let’s start by going to: </vt:lpstr>
      <vt:lpstr>Now let’s go over to the console and setwd for this new folder you just copied</vt:lpstr>
      <vt:lpstr>Now let’s go to File at the top and open the .R script with the commands we will be running</vt:lpstr>
      <vt:lpstr>Open the R script “GenomicSEM_Practical.R”</vt:lpstr>
      <vt:lpstr>Line 2 of R code: the Qualtrics link</vt:lpstr>
      <vt:lpstr>Practical outline</vt:lpstr>
      <vt:lpstr>I. Background and Sales Pitch</vt:lpstr>
      <vt:lpstr>Pervasive Overlap Necessitates Methods for Analyzing Genetic Co-Morbidity</vt:lpstr>
      <vt:lpstr>Genomic SEM</vt:lpstr>
      <vt:lpstr>PowerPoint Presentation</vt:lpstr>
      <vt:lpstr>PowerPoint Presentation</vt:lpstr>
      <vt:lpstr>PowerPoint Presentation</vt:lpstr>
      <vt:lpstr>PowerPoint Presentation</vt:lpstr>
      <vt:lpstr>PowerPoint Presentation</vt:lpstr>
      <vt:lpstr>PowerPoint Presentation</vt:lpstr>
      <vt:lpstr>GWAS-by-subtraction</vt:lpstr>
      <vt:lpstr>PowerPoint Presentation</vt:lpstr>
      <vt:lpstr>Selling the product</vt:lpstr>
      <vt:lpstr>Selling the product</vt:lpstr>
      <vt:lpstr>Selling the product</vt:lpstr>
      <vt:lpstr>Selling the product</vt:lpstr>
      <vt:lpstr>Selling the product</vt:lpstr>
      <vt:lpstr>Selling the product</vt:lpstr>
      <vt:lpstr>Selling the product</vt:lpstr>
      <vt:lpstr>Selling the product</vt:lpstr>
      <vt:lpstr>Where to get FREE summary statistics</vt:lpstr>
      <vt:lpstr>PowerPoint Presentation</vt:lpstr>
      <vt:lpstr>You aren’t dreaming this product is as good as it sounds </vt:lpstr>
      <vt:lpstr>II. Estimating Genome-wide Models</vt:lpstr>
      <vt:lpstr>Three Primary Steps</vt:lpstr>
      <vt:lpstr>Lab</vt:lpstr>
      <vt:lpstr>We are going to start with Step 3:  Estimating the genome-wide model</vt:lpstr>
      <vt:lpstr>How to specify a model in lavaan</vt:lpstr>
      <vt:lpstr>Let’s make that a bit more specific</vt:lpstr>
      <vt:lpstr>Identifying the factor option 1:  Unit variance identification </vt:lpstr>
      <vt:lpstr>PowerPoint Presentation</vt:lpstr>
      <vt:lpstr>Specifying Arguments in usermodel</vt:lpstr>
      <vt:lpstr>IntResults$results</vt:lpstr>
      <vt:lpstr>IntResults$modelfit</vt:lpstr>
      <vt:lpstr>PowerPoint Presentation</vt:lpstr>
      <vt:lpstr>III. Multivariate GWAS in Genomic SEM</vt:lpstr>
      <vt:lpstr>Four Primary Steps</vt:lpstr>
      <vt:lpstr>Step 3: sumstats example code Note that the traits need to be in the same order as for LDSC </vt:lpstr>
      <vt:lpstr>The linear probability model argument for ALCH</vt:lpstr>
      <vt:lpstr>Examine the .log file for MDD</vt:lpstr>
      <vt:lpstr>Step 4: userGWAS example code</vt:lpstr>
      <vt:lpstr>Step 4: userGWAS example code</vt:lpstr>
      <vt:lpstr>Estimates of SNP level heterogeneity  (QSNP)</vt:lpstr>
      <vt:lpstr>QSNP : QC Metric and a Result</vt:lpstr>
      <vt:lpstr>PowerPoint Presentation</vt:lpstr>
      <vt:lpstr>QSNP : Better, Faster, Stronger</vt:lpstr>
      <vt:lpstr>Behind the scenes</vt:lpstr>
      <vt:lpstr>First five rows of the output</vt:lpstr>
      <vt:lpstr>PowerPoint Presentation</vt:lpstr>
      <vt:lpstr>PowerPoint Presentation</vt:lpstr>
      <vt:lpstr>Anthropometric traits</vt:lpstr>
      <vt:lpstr>PowerPoint Presentation</vt:lpstr>
      <vt:lpstr>PowerPoint Presentation</vt:lpstr>
      <vt:lpstr>PowerPoint Presentation</vt:lpstr>
      <vt:lpstr>Final Notes</vt:lpstr>
      <vt:lpstr>Overview</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Ware</dc:creator>
  <cp:lastModifiedBy>Andrew Grotzinger</cp:lastModifiedBy>
  <cp:revision>392</cp:revision>
  <cp:lastPrinted>2017-05-09T12:26:32Z</cp:lastPrinted>
  <dcterms:created xsi:type="dcterms:W3CDTF">2017-05-03T14:30:22Z</dcterms:created>
  <dcterms:modified xsi:type="dcterms:W3CDTF">2024-03-06T21:27:41Z</dcterms:modified>
</cp:coreProperties>
</file>