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7"/>
  </p:notesMasterIdLst>
  <p:sldIdLst>
    <p:sldId id="256" r:id="rId2"/>
    <p:sldId id="328" r:id="rId3"/>
    <p:sldId id="310" r:id="rId4"/>
    <p:sldId id="269" r:id="rId5"/>
    <p:sldId id="271" r:id="rId6"/>
    <p:sldId id="324" r:id="rId7"/>
    <p:sldId id="258" r:id="rId8"/>
    <p:sldId id="263" r:id="rId9"/>
    <p:sldId id="311" r:id="rId10"/>
    <p:sldId id="275" r:id="rId11"/>
    <p:sldId id="276" r:id="rId12"/>
    <p:sldId id="268" r:id="rId13"/>
    <p:sldId id="257" r:id="rId14"/>
    <p:sldId id="267" r:id="rId15"/>
    <p:sldId id="278" r:id="rId16"/>
    <p:sldId id="279" r:id="rId17"/>
    <p:sldId id="312" r:id="rId18"/>
    <p:sldId id="277" r:id="rId19"/>
    <p:sldId id="280" r:id="rId20"/>
    <p:sldId id="313" r:id="rId21"/>
    <p:sldId id="314" r:id="rId22"/>
    <p:sldId id="317" r:id="rId23"/>
    <p:sldId id="315" r:id="rId24"/>
    <p:sldId id="318" r:id="rId25"/>
    <p:sldId id="261" r:id="rId26"/>
    <p:sldId id="320" r:id="rId27"/>
    <p:sldId id="327" r:id="rId28"/>
    <p:sldId id="321" r:id="rId29"/>
    <p:sldId id="323" r:id="rId30"/>
    <p:sldId id="325" r:id="rId31"/>
    <p:sldId id="326" r:id="rId32"/>
    <p:sldId id="330" r:id="rId33"/>
    <p:sldId id="331" r:id="rId34"/>
    <p:sldId id="333" r:id="rId35"/>
    <p:sldId id="329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208"/>
    <p:restoredTop sz="96234"/>
  </p:normalViewPr>
  <p:slideViewPr>
    <p:cSldViewPr snapToGrid="0">
      <p:cViewPr varScale="1">
        <p:scale>
          <a:sx n="116" d="100"/>
          <a:sy n="116" d="100"/>
        </p:scale>
        <p:origin x="18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CD27F-7D3D-5845-B85C-6D466EB2B409}" type="datetimeFigureOut">
              <a:rPr lang="en-US" smtClean="0"/>
              <a:t>3/5/24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0665A-282B-0348-92B0-D6CFBFC0C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09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E961E-74EE-B449-85C4-F665AD9E2E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50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D5715-9BE4-D444-B4E8-BF3292D867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97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371D1-BBDF-2852-5B98-CEC6649D8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D8F5CB-EF4A-1AFD-07C6-7D8D0C199C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74B948-1E4F-565F-5CA9-1B4A2E83CE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DC3D20-4B8E-66A5-E3B5-DD33274438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D5715-9BE4-D444-B4E8-BF3292D867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92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3C912-BBDA-AB50-26A2-CE5470354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258A1D-57A4-0EA6-9251-F5DE3B9A06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813EFD-1F9E-4C9F-51B4-0D84E01693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B5DE32-F2DD-C558-B955-BBA56A22D4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D5715-9BE4-D444-B4E8-BF3292D867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13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8CC14-E6F3-504E-84DA-35F918862C47}" type="datetimeFigureOut">
              <a:rPr lang="en-US" smtClean="0"/>
              <a:t>3/5/24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8FC2-FCE3-1D4F-935B-36282BB40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14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8CC14-E6F3-504E-84DA-35F918862C47}" type="datetimeFigureOut">
              <a:rPr lang="en-US" smtClean="0"/>
              <a:t>3/5/24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8FC2-FCE3-1D4F-935B-36282BB40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62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8CC14-E6F3-504E-84DA-35F918862C47}" type="datetimeFigureOut">
              <a:rPr lang="en-US" smtClean="0"/>
              <a:t>3/5/24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8FC2-FCE3-1D4F-935B-36282BB40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38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8CC14-E6F3-504E-84DA-35F918862C47}" type="datetimeFigureOut">
              <a:rPr lang="en-US" smtClean="0"/>
              <a:t>3/5/24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8FC2-FCE3-1D4F-935B-36282BB40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55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8CC14-E6F3-504E-84DA-35F918862C47}" type="datetimeFigureOut">
              <a:rPr lang="en-US" smtClean="0"/>
              <a:t>3/5/24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8FC2-FCE3-1D4F-935B-36282BB40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74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8CC14-E6F3-504E-84DA-35F918862C47}" type="datetimeFigureOut">
              <a:rPr lang="en-US" smtClean="0"/>
              <a:t>3/5/24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8FC2-FCE3-1D4F-935B-36282BB40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4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8CC14-E6F3-504E-84DA-35F918862C47}" type="datetimeFigureOut">
              <a:rPr lang="en-US" smtClean="0"/>
              <a:t>3/5/24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8FC2-FCE3-1D4F-935B-36282BB40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5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8CC14-E6F3-504E-84DA-35F918862C47}" type="datetimeFigureOut">
              <a:rPr lang="en-US" smtClean="0"/>
              <a:t>3/5/24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8FC2-FCE3-1D4F-935B-36282BB40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1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8CC14-E6F3-504E-84DA-35F918862C47}" type="datetimeFigureOut">
              <a:rPr lang="en-US" smtClean="0"/>
              <a:t>3/5/24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8FC2-FCE3-1D4F-935B-36282BB40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99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8CC14-E6F3-504E-84DA-35F918862C47}" type="datetimeFigureOut">
              <a:rPr lang="en-US" smtClean="0"/>
              <a:t>3/5/24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8FC2-FCE3-1D4F-935B-36282BB40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46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8CC14-E6F3-504E-84DA-35F918862C47}" type="datetimeFigureOut">
              <a:rPr lang="en-US" smtClean="0"/>
              <a:t>3/5/24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8FC2-FCE3-1D4F-935B-36282BB40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49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8CC14-E6F3-504E-84DA-35F918862C47}" type="datetimeFigureOut">
              <a:rPr lang="en-US" smtClean="0"/>
              <a:t>3/5/24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08FC2-FCE3-1D4F-935B-36282BB40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39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tif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4.png"/><Relationship Id="rId4" Type="http://schemas.openxmlformats.org/officeDocument/2006/relationships/image" Target="../media/image50.pn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.tiff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.tif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.tiff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tiff"/><Relationship Id="rId5" Type="http://schemas.openxmlformats.org/officeDocument/2006/relationships/image" Target="../media/image30.png"/><Relationship Id="rId4" Type="http://schemas.openxmlformats.org/officeDocument/2006/relationships/image" Target="../media/image2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1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hyperlink" Target="https://qimr.az1.qualtrics.com/jfe/form/SV_0dmHAEyYb4bPbIG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G"/><Relationship Id="rId3" Type="http://schemas.openxmlformats.org/officeDocument/2006/relationships/image" Target="../media/image61.jpeg"/><Relationship Id="rId7" Type="http://schemas.openxmlformats.org/officeDocument/2006/relationships/image" Target="../media/image66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11662-048D-7258-E69B-D0392B807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06400"/>
            <a:ext cx="7772400" cy="2039088"/>
          </a:xfrm>
        </p:spPr>
        <p:txBody>
          <a:bodyPr/>
          <a:lstStyle/>
          <a:p>
            <a:r>
              <a:rPr lang="en-US" dirty="0"/>
              <a:t>Latent Factor Models in Twins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82345-403F-FA07-A829-85F66E34CC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136065"/>
            <a:ext cx="6858000" cy="978195"/>
          </a:xfrm>
        </p:spPr>
        <p:txBody>
          <a:bodyPr/>
          <a:lstStyle/>
          <a:p>
            <a:r>
              <a:rPr lang="en-US" dirty="0"/>
              <a:t>Brad Verhulst</a:t>
            </a:r>
          </a:p>
          <a:p>
            <a:r>
              <a:rPr lang="en-US" dirty="0"/>
              <a:t>Daniel </a:t>
            </a:r>
            <a:r>
              <a:rPr lang="en-US" dirty="0" err="1"/>
              <a:t>Gustavson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888F0A-0AC7-8D01-86CD-FD166DBCC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3007361"/>
            <a:ext cx="4572000" cy="7377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A50409-A085-B63B-B21F-ADED098184A9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2000" r="2000"/>
          <a:stretch/>
        </p:blipFill>
        <p:spPr>
          <a:xfrm flipH="1">
            <a:off x="4512625" y="2973250"/>
            <a:ext cx="4572000" cy="740664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A4DDCF66-1FA6-F504-BF34-7FD54DE61FAC}"/>
              </a:ext>
            </a:extLst>
          </p:cNvPr>
          <p:cNvSpPr txBox="1">
            <a:spLocks/>
          </p:cNvSpPr>
          <p:nvPr/>
        </p:nvSpPr>
        <p:spPr>
          <a:xfrm>
            <a:off x="1083625" y="5798288"/>
            <a:ext cx="6858000" cy="978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International Statistical Genetics Workshop</a:t>
            </a:r>
          </a:p>
          <a:p>
            <a:r>
              <a:rPr lang="en-US" dirty="0"/>
              <a:t>March 6</a:t>
            </a:r>
            <a:r>
              <a:rPr lang="en-US" baseline="30000" dirty="0"/>
              <a:t>th</a:t>
            </a:r>
            <a:r>
              <a:rPr lang="en-US" dirty="0"/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622380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56" y="121023"/>
            <a:ext cx="8350984" cy="97622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Latent Variables and Identification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073" y="2060294"/>
            <a:ext cx="8589685" cy="46630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Identification of the Scale of the Latent Factor: Two Approaches</a:t>
            </a:r>
          </a:p>
          <a:p>
            <a:endParaRPr lang="en-US" sz="1700" dirty="0"/>
          </a:p>
          <a:p>
            <a:pPr lvl="1"/>
            <a:r>
              <a:rPr lang="en-US" dirty="0"/>
              <a:t>Constrain the variance of the latent factor to 1</a:t>
            </a:r>
          </a:p>
          <a:p>
            <a:pPr lvl="3"/>
            <a:r>
              <a:rPr lang="en-US" dirty="0"/>
              <a:t>This standardizes the latent factor to have a unit variance</a:t>
            </a:r>
          </a:p>
          <a:p>
            <a:pPr lvl="3"/>
            <a:r>
              <a:rPr lang="en-US" dirty="0"/>
              <a:t>We typically assume that the mean is zero</a:t>
            </a:r>
          </a:p>
          <a:p>
            <a:pPr lvl="2"/>
            <a:r>
              <a:rPr lang="en-US" dirty="0"/>
              <a:t>Under these circumstances, distribution of the latent factor is assumed to be standard normal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Constrain one of the factor loadings</a:t>
            </a:r>
          </a:p>
          <a:p>
            <a:pPr lvl="2"/>
            <a:r>
              <a:rPr lang="en-US" dirty="0"/>
              <a:t>This fixes the scale of the latent factor to equal that of the variable with the fixed factor loading</a:t>
            </a:r>
          </a:p>
          <a:p>
            <a:pPr lvl="3"/>
            <a:r>
              <a:rPr lang="en-US" dirty="0"/>
              <a:t>A unit increase in x</a:t>
            </a:r>
            <a:r>
              <a:rPr lang="en-US" baseline="-25000" dirty="0"/>
              <a:t>i</a:t>
            </a:r>
            <a:r>
              <a:rPr lang="en-US" dirty="0"/>
              <a:t> corresponds to a unit increase in the latent factor</a:t>
            </a:r>
          </a:p>
          <a:p>
            <a:pPr lvl="3"/>
            <a:r>
              <a:rPr lang="en-US" dirty="0"/>
              <a:t>The latent factor is assumed to be normally distributed (but is longer follows a standard normal distribution)</a:t>
            </a:r>
          </a:p>
          <a:p>
            <a:pPr lvl="2"/>
            <a:r>
              <a:rPr lang="en-US" dirty="0"/>
              <a:t>This is the default in many SEM programs (e.g., </a:t>
            </a:r>
            <a:r>
              <a:rPr lang="en-US" dirty="0" err="1"/>
              <a:t>Mplus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CC568E-4501-9E15-D1BF-A1F092666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9375" y="1131357"/>
            <a:ext cx="4572000" cy="7377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4C0423-BC7A-CE3C-2487-EA8F6676D3A4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2000" r="2000"/>
          <a:stretch/>
        </p:blipFill>
        <p:spPr>
          <a:xfrm flipH="1">
            <a:off x="4572000" y="1097246"/>
            <a:ext cx="4572000" cy="74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72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416" y="245053"/>
            <a:ext cx="7867168" cy="1062124"/>
          </a:xfrm>
        </p:spPr>
        <p:txBody>
          <a:bodyPr>
            <a:normAutofit/>
          </a:bodyPr>
          <a:lstStyle/>
          <a:p>
            <a:r>
              <a:rPr lang="en-US" dirty="0"/>
              <a:t>Identification of CFA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679" y="2002420"/>
            <a:ext cx="8665253" cy="4610527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/>
              <a:t>The t-Rule: t ≤ ½ q(q+1)</a:t>
            </a:r>
          </a:p>
          <a:p>
            <a:pPr lvl="1"/>
            <a:r>
              <a:rPr lang="en-US" dirty="0"/>
              <a:t>The number of free parameters t in the model must be equal to or less than the number of unique elements in the covariance matrix, q(q+1)/2. </a:t>
            </a:r>
          </a:p>
          <a:p>
            <a:pPr lvl="2"/>
            <a:r>
              <a:rPr lang="en-US" dirty="0"/>
              <a:t>‘Unique’ means different expectations</a:t>
            </a:r>
          </a:p>
          <a:p>
            <a:pPr lvl="1"/>
            <a:r>
              <a:rPr lang="en-US" dirty="0"/>
              <a:t>The t-Rule is necessary but not sufficient</a:t>
            </a:r>
          </a:p>
          <a:p>
            <a:endParaRPr lang="en-US" dirty="0"/>
          </a:p>
          <a:p>
            <a:r>
              <a:rPr lang="en-US" b="1" dirty="0"/>
              <a:t>The 3 Indicator Rule: </a:t>
            </a:r>
          </a:p>
          <a:p>
            <a:pPr lvl="1"/>
            <a:r>
              <a:rPr lang="en-US" dirty="0"/>
              <a:t>A 1 Factor model is identified if there are three indicators with non-zero loadings and a diagonal residual matrix.</a:t>
            </a:r>
          </a:p>
          <a:p>
            <a:pPr lvl="1"/>
            <a:r>
              <a:rPr lang="en-US" dirty="0"/>
              <a:t>With more than three indicators of a factor the model may be over-identified.</a:t>
            </a:r>
          </a:p>
          <a:p>
            <a:pPr lvl="1"/>
            <a:r>
              <a:rPr lang="en-US" dirty="0"/>
              <a:t>Multifactor models are identified if:</a:t>
            </a:r>
          </a:p>
          <a:p>
            <a:pPr marL="1149350" lvl="2" indent="-457200">
              <a:buFont typeface="+mj-lt"/>
              <a:buAutoNum type="arabicPeriod"/>
            </a:pPr>
            <a:r>
              <a:rPr lang="en-US" dirty="0"/>
              <a:t>Each factor has 3 indicators</a:t>
            </a:r>
          </a:p>
          <a:p>
            <a:pPr marL="1149350" lvl="2" indent="-457200">
              <a:buFont typeface="+mj-lt"/>
              <a:buAutoNum type="arabicPeriod"/>
            </a:pPr>
            <a:r>
              <a:rPr lang="en-US" dirty="0"/>
              <a:t>Each row has one and only one nonzero (free) element (This implies simple structure)</a:t>
            </a:r>
          </a:p>
          <a:p>
            <a:pPr marL="1149350" lvl="2" indent="-457200">
              <a:buFont typeface="+mj-lt"/>
              <a:buAutoNum type="arabicPeriod"/>
            </a:pPr>
            <a:r>
              <a:rPr lang="en-US" dirty="0"/>
              <a:t>The residual matrix is diagonal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300" b="1" dirty="0">
                <a:solidFill>
                  <a:srgbClr val="FF0000"/>
                </a:solidFill>
              </a:rPr>
              <a:t>These are sufficient conditions, but they are not necessary:</a:t>
            </a:r>
          </a:p>
          <a:p>
            <a:pPr marL="342900" lvl="1" indent="0">
              <a:buNone/>
            </a:pPr>
            <a:r>
              <a:rPr lang="en-US" dirty="0"/>
              <a:t>Exceptions can be made (i.e., Correlated Residuals, Cross-loadings)</a:t>
            </a:r>
          </a:p>
          <a:p>
            <a:endParaRPr lang="en-US" dirty="0"/>
          </a:p>
          <a:p>
            <a:r>
              <a:rPr lang="en-US" b="1" dirty="0"/>
              <a:t>The Two-Indicator Rule:</a:t>
            </a:r>
          </a:p>
          <a:p>
            <a:pPr lvl="1"/>
            <a:r>
              <a:rPr lang="en-US" dirty="0"/>
              <a:t>The residual matrix is diagonal</a:t>
            </a:r>
          </a:p>
          <a:p>
            <a:pPr lvl="1"/>
            <a:r>
              <a:rPr lang="en-US" dirty="0"/>
              <a:t>One loading (for each factor) is fixed (probably to 1).</a:t>
            </a:r>
          </a:p>
          <a:p>
            <a:pPr marL="1149350" lvl="2" indent="-457200">
              <a:buFont typeface="+mj-lt"/>
              <a:buAutoNum type="arabicPeriod"/>
            </a:pPr>
            <a:endParaRPr lang="en-US" dirty="0"/>
          </a:p>
          <a:p>
            <a:pPr marL="1149350" lvl="2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E4A310-76DE-9D49-CD4E-5873423E8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9375" y="1131357"/>
            <a:ext cx="4572000" cy="7377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02E138-E64A-FA38-C21C-108F9ACF4C49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2000" r="2000"/>
          <a:stretch/>
        </p:blipFill>
        <p:spPr>
          <a:xfrm flipH="1">
            <a:off x="4572000" y="1097246"/>
            <a:ext cx="4572000" cy="74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10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6A7C8-2CB4-D798-C67A-8DD5AC1B0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id="{B11B3D7D-ECEF-388E-70A2-9B9DCBEB0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025" y="236274"/>
            <a:ext cx="7886700" cy="73211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Phenotypic Common Factor Model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C426C36-F9A2-2CF4-B5C3-77823BE1BCA0}"/>
              </a:ext>
            </a:extLst>
          </p:cNvPr>
          <p:cNvSpPr/>
          <p:nvPr/>
        </p:nvSpPr>
        <p:spPr>
          <a:xfrm>
            <a:off x="1138772" y="3055443"/>
            <a:ext cx="638840" cy="708531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/>
                <a:cs typeface="Times New Roman"/>
              </a:rPr>
              <a:t>F</a:t>
            </a:r>
            <a:r>
              <a:rPr lang="en-US" sz="2400" baseline="-25000" dirty="0">
                <a:solidFill>
                  <a:srgbClr val="0070C0"/>
                </a:solidFill>
                <a:latin typeface="Times New Roman"/>
                <a:cs typeface="Times New Roman"/>
              </a:rPr>
              <a:t>1</a:t>
            </a:r>
            <a:endParaRPr lang="en-US" sz="24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7D1461-688A-8F94-FEA7-650645218B09}"/>
              </a:ext>
            </a:extLst>
          </p:cNvPr>
          <p:cNvSpPr/>
          <p:nvPr/>
        </p:nvSpPr>
        <p:spPr>
          <a:xfrm>
            <a:off x="526037" y="4666147"/>
            <a:ext cx="511072" cy="56682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14A9E56-DD63-96FC-2810-09184801DB64}"/>
              </a:ext>
            </a:extLst>
          </p:cNvPr>
          <p:cNvCxnSpPr>
            <a:stCxn id="4" idx="4"/>
            <a:endCxn id="5" idx="0"/>
          </p:cNvCxnSpPr>
          <p:nvPr/>
        </p:nvCxnSpPr>
        <p:spPr>
          <a:xfrm flipH="1">
            <a:off x="781573" y="3763974"/>
            <a:ext cx="676619" cy="902173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7252DCE-E6DB-3905-0C8B-A1E782450F7E}"/>
              </a:ext>
            </a:extLst>
          </p:cNvPr>
          <p:cNvSpPr/>
          <p:nvPr/>
        </p:nvSpPr>
        <p:spPr>
          <a:xfrm>
            <a:off x="1202656" y="4677861"/>
            <a:ext cx="511072" cy="56682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2E6CBBA-5C32-83F4-E884-13F10414F182}"/>
              </a:ext>
            </a:extLst>
          </p:cNvPr>
          <p:cNvCxnSpPr>
            <a:stCxn id="4" idx="4"/>
            <a:endCxn id="7" idx="0"/>
          </p:cNvCxnSpPr>
          <p:nvPr/>
        </p:nvCxnSpPr>
        <p:spPr>
          <a:xfrm>
            <a:off x="1458192" y="3763974"/>
            <a:ext cx="0" cy="913887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>
            <a:extLst>
              <a:ext uri="{FF2B5EF4-FFF2-40B4-BE49-F238E27FC236}">
                <a16:creationId xmlns:a16="http://schemas.microsoft.com/office/drawing/2014/main" id="{B1D9DEFF-711E-5AB1-9246-F998E08DEA87}"/>
              </a:ext>
            </a:extLst>
          </p:cNvPr>
          <p:cNvSpPr/>
          <p:nvPr/>
        </p:nvSpPr>
        <p:spPr>
          <a:xfrm>
            <a:off x="683610" y="5230304"/>
            <a:ext cx="191652" cy="212559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19050">
            <a:solidFill>
              <a:schemeClr val="accent4">
                <a:lumMod val="75000"/>
              </a:schemeClr>
            </a:solidFill>
            <a:headEnd type="triangle"/>
            <a:tailEnd type="triangle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4F8115-7B07-61AE-9F71-C829E9077E4F}"/>
              </a:ext>
            </a:extLst>
          </p:cNvPr>
          <p:cNvSpPr/>
          <p:nvPr/>
        </p:nvSpPr>
        <p:spPr>
          <a:xfrm>
            <a:off x="1879275" y="4695286"/>
            <a:ext cx="511072" cy="56682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3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63E2986-C881-35F1-F300-A38C918AD8AD}"/>
              </a:ext>
            </a:extLst>
          </p:cNvPr>
          <p:cNvCxnSpPr>
            <a:stCxn id="4" idx="4"/>
            <a:endCxn id="17" idx="0"/>
          </p:cNvCxnSpPr>
          <p:nvPr/>
        </p:nvCxnSpPr>
        <p:spPr>
          <a:xfrm>
            <a:off x="1458192" y="3763974"/>
            <a:ext cx="676619" cy="931312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F6E7393-1C03-3A6F-F6F0-35D0361F3CE1}"/>
              </a:ext>
            </a:extLst>
          </p:cNvPr>
          <p:cNvSpPr txBox="1"/>
          <p:nvPr/>
        </p:nvSpPr>
        <p:spPr>
          <a:xfrm>
            <a:off x="693569" y="5505578"/>
            <a:ext cx="274320" cy="21463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rPr>
              <a:t>δ</a:t>
            </a:r>
            <a:r>
              <a:rPr lang="en-US" baseline="-25000" dirty="0"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8BBCC9C1-0D75-85DD-662A-C0EA28083DF7}"/>
              </a:ext>
            </a:extLst>
          </p:cNvPr>
          <p:cNvSpPr/>
          <p:nvPr/>
        </p:nvSpPr>
        <p:spPr>
          <a:xfrm>
            <a:off x="1324958" y="2772031"/>
            <a:ext cx="255536" cy="283413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19050">
            <a:solidFill>
              <a:srgbClr val="FF000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A03FF26-D74C-7008-8BF4-DD94877111AD}"/>
              </a:ext>
            </a:extLst>
          </p:cNvPr>
          <p:cNvSpPr/>
          <p:nvPr/>
        </p:nvSpPr>
        <p:spPr>
          <a:xfrm>
            <a:off x="1310283" y="2489794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𝛹</a:t>
            </a:r>
          </a:p>
        </p:txBody>
      </p:sp>
      <p:sp>
        <p:nvSpPr>
          <p:cNvPr id="80" name="Freeform 79">
            <a:extLst>
              <a:ext uri="{FF2B5EF4-FFF2-40B4-BE49-F238E27FC236}">
                <a16:creationId xmlns:a16="http://schemas.microsoft.com/office/drawing/2014/main" id="{AE82E9A8-4A5E-A1EE-8F09-EF6B45E3D098}"/>
              </a:ext>
            </a:extLst>
          </p:cNvPr>
          <p:cNvSpPr/>
          <p:nvPr/>
        </p:nvSpPr>
        <p:spPr>
          <a:xfrm>
            <a:off x="1360229" y="5228444"/>
            <a:ext cx="191652" cy="212559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19050">
            <a:solidFill>
              <a:schemeClr val="accent4">
                <a:lumMod val="75000"/>
              </a:schemeClr>
            </a:solidFill>
            <a:headEnd type="triangle"/>
            <a:tailEnd type="triangle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AF57ADD-F750-1FBD-0AA5-DE358EE0E3F9}"/>
              </a:ext>
            </a:extLst>
          </p:cNvPr>
          <p:cNvSpPr txBox="1"/>
          <p:nvPr/>
        </p:nvSpPr>
        <p:spPr>
          <a:xfrm>
            <a:off x="1370188" y="5512008"/>
            <a:ext cx="274320" cy="21463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rPr>
              <a:t>δ</a:t>
            </a:r>
            <a:r>
              <a:rPr lang="en-US" baseline="-25000" dirty="0"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85" name="Freeform 84">
            <a:extLst>
              <a:ext uri="{FF2B5EF4-FFF2-40B4-BE49-F238E27FC236}">
                <a16:creationId xmlns:a16="http://schemas.microsoft.com/office/drawing/2014/main" id="{FB267883-F4BF-994C-3F26-0992C7F3C5E5}"/>
              </a:ext>
            </a:extLst>
          </p:cNvPr>
          <p:cNvSpPr/>
          <p:nvPr/>
        </p:nvSpPr>
        <p:spPr>
          <a:xfrm>
            <a:off x="2043493" y="5236014"/>
            <a:ext cx="191652" cy="212559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19050">
            <a:solidFill>
              <a:schemeClr val="accent4">
                <a:lumMod val="75000"/>
              </a:schemeClr>
            </a:solidFill>
            <a:headEnd type="triangle"/>
            <a:tailEnd type="triangle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F7D4073-DC37-4E00-B74F-EFF97DA7CEB4}"/>
              </a:ext>
            </a:extLst>
          </p:cNvPr>
          <p:cNvSpPr txBox="1"/>
          <p:nvPr/>
        </p:nvSpPr>
        <p:spPr>
          <a:xfrm>
            <a:off x="2053453" y="5512008"/>
            <a:ext cx="274320" cy="21463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rPr>
              <a:t>δ</a:t>
            </a:r>
            <a:r>
              <a:rPr lang="en-US" baseline="-25000" dirty="0"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9A0AC70-280E-F334-F1F9-67B2B4381B52}"/>
              </a:ext>
            </a:extLst>
          </p:cNvPr>
          <p:cNvSpPr txBox="1"/>
          <p:nvPr/>
        </p:nvSpPr>
        <p:spPr>
          <a:xfrm>
            <a:off x="916045" y="4156833"/>
            <a:ext cx="263035" cy="23848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Times New Roman"/>
                <a:cs typeface="Times New Roman"/>
              </a:rPr>
              <a:t>λ</a:t>
            </a:r>
            <a:r>
              <a:rPr lang="en-US" sz="2000" baseline="-25000" dirty="0">
                <a:solidFill>
                  <a:srgbClr val="0070C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A8399B2-73A7-C71A-C886-76EB7BB33A58}"/>
              </a:ext>
            </a:extLst>
          </p:cNvPr>
          <p:cNvSpPr txBox="1"/>
          <p:nvPr/>
        </p:nvSpPr>
        <p:spPr>
          <a:xfrm>
            <a:off x="1359264" y="4156833"/>
            <a:ext cx="263035" cy="23848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Times New Roman"/>
                <a:cs typeface="Times New Roman"/>
              </a:rPr>
              <a:t>λ</a:t>
            </a:r>
            <a:r>
              <a:rPr lang="en-US" sz="2000" baseline="-25000" dirty="0">
                <a:solidFill>
                  <a:srgbClr val="0070C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A5ACB223-F0AB-329E-A6C6-1B78593FFD67}"/>
              </a:ext>
            </a:extLst>
          </p:cNvPr>
          <p:cNvSpPr txBox="1"/>
          <p:nvPr/>
        </p:nvSpPr>
        <p:spPr>
          <a:xfrm>
            <a:off x="1735221" y="4156833"/>
            <a:ext cx="263035" cy="23848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Times New Roman"/>
                <a:cs typeface="Times New Roman"/>
              </a:rPr>
              <a:t>λ</a:t>
            </a:r>
            <a:r>
              <a:rPr lang="en-US" sz="2000" baseline="-25000" dirty="0">
                <a:solidFill>
                  <a:srgbClr val="0070C0"/>
                </a:solidFill>
                <a:latin typeface="Times New Roman"/>
                <a:cs typeface="Times New Roman"/>
              </a:rPr>
              <a:t>3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D37C1E8-F8D3-FB8B-A76A-E0EE0976A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59375" y="1131357"/>
            <a:ext cx="4572000" cy="73778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40FBE5C-9B00-697F-C974-8E465C63EC04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-2000" r="2000"/>
          <a:stretch/>
        </p:blipFill>
        <p:spPr>
          <a:xfrm flipH="1">
            <a:off x="4572000" y="1097246"/>
            <a:ext cx="4572000" cy="7406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02D334-F3D4-4632-4497-08D1F6140920}"/>
                  </a:ext>
                </a:extLst>
              </p:cNvPr>
              <p:cNvSpPr txBox="1"/>
              <p:nvPr/>
            </p:nvSpPr>
            <p:spPr>
              <a:xfrm>
                <a:off x="3890706" y="2147405"/>
                <a:ext cx="336995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l-GR" sz="3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m:rPr>
                          <m:sty m:val="p"/>
                        </m:rPr>
                        <a:rPr lang="el-GR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m:rPr>
                          <m:sty m:val="p"/>
                        </m:rPr>
                        <a:rPr lang="el-GR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m:rPr>
                          <m:sty m:val="p"/>
                        </m:rPr>
                        <a:rPr lang="el-GR" sz="36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02D334-F3D4-4632-4497-08D1F6140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706" y="2147405"/>
                <a:ext cx="3369950" cy="646331"/>
              </a:xfrm>
              <a:prstGeom prst="rect">
                <a:avLst/>
              </a:prstGeom>
              <a:blipFill>
                <a:blip r:embed="rId4"/>
                <a:stretch>
                  <a:fillRect l="-376" r="-376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CEA6D23-12F1-622C-3DD4-729478911CC1}"/>
                  </a:ext>
                </a:extLst>
              </p:cNvPr>
              <p:cNvSpPr txBox="1"/>
              <p:nvPr/>
            </p:nvSpPr>
            <p:spPr>
              <a:xfrm>
                <a:off x="2983535" y="3516316"/>
                <a:ext cx="907171" cy="12383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sz="2800" dirty="0">
                                    <a:solidFill>
                                      <a:srgbClr val="0070C0"/>
                                    </a:solidFill>
                                    <a:latin typeface="Times New Roman"/>
                                    <a:cs typeface="Times New Roman"/>
                                  </a:rPr>
                                  <m:t>λ</m:t>
                                </m:r>
                                <m:r>
                                  <m:rPr>
                                    <m:nor/>
                                  </m:rPr>
                                  <a:rPr lang="en-US" sz="2800" baseline="-25000" dirty="0">
                                    <a:solidFill>
                                      <a:srgbClr val="0070C0"/>
                                    </a:solidFill>
                                    <a:latin typeface="Times New Roman"/>
                                    <a:cs typeface="Times New Roman"/>
                                  </a:rPr>
                                  <m:t>1 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sz="2800" dirty="0">
                                    <a:solidFill>
                                      <a:srgbClr val="0070C0"/>
                                    </a:solidFill>
                                    <a:latin typeface="Times New Roman"/>
                                    <a:cs typeface="Times New Roman"/>
                                  </a:rPr>
                                  <m:t>λ</m:t>
                                </m:r>
                                <m:r>
                                  <m:rPr>
                                    <m:nor/>
                                  </m:rPr>
                                  <a:rPr lang="en-US" sz="2800" baseline="-25000" dirty="0">
                                    <a:solidFill>
                                      <a:srgbClr val="0070C0"/>
                                    </a:solidFill>
                                    <a:latin typeface="Times New Roman"/>
                                    <a:cs typeface="Times New Roman"/>
                                  </a:rPr>
                                  <m:t>2 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sz="2800" dirty="0">
                                    <a:solidFill>
                                      <a:srgbClr val="0070C0"/>
                                    </a:solidFill>
                                    <a:latin typeface="Times New Roman"/>
                                    <a:cs typeface="Times New Roman"/>
                                  </a:rPr>
                                  <m:t>λ</m:t>
                                </m:r>
                                <m:r>
                                  <m:rPr>
                                    <m:nor/>
                                  </m:rPr>
                                  <a:rPr lang="en-US" sz="2800" baseline="-25000" dirty="0">
                                    <a:solidFill>
                                      <a:srgbClr val="0070C0"/>
                                    </a:solidFill>
                                    <a:latin typeface="Times New Roman"/>
                                    <a:cs typeface="Times New Roman"/>
                                  </a:rPr>
                                  <m:t>3 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CEA6D23-12F1-622C-3DD4-729478911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535" y="3516316"/>
                <a:ext cx="907171" cy="1238352"/>
              </a:xfrm>
              <a:prstGeom prst="rect">
                <a:avLst/>
              </a:prstGeom>
              <a:blipFill>
                <a:blip r:embed="rId5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FFA21DC-059C-7923-0AB1-68BD56B5EBA2}"/>
                  </a:ext>
                </a:extLst>
              </p:cNvPr>
              <p:cNvSpPr txBox="1"/>
              <p:nvPr/>
            </p:nvSpPr>
            <p:spPr>
              <a:xfrm>
                <a:off x="3674246" y="3502364"/>
                <a:ext cx="7984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FFA21DC-059C-7923-0AB1-68BD56B5E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246" y="3502364"/>
                <a:ext cx="79842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41EE1E3-4679-BC22-34F1-E9579C264F3C}"/>
                  </a:ext>
                </a:extLst>
              </p:cNvPr>
              <p:cNvSpPr txBox="1"/>
              <p:nvPr/>
            </p:nvSpPr>
            <p:spPr>
              <a:xfrm>
                <a:off x="4248402" y="3516316"/>
                <a:ext cx="21209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sz="2800" dirty="0">
                                    <a:solidFill>
                                      <a:srgbClr val="0070C0"/>
                                    </a:solidFill>
                                    <a:latin typeface="Times New Roman"/>
                                    <a:cs typeface="Times New Roman"/>
                                  </a:rPr>
                                  <m:t>λ</m:t>
                                </m:r>
                                <m:r>
                                  <m:rPr>
                                    <m:nor/>
                                  </m:rPr>
                                  <a:rPr lang="en-US" sz="2800" baseline="-25000" dirty="0">
                                    <a:solidFill>
                                      <a:srgbClr val="0070C0"/>
                                    </a:solidFill>
                                    <a:latin typeface="Times New Roman"/>
                                    <a:cs typeface="Times New Roman"/>
                                  </a:rPr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800" dirty="0">
                                    <a:solidFill>
                                      <a:srgbClr val="0070C0"/>
                                    </a:solidFill>
                                    <a:latin typeface="Times New Roman"/>
                                    <a:cs typeface="Times New Roman"/>
                                  </a:rPr>
                                  <m:t>λ</m:t>
                                </m:r>
                                <m:r>
                                  <m:rPr>
                                    <m:nor/>
                                  </m:rPr>
                                  <a:rPr lang="en-US" sz="2800" baseline="-25000" dirty="0">
                                    <a:solidFill>
                                      <a:srgbClr val="0070C0"/>
                                    </a:solidFill>
                                    <a:latin typeface="Times New Roman"/>
                                    <a:cs typeface="Times New Roman"/>
                                  </a:rPr>
                                  <m:t>2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800" dirty="0">
                                    <a:solidFill>
                                      <a:srgbClr val="0070C0"/>
                                    </a:solidFill>
                                    <a:latin typeface="Times New Roman"/>
                                    <a:cs typeface="Times New Roman"/>
                                  </a:rPr>
                                  <m:t>λ</m:t>
                                </m:r>
                                <m:r>
                                  <m:rPr>
                                    <m:nor/>
                                  </m:rPr>
                                  <a:rPr lang="en-US" sz="2800" baseline="-25000" dirty="0">
                                    <a:solidFill>
                                      <a:srgbClr val="0070C0"/>
                                    </a:solidFill>
                                    <a:latin typeface="Times New Roman"/>
                                    <a:cs typeface="Times New Roman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41EE1E3-4679-BC22-34F1-E9579C264F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402" y="3516316"/>
                <a:ext cx="2120902" cy="523220"/>
              </a:xfrm>
              <a:prstGeom prst="rect">
                <a:avLst/>
              </a:prstGeom>
              <a:blipFill>
                <a:blip r:embed="rId7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BD3B60A-61C1-09EF-2D36-DB653E400614}"/>
                  </a:ext>
                </a:extLst>
              </p:cNvPr>
              <p:cNvSpPr txBox="1"/>
              <p:nvPr/>
            </p:nvSpPr>
            <p:spPr>
              <a:xfrm>
                <a:off x="6219159" y="3953450"/>
                <a:ext cx="63884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BD3B60A-61C1-09EF-2D36-DB653E400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159" y="3953450"/>
                <a:ext cx="63884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33FF05C-DE40-B75F-6894-3D4D5F4D8DFD}"/>
                  </a:ext>
                </a:extLst>
              </p:cNvPr>
              <p:cNvSpPr txBox="1"/>
              <p:nvPr/>
            </p:nvSpPr>
            <p:spPr>
              <a:xfrm>
                <a:off x="6753655" y="3514007"/>
                <a:ext cx="2319418" cy="12406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sz="2800" dirty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Times New Roman"/>
                                    <a:cs typeface="Times New Roman"/>
                                  </a:rPr>
                                  <m:t>δ</m:t>
                                </m:r>
                                <m:r>
                                  <m:rPr>
                                    <m:nor/>
                                  </m:rPr>
                                  <a:rPr lang="en-US" sz="2800" baseline="-25000" dirty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Times New Roman"/>
                                    <a:cs typeface="Times New Roman"/>
                                  </a:rPr>
                                  <m:t>1 </m:t>
                                </m:r>
                              </m: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800" dirty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Times New Roman"/>
                                    <a:cs typeface="Times New Roman"/>
                                  </a:rPr>
                                  <m:t>δ</m:t>
                                </m:r>
                                <m:r>
                                  <m:rPr>
                                    <m:nor/>
                                  </m:rPr>
                                  <a:rPr lang="en-US" sz="2800" baseline="-25000" dirty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Times New Roman"/>
                                    <a:cs typeface="Times New Roman"/>
                                  </a:rPr>
                                  <m:t>2 </m:t>
                                </m:r>
                              </m: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800" dirty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Times New Roman"/>
                                    <a:cs typeface="Times New Roman"/>
                                  </a:rPr>
                                  <m:t>δ</m:t>
                                </m:r>
                                <m:r>
                                  <m:rPr>
                                    <m:nor/>
                                  </m:rPr>
                                  <a:rPr lang="en-US" sz="2800" baseline="-25000" dirty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Times New Roman"/>
                                    <a:cs typeface="Times New Roman"/>
                                  </a:rPr>
                                  <m:t>3 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33FF05C-DE40-B75F-6894-3D4D5F4D8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655" y="3514007"/>
                <a:ext cx="2319418" cy="1240661"/>
              </a:xfrm>
              <a:prstGeom prst="rect">
                <a:avLst/>
              </a:prstGeom>
              <a:blipFill>
                <a:blip r:embed="rId9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Bent Arrow 61">
            <a:extLst>
              <a:ext uri="{FF2B5EF4-FFF2-40B4-BE49-F238E27FC236}">
                <a16:creationId xmlns:a16="http://schemas.microsoft.com/office/drawing/2014/main" id="{E718EB63-13EA-7C64-5E04-B2B0F72B0CCC}"/>
              </a:ext>
            </a:extLst>
          </p:cNvPr>
          <p:cNvSpPr/>
          <p:nvPr/>
        </p:nvSpPr>
        <p:spPr>
          <a:xfrm rot="5400000">
            <a:off x="2841828" y="1980061"/>
            <a:ext cx="283413" cy="2283797"/>
          </a:xfrm>
          <a:prstGeom prst="ben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Bent Arrow 65">
            <a:extLst>
              <a:ext uri="{FF2B5EF4-FFF2-40B4-BE49-F238E27FC236}">
                <a16:creationId xmlns:a16="http://schemas.microsoft.com/office/drawing/2014/main" id="{34CB1A54-3BDF-85C7-8D4F-D6AFC8B1DF27}"/>
              </a:ext>
            </a:extLst>
          </p:cNvPr>
          <p:cNvSpPr/>
          <p:nvPr/>
        </p:nvSpPr>
        <p:spPr>
          <a:xfrm rot="5400000" flipH="1">
            <a:off x="4898540" y="2675278"/>
            <a:ext cx="277134" cy="5383465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Down Arrow 68">
            <a:extLst>
              <a:ext uri="{FF2B5EF4-FFF2-40B4-BE49-F238E27FC236}">
                <a16:creationId xmlns:a16="http://schemas.microsoft.com/office/drawing/2014/main" id="{3F37DA94-3D00-823F-E17D-5E2EC1B0AEB9}"/>
              </a:ext>
            </a:extLst>
          </p:cNvPr>
          <p:cNvSpPr/>
          <p:nvPr/>
        </p:nvSpPr>
        <p:spPr>
          <a:xfrm rot="16200000">
            <a:off x="2388927" y="3600370"/>
            <a:ext cx="147405" cy="1041815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42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81CB7-52A7-A267-A400-9490B5A4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90" y="103521"/>
            <a:ext cx="7886700" cy="6896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Latent Variable Models in Twins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050FAF-F28A-3E2B-4E0D-FB67E3CE4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9375" y="886598"/>
            <a:ext cx="4572000" cy="7377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309C85-799F-16DB-25A0-A201CD6CF7A9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2000" r="2000"/>
          <a:stretch/>
        </p:blipFill>
        <p:spPr>
          <a:xfrm flipH="1">
            <a:off x="4572000" y="852487"/>
            <a:ext cx="4572000" cy="740664"/>
          </a:xfrm>
          <a:prstGeom prst="rect">
            <a:avLst/>
          </a:prstGeom>
        </p:spPr>
      </p:pic>
      <p:grpSp>
        <p:nvGrpSpPr>
          <p:cNvPr id="106" name="Group 105">
            <a:extLst>
              <a:ext uri="{FF2B5EF4-FFF2-40B4-BE49-F238E27FC236}">
                <a16:creationId xmlns:a16="http://schemas.microsoft.com/office/drawing/2014/main" id="{5FE07DC9-AD27-67A9-5D7D-54E30CAB48CE}"/>
              </a:ext>
            </a:extLst>
          </p:cNvPr>
          <p:cNvGrpSpPr>
            <a:grpSpLocks noChangeAspect="1"/>
          </p:cNvGrpSpPr>
          <p:nvPr/>
        </p:nvGrpSpPr>
        <p:grpSpPr>
          <a:xfrm>
            <a:off x="769653" y="2579487"/>
            <a:ext cx="3217548" cy="3223723"/>
            <a:chOff x="503840" y="2845309"/>
            <a:chExt cx="3217548" cy="322372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B856DE7-943C-EBA6-58AD-B14D2E4FFF09}"/>
                </a:ext>
              </a:extLst>
            </p:cNvPr>
            <p:cNvSpPr/>
            <p:nvPr/>
          </p:nvSpPr>
          <p:spPr>
            <a:xfrm>
              <a:off x="1781137" y="3429000"/>
              <a:ext cx="638840" cy="708531"/>
            </a:xfrm>
            <a:prstGeom prst="ellipse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b="1" dirty="0">
                  <a:solidFill>
                    <a:srgbClr val="0070C0"/>
                  </a:solidFill>
                  <a:latin typeface="Times New Roman"/>
                  <a:cs typeface="Times New Roman"/>
                </a:rPr>
                <a:t>F</a:t>
              </a:r>
              <a:r>
                <a:rPr lang="en-US" sz="2400" baseline="-25000" dirty="0">
                  <a:solidFill>
                    <a:srgbClr val="0070C0"/>
                  </a:solidFill>
                  <a:latin typeface="Times New Roman"/>
                  <a:cs typeface="Times New Roman"/>
                </a:rPr>
                <a:t>1</a:t>
              </a:r>
              <a:endParaRPr lang="en-US" sz="2400" dirty="0">
                <a:solidFill>
                  <a:srgbClr val="0070C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B18F9B8-4268-8A47-065A-696D74781C96}"/>
                </a:ext>
              </a:extLst>
            </p:cNvPr>
            <p:cNvSpPr/>
            <p:nvPr/>
          </p:nvSpPr>
          <p:spPr>
            <a:xfrm>
              <a:off x="503840" y="4983393"/>
              <a:ext cx="511072" cy="56682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24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9BD4EBF-8DD8-F580-5E4D-7F40EE77D3A4}"/>
                </a:ext>
              </a:extLst>
            </p:cNvPr>
            <p:cNvCxnSpPr>
              <a:cxnSpLocks/>
              <a:stCxn id="7" idx="4"/>
              <a:endCxn id="8" idx="0"/>
            </p:cNvCxnSpPr>
            <p:nvPr/>
          </p:nvCxnSpPr>
          <p:spPr>
            <a:xfrm flipH="1">
              <a:off x="759376" y="4137532"/>
              <a:ext cx="1341182" cy="845861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1967B57-ACE3-FAD7-7DFA-14875997AE34}"/>
                </a:ext>
              </a:extLst>
            </p:cNvPr>
            <p:cNvSpPr/>
            <p:nvPr/>
          </p:nvSpPr>
          <p:spPr>
            <a:xfrm>
              <a:off x="1180459" y="4995107"/>
              <a:ext cx="511072" cy="56682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24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B24D1AE-F9BF-59C7-4E7D-4DB800663147}"/>
                </a:ext>
              </a:extLst>
            </p:cNvPr>
            <p:cNvCxnSpPr>
              <a:cxnSpLocks/>
              <a:stCxn id="7" idx="4"/>
              <a:endCxn id="10" idx="0"/>
            </p:cNvCxnSpPr>
            <p:nvPr/>
          </p:nvCxnSpPr>
          <p:spPr>
            <a:xfrm flipH="1">
              <a:off x="1435995" y="4137532"/>
              <a:ext cx="664563" cy="857576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A7C4A3B-CE30-3816-1232-46D4FCEB0C51}"/>
                </a:ext>
              </a:extLst>
            </p:cNvPr>
            <p:cNvSpPr/>
            <p:nvPr/>
          </p:nvSpPr>
          <p:spPr>
            <a:xfrm>
              <a:off x="657244" y="5572693"/>
              <a:ext cx="191652" cy="212559"/>
            </a:xfrm>
            <a:custGeom>
              <a:avLst/>
              <a:gdLst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95275 w 1018381"/>
                <a:gd name="connsiteY0" fmla="*/ 912019 h 916781"/>
                <a:gd name="connsiteX1" fmla="*/ 64294 w 1018381"/>
                <a:gd name="connsiteY1" fmla="*/ 459581 h 916781"/>
                <a:gd name="connsiteX2" fmla="*/ 523875 w 1018381"/>
                <a:gd name="connsiteY2" fmla="*/ 0 h 916781"/>
                <a:gd name="connsiteX3" fmla="*/ 981075 w 1018381"/>
                <a:gd name="connsiteY3" fmla="*/ 459581 h 916781"/>
                <a:gd name="connsiteX4" fmla="*/ 747713 w 1018381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92894 w 978694"/>
                <a:gd name="connsiteY0" fmla="*/ 912019 h 916781"/>
                <a:gd name="connsiteX1" fmla="*/ 140494 w 978694"/>
                <a:gd name="connsiteY1" fmla="*/ 764381 h 916781"/>
                <a:gd name="connsiteX2" fmla="*/ 61913 w 978694"/>
                <a:gd name="connsiteY2" fmla="*/ 459581 h 916781"/>
                <a:gd name="connsiteX3" fmla="*/ 521494 w 978694"/>
                <a:gd name="connsiteY3" fmla="*/ 0 h 916781"/>
                <a:gd name="connsiteX4" fmla="*/ 978694 w 978694"/>
                <a:gd name="connsiteY4" fmla="*/ 459581 h 916781"/>
                <a:gd name="connsiteX5" fmla="*/ 745332 w 978694"/>
                <a:gd name="connsiteY5" fmla="*/ 916781 h 916781"/>
                <a:gd name="connsiteX0" fmla="*/ 269081 w 954881"/>
                <a:gd name="connsiteY0" fmla="*/ 912019 h 916781"/>
                <a:gd name="connsiteX1" fmla="*/ 38100 w 954881"/>
                <a:gd name="connsiteY1" fmla="*/ 459581 h 916781"/>
                <a:gd name="connsiteX2" fmla="*/ 497681 w 954881"/>
                <a:gd name="connsiteY2" fmla="*/ 0 h 916781"/>
                <a:gd name="connsiteX3" fmla="*/ 954881 w 954881"/>
                <a:gd name="connsiteY3" fmla="*/ 459581 h 916781"/>
                <a:gd name="connsiteX4" fmla="*/ 721519 w 954881"/>
                <a:gd name="connsiteY4" fmla="*/ 916781 h 916781"/>
                <a:gd name="connsiteX0" fmla="*/ 269081 w 954881"/>
                <a:gd name="connsiteY0" fmla="*/ 912019 h 916781"/>
                <a:gd name="connsiteX1" fmla="*/ 38100 w 954881"/>
                <a:gd name="connsiteY1" fmla="*/ 459581 h 916781"/>
                <a:gd name="connsiteX2" fmla="*/ 497681 w 954881"/>
                <a:gd name="connsiteY2" fmla="*/ 0 h 916781"/>
                <a:gd name="connsiteX3" fmla="*/ 954881 w 954881"/>
                <a:gd name="connsiteY3" fmla="*/ 459581 h 916781"/>
                <a:gd name="connsiteX4" fmla="*/ 721519 w 9548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781" h="916781">
                  <a:moveTo>
                    <a:pt x="230981" y="912019"/>
                  </a:moveTo>
                  <a:cubicBezTo>
                    <a:pt x="182860" y="817761"/>
                    <a:pt x="9525" y="671116"/>
                    <a:pt x="0" y="459581"/>
                  </a:cubicBezTo>
                  <a:cubicBezTo>
                    <a:pt x="19051" y="119460"/>
                    <a:pt x="306784" y="0"/>
                    <a:pt x="459581" y="0"/>
                  </a:cubicBezTo>
                  <a:cubicBezTo>
                    <a:pt x="612378" y="0"/>
                    <a:pt x="891382" y="90090"/>
                    <a:pt x="916781" y="459581"/>
                  </a:cubicBezTo>
                  <a:cubicBezTo>
                    <a:pt x="887412" y="705247"/>
                    <a:pt x="716359" y="850304"/>
                    <a:pt x="683419" y="916781"/>
                  </a:cubicBezTo>
                </a:path>
              </a:pathLst>
            </a:custGeom>
            <a:ln w="19050">
              <a:solidFill>
                <a:schemeClr val="accent4">
                  <a:lumMod val="75000"/>
                </a:schemeClr>
              </a:solidFill>
              <a:headEnd type="triangle"/>
              <a:tailEnd type="triangle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00B0ABE-E101-8918-C271-18DD83722E6A}"/>
                </a:ext>
              </a:extLst>
            </p:cNvPr>
            <p:cNvSpPr/>
            <p:nvPr/>
          </p:nvSpPr>
          <p:spPr>
            <a:xfrm>
              <a:off x="1857078" y="5012532"/>
              <a:ext cx="511072" cy="56682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24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7226594-2D7A-3AC6-5DD2-0CFFF8824E83}"/>
                </a:ext>
              </a:extLst>
            </p:cNvPr>
            <p:cNvCxnSpPr>
              <a:cxnSpLocks/>
              <a:stCxn id="7" idx="4"/>
              <a:endCxn id="15" idx="0"/>
            </p:cNvCxnSpPr>
            <p:nvPr/>
          </p:nvCxnSpPr>
          <p:spPr>
            <a:xfrm>
              <a:off x="2100557" y="4137532"/>
              <a:ext cx="12056" cy="875000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C98AB74-F673-382F-FBB5-E380259A64F9}"/>
                </a:ext>
              </a:extLst>
            </p:cNvPr>
            <p:cNvSpPr txBox="1"/>
            <p:nvPr/>
          </p:nvSpPr>
          <p:spPr>
            <a:xfrm>
              <a:off x="667203" y="5847967"/>
              <a:ext cx="274320" cy="214635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75000"/>
                    </a:schemeClr>
                  </a:solidFill>
                  <a:latin typeface="Times New Roman"/>
                  <a:cs typeface="Times New Roman"/>
                </a:rPr>
                <a:t>δ</a:t>
              </a:r>
              <a:r>
                <a:rPr lang="en-US" baseline="-25000" dirty="0">
                  <a:solidFill>
                    <a:schemeClr val="accent4">
                      <a:lumMod val="75000"/>
                    </a:schemeClr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B167798-0F0B-37D1-1CB7-C7C9909A3CBC}"/>
                </a:ext>
              </a:extLst>
            </p:cNvPr>
            <p:cNvSpPr/>
            <p:nvPr/>
          </p:nvSpPr>
          <p:spPr>
            <a:xfrm>
              <a:off x="1967323" y="3145588"/>
              <a:ext cx="255536" cy="283413"/>
            </a:xfrm>
            <a:custGeom>
              <a:avLst/>
              <a:gdLst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95275 w 1018381"/>
                <a:gd name="connsiteY0" fmla="*/ 912019 h 916781"/>
                <a:gd name="connsiteX1" fmla="*/ 64294 w 1018381"/>
                <a:gd name="connsiteY1" fmla="*/ 459581 h 916781"/>
                <a:gd name="connsiteX2" fmla="*/ 523875 w 1018381"/>
                <a:gd name="connsiteY2" fmla="*/ 0 h 916781"/>
                <a:gd name="connsiteX3" fmla="*/ 981075 w 1018381"/>
                <a:gd name="connsiteY3" fmla="*/ 459581 h 916781"/>
                <a:gd name="connsiteX4" fmla="*/ 747713 w 1018381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92894 w 978694"/>
                <a:gd name="connsiteY0" fmla="*/ 912019 h 916781"/>
                <a:gd name="connsiteX1" fmla="*/ 140494 w 978694"/>
                <a:gd name="connsiteY1" fmla="*/ 764381 h 916781"/>
                <a:gd name="connsiteX2" fmla="*/ 61913 w 978694"/>
                <a:gd name="connsiteY2" fmla="*/ 459581 h 916781"/>
                <a:gd name="connsiteX3" fmla="*/ 521494 w 978694"/>
                <a:gd name="connsiteY3" fmla="*/ 0 h 916781"/>
                <a:gd name="connsiteX4" fmla="*/ 978694 w 978694"/>
                <a:gd name="connsiteY4" fmla="*/ 459581 h 916781"/>
                <a:gd name="connsiteX5" fmla="*/ 745332 w 978694"/>
                <a:gd name="connsiteY5" fmla="*/ 916781 h 916781"/>
                <a:gd name="connsiteX0" fmla="*/ 269081 w 954881"/>
                <a:gd name="connsiteY0" fmla="*/ 912019 h 916781"/>
                <a:gd name="connsiteX1" fmla="*/ 38100 w 954881"/>
                <a:gd name="connsiteY1" fmla="*/ 459581 h 916781"/>
                <a:gd name="connsiteX2" fmla="*/ 497681 w 954881"/>
                <a:gd name="connsiteY2" fmla="*/ 0 h 916781"/>
                <a:gd name="connsiteX3" fmla="*/ 954881 w 954881"/>
                <a:gd name="connsiteY3" fmla="*/ 459581 h 916781"/>
                <a:gd name="connsiteX4" fmla="*/ 721519 w 954881"/>
                <a:gd name="connsiteY4" fmla="*/ 916781 h 916781"/>
                <a:gd name="connsiteX0" fmla="*/ 269081 w 954881"/>
                <a:gd name="connsiteY0" fmla="*/ 912019 h 916781"/>
                <a:gd name="connsiteX1" fmla="*/ 38100 w 954881"/>
                <a:gd name="connsiteY1" fmla="*/ 459581 h 916781"/>
                <a:gd name="connsiteX2" fmla="*/ 497681 w 954881"/>
                <a:gd name="connsiteY2" fmla="*/ 0 h 916781"/>
                <a:gd name="connsiteX3" fmla="*/ 954881 w 954881"/>
                <a:gd name="connsiteY3" fmla="*/ 459581 h 916781"/>
                <a:gd name="connsiteX4" fmla="*/ 721519 w 9548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781" h="916781">
                  <a:moveTo>
                    <a:pt x="230981" y="912019"/>
                  </a:moveTo>
                  <a:cubicBezTo>
                    <a:pt x="182860" y="817761"/>
                    <a:pt x="9525" y="671116"/>
                    <a:pt x="0" y="459581"/>
                  </a:cubicBezTo>
                  <a:cubicBezTo>
                    <a:pt x="19051" y="119460"/>
                    <a:pt x="306784" y="0"/>
                    <a:pt x="459581" y="0"/>
                  </a:cubicBezTo>
                  <a:cubicBezTo>
                    <a:pt x="612378" y="0"/>
                    <a:pt x="891382" y="90090"/>
                    <a:pt x="916781" y="459581"/>
                  </a:cubicBezTo>
                  <a:cubicBezTo>
                    <a:pt x="887412" y="705247"/>
                    <a:pt x="716359" y="850304"/>
                    <a:pt x="683419" y="916781"/>
                  </a:cubicBezTo>
                </a:path>
              </a:pathLst>
            </a:custGeom>
            <a:ln w="19050">
              <a:solidFill>
                <a:srgbClr val="0070C0"/>
              </a:solidFill>
              <a:headEnd type="triangle"/>
              <a:tailEnd type="triangle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3DF0260-9FAB-1AC4-D333-C8F6681261B3}"/>
                </a:ext>
              </a:extLst>
            </p:cNvPr>
            <p:cNvSpPr/>
            <p:nvPr/>
          </p:nvSpPr>
          <p:spPr>
            <a:xfrm>
              <a:off x="1958766" y="2845309"/>
              <a:ext cx="209650" cy="2861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D6CFB0E-0885-43B3-212F-BE9AB2BC2641}"/>
                </a:ext>
              </a:extLst>
            </p:cNvPr>
            <p:cNvSpPr/>
            <p:nvPr/>
          </p:nvSpPr>
          <p:spPr>
            <a:xfrm>
              <a:off x="2533697" y="4995107"/>
              <a:ext cx="511072" cy="56682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24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37E7FDF-9F7E-C134-CD8D-8F6626CEE48F}"/>
                </a:ext>
              </a:extLst>
            </p:cNvPr>
            <p:cNvCxnSpPr>
              <a:cxnSpLocks/>
              <a:stCxn id="7" idx="4"/>
              <a:endCxn id="20" idx="0"/>
            </p:cNvCxnSpPr>
            <p:nvPr/>
          </p:nvCxnSpPr>
          <p:spPr>
            <a:xfrm>
              <a:off x="2100557" y="4137532"/>
              <a:ext cx="688676" cy="857576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BB30994-C7D8-2E15-328E-27451DAC9842}"/>
                </a:ext>
              </a:extLst>
            </p:cNvPr>
            <p:cNvSpPr/>
            <p:nvPr/>
          </p:nvSpPr>
          <p:spPr>
            <a:xfrm>
              <a:off x="3210316" y="5012532"/>
              <a:ext cx="511072" cy="56682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24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5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074D311-CF69-F5DB-D925-7329DF140317}"/>
                </a:ext>
              </a:extLst>
            </p:cNvPr>
            <p:cNvCxnSpPr>
              <a:cxnSpLocks/>
              <a:stCxn id="7" idx="4"/>
              <a:endCxn id="22" idx="0"/>
            </p:cNvCxnSpPr>
            <p:nvPr/>
          </p:nvCxnSpPr>
          <p:spPr>
            <a:xfrm>
              <a:off x="2100557" y="4137532"/>
              <a:ext cx="1365295" cy="875000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D36A91F-599E-05D7-A28F-7368DF743F60}"/>
                </a:ext>
              </a:extLst>
            </p:cNvPr>
            <p:cNvSpPr/>
            <p:nvPr/>
          </p:nvSpPr>
          <p:spPr>
            <a:xfrm>
              <a:off x="1333863" y="5570833"/>
              <a:ext cx="191652" cy="212559"/>
            </a:xfrm>
            <a:custGeom>
              <a:avLst/>
              <a:gdLst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95275 w 1018381"/>
                <a:gd name="connsiteY0" fmla="*/ 912019 h 916781"/>
                <a:gd name="connsiteX1" fmla="*/ 64294 w 1018381"/>
                <a:gd name="connsiteY1" fmla="*/ 459581 h 916781"/>
                <a:gd name="connsiteX2" fmla="*/ 523875 w 1018381"/>
                <a:gd name="connsiteY2" fmla="*/ 0 h 916781"/>
                <a:gd name="connsiteX3" fmla="*/ 981075 w 1018381"/>
                <a:gd name="connsiteY3" fmla="*/ 459581 h 916781"/>
                <a:gd name="connsiteX4" fmla="*/ 747713 w 1018381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92894 w 978694"/>
                <a:gd name="connsiteY0" fmla="*/ 912019 h 916781"/>
                <a:gd name="connsiteX1" fmla="*/ 140494 w 978694"/>
                <a:gd name="connsiteY1" fmla="*/ 764381 h 916781"/>
                <a:gd name="connsiteX2" fmla="*/ 61913 w 978694"/>
                <a:gd name="connsiteY2" fmla="*/ 459581 h 916781"/>
                <a:gd name="connsiteX3" fmla="*/ 521494 w 978694"/>
                <a:gd name="connsiteY3" fmla="*/ 0 h 916781"/>
                <a:gd name="connsiteX4" fmla="*/ 978694 w 978694"/>
                <a:gd name="connsiteY4" fmla="*/ 459581 h 916781"/>
                <a:gd name="connsiteX5" fmla="*/ 745332 w 978694"/>
                <a:gd name="connsiteY5" fmla="*/ 916781 h 916781"/>
                <a:gd name="connsiteX0" fmla="*/ 269081 w 954881"/>
                <a:gd name="connsiteY0" fmla="*/ 912019 h 916781"/>
                <a:gd name="connsiteX1" fmla="*/ 38100 w 954881"/>
                <a:gd name="connsiteY1" fmla="*/ 459581 h 916781"/>
                <a:gd name="connsiteX2" fmla="*/ 497681 w 954881"/>
                <a:gd name="connsiteY2" fmla="*/ 0 h 916781"/>
                <a:gd name="connsiteX3" fmla="*/ 954881 w 954881"/>
                <a:gd name="connsiteY3" fmla="*/ 459581 h 916781"/>
                <a:gd name="connsiteX4" fmla="*/ 721519 w 954881"/>
                <a:gd name="connsiteY4" fmla="*/ 916781 h 916781"/>
                <a:gd name="connsiteX0" fmla="*/ 269081 w 954881"/>
                <a:gd name="connsiteY0" fmla="*/ 912019 h 916781"/>
                <a:gd name="connsiteX1" fmla="*/ 38100 w 954881"/>
                <a:gd name="connsiteY1" fmla="*/ 459581 h 916781"/>
                <a:gd name="connsiteX2" fmla="*/ 497681 w 954881"/>
                <a:gd name="connsiteY2" fmla="*/ 0 h 916781"/>
                <a:gd name="connsiteX3" fmla="*/ 954881 w 954881"/>
                <a:gd name="connsiteY3" fmla="*/ 459581 h 916781"/>
                <a:gd name="connsiteX4" fmla="*/ 721519 w 9548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781" h="916781">
                  <a:moveTo>
                    <a:pt x="230981" y="912019"/>
                  </a:moveTo>
                  <a:cubicBezTo>
                    <a:pt x="182860" y="817761"/>
                    <a:pt x="9525" y="671116"/>
                    <a:pt x="0" y="459581"/>
                  </a:cubicBezTo>
                  <a:cubicBezTo>
                    <a:pt x="19051" y="119460"/>
                    <a:pt x="306784" y="0"/>
                    <a:pt x="459581" y="0"/>
                  </a:cubicBezTo>
                  <a:cubicBezTo>
                    <a:pt x="612378" y="0"/>
                    <a:pt x="891382" y="90090"/>
                    <a:pt x="916781" y="459581"/>
                  </a:cubicBezTo>
                  <a:cubicBezTo>
                    <a:pt x="887412" y="705247"/>
                    <a:pt x="716359" y="850304"/>
                    <a:pt x="683419" y="916781"/>
                  </a:cubicBezTo>
                </a:path>
              </a:pathLst>
            </a:custGeom>
            <a:ln w="19050">
              <a:solidFill>
                <a:schemeClr val="accent4">
                  <a:lumMod val="75000"/>
                </a:schemeClr>
              </a:solidFill>
              <a:headEnd type="triangle"/>
              <a:tailEnd type="triangle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BBABA1D-496A-1A98-F890-960799D0300E}"/>
                </a:ext>
              </a:extLst>
            </p:cNvPr>
            <p:cNvSpPr txBox="1"/>
            <p:nvPr/>
          </p:nvSpPr>
          <p:spPr>
            <a:xfrm>
              <a:off x="1343822" y="5854397"/>
              <a:ext cx="274320" cy="214635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75000"/>
                    </a:schemeClr>
                  </a:solidFill>
                  <a:latin typeface="Times New Roman"/>
                  <a:cs typeface="Times New Roman"/>
                </a:rPr>
                <a:t>δ</a:t>
              </a:r>
              <a:r>
                <a:rPr lang="en-US" baseline="-25000" dirty="0">
                  <a:solidFill>
                    <a:schemeClr val="accent4">
                      <a:lumMod val="75000"/>
                    </a:schemeClr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8A23837-180F-AEA9-C871-B5A0A80643D7}"/>
                </a:ext>
              </a:extLst>
            </p:cNvPr>
            <p:cNvSpPr/>
            <p:nvPr/>
          </p:nvSpPr>
          <p:spPr>
            <a:xfrm>
              <a:off x="2017127" y="5578403"/>
              <a:ext cx="191652" cy="212559"/>
            </a:xfrm>
            <a:custGeom>
              <a:avLst/>
              <a:gdLst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95275 w 1018381"/>
                <a:gd name="connsiteY0" fmla="*/ 912019 h 916781"/>
                <a:gd name="connsiteX1" fmla="*/ 64294 w 1018381"/>
                <a:gd name="connsiteY1" fmla="*/ 459581 h 916781"/>
                <a:gd name="connsiteX2" fmla="*/ 523875 w 1018381"/>
                <a:gd name="connsiteY2" fmla="*/ 0 h 916781"/>
                <a:gd name="connsiteX3" fmla="*/ 981075 w 1018381"/>
                <a:gd name="connsiteY3" fmla="*/ 459581 h 916781"/>
                <a:gd name="connsiteX4" fmla="*/ 747713 w 1018381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92894 w 978694"/>
                <a:gd name="connsiteY0" fmla="*/ 912019 h 916781"/>
                <a:gd name="connsiteX1" fmla="*/ 140494 w 978694"/>
                <a:gd name="connsiteY1" fmla="*/ 764381 h 916781"/>
                <a:gd name="connsiteX2" fmla="*/ 61913 w 978694"/>
                <a:gd name="connsiteY2" fmla="*/ 459581 h 916781"/>
                <a:gd name="connsiteX3" fmla="*/ 521494 w 978694"/>
                <a:gd name="connsiteY3" fmla="*/ 0 h 916781"/>
                <a:gd name="connsiteX4" fmla="*/ 978694 w 978694"/>
                <a:gd name="connsiteY4" fmla="*/ 459581 h 916781"/>
                <a:gd name="connsiteX5" fmla="*/ 745332 w 978694"/>
                <a:gd name="connsiteY5" fmla="*/ 916781 h 916781"/>
                <a:gd name="connsiteX0" fmla="*/ 269081 w 954881"/>
                <a:gd name="connsiteY0" fmla="*/ 912019 h 916781"/>
                <a:gd name="connsiteX1" fmla="*/ 38100 w 954881"/>
                <a:gd name="connsiteY1" fmla="*/ 459581 h 916781"/>
                <a:gd name="connsiteX2" fmla="*/ 497681 w 954881"/>
                <a:gd name="connsiteY2" fmla="*/ 0 h 916781"/>
                <a:gd name="connsiteX3" fmla="*/ 954881 w 954881"/>
                <a:gd name="connsiteY3" fmla="*/ 459581 h 916781"/>
                <a:gd name="connsiteX4" fmla="*/ 721519 w 954881"/>
                <a:gd name="connsiteY4" fmla="*/ 916781 h 916781"/>
                <a:gd name="connsiteX0" fmla="*/ 269081 w 954881"/>
                <a:gd name="connsiteY0" fmla="*/ 912019 h 916781"/>
                <a:gd name="connsiteX1" fmla="*/ 38100 w 954881"/>
                <a:gd name="connsiteY1" fmla="*/ 459581 h 916781"/>
                <a:gd name="connsiteX2" fmla="*/ 497681 w 954881"/>
                <a:gd name="connsiteY2" fmla="*/ 0 h 916781"/>
                <a:gd name="connsiteX3" fmla="*/ 954881 w 954881"/>
                <a:gd name="connsiteY3" fmla="*/ 459581 h 916781"/>
                <a:gd name="connsiteX4" fmla="*/ 721519 w 9548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781" h="916781">
                  <a:moveTo>
                    <a:pt x="230981" y="912019"/>
                  </a:moveTo>
                  <a:cubicBezTo>
                    <a:pt x="182860" y="817761"/>
                    <a:pt x="9525" y="671116"/>
                    <a:pt x="0" y="459581"/>
                  </a:cubicBezTo>
                  <a:cubicBezTo>
                    <a:pt x="19051" y="119460"/>
                    <a:pt x="306784" y="0"/>
                    <a:pt x="459581" y="0"/>
                  </a:cubicBezTo>
                  <a:cubicBezTo>
                    <a:pt x="612378" y="0"/>
                    <a:pt x="891382" y="90090"/>
                    <a:pt x="916781" y="459581"/>
                  </a:cubicBezTo>
                  <a:cubicBezTo>
                    <a:pt x="887412" y="705247"/>
                    <a:pt x="716359" y="850304"/>
                    <a:pt x="683419" y="916781"/>
                  </a:cubicBezTo>
                </a:path>
              </a:pathLst>
            </a:custGeom>
            <a:ln w="19050">
              <a:solidFill>
                <a:schemeClr val="accent4">
                  <a:lumMod val="75000"/>
                </a:schemeClr>
              </a:solidFill>
              <a:headEnd type="triangle"/>
              <a:tailEnd type="triangle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ED32D32-4F91-AB29-89FF-F2C58B5361B9}"/>
                </a:ext>
              </a:extLst>
            </p:cNvPr>
            <p:cNvSpPr txBox="1"/>
            <p:nvPr/>
          </p:nvSpPr>
          <p:spPr>
            <a:xfrm>
              <a:off x="2027087" y="5854397"/>
              <a:ext cx="274320" cy="214635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75000"/>
                    </a:schemeClr>
                  </a:solidFill>
                  <a:latin typeface="Times New Roman"/>
                  <a:cs typeface="Times New Roman"/>
                </a:rPr>
                <a:t>δ</a:t>
              </a:r>
              <a:r>
                <a:rPr lang="en-US" baseline="-25000" dirty="0">
                  <a:solidFill>
                    <a:schemeClr val="accent4">
                      <a:lumMod val="75000"/>
                    </a:schemeClr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1F1210F8-D8A5-7E7A-8657-093FCA86A6A6}"/>
                </a:ext>
              </a:extLst>
            </p:cNvPr>
            <p:cNvSpPr/>
            <p:nvPr/>
          </p:nvSpPr>
          <p:spPr>
            <a:xfrm>
              <a:off x="2693746" y="5579543"/>
              <a:ext cx="191652" cy="212559"/>
            </a:xfrm>
            <a:custGeom>
              <a:avLst/>
              <a:gdLst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95275 w 1018381"/>
                <a:gd name="connsiteY0" fmla="*/ 912019 h 916781"/>
                <a:gd name="connsiteX1" fmla="*/ 64294 w 1018381"/>
                <a:gd name="connsiteY1" fmla="*/ 459581 h 916781"/>
                <a:gd name="connsiteX2" fmla="*/ 523875 w 1018381"/>
                <a:gd name="connsiteY2" fmla="*/ 0 h 916781"/>
                <a:gd name="connsiteX3" fmla="*/ 981075 w 1018381"/>
                <a:gd name="connsiteY3" fmla="*/ 459581 h 916781"/>
                <a:gd name="connsiteX4" fmla="*/ 747713 w 1018381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92894 w 978694"/>
                <a:gd name="connsiteY0" fmla="*/ 912019 h 916781"/>
                <a:gd name="connsiteX1" fmla="*/ 140494 w 978694"/>
                <a:gd name="connsiteY1" fmla="*/ 764381 h 916781"/>
                <a:gd name="connsiteX2" fmla="*/ 61913 w 978694"/>
                <a:gd name="connsiteY2" fmla="*/ 459581 h 916781"/>
                <a:gd name="connsiteX3" fmla="*/ 521494 w 978694"/>
                <a:gd name="connsiteY3" fmla="*/ 0 h 916781"/>
                <a:gd name="connsiteX4" fmla="*/ 978694 w 978694"/>
                <a:gd name="connsiteY4" fmla="*/ 459581 h 916781"/>
                <a:gd name="connsiteX5" fmla="*/ 745332 w 978694"/>
                <a:gd name="connsiteY5" fmla="*/ 916781 h 916781"/>
                <a:gd name="connsiteX0" fmla="*/ 269081 w 954881"/>
                <a:gd name="connsiteY0" fmla="*/ 912019 h 916781"/>
                <a:gd name="connsiteX1" fmla="*/ 38100 w 954881"/>
                <a:gd name="connsiteY1" fmla="*/ 459581 h 916781"/>
                <a:gd name="connsiteX2" fmla="*/ 497681 w 954881"/>
                <a:gd name="connsiteY2" fmla="*/ 0 h 916781"/>
                <a:gd name="connsiteX3" fmla="*/ 954881 w 954881"/>
                <a:gd name="connsiteY3" fmla="*/ 459581 h 916781"/>
                <a:gd name="connsiteX4" fmla="*/ 721519 w 954881"/>
                <a:gd name="connsiteY4" fmla="*/ 916781 h 916781"/>
                <a:gd name="connsiteX0" fmla="*/ 269081 w 954881"/>
                <a:gd name="connsiteY0" fmla="*/ 912019 h 916781"/>
                <a:gd name="connsiteX1" fmla="*/ 38100 w 954881"/>
                <a:gd name="connsiteY1" fmla="*/ 459581 h 916781"/>
                <a:gd name="connsiteX2" fmla="*/ 497681 w 954881"/>
                <a:gd name="connsiteY2" fmla="*/ 0 h 916781"/>
                <a:gd name="connsiteX3" fmla="*/ 954881 w 954881"/>
                <a:gd name="connsiteY3" fmla="*/ 459581 h 916781"/>
                <a:gd name="connsiteX4" fmla="*/ 721519 w 9548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781" h="916781">
                  <a:moveTo>
                    <a:pt x="230981" y="912019"/>
                  </a:moveTo>
                  <a:cubicBezTo>
                    <a:pt x="182860" y="817761"/>
                    <a:pt x="9525" y="671116"/>
                    <a:pt x="0" y="459581"/>
                  </a:cubicBezTo>
                  <a:cubicBezTo>
                    <a:pt x="19051" y="119460"/>
                    <a:pt x="306784" y="0"/>
                    <a:pt x="459581" y="0"/>
                  </a:cubicBezTo>
                  <a:cubicBezTo>
                    <a:pt x="612378" y="0"/>
                    <a:pt x="891382" y="90090"/>
                    <a:pt x="916781" y="459581"/>
                  </a:cubicBezTo>
                  <a:cubicBezTo>
                    <a:pt x="887412" y="705247"/>
                    <a:pt x="716359" y="850304"/>
                    <a:pt x="683419" y="916781"/>
                  </a:cubicBezTo>
                </a:path>
              </a:pathLst>
            </a:custGeom>
            <a:ln w="19050">
              <a:solidFill>
                <a:schemeClr val="accent4">
                  <a:lumMod val="75000"/>
                </a:schemeClr>
              </a:solidFill>
              <a:headEnd type="triangle"/>
              <a:tailEnd type="triangle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0B30C55-E51D-92CC-027D-1274FA5BE9FA}"/>
                </a:ext>
              </a:extLst>
            </p:cNvPr>
            <p:cNvSpPr txBox="1"/>
            <p:nvPr/>
          </p:nvSpPr>
          <p:spPr>
            <a:xfrm>
              <a:off x="2703706" y="5847967"/>
              <a:ext cx="274320" cy="214635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75000"/>
                    </a:schemeClr>
                  </a:solidFill>
                  <a:latin typeface="Times New Roman"/>
                  <a:cs typeface="Times New Roman"/>
                </a:rPr>
                <a:t>δ</a:t>
              </a:r>
              <a:r>
                <a:rPr lang="en-US" baseline="-25000" dirty="0">
                  <a:solidFill>
                    <a:schemeClr val="accent4">
                      <a:lumMod val="75000"/>
                    </a:schemeClr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F9E54127-E2E6-42C1-FC73-C5925289FA95}"/>
                </a:ext>
              </a:extLst>
            </p:cNvPr>
            <p:cNvSpPr/>
            <p:nvPr/>
          </p:nvSpPr>
          <p:spPr>
            <a:xfrm>
              <a:off x="3377794" y="5578403"/>
              <a:ext cx="191652" cy="212559"/>
            </a:xfrm>
            <a:custGeom>
              <a:avLst/>
              <a:gdLst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95275 w 1018381"/>
                <a:gd name="connsiteY0" fmla="*/ 912019 h 916781"/>
                <a:gd name="connsiteX1" fmla="*/ 64294 w 1018381"/>
                <a:gd name="connsiteY1" fmla="*/ 459581 h 916781"/>
                <a:gd name="connsiteX2" fmla="*/ 523875 w 1018381"/>
                <a:gd name="connsiteY2" fmla="*/ 0 h 916781"/>
                <a:gd name="connsiteX3" fmla="*/ 981075 w 1018381"/>
                <a:gd name="connsiteY3" fmla="*/ 459581 h 916781"/>
                <a:gd name="connsiteX4" fmla="*/ 747713 w 1018381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92894 w 978694"/>
                <a:gd name="connsiteY0" fmla="*/ 912019 h 916781"/>
                <a:gd name="connsiteX1" fmla="*/ 140494 w 978694"/>
                <a:gd name="connsiteY1" fmla="*/ 764381 h 916781"/>
                <a:gd name="connsiteX2" fmla="*/ 61913 w 978694"/>
                <a:gd name="connsiteY2" fmla="*/ 459581 h 916781"/>
                <a:gd name="connsiteX3" fmla="*/ 521494 w 978694"/>
                <a:gd name="connsiteY3" fmla="*/ 0 h 916781"/>
                <a:gd name="connsiteX4" fmla="*/ 978694 w 978694"/>
                <a:gd name="connsiteY4" fmla="*/ 459581 h 916781"/>
                <a:gd name="connsiteX5" fmla="*/ 745332 w 978694"/>
                <a:gd name="connsiteY5" fmla="*/ 916781 h 916781"/>
                <a:gd name="connsiteX0" fmla="*/ 269081 w 954881"/>
                <a:gd name="connsiteY0" fmla="*/ 912019 h 916781"/>
                <a:gd name="connsiteX1" fmla="*/ 38100 w 954881"/>
                <a:gd name="connsiteY1" fmla="*/ 459581 h 916781"/>
                <a:gd name="connsiteX2" fmla="*/ 497681 w 954881"/>
                <a:gd name="connsiteY2" fmla="*/ 0 h 916781"/>
                <a:gd name="connsiteX3" fmla="*/ 954881 w 954881"/>
                <a:gd name="connsiteY3" fmla="*/ 459581 h 916781"/>
                <a:gd name="connsiteX4" fmla="*/ 721519 w 954881"/>
                <a:gd name="connsiteY4" fmla="*/ 916781 h 916781"/>
                <a:gd name="connsiteX0" fmla="*/ 269081 w 954881"/>
                <a:gd name="connsiteY0" fmla="*/ 912019 h 916781"/>
                <a:gd name="connsiteX1" fmla="*/ 38100 w 954881"/>
                <a:gd name="connsiteY1" fmla="*/ 459581 h 916781"/>
                <a:gd name="connsiteX2" fmla="*/ 497681 w 954881"/>
                <a:gd name="connsiteY2" fmla="*/ 0 h 916781"/>
                <a:gd name="connsiteX3" fmla="*/ 954881 w 954881"/>
                <a:gd name="connsiteY3" fmla="*/ 459581 h 916781"/>
                <a:gd name="connsiteX4" fmla="*/ 721519 w 9548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781" h="916781">
                  <a:moveTo>
                    <a:pt x="230981" y="912019"/>
                  </a:moveTo>
                  <a:cubicBezTo>
                    <a:pt x="182860" y="817761"/>
                    <a:pt x="9525" y="671116"/>
                    <a:pt x="0" y="459581"/>
                  </a:cubicBezTo>
                  <a:cubicBezTo>
                    <a:pt x="19051" y="119460"/>
                    <a:pt x="306784" y="0"/>
                    <a:pt x="459581" y="0"/>
                  </a:cubicBezTo>
                  <a:cubicBezTo>
                    <a:pt x="612378" y="0"/>
                    <a:pt x="891382" y="90090"/>
                    <a:pt x="916781" y="459581"/>
                  </a:cubicBezTo>
                  <a:cubicBezTo>
                    <a:pt x="887412" y="705247"/>
                    <a:pt x="716359" y="850304"/>
                    <a:pt x="683419" y="916781"/>
                  </a:cubicBezTo>
                </a:path>
              </a:pathLst>
            </a:custGeom>
            <a:ln w="19050">
              <a:solidFill>
                <a:schemeClr val="accent4">
                  <a:lumMod val="75000"/>
                </a:schemeClr>
              </a:solidFill>
              <a:headEnd type="triangle"/>
              <a:tailEnd type="triangle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D453B2D-87B2-FCA2-F329-63B3E7881C92}"/>
                </a:ext>
              </a:extLst>
            </p:cNvPr>
            <p:cNvSpPr txBox="1"/>
            <p:nvPr/>
          </p:nvSpPr>
          <p:spPr>
            <a:xfrm>
              <a:off x="3380325" y="5846827"/>
              <a:ext cx="274320" cy="214635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75000"/>
                    </a:schemeClr>
                  </a:solidFill>
                  <a:latin typeface="Times New Roman"/>
                  <a:cs typeface="Times New Roman"/>
                </a:rPr>
                <a:t>δ</a:t>
              </a:r>
              <a:r>
                <a:rPr lang="en-US" baseline="-25000" dirty="0">
                  <a:solidFill>
                    <a:schemeClr val="accent4">
                      <a:lumMod val="75000"/>
                    </a:schemeClr>
                  </a:solidFill>
                  <a:latin typeface="Times New Roman"/>
                  <a:cs typeface="Times New Roman"/>
                </a:rPr>
                <a:t>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D4E6235-CB5C-A18B-E7CE-E121680738FA}"/>
                </a:ext>
              </a:extLst>
            </p:cNvPr>
            <p:cNvSpPr txBox="1"/>
            <p:nvPr/>
          </p:nvSpPr>
          <p:spPr>
            <a:xfrm>
              <a:off x="1156240" y="4505883"/>
              <a:ext cx="263035" cy="23848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70C0"/>
                  </a:solidFill>
                  <a:latin typeface="Times New Roman"/>
                  <a:cs typeface="Times New Roman"/>
                </a:rPr>
                <a:t>λ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73E93CF-0B9A-7224-3259-195476506BC0}"/>
                </a:ext>
              </a:extLst>
            </p:cNvPr>
            <p:cNvSpPr txBox="1"/>
            <p:nvPr/>
          </p:nvSpPr>
          <p:spPr>
            <a:xfrm>
              <a:off x="1599459" y="4505883"/>
              <a:ext cx="263035" cy="23848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70C0"/>
                  </a:solidFill>
                  <a:latin typeface="Times New Roman"/>
                  <a:cs typeface="Times New Roman"/>
                </a:rPr>
                <a:t>λ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7FE0819-5D30-84B6-C933-396DAA14C663}"/>
                </a:ext>
              </a:extLst>
            </p:cNvPr>
            <p:cNvSpPr txBox="1"/>
            <p:nvPr/>
          </p:nvSpPr>
          <p:spPr>
            <a:xfrm>
              <a:off x="1975416" y="4505883"/>
              <a:ext cx="263035" cy="23848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70C0"/>
                  </a:solidFill>
                  <a:latin typeface="Times New Roman"/>
                  <a:cs typeface="Times New Roman"/>
                </a:rPr>
                <a:t>λ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2CC09B2-1338-1450-C742-77FE0C918CF7}"/>
                </a:ext>
              </a:extLst>
            </p:cNvPr>
            <p:cNvSpPr txBox="1"/>
            <p:nvPr/>
          </p:nvSpPr>
          <p:spPr>
            <a:xfrm>
              <a:off x="2362404" y="4505883"/>
              <a:ext cx="263035" cy="23848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70C0"/>
                  </a:solidFill>
                  <a:latin typeface="Times New Roman"/>
                  <a:cs typeface="Times New Roman"/>
                </a:rPr>
                <a:t>λ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0E09B6A-7DF3-A4C1-66D5-6788EAB0C324}"/>
                </a:ext>
              </a:extLst>
            </p:cNvPr>
            <p:cNvSpPr txBox="1"/>
            <p:nvPr/>
          </p:nvSpPr>
          <p:spPr>
            <a:xfrm>
              <a:off x="2801904" y="4505883"/>
              <a:ext cx="263035" cy="23848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70C0"/>
                  </a:solidFill>
                  <a:latin typeface="Times New Roman"/>
                  <a:cs typeface="Times New Roman"/>
                </a:rPr>
                <a:t>λ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/>
                  <a:cs typeface="Times New Roman"/>
                </a:rPr>
                <a:t>5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424A1C56-7791-DD80-38D6-D8FFAE155EFB}"/>
              </a:ext>
            </a:extLst>
          </p:cNvPr>
          <p:cNvGrpSpPr>
            <a:grpSpLocks noChangeAspect="1"/>
          </p:cNvGrpSpPr>
          <p:nvPr/>
        </p:nvGrpSpPr>
        <p:grpSpPr>
          <a:xfrm>
            <a:off x="5072765" y="2628199"/>
            <a:ext cx="3217548" cy="3223723"/>
            <a:chOff x="503840" y="2845309"/>
            <a:chExt cx="3217548" cy="3223723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D2E623A4-2DFE-FA6A-9EE3-04B6AD9DFEF0}"/>
                </a:ext>
              </a:extLst>
            </p:cNvPr>
            <p:cNvSpPr/>
            <p:nvPr/>
          </p:nvSpPr>
          <p:spPr>
            <a:xfrm>
              <a:off x="1781137" y="3429000"/>
              <a:ext cx="638840" cy="708531"/>
            </a:xfrm>
            <a:prstGeom prst="ellipse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b="1" dirty="0">
                  <a:solidFill>
                    <a:srgbClr val="0070C0"/>
                  </a:solidFill>
                  <a:latin typeface="Times New Roman"/>
                  <a:cs typeface="Times New Roman"/>
                </a:rPr>
                <a:t>F</a:t>
              </a:r>
              <a:r>
                <a:rPr lang="en-US" sz="2400" baseline="-25000" dirty="0">
                  <a:solidFill>
                    <a:srgbClr val="0070C0"/>
                  </a:solidFill>
                  <a:latin typeface="Times New Roman"/>
                  <a:cs typeface="Times New Roman"/>
                </a:rPr>
                <a:t>1</a:t>
              </a:r>
              <a:endParaRPr lang="en-US" sz="2400" dirty="0">
                <a:solidFill>
                  <a:srgbClr val="0070C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45B22B8D-2719-ABBB-C613-DBEA5B59E372}"/>
                </a:ext>
              </a:extLst>
            </p:cNvPr>
            <p:cNvSpPr/>
            <p:nvPr/>
          </p:nvSpPr>
          <p:spPr>
            <a:xfrm>
              <a:off x="503840" y="4983393"/>
              <a:ext cx="511072" cy="56682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24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B0399F27-C2F0-1CA0-2C0D-28C250AB2D51}"/>
                </a:ext>
              </a:extLst>
            </p:cNvPr>
            <p:cNvCxnSpPr>
              <a:cxnSpLocks/>
              <a:stCxn id="108" idx="4"/>
              <a:endCxn id="109" idx="0"/>
            </p:cNvCxnSpPr>
            <p:nvPr/>
          </p:nvCxnSpPr>
          <p:spPr>
            <a:xfrm flipH="1">
              <a:off x="759376" y="4137532"/>
              <a:ext cx="1341182" cy="845861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34355D35-6E3C-4D40-8B49-E75BDAF00735}"/>
                </a:ext>
              </a:extLst>
            </p:cNvPr>
            <p:cNvSpPr/>
            <p:nvPr/>
          </p:nvSpPr>
          <p:spPr>
            <a:xfrm>
              <a:off x="1180459" y="4995107"/>
              <a:ext cx="511072" cy="56682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24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24802959-4B23-1856-AB8A-E52EF3789245}"/>
                </a:ext>
              </a:extLst>
            </p:cNvPr>
            <p:cNvCxnSpPr>
              <a:cxnSpLocks/>
              <a:stCxn id="108" idx="4"/>
              <a:endCxn id="111" idx="0"/>
            </p:cNvCxnSpPr>
            <p:nvPr/>
          </p:nvCxnSpPr>
          <p:spPr>
            <a:xfrm flipH="1">
              <a:off x="1435995" y="4137532"/>
              <a:ext cx="664563" cy="857576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71A4769A-F25E-CD57-A5C5-EBC7FC6583F4}"/>
                </a:ext>
              </a:extLst>
            </p:cNvPr>
            <p:cNvSpPr/>
            <p:nvPr/>
          </p:nvSpPr>
          <p:spPr>
            <a:xfrm>
              <a:off x="657244" y="5572693"/>
              <a:ext cx="191652" cy="212559"/>
            </a:xfrm>
            <a:custGeom>
              <a:avLst/>
              <a:gdLst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95275 w 1018381"/>
                <a:gd name="connsiteY0" fmla="*/ 912019 h 916781"/>
                <a:gd name="connsiteX1" fmla="*/ 64294 w 1018381"/>
                <a:gd name="connsiteY1" fmla="*/ 459581 h 916781"/>
                <a:gd name="connsiteX2" fmla="*/ 523875 w 1018381"/>
                <a:gd name="connsiteY2" fmla="*/ 0 h 916781"/>
                <a:gd name="connsiteX3" fmla="*/ 981075 w 1018381"/>
                <a:gd name="connsiteY3" fmla="*/ 459581 h 916781"/>
                <a:gd name="connsiteX4" fmla="*/ 747713 w 1018381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92894 w 978694"/>
                <a:gd name="connsiteY0" fmla="*/ 912019 h 916781"/>
                <a:gd name="connsiteX1" fmla="*/ 140494 w 978694"/>
                <a:gd name="connsiteY1" fmla="*/ 764381 h 916781"/>
                <a:gd name="connsiteX2" fmla="*/ 61913 w 978694"/>
                <a:gd name="connsiteY2" fmla="*/ 459581 h 916781"/>
                <a:gd name="connsiteX3" fmla="*/ 521494 w 978694"/>
                <a:gd name="connsiteY3" fmla="*/ 0 h 916781"/>
                <a:gd name="connsiteX4" fmla="*/ 978694 w 978694"/>
                <a:gd name="connsiteY4" fmla="*/ 459581 h 916781"/>
                <a:gd name="connsiteX5" fmla="*/ 745332 w 978694"/>
                <a:gd name="connsiteY5" fmla="*/ 916781 h 916781"/>
                <a:gd name="connsiteX0" fmla="*/ 269081 w 954881"/>
                <a:gd name="connsiteY0" fmla="*/ 912019 h 916781"/>
                <a:gd name="connsiteX1" fmla="*/ 38100 w 954881"/>
                <a:gd name="connsiteY1" fmla="*/ 459581 h 916781"/>
                <a:gd name="connsiteX2" fmla="*/ 497681 w 954881"/>
                <a:gd name="connsiteY2" fmla="*/ 0 h 916781"/>
                <a:gd name="connsiteX3" fmla="*/ 954881 w 954881"/>
                <a:gd name="connsiteY3" fmla="*/ 459581 h 916781"/>
                <a:gd name="connsiteX4" fmla="*/ 721519 w 954881"/>
                <a:gd name="connsiteY4" fmla="*/ 916781 h 916781"/>
                <a:gd name="connsiteX0" fmla="*/ 269081 w 954881"/>
                <a:gd name="connsiteY0" fmla="*/ 912019 h 916781"/>
                <a:gd name="connsiteX1" fmla="*/ 38100 w 954881"/>
                <a:gd name="connsiteY1" fmla="*/ 459581 h 916781"/>
                <a:gd name="connsiteX2" fmla="*/ 497681 w 954881"/>
                <a:gd name="connsiteY2" fmla="*/ 0 h 916781"/>
                <a:gd name="connsiteX3" fmla="*/ 954881 w 954881"/>
                <a:gd name="connsiteY3" fmla="*/ 459581 h 916781"/>
                <a:gd name="connsiteX4" fmla="*/ 721519 w 9548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781" h="916781">
                  <a:moveTo>
                    <a:pt x="230981" y="912019"/>
                  </a:moveTo>
                  <a:cubicBezTo>
                    <a:pt x="182860" y="817761"/>
                    <a:pt x="9525" y="671116"/>
                    <a:pt x="0" y="459581"/>
                  </a:cubicBezTo>
                  <a:cubicBezTo>
                    <a:pt x="19051" y="119460"/>
                    <a:pt x="306784" y="0"/>
                    <a:pt x="459581" y="0"/>
                  </a:cubicBezTo>
                  <a:cubicBezTo>
                    <a:pt x="612378" y="0"/>
                    <a:pt x="891382" y="90090"/>
                    <a:pt x="916781" y="459581"/>
                  </a:cubicBezTo>
                  <a:cubicBezTo>
                    <a:pt x="887412" y="705247"/>
                    <a:pt x="716359" y="850304"/>
                    <a:pt x="683419" y="916781"/>
                  </a:cubicBezTo>
                </a:path>
              </a:pathLst>
            </a:custGeom>
            <a:ln w="19050">
              <a:solidFill>
                <a:schemeClr val="accent4">
                  <a:lumMod val="75000"/>
                </a:schemeClr>
              </a:solidFill>
              <a:headEnd type="triangle"/>
              <a:tailEnd type="triangle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6E30481B-B40A-C158-1580-5283F4951D4D}"/>
                </a:ext>
              </a:extLst>
            </p:cNvPr>
            <p:cNvSpPr/>
            <p:nvPr/>
          </p:nvSpPr>
          <p:spPr>
            <a:xfrm>
              <a:off x="1857078" y="5012532"/>
              <a:ext cx="511072" cy="56682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24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7692D83C-1472-3859-93CB-443A098E5AA4}"/>
                </a:ext>
              </a:extLst>
            </p:cNvPr>
            <p:cNvCxnSpPr>
              <a:cxnSpLocks/>
              <a:stCxn id="108" idx="4"/>
              <a:endCxn id="114" idx="0"/>
            </p:cNvCxnSpPr>
            <p:nvPr/>
          </p:nvCxnSpPr>
          <p:spPr>
            <a:xfrm>
              <a:off x="2100557" y="4137532"/>
              <a:ext cx="12056" cy="875000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56F4817E-F50C-C44C-C556-CDAD90846639}"/>
                </a:ext>
              </a:extLst>
            </p:cNvPr>
            <p:cNvSpPr txBox="1"/>
            <p:nvPr/>
          </p:nvSpPr>
          <p:spPr>
            <a:xfrm>
              <a:off x="667203" y="5847967"/>
              <a:ext cx="274320" cy="214635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75000"/>
                    </a:schemeClr>
                  </a:solidFill>
                  <a:latin typeface="Times New Roman"/>
                  <a:cs typeface="Times New Roman"/>
                </a:rPr>
                <a:t>δ</a:t>
              </a:r>
              <a:r>
                <a:rPr lang="en-US" baseline="-25000" dirty="0">
                  <a:solidFill>
                    <a:schemeClr val="accent4">
                      <a:lumMod val="75000"/>
                    </a:schemeClr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8028292B-386D-5295-326E-800F63C1DDDC}"/>
                </a:ext>
              </a:extLst>
            </p:cNvPr>
            <p:cNvSpPr/>
            <p:nvPr/>
          </p:nvSpPr>
          <p:spPr>
            <a:xfrm>
              <a:off x="1967323" y="3145588"/>
              <a:ext cx="255536" cy="283413"/>
            </a:xfrm>
            <a:custGeom>
              <a:avLst/>
              <a:gdLst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95275 w 1018381"/>
                <a:gd name="connsiteY0" fmla="*/ 912019 h 916781"/>
                <a:gd name="connsiteX1" fmla="*/ 64294 w 1018381"/>
                <a:gd name="connsiteY1" fmla="*/ 459581 h 916781"/>
                <a:gd name="connsiteX2" fmla="*/ 523875 w 1018381"/>
                <a:gd name="connsiteY2" fmla="*/ 0 h 916781"/>
                <a:gd name="connsiteX3" fmla="*/ 981075 w 1018381"/>
                <a:gd name="connsiteY3" fmla="*/ 459581 h 916781"/>
                <a:gd name="connsiteX4" fmla="*/ 747713 w 1018381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92894 w 978694"/>
                <a:gd name="connsiteY0" fmla="*/ 912019 h 916781"/>
                <a:gd name="connsiteX1" fmla="*/ 140494 w 978694"/>
                <a:gd name="connsiteY1" fmla="*/ 764381 h 916781"/>
                <a:gd name="connsiteX2" fmla="*/ 61913 w 978694"/>
                <a:gd name="connsiteY2" fmla="*/ 459581 h 916781"/>
                <a:gd name="connsiteX3" fmla="*/ 521494 w 978694"/>
                <a:gd name="connsiteY3" fmla="*/ 0 h 916781"/>
                <a:gd name="connsiteX4" fmla="*/ 978694 w 978694"/>
                <a:gd name="connsiteY4" fmla="*/ 459581 h 916781"/>
                <a:gd name="connsiteX5" fmla="*/ 745332 w 978694"/>
                <a:gd name="connsiteY5" fmla="*/ 916781 h 916781"/>
                <a:gd name="connsiteX0" fmla="*/ 269081 w 954881"/>
                <a:gd name="connsiteY0" fmla="*/ 912019 h 916781"/>
                <a:gd name="connsiteX1" fmla="*/ 38100 w 954881"/>
                <a:gd name="connsiteY1" fmla="*/ 459581 h 916781"/>
                <a:gd name="connsiteX2" fmla="*/ 497681 w 954881"/>
                <a:gd name="connsiteY2" fmla="*/ 0 h 916781"/>
                <a:gd name="connsiteX3" fmla="*/ 954881 w 954881"/>
                <a:gd name="connsiteY3" fmla="*/ 459581 h 916781"/>
                <a:gd name="connsiteX4" fmla="*/ 721519 w 954881"/>
                <a:gd name="connsiteY4" fmla="*/ 916781 h 916781"/>
                <a:gd name="connsiteX0" fmla="*/ 269081 w 954881"/>
                <a:gd name="connsiteY0" fmla="*/ 912019 h 916781"/>
                <a:gd name="connsiteX1" fmla="*/ 38100 w 954881"/>
                <a:gd name="connsiteY1" fmla="*/ 459581 h 916781"/>
                <a:gd name="connsiteX2" fmla="*/ 497681 w 954881"/>
                <a:gd name="connsiteY2" fmla="*/ 0 h 916781"/>
                <a:gd name="connsiteX3" fmla="*/ 954881 w 954881"/>
                <a:gd name="connsiteY3" fmla="*/ 459581 h 916781"/>
                <a:gd name="connsiteX4" fmla="*/ 721519 w 9548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781" h="916781">
                  <a:moveTo>
                    <a:pt x="230981" y="912019"/>
                  </a:moveTo>
                  <a:cubicBezTo>
                    <a:pt x="182860" y="817761"/>
                    <a:pt x="9525" y="671116"/>
                    <a:pt x="0" y="459581"/>
                  </a:cubicBezTo>
                  <a:cubicBezTo>
                    <a:pt x="19051" y="119460"/>
                    <a:pt x="306784" y="0"/>
                    <a:pt x="459581" y="0"/>
                  </a:cubicBezTo>
                  <a:cubicBezTo>
                    <a:pt x="612378" y="0"/>
                    <a:pt x="891382" y="90090"/>
                    <a:pt x="916781" y="459581"/>
                  </a:cubicBezTo>
                  <a:cubicBezTo>
                    <a:pt x="887412" y="705247"/>
                    <a:pt x="716359" y="850304"/>
                    <a:pt x="683419" y="916781"/>
                  </a:cubicBezTo>
                </a:path>
              </a:pathLst>
            </a:custGeom>
            <a:ln w="19050">
              <a:solidFill>
                <a:srgbClr val="0070C0"/>
              </a:solidFill>
              <a:headEnd type="triangle"/>
              <a:tailEnd type="triangle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7A3A6F12-8C0D-9A71-5BD0-CB20BD14E30F}"/>
                </a:ext>
              </a:extLst>
            </p:cNvPr>
            <p:cNvSpPr/>
            <p:nvPr/>
          </p:nvSpPr>
          <p:spPr>
            <a:xfrm>
              <a:off x="1958766" y="2845309"/>
              <a:ext cx="209650" cy="2861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4CEBCEC5-A6A9-C36B-4CA0-61FEEB6C47F9}"/>
                </a:ext>
              </a:extLst>
            </p:cNvPr>
            <p:cNvSpPr/>
            <p:nvPr/>
          </p:nvSpPr>
          <p:spPr>
            <a:xfrm>
              <a:off x="2533697" y="4995107"/>
              <a:ext cx="511072" cy="56682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24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BF2AECD3-F2BF-903D-6664-2A9B3950F609}"/>
                </a:ext>
              </a:extLst>
            </p:cNvPr>
            <p:cNvCxnSpPr>
              <a:cxnSpLocks/>
              <a:stCxn id="108" idx="4"/>
              <a:endCxn id="119" idx="0"/>
            </p:cNvCxnSpPr>
            <p:nvPr/>
          </p:nvCxnSpPr>
          <p:spPr>
            <a:xfrm>
              <a:off x="2100557" y="4137532"/>
              <a:ext cx="688676" cy="857576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CB76F75C-DEBD-58DB-8BC4-0B4E3C4EC326}"/>
                </a:ext>
              </a:extLst>
            </p:cNvPr>
            <p:cNvSpPr/>
            <p:nvPr/>
          </p:nvSpPr>
          <p:spPr>
            <a:xfrm>
              <a:off x="3210316" y="5012532"/>
              <a:ext cx="511072" cy="56682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24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5</a:t>
              </a:r>
            </a:p>
          </p:txBody>
        </p: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56B57CDA-8F8B-D686-97EA-A102E7C37491}"/>
                </a:ext>
              </a:extLst>
            </p:cNvPr>
            <p:cNvCxnSpPr>
              <a:cxnSpLocks/>
              <a:stCxn id="108" idx="4"/>
              <a:endCxn id="121" idx="0"/>
            </p:cNvCxnSpPr>
            <p:nvPr/>
          </p:nvCxnSpPr>
          <p:spPr>
            <a:xfrm>
              <a:off x="2100557" y="4137532"/>
              <a:ext cx="1365295" cy="875000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B05DD78B-F5F1-D740-6001-8AD678CF4353}"/>
                </a:ext>
              </a:extLst>
            </p:cNvPr>
            <p:cNvSpPr/>
            <p:nvPr/>
          </p:nvSpPr>
          <p:spPr>
            <a:xfrm>
              <a:off x="1333863" y="5570833"/>
              <a:ext cx="191652" cy="212559"/>
            </a:xfrm>
            <a:custGeom>
              <a:avLst/>
              <a:gdLst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95275 w 1018381"/>
                <a:gd name="connsiteY0" fmla="*/ 912019 h 916781"/>
                <a:gd name="connsiteX1" fmla="*/ 64294 w 1018381"/>
                <a:gd name="connsiteY1" fmla="*/ 459581 h 916781"/>
                <a:gd name="connsiteX2" fmla="*/ 523875 w 1018381"/>
                <a:gd name="connsiteY2" fmla="*/ 0 h 916781"/>
                <a:gd name="connsiteX3" fmla="*/ 981075 w 1018381"/>
                <a:gd name="connsiteY3" fmla="*/ 459581 h 916781"/>
                <a:gd name="connsiteX4" fmla="*/ 747713 w 1018381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92894 w 978694"/>
                <a:gd name="connsiteY0" fmla="*/ 912019 h 916781"/>
                <a:gd name="connsiteX1" fmla="*/ 140494 w 978694"/>
                <a:gd name="connsiteY1" fmla="*/ 764381 h 916781"/>
                <a:gd name="connsiteX2" fmla="*/ 61913 w 978694"/>
                <a:gd name="connsiteY2" fmla="*/ 459581 h 916781"/>
                <a:gd name="connsiteX3" fmla="*/ 521494 w 978694"/>
                <a:gd name="connsiteY3" fmla="*/ 0 h 916781"/>
                <a:gd name="connsiteX4" fmla="*/ 978694 w 978694"/>
                <a:gd name="connsiteY4" fmla="*/ 459581 h 916781"/>
                <a:gd name="connsiteX5" fmla="*/ 745332 w 978694"/>
                <a:gd name="connsiteY5" fmla="*/ 916781 h 916781"/>
                <a:gd name="connsiteX0" fmla="*/ 269081 w 954881"/>
                <a:gd name="connsiteY0" fmla="*/ 912019 h 916781"/>
                <a:gd name="connsiteX1" fmla="*/ 38100 w 954881"/>
                <a:gd name="connsiteY1" fmla="*/ 459581 h 916781"/>
                <a:gd name="connsiteX2" fmla="*/ 497681 w 954881"/>
                <a:gd name="connsiteY2" fmla="*/ 0 h 916781"/>
                <a:gd name="connsiteX3" fmla="*/ 954881 w 954881"/>
                <a:gd name="connsiteY3" fmla="*/ 459581 h 916781"/>
                <a:gd name="connsiteX4" fmla="*/ 721519 w 954881"/>
                <a:gd name="connsiteY4" fmla="*/ 916781 h 916781"/>
                <a:gd name="connsiteX0" fmla="*/ 269081 w 954881"/>
                <a:gd name="connsiteY0" fmla="*/ 912019 h 916781"/>
                <a:gd name="connsiteX1" fmla="*/ 38100 w 954881"/>
                <a:gd name="connsiteY1" fmla="*/ 459581 h 916781"/>
                <a:gd name="connsiteX2" fmla="*/ 497681 w 954881"/>
                <a:gd name="connsiteY2" fmla="*/ 0 h 916781"/>
                <a:gd name="connsiteX3" fmla="*/ 954881 w 954881"/>
                <a:gd name="connsiteY3" fmla="*/ 459581 h 916781"/>
                <a:gd name="connsiteX4" fmla="*/ 721519 w 9548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781" h="916781">
                  <a:moveTo>
                    <a:pt x="230981" y="912019"/>
                  </a:moveTo>
                  <a:cubicBezTo>
                    <a:pt x="182860" y="817761"/>
                    <a:pt x="9525" y="671116"/>
                    <a:pt x="0" y="459581"/>
                  </a:cubicBezTo>
                  <a:cubicBezTo>
                    <a:pt x="19051" y="119460"/>
                    <a:pt x="306784" y="0"/>
                    <a:pt x="459581" y="0"/>
                  </a:cubicBezTo>
                  <a:cubicBezTo>
                    <a:pt x="612378" y="0"/>
                    <a:pt x="891382" y="90090"/>
                    <a:pt x="916781" y="459581"/>
                  </a:cubicBezTo>
                  <a:cubicBezTo>
                    <a:pt x="887412" y="705247"/>
                    <a:pt x="716359" y="850304"/>
                    <a:pt x="683419" y="916781"/>
                  </a:cubicBezTo>
                </a:path>
              </a:pathLst>
            </a:custGeom>
            <a:ln w="19050">
              <a:solidFill>
                <a:schemeClr val="accent4">
                  <a:lumMod val="75000"/>
                </a:schemeClr>
              </a:solidFill>
              <a:headEnd type="triangle"/>
              <a:tailEnd type="triangle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3362B2F2-3A2F-3011-8643-F28069D119DF}"/>
                </a:ext>
              </a:extLst>
            </p:cNvPr>
            <p:cNvSpPr txBox="1"/>
            <p:nvPr/>
          </p:nvSpPr>
          <p:spPr>
            <a:xfrm>
              <a:off x="1343822" y="5854397"/>
              <a:ext cx="274320" cy="214635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75000"/>
                    </a:schemeClr>
                  </a:solidFill>
                  <a:latin typeface="Times New Roman"/>
                  <a:cs typeface="Times New Roman"/>
                </a:rPr>
                <a:t>δ</a:t>
              </a:r>
              <a:r>
                <a:rPr lang="en-US" baseline="-25000" dirty="0">
                  <a:solidFill>
                    <a:schemeClr val="accent4">
                      <a:lumMod val="75000"/>
                    </a:schemeClr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9A26C340-E420-B70A-6A07-28A6DA3B4708}"/>
                </a:ext>
              </a:extLst>
            </p:cNvPr>
            <p:cNvSpPr/>
            <p:nvPr/>
          </p:nvSpPr>
          <p:spPr>
            <a:xfrm>
              <a:off x="2017127" y="5578403"/>
              <a:ext cx="191652" cy="212559"/>
            </a:xfrm>
            <a:custGeom>
              <a:avLst/>
              <a:gdLst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95275 w 1018381"/>
                <a:gd name="connsiteY0" fmla="*/ 912019 h 916781"/>
                <a:gd name="connsiteX1" fmla="*/ 64294 w 1018381"/>
                <a:gd name="connsiteY1" fmla="*/ 459581 h 916781"/>
                <a:gd name="connsiteX2" fmla="*/ 523875 w 1018381"/>
                <a:gd name="connsiteY2" fmla="*/ 0 h 916781"/>
                <a:gd name="connsiteX3" fmla="*/ 981075 w 1018381"/>
                <a:gd name="connsiteY3" fmla="*/ 459581 h 916781"/>
                <a:gd name="connsiteX4" fmla="*/ 747713 w 1018381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92894 w 978694"/>
                <a:gd name="connsiteY0" fmla="*/ 912019 h 916781"/>
                <a:gd name="connsiteX1" fmla="*/ 140494 w 978694"/>
                <a:gd name="connsiteY1" fmla="*/ 764381 h 916781"/>
                <a:gd name="connsiteX2" fmla="*/ 61913 w 978694"/>
                <a:gd name="connsiteY2" fmla="*/ 459581 h 916781"/>
                <a:gd name="connsiteX3" fmla="*/ 521494 w 978694"/>
                <a:gd name="connsiteY3" fmla="*/ 0 h 916781"/>
                <a:gd name="connsiteX4" fmla="*/ 978694 w 978694"/>
                <a:gd name="connsiteY4" fmla="*/ 459581 h 916781"/>
                <a:gd name="connsiteX5" fmla="*/ 745332 w 978694"/>
                <a:gd name="connsiteY5" fmla="*/ 916781 h 916781"/>
                <a:gd name="connsiteX0" fmla="*/ 269081 w 954881"/>
                <a:gd name="connsiteY0" fmla="*/ 912019 h 916781"/>
                <a:gd name="connsiteX1" fmla="*/ 38100 w 954881"/>
                <a:gd name="connsiteY1" fmla="*/ 459581 h 916781"/>
                <a:gd name="connsiteX2" fmla="*/ 497681 w 954881"/>
                <a:gd name="connsiteY2" fmla="*/ 0 h 916781"/>
                <a:gd name="connsiteX3" fmla="*/ 954881 w 954881"/>
                <a:gd name="connsiteY3" fmla="*/ 459581 h 916781"/>
                <a:gd name="connsiteX4" fmla="*/ 721519 w 954881"/>
                <a:gd name="connsiteY4" fmla="*/ 916781 h 916781"/>
                <a:gd name="connsiteX0" fmla="*/ 269081 w 954881"/>
                <a:gd name="connsiteY0" fmla="*/ 912019 h 916781"/>
                <a:gd name="connsiteX1" fmla="*/ 38100 w 954881"/>
                <a:gd name="connsiteY1" fmla="*/ 459581 h 916781"/>
                <a:gd name="connsiteX2" fmla="*/ 497681 w 954881"/>
                <a:gd name="connsiteY2" fmla="*/ 0 h 916781"/>
                <a:gd name="connsiteX3" fmla="*/ 954881 w 954881"/>
                <a:gd name="connsiteY3" fmla="*/ 459581 h 916781"/>
                <a:gd name="connsiteX4" fmla="*/ 721519 w 9548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781" h="916781">
                  <a:moveTo>
                    <a:pt x="230981" y="912019"/>
                  </a:moveTo>
                  <a:cubicBezTo>
                    <a:pt x="182860" y="817761"/>
                    <a:pt x="9525" y="671116"/>
                    <a:pt x="0" y="459581"/>
                  </a:cubicBezTo>
                  <a:cubicBezTo>
                    <a:pt x="19051" y="119460"/>
                    <a:pt x="306784" y="0"/>
                    <a:pt x="459581" y="0"/>
                  </a:cubicBezTo>
                  <a:cubicBezTo>
                    <a:pt x="612378" y="0"/>
                    <a:pt x="891382" y="90090"/>
                    <a:pt x="916781" y="459581"/>
                  </a:cubicBezTo>
                  <a:cubicBezTo>
                    <a:pt x="887412" y="705247"/>
                    <a:pt x="716359" y="850304"/>
                    <a:pt x="683419" y="916781"/>
                  </a:cubicBezTo>
                </a:path>
              </a:pathLst>
            </a:custGeom>
            <a:ln w="19050">
              <a:solidFill>
                <a:schemeClr val="accent4">
                  <a:lumMod val="75000"/>
                </a:schemeClr>
              </a:solidFill>
              <a:headEnd type="triangle"/>
              <a:tailEnd type="triangle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283328AC-27FA-2026-6839-68FF07DC4A7E}"/>
                </a:ext>
              </a:extLst>
            </p:cNvPr>
            <p:cNvSpPr txBox="1"/>
            <p:nvPr/>
          </p:nvSpPr>
          <p:spPr>
            <a:xfrm>
              <a:off x="2027087" y="5854397"/>
              <a:ext cx="274320" cy="214635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75000"/>
                    </a:schemeClr>
                  </a:solidFill>
                  <a:latin typeface="Times New Roman"/>
                  <a:cs typeface="Times New Roman"/>
                </a:rPr>
                <a:t>δ</a:t>
              </a:r>
              <a:r>
                <a:rPr lang="en-US" baseline="-25000" dirty="0">
                  <a:solidFill>
                    <a:schemeClr val="accent4">
                      <a:lumMod val="75000"/>
                    </a:schemeClr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3F604C14-2357-D633-7B89-8BAC50088CBE}"/>
                </a:ext>
              </a:extLst>
            </p:cNvPr>
            <p:cNvSpPr/>
            <p:nvPr/>
          </p:nvSpPr>
          <p:spPr>
            <a:xfrm>
              <a:off x="2693746" y="5579543"/>
              <a:ext cx="191652" cy="212559"/>
            </a:xfrm>
            <a:custGeom>
              <a:avLst/>
              <a:gdLst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95275 w 1018381"/>
                <a:gd name="connsiteY0" fmla="*/ 912019 h 916781"/>
                <a:gd name="connsiteX1" fmla="*/ 64294 w 1018381"/>
                <a:gd name="connsiteY1" fmla="*/ 459581 h 916781"/>
                <a:gd name="connsiteX2" fmla="*/ 523875 w 1018381"/>
                <a:gd name="connsiteY2" fmla="*/ 0 h 916781"/>
                <a:gd name="connsiteX3" fmla="*/ 981075 w 1018381"/>
                <a:gd name="connsiteY3" fmla="*/ 459581 h 916781"/>
                <a:gd name="connsiteX4" fmla="*/ 747713 w 1018381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92894 w 978694"/>
                <a:gd name="connsiteY0" fmla="*/ 912019 h 916781"/>
                <a:gd name="connsiteX1" fmla="*/ 140494 w 978694"/>
                <a:gd name="connsiteY1" fmla="*/ 764381 h 916781"/>
                <a:gd name="connsiteX2" fmla="*/ 61913 w 978694"/>
                <a:gd name="connsiteY2" fmla="*/ 459581 h 916781"/>
                <a:gd name="connsiteX3" fmla="*/ 521494 w 978694"/>
                <a:gd name="connsiteY3" fmla="*/ 0 h 916781"/>
                <a:gd name="connsiteX4" fmla="*/ 978694 w 978694"/>
                <a:gd name="connsiteY4" fmla="*/ 459581 h 916781"/>
                <a:gd name="connsiteX5" fmla="*/ 745332 w 978694"/>
                <a:gd name="connsiteY5" fmla="*/ 916781 h 916781"/>
                <a:gd name="connsiteX0" fmla="*/ 269081 w 954881"/>
                <a:gd name="connsiteY0" fmla="*/ 912019 h 916781"/>
                <a:gd name="connsiteX1" fmla="*/ 38100 w 954881"/>
                <a:gd name="connsiteY1" fmla="*/ 459581 h 916781"/>
                <a:gd name="connsiteX2" fmla="*/ 497681 w 954881"/>
                <a:gd name="connsiteY2" fmla="*/ 0 h 916781"/>
                <a:gd name="connsiteX3" fmla="*/ 954881 w 954881"/>
                <a:gd name="connsiteY3" fmla="*/ 459581 h 916781"/>
                <a:gd name="connsiteX4" fmla="*/ 721519 w 954881"/>
                <a:gd name="connsiteY4" fmla="*/ 916781 h 916781"/>
                <a:gd name="connsiteX0" fmla="*/ 269081 w 954881"/>
                <a:gd name="connsiteY0" fmla="*/ 912019 h 916781"/>
                <a:gd name="connsiteX1" fmla="*/ 38100 w 954881"/>
                <a:gd name="connsiteY1" fmla="*/ 459581 h 916781"/>
                <a:gd name="connsiteX2" fmla="*/ 497681 w 954881"/>
                <a:gd name="connsiteY2" fmla="*/ 0 h 916781"/>
                <a:gd name="connsiteX3" fmla="*/ 954881 w 954881"/>
                <a:gd name="connsiteY3" fmla="*/ 459581 h 916781"/>
                <a:gd name="connsiteX4" fmla="*/ 721519 w 9548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781" h="916781">
                  <a:moveTo>
                    <a:pt x="230981" y="912019"/>
                  </a:moveTo>
                  <a:cubicBezTo>
                    <a:pt x="182860" y="817761"/>
                    <a:pt x="9525" y="671116"/>
                    <a:pt x="0" y="459581"/>
                  </a:cubicBezTo>
                  <a:cubicBezTo>
                    <a:pt x="19051" y="119460"/>
                    <a:pt x="306784" y="0"/>
                    <a:pt x="459581" y="0"/>
                  </a:cubicBezTo>
                  <a:cubicBezTo>
                    <a:pt x="612378" y="0"/>
                    <a:pt x="891382" y="90090"/>
                    <a:pt x="916781" y="459581"/>
                  </a:cubicBezTo>
                  <a:cubicBezTo>
                    <a:pt x="887412" y="705247"/>
                    <a:pt x="716359" y="850304"/>
                    <a:pt x="683419" y="916781"/>
                  </a:cubicBezTo>
                </a:path>
              </a:pathLst>
            </a:custGeom>
            <a:ln w="19050">
              <a:solidFill>
                <a:schemeClr val="accent4">
                  <a:lumMod val="75000"/>
                </a:schemeClr>
              </a:solidFill>
              <a:headEnd type="triangle"/>
              <a:tailEnd type="triangle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1EC0B8F4-9B40-4D7E-1A1D-4D2FD48DABDB}"/>
                </a:ext>
              </a:extLst>
            </p:cNvPr>
            <p:cNvSpPr txBox="1"/>
            <p:nvPr/>
          </p:nvSpPr>
          <p:spPr>
            <a:xfrm>
              <a:off x="2703706" y="5847967"/>
              <a:ext cx="274320" cy="214635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75000"/>
                    </a:schemeClr>
                  </a:solidFill>
                  <a:latin typeface="Times New Roman"/>
                  <a:cs typeface="Times New Roman"/>
                </a:rPr>
                <a:t>δ</a:t>
              </a:r>
              <a:r>
                <a:rPr lang="en-US" baseline="-25000" dirty="0">
                  <a:solidFill>
                    <a:schemeClr val="accent4">
                      <a:lumMod val="75000"/>
                    </a:schemeClr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6BE4FC48-54BD-42F0-D652-B1A23A198A7F}"/>
                </a:ext>
              </a:extLst>
            </p:cNvPr>
            <p:cNvSpPr/>
            <p:nvPr/>
          </p:nvSpPr>
          <p:spPr>
            <a:xfrm>
              <a:off x="3377794" y="5578403"/>
              <a:ext cx="191652" cy="212559"/>
            </a:xfrm>
            <a:custGeom>
              <a:avLst/>
              <a:gdLst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95275 w 1018381"/>
                <a:gd name="connsiteY0" fmla="*/ 912019 h 916781"/>
                <a:gd name="connsiteX1" fmla="*/ 64294 w 1018381"/>
                <a:gd name="connsiteY1" fmla="*/ 459581 h 916781"/>
                <a:gd name="connsiteX2" fmla="*/ 523875 w 1018381"/>
                <a:gd name="connsiteY2" fmla="*/ 0 h 916781"/>
                <a:gd name="connsiteX3" fmla="*/ 981075 w 1018381"/>
                <a:gd name="connsiteY3" fmla="*/ 459581 h 916781"/>
                <a:gd name="connsiteX4" fmla="*/ 747713 w 1018381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92894 w 978694"/>
                <a:gd name="connsiteY0" fmla="*/ 912019 h 916781"/>
                <a:gd name="connsiteX1" fmla="*/ 140494 w 978694"/>
                <a:gd name="connsiteY1" fmla="*/ 764381 h 916781"/>
                <a:gd name="connsiteX2" fmla="*/ 61913 w 978694"/>
                <a:gd name="connsiteY2" fmla="*/ 459581 h 916781"/>
                <a:gd name="connsiteX3" fmla="*/ 521494 w 978694"/>
                <a:gd name="connsiteY3" fmla="*/ 0 h 916781"/>
                <a:gd name="connsiteX4" fmla="*/ 978694 w 978694"/>
                <a:gd name="connsiteY4" fmla="*/ 459581 h 916781"/>
                <a:gd name="connsiteX5" fmla="*/ 745332 w 978694"/>
                <a:gd name="connsiteY5" fmla="*/ 916781 h 916781"/>
                <a:gd name="connsiteX0" fmla="*/ 269081 w 954881"/>
                <a:gd name="connsiteY0" fmla="*/ 912019 h 916781"/>
                <a:gd name="connsiteX1" fmla="*/ 38100 w 954881"/>
                <a:gd name="connsiteY1" fmla="*/ 459581 h 916781"/>
                <a:gd name="connsiteX2" fmla="*/ 497681 w 954881"/>
                <a:gd name="connsiteY2" fmla="*/ 0 h 916781"/>
                <a:gd name="connsiteX3" fmla="*/ 954881 w 954881"/>
                <a:gd name="connsiteY3" fmla="*/ 459581 h 916781"/>
                <a:gd name="connsiteX4" fmla="*/ 721519 w 954881"/>
                <a:gd name="connsiteY4" fmla="*/ 916781 h 916781"/>
                <a:gd name="connsiteX0" fmla="*/ 269081 w 954881"/>
                <a:gd name="connsiteY0" fmla="*/ 912019 h 916781"/>
                <a:gd name="connsiteX1" fmla="*/ 38100 w 954881"/>
                <a:gd name="connsiteY1" fmla="*/ 459581 h 916781"/>
                <a:gd name="connsiteX2" fmla="*/ 497681 w 954881"/>
                <a:gd name="connsiteY2" fmla="*/ 0 h 916781"/>
                <a:gd name="connsiteX3" fmla="*/ 954881 w 954881"/>
                <a:gd name="connsiteY3" fmla="*/ 459581 h 916781"/>
                <a:gd name="connsiteX4" fmla="*/ 721519 w 9548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781" h="916781">
                  <a:moveTo>
                    <a:pt x="230981" y="912019"/>
                  </a:moveTo>
                  <a:cubicBezTo>
                    <a:pt x="182860" y="817761"/>
                    <a:pt x="9525" y="671116"/>
                    <a:pt x="0" y="459581"/>
                  </a:cubicBezTo>
                  <a:cubicBezTo>
                    <a:pt x="19051" y="119460"/>
                    <a:pt x="306784" y="0"/>
                    <a:pt x="459581" y="0"/>
                  </a:cubicBezTo>
                  <a:cubicBezTo>
                    <a:pt x="612378" y="0"/>
                    <a:pt x="891382" y="90090"/>
                    <a:pt x="916781" y="459581"/>
                  </a:cubicBezTo>
                  <a:cubicBezTo>
                    <a:pt x="887412" y="705247"/>
                    <a:pt x="716359" y="850304"/>
                    <a:pt x="683419" y="916781"/>
                  </a:cubicBezTo>
                </a:path>
              </a:pathLst>
            </a:custGeom>
            <a:ln w="19050">
              <a:solidFill>
                <a:schemeClr val="accent4">
                  <a:lumMod val="75000"/>
                </a:schemeClr>
              </a:solidFill>
              <a:headEnd type="triangle"/>
              <a:tailEnd type="triangle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86FFFF19-1245-C963-67E2-AEB7CFAE333C}"/>
                </a:ext>
              </a:extLst>
            </p:cNvPr>
            <p:cNvSpPr txBox="1"/>
            <p:nvPr/>
          </p:nvSpPr>
          <p:spPr>
            <a:xfrm>
              <a:off x="3380325" y="5846827"/>
              <a:ext cx="274320" cy="214635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75000"/>
                    </a:schemeClr>
                  </a:solidFill>
                  <a:latin typeface="Times New Roman"/>
                  <a:cs typeface="Times New Roman"/>
                </a:rPr>
                <a:t>δ</a:t>
              </a:r>
              <a:r>
                <a:rPr lang="en-US" baseline="-25000" dirty="0">
                  <a:solidFill>
                    <a:schemeClr val="accent4">
                      <a:lumMod val="75000"/>
                    </a:schemeClr>
                  </a:solidFill>
                  <a:latin typeface="Times New Roman"/>
                  <a:cs typeface="Times New Roman"/>
                </a:rPr>
                <a:t>5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26A34F01-BC9F-D2A4-E322-7534AD46E119}"/>
                </a:ext>
              </a:extLst>
            </p:cNvPr>
            <p:cNvSpPr txBox="1"/>
            <p:nvPr/>
          </p:nvSpPr>
          <p:spPr>
            <a:xfrm>
              <a:off x="1156240" y="4505883"/>
              <a:ext cx="263035" cy="23848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70C0"/>
                  </a:solidFill>
                  <a:latin typeface="Times New Roman"/>
                  <a:cs typeface="Times New Roman"/>
                </a:rPr>
                <a:t>λ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8B475787-5D7A-D783-74B9-B77B097D924B}"/>
                </a:ext>
              </a:extLst>
            </p:cNvPr>
            <p:cNvSpPr txBox="1"/>
            <p:nvPr/>
          </p:nvSpPr>
          <p:spPr>
            <a:xfrm>
              <a:off x="1599459" y="4505883"/>
              <a:ext cx="263035" cy="23848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70C0"/>
                  </a:solidFill>
                  <a:latin typeface="Times New Roman"/>
                  <a:cs typeface="Times New Roman"/>
                </a:rPr>
                <a:t>λ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809E8486-AAA5-A248-6E69-DA06C93CF206}"/>
                </a:ext>
              </a:extLst>
            </p:cNvPr>
            <p:cNvSpPr txBox="1"/>
            <p:nvPr/>
          </p:nvSpPr>
          <p:spPr>
            <a:xfrm>
              <a:off x="1975416" y="4505883"/>
              <a:ext cx="263035" cy="23848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70C0"/>
                  </a:solidFill>
                  <a:latin typeface="Times New Roman"/>
                  <a:cs typeface="Times New Roman"/>
                </a:rPr>
                <a:t>λ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61587B22-015E-9F5A-C04A-A66CBFF1312D}"/>
                </a:ext>
              </a:extLst>
            </p:cNvPr>
            <p:cNvSpPr txBox="1"/>
            <p:nvPr/>
          </p:nvSpPr>
          <p:spPr>
            <a:xfrm>
              <a:off x="2362404" y="4505883"/>
              <a:ext cx="263035" cy="23848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70C0"/>
                  </a:solidFill>
                  <a:latin typeface="Times New Roman"/>
                  <a:cs typeface="Times New Roman"/>
                </a:rPr>
                <a:t>λ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85301908-D9B4-B261-A956-65A23187786C}"/>
                </a:ext>
              </a:extLst>
            </p:cNvPr>
            <p:cNvSpPr txBox="1"/>
            <p:nvPr/>
          </p:nvSpPr>
          <p:spPr>
            <a:xfrm>
              <a:off x="2801904" y="4505883"/>
              <a:ext cx="263035" cy="23848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70C0"/>
                  </a:solidFill>
                  <a:latin typeface="Times New Roman"/>
                  <a:cs typeface="Times New Roman"/>
                </a:rPr>
                <a:t>λ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/>
                  <a:cs typeface="Times New Roman"/>
                </a:rPr>
                <a:t>5</a:t>
              </a:r>
            </a:p>
          </p:txBody>
        </p:sp>
      </p:grpSp>
      <p:sp>
        <p:nvSpPr>
          <p:cNvPr id="136" name="Freeform 135">
            <a:extLst>
              <a:ext uri="{FF2B5EF4-FFF2-40B4-BE49-F238E27FC236}">
                <a16:creationId xmlns:a16="http://schemas.microsoft.com/office/drawing/2014/main" id="{FE23ABD2-A7F2-398D-52D9-D8F30BD769F8}"/>
              </a:ext>
            </a:extLst>
          </p:cNvPr>
          <p:cNvSpPr/>
          <p:nvPr/>
        </p:nvSpPr>
        <p:spPr>
          <a:xfrm>
            <a:off x="2632534" y="2411924"/>
            <a:ext cx="3793469" cy="777491"/>
          </a:xfrm>
          <a:custGeom>
            <a:avLst/>
            <a:gdLst>
              <a:gd name="connsiteX0" fmla="*/ 0 w 1999722"/>
              <a:gd name="connsiteY0" fmla="*/ 578729 h 578729"/>
              <a:gd name="connsiteX1" fmla="*/ 283744 w 1999722"/>
              <a:gd name="connsiteY1" fmla="*/ 92370 h 578729"/>
              <a:gd name="connsiteX2" fmla="*/ 1702466 w 1999722"/>
              <a:gd name="connsiteY2" fmla="*/ 38330 h 578729"/>
              <a:gd name="connsiteX3" fmla="*/ 1999722 w 1999722"/>
              <a:gd name="connsiteY3" fmla="*/ 524689 h 578729"/>
              <a:gd name="connsiteX0" fmla="*/ 0 w 1999722"/>
              <a:gd name="connsiteY0" fmla="*/ 592819 h 592819"/>
              <a:gd name="connsiteX1" fmla="*/ 283744 w 1999722"/>
              <a:gd name="connsiteY1" fmla="*/ 92950 h 592819"/>
              <a:gd name="connsiteX2" fmla="*/ 1702466 w 1999722"/>
              <a:gd name="connsiteY2" fmla="*/ 38910 h 592819"/>
              <a:gd name="connsiteX3" fmla="*/ 1999722 w 1999722"/>
              <a:gd name="connsiteY3" fmla="*/ 525269 h 592819"/>
              <a:gd name="connsiteX0" fmla="*/ 0 w 1999722"/>
              <a:gd name="connsiteY0" fmla="*/ 604538 h 604538"/>
              <a:gd name="connsiteX1" fmla="*/ 324279 w 1999722"/>
              <a:gd name="connsiteY1" fmla="*/ 77649 h 604538"/>
              <a:gd name="connsiteX2" fmla="*/ 1702466 w 1999722"/>
              <a:gd name="connsiteY2" fmla="*/ 50629 h 604538"/>
              <a:gd name="connsiteX3" fmla="*/ 1999722 w 1999722"/>
              <a:gd name="connsiteY3" fmla="*/ 536988 h 604538"/>
              <a:gd name="connsiteX0" fmla="*/ 0 w 1999722"/>
              <a:gd name="connsiteY0" fmla="*/ 581671 h 581671"/>
              <a:gd name="connsiteX1" fmla="*/ 324279 w 1999722"/>
              <a:gd name="connsiteY1" fmla="*/ 54782 h 581671"/>
              <a:gd name="connsiteX2" fmla="*/ 1702466 w 1999722"/>
              <a:gd name="connsiteY2" fmla="*/ 68292 h 581671"/>
              <a:gd name="connsiteX3" fmla="*/ 1999722 w 1999722"/>
              <a:gd name="connsiteY3" fmla="*/ 514121 h 581671"/>
              <a:gd name="connsiteX0" fmla="*/ 0 w 1999722"/>
              <a:gd name="connsiteY0" fmla="*/ 552937 h 552937"/>
              <a:gd name="connsiteX1" fmla="*/ 337790 w 1999722"/>
              <a:gd name="connsiteY1" fmla="*/ 80088 h 552937"/>
              <a:gd name="connsiteX2" fmla="*/ 1702466 w 1999722"/>
              <a:gd name="connsiteY2" fmla="*/ 39558 h 552937"/>
              <a:gd name="connsiteX3" fmla="*/ 1999722 w 1999722"/>
              <a:gd name="connsiteY3" fmla="*/ 485387 h 552937"/>
              <a:gd name="connsiteX0" fmla="*/ 0 w 1999722"/>
              <a:gd name="connsiteY0" fmla="*/ 546160 h 546160"/>
              <a:gd name="connsiteX1" fmla="*/ 337790 w 1999722"/>
              <a:gd name="connsiteY1" fmla="*/ 73311 h 546160"/>
              <a:gd name="connsiteX2" fmla="*/ 1702466 w 1999722"/>
              <a:gd name="connsiteY2" fmla="*/ 32781 h 546160"/>
              <a:gd name="connsiteX3" fmla="*/ 1999722 w 1999722"/>
              <a:gd name="connsiteY3" fmla="*/ 384040 h 546160"/>
              <a:gd name="connsiteX0" fmla="*/ 0 w 2013233"/>
              <a:gd name="connsiteY0" fmla="*/ 362774 h 376284"/>
              <a:gd name="connsiteX1" fmla="*/ 351301 w 2013233"/>
              <a:gd name="connsiteY1" fmla="*/ 65555 h 376284"/>
              <a:gd name="connsiteX2" fmla="*/ 1715977 w 2013233"/>
              <a:gd name="connsiteY2" fmla="*/ 25025 h 376284"/>
              <a:gd name="connsiteX3" fmla="*/ 2013233 w 2013233"/>
              <a:gd name="connsiteY3" fmla="*/ 376284 h 376284"/>
              <a:gd name="connsiteX0" fmla="*/ 0 w 2013233"/>
              <a:gd name="connsiteY0" fmla="*/ 388815 h 402325"/>
              <a:gd name="connsiteX1" fmla="*/ 364812 w 2013233"/>
              <a:gd name="connsiteY1" fmla="*/ 37556 h 402325"/>
              <a:gd name="connsiteX2" fmla="*/ 1715977 w 2013233"/>
              <a:gd name="connsiteY2" fmla="*/ 51066 h 402325"/>
              <a:gd name="connsiteX3" fmla="*/ 2013233 w 2013233"/>
              <a:gd name="connsiteY3" fmla="*/ 402325 h 402325"/>
              <a:gd name="connsiteX0" fmla="*/ 0 w 2013233"/>
              <a:gd name="connsiteY0" fmla="*/ 388815 h 402325"/>
              <a:gd name="connsiteX1" fmla="*/ 364812 w 2013233"/>
              <a:gd name="connsiteY1" fmla="*/ 37556 h 402325"/>
              <a:gd name="connsiteX2" fmla="*/ 1715977 w 2013233"/>
              <a:gd name="connsiteY2" fmla="*/ 51066 h 402325"/>
              <a:gd name="connsiteX3" fmla="*/ 2013233 w 2013233"/>
              <a:gd name="connsiteY3" fmla="*/ 402325 h 402325"/>
              <a:gd name="connsiteX0" fmla="*/ 0 w 2013233"/>
              <a:gd name="connsiteY0" fmla="*/ 368540 h 382050"/>
              <a:gd name="connsiteX1" fmla="*/ 364812 w 2013233"/>
              <a:gd name="connsiteY1" fmla="*/ 17281 h 382050"/>
              <a:gd name="connsiteX2" fmla="*/ 1715977 w 2013233"/>
              <a:gd name="connsiteY2" fmla="*/ 30791 h 382050"/>
              <a:gd name="connsiteX3" fmla="*/ 2013233 w 2013233"/>
              <a:gd name="connsiteY3" fmla="*/ 382050 h 382050"/>
              <a:gd name="connsiteX0" fmla="*/ 0 w 2013233"/>
              <a:gd name="connsiteY0" fmla="*/ 351263 h 364773"/>
              <a:gd name="connsiteX1" fmla="*/ 364812 w 2013233"/>
              <a:gd name="connsiteY1" fmla="*/ 4 h 364773"/>
              <a:gd name="connsiteX2" fmla="*/ 1715977 w 2013233"/>
              <a:gd name="connsiteY2" fmla="*/ 13514 h 364773"/>
              <a:gd name="connsiteX3" fmla="*/ 2013233 w 2013233"/>
              <a:gd name="connsiteY3" fmla="*/ 364773 h 364773"/>
              <a:gd name="connsiteX0" fmla="*/ 0 w 2013233"/>
              <a:gd name="connsiteY0" fmla="*/ 359981 h 373491"/>
              <a:gd name="connsiteX1" fmla="*/ 357822 w 2013233"/>
              <a:gd name="connsiteY1" fmla="*/ 34122 h 373491"/>
              <a:gd name="connsiteX2" fmla="*/ 1715977 w 2013233"/>
              <a:gd name="connsiteY2" fmla="*/ 22232 h 373491"/>
              <a:gd name="connsiteX3" fmla="*/ 2013233 w 2013233"/>
              <a:gd name="connsiteY3" fmla="*/ 373491 h 373491"/>
              <a:gd name="connsiteX0" fmla="*/ 0 w 2013233"/>
              <a:gd name="connsiteY0" fmla="*/ 339913 h 353423"/>
              <a:gd name="connsiteX1" fmla="*/ 357822 w 2013233"/>
              <a:gd name="connsiteY1" fmla="*/ 14054 h 353423"/>
              <a:gd name="connsiteX2" fmla="*/ 1715977 w 2013233"/>
              <a:gd name="connsiteY2" fmla="*/ 2164 h 353423"/>
              <a:gd name="connsiteX3" fmla="*/ 2013233 w 2013233"/>
              <a:gd name="connsiteY3" fmla="*/ 353423 h 353423"/>
              <a:gd name="connsiteX0" fmla="*/ 0 w 2013233"/>
              <a:gd name="connsiteY0" fmla="*/ 350674 h 364184"/>
              <a:gd name="connsiteX1" fmla="*/ 357822 w 2013233"/>
              <a:gd name="connsiteY1" fmla="*/ 24815 h 364184"/>
              <a:gd name="connsiteX2" fmla="*/ 1715977 w 2013233"/>
              <a:gd name="connsiteY2" fmla="*/ 28800 h 364184"/>
              <a:gd name="connsiteX3" fmla="*/ 2013233 w 2013233"/>
              <a:gd name="connsiteY3" fmla="*/ 364184 h 364184"/>
              <a:gd name="connsiteX0" fmla="*/ 0 w 2013233"/>
              <a:gd name="connsiteY0" fmla="*/ 332392 h 345902"/>
              <a:gd name="connsiteX1" fmla="*/ 357822 w 2013233"/>
              <a:gd name="connsiteY1" fmla="*/ 6533 h 345902"/>
              <a:gd name="connsiteX2" fmla="*/ 1715977 w 2013233"/>
              <a:gd name="connsiteY2" fmla="*/ 10518 h 345902"/>
              <a:gd name="connsiteX3" fmla="*/ 2013233 w 2013233"/>
              <a:gd name="connsiteY3" fmla="*/ 345902 h 345902"/>
              <a:gd name="connsiteX0" fmla="*/ 0 w 2013233"/>
              <a:gd name="connsiteY0" fmla="*/ 356992 h 370502"/>
              <a:gd name="connsiteX1" fmla="*/ 357822 w 2013233"/>
              <a:gd name="connsiteY1" fmla="*/ 31133 h 370502"/>
              <a:gd name="connsiteX2" fmla="*/ 1715977 w 2013233"/>
              <a:gd name="connsiteY2" fmla="*/ 19243 h 370502"/>
              <a:gd name="connsiteX3" fmla="*/ 2013233 w 2013233"/>
              <a:gd name="connsiteY3" fmla="*/ 370502 h 370502"/>
              <a:gd name="connsiteX0" fmla="*/ 0 w 2013233"/>
              <a:gd name="connsiteY0" fmla="*/ 379517 h 393027"/>
              <a:gd name="connsiteX1" fmla="*/ 357822 w 2013233"/>
              <a:gd name="connsiteY1" fmla="*/ 44133 h 393027"/>
              <a:gd name="connsiteX2" fmla="*/ 1715977 w 2013233"/>
              <a:gd name="connsiteY2" fmla="*/ 41768 h 393027"/>
              <a:gd name="connsiteX3" fmla="*/ 2013233 w 2013233"/>
              <a:gd name="connsiteY3" fmla="*/ 393027 h 393027"/>
              <a:gd name="connsiteX0" fmla="*/ 0 w 2013233"/>
              <a:gd name="connsiteY0" fmla="*/ 389622 h 393607"/>
              <a:gd name="connsiteX1" fmla="*/ 357822 w 2013233"/>
              <a:gd name="connsiteY1" fmla="*/ 44713 h 393607"/>
              <a:gd name="connsiteX2" fmla="*/ 1715977 w 2013233"/>
              <a:gd name="connsiteY2" fmla="*/ 42348 h 393607"/>
              <a:gd name="connsiteX3" fmla="*/ 2013233 w 2013233"/>
              <a:gd name="connsiteY3" fmla="*/ 393607 h 393607"/>
              <a:gd name="connsiteX0" fmla="*/ 0 w 2013233"/>
              <a:gd name="connsiteY0" fmla="*/ 388615 h 388615"/>
              <a:gd name="connsiteX1" fmla="*/ 357822 w 2013233"/>
              <a:gd name="connsiteY1" fmla="*/ 43706 h 388615"/>
              <a:gd name="connsiteX2" fmla="*/ 1715977 w 2013233"/>
              <a:gd name="connsiteY2" fmla="*/ 41341 h 388615"/>
              <a:gd name="connsiteX3" fmla="*/ 2013233 w 2013233"/>
              <a:gd name="connsiteY3" fmla="*/ 376725 h 388615"/>
              <a:gd name="connsiteX0" fmla="*/ 0 w 1999252"/>
              <a:gd name="connsiteY0" fmla="*/ 408850 h 408850"/>
              <a:gd name="connsiteX1" fmla="*/ 343841 w 1999252"/>
              <a:gd name="connsiteY1" fmla="*/ 44891 h 408850"/>
              <a:gd name="connsiteX2" fmla="*/ 1701996 w 1999252"/>
              <a:gd name="connsiteY2" fmla="*/ 42526 h 408850"/>
              <a:gd name="connsiteX3" fmla="*/ 1999252 w 1999252"/>
              <a:gd name="connsiteY3" fmla="*/ 377910 h 408850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8714 h 418714"/>
              <a:gd name="connsiteX1" fmla="*/ 343841 w 1999252"/>
              <a:gd name="connsiteY1" fmla="*/ 54755 h 418714"/>
              <a:gd name="connsiteX2" fmla="*/ 1701996 w 1999252"/>
              <a:gd name="connsiteY2" fmla="*/ 52390 h 418714"/>
              <a:gd name="connsiteX3" fmla="*/ 1999252 w 1999252"/>
              <a:gd name="connsiteY3" fmla="*/ 413174 h 418714"/>
              <a:gd name="connsiteX0" fmla="*/ 0 w 1999252"/>
              <a:gd name="connsiteY0" fmla="*/ 436417 h 436417"/>
              <a:gd name="connsiteX1" fmla="*/ 343841 w 1999252"/>
              <a:gd name="connsiteY1" fmla="*/ 72458 h 436417"/>
              <a:gd name="connsiteX2" fmla="*/ 1701996 w 1999252"/>
              <a:gd name="connsiteY2" fmla="*/ 70093 h 436417"/>
              <a:gd name="connsiteX3" fmla="*/ 1999252 w 1999252"/>
              <a:gd name="connsiteY3" fmla="*/ 430877 h 436417"/>
              <a:gd name="connsiteX0" fmla="*/ 0 w 1999252"/>
              <a:gd name="connsiteY0" fmla="*/ 436417 h 436417"/>
              <a:gd name="connsiteX1" fmla="*/ 343841 w 1999252"/>
              <a:gd name="connsiteY1" fmla="*/ 72458 h 436417"/>
              <a:gd name="connsiteX2" fmla="*/ 1701996 w 1999252"/>
              <a:gd name="connsiteY2" fmla="*/ 70093 h 436417"/>
              <a:gd name="connsiteX3" fmla="*/ 1999252 w 1999252"/>
              <a:gd name="connsiteY3" fmla="*/ 430877 h 436417"/>
              <a:gd name="connsiteX0" fmla="*/ 0 w 1999252"/>
              <a:gd name="connsiteY0" fmla="*/ 436417 h 436417"/>
              <a:gd name="connsiteX1" fmla="*/ 343841 w 1999252"/>
              <a:gd name="connsiteY1" fmla="*/ 72458 h 436417"/>
              <a:gd name="connsiteX2" fmla="*/ 1701996 w 1999252"/>
              <a:gd name="connsiteY2" fmla="*/ 70093 h 436417"/>
              <a:gd name="connsiteX3" fmla="*/ 1999252 w 1999252"/>
              <a:gd name="connsiteY3" fmla="*/ 430877 h 436417"/>
              <a:gd name="connsiteX0" fmla="*/ 0 w 1999252"/>
              <a:gd name="connsiteY0" fmla="*/ 443383 h 443383"/>
              <a:gd name="connsiteX1" fmla="*/ 343841 w 1999252"/>
              <a:gd name="connsiteY1" fmla="*/ 79424 h 443383"/>
              <a:gd name="connsiteX2" fmla="*/ 1701996 w 1999252"/>
              <a:gd name="connsiteY2" fmla="*/ 77059 h 443383"/>
              <a:gd name="connsiteX3" fmla="*/ 1999252 w 1999252"/>
              <a:gd name="connsiteY3" fmla="*/ 437843 h 443383"/>
              <a:gd name="connsiteX0" fmla="*/ 0 w 1999252"/>
              <a:gd name="connsiteY0" fmla="*/ 456129 h 456129"/>
              <a:gd name="connsiteX1" fmla="*/ 343841 w 1999252"/>
              <a:gd name="connsiteY1" fmla="*/ 92170 h 456129"/>
              <a:gd name="connsiteX2" fmla="*/ 1701996 w 1999252"/>
              <a:gd name="connsiteY2" fmla="*/ 89805 h 456129"/>
              <a:gd name="connsiteX3" fmla="*/ 1999252 w 1999252"/>
              <a:gd name="connsiteY3" fmla="*/ 450589 h 45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252" h="456129">
                <a:moveTo>
                  <a:pt x="0" y="456129"/>
                </a:moveTo>
                <a:cubicBezTo>
                  <a:pt x="32136" y="351970"/>
                  <a:pt x="25223" y="217722"/>
                  <a:pt x="343841" y="92170"/>
                </a:cubicBezTo>
                <a:cubicBezTo>
                  <a:pt x="662459" y="-33382"/>
                  <a:pt x="1447065" y="-27262"/>
                  <a:pt x="1701996" y="89805"/>
                </a:cubicBezTo>
                <a:cubicBezTo>
                  <a:pt x="1956927" y="206872"/>
                  <a:pt x="1999252" y="450589"/>
                  <a:pt x="1999252" y="450589"/>
                </a:cubicBezTo>
              </a:path>
            </a:pathLst>
          </a:custGeom>
          <a:ln w="47625">
            <a:solidFill>
              <a:srgbClr val="C00000"/>
            </a:solidFill>
            <a:miter lim="800000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Left Brace 136">
            <a:extLst>
              <a:ext uri="{FF2B5EF4-FFF2-40B4-BE49-F238E27FC236}">
                <a16:creationId xmlns:a16="http://schemas.microsoft.com/office/drawing/2014/main" id="{399D0379-6F20-3251-C7C0-27201DAB010F}"/>
              </a:ext>
            </a:extLst>
          </p:cNvPr>
          <p:cNvSpPr/>
          <p:nvPr/>
        </p:nvSpPr>
        <p:spPr>
          <a:xfrm rot="16200000">
            <a:off x="2122195" y="4332808"/>
            <a:ext cx="305252" cy="3594897"/>
          </a:xfrm>
          <a:prstGeom prst="leftBrace">
            <a:avLst/>
          </a:prstGeom>
          <a:ln w="2222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E1654B9A-6EC0-96B9-3BD9-3C74D13881F8}"/>
              </a:ext>
            </a:extLst>
          </p:cNvPr>
          <p:cNvSpPr txBox="1"/>
          <p:nvPr/>
        </p:nvSpPr>
        <p:spPr>
          <a:xfrm>
            <a:off x="1721541" y="6292814"/>
            <a:ext cx="998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Twin 1</a:t>
            </a:r>
          </a:p>
        </p:txBody>
      </p:sp>
      <p:sp>
        <p:nvSpPr>
          <p:cNvPr id="140" name="Left Brace 139">
            <a:extLst>
              <a:ext uri="{FF2B5EF4-FFF2-40B4-BE49-F238E27FC236}">
                <a16:creationId xmlns:a16="http://schemas.microsoft.com/office/drawing/2014/main" id="{1E900264-0303-F8E8-92FA-68416FD657F0}"/>
              </a:ext>
            </a:extLst>
          </p:cNvPr>
          <p:cNvSpPr/>
          <p:nvPr/>
        </p:nvSpPr>
        <p:spPr>
          <a:xfrm rot="16200000">
            <a:off x="6584715" y="4344653"/>
            <a:ext cx="305252" cy="3594897"/>
          </a:xfrm>
          <a:prstGeom prst="leftBrace">
            <a:avLst/>
          </a:prstGeom>
          <a:ln w="2222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1F265611-0528-9732-7812-50B3DC1315F9}"/>
              </a:ext>
            </a:extLst>
          </p:cNvPr>
          <p:cNvSpPr txBox="1"/>
          <p:nvPr/>
        </p:nvSpPr>
        <p:spPr>
          <a:xfrm>
            <a:off x="6184061" y="6304659"/>
            <a:ext cx="998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Twin 2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0F81CD45-499F-D652-8552-04AD4390DC7C}"/>
              </a:ext>
            </a:extLst>
          </p:cNvPr>
          <p:cNvSpPr txBox="1"/>
          <p:nvPr/>
        </p:nvSpPr>
        <p:spPr>
          <a:xfrm>
            <a:off x="3476129" y="1421787"/>
            <a:ext cx="21196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Familial 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Resemblance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684BF7-EA4F-5ADC-E428-678E0D56BB50}"/>
              </a:ext>
            </a:extLst>
          </p:cNvPr>
          <p:cNvSpPr txBox="1"/>
          <p:nvPr/>
        </p:nvSpPr>
        <p:spPr>
          <a:xfrm>
            <a:off x="3117684" y="2819102"/>
            <a:ext cx="2908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 assume that the same Measurement Models, Means Models, and Residuals Models are equal for everyone </a:t>
            </a:r>
          </a:p>
          <a:p>
            <a:pPr algn="ctr"/>
            <a:r>
              <a:rPr lang="en-US" dirty="0"/>
              <a:t>(T</a:t>
            </a:r>
            <a:r>
              <a:rPr lang="en-US" baseline="-25000" dirty="0"/>
              <a:t>1</a:t>
            </a:r>
            <a:r>
              <a:rPr lang="en-US" dirty="0"/>
              <a:t>/T</a:t>
            </a:r>
            <a:r>
              <a:rPr lang="en-US" baseline="-25000" dirty="0"/>
              <a:t>2</a:t>
            </a:r>
            <a:r>
              <a:rPr lang="en-US" dirty="0"/>
              <a:t> and MZ/DZ) </a:t>
            </a:r>
          </a:p>
        </p:txBody>
      </p:sp>
    </p:spTree>
    <p:extLst>
      <p:ext uri="{BB962C8B-B14F-4D97-AF65-F5344CB8AC3E}">
        <p14:creationId xmlns:p14="http://schemas.microsoft.com/office/powerpoint/2010/main" val="1482992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29F80-8413-25F6-B4EA-50499601E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BC48B-4026-F704-4CF8-BFD82F759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50043"/>
          </a:xfrm>
        </p:spPr>
        <p:txBody>
          <a:bodyPr/>
          <a:lstStyle/>
          <a:p>
            <a:pPr algn="ctr"/>
            <a:r>
              <a:rPr lang="en-US" dirty="0"/>
              <a:t>Common Pathway Model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DB8D053-5732-390A-695B-8BFD2B2D7324}"/>
              </a:ext>
            </a:extLst>
          </p:cNvPr>
          <p:cNvSpPr/>
          <p:nvPr/>
        </p:nvSpPr>
        <p:spPr>
          <a:xfrm>
            <a:off x="1127819" y="3092064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lang="en-US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75F631-569F-D1BC-DFC0-04F766D6220C}"/>
              </a:ext>
            </a:extLst>
          </p:cNvPr>
          <p:cNvSpPr/>
          <p:nvPr/>
        </p:nvSpPr>
        <p:spPr>
          <a:xfrm>
            <a:off x="456575" y="4295576"/>
            <a:ext cx="457200" cy="457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E98C23F-86B7-6912-46AC-7C7CC5BB6C53}"/>
              </a:ext>
            </a:extLst>
          </p:cNvPr>
          <p:cNvCxnSpPr>
            <a:cxnSpLocks/>
            <a:stCxn id="7" idx="4"/>
            <a:endCxn id="8" idx="0"/>
          </p:cNvCxnSpPr>
          <p:nvPr/>
        </p:nvCxnSpPr>
        <p:spPr>
          <a:xfrm flipH="1">
            <a:off x="685175" y="3549264"/>
            <a:ext cx="671244" cy="7463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B255751-9B5B-3BFD-B435-3DD964F8F985}"/>
              </a:ext>
            </a:extLst>
          </p:cNvPr>
          <p:cNvSpPr/>
          <p:nvPr/>
        </p:nvSpPr>
        <p:spPr>
          <a:xfrm>
            <a:off x="1133194" y="4307290"/>
            <a:ext cx="457200" cy="457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5E84E11-9A17-8228-7A74-1B631B16E5C4}"/>
              </a:ext>
            </a:extLst>
          </p:cNvPr>
          <p:cNvCxnSpPr>
            <a:cxnSpLocks/>
            <a:stCxn id="7" idx="4"/>
            <a:endCxn id="10" idx="0"/>
          </p:cNvCxnSpPr>
          <p:nvPr/>
        </p:nvCxnSpPr>
        <p:spPr>
          <a:xfrm>
            <a:off x="1356419" y="3549264"/>
            <a:ext cx="5375" cy="75802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1E114FF-1792-0DF6-7A98-7C7AFEF055ED}"/>
              </a:ext>
            </a:extLst>
          </p:cNvPr>
          <p:cNvSpPr/>
          <p:nvPr/>
        </p:nvSpPr>
        <p:spPr>
          <a:xfrm>
            <a:off x="1804438" y="4292871"/>
            <a:ext cx="457200" cy="457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3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E5E9506-4DD2-20A0-0BDA-C591547D49EA}"/>
              </a:ext>
            </a:extLst>
          </p:cNvPr>
          <p:cNvCxnSpPr>
            <a:cxnSpLocks/>
            <a:stCxn id="7" idx="4"/>
            <a:endCxn id="15" idx="0"/>
          </p:cNvCxnSpPr>
          <p:nvPr/>
        </p:nvCxnSpPr>
        <p:spPr>
          <a:xfrm>
            <a:off x="1356419" y="3549264"/>
            <a:ext cx="676619" cy="74360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362E6E9-D282-44BB-8008-6491A33D8789}"/>
              </a:ext>
            </a:extLst>
          </p:cNvPr>
          <p:cNvSpPr txBox="1"/>
          <p:nvPr/>
        </p:nvSpPr>
        <p:spPr>
          <a:xfrm>
            <a:off x="853791" y="3796798"/>
            <a:ext cx="263035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latin typeface="Times New Roman"/>
                <a:cs typeface="Times New Roman"/>
              </a:rPr>
              <a:t>λ</a:t>
            </a:r>
            <a:r>
              <a:rPr lang="en-US" sz="1600" baseline="-25000" dirty="0"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186AFD9-57FB-7C63-4D98-1F9E7E70C2B9}"/>
              </a:ext>
            </a:extLst>
          </p:cNvPr>
          <p:cNvSpPr txBox="1"/>
          <p:nvPr/>
        </p:nvSpPr>
        <p:spPr>
          <a:xfrm>
            <a:off x="1233212" y="3796798"/>
            <a:ext cx="263035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latin typeface="Times New Roman"/>
                <a:cs typeface="Times New Roman"/>
              </a:rPr>
              <a:t>λ</a:t>
            </a:r>
            <a:r>
              <a:rPr lang="en-US" sz="1600" baseline="-25000" dirty="0"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9456FF-9A9B-6DA9-473A-C0C6D2435CD6}"/>
              </a:ext>
            </a:extLst>
          </p:cNvPr>
          <p:cNvSpPr txBox="1"/>
          <p:nvPr/>
        </p:nvSpPr>
        <p:spPr>
          <a:xfrm>
            <a:off x="1609169" y="3796798"/>
            <a:ext cx="263035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latin typeface="Times New Roman"/>
                <a:cs typeface="Times New Roman"/>
              </a:rPr>
              <a:t>λ</a:t>
            </a:r>
            <a:r>
              <a:rPr lang="en-US" sz="1600" baseline="-25000" dirty="0"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6DDED44-5744-65CD-8101-130844C28842}"/>
              </a:ext>
            </a:extLst>
          </p:cNvPr>
          <p:cNvSpPr/>
          <p:nvPr/>
        </p:nvSpPr>
        <p:spPr>
          <a:xfrm>
            <a:off x="1699294" y="2304587"/>
            <a:ext cx="320040" cy="32004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endParaRPr lang="en-US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5DFC515-C64D-0A4D-45D2-408C82AB7AEC}"/>
              </a:ext>
            </a:extLst>
          </p:cNvPr>
          <p:cNvSpPr/>
          <p:nvPr/>
        </p:nvSpPr>
        <p:spPr>
          <a:xfrm>
            <a:off x="1783229" y="2117533"/>
            <a:ext cx="182880" cy="18288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19050">
            <a:solidFill>
              <a:srgbClr val="C0000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6C819-E8AE-3D2E-4A91-966D5F8E6343}"/>
              </a:ext>
            </a:extLst>
          </p:cNvPr>
          <p:cNvSpPr/>
          <p:nvPr/>
        </p:nvSpPr>
        <p:spPr>
          <a:xfrm>
            <a:off x="1700240" y="1859786"/>
            <a:ext cx="3475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C00000"/>
                </a:solidFill>
                <a:latin typeface="Times New Roman"/>
                <a:cs typeface="Times New Roman"/>
              </a:rPr>
              <a:t>V</a:t>
            </a:r>
            <a:r>
              <a:rPr lang="en-US" sz="1400" baseline="-25000" dirty="0" err="1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endParaRPr lang="en-US" sz="1400" baseline="-250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204533C-7C95-96CE-B5FC-C5553D5C4646}"/>
              </a:ext>
            </a:extLst>
          </p:cNvPr>
          <p:cNvSpPr/>
          <p:nvPr/>
        </p:nvSpPr>
        <p:spPr>
          <a:xfrm>
            <a:off x="1196554" y="2308790"/>
            <a:ext cx="320040" cy="320040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EC80B4C0-4DF1-00C5-6A9B-E7550E2F5613}"/>
              </a:ext>
            </a:extLst>
          </p:cNvPr>
          <p:cNvSpPr/>
          <p:nvPr/>
        </p:nvSpPr>
        <p:spPr>
          <a:xfrm>
            <a:off x="1265778" y="2131708"/>
            <a:ext cx="182880" cy="18288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19050">
            <a:solidFill>
              <a:srgbClr val="0070C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E5272FE-0B0B-6C4E-F1BB-C4EBDEB0F216}"/>
              </a:ext>
            </a:extLst>
          </p:cNvPr>
          <p:cNvSpPr/>
          <p:nvPr/>
        </p:nvSpPr>
        <p:spPr>
          <a:xfrm>
            <a:off x="1182789" y="1873961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0070C0"/>
                </a:solidFill>
                <a:latin typeface="Times New Roman"/>
                <a:cs typeface="Times New Roman"/>
              </a:rPr>
              <a:t>V</a:t>
            </a:r>
            <a:r>
              <a:rPr lang="en-US" sz="1400" baseline="-25000" dirty="0" err="1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endParaRPr lang="en-US" sz="1400" baseline="-250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D87EEEE-2B42-5B9D-5A57-6ADA21D6AC15}"/>
              </a:ext>
            </a:extLst>
          </p:cNvPr>
          <p:cNvSpPr/>
          <p:nvPr/>
        </p:nvSpPr>
        <p:spPr>
          <a:xfrm>
            <a:off x="693794" y="2304587"/>
            <a:ext cx="320040" cy="320040"/>
          </a:xfrm>
          <a:prstGeom prst="ellipse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endParaRPr lang="en-US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66882E9-CE9A-453F-8E7C-646D6D0C4677}"/>
              </a:ext>
            </a:extLst>
          </p:cNvPr>
          <p:cNvSpPr/>
          <p:nvPr/>
        </p:nvSpPr>
        <p:spPr>
          <a:xfrm>
            <a:off x="762507" y="2128166"/>
            <a:ext cx="182880" cy="18288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19050">
            <a:solidFill>
              <a:srgbClr val="7030A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87EDFBA-1470-1BEA-E40E-B3A0FCEF6AC6}"/>
              </a:ext>
            </a:extLst>
          </p:cNvPr>
          <p:cNvSpPr/>
          <p:nvPr/>
        </p:nvSpPr>
        <p:spPr>
          <a:xfrm>
            <a:off x="679518" y="1870419"/>
            <a:ext cx="3475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7030A0"/>
                </a:solidFill>
                <a:latin typeface="Times New Roman"/>
                <a:cs typeface="Times New Roman"/>
              </a:rPr>
              <a:t>V</a:t>
            </a:r>
            <a:r>
              <a:rPr lang="en-US" sz="1400" baseline="-25000" dirty="0" err="1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endParaRPr lang="en-US" sz="1400" baseline="-2500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49BEC5E-D654-11D3-A6D1-6F597369F2AE}"/>
              </a:ext>
            </a:extLst>
          </p:cNvPr>
          <p:cNvCxnSpPr>
            <a:cxnSpLocks/>
            <a:stCxn id="33" idx="4"/>
            <a:endCxn id="7" idx="0"/>
          </p:cNvCxnSpPr>
          <p:nvPr/>
        </p:nvCxnSpPr>
        <p:spPr>
          <a:xfrm>
            <a:off x="853814" y="2624627"/>
            <a:ext cx="502605" cy="467437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5E2D48B-DF69-B046-E5EB-112083221C25}"/>
              </a:ext>
            </a:extLst>
          </p:cNvPr>
          <p:cNvCxnSpPr>
            <a:cxnSpLocks/>
            <a:stCxn id="28" idx="4"/>
            <a:endCxn id="7" idx="0"/>
          </p:cNvCxnSpPr>
          <p:nvPr/>
        </p:nvCxnSpPr>
        <p:spPr>
          <a:xfrm flipH="1">
            <a:off x="1356419" y="2628830"/>
            <a:ext cx="155" cy="463234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BDBA3FB-1033-48FF-DA1C-7644CF02617E}"/>
              </a:ext>
            </a:extLst>
          </p:cNvPr>
          <p:cNvCxnSpPr>
            <a:cxnSpLocks/>
            <a:stCxn id="3" idx="4"/>
            <a:endCxn id="7" idx="0"/>
          </p:cNvCxnSpPr>
          <p:nvPr/>
        </p:nvCxnSpPr>
        <p:spPr>
          <a:xfrm flipH="1">
            <a:off x="1356419" y="2624627"/>
            <a:ext cx="502895" cy="46743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 53">
            <a:extLst>
              <a:ext uri="{FF2B5EF4-FFF2-40B4-BE49-F238E27FC236}">
                <a16:creationId xmlns:a16="http://schemas.microsoft.com/office/drawing/2014/main" id="{145F7CC3-B38B-0854-F6F4-CDF14FFB7B3C}"/>
              </a:ext>
            </a:extLst>
          </p:cNvPr>
          <p:cNvSpPr/>
          <p:nvPr/>
        </p:nvSpPr>
        <p:spPr>
          <a:xfrm>
            <a:off x="2029403" y="1870419"/>
            <a:ext cx="2325213" cy="485337"/>
          </a:xfrm>
          <a:custGeom>
            <a:avLst/>
            <a:gdLst>
              <a:gd name="connsiteX0" fmla="*/ 0 w 1999722"/>
              <a:gd name="connsiteY0" fmla="*/ 578729 h 578729"/>
              <a:gd name="connsiteX1" fmla="*/ 283744 w 1999722"/>
              <a:gd name="connsiteY1" fmla="*/ 92370 h 578729"/>
              <a:gd name="connsiteX2" fmla="*/ 1702466 w 1999722"/>
              <a:gd name="connsiteY2" fmla="*/ 38330 h 578729"/>
              <a:gd name="connsiteX3" fmla="*/ 1999722 w 1999722"/>
              <a:gd name="connsiteY3" fmla="*/ 524689 h 578729"/>
              <a:gd name="connsiteX0" fmla="*/ 0 w 1999722"/>
              <a:gd name="connsiteY0" fmla="*/ 592819 h 592819"/>
              <a:gd name="connsiteX1" fmla="*/ 283744 w 1999722"/>
              <a:gd name="connsiteY1" fmla="*/ 92950 h 592819"/>
              <a:gd name="connsiteX2" fmla="*/ 1702466 w 1999722"/>
              <a:gd name="connsiteY2" fmla="*/ 38910 h 592819"/>
              <a:gd name="connsiteX3" fmla="*/ 1999722 w 1999722"/>
              <a:gd name="connsiteY3" fmla="*/ 525269 h 592819"/>
              <a:gd name="connsiteX0" fmla="*/ 0 w 1999722"/>
              <a:gd name="connsiteY0" fmla="*/ 604538 h 604538"/>
              <a:gd name="connsiteX1" fmla="*/ 324279 w 1999722"/>
              <a:gd name="connsiteY1" fmla="*/ 77649 h 604538"/>
              <a:gd name="connsiteX2" fmla="*/ 1702466 w 1999722"/>
              <a:gd name="connsiteY2" fmla="*/ 50629 h 604538"/>
              <a:gd name="connsiteX3" fmla="*/ 1999722 w 1999722"/>
              <a:gd name="connsiteY3" fmla="*/ 536988 h 604538"/>
              <a:gd name="connsiteX0" fmla="*/ 0 w 1999722"/>
              <a:gd name="connsiteY0" fmla="*/ 581671 h 581671"/>
              <a:gd name="connsiteX1" fmla="*/ 324279 w 1999722"/>
              <a:gd name="connsiteY1" fmla="*/ 54782 h 581671"/>
              <a:gd name="connsiteX2" fmla="*/ 1702466 w 1999722"/>
              <a:gd name="connsiteY2" fmla="*/ 68292 h 581671"/>
              <a:gd name="connsiteX3" fmla="*/ 1999722 w 1999722"/>
              <a:gd name="connsiteY3" fmla="*/ 514121 h 581671"/>
              <a:gd name="connsiteX0" fmla="*/ 0 w 1999722"/>
              <a:gd name="connsiteY0" fmla="*/ 552937 h 552937"/>
              <a:gd name="connsiteX1" fmla="*/ 337790 w 1999722"/>
              <a:gd name="connsiteY1" fmla="*/ 80088 h 552937"/>
              <a:gd name="connsiteX2" fmla="*/ 1702466 w 1999722"/>
              <a:gd name="connsiteY2" fmla="*/ 39558 h 552937"/>
              <a:gd name="connsiteX3" fmla="*/ 1999722 w 1999722"/>
              <a:gd name="connsiteY3" fmla="*/ 485387 h 552937"/>
              <a:gd name="connsiteX0" fmla="*/ 0 w 1999722"/>
              <a:gd name="connsiteY0" fmla="*/ 546160 h 546160"/>
              <a:gd name="connsiteX1" fmla="*/ 337790 w 1999722"/>
              <a:gd name="connsiteY1" fmla="*/ 73311 h 546160"/>
              <a:gd name="connsiteX2" fmla="*/ 1702466 w 1999722"/>
              <a:gd name="connsiteY2" fmla="*/ 32781 h 546160"/>
              <a:gd name="connsiteX3" fmla="*/ 1999722 w 1999722"/>
              <a:gd name="connsiteY3" fmla="*/ 384040 h 546160"/>
              <a:gd name="connsiteX0" fmla="*/ 0 w 2013233"/>
              <a:gd name="connsiteY0" fmla="*/ 362774 h 376284"/>
              <a:gd name="connsiteX1" fmla="*/ 351301 w 2013233"/>
              <a:gd name="connsiteY1" fmla="*/ 65555 h 376284"/>
              <a:gd name="connsiteX2" fmla="*/ 1715977 w 2013233"/>
              <a:gd name="connsiteY2" fmla="*/ 25025 h 376284"/>
              <a:gd name="connsiteX3" fmla="*/ 2013233 w 2013233"/>
              <a:gd name="connsiteY3" fmla="*/ 376284 h 376284"/>
              <a:gd name="connsiteX0" fmla="*/ 0 w 2013233"/>
              <a:gd name="connsiteY0" fmla="*/ 388815 h 402325"/>
              <a:gd name="connsiteX1" fmla="*/ 364812 w 2013233"/>
              <a:gd name="connsiteY1" fmla="*/ 37556 h 402325"/>
              <a:gd name="connsiteX2" fmla="*/ 1715977 w 2013233"/>
              <a:gd name="connsiteY2" fmla="*/ 51066 h 402325"/>
              <a:gd name="connsiteX3" fmla="*/ 2013233 w 2013233"/>
              <a:gd name="connsiteY3" fmla="*/ 402325 h 402325"/>
              <a:gd name="connsiteX0" fmla="*/ 0 w 2013233"/>
              <a:gd name="connsiteY0" fmla="*/ 388815 h 402325"/>
              <a:gd name="connsiteX1" fmla="*/ 364812 w 2013233"/>
              <a:gd name="connsiteY1" fmla="*/ 37556 h 402325"/>
              <a:gd name="connsiteX2" fmla="*/ 1715977 w 2013233"/>
              <a:gd name="connsiteY2" fmla="*/ 51066 h 402325"/>
              <a:gd name="connsiteX3" fmla="*/ 2013233 w 2013233"/>
              <a:gd name="connsiteY3" fmla="*/ 402325 h 402325"/>
              <a:gd name="connsiteX0" fmla="*/ 0 w 2013233"/>
              <a:gd name="connsiteY0" fmla="*/ 368540 h 382050"/>
              <a:gd name="connsiteX1" fmla="*/ 364812 w 2013233"/>
              <a:gd name="connsiteY1" fmla="*/ 17281 h 382050"/>
              <a:gd name="connsiteX2" fmla="*/ 1715977 w 2013233"/>
              <a:gd name="connsiteY2" fmla="*/ 30791 h 382050"/>
              <a:gd name="connsiteX3" fmla="*/ 2013233 w 2013233"/>
              <a:gd name="connsiteY3" fmla="*/ 382050 h 382050"/>
              <a:gd name="connsiteX0" fmla="*/ 0 w 2013233"/>
              <a:gd name="connsiteY0" fmla="*/ 351263 h 364773"/>
              <a:gd name="connsiteX1" fmla="*/ 364812 w 2013233"/>
              <a:gd name="connsiteY1" fmla="*/ 4 h 364773"/>
              <a:gd name="connsiteX2" fmla="*/ 1715977 w 2013233"/>
              <a:gd name="connsiteY2" fmla="*/ 13514 h 364773"/>
              <a:gd name="connsiteX3" fmla="*/ 2013233 w 2013233"/>
              <a:gd name="connsiteY3" fmla="*/ 364773 h 364773"/>
              <a:gd name="connsiteX0" fmla="*/ 0 w 2013233"/>
              <a:gd name="connsiteY0" fmla="*/ 359981 h 373491"/>
              <a:gd name="connsiteX1" fmla="*/ 357822 w 2013233"/>
              <a:gd name="connsiteY1" fmla="*/ 34122 h 373491"/>
              <a:gd name="connsiteX2" fmla="*/ 1715977 w 2013233"/>
              <a:gd name="connsiteY2" fmla="*/ 22232 h 373491"/>
              <a:gd name="connsiteX3" fmla="*/ 2013233 w 2013233"/>
              <a:gd name="connsiteY3" fmla="*/ 373491 h 373491"/>
              <a:gd name="connsiteX0" fmla="*/ 0 w 2013233"/>
              <a:gd name="connsiteY0" fmla="*/ 339913 h 353423"/>
              <a:gd name="connsiteX1" fmla="*/ 357822 w 2013233"/>
              <a:gd name="connsiteY1" fmla="*/ 14054 h 353423"/>
              <a:gd name="connsiteX2" fmla="*/ 1715977 w 2013233"/>
              <a:gd name="connsiteY2" fmla="*/ 2164 h 353423"/>
              <a:gd name="connsiteX3" fmla="*/ 2013233 w 2013233"/>
              <a:gd name="connsiteY3" fmla="*/ 353423 h 353423"/>
              <a:gd name="connsiteX0" fmla="*/ 0 w 2013233"/>
              <a:gd name="connsiteY0" fmla="*/ 350674 h 364184"/>
              <a:gd name="connsiteX1" fmla="*/ 357822 w 2013233"/>
              <a:gd name="connsiteY1" fmla="*/ 24815 h 364184"/>
              <a:gd name="connsiteX2" fmla="*/ 1715977 w 2013233"/>
              <a:gd name="connsiteY2" fmla="*/ 28800 h 364184"/>
              <a:gd name="connsiteX3" fmla="*/ 2013233 w 2013233"/>
              <a:gd name="connsiteY3" fmla="*/ 364184 h 364184"/>
              <a:gd name="connsiteX0" fmla="*/ 0 w 2013233"/>
              <a:gd name="connsiteY0" fmla="*/ 332392 h 345902"/>
              <a:gd name="connsiteX1" fmla="*/ 357822 w 2013233"/>
              <a:gd name="connsiteY1" fmla="*/ 6533 h 345902"/>
              <a:gd name="connsiteX2" fmla="*/ 1715977 w 2013233"/>
              <a:gd name="connsiteY2" fmla="*/ 10518 h 345902"/>
              <a:gd name="connsiteX3" fmla="*/ 2013233 w 2013233"/>
              <a:gd name="connsiteY3" fmla="*/ 345902 h 345902"/>
              <a:gd name="connsiteX0" fmla="*/ 0 w 2013233"/>
              <a:gd name="connsiteY0" fmla="*/ 356992 h 370502"/>
              <a:gd name="connsiteX1" fmla="*/ 357822 w 2013233"/>
              <a:gd name="connsiteY1" fmla="*/ 31133 h 370502"/>
              <a:gd name="connsiteX2" fmla="*/ 1715977 w 2013233"/>
              <a:gd name="connsiteY2" fmla="*/ 19243 h 370502"/>
              <a:gd name="connsiteX3" fmla="*/ 2013233 w 2013233"/>
              <a:gd name="connsiteY3" fmla="*/ 370502 h 370502"/>
              <a:gd name="connsiteX0" fmla="*/ 0 w 2013233"/>
              <a:gd name="connsiteY0" fmla="*/ 379517 h 393027"/>
              <a:gd name="connsiteX1" fmla="*/ 357822 w 2013233"/>
              <a:gd name="connsiteY1" fmla="*/ 44133 h 393027"/>
              <a:gd name="connsiteX2" fmla="*/ 1715977 w 2013233"/>
              <a:gd name="connsiteY2" fmla="*/ 41768 h 393027"/>
              <a:gd name="connsiteX3" fmla="*/ 2013233 w 2013233"/>
              <a:gd name="connsiteY3" fmla="*/ 393027 h 393027"/>
              <a:gd name="connsiteX0" fmla="*/ 0 w 2013233"/>
              <a:gd name="connsiteY0" fmla="*/ 389622 h 393607"/>
              <a:gd name="connsiteX1" fmla="*/ 357822 w 2013233"/>
              <a:gd name="connsiteY1" fmla="*/ 44713 h 393607"/>
              <a:gd name="connsiteX2" fmla="*/ 1715977 w 2013233"/>
              <a:gd name="connsiteY2" fmla="*/ 42348 h 393607"/>
              <a:gd name="connsiteX3" fmla="*/ 2013233 w 2013233"/>
              <a:gd name="connsiteY3" fmla="*/ 393607 h 393607"/>
              <a:gd name="connsiteX0" fmla="*/ 0 w 2013233"/>
              <a:gd name="connsiteY0" fmla="*/ 388615 h 388615"/>
              <a:gd name="connsiteX1" fmla="*/ 357822 w 2013233"/>
              <a:gd name="connsiteY1" fmla="*/ 43706 h 388615"/>
              <a:gd name="connsiteX2" fmla="*/ 1715977 w 2013233"/>
              <a:gd name="connsiteY2" fmla="*/ 41341 h 388615"/>
              <a:gd name="connsiteX3" fmla="*/ 2013233 w 2013233"/>
              <a:gd name="connsiteY3" fmla="*/ 376725 h 388615"/>
              <a:gd name="connsiteX0" fmla="*/ 0 w 1999252"/>
              <a:gd name="connsiteY0" fmla="*/ 408850 h 408850"/>
              <a:gd name="connsiteX1" fmla="*/ 343841 w 1999252"/>
              <a:gd name="connsiteY1" fmla="*/ 44891 h 408850"/>
              <a:gd name="connsiteX2" fmla="*/ 1701996 w 1999252"/>
              <a:gd name="connsiteY2" fmla="*/ 42526 h 408850"/>
              <a:gd name="connsiteX3" fmla="*/ 1999252 w 1999252"/>
              <a:gd name="connsiteY3" fmla="*/ 377910 h 408850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8714 h 418714"/>
              <a:gd name="connsiteX1" fmla="*/ 343841 w 1999252"/>
              <a:gd name="connsiteY1" fmla="*/ 54755 h 418714"/>
              <a:gd name="connsiteX2" fmla="*/ 1701996 w 1999252"/>
              <a:gd name="connsiteY2" fmla="*/ 52390 h 418714"/>
              <a:gd name="connsiteX3" fmla="*/ 1999252 w 1999252"/>
              <a:gd name="connsiteY3" fmla="*/ 413174 h 418714"/>
              <a:gd name="connsiteX0" fmla="*/ 0 w 1999252"/>
              <a:gd name="connsiteY0" fmla="*/ 436417 h 436417"/>
              <a:gd name="connsiteX1" fmla="*/ 343841 w 1999252"/>
              <a:gd name="connsiteY1" fmla="*/ 72458 h 436417"/>
              <a:gd name="connsiteX2" fmla="*/ 1701996 w 1999252"/>
              <a:gd name="connsiteY2" fmla="*/ 70093 h 436417"/>
              <a:gd name="connsiteX3" fmla="*/ 1999252 w 1999252"/>
              <a:gd name="connsiteY3" fmla="*/ 430877 h 436417"/>
              <a:gd name="connsiteX0" fmla="*/ 0 w 1999252"/>
              <a:gd name="connsiteY0" fmla="*/ 436417 h 436417"/>
              <a:gd name="connsiteX1" fmla="*/ 343841 w 1999252"/>
              <a:gd name="connsiteY1" fmla="*/ 72458 h 436417"/>
              <a:gd name="connsiteX2" fmla="*/ 1701996 w 1999252"/>
              <a:gd name="connsiteY2" fmla="*/ 70093 h 436417"/>
              <a:gd name="connsiteX3" fmla="*/ 1999252 w 1999252"/>
              <a:gd name="connsiteY3" fmla="*/ 430877 h 436417"/>
              <a:gd name="connsiteX0" fmla="*/ 0 w 1999252"/>
              <a:gd name="connsiteY0" fmla="*/ 436417 h 436417"/>
              <a:gd name="connsiteX1" fmla="*/ 343841 w 1999252"/>
              <a:gd name="connsiteY1" fmla="*/ 72458 h 436417"/>
              <a:gd name="connsiteX2" fmla="*/ 1701996 w 1999252"/>
              <a:gd name="connsiteY2" fmla="*/ 70093 h 436417"/>
              <a:gd name="connsiteX3" fmla="*/ 1999252 w 1999252"/>
              <a:gd name="connsiteY3" fmla="*/ 430877 h 436417"/>
              <a:gd name="connsiteX0" fmla="*/ 0 w 1999252"/>
              <a:gd name="connsiteY0" fmla="*/ 443383 h 443383"/>
              <a:gd name="connsiteX1" fmla="*/ 343841 w 1999252"/>
              <a:gd name="connsiteY1" fmla="*/ 79424 h 443383"/>
              <a:gd name="connsiteX2" fmla="*/ 1701996 w 1999252"/>
              <a:gd name="connsiteY2" fmla="*/ 77059 h 443383"/>
              <a:gd name="connsiteX3" fmla="*/ 1999252 w 1999252"/>
              <a:gd name="connsiteY3" fmla="*/ 437843 h 443383"/>
              <a:gd name="connsiteX0" fmla="*/ 0 w 1999252"/>
              <a:gd name="connsiteY0" fmla="*/ 456129 h 456129"/>
              <a:gd name="connsiteX1" fmla="*/ 343841 w 1999252"/>
              <a:gd name="connsiteY1" fmla="*/ 92170 h 456129"/>
              <a:gd name="connsiteX2" fmla="*/ 1701996 w 1999252"/>
              <a:gd name="connsiteY2" fmla="*/ 89805 h 456129"/>
              <a:gd name="connsiteX3" fmla="*/ 1999252 w 1999252"/>
              <a:gd name="connsiteY3" fmla="*/ 450589 h 45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252" h="456129">
                <a:moveTo>
                  <a:pt x="0" y="456129"/>
                </a:moveTo>
                <a:cubicBezTo>
                  <a:pt x="32136" y="351970"/>
                  <a:pt x="25223" y="217722"/>
                  <a:pt x="343841" y="92170"/>
                </a:cubicBezTo>
                <a:cubicBezTo>
                  <a:pt x="662459" y="-33382"/>
                  <a:pt x="1447065" y="-27262"/>
                  <a:pt x="1701996" y="89805"/>
                </a:cubicBezTo>
                <a:cubicBezTo>
                  <a:pt x="1956927" y="206872"/>
                  <a:pt x="1999252" y="450589"/>
                  <a:pt x="1999252" y="450589"/>
                </a:cubicBezTo>
              </a:path>
            </a:pathLst>
          </a:custGeom>
          <a:ln w="25400">
            <a:solidFill>
              <a:srgbClr val="C00000"/>
            </a:solidFill>
            <a:miter lim="800000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F2675A9E-843F-C291-CE59-8E2B37A94582}"/>
              </a:ext>
            </a:extLst>
          </p:cNvPr>
          <p:cNvSpPr/>
          <p:nvPr/>
        </p:nvSpPr>
        <p:spPr>
          <a:xfrm>
            <a:off x="1504866" y="1616157"/>
            <a:ext cx="3402642" cy="690655"/>
          </a:xfrm>
          <a:custGeom>
            <a:avLst/>
            <a:gdLst>
              <a:gd name="connsiteX0" fmla="*/ 0 w 1999722"/>
              <a:gd name="connsiteY0" fmla="*/ 578729 h 578729"/>
              <a:gd name="connsiteX1" fmla="*/ 283744 w 1999722"/>
              <a:gd name="connsiteY1" fmla="*/ 92370 h 578729"/>
              <a:gd name="connsiteX2" fmla="*/ 1702466 w 1999722"/>
              <a:gd name="connsiteY2" fmla="*/ 38330 h 578729"/>
              <a:gd name="connsiteX3" fmla="*/ 1999722 w 1999722"/>
              <a:gd name="connsiteY3" fmla="*/ 524689 h 578729"/>
              <a:gd name="connsiteX0" fmla="*/ 0 w 1999722"/>
              <a:gd name="connsiteY0" fmla="*/ 592819 h 592819"/>
              <a:gd name="connsiteX1" fmla="*/ 283744 w 1999722"/>
              <a:gd name="connsiteY1" fmla="*/ 92950 h 592819"/>
              <a:gd name="connsiteX2" fmla="*/ 1702466 w 1999722"/>
              <a:gd name="connsiteY2" fmla="*/ 38910 h 592819"/>
              <a:gd name="connsiteX3" fmla="*/ 1999722 w 1999722"/>
              <a:gd name="connsiteY3" fmla="*/ 525269 h 592819"/>
              <a:gd name="connsiteX0" fmla="*/ 0 w 1999722"/>
              <a:gd name="connsiteY0" fmla="*/ 604538 h 604538"/>
              <a:gd name="connsiteX1" fmla="*/ 324279 w 1999722"/>
              <a:gd name="connsiteY1" fmla="*/ 77649 h 604538"/>
              <a:gd name="connsiteX2" fmla="*/ 1702466 w 1999722"/>
              <a:gd name="connsiteY2" fmla="*/ 50629 h 604538"/>
              <a:gd name="connsiteX3" fmla="*/ 1999722 w 1999722"/>
              <a:gd name="connsiteY3" fmla="*/ 536988 h 604538"/>
              <a:gd name="connsiteX0" fmla="*/ 0 w 1999722"/>
              <a:gd name="connsiteY0" fmla="*/ 581671 h 581671"/>
              <a:gd name="connsiteX1" fmla="*/ 324279 w 1999722"/>
              <a:gd name="connsiteY1" fmla="*/ 54782 h 581671"/>
              <a:gd name="connsiteX2" fmla="*/ 1702466 w 1999722"/>
              <a:gd name="connsiteY2" fmla="*/ 68292 h 581671"/>
              <a:gd name="connsiteX3" fmla="*/ 1999722 w 1999722"/>
              <a:gd name="connsiteY3" fmla="*/ 514121 h 581671"/>
              <a:gd name="connsiteX0" fmla="*/ 0 w 1999722"/>
              <a:gd name="connsiteY0" fmla="*/ 552937 h 552937"/>
              <a:gd name="connsiteX1" fmla="*/ 337790 w 1999722"/>
              <a:gd name="connsiteY1" fmla="*/ 80088 h 552937"/>
              <a:gd name="connsiteX2" fmla="*/ 1702466 w 1999722"/>
              <a:gd name="connsiteY2" fmla="*/ 39558 h 552937"/>
              <a:gd name="connsiteX3" fmla="*/ 1999722 w 1999722"/>
              <a:gd name="connsiteY3" fmla="*/ 485387 h 552937"/>
              <a:gd name="connsiteX0" fmla="*/ 0 w 1999722"/>
              <a:gd name="connsiteY0" fmla="*/ 546160 h 546160"/>
              <a:gd name="connsiteX1" fmla="*/ 337790 w 1999722"/>
              <a:gd name="connsiteY1" fmla="*/ 73311 h 546160"/>
              <a:gd name="connsiteX2" fmla="*/ 1702466 w 1999722"/>
              <a:gd name="connsiteY2" fmla="*/ 32781 h 546160"/>
              <a:gd name="connsiteX3" fmla="*/ 1999722 w 1999722"/>
              <a:gd name="connsiteY3" fmla="*/ 384040 h 546160"/>
              <a:gd name="connsiteX0" fmla="*/ 0 w 2013233"/>
              <a:gd name="connsiteY0" fmla="*/ 362774 h 376284"/>
              <a:gd name="connsiteX1" fmla="*/ 351301 w 2013233"/>
              <a:gd name="connsiteY1" fmla="*/ 65555 h 376284"/>
              <a:gd name="connsiteX2" fmla="*/ 1715977 w 2013233"/>
              <a:gd name="connsiteY2" fmla="*/ 25025 h 376284"/>
              <a:gd name="connsiteX3" fmla="*/ 2013233 w 2013233"/>
              <a:gd name="connsiteY3" fmla="*/ 376284 h 376284"/>
              <a:gd name="connsiteX0" fmla="*/ 0 w 2013233"/>
              <a:gd name="connsiteY0" fmla="*/ 388815 h 402325"/>
              <a:gd name="connsiteX1" fmla="*/ 364812 w 2013233"/>
              <a:gd name="connsiteY1" fmla="*/ 37556 h 402325"/>
              <a:gd name="connsiteX2" fmla="*/ 1715977 w 2013233"/>
              <a:gd name="connsiteY2" fmla="*/ 51066 h 402325"/>
              <a:gd name="connsiteX3" fmla="*/ 2013233 w 2013233"/>
              <a:gd name="connsiteY3" fmla="*/ 402325 h 402325"/>
              <a:gd name="connsiteX0" fmla="*/ 0 w 2013233"/>
              <a:gd name="connsiteY0" fmla="*/ 388815 h 402325"/>
              <a:gd name="connsiteX1" fmla="*/ 364812 w 2013233"/>
              <a:gd name="connsiteY1" fmla="*/ 37556 h 402325"/>
              <a:gd name="connsiteX2" fmla="*/ 1715977 w 2013233"/>
              <a:gd name="connsiteY2" fmla="*/ 51066 h 402325"/>
              <a:gd name="connsiteX3" fmla="*/ 2013233 w 2013233"/>
              <a:gd name="connsiteY3" fmla="*/ 402325 h 402325"/>
              <a:gd name="connsiteX0" fmla="*/ 0 w 2013233"/>
              <a:gd name="connsiteY0" fmla="*/ 368540 h 382050"/>
              <a:gd name="connsiteX1" fmla="*/ 364812 w 2013233"/>
              <a:gd name="connsiteY1" fmla="*/ 17281 h 382050"/>
              <a:gd name="connsiteX2" fmla="*/ 1715977 w 2013233"/>
              <a:gd name="connsiteY2" fmla="*/ 30791 h 382050"/>
              <a:gd name="connsiteX3" fmla="*/ 2013233 w 2013233"/>
              <a:gd name="connsiteY3" fmla="*/ 382050 h 382050"/>
              <a:gd name="connsiteX0" fmla="*/ 0 w 2013233"/>
              <a:gd name="connsiteY0" fmla="*/ 351263 h 364773"/>
              <a:gd name="connsiteX1" fmla="*/ 364812 w 2013233"/>
              <a:gd name="connsiteY1" fmla="*/ 4 h 364773"/>
              <a:gd name="connsiteX2" fmla="*/ 1715977 w 2013233"/>
              <a:gd name="connsiteY2" fmla="*/ 13514 h 364773"/>
              <a:gd name="connsiteX3" fmla="*/ 2013233 w 2013233"/>
              <a:gd name="connsiteY3" fmla="*/ 364773 h 364773"/>
              <a:gd name="connsiteX0" fmla="*/ 0 w 2013233"/>
              <a:gd name="connsiteY0" fmla="*/ 359981 h 373491"/>
              <a:gd name="connsiteX1" fmla="*/ 357822 w 2013233"/>
              <a:gd name="connsiteY1" fmla="*/ 34122 h 373491"/>
              <a:gd name="connsiteX2" fmla="*/ 1715977 w 2013233"/>
              <a:gd name="connsiteY2" fmla="*/ 22232 h 373491"/>
              <a:gd name="connsiteX3" fmla="*/ 2013233 w 2013233"/>
              <a:gd name="connsiteY3" fmla="*/ 373491 h 373491"/>
              <a:gd name="connsiteX0" fmla="*/ 0 w 2013233"/>
              <a:gd name="connsiteY0" fmla="*/ 339913 h 353423"/>
              <a:gd name="connsiteX1" fmla="*/ 357822 w 2013233"/>
              <a:gd name="connsiteY1" fmla="*/ 14054 h 353423"/>
              <a:gd name="connsiteX2" fmla="*/ 1715977 w 2013233"/>
              <a:gd name="connsiteY2" fmla="*/ 2164 h 353423"/>
              <a:gd name="connsiteX3" fmla="*/ 2013233 w 2013233"/>
              <a:gd name="connsiteY3" fmla="*/ 353423 h 353423"/>
              <a:gd name="connsiteX0" fmla="*/ 0 w 2013233"/>
              <a:gd name="connsiteY0" fmla="*/ 350674 h 364184"/>
              <a:gd name="connsiteX1" fmla="*/ 357822 w 2013233"/>
              <a:gd name="connsiteY1" fmla="*/ 24815 h 364184"/>
              <a:gd name="connsiteX2" fmla="*/ 1715977 w 2013233"/>
              <a:gd name="connsiteY2" fmla="*/ 28800 h 364184"/>
              <a:gd name="connsiteX3" fmla="*/ 2013233 w 2013233"/>
              <a:gd name="connsiteY3" fmla="*/ 364184 h 364184"/>
              <a:gd name="connsiteX0" fmla="*/ 0 w 2013233"/>
              <a:gd name="connsiteY0" fmla="*/ 332392 h 345902"/>
              <a:gd name="connsiteX1" fmla="*/ 357822 w 2013233"/>
              <a:gd name="connsiteY1" fmla="*/ 6533 h 345902"/>
              <a:gd name="connsiteX2" fmla="*/ 1715977 w 2013233"/>
              <a:gd name="connsiteY2" fmla="*/ 10518 h 345902"/>
              <a:gd name="connsiteX3" fmla="*/ 2013233 w 2013233"/>
              <a:gd name="connsiteY3" fmla="*/ 345902 h 345902"/>
              <a:gd name="connsiteX0" fmla="*/ 0 w 2013233"/>
              <a:gd name="connsiteY0" fmla="*/ 356992 h 370502"/>
              <a:gd name="connsiteX1" fmla="*/ 357822 w 2013233"/>
              <a:gd name="connsiteY1" fmla="*/ 31133 h 370502"/>
              <a:gd name="connsiteX2" fmla="*/ 1715977 w 2013233"/>
              <a:gd name="connsiteY2" fmla="*/ 19243 h 370502"/>
              <a:gd name="connsiteX3" fmla="*/ 2013233 w 2013233"/>
              <a:gd name="connsiteY3" fmla="*/ 370502 h 370502"/>
              <a:gd name="connsiteX0" fmla="*/ 0 w 2013233"/>
              <a:gd name="connsiteY0" fmla="*/ 379517 h 393027"/>
              <a:gd name="connsiteX1" fmla="*/ 357822 w 2013233"/>
              <a:gd name="connsiteY1" fmla="*/ 44133 h 393027"/>
              <a:gd name="connsiteX2" fmla="*/ 1715977 w 2013233"/>
              <a:gd name="connsiteY2" fmla="*/ 41768 h 393027"/>
              <a:gd name="connsiteX3" fmla="*/ 2013233 w 2013233"/>
              <a:gd name="connsiteY3" fmla="*/ 393027 h 393027"/>
              <a:gd name="connsiteX0" fmla="*/ 0 w 2013233"/>
              <a:gd name="connsiteY0" fmla="*/ 389622 h 393607"/>
              <a:gd name="connsiteX1" fmla="*/ 357822 w 2013233"/>
              <a:gd name="connsiteY1" fmla="*/ 44713 h 393607"/>
              <a:gd name="connsiteX2" fmla="*/ 1715977 w 2013233"/>
              <a:gd name="connsiteY2" fmla="*/ 42348 h 393607"/>
              <a:gd name="connsiteX3" fmla="*/ 2013233 w 2013233"/>
              <a:gd name="connsiteY3" fmla="*/ 393607 h 393607"/>
              <a:gd name="connsiteX0" fmla="*/ 0 w 2013233"/>
              <a:gd name="connsiteY0" fmla="*/ 388615 h 388615"/>
              <a:gd name="connsiteX1" fmla="*/ 357822 w 2013233"/>
              <a:gd name="connsiteY1" fmla="*/ 43706 h 388615"/>
              <a:gd name="connsiteX2" fmla="*/ 1715977 w 2013233"/>
              <a:gd name="connsiteY2" fmla="*/ 41341 h 388615"/>
              <a:gd name="connsiteX3" fmla="*/ 2013233 w 2013233"/>
              <a:gd name="connsiteY3" fmla="*/ 376725 h 388615"/>
              <a:gd name="connsiteX0" fmla="*/ 0 w 1999252"/>
              <a:gd name="connsiteY0" fmla="*/ 408850 h 408850"/>
              <a:gd name="connsiteX1" fmla="*/ 343841 w 1999252"/>
              <a:gd name="connsiteY1" fmla="*/ 44891 h 408850"/>
              <a:gd name="connsiteX2" fmla="*/ 1701996 w 1999252"/>
              <a:gd name="connsiteY2" fmla="*/ 42526 h 408850"/>
              <a:gd name="connsiteX3" fmla="*/ 1999252 w 1999252"/>
              <a:gd name="connsiteY3" fmla="*/ 377910 h 408850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8714 h 418714"/>
              <a:gd name="connsiteX1" fmla="*/ 343841 w 1999252"/>
              <a:gd name="connsiteY1" fmla="*/ 54755 h 418714"/>
              <a:gd name="connsiteX2" fmla="*/ 1701996 w 1999252"/>
              <a:gd name="connsiteY2" fmla="*/ 52390 h 418714"/>
              <a:gd name="connsiteX3" fmla="*/ 1999252 w 1999252"/>
              <a:gd name="connsiteY3" fmla="*/ 413174 h 418714"/>
              <a:gd name="connsiteX0" fmla="*/ 0 w 1999252"/>
              <a:gd name="connsiteY0" fmla="*/ 436417 h 436417"/>
              <a:gd name="connsiteX1" fmla="*/ 343841 w 1999252"/>
              <a:gd name="connsiteY1" fmla="*/ 72458 h 436417"/>
              <a:gd name="connsiteX2" fmla="*/ 1701996 w 1999252"/>
              <a:gd name="connsiteY2" fmla="*/ 70093 h 436417"/>
              <a:gd name="connsiteX3" fmla="*/ 1999252 w 1999252"/>
              <a:gd name="connsiteY3" fmla="*/ 430877 h 436417"/>
              <a:gd name="connsiteX0" fmla="*/ 0 w 1999252"/>
              <a:gd name="connsiteY0" fmla="*/ 436417 h 436417"/>
              <a:gd name="connsiteX1" fmla="*/ 343841 w 1999252"/>
              <a:gd name="connsiteY1" fmla="*/ 72458 h 436417"/>
              <a:gd name="connsiteX2" fmla="*/ 1701996 w 1999252"/>
              <a:gd name="connsiteY2" fmla="*/ 70093 h 436417"/>
              <a:gd name="connsiteX3" fmla="*/ 1999252 w 1999252"/>
              <a:gd name="connsiteY3" fmla="*/ 430877 h 436417"/>
              <a:gd name="connsiteX0" fmla="*/ 0 w 1999252"/>
              <a:gd name="connsiteY0" fmla="*/ 436417 h 436417"/>
              <a:gd name="connsiteX1" fmla="*/ 343841 w 1999252"/>
              <a:gd name="connsiteY1" fmla="*/ 72458 h 436417"/>
              <a:gd name="connsiteX2" fmla="*/ 1701996 w 1999252"/>
              <a:gd name="connsiteY2" fmla="*/ 70093 h 436417"/>
              <a:gd name="connsiteX3" fmla="*/ 1999252 w 1999252"/>
              <a:gd name="connsiteY3" fmla="*/ 430877 h 436417"/>
              <a:gd name="connsiteX0" fmla="*/ 0 w 1999252"/>
              <a:gd name="connsiteY0" fmla="*/ 443383 h 443383"/>
              <a:gd name="connsiteX1" fmla="*/ 343841 w 1999252"/>
              <a:gd name="connsiteY1" fmla="*/ 79424 h 443383"/>
              <a:gd name="connsiteX2" fmla="*/ 1701996 w 1999252"/>
              <a:gd name="connsiteY2" fmla="*/ 77059 h 443383"/>
              <a:gd name="connsiteX3" fmla="*/ 1999252 w 1999252"/>
              <a:gd name="connsiteY3" fmla="*/ 437843 h 443383"/>
              <a:gd name="connsiteX0" fmla="*/ 0 w 1999252"/>
              <a:gd name="connsiteY0" fmla="*/ 456129 h 456129"/>
              <a:gd name="connsiteX1" fmla="*/ 343841 w 1999252"/>
              <a:gd name="connsiteY1" fmla="*/ 92170 h 456129"/>
              <a:gd name="connsiteX2" fmla="*/ 1701996 w 1999252"/>
              <a:gd name="connsiteY2" fmla="*/ 89805 h 456129"/>
              <a:gd name="connsiteX3" fmla="*/ 1999252 w 1999252"/>
              <a:gd name="connsiteY3" fmla="*/ 450589 h 45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252" h="456129">
                <a:moveTo>
                  <a:pt x="0" y="456129"/>
                </a:moveTo>
                <a:cubicBezTo>
                  <a:pt x="32136" y="351970"/>
                  <a:pt x="25223" y="217722"/>
                  <a:pt x="343841" y="92170"/>
                </a:cubicBezTo>
                <a:cubicBezTo>
                  <a:pt x="662459" y="-33382"/>
                  <a:pt x="1447065" y="-27262"/>
                  <a:pt x="1701996" y="89805"/>
                </a:cubicBezTo>
                <a:cubicBezTo>
                  <a:pt x="1956927" y="206872"/>
                  <a:pt x="1999252" y="450589"/>
                  <a:pt x="1999252" y="450589"/>
                </a:cubicBezTo>
              </a:path>
            </a:pathLst>
          </a:custGeom>
          <a:ln w="25400">
            <a:solidFill>
              <a:srgbClr val="0070C0"/>
            </a:solidFill>
            <a:miter lim="800000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2140E3F-3539-19F3-4FE9-E8E2E7A2BEF7}"/>
              </a:ext>
            </a:extLst>
          </p:cNvPr>
          <p:cNvSpPr/>
          <p:nvPr/>
        </p:nvSpPr>
        <p:spPr>
          <a:xfrm>
            <a:off x="4813096" y="3102697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lang="en-US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B544489-2285-4083-E95C-EE5DC08A19A1}"/>
              </a:ext>
            </a:extLst>
          </p:cNvPr>
          <p:cNvSpPr/>
          <p:nvPr/>
        </p:nvSpPr>
        <p:spPr>
          <a:xfrm>
            <a:off x="4141852" y="4306209"/>
            <a:ext cx="457200" cy="457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3C31018-21AA-A1AB-B7D5-0D00E9197075}"/>
              </a:ext>
            </a:extLst>
          </p:cNvPr>
          <p:cNvCxnSpPr>
            <a:cxnSpLocks/>
            <a:stCxn id="56" idx="4"/>
            <a:endCxn id="57" idx="0"/>
          </p:cNvCxnSpPr>
          <p:nvPr/>
        </p:nvCxnSpPr>
        <p:spPr>
          <a:xfrm flipH="1">
            <a:off x="4370452" y="3559897"/>
            <a:ext cx="671244" cy="7463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40912E90-4076-DE71-F9C6-1826F705DBDF}"/>
              </a:ext>
            </a:extLst>
          </p:cNvPr>
          <p:cNvSpPr/>
          <p:nvPr/>
        </p:nvSpPr>
        <p:spPr>
          <a:xfrm>
            <a:off x="4818471" y="4317923"/>
            <a:ext cx="457200" cy="457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87A88C9-F4CA-EB2B-2258-8FBDAF2BD88B}"/>
              </a:ext>
            </a:extLst>
          </p:cNvPr>
          <p:cNvCxnSpPr>
            <a:cxnSpLocks/>
            <a:stCxn id="56" idx="4"/>
            <a:endCxn id="59" idx="0"/>
          </p:cNvCxnSpPr>
          <p:nvPr/>
        </p:nvCxnSpPr>
        <p:spPr>
          <a:xfrm>
            <a:off x="5041696" y="3559897"/>
            <a:ext cx="5375" cy="75802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C4077C7B-6110-A9DB-1ABC-2E2EE020AD5D}"/>
              </a:ext>
            </a:extLst>
          </p:cNvPr>
          <p:cNvSpPr/>
          <p:nvPr/>
        </p:nvSpPr>
        <p:spPr>
          <a:xfrm>
            <a:off x="5495090" y="4295782"/>
            <a:ext cx="457200" cy="457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3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B5F7BB0-0D33-2BF4-D0AF-DC3B2B72B2ED}"/>
              </a:ext>
            </a:extLst>
          </p:cNvPr>
          <p:cNvCxnSpPr>
            <a:cxnSpLocks/>
            <a:stCxn id="56" idx="4"/>
            <a:endCxn id="62" idx="0"/>
          </p:cNvCxnSpPr>
          <p:nvPr/>
        </p:nvCxnSpPr>
        <p:spPr>
          <a:xfrm>
            <a:off x="5041696" y="3559897"/>
            <a:ext cx="681994" cy="73588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F3839A82-F8C7-AC2F-2674-2D36D6175682}"/>
              </a:ext>
            </a:extLst>
          </p:cNvPr>
          <p:cNvSpPr txBox="1"/>
          <p:nvPr/>
        </p:nvSpPr>
        <p:spPr>
          <a:xfrm>
            <a:off x="4539068" y="3807431"/>
            <a:ext cx="263035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latin typeface="Times New Roman"/>
                <a:cs typeface="Times New Roman"/>
              </a:rPr>
              <a:t>λ</a:t>
            </a:r>
            <a:r>
              <a:rPr lang="en-US" sz="1600" baseline="-25000" dirty="0"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400ABF6-E058-F286-6ACA-8F43C8188E57}"/>
              </a:ext>
            </a:extLst>
          </p:cNvPr>
          <p:cNvSpPr txBox="1"/>
          <p:nvPr/>
        </p:nvSpPr>
        <p:spPr>
          <a:xfrm>
            <a:off x="4918489" y="3807431"/>
            <a:ext cx="263035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latin typeface="Times New Roman"/>
                <a:cs typeface="Times New Roman"/>
              </a:rPr>
              <a:t>λ</a:t>
            </a:r>
            <a:r>
              <a:rPr lang="en-US" sz="1600" baseline="-25000" dirty="0"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CE2F85C-BAE4-6BBA-5B16-253361C8D80B}"/>
              </a:ext>
            </a:extLst>
          </p:cNvPr>
          <p:cNvSpPr txBox="1"/>
          <p:nvPr/>
        </p:nvSpPr>
        <p:spPr>
          <a:xfrm>
            <a:off x="5294446" y="3807431"/>
            <a:ext cx="263035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latin typeface="Times New Roman"/>
                <a:cs typeface="Times New Roman"/>
              </a:rPr>
              <a:t>λ</a:t>
            </a:r>
            <a:r>
              <a:rPr lang="en-US" sz="1600" baseline="-25000" dirty="0"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E75D4A5-5550-9DFC-7516-DF21F89E46D4}"/>
              </a:ext>
            </a:extLst>
          </p:cNvPr>
          <p:cNvSpPr/>
          <p:nvPr/>
        </p:nvSpPr>
        <p:spPr>
          <a:xfrm>
            <a:off x="5384571" y="2315220"/>
            <a:ext cx="320040" cy="320040"/>
          </a:xfrm>
          <a:prstGeom prst="ellipse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endParaRPr lang="en-US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5C6B2125-99D0-9CA2-2F99-35C5845BC3B6}"/>
              </a:ext>
            </a:extLst>
          </p:cNvPr>
          <p:cNvSpPr/>
          <p:nvPr/>
        </p:nvSpPr>
        <p:spPr>
          <a:xfrm>
            <a:off x="5468506" y="2128166"/>
            <a:ext cx="182880" cy="18288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19050">
            <a:solidFill>
              <a:srgbClr val="7030A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65E8879-9558-036B-5E94-1A688789FA6A}"/>
              </a:ext>
            </a:extLst>
          </p:cNvPr>
          <p:cNvSpPr/>
          <p:nvPr/>
        </p:nvSpPr>
        <p:spPr>
          <a:xfrm>
            <a:off x="5385517" y="1870419"/>
            <a:ext cx="3475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7030A0"/>
                </a:solidFill>
                <a:latin typeface="Times New Roman"/>
                <a:cs typeface="Times New Roman"/>
              </a:rPr>
              <a:t>V</a:t>
            </a:r>
            <a:r>
              <a:rPr lang="en-US" sz="1400" baseline="-25000" dirty="0" err="1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endParaRPr lang="en-US" sz="1400" baseline="-2500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67A7239A-DC78-F5DB-8104-78DAFE06B483}"/>
              </a:ext>
            </a:extLst>
          </p:cNvPr>
          <p:cNvSpPr/>
          <p:nvPr/>
        </p:nvSpPr>
        <p:spPr>
          <a:xfrm>
            <a:off x="4881831" y="2319423"/>
            <a:ext cx="320040" cy="320040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76" name="Freeform 75">
            <a:extLst>
              <a:ext uri="{FF2B5EF4-FFF2-40B4-BE49-F238E27FC236}">
                <a16:creationId xmlns:a16="http://schemas.microsoft.com/office/drawing/2014/main" id="{01D9252D-3440-9E07-8AB2-2F2FA63BF960}"/>
              </a:ext>
            </a:extLst>
          </p:cNvPr>
          <p:cNvSpPr/>
          <p:nvPr/>
        </p:nvSpPr>
        <p:spPr>
          <a:xfrm>
            <a:off x="4951055" y="2142341"/>
            <a:ext cx="182880" cy="18288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19050">
            <a:solidFill>
              <a:srgbClr val="0070C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DEC5D68-FB80-A9DC-D1CB-71DF48B9E82A}"/>
              </a:ext>
            </a:extLst>
          </p:cNvPr>
          <p:cNvSpPr/>
          <p:nvPr/>
        </p:nvSpPr>
        <p:spPr>
          <a:xfrm>
            <a:off x="4868066" y="1884594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0070C0"/>
                </a:solidFill>
                <a:latin typeface="Times New Roman"/>
                <a:cs typeface="Times New Roman"/>
              </a:rPr>
              <a:t>V</a:t>
            </a:r>
            <a:r>
              <a:rPr lang="en-US" sz="1400" baseline="-25000" dirty="0" err="1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endParaRPr lang="en-US" sz="1400" baseline="-250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2D7DEEA-8C31-73C5-CA81-F6129B0164D1}"/>
              </a:ext>
            </a:extLst>
          </p:cNvPr>
          <p:cNvSpPr/>
          <p:nvPr/>
        </p:nvSpPr>
        <p:spPr>
          <a:xfrm>
            <a:off x="4379071" y="2315220"/>
            <a:ext cx="320040" cy="32004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endParaRPr lang="en-US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79" name="Freeform 78">
            <a:extLst>
              <a:ext uri="{FF2B5EF4-FFF2-40B4-BE49-F238E27FC236}">
                <a16:creationId xmlns:a16="http://schemas.microsoft.com/office/drawing/2014/main" id="{8F0D8BB5-8C8F-481E-CEA7-91FA79C93E76}"/>
              </a:ext>
            </a:extLst>
          </p:cNvPr>
          <p:cNvSpPr/>
          <p:nvPr/>
        </p:nvSpPr>
        <p:spPr>
          <a:xfrm>
            <a:off x="4447784" y="2138799"/>
            <a:ext cx="182880" cy="18288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19050">
            <a:solidFill>
              <a:srgbClr val="C0000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6BAD53C-2706-C762-D357-4290B5C0D0B2}"/>
              </a:ext>
            </a:extLst>
          </p:cNvPr>
          <p:cNvSpPr/>
          <p:nvPr/>
        </p:nvSpPr>
        <p:spPr>
          <a:xfrm>
            <a:off x="4364795" y="1881052"/>
            <a:ext cx="3475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C00000"/>
                </a:solidFill>
                <a:latin typeface="Times New Roman"/>
                <a:cs typeface="Times New Roman"/>
              </a:rPr>
              <a:t>V</a:t>
            </a:r>
            <a:r>
              <a:rPr lang="en-US" sz="1400" baseline="-25000" dirty="0" err="1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endParaRPr lang="en-US" sz="1400" baseline="-250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1616E022-A20A-550C-78DA-2BFC755E6DA1}"/>
              </a:ext>
            </a:extLst>
          </p:cNvPr>
          <p:cNvCxnSpPr>
            <a:cxnSpLocks/>
            <a:stCxn id="78" idx="4"/>
            <a:endCxn id="56" idx="0"/>
          </p:cNvCxnSpPr>
          <p:nvPr/>
        </p:nvCxnSpPr>
        <p:spPr>
          <a:xfrm>
            <a:off x="4539091" y="2635260"/>
            <a:ext cx="502605" cy="46743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619F4431-371C-67E2-3B70-C926B2F5EB81}"/>
              </a:ext>
            </a:extLst>
          </p:cNvPr>
          <p:cNvCxnSpPr>
            <a:cxnSpLocks/>
            <a:stCxn id="75" idx="4"/>
            <a:endCxn id="56" idx="0"/>
          </p:cNvCxnSpPr>
          <p:nvPr/>
        </p:nvCxnSpPr>
        <p:spPr>
          <a:xfrm flipH="1">
            <a:off x="5041696" y="2639463"/>
            <a:ext cx="155" cy="463234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2D5AD09E-568B-B07F-0951-951632D9D0BC}"/>
              </a:ext>
            </a:extLst>
          </p:cNvPr>
          <p:cNvCxnSpPr>
            <a:cxnSpLocks/>
            <a:stCxn id="72" idx="4"/>
            <a:endCxn id="56" idx="0"/>
          </p:cNvCxnSpPr>
          <p:nvPr/>
        </p:nvCxnSpPr>
        <p:spPr>
          <a:xfrm flipH="1">
            <a:off x="5041696" y="2635260"/>
            <a:ext cx="502895" cy="467437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93DB795A-C178-774D-A07F-B4E7ABD53E5D}"/>
              </a:ext>
            </a:extLst>
          </p:cNvPr>
          <p:cNvSpPr txBox="1"/>
          <p:nvPr/>
        </p:nvSpPr>
        <p:spPr>
          <a:xfrm>
            <a:off x="2951116" y="1820648"/>
            <a:ext cx="53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C00000"/>
                </a:solidFill>
              </a:rPr>
              <a:t>V</a:t>
            </a:r>
            <a:r>
              <a:rPr lang="en-US" sz="1400" baseline="-25000" dirty="0" err="1">
                <a:solidFill>
                  <a:srgbClr val="C00000"/>
                </a:solidFill>
              </a:rPr>
              <a:t>a</a:t>
            </a:r>
            <a:r>
              <a:rPr lang="en-US" sz="1400" dirty="0">
                <a:solidFill>
                  <a:srgbClr val="C00000"/>
                </a:solidFill>
              </a:rPr>
              <a:t> or ½V</a:t>
            </a:r>
            <a:r>
              <a:rPr lang="en-US" sz="1400" baseline="-250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D7327CC-8DD3-3ACD-BBC5-10D41B5724B2}"/>
              </a:ext>
            </a:extLst>
          </p:cNvPr>
          <p:cNvSpPr/>
          <p:nvPr/>
        </p:nvSpPr>
        <p:spPr>
          <a:xfrm>
            <a:off x="3043749" y="1324658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0070C0"/>
                </a:solidFill>
                <a:latin typeface="Times New Roman"/>
                <a:cs typeface="Times New Roman"/>
              </a:rPr>
              <a:t>V</a:t>
            </a:r>
            <a:r>
              <a:rPr lang="en-US" sz="1400" baseline="-25000" dirty="0" err="1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endParaRPr lang="en-US" sz="1400" baseline="-250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35016346-9D27-89C7-59CC-D066066860FD}"/>
              </a:ext>
            </a:extLst>
          </p:cNvPr>
          <p:cNvSpPr/>
          <p:nvPr/>
        </p:nvSpPr>
        <p:spPr>
          <a:xfrm>
            <a:off x="685931" y="5423550"/>
            <a:ext cx="182880" cy="182880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endParaRPr lang="en-US" sz="12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C5EABA3-0589-1AB9-D80C-515BB12FD0E3}"/>
              </a:ext>
            </a:extLst>
          </p:cNvPr>
          <p:cNvSpPr/>
          <p:nvPr/>
        </p:nvSpPr>
        <p:spPr>
          <a:xfrm>
            <a:off x="634285" y="5649240"/>
            <a:ext cx="306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C00000"/>
                </a:solidFill>
                <a:latin typeface="Times New Roman"/>
                <a:cs typeface="Times New Roman"/>
              </a:rPr>
              <a:t>S</a:t>
            </a:r>
            <a:r>
              <a:rPr lang="en-US" sz="800" baseline="-25000" dirty="0">
                <a:solidFill>
                  <a:srgbClr val="C00000"/>
                </a:solidFill>
                <a:latin typeface="Times New Roman"/>
                <a:cs typeface="Times New Roman"/>
              </a:rPr>
              <a:t>1a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8EDD829E-8F12-95C4-1EF2-94FB9DAF93D8}"/>
              </a:ext>
            </a:extLst>
          </p:cNvPr>
          <p:cNvSpPr/>
          <p:nvPr/>
        </p:nvSpPr>
        <p:spPr>
          <a:xfrm>
            <a:off x="520850" y="5305521"/>
            <a:ext cx="182880" cy="182880"/>
          </a:xfrm>
          <a:prstGeom prst="ellipse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endParaRPr lang="en-US" sz="12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8BED39B5-74EC-6C9D-192E-DD68D6064BC5}"/>
              </a:ext>
            </a:extLst>
          </p:cNvPr>
          <p:cNvSpPr/>
          <p:nvPr/>
        </p:nvSpPr>
        <p:spPr>
          <a:xfrm>
            <a:off x="430953" y="5522941"/>
            <a:ext cx="32092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lang="en-US" sz="900" baseline="-25000" dirty="0">
                <a:solidFill>
                  <a:srgbClr val="0070C0"/>
                </a:solidFill>
                <a:latin typeface="Times New Roman"/>
                <a:cs typeface="Times New Roman"/>
              </a:rPr>
              <a:t>1c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B50DDF75-2293-2E23-AE42-53761DF9D1E0}"/>
              </a:ext>
            </a:extLst>
          </p:cNvPr>
          <p:cNvSpPr/>
          <p:nvPr/>
        </p:nvSpPr>
        <p:spPr>
          <a:xfrm>
            <a:off x="368971" y="5163089"/>
            <a:ext cx="182880" cy="182880"/>
          </a:xfrm>
          <a:prstGeom prst="ellipse">
            <a:avLst/>
          </a:prstGeom>
          <a:noFill/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endParaRPr lang="en-US" sz="120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95" name="Freeform 94">
            <a:extLst>
              <a:ext uri="{FF2B5EF4-FFF2-40B4-BE49-F238E27FC236}">
                <a16:creationId xmlns:a16="http://schemas.microsoft.com/office/drawing/2014/main" id="{5251D397-E25F-D205-1FDA-5D899905F434}"/>
              </a:ext>
            </a:extLst>
          </p:cNvPr>
          <p:cNvSpPr/>
          <p:nvPr/>
        </p:nvSpPr>
        <p:spPr>
          <a:xfrm rot="10800000">
            <a:off x="396565" y="5355563"/>
            <a:ext cx="91440" cy="9144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9525">
            <a:solidFill>
              <a:srgbClr val="7030A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4A328AA-9B0F-88A3-C453-ACF995271828}"/>
              </a:ext>
            </a:extLst>
          </p:cNvPr>
          <p:cNvSpPr/>
          <p:nvPr/>
        </p:nvSpPr>
        <p:spPr>
          <a:xfrm>
            <a:off x="291368" y="5400001"/>
            <a:ext cx="32092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7030A0"/>
                </a:solidFill>
                <a:latin typeface="Times New Roman"/>
                <a:cs typeface="Times New Roman"/>
              </a:rPr>
              <a:t>S</a:t>
            </a:r>
            <a:r>
              <a:rPr lang="en-US" sz="900" baseline="-25000" dirty="0">
                <a:solidFill>
                  <a:srgbClr val="7030A0"/>
                </a:solidFill>
                <a:latin typeface="Times New Roman"/>
                <a:cs typeface="Times New Roman"/>
              </a:rPr>
              <a:t>1e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CAD68B0A-B949-5D7D-DF2C-C36E7D20D346}"/>
              </a:ext>
            </a:extLst>
          </p:cNvPr>
          <p:cNvCxnSpPr>
            <a:cxnSpLocks/>
            <a:stCxn id="94" idx="0"/>
            <a:endCxn id="8" idx="2"/>
          </p:cNvCxnSpPr>
          <p:nvPr/>
        </p:nvCxnSpPr>
        <p:spPr>
          <a:xfrm flipV="1">
            <a:off x="460411" y="4752776"/>
            <a:ext cx="224764" cy="410313"/>
          </a:xfrm>
          <a:prstGeom prst="straightConnector1">
            <a:avLst/>
          </a:prstGeom>
          <a:ln w="95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10F64256-562F-0CB5-6531-CD5A63725B23}"/>
              </a:ext>
            </a:extLst>
          </p:cNvPr>
          <p:cNvCxnSpPr>
            <a:cxnSpLocks/>
            <a:stCxn id="91" idx="0"/>
            <a:endCxn id="8" idx="2"/>
          </p:cNvCxnSpPr>
          <p:nvPr/>
        </p:nvCxnSpPr>
        <p:spPr>
          <a:xfrm flipV="1">
            <a:off x="612290" y="4752776"/>
            <a:ext cx="72885" cy="552745"/>
          </a:xfrm>
          <a:prstGeom prst="straightConnector1">
            <a:avLst/>
          </a:prstGeom>
          <a:ln w="95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732AFE9F-FE7F-A5CA-F046-C5A6226F872D}"/>
              </a:ext>
            </a:extLst>
          </p:cNvPr>
          <p:cNvCxnSpPr>
            <a:cxnSpLocks/>
            <a:stCxn id="88" idx="0"/>
            <a:endCxn id="8" idx="2"/>
          </p:cNvCxnSpPr>
          <p:nvPr/>
        </p:nvCxnSpPr>
        <p:spPr>
          <a:xfrm flipH="1" flipV="1">
            <a:off x="685175" y="4752776"/>
            <a:ext cx="92196" cy="670774"/>
          </a:xfrm>
          <a:prstGeom prst="straightConnector1">
            <a:avLst/>
          </a:prstGeom>
          <a:ln w="95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Freeform 137">
            <a:extLst>
              <a:ext uri="{FF2B5EF4-FFF2-40B4-BE49-F238E27FC236}">
                <a16:creationId xmlns:a16="http://schemas.microsoft.com/office/drawing/2014/main" id="{B972525F-4C07-D04C-0553-2A7058799111}"/>
              </a:ext>
            </a:extLst>
          </p:cNvPr>
          <p:cNvSpPr/>
          <p:nvPr/>
        </p:nvSpPr>
        <p:spPr>
          <a:xfrm rot="10800000">
            <a:off x="551769" y="5485751"/>
            <a:ext cx="91440" cy="9144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9525">
            <a:solidFill>
              <a:srgbClr val="0070C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43" name="Freeform 142">
            <a:extLst>
              <a:ext uri="{FF2B5EF4-FFF2-40B4-BE49-F238E27FC236}">
                <a16:creationId xmlns:a16="http://schemas.microsoft.com/office/drawing/2014/main" id="{8BD7B712-1B04-C398-992A-028607667CB6}"/>
              </a:ext>
            </a:extLst>
          </p:cNvPr>
          <p:cNvSpPr/>
          <p:nvPr/>
        </p:nvSpPr>
        <p:spPr>
          <a:xfrm rot="10800000">
            <a:off x="735973" y="5606348"/>
            <a:ext cx="91440" cy="9144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9525">
            <a:solidFill>
              <a:srgbClr val="C0000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E5165604-770C-C3A0-ADD9-83EA63DCBADD}"/>
              </a:ext>
            </a:extLst>
          </p:cNvPr>
          <p:cNvSpPr/>
          <p:nvPr/>
        </p:nvSpPr>
        <p:spPr>
          <a:xfrm>
            <a:off x="4355372" y="5434183"/>
            <a:ext cx="182880" cy="182880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endParaRPr lang="en-US" sz="12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0F1E87B3-83F6-D283-E937-0BF1C9EBD91B}"/>
              </a:ext>
            </a:extLst>
          </p:cNvPr>
          <p:cNvSpPr/>
          <p:nvPr/>
        </p:nvSpPr>
        <p:spPr>
          <a:xfrm>
            <a:off x="4303726" y="5659873"/>
            <a:ext cx="306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C00000"/>
                </a:solidFill>
                <a:latin typeface="Times New Roman"/>
                <a:cs typeface="Times New Roman"/>
              </a:rPr>
              <a:t>S</a:t>
            </a:r>
            <a:r>
              <a:rPr lang="en-US" sz="800" baseline="-25000" dirty="0">
                <a:solidFill>
                  <a:srgbClr val="C00000"/>
                </a:solidFill>
                <a:latin typeface="Times New Roman"/>
                <a:cs typeface="Times New Roman"/>
              </a:rPr>
              <a:t>1a</a:t>
            </a: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6D81C599-6F34-268B-BE97-6EA3632649E1}"/>
              </a:ext>
            </a:extLst>
          </p:cNvPr>
          <p:cNvSpPr/>
          <p:nvPr/>
        </p:nvSpPr>
        <p:spPr>
          <a:xfrm>
            <a:off x="4190291" y="5316154"/>
            <a:ext cx="182880" cy="182880"/>
          </a:xfrm>
          <a:prstGeom prst="ellipse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endParaRPr lang="en-US" sz="12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B18D0626-2C15-AD16-956E-B196AEC348BD}"/>
              </a:ext>
            </a:extLst>
          </p:cNvPr>
          <p:cNvSpPr/>
          <p:nvPr/>
        </p:nvSpPr>
        <p:spPr>
          <a:xfrm>
            <a:off x="4100394" y="5533574"/>
            <a:ext cx="32092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lang="en-US" sz="900" baseline="-25000" dirty="0">
                <a:solidFill>
                  <a:srgbClr val="0070C0"/>
                </a:solidFill>
                <a:latin typeface="Times New Roman"/>
                <a:cs typeface="Times New Roman"/>
              </a:rPr>
              <a:t>1c</a:t>
            </a: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DD258875-6B7B-C501-66C8-079F0AF669AB}"/>
              </a:ext>
            </a:extLst>
          </p:cNvPr>
          <p:cNvSpPr/>
          <p:nvPr/>
        </p:nvSpPr>
        <p:spPr>
          <a:xfrm>
            <a:off x="4038412" y="5173722"/>
            <a:ext cx="182880" cy="182880"/>
          </a:xfrm>
          <a:prstGeom prst="ellipse">
            <a:avLst/>
          </a:prstGeom>
          <a:noFill/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endParaRPr lang="en-US" sz="120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163" name="Freeform 162">
            <a:extLst>
              <a:ext uri="{FF2B5EF4-FFF2-40B4-BE49-F238E27FC236}">
                <a16:creationId xmlns:a16="http://schemas.microsoft.com/office/drawing/2014/main" id="{D45730E8-ADDB-67C9-68D8-C4128B439FEE}"/>
              </a:ext>
            </a:extLst>
          </p:cNvPr>
          <p:cNvSpPr/>
          <p:nvPr/>
        </p:nvSpPr>
        <p:spPr>
          <a:xfrm rot="10800000">
            <a:off x="4066006" y="5366196"/>
            <a:ext cx="91440" cy="9144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9525">
            <a:solidFill>
              <a:srgbClr val="7030A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3EE1C3F0-8CDF-83FD-1A88-BD1033B7E27B}"/>
              </a:ext>
            </a:extLst>
          </p:cNvPr>
          <p:cNvSpPr/>
          <p:nvPr/>
        </p:nvSpPr>
        <p:spPr>
          <a:xfrm>
            <a:off x="3960809" y="5410634"/>
            <a:ext cx="32092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7030A0"/>
                </a:solidFill>
                <a:latin typeface="Times New Roman"/>
                <a:cs typeface="Times New Roman"/>
              </a:rPr>
              <a:t>S</a:t>
            </a:r>
            <a:r>
              <a:rPr lang="en-US" sz="900" baseline="-25000" dirty="0">
                <a:solidFill>
                  <a:srgbClr val="7030A0"/>
                </a:solidFill>
                <a:latin typeface="Times New Roman"/>
                <a:cs typeface="Times New Roman"/>
              </a:rPr>
              <a:t>1e</a:t>
            </a: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EA8B4AE9-55BD-C05C-00CF-37DF6B54EB18}"/>
              </a:ext>
            </a:extLst>
          </p:cNvPr>
          <p:cNvCxnSpPr>
            <a:cxnSpLocks/>
            <a:stCxn id="162" idx="0"/>
            <a:endCxn id="57" idx="2"/>
          </p:cNvCxnSpPr>
          <p:nvPr/>
        </p:nvCxnSpPr>
        <p:spPr>
          <a:xfrm flipV="1">
            <a:off x="4129852" y="4763409"/>
            <a:ext cx="240600" cy="410313"/>
          </a:xfrm>
          <a:prstGeom prst="straightConnector1">
            <a:avLst/>
          </a:prstGeom>
          <a:ln w="95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01A63A55-A3EF-8106-BDBF-104795C970FA}"/>
              </a:ext>
            </a:extLst>
          </p:cNvPr>
          <p:cNvCxnSpPr>
            <a:cxnSpLocks/>
            <a:stCxn id="160" idx="0"/>
          </p:cNvCxnSpPr>
          <p:nvPr/>
        </p:nvCxnSpPr>
        <p:spPr>
          <a:xfrm flipV="1">
            <a:off x="4281731" y="4763409"/>
            <a:ext cx="72885" cy="552745"/>
          </a:xfrm>
          <a:prstGeom prst="straightConnector1">
            <a:avLst/>
          </a:prstGeom>
          <a:ln w="95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88A4E239-94C1-52CA-02AF-DFCF5D8DD024}"/>
              </a:ext>
            </a:extLst>
          </p:cNvPr>
          <p:cNvCxnSpPr>
            <a:cxnSpLocks/>
            <a:stCxn id="158" idx="0"/>
          </p:cNvCxnSpPr>
          <p:nvPr/>
        </p:nvCxnSpPr>
        <p:spPr>
          <a:xfrm flipH="1" flipV="1">
            <a:off x="4354616" y="4763409"/>
            <a:ext cx="92196" cy="670774"/>
          </a:xfrm>
          <a:prstGeom prst="straightConnector1">
            <a:avLst/>
          </a:prstGeom>
          <a:ln w="95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Freeform 167">
            <a:extLst>
              <a:ext uri="{FF2B5EF4-FFF2-40B4-BE49-F238E27FC236}">
                <a16:creationId xmlns:a16="http://schemas.microsoft.com/office/drawing/2014/main" id="{AC5D1600-3CF6-8D81-530E-F6F9191726DB}"/>
              </a:ext>
            </a:extLst>
          </p:cNvPr>
          <p:cNvSpPr/>
          <p:nvPr/>
        </p:nvSpPr>
        <p:spPr>
          <a:xfrm rot="10800000">
            <a:off x="4221210" y="5496384"/>
            <a:ext cx="91440" cy="9144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9525">
            <a:solidFill>
              <a:srgbClr val="0070C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69" name="Freeform 168">
            <a:extLst>
              <a:ext uri="{FF2B5EF4-FFF2-40B4-BE49-F238E27FC236}">
                <a16:creationId xmlns:a16="http://schemas.microsoft.com/office/drawing/2014/main" id="{3B64A699-7116-8244-639E-5CA6B0020376}"/>
              </a:ext>
            </a:extLst>
          </p:cNvPr>
          <p:cNvSpPr/>
          <p:nvPr/>
        </p:nvSpPr>
        <p:spPr>
          <a:xfrm rot="10800000">
            <a:off x="4405414" y="5616981"/>
            <a:ext cx="91440" cy="9144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9525">
            <a:solidFill>
              <a:srgbClr val="C0000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71" name="Freeform 170">
            <a:extLst>
              <a:ext uri="{FF2B5EF4-FFF2-40B4-BE49-F238E27FC236}">
                <a16:creationId xmlns:a16="http://schemas.microsoft.com/office/drawing/2014/main" id="{D493B4A2-6BFA-34A4-396F-4400C3C6B314}"/>
              </a:ext>
            </a:extLst>
          </p:cNvPr>
          <p:cNvSpPr/>
          <p:nvPr/>
        </p:nvSpPr>
        <p:spPr>
          <a:xfrm rot="10800000">
            <a:off x="657449" y="5496383"/>
            <a:ext cx="3556310" cy="870846"/>
          </a:xfrm>
          <a:custGeom>
            <a:avLst/>
            <a:gdLst>
              <a:gd name="connsiteX0" fmla="*/ 0 w 1999722"/>
              <a:gd name="connsiteY0" fmla="*/ 578729 h 578729"/>
              <a:gd name="connsiteX1" fmla="*/ 283744 w 1999722"/>
              <a:gd name="connsiteY1" fmla="*/ 92370 h 578729"/>
              <a:gd name="connsiteX2" fmla="*/ 1702466 w 1999722"/>
              <a:gd name="connsiteY2" fmla="*/ 38330 h 578729"/>
              <a:gd name="connsiteX3" fmla="*/ 1999722 w 1999722"/>
              <a:gd name="connsiteY3" fmla="*/ 524689 h 578729"/>
              <a:gd name="connsiteX0" fmla="*/ 0 w 1999722"/>
              <a:gd name="connsiteY0" fmla="*/ 592819 h 592819"/>
              <a:gd name="connsiteX1" fmla="*/ 283744 w 1999722"/>
              <a:gd name="connsiteY1" fmla="*/ 92950 h 592819"/>
              <a:gd name="connsiteX2" fmla="*/ 1702466 w 1999722"/>
              <a:gd name="connsiteY2" fmla="*/ 38910 h 592819"/>
              <a:gd name="connsiteX3" fmla="*/ 1999722 w 1999722"/>
              <a:gd name="connsiteY3" fmla="*/ 525269 h 592819"/>
              <a:gd name="connsiteX0" fmla="*/ 0 w 1999722"/>
              <a:gd name="connsiteY0" fmla="*/ 604538 h 604538"/>
              <a:gd name="connsiteX1" fmla="*/ 324279 w 1999722"/>
              <a:gd name="connsiteY1" fmla="*/ 77649 h 604538"/>
              <a:gd name="connsiteX2" fmla="*/ 1702466 w 1999722"/>
              <a:gd name="connsiteY2" fmla="*/ 50629 h 604538"/>
              <a:gd name="connsiteX3" fmla="*/ 1999722 w 1999722"/>
              <a:gd name="connsiteY3" fmla="*/ 536988 h 604538"/>
              <a:gd name="connsiteX0" fmla="*/ 0 w 1999722"/>
              <a:gd name="connsiteY0" fmla="*/ 581671 h 581671"/>
              <a:gd name="connsiteX1" fmla="*/ 324279 w 1999722"/>
              <a:gd name="connsiteY1" fmla="*/ 54782 h 581671"/>
              <a:gd name="connsiteX2" fmla="*/ 1702466 w 1999722"/>
              <a:gd name="connsiteY2" fmla="*/ 68292 h 581671"/>
              <a:gd name="connsiteX3" fmla="*/ 1999722 w 1999722"/>
              <a:gd name="connsiteY3" fmla="*/ 514121 h 581671"/>
              <a:gd name="connsiteX0" fmla="*/ 0 w 1999722"/>
              <a:gd name="connsiteY0" fmla="*/ 552937 h 552937"/>
              <a:gd name="connsiteX1" fmla="*/ 337790 w 1999722"/>
              <a:gd name="connsiteY1" fmla="*/ 80088 h 552937"/>
              <a:gd name="connsiteX2" fmla="*/ 1702466 w 1999722"/>
              <a:gd name="connsiteY2" fmla="*/ 39558 h 552937"/>
              <a:gd name="connsiteX3" fmla="*/ 1999722 w 1999722"/>
              <a:gd name="connsiteY3" fmla="*/ 485387 h 552937"/>
              <a:gd name="connsiteX0" fmla="*/ 0 w 1999722"/>
              <a:gd name="connsiteY0" fmla="*/ 546160 h 546160"/>
              <a:gd name="connsiteX1" fmla="*/ 337790 w 1999722"/>
              <a:gd name="connsiteY1" fmla="*/ 73311 h 546160"/>
              <a:gd name="connsiteX2" fmla="*/ 1702466 w 1999722"/>
              <a:gd name="connsiteY2" fmla="*/ 32781 h 546160"/>
              <a:gd name="connsiteX3" fmla="*/ 1999722 w 1999722"/>
              <a:gd name="connsiteY3" fmla="*/ 384040 h 546160"/>
              <a:gd name="connsiteX0" fmla="*/ 0 w 2013233"/>
              <a:gd name="connsiteY0" fmla="*/ 362774 h 376284"/>
              <a:gd name="connsiteX1" fmla="*/ 351301 w 2013233"/>
              <a:gd name="connsiteY1" fmla="*/ 65555 h 376284"/>
              <a:gd name="connsiteX2" fmla="*/ 1715977 w 2013233"/>
              <a:gd name="connsiteY2" fmla="*/ 25025 h 376284"/>
              <a:gd name="connsiteX3" fmla="*/ 2013233 w 2013233"/>
              <a:gd name="connsiteY3" fmla="*/ 376284 h 376284"/>
              <a:gd name="connsiteX0" fmla="*/ 0 w 2013233"/>
              <a:gd name="connsiteY0" fmla="*/ 388815 h 402325"/>
              <a:gd name="connsiteX1" fmla="*/ 364812 w 2013233"/>
              <a:gd name="connsiteY1" fmla="*/ 37556 h 402325"/>
              <a:gd name="connsiteX2" fmla="*/ 1715977 w 2013233"/>
              <a:gd name="connsiteY2" fmla="*/ 51066 h 402325"/>
              <a:gd name="connsiteX3" fmla="*/ 2013233 w 2013233"/>
              <a:gd name="connsiteY3" fmla="*/ 402325 h 402325"/>
              <a:gd name="connsiteX0" fmla="*/ 0 w 2013233"/>
              <a:gd name="connsiteY0" fmla="*/ 388815 h 402325"/>
              <a:gd name="connsiteX1" fmla="*/ 364812 w 2013233"/>
              <a:gd name="connsiteY1" fmla="*/ 37556 h 402325"/>
              <a:gd name="connsiteX2" fmla="*/ 1715977 w 2013233"/>
              <a:gd name="connsiteY2" fmla="*/ 51066 h 402325"/>
              <a:gd name="connsiteX3" fmla="*/ 2013233 w 2013233"/>
              <a:gd name="connsiteY3" fmla="*/ 402325 h 402325"/>
              <a:gd name="connsiteX0" fmla="*/ 0 w 2013233"/>
              <a:gd name="connsiteY0" fmla="*/ 368540 h 382050"/>
              <a:gd name="connsiteX1" fmla="*/ 364812 w 2013233"/>
              <a:gd name="connsiteY1" fmla="*/ 17281 h 382050"/>
              <a:gd name="connsiteX2" fmla="*/ 1715977 w 2013233"/>
              <a:gd name="connsiteY2" fmla="*/ 30791 h 382050"/>
              <a:gd name="connsiteX3" fmla="*/ 2013233 w 2013233"/>
              <a:gd name="connsiteY3" fmla="*/ 382050 h 382050"/>
              <a:gd name="connsiteX0" fmla="*/ 0 w 2013233"/>
              <a:gd name="connsiteY0" fmla="*/ 351263 h 364773"/>
              <a:gd name="connsiteX1" fmla="*/ 364812 w 2013233"/>
              <a:gd name="connsiteY1" fmla="*/ 4 h 364773"/>
              <a:gd name="connsiteX2" fmla="*/ 1715977 w 2013233"/>
              <a:gd name="connsiteY2" fmla="*/ 13514 h 364773"/>
              <a:gd name="connsiteX3" fmla="*/ 2013233 w 2013233"/>
              <a:gd name="connsiteY3" fmla="*/ 364773 h 364773"/>
              <a:gd name="connsiteX0" fmla="*/ 0 w 2013233"/>
              <a:gd name="connsiteY0" fmla="*/ 359981 h 373491"/>
              <a:gd name="connsiteX1" fmla="*/ 357822 w 2013233"/>
              <a:gd name="connsiteY1" fmla="*/ 34122 h 373491"/>
              <a:gd name="connsiteX2" fmla="*/ 1715977 w 2013233"/>
              <a:gd name="connsiteY2" fmla="*/ 22232 h 373491"/>
              <a:gd name="connsiteX3" fmla="*/ 2013233 w 2013233"/>
              <a:gd name="connsiteY3" fmla="*/ 373491 h 373491"/>
              <a:gd name="connsiteX0" fmla="*/ 0 w 2013233"/>
              <a:gd name="connsiteY0" fmla="*/ 339913 h 353423"/>
              <a:gd name="connsiteX1" fmla="*/ 357822 w 2013233"/>
              <a:gd name="connsiteY1" fmla="*/ 14054 h 353423"/>
              <a:gd name="connsiteX2" fmla="*/ 1715977 w 2013233"/>
              <a:gd name="connsiteY2" fmla="*/ 2164 h 353423"/>
              <a:gd name="connsiteX3" fmla="*/ 2013233 w 2013233"/>
              <a:gd name="connsiteY3" fmla="*/ 353423 h 353423"/>
              <a:gd name="connsiteX0" fmla="*/ 0 w 2013233"/>
              <a:gd name="connsiteY0" fmla="*/ 350674 h 364184"/>
              <a:gd name="connsiteX1" fmla="*/ 357822 w 2013233"/>
              <a:gd name="connsiteY1" fmla="*/ 24815 h 364184"/>
              <a:gd name="connsiteX2" fmla="*/ 1715977 w 2013233"/>
              <a:gd name="connsiteY2" fmla="*/ 28800 h 364184"/>
              <a:gd name="connsiteX3" fmla="*/ 2013233 w 2013233"/>
              <a:gd name="connsiteY3" fmla="*/ 364184 h 364184"/>
              <a:gd name="connsiteX0" fmla="*/ 0 w 2013233"/>
              <a:gd name="connsiteY0" fmla="*/ 332392 h 345902"/>
              <a:gd name="connsiteX1" fmla="*/ 357822 w 2013233"/>
              <a:gd name="connsiteY1" fmla="*/ 6533 h 345902"/>
              <a:gd name="connsiteX2" fmla="*/ 1715977 w 2013233"/>
              <a:gd name="connsiteY2" fmla="*/ 10518 h 345902"/>
              <a:gd name="connsiteX3" fmla="*/ 2013233 w 2013233"/>
              <a:gd name="connsiteY3" fmla="*/ 345902 h 345902"/>
              <a:gd name="connsiteX0" fmla="*/ 0 w 2013233"/>
              <a:gd name="connsiteY0" fmla="*/ 356992 h 370502"/>
              <a:gd name="connsiteX1" fmla="*/ 357822 w 2013233"/>
              <a:gd name="connsiteY1" fmla="*/ 31133 h 370502"/>
              <a:gd name="connsiteX2" fmla="*/ 1715977 w 2013233"/>
              <a:gd name="connsiteY2" fmla="*/ 19243 h 370502"/>
              <a:gd name="connsiteX3" fmla="*/ 2013233 w 2013233"/>
              <a:gd name="connsiteY3" fmla="*/ 370502 h 370502"/>
              <a:gd name="connsiteX0" fmla="*/ 0 w 2013233"/>
              <a:gd name="connsiteY0" fmla="*/ 379517 h 393027"/>
              <a:gd name="connsiteX1" fmla="*/ 357822 w 2013233"/>
              <a:gd name="connsiteY1" fmla="*/ 44133 h 393027"/>
              <a:gd name="connsiteX2" fmla="*/ 1715977 w 2013233"/>
              <a:gd name="connsiteY2" fmla="*/ 41768 h 393027"/>
              <a:gd name="connsiteX3" fmla="*/ 2013233 w 2013233"/>
              <a:gd name="connsiteY3" fmla="*/ 393027 h 393027"/>
              <a:gd name="connsiteX0" fmla="*/ 0 w 2013233"/>
              <a:gd name="connsiteY0" fmla="*/ 389622 h 393607"/>
              <a:gd name="connsiteX1" fmla="*/ 357822 w 2013233"/>
              <a:gd name="connsiteY1" fmla="*/ 44713 h 393607"/>
              <a:gd name="connsiteX2" fmla="*/ 1715977 w 2013233"/>
              <a:gd name="connsiteY2" fmla="*/ 42348 h 393607"/>
              <a:gd name="connsiteX3" fmla="*/ 2013233 w 2013233"/>
              <a:gd name="connsiteY3" fmla="*/ 393607 h 393607"/>
              <a:gd name="connsiteX0" fmla="*/ 0 w 2013233"/>
              <a:gd name="connsiteY0" fmla="*/ 388615 h 388615"/>
              <a:gd name="connsiteX1" fmla="*/ 357822 w 2013233"/>
              <a:gd name="connsiteY1" fmla="*/ 43706 h 388615"/>
              <a:gd name="connsiteX2" fmla="*/ 1715977 w 2013233"/>
              <a:gd name="connsiteY2" fmla="*/ 41341 h 388615"/>
              <a:gd name="connsiteX3" fmla="*/ 2013233 w 2013233"/>
              <a:gd name="connsiteY3" fmla="*/ 376725 h 388615"/>
              <a:gd name="connsiteX0" fmla="*/ 0 w 1999252"/>
              <a:gd name="connsiteY0" fmla="*/ 408850 h 408850"/>
              <a:gd name="connsiteX1" fmla="*/ 343841 w 1999252"/>
              <a:gd name="connsiteY1" fmla="*/ 44891 h 408850"/>
              <a:gd name="connsiteX2" fmla="*/ 1701996 w 1999252"/>
              <a:gd name="connsiteY2" fmla="*/ 42526 h 408850"/>
              <a:gd name="connsiteX3" fmla="*/ 1999252 w 1999252"/>
              <a:gd name="connsiteY3" fmla="*/ 377910 h 408850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8714 h 418714"/>
              <a:gd name="connsiteX1" fmla="*/ 343841 w 1999252"/>
              <a:gd name="connsiteY1" fmla="*/ 54755 h 418714"/>
              <a:gd name="connsiteX2" fmla="*/ 1701996 w 1999252"/>
              <a:gd name="connsiteY2" fmla="*/ 52390 h 418714"/>
              <a:gd name="connsiteX3" fmla="*/ 1999252 w 1999252"/>
              <a:gd name="connsiteY3" fmla="*/ 413174 h 418714"/>
              <a:gd name="connsiteX0" fmla="*/ 0 w 1999252"/>
              <a:gd name="connsiteY0" fmla="*/ 436417 h 436417"/>
              <a:gd name="connsiteX1" fmla="*/ 343841 w 1999252"/>
              <a:gd name="connsiteY1" fmla="*/ 72458 h 436417"/>
              <a:gd name="connsiteX2" fmla="*/ 1701996 w 1999252"/>
              <a:gd name="connsiteY2" fmla="*/ 70093 h 436417"/>
              <a:gd name="connsiteX3" fmla="*/ 1999252 w 1999252"/>
              <a:gd name="connsiteY3" fmla="*/ 430877 h 436417"/>
              <a:gd name="connsiteX0" fmla="*/ 0 w 1999252"/>
              <a:gd name="connsiteY0" fmla="*/ 436417 h 436417"/>
              <a:gd name="connsiteX1" fmla="*/ 343841 w 1999252"/>
              <a:gd name="connsiteY1" fmla="*/ 72458 h 436417"/>
              <a:gd name="connsiteX2" fmla="*/ 1701996 w 1999252"/>
              <a:gd name="connsiteY2" fmla="*/ 70093 h 436417"/>
              <a:gd name="connsiteX3" fmla="*/ 1999252 w 1999252"/>
              <a:gd name="connsiteY3" fmla="*/ 430877 h 436417"/>
              <a:gd name="connsiteX0" fmla="*/ 0 w 1999252"/>
              <a:gd name="connsiteY0" fmla="*/ 436417 h 436417"/>
              <a:gd name="connsiteX1" fmla="*/ 343841 w 1999252"/>
              <a:gd name="connsiteY1" fmla="*/ 72458 h 436417"/>
              <a:gd name="connsiteX2" fmla="*/ 1701996 w 1999252"/>
              <a:gd name="connsiteY2" fmla="*/ 70093 h 436417"/>
              <a:gd name="connsiteX3" fmla="*/ 1999252 w 1999252"/>
              <a:gd name="connsiteY3" fmla="*/ 430877 h 436417"/>
              <a:gd name="connsiteX0" fmla="*/ 0 w 1999252"/>
              <a:gd name="connsiteY0" fmla="*/ 443383 h 443383"/>
              <a:gd name="connsiteX1" fmla="*/ 343841 w 1999252"/>
              <a:gd name="connsiteY1" fmla="*/ 79424 h 443383"/>
              <a:gd name="connsiteX2" fmla="*/ 1701996 w 1999252"/>
              <a:gd name="connsiteY2" fmla="*/ 77059 h 443383"/>
              <a:gd name="connsiteX3" fmla="*/ 1999252 w 1999252"/>
              <a:gd name="connsiteY3" fmla="*/ 437843 h 443383"/>
              <a:gd name="connsiteX0" fmla="*/ 0 w 1999252"/>
              <a:gd name="connsiteY0" fmla="*/ 456129 h 456129"/>
              <a:gd name="connsiteX1" fmla="*/ 343841 w 1999252"/>
              <a:gd name="connsiteY1" fmla="*/ 92170 h 456129"/>
              <a:gd name="connsiteX2" fmla="*/ 1701996 w 1999252"/>
              <a:gd name="connsiteY2" fmla="*/ 89805 h 456129"/>
              <a:gd name="connsiteX3" fmla="*/ 1999252 w 1999252"/>
              <a:gd name="connsiteY3" fmla="*/ 450589 h 45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252" h="456129">
                <a:moveTo>
                  <a:pt x="0" y="456129"/>
                </a:moveTo>
                <a:cubicBezTo>
                  <a:pt x="32136" y="351970"/>
                  <a:pt x="25223" y="217722"/>
                  <a:pt x="343841" y="92170"/>
                </a:cubicBezTo>
                <a:cubicBezTo>
                  <a:pt x="662459" y="-33382"/>
                  <a:pt x="1447065" y="-27262"/>
                  <a:pt x="1701996" y="89805"/>
                </a:cubicBezTo>
                <a:cubicBezTo>
                  <a:pt x="1956927" y="206872"/>
                  <a:pt x="1999252" y="450589"/>
                  <a:pt x="1999252" y="450589"/>
                </a:cubicBezTo>
              </a:path>
            </a:pathLst>
          </a:custGeom>
          <a:ln w="9525">
            <a:solidFill>
              <a:srgbClr val="0070C0"/>
            </a:solidFill>
            <a:miter lim="800000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" name="Freeform 173">
            <a:extLst>
              <a:ext uri="{FF2B5EF4-FFF2-40B4-BE49-F238E27FC236}">
                <a16:creationId xmlns:a16="http://schemas.microsoft.com/office/drawing/2014/main" id="{36EB85C1-1EF1-965E-C7CA-74C830EAA743}"/>
              </a:ext>
            </a:extLst>
          </p:cNvPr>
          <p:cNvSpPr/>
          <p:nvPr/>
        </p:nvSpPr>
        <p:spPr>
          <a:xfrm rot="10800000">
            <a:off x="849604" y="5601077"/>
            <a:ext cx="3556310" cy="870846"/>
          </a:xfrm>
          <a:custGeom>
            <a:avLst/>
            <a:gdLst>
              <a:gd name="connsiteX0" fmla="*/ 0 w 1999722"/>
              <a:gd name="connsiteY0" fmla="*/ 578729 h 578729"/>
              <a:gd name="connsiteX1" fmla="*/ 283744 w 1999722"/>
              <a:gd name="connsiteY1" fmla="*/ 92370 h 578729"/>
              <a:gd name="connsiteX2" fmla="*/ 1702466 w 1999722"/>
              <a:gd name="connsiteY2" fmla="*/ 38330 h 578729"/>
              <a:gd name="connsiteX3" fmla="*/ 1999722 w 1999722"/>
              <a:gd name="connsiteY3" fmla="*/ 524689 h 578729"/>
              <a:gd name="connsiteX0" fmla="*/ 0 w 1999722"/>
              <a:gd name="connsiteY0" fmla="*/ 592819 h 592819"/>
              <a:gd name="connsiteX1" fmla="*/ 283744 w 1999722"/>
              <a:gd name="connsiteY1" fmla="*/ 92950 h 592819"/>
              <a:gd name="connsiteX2" fmla="*/ 1702466 w 1999722"/>
              <a:gd name="connsiteY2" fmla="*/ 38910 h 592819"/>
              <a:gd name="connsiteX3" fmla="*/ 1999722 w 1999722"/>
              <a:gd name="connsiteY3" fmla="*/ 525269 h 592819"/>
              <a:gd name="connsiteX0" fmla="*/ 0 w 1999722"/>
              <a:gd name="connsiteY0" fmla="*/ 604538 h 604538"/>
              <a:gd name="connsiteX1" fmla="*/ 324279 w 1999722"/>
              <a:gd name="connsiteY1" fmla="*/ 77649 h 604538"/>
              <a:gd name="connsiteX2" fmla="*/ 1702466 w 1999722"/>
              <a:gd name="connsiteY2" fmla="*/ 50629 h 604538"/>
              <a:gd name="connsiteX3" fmla="*/ 1999722 w 1999722"/>
              <a:gd name="connsiteY3" fmla="*/ 536988 h 604538"/>
              <a:gd name="connsiteX0" fmla="*/ 0 w 1999722"/>
              <a:gd name="connsiteY0" fmla="*/ 581671 h 581671"/>
              <a:gd name="connsiteX1" fmla="*/ 324279 w 1999722"/>
              <a:gd name="connsiteY1" fmla="*/ 54782 h 581671"/>
              <a:gd name="connsiteX2" fmla="*/ 1702466 w 1999722"/>
              <a:gd name="connsiteY2" fmla="*/ 68292 h 581671"/>
              <a:gd name="connsiteX3" fmla="*/ 1999722 w 1999722"/>
              <a:gd name="connsiteY3" fmla="*/ 514121 h 581671"/>
              <a:gd name="connsiteX0" fmla="*/ 0 w 1999722"/>
              <a:gd name="connsiteY0" fmla="*/ 552937 h 552937"/>
              <a:gd name="connsiteX1" fmla="*/ 337790 w 1999722"/>
              <a:gd name="connsiteY1" fmla="*/ 80088 h 552937"/>
              <a:gd name="connsiteX2" fmla="*/ 1702466 w 1999722"/>
              <a:gd name="connsiteY2" fmla="*/ 39558 h 552937"/>
              <a:gd name="connsiteX3" fmla="*/ 1999722 w 1999722"/>
              <a:gd name="connsiteY3" fmla="*/ 485387 h 552937"/>
              <a:gd name="connsiteX0" fmla="*/ 0 w 1999722"/>
              <a:gd name="connsiteY0" fmla="*/ 546160 h 546160"/>
              <a:gd name="connsiteX1" fmla="*/ 337790 w 1999722"/>
              <a:gd name="connsiteY1" fmla="*/ 73311 h 546160"/>
              <a:gd name="connsiteX2" fmla="*/ 1702466 w 1999722"/>
              <a:gd name="connsiteY2" fmla="*/ 32781 h 546160"/>
              <a:gd name="connsiteX3" fmla="*/ 1999722 w 1999722"/>
              <a:gd name="connsiteY3" fmla="*/ 384040 h 546160"/>
              <a:gd name="connsiteX0" fmla="*/ 0 w 2013233"/>
              <a:gd name="connsiteY0" fmla="*/ 362774 h 376284"/>
              <a:gd name="connsiteX1" fmla="*/ 351301 w 2013233"/>
              <a:gd name="connsiteY1" fmla="*/ 65555 h 376284"/>
              <a:gd name="connsiteX2" fmla="*/ 1715977 w 2013233"/>
              <a:gd name="connsiteY2" fmla="*/ 25025 h 376284"/>
              <a:gd name="connsiteX3" fmla="*/ 2013233 w 2013233"/>
              <a:gd name="connsiteY3" fmla="*/ 376284 h 376284"/>
              <a:gd name="connsiteX0" fmla="*/ 0 w 2013233"/>
              <a:gd name="connsiteY0" fmla="*/ 388815 h 402325"/>
              <a:gd name="connsiteX1" fmla="*/ 364812 w 2013233"/>
              <a:gd name="connsiteY1" fmla="*/ 37556 h 402325"/>
              <a:gd name="connsiteX2" fmla="*/ 1715977 w 2013233"/>
              <a:gd name="connsiteY2" fmla="*/ 51066 h 402325"/>
              <a:gd name="connsiteX3" fmla="*/ 2013233 w 2013233"/>
              <a:gd name="connsiteY3" fmla="*/ 402325 h 402325"/>
              <a:gd name="connsiteX0" fmla="*/ 0 w 2013233"/>
              <a:gd name="connsiteY0" fmla="*/ 388815 h 402325"/>
              <a:gd name="connsiteX1" fmla="*/ 364812 w 2013233"/>
              <a:gd name="connsiteY1" fmla="*/ 37556 h 402325"/>
              <a:gd name="connsiteX2" fmla="*/ 1715977 w 2013233"/>
              <a:gd name="connsiteY2" fmla="*/ 51066 h 402325"/>
              <a:gd name="connsiteX3" fmla="*/ 2013233 w 2013233"/>
              <a:gd name="connsiteY3" fmla="*/ 402325 h 402325"/>
              <a:gd name="connsiteX0" fmla="*/ 0 w 2013233"/>
              <a:gd name="connsiteY0" fmla="*/ 368540 h 382050"/>
              <a:gd name="connsiteX1" fmla="*/ 364812 w 2013233"/>
              <a:gd name="connsiteY1" fmla="*/ 17281 h 382050"/>
              <a:gd name="connsiteX2" fmla="*/ 1715977 w 2013233"/>
              <a:gd name="connsiteY2" fmla="*/ 30791 h 382050"/>
              <a:gd name="connsiteX3" fmla="*/ 2013233 w 2013233"/>
              <a:gd name="connsiteY3" fmla="*/ 382050 h 382050"/>
              <a:gd name="connsiteX0" fmla="*/ 0 w 2013233"/>
              <a:gd name="connsiteY0" fmla="*/ 351263 h 364773"/>
              <a:gd name="connsiteX1" fmla="*/ 364812 w 2013233"/>
              <a:gd name="connsiteY1" fmla="*/ 4 h 364773"/>
              <a:gd name="connsiteX2" fmla="*/ 1715977 w 2013233"/>
              <a:gd name="connsiteY2" fmla="*/ 13514 h 364773"/>
              <a:gd name="connsiteX3" fmla="*/ 2013233 w 2013233"/>
              <a:gd name="connsiteY3" fmla="*/ 364773 h 364773"/>
              <a:gd name="connsiteX0" fmla="*/ 0 w 2013233"/>
              <a:gd name="connsiteY0" fmla="*/ 359981 h 373491"/>
              <a:gd name="connsiteX1" fmla="*/ 357822 w 2013233"/>
              <a:gd name="connsiteY1" fmla="*/ 34122 h 373491"/>
              <a:gd name="connsiteX2" fmla="*/ 1715977 w 2013233"/>
              <a:gd name="connsiteY2" fmla="*/ 22232 h 373491"/>
              <a:gd name="connsiteX3" fmla="*/ 2013233 w 2013233"/>
              <a:gd name="connsiteY3" fmla="*/ 373491 h 373491"/>
              <a:gd name="connsiteX0" fmla="*/ 0 w 2013233"/>
              <a:gd name="connsiteY0" fmla="*/ 339913 h 353423"/>
              <a:gd name="connsiteX1" fmla="*/ 357822 w 2013233"/>
              <a:gd name="connsiteY1" fmla="*/ 14054 h 353423"/>
              <a:gd name="connsiteX2" fmla="*/ 1715977 w 2013233"/>
              <a:gd name="connsiteY2" fmla="*/ 2164 h 353423"/>
              <a:gd name="connsiteX3" fmla="*/ 2013233 w 2013233"/>
              <a:gd name="connsiteY3" fmla="*/ 353423 h 353423"/>
              <a:gd name="connsiteX0" fmla="*/ 0 w 2013233"/>
              <a:gd name="connsiteY0" fmla="*/ 350674 h 364184"/>
              <a:gd name="connsiteX1" fmla="*/ 357822 w 2013233"/>
              <a:gd name="connsiteY1" fmla="*/ 24815 h 364184"/>
              <a:gd name="connsiteX2" fmla="*/ 1715977 w 2013233"/>
              <a:gd name="connsiteY2" fmla="*/ 28800 h 364184"/>
              <a:gd name="connsiteX3" fmla="*/ 2013233 w 2013233"/>
              <a:gd name="connsiteY3" fmla="*/ 364184 h 364184"/>
              <a:gd name="connsiteX0" fmla="*/ 0 w 2013233"/>
              <a:gd name="connsiteY0" fmla="*/ 332392 h 345902"/>
              <a:gd name="connsiteX1" fmla="*/ 357822 w 2013233"/>
              <a:gd name="connsiteY1" fmla="*/ 6533 h 345902"/>
              <a:gd name="connsiteX2" fmla="*/ 1715977 w 2013233"/>
              <a:gd name="connsiteY2" fmla="*/ 10518 h 345902"/>
              <a:gd name="connsiteX3" fmla="*/ 2013233 w 2013233"/>
              <a:gd name="connsiteY3" fmla="*/ 345902 h 345902"/>
              <a:gd name="connsiteX0" fmla="*/ 0 w 2013233"/>
              <a:gd name="connsiteY0" fmla="*/ 356992 h 370502"/>
              <a:gd name="connsiteX1" fmla="*/ 357822 w 2013233"/>
              <a:gd name="connsiteY1" fmla="*/ 31133 h 370502"/>
              <a:gd name="connsiteX2" fmla="*/ 1715977 w 2013233"/>
              <a:gd name="connsiteY2" fmla="*/ 19243 h 370502"/>
              <a:gd name="connsiteX3" fmla="*/ 2013233 w 2013233"/>
              <a:gd name="connsiteY3" fmla="*/ 370502 h 370502"/>
              <a:gd name="connsiteX0" fmla="*/ 0 w 2013233"/>
              <a:gd name="connsiteY0" fmla="*/ 379517 h 393027"/>
              <a:gd name="connsiteX1" fmla="*/ 357822 w 2013233"/>
              <a:gd name="connsiteY1" fmla="*/ 44133 h 393027"/>
              <a:gd name="connsiteX2" fmla="*/ 1715977 w 2013233"/>
              <a:gd name="connsiteY2" fmla="*/ 41768 h 393027"/>
              <a:gd name="connsiteX3" fmla="*/ 2013233 w 2013233"/>
              <a:gd name="connsiteY3" fmla="*/ 393027 h 393027"/>
              <a:gd name="connsiteX0" fmla="*/ 0 w 2013233"/>
              <a:gd name="connsiteY0" fmla="*/ 389622 h 393607"/>
              <a:gd name="connsiteX1" fmla="*/ 357822 w 2013233"/>
              <a:gd name="connsiteY1" fmla="*/ 44713 h 393607"/>
              <a:gd name="connsiteX2" fmla="*/ 1715977 w 2013233"/>
              <a:gd name="connsiteY2" fmla="*/ 42348 h 393607"/>
              <a:gd name="connsiteX3" fmla="*/ 2013233 w 2013233"/>
              <a:gd name="connsiteY3" fmla="*/ 393607 h 393607"/>
              <a:gd name="connsiteX0" fmla="*/ 0 w 2013233"/>
              <a:gd name="connsiteY0" fmla="*/ 388615 h 388615"/>
              <a:gd name="connsiteX1" fmla="*/ 357822 w 2013233"/>
              <a:gd name="connsiteY1" fmla="*/ 43706 h 388615"/>
              <a:gd name="connsiteX2" fmla="*/ 1715977 w 2013233"/>
              <a:gd name="connsiteY2" fmla="*/ 41341 h 388615"/>
              <a:gd name="connsiteX3" fmla="*/ 2013233 w 2013233"/>
              <a:gd name="connsiteY3" fmla="*/ 376725 h 388615"/>
              <a:gd name="connsiteX0" fmla="*/ 0 w 1999252"/>
              <a:gd name="connsiteY0" fmla="*/ 408850 h 408850"/>
              <a:gd name="connsiteX1" fmla="*/ 343841 w 1999252"/>
              <a:gd name="connsiteY1" fmla="*/ 44891 h 408850"/>
              <a:gd name="connsiteX2" fmla="*/ 1701996 w 1999252"/>
              <a:gd name="connsiteY2" fmla="*/ 42526 h 408850"/>
              <a:gd name="connsiteX3" fmla="*/ 1999252 w 1999252"/>
              <a:gd name="connsiteY3" fmla="*/ 377910 h 408850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8714 h 418714"/>
              <a:gd name="connsiteX1" fmla="*/ 343841 w 1999252"/>
              <a:gd name="connsiteY1" fmla="*/ 54755 h 418714"/>
              <a:gd name="connsiteX2" fmla="*/ 1701996 w 1999252"/>
              <a:gd name="connsiteY2" fmla="*/ 52390 h 418714"/>
              <a:gd name="connsiteX3" fmla="*/ 1999252 w 1999252"/>
              <a:gd name="connsiteY3" fmla="*/ 413174 h 418714"/>
              <a:gd name="connsiteX0" fmla="*/ 0 w 1999252"/>
              <a:gd name="connsiteY0" fmla="*/ 436417 h 436417"/>
              <a:gd name="connsiteX1" fmla="*/ 343841 w 1999252"/>
              <a:gd name="connsiteY1" fmla="*/ 72458 h 436417"/>
              <a:gd name="connsiteX2" fmla="*/ 1701996 w 1999252"/>
              <a:gd name="connsiteY2" fmla="*/ 70093 h 436417"/>
              <a:gd name="connsiteX3" fmla="*/ 1999252 w 1999252"/>
              <a:gd name="connsiteY3" fmla="*/ 430877 h 436417"/>
              <a:gd name="connsiteX0" fmla="*/ 0 w 1999252"/>
              <a:gd name="connsiteY0" fmla="*/ 436417 h 436417"/>
              <a:gd name="connsiteX1" fmla="*/ 343841 w 1999252"/>
              <a:gd name="connsiteY1" fmla="*/ 72458 h 436417"/>
              <a:gd name="connsiteX2" fmla="*/ 1701996 w 1999252"/>
              <a:gd name="connsiteY2" fmla="*/ 70093 h 436417"/>
              <a:gd name="connsiteX3" fmla="*/ 1999252 w 1999252"/>
              <a:gd name="connsiteY3" fmla="*/ 430877 h 436417"/>
              <a:gd name="connsiteX0" fmla="*/ 0 w 1999252"/>
              <a:gd name="connsiteY0" fmla="*/ 436417 h 436417"/>
              <a:gd name="connsiteX1" fmla="*/ 343841 w 1999252"/>
              <a:gd name="connsiteY1" fmla="*/ 72458 h 436417"/>
              <a:gd name="connsiteX2" fmla="*/ 1701996 w 1999252"/>
              <a:gd name="connsiteY2" fmla="*/ 70093 h 436417"/>
              <a:gd name="connsiteX3" fmla="*/ 1999252 w 1999252"/>
              <a:gd name="connsiteY3" fmla="*/ 430877 h 436417"/>
              <a:gd name="connsiteX0" fmla="*/ 0 w 1999252"/>
              <a:gd name="connsiteY0" fmla="*/ 443383 h 443383"/>
              <a:gd name="connsiteX1" fmla="*/ 343841 w 1999252"/>
              <a:gd name="connsiteY1" fmla="*/ 79424 h 443383"/>
              <a:gd name="connsiteX2" fmla="*/ 1701996 w 1999252"/>
              <a:gd name="connsiteY2" fmla="*/ 77059 h 443383"/>
              <a:gd name="connsiteX3" fmla="*/ 1999252 w 1999252"/>
              <a:gd name="connsiteY3" fmla="*/ 437843 h 443383"/>
              <a:gd name="connsiteX0" fmla="*/ 0 w 1999252"/>
              <a:gd name="connsiteY0" fmla="*/ 456129 h 456129"/>
              <a:gd name="connsiteX1" fmla="*/ 343841 w 1999252"/>
              <a:gd name="connsiteY1" fmla="*/ 92170 h 456129"/>
              <a:gd name="connsiteX2" fmla="*/ 1701996 w 1999252"/>
              <a:gd name="connsiteY2" fmla="*/ 89805 h 456129"/>
              <a:gd name="connsiteX3" fmla="*/ 1999252 w 1999252"/>
              <a:gd name="connsiteY3" fmla="*/ 450589 h 45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252" h="456129">
                <a:moveTo>
                  <a:pt x="0" y="456129"/>
                </a:moveTo>
                <a:cubicBezTo>
                  <a:pt x="32136" y="351970"/>
                  <a:pt x="25223" y="217722"/>
                  <a:pt x="343841" y="92170"/>
                </a:cubicBezTo>
                <a:cubicBezTo>
                  <a:pt x="662459" y="-33382"/>
                  <a:pt x="1447065" y="-27262"/>
                  <a:pt x="1701996" y="89805"/>
                </a:cubicBezTo>
                <a:cubicBezTo>
                  <a:pt x="1956927" y="206872"/>
                  <a:pt x="1999252" y="450589"/>
                  <a:pt x="1999252" y="450589"/>
                </a:cubicBezTo>
              </a:path>
            </a:pathLst>
          </a:custGeom>
          <a:ln w="9525">
            <a:solidFill>
              <a:srgbClr val="C00000"/>
            </a:solidFill>
            <a:miter lim="800000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508C6B12-E876-966A-B585-9F851F162E62}"/>
              </a:ext>
            </a:extLst>
          </p:cNvPr>
          <p:cNvSpPr/>
          <p:nvPr/>
        </p:nvSpPr>
        <p:spPr>
          <a:xfrm>
            <a:off x="1344774" y="5444501"/>
            <a:ext cx="182880" cy="182880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endParaRPr lang="en-US" sz="12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5BAD5EC1-BDB0-AF08-5FAD-9FFC47DD6580}"/>
              </a:ext>
            </a:extLst>
          </p:cNvPr>
          <p:cNvSpPr/>
          <p:nvPr/>
        </p:nvSpPr>
        <p:spPr>
          <a:xfrm>
            <a:off x="1293128" y="5670191"/>
            <a:ext cx="306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C00000"/>
                </a:solidFill>
                <a:latin typeface="Times New Roman"/>
                <a:cs typeface="Times New Roman"/>
              </a:rPr>
              <a:t>S</a:t>
            </a:r>
            <a:r>
              <a:rPr lang="en-US" sz="800" baseline="-25000" dirty="0">
                <a:solidFill>
                  <a:srgbClr val="C00000"/>
                </a:solidFill>
                <a:latin typeface="Times New Roman"/>
                <a:cs typeface="Times New Roman"/>
              </a:rPr>
              <a:t>2a</a:t>
            </a: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8D9835EF-AA2A-C26D-1D63-381C8CB89BCE}"/>
              </a:ext>
            </a:extLst>
          </p:cNvPr>
          <p:cNvSpPr/>
          <p:nvPr/>
        </p:nvSpPr>
        <p:spPr>
          <a:xfrm>
            <a:off x="1179693" y="5326472"/>
            <a:ext cx="182880" cy="182880"/>
          </a:xfrm>
          <a:prstGeom prst="ellipse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endParaRPr lang="en-US" sz="12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4F8C91B5-0FA6-E87B-C83C-4ACDF32D6AB6}"/>
              </a:ext>
            </a:extLst>
          </p:cNvPr>
          <p:cNvSpPr/>
          <p:nvPr/>
        </p:nvSpPr>
        <p:spPr>
          <a:xfrm>
            <a:off x="1089796" y="5543892"/>
            <a:ext cx="32092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lang="en-US" sz="900" baseline="-25000" dirty="0">
                <a:solidFill>
                  <a:srgbClr val="0070C0"/>
                </a:solidFill>
                <a:latin typeface="Times New Roman"/>
                <a:cs typeface="Times New Roman"/>
              </a:rPr>
              <a:t>2c</a:t>
            </a:r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3B3F7757-A669-5F4C-8DF7-F5A9ED9647F2}"/>
              </a:ext>
            </a:extLst>
          </p:cNvPr>
          <p:cNvSpPr/>
          <p:nvPr/>
        </p:nvSpPr>
        <p:spPr>
          <a:xfrm>
            <a:off x="1027814" y="5184040"/>
            <a:ext cx="182880" cy="182880"/>
          </a:xfrm>
          <a:prstGeom prst="ellipse">
            <a:avLst/>
          </a:prstGeom>
          <a:noFill/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endParaRPr lang="en-US" sz="120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181" name="Freeform 180">
            <a:extLst>
              <a:ext uri="{FF2B5EF4-FFF2-40B4-BE49-F238E27FC236}">
                <a16:creationId xmlns:a16="http://schemas.microsoft.com/office/drawing/2014/main" id="{53BC98CC-7D93-FF76-2AC1-4282382F3724}"/>
              </a:ext>
            </a:extLst>
          </p:cNvPr>
          <p:cNvSpPr/>
          <p:nvPr/>
        </p:nvSpPr>
        <p:spPr>
          <a:xfrm rot="10800000">
            <a:off x="1055408" y="5376514"/>
            <a:ext cx="91440" cy="9144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9525">
            <a:solidFill>
              <a:srgbClr val="7030A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C4725AB3-68E4-E04F-D937-48D66CC89DDA}"/>
              </a:ext>
            </a:extLst>
          </p:cNvPr>
          <p:cNvSpPr/>
          <p:nvPr/>
        </p:nvSpPr>
        <p:spPr>
          <a:xfrm>
            <a:off x="950211" y="5420952"/>
            <a:ext cx="32092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7030A0"/>
                </a:solidFill>
                <a:latin typeface="Times New Roman"/>
                <a:cs typeface="Times New Roman"/>
              </a:rPr>
              <a:t>S</a:t>
            </a:r>
            <a:r>
              <a:rPr lang="en-US" sz="900" baseline="-25000" dirty="0">
                <a:solidFill>
                  <a:srgbClr val="7030A0"/>
                </a:solidFill>
                <a:latin typeface="Times New Roman"/>
                <a:cs typeface="Times New Roman"/>
              </a:rPr>
              <a:t>2e</a:t>
            </a:r>
          </a:p>
        </p:txBody>
      </p: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59F1C99C-2C51-E810-596C-745143F1ABE0}"/>
              </a:ext>
            </a:extLst>
          </p:cNvPr>
          <p:cNvCxnSpPr>
            <a:cxnSpLocks/>
            <a:stCxn id="180" idx="0"/>
          </p:cNvCxnSpPr>
          <p:nvPr/>
        </p:nvCxnSpPr>
        <p:spPr>
          <a:xfrm flipV="1">
            <a:off x="1119254" y="4773727"/>
            <a:ext cx="224764" cy="410313"/>
          </a:xfrm>
          <a:prstGeom prst="straightConnector1">
            <a:avLst/>
          </a:prstGeom>
          <a:ln w="95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CC316440-4528-1097-DDC6-D5504C0CA14B}"/>
              </a:ext>
            </a:extLst>
          </p:cNvPr>
          <p:cNvCxnSpPr>
            <a:cxnSpLocks/>
            <a:stCxn id="178" idx="0"/>
          </p:cNvCxnSpPr>
          <p:nvPr/>
        </p:nvCxnSpPr>
        <p:spPr>
          <a:xfrm flipV="1">
            <a:off x="1271133" y="4773727"/>
            <a:ext cx="72885" cy="552745"/>
          </a:xfrm>
          <a:prstGeom prst="straightConnector1">
            <a:avLst/>
          </a:prstGeom>
          <a:ln w="95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C2AA1D3B-9806-4FAC-1934-3E3C8612B536}"/>
              </a:ext>
            </a:extLst>
          </p:cNvPr>
          <p:cNvCxnSpPr>
            <a:cxnSpLocks/>
            <a:stCxn id="176" idx="0"/>
          </p:cNvCxnSpPr>
          <p:nvPr/>
        </p:nvCxnSpPr>
        <p:spPr>
          <a:xfrm flipH="1" flipV="1">
            <a:off x="1344018" y="4773727"/>
            <a:ext cx="92196" cy="670774"/>
          </a:xfrm>
          <a:prstGeom prst="straightConnector1">
            <a:avLst/>
          </a:prstGeom>
          <a:ln w="95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Freeform 185">
            <a:extLst>
              <a:ext uri="{FF2B5EF4-FFF2-40B4-BE49-F238E27FC236}">
                <a16:creationId xmlns:a16="http://schemas.microsoft.com/office/drawing/2014/main" id="{D31CA714-9772-66BD-69FD-E99000723106}"/>
              </a:ext>
            </a:extLst>
          </p:cNvPr>
          <p:cNvSpPr/>
          <p:nvPr/>
        </p:nvSpPr>
        <p:spPr>
          <a:xfrm rot="10800000">
            <a:off x="1210612" y="5506702"/>
            <a:ext cx="91440" cy="9144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9525">
            <a:solidFill>
              <a:srgbClr val="0070C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87" name="Freeform 186">
            <a:extLst>
              <a:ext uri="{FF2B5EF4-FFF2-40B4-BE49-F238E27FC236}">
                <a16:creationId xmlns:a16="http://schemas.microsoft.com/office/drawing/2014/main" id="{FCD0F8D8-3005-0EA5-5E17-5A6BE038B69A}"/>
              </a:ext>
            </a:extLst>
          </p:cNvPr>
          <p:cNvSpPr/>
          <p:nvPr/>
        </p:nvSpPr>
        <p:spPr>
          <a:xfrm rot="10800000">
            <a:off x="1394816" y="5627299"/>
            <a:ext cx="91440" cy="9144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9525">
            <a:solidFill>
              <a:srgbClr val="C0000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3DD91258-1AB2-8D7C-DAC1-DF821D79F178}"/>
              </a:ext>
            </a:extLst>
          </p:cNvPr>
          <p:cNvSpPr/>
          <p:nvPr/>
        </p:nvSpPr>
        <p:spPr>
          <a:xfrm>
            <a:off x="5014215" y="5455134"/>
            <a:ext cx="182880" cy="182880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endParaRPr lang="en-US" sz="12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6BFC500D-D015-5F17-D528-7A403C3A82CE}"/>
              </a:ext>
            </a:extLst>
          </p:cNvPr>
          <p:cNvSpPr/>
          <p:nvPr/>
        </p:nvSpPr>
        <p:spPr>
          <a:xfrm>
            <a:off x="4962569" y="5680824"/>
            <a:ext cx="306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C00000"/>
                </a:solidFill>
                <a:latin typeface="Times New Roman"/>
                <a:cs typeface="Times New Roman"/>
              </a:rPr>
              <a:t>S</a:t>
            </a:r>
            <a:r>
              <a:rPr lang="en-US" sz="800" baseline="-25000" dirty="0">
                <a:solidFill>
                  <a:srgbClr val="C00000"/>
                </a:solidFill>
                <a:latin typeface="Times New Roman"/>
                <a:cs typeface="Times New Roman"/>
              </a:rPr>
              <a:t>2a</a:t>
            </a:r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8CD875BC-A039-1097-5D75-5F8BA6C36478}"/>
              </a:ext>
            </a:extLst>
          </p:cNvPr>
          <p:cNvSpPr/>
          <p:nvPr/>
        </p:nvSpPr>
        <p:spPr>
          <a:xfrm>
            <a:off x="4849134" y="5337105"/>
            <a:ext cx="182880" cy="182880"/>
          </a:xfrm>
          <a:prstGeom prst="ellipse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endParaRPr lang="en-US" sz="12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07AE5789-15FA-2DF3-DBD3-4A637B2B8C1C}"/>
              </a:ext>
            </a:extLst>
          </p:cNvPr>
          <p:cNvSpPr/>
          <p:nvPr/>
        </p:nvSpPr>
        <p:spPr>
          <a:xfrm>
            <a:off x="4759237" y="5554525"/>
            <a:ext cx="32092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lang="en-US" sz="900" baseline="-25000" dirty="0">
                <a:solidFill>
                  <a:srgbClr val="0070C0"/>
                </a:solidFill>
                <a:latin typeface="Times New Roman"/>
                <a:cs typeface="Times New Roman"/>
              </a:rPr>
              <a:t>2c</a:t>
            </a:r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62B93E4C-6CE2-C02C-24DC-26F36D4381B3}"/>
              </a:ext>
            </a:extLst>
          </p:cNvPr>
          <p:cNvSpPr/>
          <p:nvPr/>
        </p:nvSpPr>
        <p:spPr>
          <a:xfrm>
            <a:off x="4697255" y="5194673"/>
            <a:ext cx="182880" cy="182880"/>
          </a:xfrm>
          <a:prstGeom prst="ellipse">
            <a:avLst/>
          </a:prstGeom>
          <a:noFill/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endParaRPr lang="en-US" sz="120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193" name="Freeform 192">
            <a:extLst>
              <a:ext uri="{FF2B5EF4-FFF2-40B4-BE49-F238E27FC236}">
                <a16:creationId xmlns:a16="http://schemas.microsoft.com/office/drawing/2014/main" id="{F3C8663B-04D4-4785-9FBD-38A190A5F09B}"/>
              </a:ext>
            </a:extLst>
          </p:cNvPr>
          <p:cNvSpPr/>
          <p:nvPr/>
        </p:nvSpPr>
        <p:spPr>
          <a:xfrm rot="10800000">
            <a:off x="4724849" y="5387147"/>
            <a:ext cx="91440" cy="9144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9525">
            <a:solidFill>
              <a:srgbClr val="7030A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9284909A-B89B-8380-3CB0-D90B24ED7F9C}"/>
              </a:ext>
            </a:extLst>
          </p:cNvPr>
          <p:cNvSpPr/>
          <p:nvPr/>
        </p:nvSpPr>
        <p:spPr>
          <a:xfrm>
            <a:off x="4619652" y="5431585"/>
            <a:ext cx="32092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7030A0"/>
                </a:solidFill>
                <a:latin typeface="Times New Roman"/>
                <a:cs typeface="Times New Roman"/>
              </a:rPr>
              <a:t>S</a:t>
            </a:r>
            <a:r>
              <a:rPr lang="en-US" sz="900" baseline="-25000" dirty="0">
                <a:solidFill>
                  <a:srgbClr val="7030A0"/>
                </a:solidFill>
                <a:latin typeface="Times New Roman"/>
                <a:cs typeface="Times New Roman"/>
              </a:rPr>
              <a:t>2e</a:t>
            </a:r>
          </a:p>
        </p:txBody>
      </p: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EEC46C86-AAE3-CB5F-6835-486E203CBA36}"/>
              </a:ext>
            </a:extLst>
          </p:cNvPr>
          <p:cNvCxnSpPr>
            <a:cxnSpLocks/>
            <a:stCxn id="192" idx="0"/>
          </p:cNvCxnSpPr>
          <p:nvPr/>
        </p:nvCxnSpPr>
        <p:spPr>
          <a:xfrm flipV="1">
            <a:off x="4788695" y="4784360"/>
            <a:ext cx="240600" cy="410313"/>
          </a:xfrm>
          <a:prstGeom prst="straightConnector1">
            <a:avLst/>
          </a:prstGeom>
          <a:ln w="95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D9BEF284-A453-B8C4-04A8-5A9AD0489D61}"/>
              </a:ext>
            </a:extLst>
          </p:cNvPr>
          <p:cNvCxnSpPr>
            <a:cxnSpLocks/>
            <a:stCxn id="190" idx="0"/>
          </p:cNvCxnSpPr>
          <p:nvPr/>
        </p:nvCxnSpPr>
        <p:spPr>
          <a:xfrm flipV="1">
            <a:off x="4940574" y="4784360"/>
            <a:ext cx="72885" cy="552745"/>
          </a:xfrm>
          <a:prstGeom prst="straightConnector1">
            <a:avLst/>
          </a:prstGeom>
          <a:ln w="95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41573099-EDAA-5E03-B130-7E6FCB339BDD}"/>
              </a:ext>
            </a:extLst>
          </p:cNvPr>
          <p:cNvCxnSpPr>
            <a:cxnSpLocks/>
            <a:stCxn id="188" idx="0"/>
          </p:cNvCxnSpPr>
          <p:nvPr/>
        </p:nvCxnSpPr>
        <p:spPr>
          <a:xfrm flipH="1" flipV="1">
            <a:off x="5013459" y="4784360"/>
            <a:ext cx="92196" cy="670774"/>
          </a:xfrm>
          <a:prstGeom prst="straightConnector1">
            <a:avLst/>
          </a:prstGeom>
          <a:ln w="95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Freeform 197">
            <a:extLst>
              <a:ext uri="{FF2B5EF4-FFF2-40B4-BE49-F238E27FC236}">
                <a16:creationId xmlns:a16="http://schemas.microsoft.com/office/drawing/2014/main" id="{9799F6F9-4EFA-0C38-F8BA-E3A2DB51BEE0}"/>
              </a:ext>
            </a:extLst>
          </p:cNvPr>
          <p:cNvSpPr/>
          <p:nvPr/>
        </p:nvSpPr>
        <p:spPr>
          <a:xfrm rot="10800000">
            <a:off x="4880053" y="5517335"/>
            <a:ext cx="91440" cy="9144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9525">
            <a:solidFill>
              <a:srgbClr val="0070C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99" name="Freeform 198">
            <a:extLst>
              <a:ext uri="{FF2B5EF4-FFF2-40B4-BE49-F238E27FC236}">
                <a16:creationId xmlns:a16="http://schemas.microsoft.com/office/drawing/2014/main" id="{901BCECC-CD38-B78A-618E-A3F05957CFD9}"/>
              </a:ext>
            </a:extLst>
          </p:cNvPr>
          <p:cNvSpPr/>
          <p:nvPr/>
        </p:nvSpPr>
        <p:spPr>
          <a:xfrm rot="10800000">
            <a:off x="5064257" y="5637932"/>
            <a:ext cx="91440" cy="9144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9525">
            <a:solidFill>
              <a:srgbClr val="C0000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00" name="Freeform 199">
            <a:extLst>
              <a:ext uri="{FF2B5EF4-FFF2-40B4-BE49-F238E27FC236}">
                <a16:creationId xmlns:a16="http://schemas.microsoft.com/office/drawing/2014/main" id="{73EB51A8-013A-1834-0D2B-E05DDA291647}"/>
              </a:ext>
            </a:extLst>
          </p:cNvPr>
          <p:cNvSpPr/>
          <p:nvPr/>
        </p:nvSpPr>
        <p:spPr>
          <a:xfrm rot="10800000">
            <a:off x="1316292" y="5517334"/>
            <a:ext cx="3556310" cy="870846"/>
          </a:xfrm>
          <a:custGeom>
            <a:avLst/>
            <a:gdLst>
              <a:gd name="connsiteX0" fmla="*/ 0 w 1999722"/>
              <a:gd name="connsiteY0" fmla="*/ 578729 h 578729"/>
              <a:gd name="connsiteX1" fmla="*/ 283744 w 1999722"/>
              <a:gd name="connsiteY1" fmla="*/ 92370 h 578729"/>
              <a:gd name="connsiteX2" fmla="*/ 1702466 w 1999722"/>
              <a:gd name="connsiteY2" fmla="*/ 38330 h 578729"/>
              <a:gd name="connsiteX3" fmla="*/ 1999722 w 1999722"/>
              <a:gd name="connsiteY3" fmla="*/ 524689 h 578729"/>
              <a:gd name="connsiteX0" fmla="*/ 0 w 1999722"/>
              <a:gd name="connsiteY0" fmla="*/ 592819 h 592819"/>
              <a:gd name="connsiteX1" fmla="*/ 283744 w 1999722"/>
              <a:gd name="connsiteY1" fmla="*/ 92950 h 592819"/>
              <a:gd name="connsiteX2" fmla="*/ 1702466 w 1999722"/>
              <a:gd name="connsiteY2" fmla="*/ 38910 h 592819"/>
              <a:gd name="connsiteX3" fmla="*/ 1999722 w 1999722"/>
              <a:gd name="connsiteY3" fmla="*/ 525269 h 592819"/>
              <a:gd name="connsiteX0" fmla="*/ 0 w 1999722"/>
              <a:gd name="connsiteY0" fmla="*/ 604538 h 604538"/>
              <a:gd name="connsiteX1" fmla="*/ 324279 w 1999722"/>
              <a:gd name="connsiteY1" fmla="*/ 77649 h 604538"/>
              <a:gd name="connsiteX2" fmla="*/ 1702466 w 1999722"/>
              <a:gd name="connsiteY2" fmla="*/ 50629 h 604538"/>
              <a:gd name="connsiteX3" fmla="*/ 1999722 w 1999722"/>
              <a:gd name="connsiteY3" fmla="*/ 536988 h 604538"/>
              <a:gd name="connsiteX0" fmla="*/ 0 w 1999722"/>
              <a:gd name="connsiteY0" fmla="*/ 581671 h 581671"/>
              <a:gd name="connsiteX1" fmla="*/ 324279 w 1999722"/>
              <a:gd name="connsiteY1" fmla="*/ 54782 h 581671"/>
              <a:gd name="connsiteX2" fmla="*/ 1702466 w 1999722"/>
              <a:gd name="connsiteY2" fmla="*/ 68292 h 581671"/>
              <a:gd name="connsiteX3" fmla="*/ 1999722 w 1999722"/>
              <a:gd name="connsiteY3" fmla="*/ 514121 h 581671"/>
              <a:gd name="connsiteX0" fmla="*/ 0 w 1999722"/>
              <a:gd name="connsiteY0" fmla="*/ 552937 h 552937"/>
              <a:gd name="connsiteX1" fmla="*/ 337790 w 1999722"/>
              <a:gd name="connsiteY1" fmla="*/ 80088 h 552937"/>
              <a:gd name="connsiteX2" fmla="*/ 1702466 w 1999722"/>
              <a:gd name="connsiteY2" fmla="*/ 39558 h 552937"/>
              <a:gd name="connsiteX3" fmla="*/ 1999722 w 1999722"/>
              <a:gd name="connsiteY3" fmla="*/ 485387 h 552937"/>
              <a:gd name="connsiteX0" fmla="*/ 0 w 1999722"/>
              <a:gd name="connsiteY0" fmla="*/ 546160 h 546160"/>
              <a:gd name="connsiteX1" fmla="*/ 337790 w 1999722"/>
              <a:gd name="connsiteY1" fmla="*/ 73311 h 546160"/>
              <a:gd name="connsiteX2" fmla="*/ 1702466 w 1999722"/>
              <a:gd name="connsiteY2" fmla="*/ 32781 h 546160"/>
              <a:gd name="connsiteX3" fmla="*/ 1999722 w 1999722"/>
              <a:gd name="connsiteY3" fmla="*/ 384040 h 546160"/>
              <a:gd name="connsiteX0" fmla="*/ 0 w 2013233"/>
              <a:gd name="connsiteY0" fmla="*/ 362774 h 376284"/>
              <a:gd name="connsiteX1" fmla="*/ 351301 w 2013233"/>
              <a:gd name="connsiteY1" fmla="*/ 65555 h 376284"/>
              <a:gd name="connsiteX2" fmla="*/ 1715977 w 2013233"/>
              <a:gd name="connsiteY2" fmla="*/ 25025 h 376284"/>
              <a:gd name="connsiteX3" fmla="*/ 2013233 w 2013233"/>
              <a:gd name="connsiteY3" fmla="*/ 376284 h 376284"/>
              <a:gd name="connsiteX0" fmla="*/ 0 w 2013233"/>
              <a:gd name="connsiteY0" fmla="*/ 388815 h 402325"/>
              <a:gd name="connsiteX1" fmla="*/ 364812 w 2013233"/>
              <a:gd name="connsiteY1" fmla="*/ 37556 h 402325"/>
              <a:gd name="connsiteX2" fmla="*/ 1715977 w 2013233"/>
              <a:gd name="connsiteY2" fmla="*/ 51066 h 402325"/>
              <a:gd name="connsiteX3" fmla="*/ 2013233 w 2013233"/>
              <a:gd name="connsiteY3" fmla="*/ 402325 h 402325"/>
              <a:gd name="connsiteX0" fmla="*/ 0 w 2013233"/>
              <a:gd name="connsiteY0" fmla="*/ 388815 h 402325"/>
              <a:gd name="connsiteX1" fmla="*/ 364812 w 2013233"/>
              <a:gd name="connsiteY1" fmla="*/ 37556 h 402325"/>
              <a:gd name="connsiteX2" fmla="*/ 1715977 w 2013233"/>
              <a:gd name="connsiteY2" fmla="*/ 51066 h 402325"/>
              <a:gd name="connsiteX3" fmla="*/ 2013233 w 2013233"/>
              <a:gd name="connsiteY3" fmla="*/ 402325 h 402325"/>
              <a:gd name="connsiteX0" fmla="*/ 0 w 2013233"/>
              <a:gd name="connsiteY0" fmla="*/ 368540 h 382050"/>
              <a:gd name="connsiteX1" fmla="*/ 364812 w 2013233"/>
              <a:gd name="connsiteY1" fmla="*/ 17281 h 382050"/>
              <a:gd name="connsiteX2" fmla="*/ 1715977 w 2013233"/>
              <a:gd name="connsiteY2" fmla="*/ 30791 h 382050"/>
              <a:gd name="connsiteX3" fmla="*/ 2013233 w 2013233"/>
              <a:gd name="connsiteY3" fmla="*/ 382050 h 382050"/>
              <a:gd name="connsiteX0" fmla="*/ 0 w 2013233"/>
              <a:gd name="connsiteY0" fmla="*/ 351263 h 364773"/>
              <a:gd name="connsiteX1" fmla="*/ 364812 w 2013233"/>
              <a:gd name="connsiteY1" fmla="*/ 4 h 364773"/>
              <a:gd name="connsiteX2" fmla="*/ 1715977 w 2013233"/>
              <a:gd name="connsiteY2" fmla="*/ 13514 h 364773"/>
              <a:gd name="connsiteX3" fmla="*/ 2013233 w 2013233"/>
              <a:gd name="connsiteY3" fmla="*/ 364773 h 364773"/>
              <a:gd name="connsiteX0" fmla="*/ 0 w 2013233"/>
              <a:gd name="connsiteY0" fmla="*/ 359981 h 373491"/>
              <a:gd name="connsiteX1" fmla="*/ 357822 w 2013233"/>
              <a:gd name="connsiteY1" fmla="*/ 34122 h 373491"/>
              <a:gd name="connsiteX2" fmla="*/ 1715977 w 2013233"/>
              <a:gd name="connsiteY2" fmla="*/ 22232 h 373491"/>
              <a:gd name="connsiteX3" fmla="*/ 2013233 w 2013233"/>
              <a:gd name="connsiteY3" fmla="*/ 373491 h 373491"/>
              <a:gd name="connsiteX0" fmla="*/ 0 w 2013233"/>
              <a:gd name="connsiteY0" fmla="*/ 339913 h 353423"/>
              <a:gd name="connsiteX1" fmla="*/ 357822 w 2013233"/>
              <a:gd name="connsiteY1" fmla="*/ 14054 h 353423"/>
              <a:gd name="connsiteX2" fmla="*/ 1715977 w 2013233"/>
              <a:gd name="connsiteY2" fmla="*/ 2164 h 353423"/>
              <a:gd name="connsiteX3" fmla="*/ 2013233 w 2013233"/>
              <a:gd name="connsiteY3" fmla="*/ 353423 h 353423"/>
              <a:gd name="connsiteX0" fmla="*/ 0 w 2013233"/>
              <a:gd name="connsiteY0" fmla="*/ 350674 h 364184"/>
              <a:gd name="connsiteX1" fmla="*/ 357822 w 2013233"/>
              <a:gd name="connsiteY1" fmla="*/ 24815 h 364184"/>
              <a:gd name="connsiteX2" fmla="*/ 1715977 w 2013233"/>
              <a:gd name="connsiteY2" fmla="*/ 28800 h 364184"/>
              <a:gd name="connsiteX3" fmla="*/ 2013233 w 2013233"/>
              <a:gd name="connsiteY3" fmla="*/ 364184 h 364184"/>
              <a:gd name="connsiteX0" fmla="*/ 0 w 2013233"/>
              <a:gd name="connsiteY0" fmla="*/ 332392 h 345902"/>
              <a:gd name="connsiteX1" fmla="*/ 357822 w 2013233"/>
              <a:gd name="connsiteY1" fmla="*/ 6533 h 345902"/>
              <a:gd name="connsiteX2" fmla="*/ 1715977 w 2013233"/>
              <a:gd name="connsiteY2" fmla="*/ 10518 h 345902"/>
              <a:gd name="connsiteX3" fmla="*/ 2013233 w 2013233"/>
              <a:gd name="connsiteY3" fmla="*/ 345902 h 345902"/>
              <a:gd name="connsiteX0" fmla="*/ 0 w 2013233"/>
              <a:gd name="connsiteY0" fmla="*/ 356992 h 370502"/>
              <a:gd name="connsiteX1" fmla="*/ 357822 w 2013233"/>
              <a:gd name="connsiteY1" fmla="*/ 31133 h 370502"/>
              <a:gd name="connsiteX2" fmla="*/ 1715977 w 2013233"/>
              <a:gd name="connsiteY2" fmla="*/ 19243 h 370502"/>
              <a:gd name="connsiteX3" fmla="*/ 2013233 w 2013233"/>
              <a:gd name="connsiteY3" fmla="*/ 370502 h 370502"/>
              <a:gd name="connsiteX0" fmla="*/ 0 w 2013233"/>
              <a:gd name="connsiteY0" fmla="*/ 379517 h 393027"/>
              <a:gd name="connsiteX1" fmla="*/ 357822 w 2013233"/>
              <a:gd name="connsiteY1" fmla="*/ 44133 h 393027"/>
              <a:gd name="connsiteX2" fmla="*/ 1715977 w 2013233"/>
              <a:gd name="connsiteY2" fmla="*/ 41768 h 393027"/>
              <a:gd name="connsiteX3" fmla="*/ 2013233 w 2013233"/>
              <a:gd name="connsiteY3" fmla="*/ 393027 h 393027"/>
              <a:gd name="connsiteX0" fmla="*/ 0 w 2013233"/>
              <a:gd name="connsiteY0" fmla="*/ 389622 h 393607"/>
              <a:gd name="connsiteX1" fmla="*/ 357822 w 2013233"/>
              <a:gd name="connsiteY1" fmla="*/ 44713 h 393607"/>
              <a:gd name="connsiteX2" fmla="*/ 1715977 w 2013233"/>
              <a:gd name="connsiteY2" fmla="*/ 42348 h 393607"/>
              <a:gd name="connsiteX3" fmla="*/ 2013233 w 2013233"/>
              <a:gd name="connsiteY3" fmla="*/ 393607 h 393607"/>
              <a:gd name="connsiteX0" fmla="*/ 0 w 2013233"/>
              <a:gd name="connsiteY0" fmla="*/ 388615 h 388615"/>
              <a:gd name="connsiteX1" fmla="*/ 357822 w 2013233"/>
              <a:gd name="connsiteY1" fmla="*/ 43706 h 388615"/>
              <a:gd name="connsiteX2" fmla="*/ 1715977 w 2013233"/>
              <a:gd name="connsiteY2" fmla="*/ 41341 h 388615"/>
              <a:gd name="connsiteX3" fmla="*/ 2013233 w 2013233"/>
              <a:gd name="connsiteY3" fmla="*/ 376725 h 388615"/>
              <a:gd name="connsiteX0" fmla="*/ 0 w 1999252"/>
              <a:gd name="connsiteY0" fmla="*/ 408850 h 408850"/>
              <a:gd name="connsiteX1" fmla="*/ 343841 w 1999252"/>
              <a:gd name="connsiteY1" fmla="*/ 44891 h 408850"/>
              <a:gd name="connsiteX2" fmla="*/ 1701996 w 1999252"/>
              <a:gd name="connsiteY2" fmla="*/ 42526 h 408850"/>
              <a:gd name="connsiteX3" fmla="*/ 1999252 w 1999252"/>
              <a:gd name="connsiteY3" fmla="*/ 377910 h 408850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8714 h 418714"/>
              <a:gd name="connsiteX1" fmla="*/ 343841 w 1999252"/>
              <a:gd name="connsiteY1" fmla="*/ 54755 h 418714"/>
              <a:gd name="connsiteX2" fmla="*/ 1701996 w 1999252"/>
              <a:gd name="connsiteY2" fmla="*/ 52390 h 418714"/>
              <a:gd name="connsiteX3" fmla="*/ 1999252 w 1999252"/>
              <a:gd name="connsiteY3" fmla="*/ 413174 h 418714"/>
              <a:gd name="connsiteX0" fmla="*/ 0 w 1999252"/>
              <a:gd name="connsiteY0" fmla="*/ 436417 h 436417"/>
              <a:gd name="connsiteX1" fmla="*/ 343841 w 1999252"/>
              <a:gd name="connsiteY1" fmla="*/ 72458 h 436417"/>
              <a:gd name="connsiteX2" fmla="*/ 1701996 w 1999252"/>
              <a:gd name="connsiteY2" fmla="*/ 70093 h 436417"/>
              <a:gd name="connsiteX3" fmla="*/ 1999252 w 1999252"/>
              <a:gd name="connsiteY3" fmla="*/ 430877 h 436417"/>
              <a:gd name="connsiteX0" fmla="*/ 0 w 1999252"/>
              <a:gd name="connsiteY0" fmla="*/ 436417 h 436417"/>
              <a:gd name="connsiteX1" fmla="*/ 343841 w 1999252"/>
              <a:gd name="connsiteY1" fmla="*/ 72458 h 436417"/>
              <a:gd name="connsiteX2" fmla="*/ 1701996 w 1999252"/>
              <a:gd name="connsiteY2" fmla="*/ 70093 h 436417"/>
              <a:gd name="connsiteX3" fmla="*/ 1999252 w 1999252"/>
              <a:gd name="connsiteY3" fmla="*/ 430877 h 436417"/>
              <a:gd name="connsiteX0" fmla="*/ 0 w 1999252"/>
              <a:gd name="connsiteY0" fmla="*/ 436417 h 436417"/>
              <a:gd name="connsiteX1" fmla="*/ 343841 w 1999252"/>
              <a:gd name="connsiteY1" fmla="*/ 72458 h 436417"/>
              <a:gd name="connsiteX2" fmla="*/ 1701996 w 1999252"/>
              <a:gd name="connsiteY2" fmla="*/ 70093 h 436417"/>
              <a:gd name="connsiteX3" fmla="*/ 1999252 w 1999252"/>
              <a:gd name="connsiteY3" fmla="*/ 430877 h 436417"/>
              <a:gd name="connsiteX0" fmla="*/ 0 w 1999252"/>
              <a:gd name="connsiteY0" fmla="*/ 443383 h 443383"/>
              <a:gd name="connsiteX1" fmla="*/ 343841 w 1999252"/>
              <a:gd name="connsiteY1" fmla="*/ 79424 h 443383"/>
              <a:gd name="connsiteX2" fmla="*/ 1701996 w 1999252"/>
              <a:gd name="connsiteY2" fmla="*/ 77059 h 443383"/>
              <a:gd name="connsiteX3" fmla="*/ 1999252 w 1999252"/>
              <a:gd name="connsiteY3" fmla="*/ 437843 h 443383"/>
              <a:gd name="connsiteX0" fmla="*/ 0 w 1999252"/>
              <a:gd name="connsiteY0" fmla="*/ 456129 h 456129"/>
              <a:gd name="connsiteX1" fmla="*/ 343841 w 1999252"/>
              <a:gd name="connsiteY1" fmla="*/ 92170 h 456129"/>
              <a:gd name="connsiteX2" fmla="*/ 1701996 w 1999252"/>
              <a:gd name="connsiteY2" fmla="*/ 89805 h 456129"/>
              <a:gd name="connsiteX3" fmla="*/ 1999252 w 1999252"/>
              <a:gd name="connsiteY3" fmla="*/ 450589 h 45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252" h="456129">
                <a:moveTo>
                  <a:pt x="0" y="456129"/>
                </a:moveTo>
                <a:cubicBezTo>
                  <a:pt x="32136" y="351970"/>
                  <a:pt x="25223" y="217722"/>
                  <a:pt x="343841" y="92170"/>
                </a:cubicBezTo>
                <a:cubicBezTo>
                  <a:pt x="662459" y="-33382"/>
                  <a:pt x="1447065" y="-27262"/>
                  <a:pt x="1701996" y="89805"/>
                </a:cubicBezTo>
                <a:cubicBezTo>
                  <a:pt x="1956927" y="206872"/>
                  <a:pt x="1999252" y="450589"/>
                  <a:pt x="1999252" y="450589"/>
                </a:cubicBezTo>
              </a:path>
            </a:pathLst>
          </a:custGeom>
          <a:ln w="9525">
            <a:solidFill>
              <a:srgbClr val="0070C0"/>
            </a:solidFill>
            <a:miter lim="800000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1" name="Freeform 200">
            <a:extLst>
              <a:ext uri="{FF2B5EF4-FFF2-40B4-BE49-F238E27FC236}">
                <a16:creationId xmlns:a16="http://schemas.microsoft.com/office/drawing/2014/main" id="{C1AAEDDA-E7C0-1366-D9F7-B4277DA456B0}"/>
              </a:ext>
            </a:extLst>
          </p:cNvPr>
          <p:cNvSpPr/>
          <p:nvPr/>
        </p:nvSpPr>
        <p:spPr>
          <a:xfrm rot="10800000">
            <a:off x="1508447" y="5622028"/>
            <a:ext cx="3556310" cy="870846"/>
          </a:xfrm>
          <a:custGeom>
            <a:avLst/>
            <a:gdLst>
              <a:gd name="connsiteX0" fmla="*/ 0 w 1999722"/>
              <a:gd name="connsiteY0" fmla="*/ 578729 h 578729"/>
              <a:gd name="connsiteX1" fmla="*/ 283744 w 1999722"/>
              <a:gd name="connsiteY1" fmla="*/ 92370 h 578729"/>
              <a:gd name="connsiteX2" fmla="*/ 1702466 w 1999722"/>
              <a:gd name="connsiteY2" fmla="*/ 38330 h 578729"/>
              <a:gd name="connsiteX3" fmla="*/ 1999722 w 1999722"/>
              <a:gd name="connsiteY3" fmla="*/ 524689 h 578729"/>
              <a:gd name="connsiteX0" fmla="*/ 0 w 1999722"/>
              <a:gd name="connsiteY0" fmla="*/ 592819 h 592819"/>
              <a:gd name="connsiteX1" fmla="*/ 283744 w 1999722"/>
              <a:gd name="connsiteY1" fmla="*/ 92950 h 592819"/>
              <a:gd name="connsiteX2" fmla="*/ 1702466 w 1999722"/>
              <a:gd name="connsiteY2" fmla="*/ 38910 h 592819"/>
              <a:gd name="connsiteX3" fmla="*/ 1999722 w 1999722"/>
              <a:gd name="connsiteY3" fmla="*/ 525269 h 592819"/>
              <a:gd name="connsiteX0" fmla="*/ 0 w 1999722"/>
              <a:gd name="connsiteY0" fmla="*/ 604538 h 604538"/>
              <a:gd name="connsiteX1" fmla="*/ 324279 w 1999722"/>
              <a:gd name="connsiteY1" fmla="*/ 77649 h 604538"/>
              <a:gd name="connsiteX2" fmla="*/ 1702466 w 1999722"/>
              <a:gd name="connsiteY2" fmla="*/ 50629 h 604538"/>
              <a:gd name="connsiteX3" fmla="*/ 1999722 w 1999722"/>
              <a:gd name="connsiteY3" fmla="*/ 536988 h 604538"/>
              <a:gd name="connsiteX0" fmla="*/ 0 w 1999722"/>
              <a:gd name="connsiteY0" fmla="*/ 581671 h 581671"/>
              <a:gd name="connsiteX1" fmla="*/ 324279 w 1999722"/>
              <a:gd name="connsiteY1" fmla="*/ 54782 h 581671"/>
              <a:gd name="connsiteX2" fmla="*/ 1702466 w 1999722"/>
              <a:gd name="connsiteY2" fmla="*/ 68292 h 581671"/>
              <a:gd name="connsiteX3" fmla="*/ 1999722 w 1999722"/>
              <a:gd name="connsiteY3" fmla="*/ 514121 h 581671"/>
              <a:gd name="connsiteX0" fmla="*/ 0 w 1999722"/>
              <a:gd name="connsiteY0" fmla="*/ 552937 h 552937"/>
              <a:gd name="connsiteX1" fmla="*/ 337790 w 1999722"/>
              <a:gd name="connsiteY1" fmla="*/ 80088 h 552937"/>
              <a:gd name="connsiteX2" fmla="*/ 1702466 w 1999722"/>
              <a:gd name="connsiteY2" fmla="*/ 39558 h 552937"/>
              <a:gd name="connsiteX3" fmla="*/ 1999722 w 1999722"/>
              <a:gd name="connsiteY3" fmla="*/ 485387 h 552937"/>
              <a:gd name="connsiteX0" fmla="*/ 0 w 1999722"/>
              <a:gd name="connsiteY0" fmla="*/ 546160 h 546160"/>
              <a:gd name="connsiteX1" fmla="*/ 337790 w 1999722"/>
              <a:gd name="connsiteY1" fmla="*/ 73311 h 546160"/>
              <a:gd name="connsiteX2" fmla="*/ 1702466 w 1999722"/>
              <a:gd name="connsiteY2" fmla="*/ 32781 h 546160"/>
              <a:gd name="connsiteX3" fmla="*/ 1999722 w 1999722"/>
              <a:gd name="connsiteY3" fmla="*/ 384040 h 546160"/>
              <a:gd name="connsiteX0" fmla="*/ 0 w 2013233"/>
              <a:gd name="connsiteY0" fmla="*/ 362774 h 376284"/>
              <a:gd name="connsiteX1" fmla="*/ 351301 w 2013233"/>
              <a:gd name="connsiteY1" fmla="*/ 65555 h 376284"/>
              <a:gd name="connsiteX2" fmla="*/ 1715977 w 2013233"/>
              <a:gd name="connsiteY2" fmla="*/ 25025 h 376284"/>
              <a:gd name="connsiteX3" fmla="*/ 2013233 w 2013233"/>
              <a:gd name="connsiteY3" fmla="*/ 376284 h 376284"/>
              <a:gd name="connsiteX0" fmla="*/ 0 w 2013233"/>
              <a:gd name="connsiteY0" fmla="*/ 388815 h 402325"/>
              <a:gd name="connsiteX1" fmla="*/ 364812 w 2013233"/>
              <a:gd name="connsiteY1" fmla="*/ 37556 h 402325"/>
              <a:gd name="connsiteX2" fmla="*/ 1715977 w 2013233"/>
              <a:gd name="connsiteY2" fmla="*/ 51066 h 402325"/>
              <a:gd name="connsiteX3" fmla="*/ 2013233 w 2013233"/>
              <a:gd name="connsiteY3" fmla="*/ 402325 h 402325"/>
              <a:gd name="connsiteX0" fmla="*/ 0 w 2013233"/>
              <a:gd name="connsiteY0" fmla="*/ 388815 h 402325"/>
              <a:gd name="connsiteX1" fmla="*/ 364812 w 2013233"/>
              <a:gd name="connsiteY1" fmla="*/ 37556 h 402325"/>
              <a:gd name="connsiteX2" fmla="*/ 1715977 w 2013233"/>
              <a:gd name="connsiteY2" fmla="*/ 51066 h 402325"/>
              <a:gd name="connsiteX3" fmla="*/ 2013233 w 2013233"/>
              <a:gd name="connsiteY3" fmla="*/ 402325 h 402325"/>
              <a:gd name="connsiteX0" fmla="*/ 0 w 2013233"/>
              <a:gd name="connsiteY0" fmla="*/ 368540 h 382050"/>
              <a:gd name="connsiteX1" fmla="*/ 364812 w 2013233"/>
              <a:gd name="connsiteY1" fmla="*/ 17281 h 382050"/>
              <a:gd name="connsiteX2" fmla="*/ 1715977 w 2013233"/>
              <a:gd name="connsiteY2" fmla="*/ 30791 h 382050"/>
              <a:gd name="connsiteX3" fmla="*/ 2013233 w 2013233"/>
              <a:gd name="connsiteY3" fmla="*/ 382050 h 382050"/>
              <a:gd name="connsiteX0" fmla="*/ 0 w 2013233"/>
              <a:gd name="connsiteY0" fmla="*/ 351263 h 364773"/>
              <a:gd name="connsiteX1" fmla="*/ 364812 w 2013233"/>
              <a:gd name="connsiteY1" fmla="*/ 4 h 364773"/>
              <a:gd name="connsiteX2" fmla="*/ 1715977 w 2013233"/>
              <a:gd name="connsiteY2" fmla="*/ 13514 h 364773"/>
              <a:gd name="connsiteX3" fmla="*/ 2013233 w 2013233"/>
              <a:gd name="connsiteY3" fmla="*/ 364773 h 364773"/>
              <a:gd name="connsiteX0" fmla="*/ 0 w 2013233"/>
              <a:gd name="connsiteY0" fmla="*/ 359981 h 373491"/>
              <a:gd name="connsiteX1" fmla="*/ 357822 w 2013233"/>
              <a:gd name="connsiteY1" fmla="*/ 34122 h 373491"/>
              <a:gd name="connsiteX2" fmla="*/ 1715977 w 2013233"/>
              <a:gd name="connsiteY2" fmla="*/ 22232 h 373491"/>
              <a:gd name="connsiteX3" fmla="*/ 2013233 w 2013233"/>
              <a:gd name="connsiteY3" fmla="*/ 373491 h 373491"/>
              <a:gd name="connsiteX0" fmla="*/ 0 w 2013233"/>
              <a:gd name="connsiteY0" fmla="*/ 339913 h 353423"/>
              <a:gd name="connsiteX1" fmla="*/ 357822 w 2013233"/>
              <a:gd name="connsiteY1" fmla="*/ 14054 h 353423"/>
              <a:gd name="connsiteX2" fmla="*/ 1715977 w 2013233"/>
              <a:gd name="connsiteY2" fmla="*/ 2164 h 353423"/>
              <a:gd name="connsiteX3" fmla="*/ 2013233 w 2013233"/>
              <a:gd name="connsiteY3" fmla="*/ 353423 h 353423"/>
              <a:gd name="connsiteX0" fmla="*/ 0 w 2013233"/>
              <a:gd name="connsiteY0" fmla="*/ 350674 h 364184"/>
              <a:gd name="connsiteX1" fmla="*/ 357822 w 2013233"/>
              <a:gd name="connsiteY1" fmla="*/ 24815 h 364184"/>
              <a:gd name="connsiteX2" fmla="*/ 1715977 w 2013233"/>
              <a:gd name="connsiteY2" fmla="*/ 28800 h 364184"/>
              <a:gd name="connsiteX3" fmla="*/ 2013233 w 2013233"/>
              <a:gd name="connsiteY3" fmla="*/ 364184 h 364184"/>
              <a:gd name="connsiteX0" fmla="*/ 0 w 2013233"/>
              <a:gd name="connsiteY0" fmla="*/ 332392 h 345902"/>
              <a:gd name="connsiteX1" fmla="*/ 357822 w 2013233"/>
              <a:gd name="connsiteY1" fmla="*/ 6533 h 345902"/>
              <a:gd name="connsiteX2" fmla="*/ 1715977 w 2013233"/>
              <a:gd name="connsiteY2" fmla="*/ 10518 h 345902"/>
              <a:gd name="connsiteX3" fmla="*/ 2013233 w 2013233"/>
              <a:gd name="connsiteY3" fmla="*/ 345902 h 345902"/>
              <a:gd name="connsiteX0" fmla="*/ 0 w 2013233"/>
              <a:gd name="connsiteY0" fmla="*/ 356992 h 370502"/>
              <a:gd name="connsiteX1" fmla="*/ 357822 w 2013233"/>
              <a:gd name="connsiteY1" fmla="*/ 31133 h 370502"/>
              <a:gd name="connsiteX2" fmla="*/ 1715977 w 2013233"/>
              <a:gd name="connsiteY2" fmla="*/ 19243 h 370502"/>
              <a:gd name="connsiteX3" fmla="*/ 2013233 w 2013233"/>
              <a:gd name="connsiteY3" fmla="*/ 370502 h 370502"/>
              <a:gd name="connsiteX0" fmla="*/ 0 w 2013233"/>
              <a:gd name="connsiteY0" fmla="*/ 379517 h 393027"/>
              <a:gd name="connsiteX1" fmla="*/ 357822 w 2013233"/>
              <a:gd name="connsiteY1" fmla="*/ 44133 h 393027"/>
              <a:gd name="connsiteX2" fmla="*/ 1715977 w 2013233"/>
              <a:gd name="connsiteY2" fmla="*/ 41768 h 393027"/>
              <a:gd name="connsiteX3" fmla="*/ 2013233 w 2013233"/>
              <a:gd name="connsiteY3" fmla="*/ 393027 h 393027"/>
              <a:gd name="connsiteX0" fmla="*/ 0 w 2013233"/>
              <a:gd name="connsiteY0" fmla="*/ 389622 h 393607"/>
              <a:gd name="connsiteX1" fmla="*/ 357822 w 2013233"/>
              <a:gd name="connsiteY1" fmla="*/ 44713 h 393607"/>
              <a:gd name="connsiteX2" fmla="*/ 1715977 w 2013233"/>
              <a:gd name="connsiteY2" fmla="*/ 42348 h 393607"/>
              <a:gd name="connsiteX3" fmla="*/ 2013233 w 2013233"/>
              <a:gd name="connsiteY3" fmla="*/ 393607 h 393607"/>
              <a:gd name="connsiteX0" fmla="*/ 0 w 2013233"/>
              <a:gd name="connsiteY0" fmla="*/ 388615 h 388615"/>
              <a:gd name="connsiteX1" fmla="*/ 357822 w 2013233"/>
              <a:gd name="connsiteY1" fmla="*/ 43706 h 388615"/>
              <a:gd name="connsiteX2" fmla="*/ 1715977 w 2013233"/>
              <a:gd name="connsiteY2" fmla="*/ 41341 h 388615"/>
              <a:gd name="connsiteX3" fmla="*/ 2013233 w 2013233"/>
              <a:gd name="connsiteY3" fmla="*/ 376725 h 388615"/>
              <a:gd name="connsiteX0" fmla="*/ 0 w 1999252"/>
              <a:gd name="connsiteY0" fmla="*/ 408850 h 408850"/>
              <a:gd name="connsiteX1" fmla="*/ 343841 w 1999252"/>
              <a:gd name="connsiteY1" fmla="*/ 44891 h 408850"/>
              <a:gd name="connsiteX2" fmla="*/ 1701996 w 1999252"/>
              <a:gd name="connsiteY2" fmla="*/ 42526 h 408850"/>
              <a:gd name="connsiteX3" fmla="*/ 1999252 w 1999252"/>
              <a:gd name="connsiteY3" fmla="*/ 377910 h 408850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8714 h 418714"/>
              <a:gd name="connsiteX1" fmla="*/ 343841 w 1999252"/>
              <a:gd name="connsiteY1" fmla="*/ 54755 h 418714"/>
              <a:gd name="connsiteX2" fmla="*/ 1701996 w 1999252"/>
              <a:gd name="connsiteY2" fmla="*/ 52390 h 418714"/>
              <a:gd name="connsiteX3" fmla="*/ 1999252 w 1999252"/>
              <a:gd name="connsiteY3" fmla="*/ 413174 h 418714"/>
              <a:gd name="connsiteX0" fmla="*/ 0 w 1999252"/>
              <a:gd name="connsiteY0" fmla="*/ 436417 h 436417"/>
              <a:gd name="connsiteX1" fmla="*/ 343841 w 1999252"/>
              <a:gd name="connsiteY1" fmla="*/ 72458 h 436417"/>
              <a:gd name="connsiteX2" fmla="*/ 1701996 w 1999252"/>
              <a:gd name="connsiteY2" fmla="*/ 70093 h 436417"/>
              <a:gd name="connsiteX3" fmla="*/ 1999252 w 1999252"/>
              <a:gd name="connsiteY3" fmla="*/ 430877 h 436417"/>
              <a:gd name="connsiteX0" fmla="*/ 0 w 1999252"/>
              <a:gd name="connsiteY0" fmla="*/ 436417 h 436417"/>
              <a:gd name="connsiteX1" fmla="*/ 343841 w 1999252"/>
              <a:gd name="connsiteY1" fmla="*/ 72458 h 436417"/>
              <a:gd name="connsiteX2" fmla="*/ 1701996 w 1999252"/>
              <a:gd name="connsiteY2" fmla="*/ 70093 h 436417"/>
              <a:gd name="connsiteX3" fmla="*/ 1999252 w 1999252"/>
              <a:gd name="connsiteY3" fmla="*/ 430877 h 436417"/>
              <a:gd name="connsiteX0" fmla="*/ 0 w 1999252"/>
              <a:gd name="connsiteY0" fmla="*/ 436417 h 436417"/>
              <a:gd name="connsiteX1" fmla="*/ 343841 w 1999252"/>
              <a:gd name="connsiteY1" fmla="*/ 72458 h 436417"/>
              <a:gd name="connsiteX2" fmla="*/ 1701996 w 1999252"/>
              <a:gd name="connsiteY2" fmla="*/ 70093 h 436417"/>
              <a:gd name="connsiteX3" fmla="*/ 1999252 w 1999252"/>
              <a:gd name="connsiteY3" fmla="*/ 430877 h 436417"/>
              <a:gd name="connsiteX0" fmla="*/ 0 w 1999252"/>
              <a:gd name="connsiteY0" fmla="*/ 443383 h 443383"/>
              <a:gd name="connsiteX1" fmla="*/ 343841 w 1999252"/>
              <a:gd name="connsiteY1" fmla="*/ 79424 h 443383"/>
              <a:gd name="connsiteX2" fmla="*/ 1701996 w 1999252"/>
              <a:gd name="connsiteY2" fmla="*/ 77059 h 443383"/>
              <a:gd name="connsiteX3" fmla="*/ 1999252 w 1999252"/>
              <a:gd name="connsiteY3" fmla="*/ 437843 h 443383"/>
              <a:gd name="connsiteX0" fmla="*/ 0 w 1999252"/>
              <a:gd name="connsiteY0" fmla="*/ 456129 h 456129"/>
              <a:gd name="connsiteX1" fmla="*/ 343841 w 1999252"/>
              <a:gd name="connsiteY1" fmla="*/ 92170 h 456129"/>
              <a:gd name="connsiteX2" fmla="*/ 1701996 w 1999252"/>
              <a:gd name="connsiteY2" fmla="*/ 89805 h 456129"/>
              <a:gd name="connsiteX3" fmla="*/ 1999252 w 1999252"/>
              <a:gd name="connsiteY3" fmla="*/ 450589 h 45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252" h="456129">
                <a:moveTo>
                  <a:pt x="0" y="456129"/>
                </a:moveTo>
                <a:cubicBezTo>
                  <a:pt x="32136" y="351970"/>
                  <a:pt x="25223" y="217722"/>
                  <a:pt x="343841" y="92170"/>
                </a:cubicBezTo>
                <a:cubicBezTo>
                  <a:pt x="662459" y="-33382"/>
                  <a:pt x="1447065" y="-27262"/>
                  <a:pt x="1701996" y="89805"/>
                </a:cubicBezTo>
                <a:cubicBezTo>
                  <a:pt x="1956927" y="206872"/>
                  <a:pt x="1999252" y="450589"/>
                  <a:pt x="1999252" y="450589"/>
                </a:cubicBezTo>
              </a:path>
            </a:pathLst>
          </a:custGeom>
          <a:ln w="9525">
            <a:solidFill>
              <a:srgbClr val="C00000"/>
            </a:solidFill>
            <a:miter lim="800000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A1F56DE5-0840-CCCE-5448-8D637AB0E652}"/>
              </a:ext>
            </a:extLst>
          </p:cNvPr>
          <p:cNvSpPr/>
          <p:nvPr/>
        </p:nvSpPr>
        <p:spPr>
          <a:xfrm>
            <a:off x="2036907" y="5433869"/>
            <a:ext cx="182880" cy="182880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endParaRPr lang="en-US" sz="12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7B171935-3829-39F2-C453-8F99A0B5F95F}"/>
              </a:ext>
            </a:extLst>
          </p:cNvPr>
          <p:cNvSpPr/>
          <p:nvPr/>
        </p:nvSpPr>
        <p:spPr>
          <a:xfrm>
            <a:off x="1985261" y="5659559"/>
            <a:ext cx="306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C00000"/>
                </a:solidFill>
                <a:latin typeface="Times New Roman"/>
                <a:cs typeface="Times New Roman"/>
              </a:rPr>
              <a:t>S</a:t>
            </a:r>
            <a:r>
              <a:rPr lang="en-US" sz="800" baseline="-25000" dirty="0">
                <a:solidFill>
                  <a:srgbClr val="C00000"/>
                </a:solidFill>
                <a:latin typeface="Times New Roman"/>
                <a:cs typeface="Times New Roman"/>
              </a:rPr>
              <a:t>3a</a:t>
            </a:r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AFFE6D5B-1C8F-523E-9145-7DE2FF7FC5C0}"/>
              </a:ext>
            </a:extLst>
          </p:cNvPr>
          <p:cNvSpPr/>
          <p:nvPr/>
        </p:nvSpPr>
        <p:spPr>
          <a:xfrm>
            <a:off x="1871826" y="5315840"/>
            <a:ext cx="182880" cy="182880"/>
          </a:xfrm>
          <a:prstGeom prst="ellipse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endParaRPr lang="en-US" sz="12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D27D4266-016C-66D8-51C1-9C6A11BC8879}"/>
              </a:ext>
            </a:extLst>
          </p:cNvPr>
          <p:cNvSpPr/>
          <p:nvPr/>
        </p:nvSpPr>
        <p:spPr>
          <a:xfrm>
            <a:off x="1781929" y="5533260"/>
            <a:ext cx="32092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lang="en-US" sz="900" baseline="-25000" dirty="0">
                <a:solidFill>
                  <a:srgbClr val="0070C0"/>
                </a:solidFill>
                <a:latin typeface="Times New Roman"/>
                <a:cs typeface="Times New Roman"/>
              </a:rPr>
              <a:t>3c</a:t>
            </a: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A3F4CFB6-2BF5-7A40-39EF-09963C2A426C}"/>
              </a:ext>
            </a:extLst>
          </p:cNvPr>
          <p:cNvSpPr/>
          <p:nvPr/>
        </p:nvSpPr>
        <p:spPr>
          <a:xfrm>
            <a:off x="1719947" y="5173408"/>
            <a:ext cx="182880" cy="182880"/>
          </a:xfrm>
          <a:prstGeom prst="ellipse">
            <a:avLst/>
          </a:prstGeom>
          <a:noFill/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endParaRPr lang="en-US" sz="120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207" name="Freeform 206">
            <a:extLst>
              <a:ext uri="{FF2B5EF4-FFF2-40B4-BE49-F238E27FC236}">
                <a16:creationId xmlns:a16="http://schemas.microsoft.com/office/drawing/2014/main" id="{5FFEA29A-48F2-326D-5CEB-1425CD0162EA}"/>
              </a:ext>
            </a:extLst>
          </p:cNvPr>
          <p:cNvSpPr/>
          <p:nvPr/>
        </p:nvSpPr>
        <p:spPr>
          <a:xfrm rot="10800000">
            <a:off x="1747541" y="5365882"/>
            <a:ext cx="91440" cy="9144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9525">
            <a:solidFill>
              <a:srgbClr val="7030A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71246A29-B2EA-8271-1308-C84EFB065D28}"/>
              </a:ext>
            </a:extLst>
          </p:cNvPr>
          <p:cNvSpPr/>
          <p:nvPr/>
        </p:nvSpPr>
        <p:spPr>
          <a:xfrm>
            <a:off x="1642344" y="5410320"/>
            <a:ext cx="32092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7030A0"/>
                </a:solidFill>
                <a:latin typeface="Times New Roman"/>
                <a:cs typeface="Times New Roman"/>
              </a:rPr>
              <a:t>S</a:t>
            </a:r>
            <a:r>
              <a:rPr lang="en-US" sz="900" baseline="-25000" dirty="0">
                <a:solidFill>
                  <a:srgbClr val="7030A0"/>
                </a:solidFill>
                <a:latin typeface="Times New Roman"/>
                <a:cs typeface="Times New Roman"/>
              </a:rPr>
              <a:t>3e</a:t>
            </a:r>
          </a:p>
        </p:txBody>
      </p: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B150253D-A704-5B03-FCD0-9A1D6FA6EB17}"/>
              </a:ext>
            </a:extLst>
          </p:cNvPr>
          <p:cNvCxnSpPr>
            <a:cxnSpLocks/>
            <a:stCxn id="206" idx="0"/>
          </p:cNvCxnSpPr>
          <p:nvPr/>
        </p:nvCxnSpPr>
        <p:spPr>
          <a:xfrm flipV="1">
            <a:off x="1811387" y="4763095"/>
            <a:ext cx="224764" cy="410313"/>
          </a:xfrm>
          <a:prstGeom prst="straightConnector1">
            <a:avLst/>
          </a:prstGeom>
          <a:ln w="95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97F7DFC1-181C-5E90-6305-1DA23A812BAC}"/>
              </a:ext>
            </a:extLst>
          </p:cNvPr>
          <p:cNvCxnSpPr>
            <a:cxnSpLocks/>
            <a:stCxn id="204" idx="0"/>
          </p:cNvCxnSpPr>
          <p:nvPr/>
        </p:nvCxnSpPr>
        <p:spPr>
          <a:xfrm flipV="1">
            <a:off x="1963266" y="4763095"/>
            <a:ext cx="72885" cy="552745"/>
          </a:xfrm>
          <a:prstGeom prst="straightConnector1">
            <a:avLst/>
          </a:prstGeom>
          <a:ln w="95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960CA91C-CE6B-A0B6-C599-9435F703F478}"/>
              </a:ext>
            </a:extLst>
          </p:cNvPr>
          <p:cNvCxnSpPr>
            <a:cxnSpLocks/>
            <a:stCxn id="202" idx="0"/>
          </p:cNvCxnSpPr>
          <p:nvPr/>
        </p:nvCxnSpPr>
        <p:spPr>
          <a:xfrm flipH="1" flipV="1">
            <a:off x="2036151" y="4763095"/>
            <a:ext cx="92196" cy="670774"/>
          </a:xfrm>
          <a:prstGeom prst="straightConnector1">
            <a:avLst/>
          </a:prstGeom>
          <a:ln w="95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Freeform 211">
            <a:extLst>
              <a:ext uri="{FF2B5EF4-FFF2-40B4-BE49-F238E27FC236}">
                <a16:creationId xmlns:a16="http://schemas.microsoft.com/office/drawing/2014/main" id="{28FA0BAE-B546-AF17-6080-5B6323E2ADCA}"/>
              </a:ext>
            </a:extLst>
          </p:cNvPr>
          <p:cNvSpPr/>
          <p:nvPr/>
        </p:nvSpPr>
        <p:spPr>
          <a:xfrm rot="10800000">
            <a:off x="1902745" y="5496070"/>
            <a:ext cx="91440" cy="9144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9525">
            <a:solidFill>
              <a:srgbClr val="0070C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13" name="Freeform 212">
            <a:extLst>
              <a:ext uri="{FF2B5EF4-FFF2-40B4-BE49-F238E27FC236}">
                <a16:creationId xmlns:a16="http://schemas.microsoft.com/office/drawing/2014/main" id="{D82762B7-2F66-3256-3E33-DB0A3F6B3CC7}"/>
              </a:ext>
            </a:extLst>
          </p:cNvPr>
          <p:cNvSpPr/>
          <p:nvPr/>
        </p:nvSpPr>
        <p:spPr>
          <a:xfrm rot="10800000">
            <a:off x="2086949" y="5616667"/>
            <a:ext cx="91440" cy="9144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9525">
            <a:solidFill>
              <a:srgbClr val="C0000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BACE4400-6DE6-4E5B-C5FC-EF26D68041F8}"/>
              </a:ext>
            </a:extLst>
          </p:cNvPr>
          <p:cNvSpPr/>
          <p:nvPr/>
        </p:nvSpPr>
        <p:spPr>
          <a:xfrm>
            <a:off x="5706348" y="5444502"/>
            <a:ext cx="182880" cy="182880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endParaRPr lang="en-US" sz="12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424B18B7-FA4B-E69D-23F3-DCD63693DA1E}"/>
              </a:ext>
            </a:extLst>
          </p:cNvPr>
          <p:cNvSpPr/>
          <p:nvPr/>
        </p:nvSpPr>
        <p:spPr>
          <a:xfrm>
            <a:off x="5654702" y="5670192"/>
            <a:ext cx="306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C00000"/>
                </a:solidFill>
                <a:latin typeface="Times New Roman"/>
                <a:cs typeface="Times New Roman"/>
              </a:rPr>
              <a:t>S</a:t>
            </a:r>
            <a:r>
              <a:rPr lang="en-US" sz="800" baseline="-25000" dirty="0">
                <a:solidFill>
                  <a:srgbClr val="C00000"/>
                </a:solidFill>
                <a:latin typeface="Times New Roman"/>
                <a:cs typeface="Times New Roman"/>
              </a:rPr>
              <a:t>3a</a:t>
            </a:r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6E3F7BCC-FD45-3C22-A583-92CC9F788DA7}"/>
              </a:ext>
            </a:extLst>
          </p:cNvPr>
          <p:cNvSpPr/>
          <p:nvPr/>
        </p:nvSpPr>
        <p:spPr>
          <a:xfrm>
            <a:off x="5541267" y="5326473"/>
            <a:ext cx="182880" cy="182880"/>
          </a:xfrm>
          <a:prstGeom prst="ellipse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endParaRPr lang="en-US" sz="12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8A196CB2-0AEF-83D7-2792-310B56F56437}"/>
              </a:ext>
            </a:extLst>
          </p:cNvPr>
          <p:cNvSpPr/>
          <p:nvPr/>
        </p:nvSpPr>
        <p:spPr>
          <a:xfrm>
            <a:off x="5451370" y="5543893"/>
            <a:ext cx="32092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lang="en-US" sz="900" baseline="-25000" dirty="0">
                <a:solidFill>
                  <a:srgbClr val="0070C0"/>
                </a:solidFill>
                <a:latin typeface="Times New Roman"/>
                <a:cs typeface="Times New Roman"/>
              </a:rPr>
              <a:t>3c</a:t>
            </a:r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8F1BD259-2BFC-27CA-F4DE-183F37643C29}"/>
              </a:ext>
            </a:extLst>
          </p:cNvPr>
          <p:cNvSpPr/>
          <p:nvPr/>
        </p:nvSpPr>
        <p:spPr>
          <a:xfrm>
            <a:off x="5389388" y="5184041"/>
            <a:ext cx="182880" cy="182880"/>
          </a:xfrm>
          <a:prstGeom prst="ellipse">
            <a:avLst/>
          </a:prstGeom>
          <a:noFill/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endParaRPr lang="en-US" sz="120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219" name="Freeform 218">
            <a:extLst>
              <a:ext uri="{FF2B5EF4-FFF2-40B4-BE49-F238E27FC236}">
                <a16:creationId xmlns:a16="http://schemas.microsoft.com/office/drawing/2014/main" id="{4384793D-2181-271F-1CBF-68CB02059258}"/>
              </a:ext>
            </a:extLst>
          </p:cNvPr>
          <p:cNvSpPr/>
          <p:nvPr/>
        </p:nvSpPr>
        <p:spPr>
          <a:xfrm rot="10800000">
            <a:off x="5416982" y="5376515"/>
            <a:ext cx="91440" cy="9144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9525">
            <a:solidFill>
              <a:srgbClr val="7030A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B76D715B-446E-E3D2-004D-E19584597105}"/>
              </a:ext>
            </a:extLst>
          </p:cNvPr>
          <p:cNvSpPr/>
          <p:nvPr/>
        </p:nvSpPr>
        <p:spPr>
          <a:xfrm>
            <a:off x="5311785" y="5420953"/>
            <a:ext cx="32092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7030A0"/>
                </a:solidFill>
                <a:latin typeface="Times New Roman"/>
                <a:cs typeface="Times New Roman"/>
              </a:rPr>
              <a:t>S</a:t>
            </a:r>
            <a:r>
              <a:rPr lang="en-US" sz="900" baseline="-25000" dirty="0">
                <a:solidFill>
                  <a:srgbClr val="7030A0"/>
                </a:solidFill>
                <a:latin typeface="Times New Roman"/>
                <a:cs typeface="Times New Roman"/>
              </a:rPr>
              <a:t>3e</a:t>
            </a:r>
          </a:p>
        </p:txBody>
      </p: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0994FCCE-7070-04A8-4A3E-F524E952A5DE}"/>
              </a:ext>
            </a:extLst>
          </p:cNvPr>
          <p:cNvCxnSpPr>
            <a:cxnSpLocks/>
            <a:stCxn id="218" idx="0"/>
          </p:cNvCxnSpPr>
          <p:nvPr/>
        </p:nvCxnSpPr>
        <p:spPr>
          <a:xfrm flipV="1">
            <a:off x="5480828" y="4773728"/>
            <a:ext cx="240600" cy="410313"/>
          </a:xfrm>
          <a:prstGeom prst="straightConnector1">
            <a:avLst/>
          </a:prstGeom>
          <a:ln w="95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B7C659CC-66C1-DD76-BEA5-5B79CA2B2E3B}"/>
              </a:ext>
            </a:extLst>
          </p:cNvPr>
          <p:cNvCxnSpPr>
            <a:cxnSpLocks/>
            <a:stCxn id="216" idx="0"/>
          </p:cNvCxnSpPr>
          <p:nvPr/>
        </p:nvCxnSpPr>
        <p:spPr>
          <a:xfrm flipV="1">
            <a:off x="5632707" y="4773728"/>
            <a:ext cx="72885" cy="552745"/>
          </a:xfrm>
          <a:prstGeom prst="straightConnector1">
            <a:avLst/>
          </a:prstGeom>
          <a:ln w="95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>
            <a:extLst>
              <a:ext uri="{FF2B5EF4-FFF2-40B4-BE49-F238E27FC236}">
                <a16:creationId xmlns:a16="http://schemas.microsoft.com/office/drawing/2014/main" id="{5F502FD8-60CC-12A3-3670-7605CC0803D0}"/>
              </a:ext>
            </a:extLst>
          </p:cNvPr>
          <p:cNvCxnSpPr>
            <a:cxnSpLocks/>
            <a:stCxn id="214" idx="0"/>
          </p:cNvCxnSpPr>
          <p:nvPr/>
        </p:nvCxnSpPr>
        <p:spPr>
          <a:xfrm flipH="1" flipV="1">
            <a:off x="5705592" y="4773728"/>
            <a:ext cx="92196" cy="670774"/>
          </a:xfrm>
          <a:prstGeom prst="straightConnector1">
            <a:avLst/>
          </a:prstGeom>
          <a:ln w="95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Freeform 223">
            <a:extLst>
              <a:ext uri="{FF2B5EF4-FFF2-40B4-BE49-F238E27FC236}">
                <a16:creationId xmlns:a16="http://schemas.microsoft.com/office/drawing/2014/main" id="{D3C424A3-334E-1B80-C2B1-3324BFFBE77F}"/>
              </a:ext>
            </a:extLst>
          </p:cNvPr>
          <p:cNvSpPr/>
          <p:nvPr/>
        </p:nvSpPr>
        <p:spPr>
          <a:xfrm rot="10800000">
            <a:off x="5572186" y="5506703"/>
            <a:ext cx="91440" cy="9144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9525">
            <a:solidFill>
              <a:srgbClr val="0070C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25" name="Freeform 224">
            <a:extLst>
              <a:ext uri="{FF2B5EF4-FFF2-40B4-BE49-F238E27FC236}">
                <a16:creationId xmlns:a16="http://schemas.microsoft.com/office/drawing/2014/main" id="{48657ACC-93BA-E79E-29C6-07536274902D}"/>
              </a:ext>
            </a:extLst>
          </p:cNvPr>
          <p:cNvSpPr/>
          <p:nvPr/>
        </p:nvSpPr>
        <p:spPr>
          <a:xfrm rot="10800000">
            <a:off x="5756390" y="5627300"/>
            <a:ext cx="91440" cy="9144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9525">
            <a:solidFill>
              <a:srgbClr val="C0000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26" name="Freeform 225">
            <a:extLst>
              <a:ext uri="{FF2B5EF4-FFF2-40B4-BE49-F238E27FC236}">
                <a16:creationId xmlns:a16="http://schemas.microsoft.com/office/drawing/2014/main" id="{EC586014-D68A-1DC6-6D89-61415DE3171E}"/>
              </a:ext>
            </a:extLst>
          </p:cNvPr>
          <p:cNvSpPr/>
          <p:nvPr/>
        </p:nvSpPr>
        <p:spPr>
          <a:xfrm rot="10800000">
            <a:off x="2008425" y="5506702"/>
            <a:ext cx="3556310" cy="870846"/>
          </a:xfrm>
          <a:custGeom>
            <a:avLst/>
            <a:gdLst>
              <a:gd name="connsiteX0" fmla="*/ 0 w 1999722"/>
              <a:gd name="connsiteY0" fmla="*/ 578729 h 578729"/>
              <a:gd name="connsiteX1" fmla="*/ 283744 w 1999722"/>
              <a:gd name="connsiteY1" fmla="*/ 92370 h 578729"/>
              <a:gd name="connsiteX2" fmla="*/ 1702466 w 1999722"/>
              <a:gd name="connsiteY2" fmla="*/ 38330 h 578729"/>
              <a:gd name="connsiteX3" fmla="*/ 1999722 w 1999722"/>
              <a:gd name="connsiteY3" fmla="*/ 524689 h 578729"/>
              <a:gd name="connsiteX0" fmla="*/ 0 w 1999722"/>
              <a:gd name="connsiteY0" fmla="*/ 592819 h 592819"/>
              <a:gd name="connsiteX1" fmla="*/ 283744 w 1999722"/>
              <a:gd name="connsiteY1" fmla="*/ 92950 h 592819"/>
              <a:gd name="connsiteX2" fmla="*/ 1702466 w 1999722"/>
              <a:gd name="connsiteY2" fmla="*/ 38910 h 592819"/>
              <a:gd name="connsiteX3" fmla="*/ 1999722 w 1999722"/>
              <a:gd name="connsiteY3" fmla="*/ 525269 h 592819"/>
              <a:gd name="connsiteX0" fmla="*/ 0 w 1999722"/>
              <a:gd name="connsiteY0" fmla="*/ 604538 h 604538"/>
              <a:gd name="connsiteX1" fmla="*/ 324279 w 1999722"/>
              <a:gd name="connsiteY1" fmla="*/ 77649 h 604538"/>
              <a:gd name="connsiteX2" fmla="*/ 1702466 w 1999722"/>
              <a:gd name="connsiteY2" fmla="*/ 50629 h 604538"/>
              <a:gd name="connsiteX3" fmla="*/ 1999722 w 1999722"/>
              <a:gd name="connsiteY3" fmla="*/ 536988 h 604538"/>
              <a:gd name="connsiteX0" fmla="*/ 0 w 1999722"/>
              <a:gd name="connsiteY0" fmla="*/ 581671 h 581671"/>
              <a:gd name="connsiteX1" fmla="*/ 324279 w 1999722"/>
              <a:gd name="connsiteY1" fmla="*/ 54782 h 581671"/>
              <a:gd name="connsiteX2" fmla="*/ 1702466 w 1999722"/>
              <a:gd name="connsiteY2" fmla="*/ 68292 h 581671"/>
              <a:gd name="connsiteX3" fmla="*/ 1999722 w 1999722"/>
              <a:gd name="connsiteY3" fmla="*/ 514121 h 581671"/>
              <a:gd name="connsiteX0" fmla="*/ 0 w 1999722"/>
              <a:gd name="connsiteY0" fmla="*/ 552937 h 552937"/>
              <a:gd name="connsiteX1" fmla="*/ 337790 w 1999722"/>
              <a:gd name="connsiteY1" fmla="*/ 80088 h 552937"/>
              <a:gd name="connsiteX2" fmla="*/ 1702466 w 1999722"/>
              <a:gd name="connsiteY2" fmla="*/ 39558 h 552937"/>
              <a:gd name="connsiteX3" fmla="*/ 1999722 w 1999722"/>
              <a:gd name="connsiteY3" fmla="*/ 485387 h 552937"/>
              <a:gd name="connsiteX0" fmla="*/ 0 w 1999722"/>
              <a:gd name="connsiteY0" fmla="*/ 546160 h 546160"/>
              <a:gd name="connsiteX1" fmla="*/ 337790 w 1999722"/>
              <a:gd name="connsiteY1" fmla="*/ 73311 h 546160"/>
              <a:gd name="connsiteX2" fmla="*/ 1702466 w 1999722"/>
              <a:gd name="connsiteY2" fmla="*/ 32781 h 546160"/>
              <a:gd name="connsiteX3" fmla="*/ 1999722 w 1999722"/>
              <a:gd name="connsiteY3" fmla="*/ 384040 h 546160"/>
              <a:gd name="connsiteX0" fmla="*/ 0 w 2013233"/>
              <a:gd name="connsiteY0" fmla="*/ 362774 h 376284"/>
              <a:gd name="connsiteX1" fmla="*/ 351301 w 2013233"/>
              <a:gd name="connsiteY1" fmla="*/ 65555 h 376284"/>
              <a:gd name="connsiteX2" fmla="*/ 1715977 w 2013233"/>
              <a:gd name="connsiteY2" fmla="*/ 25025 h 376284"/>
              <a:gd name="connsiteX3" fmla="*/ 2013233 w 2013233"/>
              <a:gd name="connsiteY3" fmla="*/ 376284 h 376284"/>
              <a:gd name="connsiteX0" fmla="*/ 0 w 2013233"/>
              <a:gd name="connsiteY0" fmla="*/ 388815 h 402325"/>
              <a:gd name="connsiteX1" fmla="*/ 364812 w 2013233"/>
              <a:gd name="connsiteY1" fmla="*/ 37556 h 402325"/>
              <a:gd name="connsiteX2" fmla="*/ 1715977 w 2013233"/>
              <a:gd name="connsiteY2" fmla="*/ 51066 h 402325"/>
              <a:gd name="connsiteX3" fmla="*/ 2013233 w 2013233"/>
              <a:gd name="connsiteY3" fmla="*/ 402325 h 402325"/>
              <a:gd name="connsiteX0" fmla="*/ 0 w 2013233"/>
              <a:gd name="connsiteY0" fmla="*/ 388815 h 402325"/>
              <a:gd name="connsiteX1" fmla="*/ 364812 w 2013233"/>
              <a:gd name="connsiteY1" fmla="*/ 37556 h 402325"/>
              <a:gd name="connsiteX2" fmla="*/ 1715977 w 2013233"/>
              <a:gd name="connsiteY2" fmla="*/ 51066 h 402325"/>
              <a:gd name="connsiteX3" fmla="*/ 2013233 w 2013233"/>
              <a:gd name="connsiteY3" fmla="*/ 402325 h 402325"/>
              <a:gd name="connsiteX0" fmla="*/ 0 w 2013233"/>
              <a:gd name="connsiteY0" fmla="*/ 368540 h 382050"/>
              <a:gd name="connsiteX1" fmla="*/ 364812 w 2013233"/>
              <a:gd name="connsiteY1" fmla="*/ 17281 h 382050"/>
              <a:gd name="connsiteX2" fmla="*/ 1715977 w 2013233"/>
              <a:gd name="connsiteY2" fmla="*/ 30791 h 382050"/>
              <a:gd name="connsiteX3" fmla="*/ 2013233 w 2013233"/>
              <a:gd name="connsiteY3" fmla="*/ 382050 h 382050"/>
              <a:gd name="connsiteX0" fmla="*/ 0 w 2013233"/>
              <a:gd name="connsiteY0" fmla="*/ 351263 h 364773"/>
              <a:gd name="connsiteX1" fmla="*/ 364812 w 2013233"/>
              <a:gd name="connsiteY1" fmla="*/ 4 h 364773"/>
              <a:gd name="connsiteX2" fmla="*/ 1715977 w 2013233"/>
              <a:gd name="connsiteY2" fmla="*/ 13514 h 364773"/>
              <a:gd name="connsiteX3" fmla="*/ 2013233 w 2013233"/>
              <a:gd name="connsiteY3" fmla="*/ 364773 h 364773"/>
              <a:gd name="connsiteX0" fmla="*/ 0 w 2013233"/>
              <a:gd name="connsiteY0" fmla="*/ 359981 h 373491"/>
              <a:gd name="connsiteX1" fmla="*/ 357822 w 2013233"/>
              <a:gd name="connsiteY1" fmla="*/ 34122 h 373491"/>
              <a:gd name="connsiteX2" fmla="*/ 1715977 w 2013233"/>
              <a:gd name="connsiteY2" fmla="*/ 22232 h 373491"/>
              <a:gd name="connsiteX3" fmla="*/ 2013233 w 2013233"/>
              <a:gd name="connsiteY3" fmla="*/ 373491 h 373491"/>
              <a:gd name="connsiteX0" fmla="*/ 0 w 2013233"/>
              <a:gd name="connsiteY0" fmla="*/ 339913 h 353423"/>
              <a:gd name="connsiteX1" fmla="*/ 357822 w 2013233"/>
              <a:gd name="connsiteY1" fmla="*/ 14054 h 353423"/>
              <a:gd name="connsiteX2" fmla="*/ 1715977 w 2013233"/>
              <a:gd name="connsiteY2" fmla="*/ 2164 h 353423"/>
              <a:gd name="connsiteX3" fmla="*/ 2013233 w 2013233"/>
              <a:gd name="connsiteY3" fmla="*/ 353423 h 353423"/>
              <a:gd name="connsiteX0" fmla="*/ 0 w 2013233"/>
              <a:gd name="connsiteY0" fmla="*/ 350674 h 364184"/>
              <a:gd name="connsiteX1" fmla="*/ 357822 w 2013233"/>
              <a:gd name="connsiteY1" fmla="*/ 24815 h 364184"/>
              <a:gd name="connsiteX2" fmla="*/ 1715977 w 2013233"/>
              <a:gd name="connsiteY2" fmla="*/ 28800 h 364184"/>
              <a:gd name="connsiteX3" fmla="*/ 2013233 w 2013233"/>
              <a:gd name="connsiteY3" fmla="*/ 364184 h 364184"/>
              <a:gd name="connsiteX0" fmla="*/ 0 w 2013233"/>
              <a:gd name="connsiteY0" fmla="*/ 332392 h 345902"/>
              <a:gd name="connsiteX1" fmla="*/ 357822 w 2013233"/>
              <a:gd name="connsiteY1" fmla="*/ 6533 h 345902"/>
              <a:gd name="connsiteX2" fmla="*/ 1715977 w 2013233"/>
              <a:gd name="connsiteY2" fmla="*/ 10518 h 345902"/>
              <a:gd name="connsiteX3" fmla="*/ 2013233 w 2013233"/>
              <a:gd name="connsiteY3" fmla="*/ 345902 h 345902"/>
              <a:gd name="connsiteX0" fmla="*/ 0 w 2013233"/>
              <a:gd name="connsiteY0" fmla="*/ 356992 h 370502"/>
              <a:gd name="connsiteX1" fmla="*/ 357822 w 2013233"/>
              <a:gd name="connsiteY1" fmla="*/ 31133 h 370502"/>
              <a:gd name="connsiteX2" fmla="*/ 1715977 w 2013233"/>
              <a:gd name="connsiteY2" fmla="*/ 19243 h 370502"/>
              <a:gd name="connsiteX3" fmla="*/ 2013233 w 2013233"/>
              <a:gd name="connsiteY3" fmla="*/ 370502 h 370502"/>
              <a:gd name="connsiteX0" fmla="*/ 0 w 2013233"/>
              <a:gd name="connsiteY0" fmla="*/ 379517 h 393027"/>
              <a:gd name="connsiteX1" fmla="*/ 357822 w 2013233"/>
              <a:gd name="connsiteY1" fmla="*/ 44133 h 393027"/>
              <a:gd name="connsiteX2" fmla="*/ 1715977 w 2013233"/>
              <a:gd name="connsiteY2" fmla="*/ 41768 h 393027"/>
              <a:gd name="connsiteX3" fmla="*/ 2013233 w 2013233"/>
              <a:gd name="connsiteY3" fmla="*/ 393027 h 393027"/>
              <a:gd name="connsiteX0" fmla="*/ 0 w 2013233"/>
              <a:gd name="connsiteY0" fmla="*/ 389622 h 393607"/>
              <a:gd name="connsiteX1" fmla="*/ 357822 w 2013233"/>
              <a:gd name="connsiteY1" fmla="*/ 44713 h 393607"/>
              <a:gd name="connsiteX2" fmla="*/ 1715977 w 2013233"/>
              <a:gd name="connsiteY2" fmla="*/ 42348 h 393607"/>
              <a:gd name="connsiteX3" fmla="*/ 2013233 w 2013233"/>
              <a:gd name="connsiteY3" fmla="*/ 393607 h 393607"/>
              <a:gd name="connsiteX0" fmla="*/ 0 w 2013233"/>
              <a:gd name="connsiteY0" fmla="*/ 388615 h 388615"/>
              <a:gd name="connsiteX1" fmla="*/ 357822 w 2013233"/>
              <a:gd name="connsiteY1" fmla="*/ 43706 h 388615"/>
              <a:gd name="connsiteX2" fmla="*/ 1715977 w 2013233"/>
              <a:gd name="connsiteY2" fmla="*/ 41341 h 388615"/>
              <a:gd name="connsiteX3" fmla="*/ 2013233 w 2013233"/>
              <a:gd name="connsiteY3" fmla="*/ 376725 h 388615"/>
              <a:gd name="connsiteX0" fmla="*/ 0 w 1999252"/>
              <a:gd name="connsiteY0" fmla="*/ 408850 h 408850"/>
              <a:gd name="connsiteX1" fmla="*/ 343841 w 1999252"/>
              <a:gd name="connsiteY1" fmla="*/ 44891 h 408850"/>
              <a:gd name="connsiteX2" fmla="*/ 1701996 w 1999252"/>
              <a:gd name="connsiteY2" fmla="*/ 42526 h 408850"/>
              <a:gd name="connsiteX3" fmla="*/ 1999252 w 1999252"/>
              <a:gd name="connsiteY3" fmla="*/ 377910 h 408850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8714 h 418714"/>
              <a:gd name="connsiteX1" fmla="*/ 343841 w 1999252"/>
              <a:gd name="connsiteY1" fmla="*/ 54755 h 418714"/>
              <a:gd name="connsiteX2" fmla="*/ 1701996 w 1999252"/>
              <a:gd name="connsiteY2" fmla="*/ 52390 h 418714"/>
              <a:gd name="connsiteX3" fmla="*/ 1999252 w 1999252"/>
              <a:gd name="connsiteY3" fmla="*/ 413174 h 418714"/>
              <a:gd name="connsiteX0" fmla="*/ 0 w 1999252"/>
              <a:gd name="connsiteY0" fmla="*/ 436417 h 436417"/>
              <a:gd name="connsiteX1" fmla="*/ 343841 w 1999252"/>
              <a:gd name="connsiteY1" fmla="*/ 72458 h 436417"/>
              <a:gd name="connsiteX2" fmla="*/ 1701996 w 1999252"/>
              <a:gd name="connsiteY2" fmla="*/ 70093 h 436417"/>
              <a:gd name="connsiteX3" fmla="*/ 1999252 w 1999252"/>
              <a:gd name="connsiteY3" fmla="*/ 430877 h 436417"/>
              <a:gd name="connsiteX0" fmla="*/ 0 w 1999252"/>
              <a:gd name="connsiteY0" fmla="*/ 436417 h 436417"/>
              <a:gd name="connsiteX1" fmla="*/ 343841 w 1999252"/>
              <a:gd name="connsiteY1" fmla="*/ 72458 h 436417"/>
              <a:gd name="connsiteX2" fmla="*/ 1701996 w 1999252"/>
              <a:gd name="connsiteY2" fmla="*/ 70093 h 436417"/>
              <a:gd name="connsiteX3" fmla="*/ 1999252 w 1999252"/>
              <a:gd name="connsiteY3" fmla="*/ 430877 h 436417"/>
              <a:gd name="connsiteX0" fmla="*/ 0 w 1999252"/>
              <a:gd name="connsiteY0" fmla="*/ 436417 h 436417"/>
              <a:gd name="connsiteX1" fmla="*/ 343841 w 1999252"/>
              <a:gd name="connsiteY1" fmla="*/ 72458 h 436417"/>
              <a:gd name="connsiteX2" fmla="*/ 1701996 w 1999252"/>
              <a:gd name="connsiteY2" fmla="*/ 70093 h 436417"/>
              <a:gd name="connsiteX3" fmla="*/ 1999252 w 1999252"/>
              <a:gd name="connsiteY3" fmla="*/ 430877 h 436417"/>
              <a:gd name="connsiteX0" fmla="*/ 0 w 1999252"/>
              <a:gd name="connsiteY0" fmla="*/ 443383 h 443383"/>
              <a:gd name="connsiteX1" fmla="*/ 343841 w 1999252"/>
              <a:gd name="connsiteY1" fmla="*/ 79424 h 443383"/>
              <a:gd name="connsiteX2" fmla="*/ 1701996 w 1999252"/>
              <a:gd name="connsiteY2" fmla="*/ 77059 h 443383"/>
              <a:gd name="connsiteX3" fmla="*/ 1999252 w 1999252"/>
              <a:gd name="connsiteY3" fmla="*/ 437843 h 443383"/>
              <a:gd name="connsiteX0" fmla="*/ 0 w 1999252"/>
              <a:gd name="connsiteY0" fmla="*/ 456129 h 456129"/>
              <a:gd name="connsiteX1" fmla="*/ 343841 w 1999252"/>
              <a:gd name="connsiteY1" fmla="*/ 92170 h 456129"/>
              <a:gd name="connsiteX2" fmla="*/ 1701996 w 1999252"/>
              <a:gd name="connsiteY2" fmla="*/ 89805 h 456129"/>
              <a:gd name="connsiteX3" fmla="*/ 1999252 w 1999252"/>
              <a:gd name="connsiteY3" fmla="*/ 450589 h 45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252" h="456129">
                <a:moveTo>
                  <a:pt x="0" y="456129"/>
                </a:moveTo>
                <a:cubicBezTo>
                  <a:pt x="32136" y="351970"/>
                  <a:pt x="25223" y="217722"/>
                  <a:pt x="343841" y="92170"/>
                </a:cubicBezTo>
                <a:cubicBezTo>
                  <a:pt x="662459" y="-33382"/>
                  <a:pt x="1447065" y="-27262"/>
                  <a:pt x="1701996" y="89805"/>
                </a:cubicBezTo>
                <a:cubicBezTo>
                  <a:pt x="1956927" y="206872"/>
                  <a:pt x="1999252" y="450589"/>
                  <a:pt x="1999252" y="450589"/>
                </a:cubicBezTo>
              </a:path>
            </a:pathLst>
          </a:custGeom>
          <a:ln w="9525">
            <a:solidFill>
              <a:srgbClr val="0070C0"/>
            </a:solidFill>
            <a:miter lim="800000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7" name="Freeform 226">
            <a:extLst>
              <a:ext uri="{FF2B5EF4-FFF2-40B4-BE49-F238E27FC236}">
                <a16:creationId xmlns:a16="http://schemas.microsoft.com/office/drawing/2014/main" id="{03FA1801-6A31-9434-10A8-2F3937FC2007}"/>
              </a:ext>
            </a:extLst>
          </p:cNvPr>
          <p:cNvSpPr/>
          <p:nvPr/>
        </p:nvSpPr>
        <p:spPr>
          <a:xfrm rot="10800000">
            <a:off x="2200580" y="5611396"/>
            <a:ext cx="3556310" cy="870846"/>
          </a:xfrm>
          <a:custGeom>
            <a:avLst/>
            <a:gdLst>
              <a:gd name="connsiteX0" fmla="*/ 0 w 1999722"/>
              <a:gd name="connsiteY0" fmla="*/ 578729 h 578729"/>
              <a:gd name="connsiteX1" fmla="*/ 283744 w 1999722"/>
              <a:gd name="connsiteY1" fmla="*/ 92370 h 578729"/>
              <a:gd name="connsiteX2" fmla="*/ 1702466 w 1999722"/>
              <a:gd name="connsiteY2" fmla="*/ 38330 h 578729"/>
              <a:gd name="connsiteX3" fmla="*/ 1999722 w 1999722"/>
              <a:gd name="connsiteY3" fmla="*/ 524689 h 578729"/>
              <a:gd name="connsiteX0" fmla="*/ 0 w 1999722"/>
              <a:gd name="connsiteY0" fmla="*/ 592819 h 592819"/>
              <a:gd name="connsiteX1" fmla="*/ 283744 w 1999722"/>
              <a:gd name="connsiteY1" fmla="*/ 92950 h 592819"/>
              <a:gd name="connsiteX2" fmla="*/ 1702466 w 1999722"/>
              <a:gd name="connsiteY2" fmla="*/ 38910 h 592819"/>
              <a:gd name="connsiteX3" fmla="*/ 1999722 w 1999722"/>
              <a:gd name="connsiteY3" fmla="*/ 525269 h 592819"/>
              <a:gd name="connsiteX0" fmla="*/ 0 w 1999722"/>
              <a:gd name="connsiteY0" fmla="*/ 604538 h 604538"/>
              <a:gd name="connsiteX1" fmla="*/ 324279 w 1999722"/>
              <a:gd name="connsiteY1" fmla="*/ 77649 h 604538"/>
              <a:gd name="connsiteX2" fmla="*/ 1702466 w 1999722"/>
              <a:gd name="connsiteY2" fmla="*/ 50629 h 604538"/>
              <a:gd name="connsiteX3" fmla="*/ 1999722 w 1999722"/>
              <a:gd name="connsiteY3" fmla="*/ 536988 h 604538"/>
              <a:gd name="connsiteX0" fmla="*/ 0 w 1999722"/>
              <a:gd name="connsiteY0" fmla="*/ 581671 h 581671"/>
              <a:gd name="connsiteX1" fmla="*/ 324279 w 1999722"/>
              <a:gd name="connsiteY1" fmla="*/ 54782 h 581671"/>
              <a:gd name="connsiteX2" fmla="*/ 1702466 w 1999722"/>
              <a:gd name="connsiteY2" fmla="*/ 68292 h 581671"/>
              <a:gd name="connsiteX3" fmla="*/ 1999722 w 1999722"/>
              <a:gd name="connsiteY3" fmla="*/ 514121 h 581671"/>
              <a:gd name="connsiteX0" fmla="*/ 0 w 1999722"/>
              <a:gd name="connsiteY0" fmla="*/ 552937 h 552937"/>
              <a:gd name="connsiteX1" fmla="*/ 337790 w 1999722"/>
              <a:gd name="connsiteY1" fmla="*/ 80088 h 552937"/>
              <a:gd name="connsiteX2" fmla="*/ 1702466 w 1999722"/>
              <a:gd name="connsiteY2" fmla="*/ 39558 h 552937"/>
              <a:gd name="connsiteX3" fmla="*/ 1999722 w 1999722"/>
              <a:gd name="connsiteY3" fmla="*/ 485387 h 552937"/>
              <a:gd name="connsiteX0" fmla="*/ 0 w 1999722"/>
              <a:gd name="connsiteY0" fmla="*/ 546160 h 546160"/>
              <a:gd name="connsiteX1" fmla="*/ 337790 w 1999722"/>
              <a:gd name="connsiteY1" fmla="*/ 73311 h 546160"/>
              <a:gd name="connsiteX2" fmla="*/ 1702466 w 1999722"/>
              <a:gd name="connsiteY2" fmla="*/ 32781 h 546160"/>
              <a:gd name="connsiteX3" fmla="*/ 1999722 w 1999722"/>
              <a:gd name="connsiteY3" fmla="*/ 384040 h 546160"/>
              <a:gd name="connsiteX0" fmla="*/ 0 w 2013233"/>
              <a:gd name="connsiteY0" fmla="*/ 362774 h 376284"/>
              <a:gd name="connsiteX1" fmla="*/ 351301 w 2013233"/>
              <a:gd name="connsiteY1" fmla="*/ 65555 h 376284"/>
              <a:gd name="connsiteX2" fmla="*/ 1715977 w 2013233"/>
              <a:gd name="connsiteY2" fmla="*/ 25025 h 376284"/>
              <a:gd name="connsiteX3" fmla="*/ 2013233 w 2013233"/>
              <a:gd name="connsiteY3" fmla="*/ 376284 h 376284"/>
              <a:gd name="connsiteX0" fmla="*/ 0 w 2013233"/>
              <a:gd name="connsiteY0" fmla="*/ 388815 h 402325"/>
              <a:gd name="connsiteX1" fmla="*/ 364812 w 2013233"/>
              <a:gd name="connsiteY1" fmla="*/ 37556 h 402325"/>
              <a:gd name="connsiteX2" fmla="*/ 1715977 w 2013233"/>
              <a:gd name="connsiteY2" fmla="*/ 51066 h 402325"/>
              <a:gd name="connsiteX3" fmla="*/ 2013233 w 2013233"/>
              <a:gd name="connsiteY3" fmla="*/ 402325 h 402325"/>
              <a:gd name="connsiteX0" fmla="*/ 0 w 2013233"/>
              <a:gd name="connsiteY0" fmla="*/ 388815 h 402325"/>
              <a:gd name="connsiteX1" fmla="*/ 364812 w 2013233"/>
              <a:gd name="connsiteY1" fmla="*/ 37556 h 402325"/>
              <a:gd name="connsiteX2" fmla="*/ 1715977 w 2013233"/>
              <a:gd name="connsiteY2" fmla="*/ 51066 h 402325"/>
              <a:gd name="connsiteX3" fmla="*/ 2013233 w 2013233"/>
              <a:gd name="connsiteY3" fmla="*/ 402325 h 402325"/>
              <a:gd name="connsiteX0" fmla="*/ 0 w 2013233"/>
              <a:gd name="connsiteY0" fmla="*/ 368540 h 382050"/>
              <a:gd name="connsiteX1" fmla="*/ 364812 w 2013233"/>
              <a:gd name="connsiteY1" fmla="*/ 17281 h 382050"/>
              <a:gd name="connsiteX2" fmla="*/ 1715977 w 2013233"/>
              <a:gd name="connsiteY2" fmla="*/ 30791 h 382050"/>
              <a:gd name="connsiteX3" fmla="*/ 2013233 w 2013233"/>
              <a:gd name="connsiteY3" fmla="*/ 382050 h 382050"/>
              <a:gd name="connsiteX0" fmla="*/ 0 w 2013233"/>
              <a:gd name="connsiteY0" fmla="*/ 351263 h 364773"/>
              <a:gd name="connsiteX1" fmla="*/ 364812 w 2013233"/>
              <a:gd name="connsiteY1" fmla="*/ 4 h 364773"/>
              <a:gd name="connsiteX2" fmla="*/ 1715977 w 2013233"/>
              <a:gd name="connsiteY2" fmla="*/ 13514 h 364773"/>
              <a:gd name="connsiteX3" fmla="*/ 2013233 w 2013233"/>
              <a:gd name="connsiteY3" fmla="*/ 364773 h 364773"/>
              <a:gd name="connsiteX0" fmla="*/ 0 w 2013233"/>
              <a:gd name="connsiteY0" fmla="*/ 359981 h 373491"/>
              <a:gd name="connsiteX1" fmla="*/ 357822 w 2013233"/>
              <a:gd name="connsiteY1" fmla="*/ 34122 h 373491"/>
              <a:gd name="connsiteX2" fmla="*/ 1715977 w 2013233"/>
              <a:gd name="connsiteY2" fmla="*/ 22232 h 373491"/>
              <a:gd name="connsiteX3" fmla="*/ 2013233 w 2013233"/>
              <a:gd name="connsiteY3" fmla="*/ 373491 h 373491"/>
              <a:gd name="connsiteX0" fmla="*/ 0 w 2013233"/>
              <a:gd name="connsiteY0" fmla="*/ 339913 h 353423"/>
              <a:gd name="connsiteX1" fmla="*/ 357822 w 2013233"/>
              <a:gd name="connsiteY1" fmla="*/ 14054 h 353423"/>
              <a:gd name="connsiteX2" fmla="*/ 1715977 w 2013233"/>
              <a:gd name="connsiteY2" fmla="*/ 2164 h 353423"/>
              <a:gd name="connsiteX3" fmla="*/ 2013233 w 2013233"/>
              <a:gd name="connsiteY3" fmla="*/ 353423 h 353423"/>
              <a:gd name="connsiteX0" fmla="*/ 0 w 2013233"/>
              <a:gd name="connsiteY0" fmla="*/ 350674 h 364184"/>
              <a:gd name="connsiteX1" fmla="*/ 357822 w 2013233"/>
              <a:gd name="connsiteY1" fmla="*/ 24815 h 364184"/>
              <a:gd name="connsiteX2" fmla="*/ 1715977 w 2013233"/>
              <a:gd name="connsiteY2" fmla="*/ 28800 h 364184"/>
              <a:gd name="connsiteX3" fmla="*/ 2013233 w 2013233"/>
              <a:gd name="connsiteY3" fmla="*/ 364184 h 364184"/>
              <a:gd name="connsiteX0" fmla="*/ 0 w 2013233"/>
              <a:gd name="connsiteY0" fmla="*/ 332392 h 345902"/>
              <a:gd name="connsiteX1" fmla="*/ 357822 w 2013233"/>
              <a:gd name="connsiteY1" fmla="*/ 6533 h 345902"/>
              <a:gd name="connsiteX2" fmla="*/ 1715977 w 2013233"/>
              <a:gd name="connsiteY2" fmla="*/ 10518 h 345902"/>
              <a:gd name="connsiteX3" fmla="*/ 2013233 w 2013233"/>
              <a:gd name="connsiteY3" fmla="*/ 345902 h 345902"/>
              <a:gd name="connsiteX0" fmla="*/ 0 w 2013233"/>
              <a:gd name="connsiteY0" fmla="*/ 356992 h 370502"/>
              <a:gd name="connsiteX1" fmla="*/ 357822 w 2013233"/>
              <a:gd name="connsiteY1" fmla="*/ 31133 h 370502"/>
              <a:gd name="connsiteX2" fmla="*/ 1715977 w 2013233"/>
              <a:gd name="connsiteY2" fmla="*/ 19243 h 370502"/>
              <a:gd name="connsiteX3" fmla="*/ 2013233 w 2013233"/>
              <a:gd name="connsiteY3" fmla="*/ 370502 h 370502"/>
              <a:gd name="connsiteX0" fmla="*/ 0 w 2013233"/>
              <a:gd name="connsiteY0" fmla="*/ 379517 h 393027"/>
              <a:gd name="connsiteX1" fmla="*/ 357822 w 2013233"/>
              <a:gd name="connsiteY1" fmla="*/ 44133 h 393027"/>
              <a:gd name="connsiteX2" fmla="*/ 1715977 w 2013233"/>
              <a:gd name="connsiteY2" fmla="*/ 41768 h 393027"/>
              <a:gd name="connsiteX3" fmla="*/ 2013233 w 2013233"/>
              <a:gd name="connsiteY3" fmla="*/ 393027 h 393027"/>
              <a:gd name="connsiteX0" fmla="*/ 0 w 2013233"/>
              <a:gd name="connsiteY0" fmla="*/ 389622 h 393607"/>
              <a:gd name="connsiteX1" fmla="*/ 357822 w 2013233"/>
              <a:gd name="connsiteY1" fmla="*/ 44713 h 393607"/>
              <a:gd name="connsiteX2" fmla="*/ 1715977 w 2013233"/>
              <a:gd name="connsiteY2" fmla="*/ 42348 h 393607"/>
              <a:gd name="connsiteX3" fmla="*/ 2013233 w 2013233"/>
              <a:gd name="connsiteY3" fmla="*/ 393607 h 393607"/>
              <a:gd name="connsiteX0" fmla="*/ 0 w 2013233"/>
              <a:gd name="connsiteY0" fmla="*/ 388615 h 388615"/>
              <a:gd name="connsiteX1" fmla="*/ 357822 w 2013233"/>
              <a:gd name="connsiteY1" fmla="*/ 43706 h 388615"/>
              <a:gd name="connsiteX2" fmla="*/ 1715977 w 2013233"/>
              <a:gd name="connsiteY2" fmla="*/ 41341 h 388615"/>
              <a:gd name="connsiteX3" fmla="*/ 2013233 w 2013233"/>
              <a:gd name="connsiteY3" fmla="*/ 376725 h 388615"/>
              <a:gd name="connsiteX0" fmla="*/ 0 w 1999252"/>
              <a:gd name="connsiteY0" fmla="*/ 408850 h 408850"/>
              <a:gd name="connsiteX1" fmla="*/ 343841 w 1999252"/>
              <a:gd name="connsiteY1" fmla="*/ 44891 h 408850"/>
              <a:gd name="connsiteX2" fmla="*/ 1701996 w 1999252"/>
              <a:gd name="connsiteY2" fmla="*/ 42526 h 408850"/>
              <a:gd name="connsiteX3" fmla="*/ 1999252 w 1999252"/>
              <a:gd name="connsiteY3" fmla="*/ 377910 h 408850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8714 h 418714"/>
              <a:gd name="connsiteX1" fmla="*/ 343841 w 1999252"/>
              <a:gd name="connsiteY1" fmla="*/ 54755 h 418714"/>
              <a:gd name="connsiteX2" fmla="*/ 1701996 w 1999252"/>
              <a:gd name="connsiteY2" fmla="*/ 52390 h 418714"/>
              <a:gd name="connsiteX3" fmla="*/ 1999252 w 1999252"/>
              <a:gd name="connsiteY3" fmla="*/ 413174 h 418714"/>
              <a:gd name="connsiteX0" fmla="*/ 0 w 1999252"/>
              <a:gd name="connsiteY0" fmla="*/ 436417 h 436417"/>
              <a:gd name="connsiteX1" fmla="*/ 343841 w 1999252"/>
              <a:gd name="connsiteY1" fmla="*/ 72458 h 436417"/>
              <a:gd name="connsiteX2" fmla="*/ 1701996 w 1999252"/>
              <a:gd name="connsiteY2" fmla="*/ 70093 h 436417"/>
              <a:gd name="connsiteX3" fmla="*/ 1999252 w 1999252"/>
              <a:gd name="connsiteY3" fmla="*/ 430877 h 436417"/>
              <a:gd name="connsiteX0" fmla="*/ 0 w 1999252"/>
              <a:gd name="connsiteY0" fmla="*/ 436417 h 436417"/>
              <a:gd name="connsiteX1" fmla="*/ 343841 w 1999252"/>
              <a:gd name="connsiteY1" fmla="*/ 72458 h 436417"/>
              <a:gd name="connsiteX2" fmla="*/ 1701996 w 1999252"/>
              <a:gd name="connsiteY2" fmla="*/ 70093 h 436417"/>
              <a:gd name="connsiteX3" fmla="*/ 1999252 w 1999252"/>
              <a:gd name="connsiteY3" fmla="*/ 430877 h 436417"/>
              <a:gd name="connsiteX0" fmla="*/ 0 w 1999252"/>
              <a:gd name="connsiteY0" fmla="*/ 436417 h 436417"/>
              <a:gd name="connsiteX1" fmla="*/ 343841 w 1999252"/>
              <a:gd name="connsiteY1" fmla="*/ 72458 h 436417"/>
              <a:gd name="connsiteX2" fmla="*/ 1701996 w 1999252"/>
              <a:gd name="connsiteY2" fmla="*/ 70093 h 436417"/>
              <a:gd name="connsiteX3" fmla="*/ 1999252 w 1999252"/>
              <a:gd name="connsiteY3" fmla="*/ 430877 h 436417"/>
              <a:gd name="connsiteX0" fmla="*/ 0 w 1999252"/>
              <a:gd name="connsiteY0" fmla="*/ 443383 h 443383"/>
              <a:gd name="connsiteX1" fmla="*/ 343841 w 1999252"/>
              <a:gd name="connsiteY1" fmla="*/ 79424 h 443383"/>
              <a:gd name="connsiteX2" fmla="*/ 1701996 w 1999252"/>
              <a:gd name="connsiteY2" fmla="*/ 77059 h 443383"/>
              <a:gd name="connsiteX3" fmla="*/ 1999252 w 1999252"/>
              <a:gd name="connsiteY3" fmla="*/ 437843 h 443383"/>
              <a:gd name="connsiteX0" fmla="*/ 0 w 1999252"/>
              <a:gd name="connsiteY0" fmla="*/ 456129 h 456129"/>
              <a:gd name="connsiteX1" fmla="*/ 343841 w 1999252"/>
              <a:gd name="connsiteY1" fmla="*/ 92170 h 456129"/>
              <a:gd name="connsiteX2" fmla="*/ 1701996 w 1999252"/>
              <a:gd name="connsiteY2" fmla="*/ 89805 h 456129"/>
              <a:gd name="connsiteX3" fmla="*/ 1999252 w 1999252"/>
              <a:gd name="connsiteY3" fmla="*/ 450589 h 45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252" h="456129">
                <a:moveTo>
                  <a:pt x="0" y="456129"/>
                </a:moveTo>
                <a:cubicBezTo>
                  <a:pt x="32136" y="351970"/>
                  <a:pt x="25223" y="217722"/>
                  <a:pt x="343841" y="92170"/>
                </a:cubicBezTo>
                <a:cubicBezTo>
                  <a:pt x="662459" y="-33382"/>
                  <a:pt x="1447065" y="-27262"/>
                  <a:pt x="1701996" y="89805"/>
                </a:cubicBezTo>
                <a:cubicBezTo>
                  <a:pt x="1956927" y="206872"/>
                  <a:pt x="1999252" y="450589"/>
                  <a:pt x="1999252" y="450589"/>
                </a:cubicBezTo>
              </a:path>
            </a:pathLst>
          </a:custGeom>
          <a:ln w="9525">
            <a:solidFill>
              <a:srgbClr val="C00000"/>
            </a:solidFill>
            <a:miter lim="800000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4" name="Left Brace 233">
            <a:extLst>
              <a:ext uri="{FF2B5EF4-FFF2-40B4-BE49-F238E27FC236}">
                <a16:creationId xmlns:a16="http://schemas.microsoft.com/office/drawing/2014/main" id="{7C4FB4F2-B8B8-B8D7-60D9-B77C517AAEE2}"/>
              </a:ext>
            </a:extLst>
          </p:cNvPr>
          <p:cNvSpPr/>
          <p:nvPr/>
        </p:nvSpPr>
        <p:spPr>
          <a:xfrm rot="10800000">
            <a:off x="6669129" y="1803968"/>
            <a:ext cx="305254" cy="1288096"/>
          </a:xfrm>
          <a:prstGeom prst="leftBrace">
            <a:avLst/>
          </a:prstGeom>
          <a:ln w="2222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5" name="Left Brace 234">
            <a:extLst>
              <a:ext uri="{FF2B5EF4-FFF2-40B4-BE49-F238E27FC236}">
                <a16:creationId xmlns:a16="http://schemas.microsoft.com/office/drawing/2014/main" id="{197DFBD0-6BF1-8C0A-FBD3-97841DABBA0C}"/>
              </a:ext>
            </a:extLst>
          </p:cNvPr>
          <p:cNvSpPr/>
          <p:nvPr/>
        </p:nvSpPr>
        <p:spPr>
          <a:xfrm rot="10800000">
            <a:off x="6658975" y="3146865"/>
            <a:ext cx="315407" cy="1422187"/>
          </a:xfrm>
          <a:prstGeom prst="leftBrac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6" name="Left Brace 235">
            <a:extLst>
              <a:ext uri="{FF2B5EF4-FFF2-40B4-BE49-F238E27FC236}">
                <a16:creationId xmlns:a16="http://schemas.microsoft.com/office/drawing/2014/main" id="{97D8F160-B174-A063-59D7-88B32B8BACE6}"/>
              </a:ext>
            </a:extLst>
          </p:cNvPr>
          <p:cNvSpPr/>
          <p:nvPr/>
        </p:nvSpPr>
        <p:spPr>
          <a:xfrm rot="10800000">
            <a:off x="6681241" y="4763095"/>
            <a:ext cx="293142" cy="1422186"/>
          </a:xfrm>
          <a:prstGeom prst="leftBrace">
            <a:avLst/>
          </a:prstGeom>
          <a:ln w="2222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04804DAB-26D8-66D8-3C5B-1A6F430D947E}"/>
              </a:ext>
            </a:extLst>
          </p:cNvPr>
          <p:cNvSpPr txBox="1"/>
          <p:nvPr/>
        </p:nvSpPr>
        <p:spPr>
          <a:xfrm>
            <a:off x="6910519" y="1714423"/>
            <a:ext cx="1657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Measurement Model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Variance Decomposition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F4C5CD95-074E-A313-7E59-B8B5FA392A14}"/>
              </a:ext>
            </a:extLst>
          </p:cNvPr>
          <p:cNvSpPr txBox="1"/>
          <p:nvPr/>
        </p:nvSpPr>
        <p:spPr>
          <a:xfrm>
            <a:off x="6836462" y="3392043"/>
            <a:ext cx="18127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Standard Measurement Model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0AAD3AF6-C254-1AC8-518C-8C6E02074882}"/>
              </a:ext>
            </a:extLst>
          </p:cNvPr>
          <p:cNvSpPr txBox="1"/>
          <p:nvPr/>
        </p:nvSpPr>
        <p:spPr>
          <a:xfrm>
            <a:off x="6921008" y="4972938"/>
            <a:ext cx="17281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Residuals Model</a:t>
            </a:r>
          </a:p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Variance Decomposition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A35729-4DE4-CB6F-E998-551807954497}"/>
              </a:ext>
            </a:extLst>
          </p:cNvPr>
          <p:cNvSpPr txBox="1"/>
          <p:nvPr/>
        </p:nvSpPr>
        <p:spPr>
          <a:xfrm>
            <a:off x="199663" y="1077749"/>
            <a:ext cx="2177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Common Constraint: </a:t>
            </a:r>
          </a:p>
          <a:p>
            <a:r>
              <a:rPr lang="en-US" dirty="0" err="1"/>
              <a:t>V</a:t>
            </a:r>
            <a:r>
              <a:rPr lang="en-US" baseline="-25000" dirty="0" err="1"/>
              <a:t>a</a:t>
            </a:r>
            <a:r>
              <a:rPr lang="en-US" dirty="0"/>
              <a:t> + </a:t>
            </a:r>
            <a:r>
              <a:rPr lang="en-US" dirty="0" err="1"/>
              <a:t>V</a:t>
            </a:r>
            <a:r>
              <a:rPr lang="en-US" baseline="-25000" dirty="0" err="1"/>
              <a:t>c</a:t>
            </a:r>
            <a:r>
              <a:rPr lang="en-US" dirty="0"/>
              <a:t> + </a:t>
            </a:r>
            <a:r>
              <a:rPr lang="en-US" dirty="0" err="1"/>
              <a:t>V</a:t>
            </a:r>
            <a:r>
              <a:rPr lang="en-US" baseline="-25000" dirty="0" err="1"/>
              <a:t>e</a:t>
            </a:r>
            <a:r>
              <a:rPr lang="en-US" dirty="0"/>
              <a:t> =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946704-59FF-C3EF-E549-7D75E2E89A50}"/>
              </a:ext>
            </a:extLst>
          </p:cNvPr>
          <p:cNvSpPr txBox="1"/>
          <p:nvPr/>
        </p:nvSpPr>
        <p:spPr>
          <a:xfrm>
            <a:off x="2273126" y="4083534"/>
            <a:ext cx="17800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Measurement, Means, and Residuals Models are the same for everyone</a:t>
            </a:r>
          </a:p>
        </p:txBody>
      </p:sp>
    </p:spTree>
    <p:extLst>
      <p:ext uri="{BB962C8B-B14F-4D97-AF65-F5344CB8AC3E}">
        <p14:creationId xmlns:p14="http://schemas.microsoft.com/office/powerpoint/2010/main" val="3340284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82FFB-9043-9D30-3C0E-57D398083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5728"/>
            <a:ext cx="7886700" cy="991713"/>
          </a:xfrm>
        </p:spPr>
        <p:txBody>
          <a:bodyPr/>
          <a:lstStyle/>
          <a:p>
            <a:r>
              <a:rPr lang="en-US" dirty="0"/>
              <a:t>Common Pathway Model Algebra</a:t>
            </a:r>
          </a:p>
        </p:txBody>
      </p:sp>
      <p:pic>
        <p:nvPicPr>
          <p:cNvPr id="5" name="Content Placeholder 4" descr="A diagram of a diagram&#10;&#10;Description automatically generated">
            <a:extLst>
              <a:ext uri="{FF2B5EF4-FFF2-40B4-BE49-F238E27FC236}">
                <a16:creationId xmlns:a16="http://schemas.microsoft.com/office/drawing/2014/main" id="{5244940F-691A-39B4-EBB9-E314993DFB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8314" y="2293664"/>
            <a:ext cx="3961734" cy="354782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690AD8C-79DB-E3F2-58FA-9F4E4BE30089}"/>
                  </a:ext>
                </a:extLst>
              </p:cNvPr>
              <p:cNvSpPr txBox="1"/>
              <p:nvPr/>
            </p:nvSpPr>
            <p:spPr>
              <a:xfrm>
                <a:off x="122453" y="3516462"/>
                <a:ext cx="325521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a:rPr lang="el-G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690AD8C-79DB-E3F2-58FA-9F4E4BE30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53" y="3516462"/>
                <a:ext cx="3255219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FA86514-C994-B65C-26B5-6C23EEBF0ED1}"/>
                  </a:ext>
                </a:extLst>
              </p:cNvPr>
              <p:cNvSpPr txBox="1"/>
              <p:nvPr/>
            </p:nvSpPr>
            <p:spPr>
              <a:xfrm>
                <a:off x="6823330" y="2946083"/>
                <a:ext cx="1588063" cy="552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𝑀𝑍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FA86514-C994-B65C-26B5-6C23EEBF0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330" y="2946083"/>
                <a:ext cx="1588063" cy="552459"/>
              </a:xfrm>
              <a:prstGeom prst="rect">
                <a:avLst/>
              </a:prstGeom>
              <a:blipFill>
                <a:blip r:embed="rId4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755D850-BD6E-9DA2-02B3-6A8E2471CBEF}"/>
                  </a:ext>
                </a:extLst>
              </p:cNvPr>
              <p:cNvSpPr txBox="1"/>
              <p:nvPr/>
            </p:nvSpPr>
            <p:spPr>
              <a:xfrm>
                <a:off x="6831106" y="3482561"/>
                <a:ext cx="1684244" cy="5598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𝐷𝑍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755D850-BD6E-9DA2-02B3-6A8E2471C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106" y="3482561"/>
                <a:ext cx="1684244" cy="559897"/>
              </a:xfrm>
              <a:prstGeom prst="rect">
                <a:avLst/>
              </a:prstGeom>
              <a:blipFill>
                <a:blip r:embed="rId5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DBA1C26-B456-915A-5573-12B6DE26B114}"/>
                  </a:ext>
                </a:extLst>
              </p:cNvPr>
              <p:cNvSpPr txBox="1"/>
              <p:nvPr/>
            </p:nvSpPr>
            <p:spPr>
              <a:xfrm>
                <a:off x="79733" y="3882909"/>
                <a:ext cx="341916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DBA1C26-B456-915A-5573-12B6DE26B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33" y="3882909"/>
                <a:ext cx="3419162" cy="369332"/>
              </a:xfrm>
              <a:prstGeom prst="rect">
                <a:avLst/>
              </a:prstGeom>
              <a:blipFill>
                <a:blip r:embed="rId6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B35704D-26BD-C4DF-B299-AD76ADCE5228}"/>
                  </a:ext>
                </a:extLst>
              </p:cNvPr>
              <p:cNvSpPr txBox="1"/>
              <p:nvPr/>
            </p:nvSpPr>
            <p:spPr>
              <a:xfrm>
                <a:off x="7113936" y="4204944"/>
                <a:ext cx="1307024" cy="552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B35704D-26BD-C4DF-B299-AD76ADCE5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3936" y="4204944"/>
                <a:ext cx="1307024" cy="552459"/>
              </a:xfrm>
              <a:prstGeom prst="rect">
                <a:avLst/>
              </a:prstGeom>
              <a:blipFill>
                <a:blip r:embed="rId7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1FCB22A-1A9C-D8DC-85B2-D1E6B019527A}"/>
                  </a:ext>
                </a:extLst>
              </p:cNvPr>
              <p:cNvSpPr txBox="1"/>
              <p:nvPr/>
            </p:nvSpPr>
            <p:spPr>
              <a:xfrm>
                <a:off x="7113936" y="4870699"/>
                <a:ext cx="1335237" cy="552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1FCB22A-1A9C-D8DC-85B2-D1E6B0195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3936" y="4870699"/>
                <a:ext cx="1335237" cy="552459"/>
              </a:xfrm>
              <a:prstGeom prst="rect">
                <a:avLst/>
              </a:prstGeom>
              <a:blipFill>
                <a:blip r:embed="rId8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9F4A827-136E-3AB8-559D-A6D07D1A0F23}"/>
                  </a:ext>
                </a:extLst>
              </p:cNvPr>
              <p:cNvSpPr txBox="1"/>
              <p:nvPr/>
            </p:nvSpPr>
            <p:spPr>
              <a:xfrm>
                <a:off x="161996" y="2686907"/>
                <a:ext cx="336995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l-GR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m:rPr>
                          <m:sty m:val="p"/>
                        </m:rPr>
                        <a:rPr lang="el-GR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m:rPr>
                          <m:sty m:val="p"/>
                        </m:rPr>
                        <a:rPr lang="el-GR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m:rPr>
                          <m:sty m:val="p"/>
                        </m:rPr>
                        <a:rPr lang="el-GR" sz="36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9F4A827-136E-3AB8-559D-A6D07D1A0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96" y="2686907"/>
                <a:ext cx="3369950" cy="646331"/>
              </a:xfrm>
              <a:prstGeom prst="rect">
                <a:avLst/>
              </a:prstGeom>
              <a:blipFill>
                <a:blip r:embed="rId9"/>
                <a:stretch>
                  <a:fillRect r="-376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30BD468D-A751-7760-130F-AE36B1244B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V="1">
            <a:off x="59375" y="1131357"/>
            <a:ext cx="4572000" cy="7377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B503FA2-D3D7-2432-D7BE-947A014D5402}"/>
              </a:ext>
            </a:extLst>
          </p:cNvPr>
          <p:cNvPicPr>
            <a:picLocks/>
          </p:cNvPicPr>
          <p:nvPr/>
        </p:nvPicPr>
        <p:blipFill rotWithShape="1">
          <a:blip r:embed="rId10"/>
          <a:srcRect l="-2000" r="2000"/>
          <a:stretch/>
        </p:blipFill>
        <p:spPr>
          <a:xfrm flipH="1">
            <a:off x="4572000" y="1097246"/>
            <a:ext cx="4572000" cy="74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52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E3693-A6F3-A2FA-8918-92697EE97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F6707-7B1B-A67E-2674-A3E2EF611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16" y="253761"/>
            <a:ext cx="7878742" cy="1048347"/>
          </a:xfrm>
        </p:spPr>
        <p:txBody>
          <a:bodyPr/>
          <a:lstStyle/>
          <a:p>
            <a:r>
              <a:rPr lang="en-US" dirty="0"/>
              <a:t>Common Pathway Model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00890F-4CD2-A1F0-EB8A-12EE6D1E956A}"/>
                  </a:ext>
                </a:extLst>
              </p:cNvPr>
              <p:cNvSpPr txBox="1"/>
              <p:nvPr/>
            </p:nvSpPr>
            <p:spPr>
              <a:xfrm>
                <a:off x="963796" y="2706247"/>
                <a:ext cx="846706" cy="1773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000" dirty="0">
                                        <a:solidFill>
                                          <a:srgbClr val="0070C0"/>
                                        </a:solidFill>
                                        <a:latin typeface="Times New Roman"/>
                                        <a:cs typeface="Times New Roman"/>
                                      </a:rPr>
                                      <m:t>λ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000" baseline="-25000" dirty="0">
                                        <a:solidFill>
                                          <a:srgbClr val="0070C0"/>
                                        </a:solidFill>
                                        <a:latin typeface="Times New Roman"/>
                                        <a:cs typeface="Times New Roman"/>
                                      </a:rPr>
                                      <m:t>1 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000" dirty="0">
                                        <a:solidFill>
                                          <a:srgbClr val="0070C0"/>
                                        </a:solidFill>
                                        <a:latin typeface="Times New Roman"/>
                                        <a:cs typeface="Times New Roman"/>
                                      </a:rPr>
                                      <m:t>λ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000" baseline="-25000" dirty="0">
                                        <a:solidFill>
                                          <a:srgbClr val="0070C0"/>
                                        </a:solidFill>
                                        <a:latin typeface="Times New Roman"/>
                                        <a:cs typeface="Times New Roman"/>
                                      </a:rPr>
                                      <m:t>2 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000" dirty="0">
                                        <a:solidFill>
                                          <a:srgbClr val="0070C0"/>
                                        </a:solidFill>
                                        <a:latin typeface="Times New Roman"/>
                                        <a:cs typeface="Times New Roman"/>
                                      </a:rPr>
                                      <m:t>λ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000" baseline="-25000" dirty="0">
                                        <a:solidFill>
                                          <a:srgbClr val="0070C0"/>
                                        </a:solidFill>
                                        <a:latin typeface="Times New Roman"/>
                                        <a:cs typeface="Times New Roman"/>
                                      </a:rPr>
                                      <m:t>3 </m:t>
                                    </m:r>
                                  </m:e>
                                </m:mr>
                              </m:m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000" b="0" i="0" dirty="0" smtClean="0">
                                        <a:solidFill>
                                          <a:schemeClr val="tx1"/>
                                        </a:solidFill>
                                        <a:latin typeface="Times New Roman"/>
                                        <a:cs typeface="Times New Roman"/>
                                      </a:rPr>
                                      <m:t>0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000" baseline="-25000" dirty="0">
                                        <a:solidFill>
                                          <a:schemeClr val="tx1"/>
                                        </a:solidFill>
                                        <a:latin typeface="Times New Roman"/>
                                        <a:cs typeface="Times New Roman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000" b="0" i="0" dirty="0" smtClean="0">
                                        <a:solidFill>
                                          <a:schemeClr val="tx1"/>
                                        </a:solidFill>
                                        <a:latin typeface="Times New Roman"/>
                                        <a:cs typeface="Times New Roman"/>
                                      </a:rPr>
                                      <m:t>0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000" baseline="-25000" dirty="0">
                                        <a:solidFill>
                                          <a:schemeClr val="tx1"/>
                                        </a:solidFill>
                                        <a:latin typeface="Times New Roman"/>
                                        <a:cs typeface="Times New Roman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000" b="0" i="0" dirty="0" smtClean="0">
                                        <a:solidFill>
                                          <a:schemeClr val="tx1"/>
                                        </a:solidFill>
                                        <a:latin typeface="Times New Roman"/>
                                        <a:cs typeface="Times New Roman"/>
                                      </a:rPr>
                                      <m:t>0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000" baseline="-25000" dirty="0">
                                        <a:solidFill>
                                          <a:schemeClr val="tx1"/>
                                        </a:solidFill>
                                        <a:latin typeface="Times New Roman"/>
                                        <a:cs typeface="Times New Roman"/>
                                      </a:rPr>
                                      <m:t> 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000" b="0" i="0" dirty="0" smtClean="0">
                                        <a:solidFill>
                                          <a:schemeClr val="tx1"/>
                                        </a:solidFill>
                                        <a:latin typeface="Times New Roman"/>
                                        <a:cs typeface="Times New Roman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000" b="0" i="0" dirty="0" smtClean="0">
                                        <a:solidFill>
                                          <a:schemeClr val="tx1"/>
                                        </a:solidFill>
                                        <a:latin typeface="Times New Roman"/>
                                        <a:cs typeface="Times New Roman"/>
                                      </a:rPr>
                                      <m:t>0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000" baseline="-25000" dirty="0">
                                        <a:solidFill>
                                          <a:schemeClr val="tx1"/>
                                        </a:solidFill>
                                        <a:latin typeface="Times New Roman"/>
                                        <a:cs typeface="Times New Roman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000" b="0" i="0" dirty="0" smtClean="0">
                                        <a:solidFill>
                                          <a:schemeClr val="tx1"/>
                                        </a:solidFill>
                                        <a:latin typeface="Times New Roman"/>
                                        <a:cs typeface="Times New Roman"/>
                                      </a:rPr>
                                      <m:t>0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000" baseline="-25000" dirty="0">
                                        <a:solidFill>
                                          <a:schemeClr val="tx1"/>
                                        </a:solidFill>
                                        <a:latin typeface="Times New Roman"/>
                                        <a:cs typeface="Times New Roman"/>
                                      </a:rPr>
                                      <m:t> </m:t>
                                    </m:r>
                                  </m:e>
                                </m:mr>
                              </m:m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000" dirty="0">
                                        <a:solidFill>
                                          <a:srgbClr val="0070C0"/>
                                        </a:solidFill>
                                        <a:latin typeface="Times New Roman"/>
                                        <a:cs typeface="Times New Roman"/>
                                      </a:rPr>
                                      <m:t>λ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000" baseline="-25000" dirty="0">
                                        <a:solidFill>
                                          <a:srgbClr val="0070C0"/>
                                        </a:solidFill>
                                        <a:latin typeface="Times New Roman"/>
                                        <a:cs typeface="Times New Roman"/>
                                      </a:rPr>
                                      <m:t>1 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000" dirty="0">
                                        <a:solidFill>
                                          <a:srgbClr val="0070C0"/>
                                        </a:solidFill>
                                        <a:latin typeface="Times New Roman"/>
                                        <a:cs typeface="Times New Roman"/>
                                      </a:rPr>
                                      <m:t>λ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000" baseline="-25000" dirty="0">
                                        <a:solidFill>
                                          <a:srgbClr val="0070C0"/>
                                        </a:solidFill>
                                        <a:latin typeface="Times New Roman"/>
                                        <a:cs typeface="Times New Roman"/>
                                      </a:rPr>
                                      <m:t>2 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000" dirty="0">
                                        <a:solidFill>
                                          <a:srgbClr val="0070C0"/>
                                        </a:solidFill>
                                        <a:latin typeface="Times New Roman"/>
                                        <a:cs typeface="Times New Roman"/>
                                      </a:rPr>
                                      <m:t>λ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000" baseline="-25000" dirty="0">
                                        <a:solidFill>
                                          <a:srgbClr val="0070C0"/>
                                        </a:solidFill>
                                        <a:latin typeface="Times New Roman"/>
                                        <a:cs typeface="Times New Roman"/>
                                      </a:rPr>
                                      <m:t>3 </m:t>
                                    </m:r>
                                  </m:e>
                                </m:mr>
                              </m:m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00890F-4CD2-A1F0-EB8A-12EE6D1E9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796" y="2706247"/>
                <a:ext cx="846706" cy="1773755"/>
              </a:xfrm>
              <a:prstGeom prst="rect">
                <a:avLst/>
              </a:prstGeom>
              <a:blipFill>
                <a:blip r:embed="rId2"/>
                <a:stretch>
                  <a:fillRect b="-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EC1791-F589-7C08-4387-DDEE8382BF9E}"/>
                  </a:ext>
                </a:extLst>
              </p:cNvPr>
              <p:cNvSpPr txBox="1"/>
              <p:nvPr/>
            </p:nvSpPr>
            <p:spPr>
              <a:xfrm>
                <a:off x="1678425" y="2754638"/>
                <a:ext cx="32307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EC1791-F589-7C08-4387-DDEE8382B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425" y="2754638"/>
                <a:ext cx="3230756" cy="400110"/>
              </a:xfrm>
              <a:prstGeom prst="rect">
                <a:avLst/>
              </a:prstGeom>
              <a:blipFill>
                <a:blip r:embed="rId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98773CE-BAC4-CA07-A547-D96695697626}"/>
                  </a:ext>
                </a:extLst>
              </p:cNvPr>
              <p:cNvSpPr txBox="1"/>
              <p:nvPr/>
            </p:nvSpPr>
            <p:spPr>
              <a:xfrm>
                <a:off x="4569287" y="2771815"/>
                <a:ext cx="3606556" cy="610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2000" dirty="0">
                                          <a:solidFill>
                                            <a:srgbClr val="0070C0"/>
                                          </a:solidFill>
                                          <a:latin typeface="Times New Roman"/>
                                          <a:cs typeface="Times New Roman"/>
                                        </a:rPr>
                                        <m:t>λ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000" baseline="-25000" dirty="0">
                                          <a:solidFill>
                                            <a:srgbClr val="0070C0"/>
                                          </a:solidFill>
                                          <a:latin typeface="Times New Roman"/>
                                          <a:cs typeface="Times New Roman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2000" dirty="0">
                                          <a:solidFill>
                                            <a:srgbClr val="0070C0"/>
                                          </a:solidFill>
                                          <a:latin typeface="Times New Roman"/>
                                          <a:cs typeface="Times New Roman"/>
                                        </a:rPr>
                                        <m:t>λ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000" b="0" i="0" baseline="-25000" dirty="0" smtClean="0">
                                          <a:solidFill>
                                            <a:srgbClr val="0070C0"/>
                                          </a:solidFill>
                                          <a:latin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2000" dirty="0">
                                          <a:solidFill>
                                            <a:srgbClr val="0070C0"/>
                                          </a:solidFill>
                                          <a:latin typeface="Times New Roman"/>
                                          <a:cs typeface="Times New Roman"/>
                                        </a:rPr>
                                        <m:t>λ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000" b="0" i="0" baseline="-25000" dirty="0" smtClean="0">
                                          <a:solidFill>
                                            <a:srgbClr val="0070C0"/>
                                          </a:solidFill>
                                          <a:latin typeface="Times New Roman"/>
                                          <a:cs typeface="Times New Roman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2000" dirty="0">
                                          <a:solidFill>
                                            <a:srgbClr val="0070C0"/>
                                          </a:solidFill>
                                          <a:latin typeface="Times New Roman"/>
                                          <a:cs typeface="Times New Roman"/>
                                        </a:rPr>
                                        <m:t>λ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000" baseline="-25000" dirty="0">
                                          <a:solidFill>
                                            <a:srgbClr val="0070C0"/>
                                          </a:solidFill>
                                          <a:latin typeface="Times New Roman"/>
                                          <a:cs typeface="Times New Roman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2000" dirty="0">
                                          <a:solidFill>
                                            <a:srgbClr val="0070C0"/>
                                          </a:solidFill>
                                          <a:latin typeface="Times New Roman"/>
                                          <a:cs typeface="Times New Roman"/>
                                        </a:rPr>
                                        <m:t>λ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000" b="0" i="0" baseline="-25000" dirty="0" smtClean="0">
                                          <a:solidFill>
                                            <a:srgbClr val="0070C0"/>
                                          </a:solidFill>
                                          <a:latin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2000" dirty="0">
                                          <a:solidFill>
                                            <a:srgbClr val="0070C0"/>
                                          </a:solidFill>
                                          <a:latin typeface="Times New Roman"/>
                                          <a:cs typeface="Times New Roman"/>
                                        </a:rPr>
                                        <m:t>λ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000" b="0" i="0" baseline="-25000" dirty="0" smtClean="0">
                                          <a:solidFill>
                                            <a:srgbClr val="0070C0"/>
                                          </a:solidFill>
                                          <a:latin typeface="Times New Roman"/>
                                          <a:cs typeface="Times New Roman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98773CE-BAC4-CA07-A547-D96695697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287" y="2771815"/>
                <a:ext cx="3606556" cy="610295"/>
              </a:xfrm>
              <a:prstGeom prst="rect">
                <a:avLst/>
              </a:prstGeom>
              <a:blipFill>
                <a:blip r:embed="rId4"/>
                <a:stretch>
                  <a:fillRect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BE00424-29A8-F5FC-198A-2A0A020C09D4}"/>
                  </a:ext>
                </a:extLst>
              </p:cNvPr>
              <p:cNvSpPr txBox="1"/>
              <p:nvPr/>
            </p:nvSpPr>
            <p:spPr>
              <a:xfrm>
                <a:off x="4174670" y="3523955"/>
                <a:ext cx="63884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BE00424-29A8-F5FC-198A-2A0A020C0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670" y="3523955"/>
                <a:ext cx="638840" cy="830997"/>
              </a:xfrm>
              <a:prstGeom prst="rect">
                <a:avLst/>
              </a:prstGeom>
              <a:blipFill>
                <a:blip r:embed="rId5"/>
                <a:stretch>
                  <a:fillRect l="-15385" r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5CA9EC8-4A9F-817B-88C2-5BEADB661A95}"/>
                  </a:ext>
                </a:extLst>
              </p:cNvPr>
              <p:cNvSpPr txBox="1"/>
              <p:nvPr/>
            </p:nvSpPr>
            <p:spPr>
              <a:xfrm>
                <a:off x="755451" y="4601049"/>
                <a:ext cx="7551554" cy="9088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sz="2000" b="0" i="0" dirty="0" smtClean="0">
                                  <a:solidFill>
                                    <a:srgbClr val="C00000"/>
                                  </a:solidFill>
                                  <a:latin typeface="Times New Roman"/>
                                  <a:cs typeface="Times New Roman"/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en-US" sz="2000" baseline="-25000" dirty="0" smtClean="0">
                                  <a:solidFill>
                                    <a:srgbClr val="C00000"/>
                                  </a:solidFill>
                                  <a:latin typeface="Times New Roman"/>
                                  <a:cs typeface="Times New Roman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sz="2000" b="0" i="0" baseline="-25000" dirty="0" smtClean="0">
                                  <a:solidFill>
                                    <a:srgbClr val="C00000"/>
                                  </a:solidFill>
                                  <a:latin typeface="Times New Roman"/>
                                  <a:cs typeface="Times New Roman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2000" baseline="-25000" dirty="0" smtClean="0">
                                  <a:solidFill>
                                    <a:srgbClr val="C00000"/>
                                  </a:solidFill>
                                  <a:latin typeface="Times New Roman"/>
                                  <a:cs typeface="Times New Roman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000" b="0" i="0" dirty="0" smtClean="0">
                                  <a:solidFill>
                                    <a:srgbClr val="C00000"/>
                                  </a:solidFill>
                                  <a:latin typeface="Times New Roman"/>
                                  <a:cs typeface="Times New Roman"/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en-US" sz="2000" baseline="-25000" dirty="0" smtClean="0">
                                  <a:solidFill>
                                    <a:srgbClr val="C00000"/>
                                  </a:solidFill>
                                  <a:latin typeface="Times New Roman"/>
                                  <a:cs typeface="Times New Roman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sz="2000" b="0" i="0" baseline="-25000" dirty="0" smtClean="0">
                                  <a:solidFill>
                                    <a:srgbClr val="C00000"/>
                                  </a:solidFill>
                                  <a:latin typeface="Times New Roman"/>
                                  <a:cs typeface="Times New Roman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2000" baseline="-25000" dirty="0" smtClean="0">
                                  <a:solidFill>
                                    <a:srgbClr val="C00000"/>
                                  </a:solidFill>
                                  <a:latin typeface="Times New Roman"/>
                                  <a:cs typeface="Times New Roman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000" b="0" i="0" dirty="0" smtClean="0">
                                  <a:solidFill>
                                    <a:srgbClr val="C00000"/>
                                  </a:solidFill>
                                  <a:latin typeface="Times New Roman"/>
                                  <a:cs typeface="Times New Roman"/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en-US" sz="2000" baseline="-25000" dirty="0" smtClean="0">
                                  <a:solidFill>
                                    <a:srgbClr val="C00000"/>
                                  </a:solidFill>
                                  <a:latin typeface="Times New Roman"/>
                                  <a:cs typeface="Times New Roman"/>
                                </a:rPr>
                                <m:t>3</m:t>
                              </m:r>
                              <m:r>
                                <m:rPr>
                                  <m:nor/>
                                </m:rPr>
                                <a:rPr lang="en-US" sz="2000" b="0" i="0" baseline="-25000" dirty="0" smtClean="0">
                                  <a:solidFill>
                                    <a:srgbClr val="C00000"/>
                                  </a:solidFill>
                                  <a:latin typeface="Times New Roman"/>
                                  <a:cs typeface="Times New Roman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2000" baseline="-25000" dirty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Times New Roman"/>
                                  <a:cs typeface="Times New Roman"/>
                                </a:rPr>
                                <m:t> </m:t>
                              </m:r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sz="2000" dirty="0" smtClean="0">
                                  <a:solidFill>
                                    <a:srgbClr val="0070C0"/>
                                  </a:solidFill>
                                  <a:latin typeface="Times New Roman"/>
                                  <a:cs typeface="Times New Roman"/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en-US" sz="2000" baseline="-25000" dirty="0" smtClean="0">
                                  <a:solidFill>
                                    <a:srgbClr val="0070C0"/>
                                  </a:solidFill>
                                  <a:latin typeface="Times New Roman"/>
                                  <a:cs typeface="Times New Roman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sz="2000" b="0" i="0" baseline="-25000" dirty="0" smtClean="0">
                                  <a:solidFill>
                                    <a:srgbClr val="0070C0"/>
                                  </a:solidFill>
                                  <a:latin typeface="Times New Roman"/>
                                  <a:cs typeface="Times New Roman"/>
                                </a:rPr>
                                <m:t>c</m:t>
                              </m:r>
                              <m:r>
                                <m:rPr>
                                  <m:nor/>
                                </m:rPr>
                                <a:rPr lang="en-US" sz="2000" baseline="-25000" dirty="0" smtClean="0">
                                  <a:solidFill>
                                    <a:srgbClr val="0070C0"/>
                                  </a:solidFill>
                                  <a:latin typeface="Times New Roman"/>
                                  <a:cs typeface="Times New Roman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000" dirty="0" smtClean="0">
                                  <a:solidFill>
                                    <a:srgbClr val="0070C0"/>
                                  </a:solidFill>
                                  <a:latin typeface="Times New Roman"/>
                                  <a:cs typeface="Times New Roman"/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en-US" sz="2000" baseline="-25000" dirty="0" smtClean="0">
                                  <a:solidFill>
                                    <a:srgbClr val="0070C0"/>
                                  </a:solidFill>
                                  <a:latin typeface="Times New Roman"/>
                                  <a:cs typeface="Times New Roman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sz="2000" b="0" i="0" baseline="-25000" dirty="0" smtClean="0">
                                  <a:solidFill>
                                    <a:srgbClr val="0070C0"/>
                                  </a:solidFill>
                                  <a:latin typeface="Times New Roman"/>
                                  <a:cs typeface="Times New Roman"/>
                                </a:rPr>
                                <m:t>c</m:t>
                              </m:r>
                              <m:r>
                                <m:rPr>
                                  <m:nor/>
                                </m:rPr>
                                <a:rPr lang="en-US" sz="2000" baseline="-25000" dirty="0">
                                  <a:solidFill>
                                    <a:srgbClr val="C00000"/>
                                  </a:solidFill>
                                  <a:latin typeface="Times New Roman"/>
                                  <a:cs typeface="Times New Roman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000" dirty="0" smtClean="0">
                                  <a:solidFill>
                                    <a:srgbClr val="0070C0"/>
                                  </a:solidFill>
                                  <a:latin typeface="Times New Roman"/>
                                  <a:cs typeface="Times New Roman"/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en-US" sz="2000" baseline="-25000" dirty="0" smtClean="0">
                                  <a:solidFill>
                                    <a:srgbClr val="0070C0"/>
                                  </a:solidFill>
                                  <a:latin typeface="Times New Roman"/>
                                  <a:cs typeface="Times New Roman"/>
                                </a:rPr>
                                <m:t>3</m:t>
                              </m:r>
                              <m:r>
                                <m:rPr>
                                  <m:nor/>
                                </m:rPr>
                                <a:rPr lang="en-US" sz="2000" b="0" i="0" baseline="-25000" dirty="0" smtClean="0">
                                  <a:solidFill>
                                    <a:srgbClr val="0070C0"/>
                                  </a:solidFill>
                                  <a:latin typeface="Times New Roman"/>
                                  <a:cs typeface="Times New Roman"/>
                                </a:rPr>
                                <m:t>c</m:t>
                              </m:r>
                              <m:r>
                                <m:rPr>
                                  <m:nor/>
                                </m:rPr>
                                <a:rPr lang="en-US" sz="2000" baseline="-25000" dirty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Times New Roman"/>
                                  <a:cs typeface="Times New Roman"/>
                                </a:rPr>
                                <m:t> 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sz="2000" dirty="0" smtClean="0">
                                  <a:solidFill>
                                    <a:srgbClr val="7030A0"/>
                                  </a:solidFill>
                                  <a:latin typeface="Times New Roman"/>
                                  <a:cs typeface="Times New Roman"/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en-US" sz="2000" baseline="-25000" dirty="0" smtClean="0">
                                  <a:solidFill>
                                    <a:srgbClr val="7030A0"/>
                                  </a:solidFill>
                                  <a:latin typeface="Times New Roman"/>
                                  <a:cs typeface="Times New Roman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sz="2000" b="0" i="0" baseline="-25000" dirty="0" smtClean="0">
                                  <a:solidFill>
                                    <a:srgbClr val="7030A0"/>
                                  </a:solidFill>
                                  <a:latin typeface="Times New Roman"/>
                                  <a:cs typeface="Times New Roman"/>
                                </a:rPr>
                                <m:t>e</m:t>
                              </m:r>
                              <m:r>
                                <m:rPr>
                                  <m:nor/>
                                </m:rPr>
                                <a:rPr lang="en-US" sz="2000" baseline="-25000" dirty="0" smtClean="0">
                                  <a:solidFill>
                                    <a:srgbClr val="7030A0"/>
                                  </a:solidFill>
                                  <a:latin typeface="Times New Roman"/>
                                  <a:cs typeface="Times New Roman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000" dirty="0" smtClean="0">
                                  <a:solidFill>
                                    <a:srgbClr val="7030A0"/>
                                  </a:solidFill>
                                  <a:latin typeface="Times New Roman"/>
                                  <a:cs typeface="Times New Roman"/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en-US" sz="2000" baseline="-25000" dirty="0" smtClean="0">
                                  <a:solidFill>
                                    <a:srgbClr val="7030A0"/>
                                  </a:solidFill>
                                  <a:latin typeface="Times New Roman"/>
                                  <a:cs typeface="Times New Roman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sz="2000" b="0" i="0" baseline="-25000" dirty="0" smtClean="0">
                                  <a:solidFill>
                                    <a:srgbClr val="7030A0"/>
                                  </a:solidFill>
                                  <a:latin typeface="Times New Roman"/>
                                  <a:cs typeface="Times New Roman"/>
                                </a:rPr>
                                <m:t>e</m:t>
                              </m:r>
                              <m:r>
                                <m:rPr>
                                  <m:nor/>
                                </m:rPr>
                                <a:rPr lang="en-US" sz="2000" baseline="-25000" dirty="0" smtClean="0">
                                  <a:solidFill>
                                    <a:srgbClr val="7030A0"/>
                                  </a:solidFill>
                                  <a:latin typeface="Times New Roman"/>
                                  <a:cs typeface="Times New Roman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000" dirty="0" smtClean="0">
                                  <a:solidFill>
                                    <a:srgbClr val="7030A0"/>
                                  </a:solidFill>
                                  <a:latin typeface="Times New Roman"/>
                                  <a:cs typeface="Times New Roman"/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en-US" sz="2000" baseline="-25000" dirty="0" smtClean="0">
                                  <a:solidFill>
                                    <a:srgbClr val="7030A0"/>
                                  </a:solidFill>
                                  <a:latin typeface="Times New Roman"/>
                                  <a:cs typeface="Times New Roman"/>
                                </a:rPr>
                                <m:t>3</m:t>
                              </m:r>
                              <m:r>
                                <m:rPr>
                                  <m:nor/>
                                </m:rPr>
                                <a:rPr lang="en-US" sz="2000" b="0" i="0" baseline="-25000" dirty="0" smtClean="0">
                                  <a:solidFill>
                                    <a:srgbClr val="7030A0"/>
                                  </a:solidFill>
                                  <a:latin typeface="Times New Roman"/>
                                  <a:cs typeface="Times New Roman"/>
                                </a:rPr>
                                <m:t>e</m:t>
                              </m:r>
                              <m:r>
                                <m:rPr>
                                  <m:nor/>
                                </m:rPr>
                                <a:rPr lang="en-US" sz="2000" baseline="-25000" dirty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Times New Roman"/>
                                  <a:cs typeface="Times New Roman"/>
                                </a:rPr>
                                <m:t>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5CA9EC8-4A9F-817B-88C2-5BEADB661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451" y="4601049"/>
                <a:ext cx="7551554" cy="908839"/>
              </a:xfrm>
              <a:prstGeom prst="rect">
                <a:avLst/>
              </a:prstGeom>
              <a:blipFill>
                <a:blip r:embed="rId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eft Brace 11">
            <a:extLst>
              <a:ext uri="{FF2B5EF4-FFF2-40B4-BE49-F238E27FC236}">
                <a16:creationId xmlns:a16="http://schemas.microsoft.com/office/drawing/2014/main" id="{38F86066-32E9-52C9-14DA-94C960896DA2}"/>
              </a:ext>
            </a:extLst>
          </p:cNvPr>
          <p:cNvSpPr/>
          <p:nvPr/>
        </p:nvSpPr>
        <p:spPr>
          <a:xfrm rot="5400000">
            <a:off x="4331542" y="-1154220"/>
            <a:ext cx="325098" cy="7625832"/>
          </a:xfrm>
          <a:prstGeom prst="leftBrace">
            <a:avLst/>
          </a:prstGeom>
          <a:ln w="2222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E244C3A1-763A-50B3-1DB8-689B619CD3F0}"/>
              </a:ext>
            </a:extLst>
          </p:cNvPr>
          <p:cNvSpPr/>
          <p:nvPr/>
        </p:nvSpPr>
        <p:spPr>
          <a:xfrm rot="16200000">
            <a:off x="4378603" y="2018377"/>
            <a:ext cx="305254" cy="7551555"/>
          </a:xfrm>
          <a:prstGeom prst="leftBrace">
            <a:avLst/>
          </a:prstGeom>
          <a:ln w="2222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01CC41-B1B3-7E65-D1C2-BCF192C87EB0}"/>
              </a:ext>
            </a:extLst>
          </p:cNvPr>
          <p:cNvSpPr txBox="1"/>
          <p:nvPr/>
        </p:nvSpPr>
        <p:spPr>
          <a:xfrm>
            <a:off x="2289104" y="1758749"/>
            <a:ext cx="4409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Measurement Model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</a:rPr>
              <a:t>Variance Decomposition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B16AC5-6C09-90D5-DAE9-E0A1BA0E719D}"/>
              </a:ext>
            </a:extLst>
          </p:cNvPr>
          <p:cNvSpPr txBox="1"/>
          <p:nvPr/>
        </p:nvSpPr>
        <p:spPr>
          <a:xfrm>
            <a:off x="2787270" y="5983216"/>
            <a:ext cx="35110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Residuals Model</a:t>
            </a:r>
          </a:p>
          <a:p>
            <a:pPr algn="ctr"/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Variance Decomposition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CD555A6-2F8B-03AF-34FB-FDE6F5BC62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59375" y="1131357"/>
            <a:ext cx="4572000" cy="73778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7C21B6F-D2A4-0911-D391-4B72406B9D6E}"/>
              </a:ext>
            </a:extLst>
          </p:cNvPr>
          <p:cNvPicPr>
            <a:picLocks/>
          </p:cNvPicPr>
          <p:nvPr/>
        </p:nvPicPr>
        <p:blipFill rotWithShape="1">
          <a:blip r:embed="rId7"/>
          <a:srcRect l="-2000" r="2000"/>
          <a:stretch/>
        </p:blipFill>
        <p:spPr>
          <a:xfrm flipH="1">
            <a:off x="4572000" y="1097246"/>
            <a:ext cx="4572000" cy="74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4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27008-7FBC-5BA0-DEE0-EC995C0C6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55" y="0"/>
            <a:ext cx="8828690" cy="1325563"/>
          </a:xfrm>
        </p:spPr>
        <p:txBody>
          <a:bodyPr/>
          <a:lstStyle/>
          <a:p>
            <a:pPr algn="ctr"/>
            <a:r>
              <a:rPr lang="en-US" dirty="0"/>
              <a:t>Common Pathway Model in Action</a:t>
            </a:r>
          </a:p>
        </p:txBody>
      </p:sp>
      <p:pic>
        <p:nvPicPr>
          <p:cNvPr id="5" name="Content Placeholder 4" descr="A diagram of a drug use&#10;&#10;Description automatically generated">
            <a:extLst>
              <a:ext uri="{FF2B5EF4-FFF2-40B4-BE49-F238E27FC236}">
                <a16:creationId xmlns:a16="http://schemas.microsoft.com/office/drawing/2014/main" id="{4793FF3D-806C-0BE9-0DCE-5D2C01EF44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920218"/>
            <a:ext cx="2740733" cy="4351338"/>
          </a:xfrm>
        </p:spPr>
      </p:pic>
      <p:pic>
        <p:nvPicPr>
          <p:cNvPr id="7" name="Picture 6" descr="A close up of a text&#10;&#10;Description automatically generated">
            <a:extLst>
              <a:ext uri="{FF2B5EF4-FFF2-40B4-BE49-F238E27FC236}">
                <a16:creationId xmlns:a16="http://schemas.microsoft.com/office/drawing/2014/main" id="{D94F2CB3-43CA-6280-FCC6-A4DFFDA5C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0" y="2177143"/>
            <a:ext cx="3390900" cy="1600200"/>
          </a:xfrm>
          <a:prstGeom prst="rect">
            <a:avLst/>
          </a:prstGeom>
        </p:spPr>
      </p:pic>
      <p:pic>
        <p:nvPicPr>
          <p:cNvPr id="9" name="Picture 8" descr="A close-up of a text&#10;&#10;Description automatically generated">
            <a:extLst>
              <a:ext uri="{FF2B5EF4-FFF2-40B4-BE49-F238E27FC236}">
                <a16:creationId xmlns:a16="http://schemas.microsoft.com/office/drawing/2014/main" id="{E3AEC585-3D60-DB7F-49CF-7CD7E46199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750" y="3777343"/>
            <a:ext cx="3403600" cy="1371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830770-3DAF-CF4A-6D7C-906C117DED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59375" y="1011611"/>
            <a:ext cx="4572000" cy="7377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EB44DB-3C15-E644-4DFE-89CE750A19A2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-2000" r="2000"/>
          <a:stretch/>
        </p:blipFill>
        <p:spPr>
          <a:xfrm flipH="1">
            <a:off x="4572000" y="977500"/>
            <a:ext cx="4572000" cy="740664"/>
          </a:xfrm>
          <a:prstGeom prst="rect">
            <a:avLst/>
          </a:prstGeom>
        </p:spPr>
      </p:pic>
      <p:pic>
        <p:nvPicPr>
          <p:cNvPr id="13" name="Picture 12" descr="A close-up of a sign&#10;&#10;Description automatically generated">
            <a:extLst>
              <a:ext uri="{FF2B5EF4-FFF2-40B4-BE49-F238E27FC236}">
                <a16:creationId xmlns:a16="http://schemas.microsoft.com/office/drawing/2014/main" id="{909286D9-1FB9-07C1-4D6F-F147841055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7590" y="5455522"/>
            <a:ext cx="3501321" cy="740664"/>
          </a:xfrm>
          <a:prstGeom prst="rect">
            <a:avLst/>
          </a:prstGeom>
        </p:spPr>
      </p:pic>
      <p:pic>
        <p:nvPicPr>
          <p:cNvPr id="15" name="Picture 14" descr="A number and numbers on a white background&#10;&#10;Description automatically generated">
            <a:extLst>
              <a:ext uri="{FF2B5EF4-FFF2-40B4-BE49-F238E27FC236}">
                <a16:creationId xmlns:a16="http://schemas.microsoft.com/office/drawing/2014/main" id="{B75618CD-1249-D0AD-6BB7-085ABD4B86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7590" y="6196186"/>
            <a:ext cx="1676400" cy="406400"/>
          </a:xfrm>
          <a:prstGeom prst="rect">
            <a:avLst/>
          </a:prstGeom>
        </p:spPr>
      </p:pic>
      <p:sp useBgFill="1">
        <p:nvSpPr>
          <p:cNvPr id="16" name="TextBox 15">
            <a:extLst>
              <a:ext uri="{FF2B5EF4-FFF2-40B4-BE49-F238E27FC236}">
                <a16:creationId xmlns:a16="http://schemas.microsoft.com/office/drawing/2014/main" id="{0B3EF312-B077-9C13-85CC-24748676D4C5}"/>
              </a:ext>
            </a:extLst>
          </p:cNvPr>
          <p:cNvSpPr txBox="1"/>
          <p:nvPr/>
        </p:nvSpPr>
        <p:spPr>
          <a:xfrm>
            <a:off x="4789713" y="1985820"/>
            <a:ext cx="1513115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 useBgFill="1">
        <p:nvSpPr>
          <p:cNvPr id="17" name="TextBox 16">
            <a:extLst>
              <a:ext uri="{FF2B5EF4-FFF2-40B4-BE49-F238E27FC236}">
                <a16:creationId xmlns:a16="http://schemas.microsoft.com/office/drawing/2014/main" id="{15BF4B5F-5205-2AAA-7830-0759AB4D5CCB}"/>
              </a:ext>
            </a:extLst>
          </p:cNvPr>
          <p:cNvSpPr txBox="1"/>
          <p:nvPr/>
        </p:nvSpPr>
        <p:spPr>
          <a:xfrm>
            <a:off x="6672941" y="4964277"/>
            <a:ext cx="2090059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5818C608-1117-BF9E-780E-979C0923FD2A}"/>
              </a:ext>
            </a:extLst>
          </p:cNvPr>
          <p:cNvSpPr/>
          <p:nvPr/>
        </p:nvSpPr>
        <p:spPr>
          <a:xfrm>
            <a:off x="4961631" y="2925763"/>
            <a:ext cx="275959" cy="503237"/>
          </a:xfrm>
          <a:prstGeom prst="leftBrace">
            <a:avLst/>
          </a:prstGeom>
          <a:ln w="22225">
            <a:solidFill>
              <a:srgbClr val="0070C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275959 w 275959"/>
                      <a:gd name="connsiteY0" fmla="*/ 503237 h 503237"/>
                      <a:gd name="connsiteX1" fmla="*/ 137979 w 275959"/>
                      <a:gd name="connsiteY1" fmla="*/ 480241 h 503237"/>
                      <a:gd name="connsiteX2" fmla="*/ 137980 w 275959"/>
                      <a:gd name="connsiteY2" fmla="*/ 274614 h 503237"/>
                      <a:gd name="connsiteX3" fmla="*/ 0 w 275959"/>
                      <a:gd name="connsiteY3" fmla="*/ 251618 h 503237"/>
                      <a:gd name="connsiteX4" fmla="*/ 137980 w 275959"/>
                      <a:gd name="connsiteY4" fmla="*/ 228622 h 503237"/>
                      <a:gd name="connsiteX5" fmla="*/ 137980 w 275959"/>
                      <a:gd name="connsiteY5" fmla="*/ 22996 h 503237"/>
                      <a:gd name="connsiteX6" fmla="*/ 275960 w 275959"/>
                      <a:gd name="connsiteY6" fmla="*/ 0 h 503237"/>
                      <a:gd name="connsiteX7" fmla="*/ 275959 w 275959"/>
                      <a:gd name="connsiteY7" fmla="*/ 503237 h 503237"/>
                      <a:gd name="connsiteX0" fmla="*/ 275959 w 275959"/>
                      <a:gd name="connsiteY0" fmla="*/ 503237 h 503237"/>
                      <a:gd name="connsiteX1" fmla="*/ 137979 w 275959"/>
                      <a:gd name="connsiteY1" fmla="*/ 480241 h 503237"/>
                      <a:gd name="connsiteX2" fmla="*/ 137980 w 275959"/>
                      <a:gd name="connsiteY2" fmla="*/ 274614 h 503237"/>
                      <a:gd name="connsiteX3" fmla="*/ 0 w 275959"/>
                      <a:gd name="connsiteY3" fmla="*/ 251618 h 503237"/>
                      <a:gd name="connsiteX4" fmla="*/ 137980 w 275959"/>
                      <a:gd name="connsiteY4" fmla="*/ 228622 h 503237"/>
                      <a:gd name="connsiteX5" fmla="*/ 137980 w 275959"/>
                      <a:gd name="connsiteY5" fmla="*/ 22996 h 503237"/>
                      <a:gd name="connsiteX6" fmla="*/ 275960 w 275959"/>
                      <a:gd name="connsiteY6" fmla="*/ 0 h 503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5959" h="503237" stroke="0" extrusionOk="0">
                        <a:moveTo>
                          <a:pt x="275959" y="503237"/>
                        </a:moveTo>
                        <a:cubicBezTo>
                          <a:pt x="197104" y="501602"/>
                          <a:pt x="137511" y="493117"/>
                          <a:pt x="137979" y="480241"/>
                        </a:cubicBezTo>
                        <a:cubicBezTo>
                          <a:pt x="150219" y="414276"/>
                          <a:pt x="119906" y="343731"/>
                          <a:pt x="137980" y="274614"/>
                        </a:cubicBezTo>
                        <a:cubicBezTo>
                          <a:pt x="125402" y="299597"/>
                          <a:pt x="-79637" y="270595"/>
                          <a:pt x="0" y="251618"/>
                        </a:cubicBezTo>
                        <a:cubicBezTo>
                          <a:pt x="-76867" y="251255"/>
                          <a:pt x="139774" y="216779"/>
                          <a:pt x="137980" y="228622"/>
                        </a:cubicBezTo>
                        <a:cubicBezTo>
                          <a:pt x="119817" y="147139"/>
                          <a:pt x="150967" y="74311"/>
                          <a:pt x="137980" y="22996"/>
                        </a:cubicBezTo>
                        <a:cubicBezTo>
                          <a:pt x="139178" y="8346"/>
                          <a:pt x="194721" y="4425"/>
                          <a:pt x="275960" y="0"/>
                        </a:cubicBezTo>
                        <a:cubicBezTo>
                          <a:pt x="303066" y="172578"/>
                          <a:pt x="252941" y="373569"/>
                          <a:pt x="275959" y="503237"/>
                        </a:cubicBezTo>
                        <a:close/>
                      </a:path>
                      <a:path w="275959" h="503237" fill="none" extrusionOk="0">
                        <a:moveTo>
                          <a:pt x="275959" y="503237"/>
                        </a:moveTo>
                        <a:cubicBezTo>
                          <a:pt x="197493" y="500614"/>
                          <a:pt x="138234" y="494706"/>
                          <a:pt x="137979" y="480241"/>
                        </a:cubicBezTo>
                        <a:cubicBezTo>
                          <a:pt x="122714" y="410826"/>
                          <a:pt x="138531" y="341644"/>
                          <a:pt x="137980" y="274614"/>
                        </a:cubicBezTo>
                        <a:cubicBezTo>
                          <a:pt x="140969" y="296600"/>
                          <a:pt x="-63444" y="239009"/>
                          <a:pt x="0" y="251618"/>
                        </a:cubicBezTo>
                        <a:cubicBezTo>
                          <a:pt x="-75357" y="251072"/>
                          <a:pt x="136048" y="215428"/>
                          <a:pt x="137980" y="228622"/>
                        </a:cubicBezTo>
                        <a:cubicBezTo>
                          <a:pt x="130806" y="131637"/>
                          <a:pt x="157098" y="71632"/>
                          <a:pt x="137980" y="22996"/>
                        </a:cubicBezTo>
                        <a:cubicBezTo>
                          <a:pt x="125031" y="1362"/>
                          <a:pt x="195474" y="-304"/>
                          <a:pt x="275960" y="0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8C8E5E3-9853-4B06-A7ED-00D4AAF76B4A}"/>
              </a:ext>
            </a:extLst>
          </p:cNvPr>
          <p:cNvCxnSpPr>
            <a:cxnSpLocks/>
          </p:cNvCxnSpPr>
          <p:nvPr/>
        </p:nvCxnSpPr>
        <p:spPr>
          <a:xfrm>
            <a:off x="5693229" y="3037114"/>
            <a:ext cx="28520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B947A64-1D51-773E-6167-D95F7007181C}"/>
              </a:ext>
            </a:extLst>
          </p:cNvPr>
          <p:cNvCxnSpPr>
            <a:cxnSpLocks/>
          </p:cNvCxnSpPr>
          <p:nvPr/>
        </p:nvCxnSpPr>
        <p:spPr>
          <a:xfrm>
            <a:off x="5259362" y="3222171"/>
            <a:ext cx="32859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396D975-DB84-F813-F20C-94EF83E81747}"/>
              </a:ext>
            </a:extLst>
          </p:cNvPr>
          <p:cNvCxnSpPr>
            <a:cxnSpLocks/>
          </p:cNvCxnSpPr>
          <p:nvPr/>
        </p:nvCxnSpPr>
        <p:spPr>
          <a:xfrm>
            <a:off x="5259362" y="3396342"/>
            <a:ext cx="249126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id="{E05429EE-6DDF-5E82-4478-77AFACCA195C}"/>
              </a:ext>
            </a:extLst>
          </p:cNvPr>
          <p:cNvCxnSpPr>
            <a:cxnSpLocks/>
          </p:cNvCxnSpPr>
          <p:nvPr/>
        </p:nvCxnSpPr>
        <p:spPr>
          <a:xfrm rot="10800000">
            <a:off x="2547257" y="2303067"/>
            <a:ext cx="2401674" cy="873840"/>
          </a:xfrm>
          <a:prstGeom prst="curvedConnector3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94CFAA57-3153-D121-32E7-F110B607D224}"/>
              </a:ext>
            </a:extLst>
          </p:cNvPr>
          <p:cNvCxnSpPr>
            <a:cxnSpLocks/>
            <a:stCxn id="18" idx="1"/>
          </p:cNvCxnSpPr>
          <p:nvPr/>
        </p:nvCxnSpPr>
        <p:spPr>
          <a:xfrm rot="10800000" flipV="1">
            <a:off x="2547257" y="3177381"/>
            <a:ext cx="2414374" cy="1259217"/>
          </a:xfrm>
          <a:prstGeom prst="curvedConnector3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Left Brace 33">
            <a:extLst>
              <a:ext uri="{FF2B5EF4-FFF2-40B4-BE49-F238E27FC236}">
                <a16:creationId xmlns:a16="http://schemas.microsoft.com/office/drawing/2014/main" id="{D7A955CA-D40C-470D-EBCA-117E7B8FFED7}"/>
              </a:ext>
            </a:extLst>
          </p:cNvPr>
          <p:cNvSpPr/>
          <p:nvPr/>
        </p:nvSpPr>
        <p:spPr>
          <a:xfrm>
            <a:off x="4982243" y="3403952"/>
            <a:ext cx="275959" cy="369332"/>
          </a:xfrm>
          <a:prstGeom prst="leftBrace">
            <a:avLst/>
          </a:prstGeom>
          <a:ln w="2222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DE1FE7B-A248-402B-18A2-F332F03A1A03}"/>
              </a:ext>
            </a:extLst>
          </p:cNvPr>
          <p:cNvCxnSpPr>
            <a:cxnSpLocks/>
          </p:cNvCxnSpPr>
          <p:nvPr/>
        </p:nvCxnSpPr>
        <p:spPr>
          <a:xfrm>
            <a:off x="5259362" y="3581400"/>
            <a:ext cx="3285924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B0EE2D9-903D-06E7-30C4-19DABCF3715B}"/>
              </a:ext>
            </a:extLst>
          </p:cNvPr>
          <p:cNvCxnSpPr>
            <a:cxnSpLocks/>
          </p:cNvCxnSpPr>
          <p:nvPr/>
        </p:nvCxnSpPr>
        <p:spPr>
          <a:xfrm>
            <a:off x="5247316" y="3744686"/>
            <a:ext cx="772484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6957E4F-B2AB-0CE2-D6C3-C6826BB196CE}"/>
              </a:ext>
            </a:extLst>
          </p:cNvPr>
          <p:cNvCxnSpPr>
            <a:cxnSpLocks/>
          </p:cNvCxnSpPr>
          <p:nvPr/>
        </p:nvCxnSpPr>
        <p:spPr>
          <a:xfrm>
            <a:off x="7772802" y="3396342"/>
            <a:ext cx="772484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>
            <a:extLst>
              <a:ext uri="{FF2B5EF4-FFF2-40B4-BE49-F238E27FC236}">
                <a16:creationId xmlns:a16="http://schemas.microsoft.com/office/drawing/2014/main" id="{4BA291CC-20A5-7944-0478-DF01CC79B66C}"/>
              </a:ext>
            </a:extLst>
          </p:cNvPr>
          <p:cNvCxnSpPr>
            <a:cxnSpLocks/>
          </p:cNvCxnSpPr>
          <p:nvPr/>
        </p:nvCxnSpPr>
        <p:spPr>
          <a:xfrm rot="10800000">
            <a:off x="2585178" y="2977243"/>
            <a:ext cx="2435985" cy="597134"/>
          </a:xfrm>
          <a:prstGeom prst="curvedConnector3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>
            <a:extLst>
              <a:ext uri="{FF2B5EF4-FFF2-40B4-BE49-F238E27FC236}">
                <a16:creationId xmlns:a16="http://schemas.microsoft.com/office/drawing/2014/main" id="{32D20C12-D544-41D2-E3C9-5D47582E74CF}"/>
              </a:ext>
            </a:extLst>
          </p:cNvPr>
          <p:cNvCxnSpPr>
            <a:cxnSpLocks/>
          </p:cNvCxnSpPr>
          <p:nvPr/>
        </p:nvCxnSpPr>
        <p:spPr>
          <a:xfrm rot="10800000" flipV="1">
            <a:off x="2442281" y="3597842"/>
            <a:ext cx="2578883" cy="1508002"/>
          </a:xfrm>
          <a:prstGeom prst="curvedConnector3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Left Brace 46">
            <a:extLst>
              <a:ext uri="{FF2B5EF4-FFF2-40B4-BE49-F238E27FC236}">
                <a16:creationId xmlns:a16="http://schemas.microsoft.com/office/drawing/2014/main" id="{3332B026-B485-3796-2B2F-94D86C5E0091}"/>
              </a:ext>
            </a:extLst>
          </p:cNvPr>
          <p:cNvSpPr/>
          <p:nvPr/>
        </p:nvSpPr>
        <p:spPr>
          <a:xfrm>
            <a:off x="4950091" y="3643332"/>
            <a:ext cx="275959" cy="1001618"/>
          </a:xfrm>
          <a:prstGeom prst="leftBrace">
            <a:avLst/>
          </a:prstGeom>
          <a:ln w="2222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8" name="Curved Connector 47">
            <a:extLst>
              <a:ext uri="{FF2B5EF4-FFF2-40B4-BE49-F238E27FC236}">
                <a16:creationId xmlns:a16="http://schemas.microsoft.com/office/drawing/2014/main" id="{FE3AEDBE-7C15-B068-6118-F7886FFB2015}"/>
              </a:ext>
            </a:extLst>
          </p:cNvPr>
          <p:cNvCxnSpPr>
            <a:cxnSpLocks/>
          </p:cNvCxnSpPr>
          <p:nvPr/>
        </p:nvCxnSpPr>
        <p:spPr>
          <a:xfrm rot="10800000">
            <a:off x="3265715" y="3743223"/>
            <a:ext cx="1829139" cy="400919"/>
          </a:xfrm>
          <a:prstGeom prst="curvedConnector3">
            <a:avLst/>
          </a:prstGeom>
          <a:ln w="2222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>
            <a:extLst>
              <a:ext uri="{FF2B5EF4-FFF2-40B4-BE49-F238E27FC236}">
                <a16:creationId xmlns:a16="http://schemas.microsoft.com/office/drawing/2014/main" id="{2A78B8E0-5550-0E74-F8DA-5D1B79545720}"/>
              </a:ext>
            </a:extLst>
          </p:cNvPr>
          <p:cNvCxnSpPr>
            <a:cxnSpLocks/>
          </p:cNvCxnSpPr>
          <p:nvPr/>
        </p:nvCxnSpPr>
        <p:spPr>
          <a:xfrm rot="10800000" flipV="1">
            <a:off x="3208178" y="4144617"/>
            <a:ext cx="1879893" cy="1824983"/>
          </a:xfrm>
          <a:prstGeom prst="curvedConnector3">
            <a:avLst>
              <a:gd name="adj1" fmla="val 50000"/>
            </a:avLst>
          </a:prstGeom>
          <a:ln w="2222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C9E7B21-030C-4E6A-09CC-8F0234900188}"/>
              </a:ext>
            </a:extLst>
          </p:cNvPr>
          <p:cNvCxnSpPr>
            <a:cxnSpLocks/>
          </p:cNvCxnSpPr>
          <p:nvPr/>
        </p:nvCxnSpPr>
        <p:spPr>
          <a:xfrm>
            <a:off x="5260142" y="4634064"/>
            <a:ext cx="3285924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4B110CB-AB55-B1B5-C398-6CB81D528103}"/>
              </a:ext>
            </a:extLst>
          </p:cNvPr>
          <p:cNvCxnSpPr>
            <a:cxnSpLocks/>
          </p:cNvCxnSpPr>
          <p:nvPr/>
        </p:nvCxnSpPr>
        <p:spPr>
          <a:xfrm>
            <a:off x="5271028" y="4448630"/>
            <a:ext cx="3285924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BE42405-CF91-20DB-F9A9-C07AD1B27550}"/>
              </a:ext>
            </a:extLst>
          </p:cNvPr>
          <p:cNvCxnSpPr>
            <a:cxnSpLocks/>
          </p:cNvCxnSpPr>
          <p:nvPr/>
        </p:nvCxnSpPr>
        <p:spPr>
          <a:xfrm>
            <a:off x="5258996" y="4269106"/>
            <a:ext cx="3285924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5EB77ED-80C3-36B4-B68C-A6214A46FF91}"/>
              </a:ext>
            </a:extLst>
          </p:cNvPr>
          <p:cNvCxnSpPr>
            <a:cxnSpLocks/>
          </p:cNvCxnSpPr>
          <p:nvPr/>
        </p:nvCxnSpPr>
        <p:spPr>
          <a:xfrm>
            <a:off x="5270234" y="4096015"/>
            <a:ext cx="3285924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BB1C6FA-9796-03E4-2EFC-6C5622A4CD27}"/>
              </a:ext>
            </a:extLst>
          </p:cNvPr>
          <p:cNvCxnSpPr>
            <a:cxnSpLocks/>
          </p:cNvCxnSpPr>
          <p:nvPr/>
        </p:nvCxnSpPr>
        <p:spPr>
          <a:xfrm>
            <a:off x="5270234" y="3920191"/>
            <a:ext cx="3285924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7D641CF-C35A-E666-39E0-73EB08EE825A}"/>
              </a:ext>
            </a:extLst>
          </p:cNvPr>
          <p:cNvCxnSpPr>
            <a:cxnSpLocks/>
          </p:cNvCxnSpPr>
          <p:nvPr/>
        </p:nvCxnSpPr>
        <p:spPr>
          <a:xfrm>
            <a:off x="6124074" y="3727683"/>
            <a:ext cx="2377718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615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74CFC-EB6D-E74D-1CB0-FA21B4C44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A2791-98C5-9B0E-2B75-EB3AB7AB8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50043"/>
          </a:xfrm>
        </p:spPr>
        <p:txBody>
          <a:bodyPr/>
          <a:lstStyle/>
          <a:p>
            <a:pPr algn="ctr"/>
            <a:r>
              <a:rPr lang="en-US" dirty="0"/>
              <a:t>Independent Pathway Model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27ED49C-5D07-F854-57A7-AFFACCFCCE7F}"/>
              </a:ext>
            </a:extLst>
          </p:cNvPr>
          <p:cNvSpPr/>
          <p:nvPr/>
        </p:nvSpPr>
        <p:spPr>
          <a:xfrm>
            <a:off x="336249" y="2466063"/>
            <a:ext cx="457200" cy="457200"/>
          </a:xfrm>
          <a:prstGeom prst="ellipse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endParaRPr lang="en-US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3AF179-FFCE-626F-DCAB-BEB052B50874}"/>
              </a:ext>
            </a:extLst>
          </p:cNvPr>
          <p:cNvSpPr/>
          <p:nvPr/>
        </p:nvSpPr>
        <p:spPr>
          <a:xfrm>
            <a:off x="363975" y="4295576"/>
            <a:ext cx="457200" cy="457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2242CAF-9EEF-8E77-E8BC-B8FBFFC78CFC}"/>
              </a:ext>
            </a:extLst>
          </p:cNvPr>
          <p:cNvCxnSpPr>
            <a:cxnSpLocks/>
            <a:stCxn id="7" idx="4"/>
            <a:endCxn id="8" idx="0"/>
          </p:cNvCxnSpPr>
          <p:nvPr/>
        </p:nvCxnSpPr>
        <p:spPr>
          <a:xfrm>
            <a:off x="564849" y="2923263"/>
            <a:ext cx="27726" cy="1372313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E75E538-95DC-7335-90DE-066A35C13229}"/>
              </a:ext>
            </a:extLst>
          </p:cNvPr>
          <p:cNvSpPr/>
          <p:nvPr/>
        </p:nvSpPr>
        <p:spPr>
          <a:xfrm>
            <a:off x="1040594" y="4307290"/>
            <a:ext cx="457200" cy="457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E0A48FC-F597-E1A5-CE0F-B13AD5C170C8}"/>
              </a:ext>
            </a:extLst>
          </p:cNvPr>
          <p:cNvCxnSpPr>
            <a:cxnSpLocks/>
            <a:stCxn id="7" idx="4"/>
            <a:endCxn id="10" idx="0"/>
          </p:cNvCxnSpPr>
          <p:nvPr/>
        </p:nvCxnSpPr>
        <p:spPr>
          <a:xfrm>
            <a:off x="564849" y="2923263"/>
            <a:ext cx="704345" cy="1384027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64ADB9C-76E3-6642-E883-7DD4C811EC4C}"/>
              </a:ext>
            </a:extLst>
          </p:cNvPr>
          <p:cNvSpPr/>
          <p:nvPr/>
        </p:nvSpPr>
        <p:spPr>
          <a:xfrm>
            <a:off x="1711838" y="4292871"/>
            <a:ext cx="457200" cy="457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3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C0BB384-1CD0-B04B-DF05-A22DCEAE20AA}"/>
              </a:ext>
            </a:extLst>
          </p:cNvPr>
          <p:cNvCxnSpPr>
            <a:cxnSpLocks/>
            <a:stCxn id="7" idx="4"/>
            <a:endCxn id="15" idx="0"/>
          </p:cNvCxnSpPr>
          <p:nvPr/>
        </p:nvCxnSpPr>
        <p:spPr>
          <a:xfrm>
            <a:off x="564849" y="2923263"/>
            <a:ext cx="1375589" cy="1369608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 53">
            <a:extLst>
              <a:ext uri="{FF2B5EF4-FFF2-40B4-BE49-F238E27FC236}">
                <a16:creationId xmlns:a16="http://schemas.microsoft.com/office/drawing/2014/main" id="{D31FC217-9DB4-6532-405C-AB7C1EBC7045}"/>
              </a:ext>
            </a:extLst>
          </p:cNvPr>
          <p:cNvSpPr/>
          <p:nvPr/>
        </p:nvSpPr>
        <p:spPr>
          <a:xfrm>
            <a:off x="2094850" y="1870419"/>
            <a:ext cx="1954402" cy="485337"/>
          </a:xfrm>
          <a:custGeom>
            <a:avLst/>
            <a:gdLst>
              <a:gd name="connsiteX0" fmla="*/ 0 w 1999722"/>
              <a:gd name="connsiteY0" fmla="*/ 578729 h 578729"/>
              <a:gd name="connsiteX1" fmla="*/ 283744 w 1999722"/>
              <a:gd name="connsiteY1" fmla="*/ 92370 h 578729"/>
              <a:gd name="connsiteX2" fmla="*/ 1702466 w 1999722"/>
              <a:gd name="connsiteY2" fmla="*/ 38330 h 578729"/>
              <a:gd name="connsiteX3" fmla="*/ 1999722 w 1999722"/>
              <a:gd name="connsiteY3" fmla="*/ 524689 h 578729"/>
              <a:gd name="connsiteX0" fmla="*/ 0 w 1999722"/>
              <a:gd name="connsiteY0" fmla="*/ 592819 h 592819"/>
              <a:gd name="connsiteX1" fmla="*/ 283744 w 1999722"/>
              <a:gd name="connsiteY1" fmla="*/ 92950 h 592819"/>
              <a:gd name="connsiteX2" fmla="*/ 1702466 w 1999722"/>
              <a:gd name="connsiteY2" fmla="*/ 38910 h 592819"/>
              <a:gd name="connsiteX3" fmla="*/ 1999722 w 1999722"/>
              <a:gd name="connsiteY3" fmla="*/ 525269 h 592819"/>
              <a:gd name="connsiteX0" fmla="*/ 0 w 1999722"/>
              <a:gd name="connsiteY0" fmla="*/ 604538 h 604538"/>
              <a:gd name="connsiteX1" fmla="*/ 324279 w 1999722"/>
              <a:gd name="connsiteY1" fmla="*/ 77649 h 604538"/>
              <a:gd name="connsiteX2" fmla="*/ 1702466 w 1999722"/>
              <a:gd name="connsiteY2" fmla="*/ 50629 h 604538"/>
              <a:gd name="connsiteX3" fmla="*/ 1999722 w 1999722"/>
              <a:gd name="connsiteY3" fmla="*/ 536988 h 604538"/>
              <a:gd name="connsiteX0" fmla="*/ 0 w 1999722"/>
              <a:gd name="connsiteY0" fmla="*/ 581671 h 581671"/>
              <a:gd name="connsiteX1" fmla="*/ 324279 w 1999722"/>
              <a:gd name="connsiteY1" fmla="*/ 54782 h 581671"/>
              <a:gd name="connsiteX2" fmla="*/ 1702466 w 1999722"/>
              <a:gd name="connsiteY2" fmla="*/ 68292 h 581671"/>
              <a:gd name="connsiteX3" fmla="*/ 1999722 w 1999722"/>
              <a:gd name="connsiteY3" fmla="*/ 514121 h 581671"/>
              <a:gd name="connsiteX0" fmla="*/ 0 w 1999722"/>
              <a:gd name="connsiteY0" fmla="*/ 552937 h 552937"/>
              <a:gd name="connsiteX1" fmla="*/ 337790 w 1999722"/>
              <a:gd name="connsiteY1" fmla="*/ 80088 h 552937"/>
              <a:gd name="connsiteX2" fmla="*/ 1702466 w 1999722"/>
              <a:gd name="connsiteY2" fmla="*/ 39558 h 552937"/>
              <a:gd name="connsiteX3" fmla="*/ 1999722 w 1999722"/>
              <a:gd name="connsiteY3" fmla="*/ 485387 h 552937"/>
              <a:gd name="connsiteX0" fmla="*/ 0 w 1999722"/>
              <a:gd name="connsiteY0" fmla="*/ 546160 h 546160"/>
              <a:gd name="connsiteX1" fmla="*/ 337790 w 1999722"/>
              <a:gd name="connsiteY1" fmla="*/ 73311 h 546160"/>
              <a:gd name="connsiteX2" fmla="*/ 1702466 w 1999722"/>
              <a:gd name="connsiteY2" fmla="*/ 32781 h 546160"/>
              <a:gd name="connsiteX3" fmla="*/ 1999722 w 1999722"/>
              <a:gd name="connsiteY3" fmla="*/ 384040 h 546160"/>
              <a:gd name="connsiteX0" fmla="*/ 0 w 2013233"/>
              <a:gd name="connsiteY0" fmla="*/ 362774 h 376284"/>
              <a:gd name="connsiteX1" fmla="*/ 351301 w 2013233"/>
              <a:gd name="connsiteY1" fmla="*/ 65555 h 376284"/>
              <a:gd name="connsiteX2" fmla="*/ 1715977 w 2013233"/>
              <a:gd name="connsiteY2" fmla="*/ 25025 h 376284"/>
              <a:gd name="connsiteX3" fmla="*/ 2013233 w 2013233"/>
              <a:gd name="connsiteY3" fmla="*/ 376284 h 376284"/>
              <a:gd name="connsiteX0" fmla="*/ 0 w 2013233"/>
              <a:gd name="connsiteY0" fmla="*/ 388815 h 402325"/>
              <a:gd name="connsiteX1" fmla="*/ 364812 w 2013233"/>
              <a:gd name="connsiteY1" fmla="*/ 37556 h 402325"/>
              <a:gd name="connsiteX2" fmla="*/ 1715977 w 2013233"/>
              <a:gd name="connsiteY2" fmla="*/ 51066 h 402325"/>
              <a:gd name="connsiteX3" fmla="*/ 2013233 w 2013233"/>
              <a:gd name="connsiteY3" fmla="*/ 402325 h 402325"/>
              <a:gd name="connsiteX0" fmla="*/ 0 w 2013233"/>
              <a:gd name="connsiteY0" fmla="*/ 388815 h 402325"/>
              <a:gd name="connsiteX1" fmla="*/ 364812 w 2013233"/>
              <a:gd name="connsiteY1" fmla="*/ 37556 h 402325"/>
              <a:gd name="connsiteX2" fmla="*/ 1715977 w 2013233"/>
              <a:gd name="connsiteY2" fmla="*/ 51066 h 402325"/>
              <a:gd name="connsiteX3" fmla="*/ 2013233 w 2013233"/>
              <a:gd name="connsiteY3" fmla="*/ 402325 h 402325"/>
              <a:gd name="connsiteX0" fmla="*/ 0 w 2013233"/>
              <a:gd name="connsiteY0" fmla="*/ 368540 h 382050"/>
              <a:gd name="connsiteX1" fmla="*/ 364812 w 2013233"/>
              <a:gd name="connsiteY1" fmla="*/ 17281 h 382050"/>
              <a:gd name="connsiteX2" fmla="*/ 1715977 w 2013233"/>
              <a:gd name="connsiteY2" fmla="*/ 30791 h 382050"/>
              <a:gd name="connsiteX3" fmla="*/ 2013233 w 2013233"/>
              <a:gd name="connsiteY3" fmla="*/ 382050 h 382050"/>
              <a:gd name="connsiteX0" fmla="*/ 0 w 2013233"/>
              <a:gd name="connsiteY0" fmla="*/ 351263 h 364773"/>
              <a:gd name="connsiteX1" fmla="*/ 364812 w 2013233"/>
              <a:gd name="connsiteY1" fmla="*/ 4 h 364773"/>
              <a:gd name="connsiteX2" fmla="*/ 1715977 w 2013233"/>
              <a:gd name="connsiteY2" fmla="*/ 13514 h 364773"/>
              <a:gd name="connsiteX3" fmla="*/ 2013233 w 2013233"/>
              <a:gd name="connsiteY3" fmla="*/ 364773 h 364773"/>
              <a:gd name="connsiteX0" fmla="*/ 0 w 2013233"/>
              <a:gd name="connsiteY0" fmla="*/ 359981 h 373491"/>
              <a:gd name="connsiteX1" fmla="*/ 357822 w 2013233"/>
              <a:gd name="connsiteY1" fmla="*/ 34122 h 373491"/>
              <a:gd name="connsiteX2" fmla="*/ 1715977 w 2013233"/>
              <a:gd name="connsiteY2" fmla="*/ 22232 h 373491"/>
              <a:gd name="connsiteX3" fmla="*/ 2013233 w 2013233"/>
              <a:gd name="connsiteY3" fmla="*/ 373491 h 373491"/>
              <a:gd name="connsiteX0" fmla="*/ 0 w 2013233"/>
              <a:gd name="connsiteY0" fmla="*/ 339913 h 353423"/>
              <a:gd name="connsiteX1" fmla="*/ 357822 w 2013233"/>
              <a:gd name="connsiteY1" fmla="*/ 14054 h 353423"/>
              <a:gd name="connsiteX2" fmla="*/ 1715977 w 2013233"/>
              <a:gd name="connsiteY2" fmla="*/ 2164 h 353423"/>
              <a:gd name="connsiteX3" fmla="*/ 2013233 w 2013233"/>
              <a:gd name="connsiteY3" fmla="*/ 353423 h 353423"/>
              <a:gd name="connsiteX0" fmla="*/ 0 w 2013233"/>
              <a:gd name="connsiteY0" fmla="*/ 350674 h 364184"/>
              <a:gd name="connsiteX1" fmla="*/ 357822 w 2013233"/>
              <a:gd name="connsiteY1" fmla="*/ 24815 h 364184"/>
              <a:gd name="connsiteX2" fmla="*/ 1715977 w 2013233"/>
              <a:gd name="connsiteY2" fmla="*/ 28800 h 364184"/>
              <a:gd name="connsiteX3" fmla="*/ 2013233 w 2013233"/>
              <a:gd name="connsiteY3" fmla="*/ 364184 h 364184"/>
              <a:gd name="connsiteX0" fmla="*/ 0 w 2013233"/>
              <a:gd name="connsiteY0" fmla="*/ 332392 h 345902"/>
              <a:gd name="connsiteX1" fmla="*/ 357822 w 2013233"/>
              <a:gd name="connsiteY1" fmla="*/ 6533 h 345902"/>
              <a:gd name="connsiteX2" fmla="*/ 1715977 w 2013233"/>
              <a:gd name="connsiteY2" fmla="*/ 10518 h 345902"/>
              <a:gd name="connsiteX3" fmla="*/ 2013233 w 2013233"/>
              <a:gd name="connsiteY3" fmla="*/ 345902 h 345902"/>
              <a:gd name="connsiteX0" fmla="*/ 0 w 2013233"/>
              <a:gd name="connsiteY0" fmla="*/ 356992 h 370502"/>
              <a:gd name="connsiteX1" fmla="*/ 357822 w 2013233"/>
              <a:gd name="connsiteY1" fmla="*/ 31133 h 370502"/>
              <a:gd name="connsiteX2" fmla="*/ 1715977 w 2013233"/>
              <a:gd name="connsiteY2" fmla="*/ 19243 h 370502"/>
              <a:gd name="connsiteX3" fmla="*/ 2013233 w 2013233"/>
              <a:gd name="connsiteY3" fmla="*/ 370502 h 370502"/>
              <a:gd name="connsiteX0" fmla="*/ 0 w 2013233"/>
              <a:gd name="connsiteY0" fmla="*/ 379517 h 393027"/>
              <a:gd name="connsiteX1" fmla="*/ 357822 w 2013233"/>
              <a:gd name="connsiteY1" fmla="*/ 44133 h 393027"/>
              <a:gd name="connsiteX2" fmla="*/ 1715977 w 2013233"/>
              <a:gd name="connsiteY2" fmla="*/ 41768 h 393027"/>
              <a:gd name="connsiteX3" fmla="*/ 2013233 w 2013233"/>
              <a:gd name="connsiteY3" fmla="*/ 393027 h 393027"/>
              <a:gd name="connsiteX0" fmla="*/ 0 w 2013233"/>
              <a:gd name="connsiteY0" fmla="*/ 389622 h 393607"/>
              <a:gd name="connsiteX1" fmla="*/ 357822 w 2013233"/>
              <a:gd name="connsiteY1" fmla="*/ 44713 h 393607"/>
              <a:gd name="connsiteX2" fmla="*/ 1715977 w 2013233"/>
              <a:gd name="connsiteY2" fmla="*/ 42348 h 393607"/>
              <a:gd name="connsiteX3" fmla="*/ 2013233 w 2013233"/>
              <a:gd name="connsiteY3" fmla="*/ 393607 h 393607"/>
              <a:gd name="connsiteX0" fmla="*/ 0 w 2013233"/>
              <a:gd name="connsiteY0" fmla="*/ 388615 h 388615"/>
              <a:gd name="connsiteX1" fmla="*/ 357822 w 2013233"/>
              <a:gd name="connsiteY1" fmla="*/ 43706 h 388615"/>
              <a:gd name="connsiteX2" fmla="*/ 1715977 w 2013233"/>
              <a:gd name="connsiteY2" fmla="*/ 41341 h 388615"/>
              <a:gd name="connsiteX3" fmla="*/ 2013233 w 2013233"/>
              <a:gd name="connsiteY3" fmla="*/ 376725 h 388615"/>
              <a:gd name="connsiteX0" fmla="*/ 0 w 1999252"/>
              <a:gd name="connsiteY0" fmla="*/ 408850 h 408850"/>
              <a:gd name="connsiteX1" fmla="*/ 343841 w 1999252"/>
              <a:gd name="connsiteY1" fmla="*/ 44891 h 408850"/>
              <a:gd name="connsiteX2" fmla="*/ 1701996 w 1999252"/>
              <a:gd name="connsiteY2" fmla="*/ 42526 h 408850"/>
              <a:gd name="connsiteX3" fmla="*/ 1999252 w 1999252"/>
              <a:gd name="connsiteY3" fmla="*/ 377910 h 408850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8714 h 418714"/>
              <a:gd name="connsiteX1" fmla="*/ 343841 w 1999252"/>
              <a:gd name="connsiteY1" fmla="*/ 54755 h 418714"/>
              <a:gd name="connsiteX2" fmla="*/ 1701996 w 1999252"/>
              <a:gd name="connsiteY2" fmla="*/ 52390 h 418714"/>
              <a:gd name="connsiteX3" fmla="*/ 1999252 w 1999252"/>
              <a:gd name="connsiteY3" fmla="*/ 413174 h 418714"/>
              <a:gd name="connsiteX0" fmla="*/ 0 w 1999252"/>
              <a:gd name="connsiteY0" fmla="*/ 436417 h 436417"/>
              <a:gd name="connsiteX1" fmla="*/ 343841 w 1999252"/>
              <a:gd name="connsiteY1" fmla="*/ 72458 h 436417"/>
              <a:gd name="connsiteX2" fmla="*/ 1701996 w 1999252"/>
              <a:gd name="connsiteY2" fmla="*/ 70093 h 436417"/>
              <a:gd name="connsiteX3" fmla="*/ 1999252 w 1999252"/>
              <a:gd name="connsiteY3" fmla="*/ 430877 h 436417"/>
              <a:gd name="connsiteX0" fmla="*/ 0 w 1999252"/>
              <a:gd name="connsiteY0" fmla="*/ 436417 h 436417"/>
              <a:gd name="connsiteX1" fmla="*/ 343841 w 1999252"/>
              <a:gd name="connsiteY1" fmla="*/ 72458 h 436417"/>
              <a:gd name="connsiteX2" fmla="*/ 1701996 w 1999252"/>
              <a:gd name="connsiteY2" fmla="*/ 70093 h 436417"/>
              <a:gd name="connsiteX3" fmla="*/ 1999252 w 1999252"/>
              <a:gd name="connsiteY3" fmla="*/ 430877 h 436417"/>
              <a:gd name="connsiteX0" fmla="*/ 0 w 1999252"/>
              <a:gd name="connsiteY0" fmla="*/ 436417 h 436417"/>
              <a:gd name="connsiteX1" fmla="*/ 343841 w 1999252"/>
              <a:gd name="connsiteY1" fmla="*/ 72458 h 436417"/>
              <a:gd name="connsiteX2" fmla="*/ 1701996 w 1999252"/>
              <a:gd name="connsiteY2" fmla="*/ 70093 h 436417"/>
              <a:gd name="connsiteX3" fmla="*/ 1999252 w 1999252"/>
              <a:gd name="connsiteY3" fmla="*/ 430877 h 436417"/>
              <a:gd name="connsiteX0" fmla="*/ 0 w 1999252"/>
              <a:gd name="connsiteY0" fmla="*/ 443383 h 443383"/>
              <a:gd name="connsiteX1" fmla="*/ 343841 w 1999252"/>
              <a:gd name="connsiteY1" fmla="*/ 79424 h 443383"/>
              <a:gd name="connsiteX2" fmla="*/ 1701996 w 1999252"/>
              <a:gd name="connsiteY2" fmla="*/ 77059 h 443383"/>
              <a:gd name="connsiteX3" fmla="*/ 1999252 w 1999252"/>
              <a:gd name="connsiteY3" fmla="*/ 437843 h 443383"/>
              <a:gd name="connsiteX0" fmla="*/ 0 w 1999252"/>
              <a:gd name="connsiteY0" fmla="*/ 456129 h 456129"/>
              <a:gd name="connsiteX1" fmla="*/ 343841 w 1999252"/>
              <a:gd name="connsiteY1" fmla="*/ 92170 h 456129"/>
              <a:gd name="connsiteX2" fmla="*/ 1701996 w 1999252"/>
              <a:gd name="connsiteY2" fmla="*/ 89805 h 456129"/>
              <a:gd name="connsiteX3" fmla="*/ 1999252 w 1999252"/>
              <a:gd name="connsiteY3" fmla="*/ 450589 h 45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252" h="456129">
                <a:moveTo>
                  <a:pt x="0" y="456129"/>
                </a:moveTo>
                <a:cubicBezTo>
                  <a:pt x="32136" y="351970"/>
                  <a:pt x="25223" y="217722"/>
                  <a:pt x="343841" y="92170"/>
                </a:cubicBezTo>
                <a:cubicBezTo>
                  <a:pt x="662459" y="-33382"/>
                  <a:pt x="1447065" y="-27262"/>
                  <a:pt x="1701996" y="89805"/>
                </a:cubicBezTo>
                <a:cubicBezTo>
                  <a:pt x="1956927" y="206872"/>
                  <a:pt x="1999252" y="450589"/>
                  <a:pt x="1999252" y="450589"/>
                </a:cubicBezTo>
              </a:path>
            </a:pathLst>
          </a:custGeom>
          <a:ln w="25400">
            <a:solidFill>
              <a:srgbClr val="C00000"/>
            </a:solidFill>
            <a:miter lim="800000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1AF966D3-0A1A-ADCE-E45F-3A36EE3B0BE7}"/>
              </a:ext>
            </a:extLst>
          </p:cNvPr>
          <p:cNvSpPr/>
          <p:nvPr/>
        </p:nvSpPr>
        <p:spPr>
          <a:xfrm>
            <a:off x="1451708" y="1616157"/>
            <a:ext cx="3363199" cy="690655"/>
          </a:xfrm>
          <a:custGeom>
            <a:avLst/>
            <a:gdLst>
              <a:gd name="connsiteX0" fmla="*/ 0 w 1999722"/>
              <a:gd name="connsiteY0" fmla="*/ 578729 h 578729"/>
              <a:gd name="connsiteX1" fmla="*/ 283744 w 1999722"/>
              <a:gd name="connsiteY1" fmla="*/ 92370 h 578729"/>
              <a:gd name="connsiteX2" fmla="*/ 1702466 w 1999722"/>
              <a:gd name="connsiteY2" fmla="*/ 38330 h 578729"/>
              <a:gd name="connsiteX3" fmla="*/ 1999722 w 1999722"/>
              <a:gd name="connsiteY3" fmla="*/ 524689 h 578729"/>
              <a:gd name="connsiteX0" fmla="*/ 0 w 1999722"/>
              <a:gd name="connsiteY0" fmla="*/ 592819 h 592819"/>
              <a:gd name="connsiteX1" fmla="*/ 283744 w 1999722"/>
              <a:gd name="connsiteY1" fmla="*/ 92950 h 592819"/>
              <a:gd name="connsiteX2" fmla="*/ 1702466 w 1999722"/>
              <a:gd name="connsiteY2" fmla="*/ 38910 h 592819"/>
              <a:gd name="connsiteX3" fmla="*/ 1999722 w 1999722"/>
              <a:gd name="connsiteY3" fmla="*/ 525269 h 592819"/>
              <a:gd name="connsiteX0" fmla="*/ 0 w 1999722"/>
              <a:gd name="connsiteY0" fmla="*/ 604538 h 604538"/>
              <a:gd name="connsiteX1" fmla="*/ 324279 w 1999722"/>
              <a:gd name="connsiteY1" fmla="*/ 77649 h 604538"/>
              <a:gd name="connsiteX2" fmla="*/ 1702466 w 1999722"/>
              <a:gd name="connsiteY2" fmla="*/ 50629 h 604538"/>
              <a:gd name="connsiteX3" fmla="*/ 1999722 w 1999722"/>
              <a:gd name="connsiteY3" fmla="*/ 536988 h 604538"/>
              <a:gd name="connsiteX0" fmla="*/ 0 w 1999722"/>
              <a:gd name="connsiteY0" fmla="*/ 581671 h 581671"/>
              <a:gd name="connsiteX1" fmla="*/ 324279 w 1999722"/>
              <a:gd name="connsiteY1" fmla="*/ 54782 h 581671"/>
              <a:gd name="connsiteX2" fmla="*/ 1702466 w 1999722"/>
              <a:gd name="connsiteY2" fmla="*/ 68292 h 581671"/>
              <a:gd name="connsiteX3" fmla="*/ 1999722 w 1999722"/>
              <a:gd name="connsiteY3" fmla="*/ 514121 h 581671"/>
              <a:gd name="connsiteX0" fmla="*/ 0 w 1999722"/>
              <a:gd name="connsiteY0" fmla="*/ 552937 h 552937"/>
              <a:gd name="connsiteX1" fmla="*/ 337790 w 1999722"/>
              <a:gd name="connsiteY1" fmla="*/ 80088 h 552937"/>
              <a:gd name="connsiteX2" fmla="*/ 1702466 w 1999722"/>
              <a:gd name="connsiteY2" fmla="*/ 39558 h 552937"/>
              <a:gd name="connsiteX3" fmla="*/ 1999722 w 1999722"/>
              <a:gd name="connsiteY3" fmla="*/ 485387 h 552937"/>
              <a:gd name="connsiteX0" fmla="*/ 0 w 1999722"/>
              <a:gd name="connsiteY0" fmla="*/ 546160 h 546160"/>
              <a:gd name="connsiteX1" fmla="*/ 337790 w 1999722"/>
              <a:gd name="connsiteY1" fmla="*/ 73311 h 546160"/>
              <a:gd name="connsiteX2" fmla="*/ 1702466 w 1999722"/>
              <a:gd name="connsiteY2" fmla="*/ 32781 h 546160"/>
              <a:gd name="connsiteX3" fmla="*/ 1999722 w 1999722"/>
              <a:gd name="connsiteY3" fmla="*/ 384040 h 546160"/>
              <a:gd name="connsiteX0" fmla="*/ 0 w 2013233"/>
              <a:gd name="connsiteY0" fmla="*/ 362774 h 376284"/>
              <a:gd name="connsiteX1" fmla="*/ 351301 w 2013233"/>
              <a:gd name="connsiteY1" fmla="*/ 65555 h 376284"/>
              <a:gd name="connsiteX2" fmla="*/ 1715977 w 2013233"/>
              <a:gd name="connsiteY2" fmla="*/ 25025 h 376284"/>
              <a:gd name="connsiteX3" fmla="*/ 2013233 w 2013233"/>
              <a:gd name="connsiteY3" fmla="*/ 376284 h 376284"/>
              <a:gd name="connsiteX0" fmla="*/ 0 w 2013233"/>
              <a:gd name="connsiteY0" fmla="*/ 388815 h 402325"/>
              <a:gd name="connsiteX1" fmla="*/ 364812 w 2013233"/>
              <a:gd name="connsiteY1" fmla="*/ 37556 h 402325"/>
              <a:gd name="connsiteX2" fmla="*/ 1715977 w 2013233"/>
              <a:gd name="connsiteY2" fmla="*/ 51066 h 402325"/>
              <a:gd name="connsiteX3" fmla="*/ 2013233 w 2013233"/>
              <a:gd name="connsiteY3" fmla="*/ 402325 h 402325"/>
              <a:gd name="connsiteX0" fmla="*/ 0 w 2013233"/>
              <a:gd name="connsiteY0" fmla="*/ 388815 h 402325"/>
              <a:gd name="connsiteX1" fmla="*/ 364812 w 2013233"/>
              <a:gd name="connsiteY1" fmla="*/ 37556 h 402325"/>
              <a:gd name="connsiteX2" fmla="*/ 1715977 w 2013233"/>
              <a:gd name="connsiteY2" fmla="*/ 51066 h 402325"/>
              <a:gd name="connsiteX3" fmla="*/ 2013233 w 2013233"/>
              <a:gd name="connsiteY3" fmla="*/ 402325 h 402325"/>
              <a:gd name="connsiteX0" fmla="*/ 0 w 2013233"/>
              <a:gd name="connsiteY0" fmla="*/ 368540 h 382050"/>
              <a:gd name="connsiteX1" fmla="*/ 364812 w 2013233"/>
              <a:gd name="connsiteY1" fmla="*/ 17281 h 382050"/>
              <a:gd name="connsiteX2" fmla="*/ 1715977 w 2013233"/>
              <a:gd name="connsiteY2" fmla="*/ 30791 h 382050"/>
              <a:gd name="connsiteX3" fmla="*/ 2013233 w 2013233"/>
              <a:gd name="connsiteY3" fmla="*/ 382050 h 382050"/>
              <a:gd name="connsiteX0" fmla="*/ 0 w 2013233"/>
              <a:gd name="connsiteY0" fmla="*/ 351263 h 364773"/>
              <a:gd name="connsiteX1" fmla="*/ 364812 w 2013233"/>
              <a:gd name="connsiteY1" fmla="*/ 4 h 364773"/>
              <a:gd name="connsiteX2" fmla="*/ 1715977 w 2013233"/>
              <a:gd name="connsiteY2" fmla="*/ 13514 h 364773"/>
              <a:gd name="connsiteX3" fmla="*/ 2013233 w 2013233"/>
              <a:gd name="connsiteY3" fmla="*/ 364773 h 364773"/>
              <a:gd name="connsiteX0" fmla="*/ 0 w 2013233"/>
              <a:gd name="connsiteY0" fmla="*/ 359981 h 373491"/>
              <a:gd name="connsiteX1" fmla="*/ 357822 w 2013233"/>
              <a:gd name="connsiteY1" fmla="*/ 34122 h 373491"/>
              <a:gd name="connsiteX2" fmla="*/ 1715977 w 2013233"/>
              <a:gd name="connsiteY2" fmla="*/ 22232 h 373491"/>
              <a:gd name="connsiteX3" fmla="*/ 2013233 w 2013233"/>
              <a:gd name="connsiteY3" fmla="*/ 373491 h 373491"/>
              <a:gd name="connsiteX0" fmla="*/ 0 w 2013233"/>
              <a:gd name="connsiteY0" fmla="*/ 339913 h 353423"/>
              <a:gd name="connsiteX1" fmla="*/ 357822 w 2013233"/>
              <a:gd name="connsiteY1" fmla="*/ 14054 h 353423"/>
              <a:gd name="connsiteX2" fmla="*/ 1715977 w 2013233"/>
              <a:gd name="connsiteY2" fmla="*/ 2164 h 353423"/>
              <a:gd name="connsiteX3" fmla="*/ 2013233 w 2013233"/>
              <a:gd name="connsiteY3" fmla="*/ 353423 h 353423"/>
              <a:gd name="connsiteX0" fmla="*/ 0 w 2013233"/>
              <a:gd name="connsiteY0" fmla="*/ 350674 h 364184"/>
              <a:gd name="connsiteX1" fmla="*/ 357822 w 2013233"/>
              <a:gd name="connsiteY1" fmla="*/ 24815 h 364184"/>
              <a:gd name="connsiteX2" fmla="*/ 1715977 w 2013233"/>
              <a:gd name="connsiteY2" fmla="*/ 28800 h 364184"/>
              <a:gd name="connsiteX3" fmla="*/ 2013233 w 2013233"/>
              <a:gd name="connsiteY3" fmla="*/ 364184 h 364184"/>
              <a:gd name="connsiteX0" fmla="*/ 0 w 2013233"/>
              <a:gd name="connsiteY0" fmla="*/ 332392 h 345902"/>
              <a:gd name="connsiteX1" fmla="*/ 357822 w 2013233"/>
              <a:gd name="connsiteY1" fmla="*/ 6533 h 345902"/>
              <a:gd name="connsiteX2" fmla="*/ 1715977 w 2013233"/>
              <a:gd name="connsiteY2" fmla="*/ 10518 h 345902"/>
              <a:gd name="connsiteX3" fmla="*/ 2013233 w 2013233"/>
              <a:gd name="connsiteY3" fmla="*/ 345902 h 345902"/>
              <a:gd name="connsiteX0" fmla="*/ 0 w 2013233"/>
              <a:gd name="connsiteY0" fmla="*/ 356992 h 370502"/>
              <a:gd name="connsiteX1" fmla="*/ 357822 w 2013233"/>
              <a:gd name="connsiteY1" fmla="*/ 31133 h 370502"/>
              <a:gd name="connsiteX2" fmla="*/ 1715977 w 2013233"/>
              <a:gd name="connsiteY2" fmla="*/ 19243 h 370502"/>
              <a:gd name="connsiteX3" fmla="*/ 2013233 w 2013233"/>
              <a:gd name="connsiteY3" fmla="*/ 370502 h 370502"/>
              <a:gd name="connsiteX0" fmla="*/ 0 w 2013233"/>
              <a:gd name="connsiteY0" fmla="*/ 379517 h 393027"/>
              <a:gd name="connsiteX1" fmla="*/ 357822 w 2013233"/>
              <a:gd name="connsiteY1" fmla="*/ 44133 h 393027"/>
              <a:gd name="connsiteX2" fmla="*/ 1715977 w 2013233"/>
              <a:gd name="connsiteY2" fmla="*/ 41768 h 393027"/>
              <a:gd name="connsiteX3" fmla="*/ 2013233 w 2013233"/>
              <a:gd name="connsiteY3" fmla="*/ 393027 h 393027"/>
              <a:gd name="connsiteX0" fmla="*/ 0 w 2013233"/>
              <a:gd name="connsiteY0" fmla="*/ 389622 h 393607"/>
              <a:gd name="connsiteX1" fmla="*/ 357822 w 2013233"/>
              <a:gd name="connsiteY1" fmla="*/ 44713 h 393607"/>
              <a:gd name="connsiteX2" fmla="*/ 1715977 w 2013233"/>
              <a:gd name="connsiteY2" fmla="*/ 42348 h 393607"/>
              <a:gd name="connsiteX3" fmla="*/ 2013233 w 2013233"/>
              <a:gd name="connsiteY3" fmla="*/ 393607 h 393607"/>
              <a:gd name="connsiteX0" fmla="*/ 0 w 2013233"/>
              <a:gd name="connsiteY0" fmla="*/ 388615 h 388615"/>
              <a:gd name="connsiteX1" fmla="*/ 357822 w 2013233"/>
              <a:gd name="connsiteY1" fmla="*/ 43706 h 388615"/>
              <a:gd name="connsiteX2" fmla="*/ 1715977 w 2013233"/>
              <a:gd name="connsiteY2" fmla="*/ 41341 h 388615"/>
              <a:gd name="connsiteX3" fmla="*/ 2013233 w 2013233"/>
              <a:gd name="connsiteY3" fmla="*/ 376725 h 388615"/>
              <a:gd name="connsiteX0" fmla="*/ 0 w 1999252"/>
              <a:gd name="connsiteY0" fmla="*/ 408850 h 408850"/>
              <a:gd name="connsiteX1" fmla="*/ 343841 w 1999252"/>
              <a:gd name="connsiteY1" fmla="*/ 44891 h 408850"/>
              <a:gd name="connsiteX2" fmla="*/ 1701996 w 1999252"/>
              <a:gd name="connsiteY2" fmla="*/ 42526 h 408850"/>
              <a:gd name="connsiteX3" fmla="*/ 1999252 w 1999252"/>
              <a:gd name="connsiteY3" fmla="*/ 377910 h 408850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8714 h 418714"/>
              <a:gd name="connsiteX1" fmla="*/ 343841 w 1999252"/>
              <a:gd name="connsiteY1" fmla="*/ 54755 h 418714"/>
              <a:gd name="connsiteX2" fmla="*/ 1701996 w 1999252"/>
              <a:gd name="connsiteY2" fmla="*/ 52390 h 418714"/>
              <a:gd name="connsiteX3" fmla="*/ 1999252 w 1999252"/>
              <a:gd name="connsiteY3" fmla="*/ 413174 h 418714"/>
              <a:gd name="connsiteX0" fmla="*/ 0 w 1999252"/>
              <a:gd name="connsiteY0" fmla="*/ 436417 h 436417"/>
              <a:gd name="connsiteX1" fmla="*/ 343841 w 1999252"/>
              <a:gd name="connsiteY1" fmla="*/ 72458 h 436417"/>
              <a:gd name="connsiteX2" fmla="*/ 1701996 w 1999252"/>
              <a:gd name="connsiteY2" fmla="*/ 70093 h 436417"/>
              <a:gd name="connsiteX3" fmla="*/ 1999252 w 1999252"/>
              <a:gd name="connsiteY3" fmla="*/ 430877 h 436417"/>
              <a:gd name="connsiteX0" fmla="*/ 0 w 1999252"/>
              <a:gd name="connsiteY0" fmla="*/ 436417 h 436417"/>
              <a:gd name="connsiteX1" fmla="*/ 343841 w 1999252"/>
              <a:gd name="connsiteY1" fmla="*/ 72458 h 436417"/>
              <a:gd name="connsiteX2" fmla="*/ 1701996 w 1999252"/>
              <a:gd name="connsiteY2" fmla="*/ 70093 h 436417"/>
              <a:gd name="connsiteX3" fmla="*/ 1999252 w 1999252"/>
              <a:gd name="connsiteY3" fmla="*/ 430877 h 436417"/>
              <a:gd name="connsiteX0" fmla="*/ 0 w 1999252"/>
              <a:gd name="connsiteY0" fmla="*/ 436417 h 436417"/>
              <a:gd name="connsiteX1" fmla="*/ 343841 w 1999252"/>
              <a:gd name="connsiteY1" fmla="*/ 72458 h 436417"/>
              <a:gd name="connsiteX2" fmla="*/ 1701996 w 1999252"/>
              <a:gd name="connsiteY2" fmla="*/ 70093 h 436417"/>
              <a:gd name="connsiteX3" fmla="*/ 1999252 w 1999252"/>
              <a:gd name="connsiteY3" fmla="*/ 430877 h 436417"/>
              <a:gd name="connsiteX0" fmla="*/ 0 w 1999252"/>
              <a:gd name="connsiteY0" fmla="*/ 443383 h 443383"/>
              <a:gd name="connsiteX1" fmla="*/ 343841 w 1999252"/>
              <a:gd name="connsiteY1" fmla="*/ 79424 h 443383"/>
              <a:gd name="connsiteX2" fmla="*/ 1701996 w 1999252"/>
              <a:gd name="connsiteY2" fmla="*/ 77059 h 443383"/>
              <a:gd name="connsiteX3" fmla="*/ 1999252 w 1999252"/>
              <a:gd name="connsiteY3" fmla="*/ 437843 h 443383"/>
              <a:gd name="connsiteX0" fmla="*/ 0 w 1999252"/>
              <a:gd name="connsiteY0" fmla="*/ 456129 h 456129"/>
              <a:gd name="connsiteX1" fmla="*/ 343841 w 1999252"/>
              <a:gd name="connsiteY1" fmla="*/ 92170 h 456129"/>
              <a:gd name="connsiteX2" fmla="*/ 1701996 w 1999252"/>
              <a:gd name="connsiteY2" fmla="*/ 89805 h 456129"/>
              <a:gd name="connsiteX3" fmla="*/ 1999252 w 1999252"/>
              <a:gd name="connsiteY3" fmla="*/ 450589 h 45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252" h="456129">
                <a:moveTo>
                  <a:pt x="0" y="456129"/>
                </a:moveTo>
                <a:cubicBezTo>
                  <a:pt x="32136" y="351970"/>
                  <a:pt x="25223" y="217722"/>
                  <a:pt x="343841" y="92170"/>
                </a:cubicBezTo>
                <a:cubicBezTo>
                  <a:pt x="662459" y="-33382"/>
                  <a:pt x="1447065" y="-27262"/>
                  <a:pt x="1701996" y="89805"/>
                </a:cubicBezTo>
                <a:cubicBezTo>
                  <a:pt x="1956927" y="206872"/>
                  <a:pt x="1999252" y="450589"/>
                  <a:pt x="1999252" y="450589"/>
                </a:cubicBezTo>
              </a:path>
            </a:pathLst>
          </a:custGeom>
          <a:ln w="25400">
            <a:solidFill>
              <a:srgbClr val="0070C0"/>
            </a:solidFill>
            <a:miter lim="800000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7A80EE0-78CB-5ABD-42D9-A55F665FC6FE}"/>
              </a:ext>
            </a:extLst>
          </p:cNvPr>
          <p:cNvSpPr/>
          <p:nvPr/>
        </p:nvSpPr>
        <p:spPr>
          <a:xfrm>
            <a:off x="4049252" y="4306209"/>
            <a:ext cx="457200" cy="457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03BB1EC-7E3F-F727-121C-E93ED2CD29C6}"/>
              </a:ext>
            </a:extLst>
          </p:cNvPr>
          <p:cNvSpPr/>
          <p:nvPr/>
        </p:nvSpPr>
        <p:spPr>
          <a:xfrm>
            <a:off x="4725871" y="4317923"/>
            <a:ext cx="457200" cy="457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184D610-E08B-E803-FA3B-CC21CFAFFDB9}"/>
              </a:ext>
            </a:extLst>
          </p:cNvPr>
          <p:cNvSpPr/>
          <p:nvPr/>
        </p:nvSpPr>
        <p:spPr>
          <a:xfrm>
            <a:off x="5402490" y="4295782"/>
            <a:ext cx="457200" cy="457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204DE8C-D05B-DA94-FC44-21B64662C03E}"/>
              </a:ext>
            </a:extLst>
          </p:cNvPr>
          <p:cNvSpPr txBox="1"/>
          <p:nvPr/>
        </p:nvSpPr>
        <p:spPr>
          <a:xfrm>
            <a:off x="2858516" y="1820648"/>
            <a:ext cx="53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1 or ½</a:t>
            </a:r>
            <a:endParaRPr lang="en-US" sz="1400" baseline="-25000" dirty="0">
              <a:solidFill>
                <a:srgbClr val="C00000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F1A291E0-A8B7-06C7-526A-73FB337551A6}"/>
              </a:ext>
            </a:extLst>
          </p:cNvPr>
          <p:cNvSpPr/>
          <p:nvPr/>
        </p:nvSpPr>
        <p:spPr>
          <a:xfrm>
            <a:off x="2951149" y="1324658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Times New Roman"/>
                <a:cs typeface="Times New Roman"/>
              </a:rPr>
              <a:t>1</a:t>
            </a:r>
            <a:endParaRPr lang="en-US" sz="1400" baseline="-250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40869E5C-F0B0-9AA0-8868-EAB88ACDD2BD}"/>
              </a:ext>
            </a:extLst>
          </p:cNvPr>
          <p:cNvSpPr/>
          <p:nvPr/>
        </p:nvSpPr>
        <p:spPr>
          <a:xfrm>
            <a:off x="593331" y="5423550"/>
            <a:ext cx="182880" cy="182880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endParaRPr lang="en-US" sz="12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FA655B4-B302-3BB3-4264-CA7BD8F1261D}"/>
              </a:ext>
            </a:extLst>
          </p:cNvPr>
          <p:cNvSpPr/>
          <p:nvPr/>
        </p:nvSpPr>
        <p:spPr>
          <a:xfrm>
            <a:off x="541685" y="5649240"/>
            <a:ext cx="306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C00000"/>
                </a:solidFill>
                <a:latin typeface="Times New Roman"/>
                <a:cs typeface="Times New Roman"/>
              </a:rPr>
              <a:t>S</a:t>
            </a:r>
            <a:r>
              <a:rPr lang="en-US" sz="800" baseline="-25000" dirty="0">
                <a:solidFill>
                  <a:srgbClr val="C00000"/>
                </a:solidFill>
                <a:latin typeface="Times New Roman"/>
                <a:cs typeface="Times New Roman"/>
              </a:rPr>
              <a:t>1a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9B317649-CF98-C6AA-46C2-36B2BC252C48}"/>
              </a:ext>
            </a:extLst>
          </p:cNvPr>
          <p:cNvSpPr/>
          <p:nvPr/>
        </p:nvSpPr>
        <p:spPr>
          <a:xfrm>
            <a:off x="428250" y="5305521"/>
            <a:ext cx="182880" cy="182880"/>
          </a:xfrm>
          <a:prstGeom prst="ellipse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endParaRPr lang="en-US" sz="12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BD0B71D6-9683-1853-9EAF-71EDA0EF46B3}"/>
              </a:ext>
            </a:extLst>
          </p:cNvPr>
          <p:cNvSpPr/>
          <p:nvPr/>
        </p:nvSpPr>
        <p:spPr>
          <a:xfrm>
            <a:off x="338353" y="5522941"/>
            <a:ext cx="32092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lang="en-US" sz="900" baseline="-25000" dirty="0">
                <a:solidFill>
                  <a:srgbClr val="0070C0"/>
                </a:solidFill>
                <a:latin typeface="Times New Roman"/>
                <a:cs typeface="Times New Roman"/>
              </a:rPr>
              <a:t>1c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0CDB4B2D-B252-EDD4-8E63-AF35DE8A7AE8}"/>
              </a:ext>
            </a:extLst>
          </p:cNvPr>
          <p:cNvSpPr/>
          <p:nvPr/>
        </p:nvSpPr>
        <p:spPr>
          <a:xfrm>
            <a:off x="276371" y="5163089"/>
            <a:ext cx="182880" cy="182880"/>
          </a:xfrm>
          <a:prstGeom prst="ellipse">
            <a:avLst/>
          </a:prstGeom>
          <a:noFill/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endParaRPr lang="en-US" sz="120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95" name="Freeform 94">
            <a:extLst>
              <a:ext uri="{FF2B5EF4-FFF2-40B4-BE49-F238E27FC236}">
                <a16:creationId xmlns:a16="http://schemas.microsoft.com/office/drawing/2014/main" id="{E543B039-1EA7-B62F-9E67-21E1912725D7}"/>
              </a:ext>
            </a:extLst>
          </p:cNvPr>
          <p:cNvSpPr/>
          <p:nvPr/>
        </p:nvSpPr>
        <p:spPr>
          <a:xfrm rot="10800000">
            <a:off x="303965" y="5355563"/>
            <a:ext cx="91440" cy="9144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9525">
            <a:solidFill>
              <a:srgbClr val="7030A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FF3C03C4-4D8C-2C95-B4E3-D029CD16ED98}"/>
              </a:ext>
            </a:extLst>
          </p:cNvPr>
          <p:cNvSpPr/>
          <p:nvPr/>
        </p:nvSpPr>
        <p:spPr>
          <a:xfrm>
            <a:off x="198768" y="5400001"/>
            <a:ext cx="32092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7030A0"/>
                </a:solidFill>
                <a:latin typeface="Times New Roman"/>
                <a:cs typeface="Times New Roman"/>
              </a:rPr>
              <a:t>S</a:t>
            </a:r>
            <a:r>
              <a:rPr lang="en-US" sz="900" baseline="-25000" dirty="0">
                <a:solidFill>
                  <a:srgbClr val="7030A0"/>
                </a:solidFill>
                <a:latin typeface="Times New Roman"/>
                <a:cs typeface="Times New Roman"/>
              </a:rPr>
              <a:t>1e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FB7B82DF-3CD2-403C-A457-5FC0E6531022}"/>
              </a:ext>
            </a:extLst>
          </p:cNvPr>
          <p:cNvCxnSpPr>
            <a:cxnSpLocks/>
            <a:stCxn id="94" idx="0"/>
            <a:endCxn id="8" idx="2"/>
          </p:cNvCxnSpPr>
          <p:nvPr/>
        </p:nvCxnSpPr>
        <p:spPr>
          <a:xfrm flipV="1">
            <a:off x="367811" y="4752776"/>
            <a:ext cx="224764" cy="410313"/>
          </a:xfrm>
          <a:prstGeom prst="straightConnector1">
            <a:avLst/>
          </a:prstGeom>
          <a:ln w="95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59AA0DE3-F537-8961-82EA-FB966889290B}"/>
              </a:ext>
            </a:extLst>
          </p:cNvPr>
          <p:cNvCxnSpPr>
            <a:cxnSpLocks/>
            <a:stCxn id="91" idx="0"/>
            <a:endCxn id="8" idx="2"/>
          </p:cNvCxnSpPr>
          <p:nvPr/>
        </p:nvCxnSpPr>
        <p:spPr>
          <a:xfrm flipV="1">
            <a:off x="519690" y="4752776"/>
            <a:ext cx="72885" cy="552745"/>
          </a:xfrm>
          <a:prstGeom prst="straightConnector1">
            <a:avLst/>
          </a:prstGeom>
          <a:ln w="95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411670F9-078B-6DFA-28AB-6D6976B16B41}"/>
              </a:ext>
            </a:extLst>
          </p:cNvPr>
          <p:cNvCxnSpPr>
            <a:cxnSpLocks/>
            <a:stCxn id="88" idx="0"/>
            <a:endCxn id="8" idx="2"/>
          </p:cNvCxnSpPr>
          <p:nvPr/>
        </p:nvCxnSpPr>
        <p:spPr>
          <a:xfrm flipH="1" flipV="1">
            <a:off x="592575" y="4752776"/>
            <a:ext cx="92196" cy="670774"/>
          </a:xfrm>
          <a:prstGeom prst="straightConnector1">
            <a:avLst/>
          </a:prstGeom>
          <a:ln w="95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Freeform 137">
            <a:extLst>
              <a:ext uri="{FF2B5EF4-FFF2-40B4-BE49-F238E27FC236}">
                <a16:creationId xmlns:a16="http://schemas.microsoft.com/office/drawing/2014/main" id="{E194B02F-740E-A18C-C1BE-90C48B030EEC}"/>
              </a:ext>
            </a:extLst>
          </p:cNvPr>
          <p:cNvSpPr/>
          <p:nvPr/>
        </p:nvSpPr>
        <p:spPr>
          <a:xfrm rot="10800000">
            <a:off x="459169" y="5485751"/>
            <a:ext cx="91440" cy="9144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9525">
            <a:solidFill>
              <a:srgbClr val="0070C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43" name="Freeform 142">
            <a:extLst>
              <a:ext uri="{FF2B5EF4-FFF2-40B4-BE49-F238E27FC236}">
                <a16:creationId xmlns:a16="http://schemas.microsoft.com/office/drawing/2014/main" id="{117DBB62-F35D-B5F6-DBBE-E8453ED299D7}"/>
              </a:ext>
            </a:extLst>
          </p:cNvPr>
          <p:cNvSpPr/>
          <p:nvPr/>
        </p:nvSpPr>
        <p:spPr>
          <a:xfrm rot="10800000">
            <a:off x="643373" y="5606348"/>
            <a:ext cx="91440" cy="9144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9525">
            <a:solidFill>
              <a:srgbClr val="C0000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AD93E958-0BD4-16D0-7012-30573CED22E3}"/>
              </a:ext>
            </a:extLst>
          </p:cNvPr>
          <p:cNvSpPr/>
          <p:nvPr/>
        </p:nvSpPr>
        <p:spPr>
          <a:xfrm>
            <a:off x="4262772" y="5434183"/>
            <a:ext cx="182880" cy="182880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endParaRPr lang="en-US" sz="12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8403E203-056E-5B75-3335-A50ABDE4D736}"/>
              </a:ext>
            </a:extLst>
          </p:cNvPr>
          <p:cNvSpPr/>
          <p:nvPr/>
        </p:nvSpPr>
        <p:spPr>
          <a:xfrm>
            <a:off x="4211126" y="5659873"/>
            <a:ext cx="306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C00000"/>
                </a:solidFill>
                <a:latin typeface="Times New Roman"/>
                <a:cs typeface="Times New Roman"/>
              </a:rPr>
              <a:t>S</a:t>
            </a:r>
            <a:r>
              <a:rPr lang="en-US" sz="800" baseline="-25000" dirty="0">
                <a:solidFill>
                  <a:srgbClr val="C00000"/>
                </a:solidFill>
                <a:latin typeface="Times New Roman"/>
                <a:cs typeface="Times New Roman"/>
              </a:rPr>
              <a:t>1a</a:t>
            </a: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3A1FEEED-8C5C-82E4-2CF4-01EF739BA2ED}"/>
              </a:ext>
            </a:extLst>
          </p:cNvPr>
          <p:cNvSpPr/>
          <p:nvPr/>
        </p:nvSpPr>
        <p:spPr>
          <a:xfrm>
            <a:off x="4097691" y="5316154"/>
            <a:ext cx="182880" cy="182880"/>
          </a:xfrm>
          <a:prstGeom prst="ellipse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endParaRPr lang="en-US" sz="12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2E94C100-9639-9184-EA78-C09A22A6D664}"/>
              </a:ext>
            </a:extLst>
          </p:cNvPr>
          <p:cNvSpPr/>
          <p:nvPr/>
        </p:nvSpPr>
        <p:spPr>
          <a:xfrm>
            <a:off x="4007794" y="5533574"/>
            <a:ext cx="32092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lang="en-US" sz="900" baseline="-25000" dirty="0">
                <a:solidFill>
                  <a:srgbClr val="0070C0"/>
                </a:solidFill>
                <a:latin typeface="Times New Roman"/>
                <a:cs typeface="Times New Roman"/>
              </a:rPr>
              <a:t>1c</a:t>
            </a: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B3047F55-B4D4-33E4-D1C4-3450C8636952}"/>
              </a:ext>
            </a:extLst>
          </p:cNvPr>
          <p:cNvSpPr/>
          <p:nvPr/>
        </p:nvSpPr>
        <p:spPr>
          <a:xfrm>
            <a:off x="3945812" y="5173722"/>
            <a:ext cx="182880" cy="182880"/>
          </a:xfrm>
          <a:prstGeom prst="ellipse">
            <a:avLst/>
          </a:prstGeom>
          <a:noFill/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endParaRPr lang="en-US" sz="120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163" name="Freeform 162">
            <a:extLst>
              <a:ext uri="{FF2B5EF4-FFF2-40B4-BE49-F238E27FC236}">
                <a16:creationId xmlns:a16="http://schemas.microsoft.com/office/drawing/2014/main" id="{919776CC-48A0-61C5-C6A3-844C0D4B7F1B}"/>
              </a:ext>
            </a:extLst>
          </p:cNvPr>
          <p:cNvSpPr/>
          <p:nvPr/>
        </p:nvSpPr>
        <p:spPr>
          <a:xfrm rot="10800000">
            <a:off x="3973406" y="5366196"/>
            <a:ext cx="91440" cy="9144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9525">
            <a:solidFill>
              <a:srgbClr val="7030A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13BA724E-43CB-11D3-4B89-1D716BE6D410}"/>
              </a:ext>
            </a:extLst>
          </p:cNvPr>
          <p:cNvSpPr/>
          <p:nvPr/>
        </p:nvSpPr>
        <p:spPr>
          <a:xfrm>
            <a:off x="3868209" y="5410634"/>
            <a:ext cx="32092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7030A0"/>
                </a:solidFill>
                <a:latin typeface="Times New Roman"/>
                <a:cs typeface="Times New Roman"/>
              </a:rPr>
              <a:t>S</a:t>
            </a:r>
            <a:r>
              <a:rPr lang="en-US" sz="900" baseline="-25000" dirty="0">
                <a:solidFill>
                  <a:srgbClr val="7030A0"/>
                </a:solidFill>
                <a:latin typeface="Times New Roman"/>
                <a:cs typeface="Times New Roman"/>
              </a:rPr>
              <a:t>1e</a:t>
            </a: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C2E97603-66D2-80FC-6AA0-1AFEEA826687}"/>
              </a:ext>
            </a:extLst>
          </p:cNvPr>
          <p:cNvCxnSpPr>
            <a:cxnSpLocks/>
            <a:stCxn id="162" idx="0"/>
            <a:endCxn id="57" idx="2"/>
          </p:cNvCxnSpPr>
          <p:nvPr/>
        </p:nvCxnSpPr>
        <p:spPr>
          <a:xfrm flipV="1">
            <a:off x="4037252" y="4763409"/>
            <a:ext cx="240600" cy="410313"/>
          </a:xfrm>
          <a:prstGeom prst="straightConnector1">
            <a:avLst/>
          </a:prstGeom>
          <a:ln w="95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05E9F72C-D3DB-469A-EA08-000472FDA3AC}"/>
              </a:ext>
            </a:extLst>
          </p:cNvPr>
          <p:cNvCxnSpPr>
            <a:cxnSpLocks/>
            <a:stCxn id="160" idx="0"/>
          </p:cNvCxnSpPr>
          <p:nvPr/>
        </p:nvCxnSpPr>
        <p:spPr>
          <a:xfrm flipV="1">
            <a:off x="4189131" y="4763409"/>
            <a:ext cx="72885" cy="552745"/>
          </a:xfrm>
          <a:prstGeom prst="straightConnector1">
            <a:avLst/>
          </a:prstGeom>
          <a:ln w="95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F82391DD-C172-AE8D-FCB7-A02DF026A215}"/>
              </a:ext>
            </a:extLst>
          </p:cNvPr>
          <p:cNvCxnSpPr>
            <a:cxnSpLocks/>
            <a:stCxn id="158" idx="0"/>
          </p:cNvCxnSpPr>
          <p:nvPr/>
        </p:nvCxnSpPr>
        <p:spPr>
          <a:xfrm flipH="1" flipV="1">
            <a:off x="4262016" y="4763409"/>
            <a:ext cx="92196" cy="670774"/>
          </a:xfrm>
          <a:prstGeom prst="straightConnector1">
            <a:avLst/>
          </a:prstGeom>
          <a:ln w="95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Freeform 167">
            <a:extLst>
              <a:ext uri="{FF2B5EF4-FFF2-40B4-BE49-F238E27FC236}">
                <a16:creationId xmlns:a16="http://schemas.microsoft.com/office/drawing/2014/main" id="{73EF2598-EB56-5E1F-653D-E9039A523839}"/>
              </a:ext>
            </a:extLst>
          </p:cNvPr>
          <p:cNvSpPr/>
          <p:nvPr/>
        </p:nvSpPr>
        <p:spPr>
          <a:xfrm rot="10800000">
            <a:off x="4128610" y="5496384"/>
            <a:ext cx="91440" cy="9144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9525">
            <a:solidFill>
              <a:srgbClr val="0070C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69" name="Freeform 168">
            <a:extLst>
              <a:ext uri="{FF2B5EF4-FFF2-40B4-BE49-F238E27FC236}">
                <a16:creationId xmlns:a16="http://schemas.microsoft.com/office/drawing/2014/main" id="{A6B322DB-7A97-7869-1521-E744869B8196}"/>
              </a:ext>
            </a:extLst>
          </p:cNvPr>
          <p:cNvSpPr/>
          <p:nvPr/>
        </p:nvSpPr>
        <p:spPr>
          <a:xfrm rot="10800000">
            <a:off x="4312814" y="5616981"/>
            <a:ext cx="91440" cy="9144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9525">
            <a:solidFill>
              <a:srgbClr val="C0000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71" name="Freeform 170">
            <a:extLst>
              <a:ext uri="{FF2B5EF4-FFF2-40B4-BE49-F238E27FC236}">
                <a16:creationId xmlns:a16="http://schemas.microsoft.com/office/drawing/2014/main" id="{D6533933-E3E4-2569-FAE6-91DFC15BD272}"/>
              </a:ext>
            </a:extLst>
          </p:cNvPr>
          <p:cNvSpPr/>
          <p:nvPr/>
        </p:nvSpPr>
        <p:spPr>
          <a:xfrm rot="10800000">
            <a:off x="564849" y="5496383"/>
            <a:ext cx="3556310" cy="870846"/>
          </a:xfrm>
          <a:custGeom>
            <a:avLst/>
            <a:gdLst>
              <a:gd name="connsiteX0" fmla="*/ 0 w 1999722"/>
              <a:gd name="connsiteY0" fmla="*/ 578729 h 578729"/>
              <a:gd name="connsiteX1" fmla="*/ 283744 w 1999722"/>
              <a:gd name="connsiteY1" fmla="*/ 92370 h 578729"/>
              <a:gd name="connsiteX2" fmla="*/ 1702466 w 1999722"/>
              <a:gd name="connsiteY2" fmla="*/ 38330 h 578729"/>
              <a:gd name="connsiteX3" fmla="*/ 1999722 w 1999722"/>
              <a:gd name="connsiteY3" fmla="*/ 524689 h 578729"/>
              <a:gd name="connsiteX0" fmla="*/ 0 w 1999722"/>
              <a:gd name="connsiteY0" fmla="*/ 592819 h 592819"/>
              <a:gd name="connsiteX1" fmla="*/ 283744 w 1999722"/>
              <a:gd name="connsiteY1" fmla="*/ 92950 h 592819"/>
              <a:gd name="connsiteX2" fmla="*/ 1702466 w 1999722"/>
              <a:gd name="connsiteY2" fmla="*/ 38910 h 592819"/>
              <a:gd name="connsiteX3" fmla="*/ 1999722 w 1999722"/>
              <a:gd name="connsiteY3" fmla="*/ 525269 h 592819"/>
              <a:gd name="connsiteX0" fmla="*/ 0 w 1999722"/>
              <a:gd name="connsiteY0" fmla="*/ 604538 h 604538"/>
              <a:gd name="connsiteX1" fmla="*/ 324279 w 1999722"/>
              <a:gd name="connsiteY1" fmla="*/ 77649 h 604538"/>
              <a:gd name="connsiteX2" fmla="*/ 1702466 w 1999722"/>
              <a:gd name="connsiteY2" fmla="*/ 50629 h 604538"/>
              <a:gd name="connsiteX3" fmla="*/ 1999722 w 1999722"/>
              <a:gd name="connsiteY3" fmla="*/ 536988 h 604538"/>
              <a:gd name="connsiteX0" fmla="*/ 0 w 1999722"/>
              <a:gd name="connsiteY0" fmla="*/ 581671 h 581671"/>
              <a:gd name="connsiteX1" fmla="*/ 324279 w 1999722"/>
              <a:gd name="connsiteY1" fmla="*/ 54782 h 581671"/>
              <a:gd name="connsiteX2" fmla="*/ 1702466 w 1999722"/>
              <a:gd name="connsiteY2" fmla="*/ 68292 h 581671"/>
              <a:gd name="connsiteX3" fmla="*/ 1999722 w 1999722"/>
              <a:gd name="connsiteY3" fmla="*/ 514121 h 581671"/>
              <a:gd name="connsiteX0" fmla="*/ 0 w 1999722"/>
              <a:gd name="connsiteY0" fmla="*/ 552937 h 552937"/>
              <a:gd name="connsiteX1" fmla="*/ 337790 w 1999722"/>
              <a:gd name="connsiteY1" fmla="*/ 80088 h 552937"/>
              <a:gd name="connsiteX2" fmla="*/ 1702466 w 1999722"/>
              <a:gd name="connsiteY2" fmla="*/ 39558 h 552937"/>
              <a:gd name="connsiteX3" fmla="*/ 1999722 w 1999722"/>
              <a:gd name="connsiteY3" fmla="*/ 485387 h 552937"/>
              <a:gd name="connsiteX0" fmla="*/ 0 w 1999722"/>
              <a:gd name="connsiteY0" fmla="*/ 546160 h 546160"/>
              <a:gd name="connsiteX1" fmla="*/ 337790 w 1999722"/>
              <a:gd name="connsiteY1" fmla="*/ 73311 h 546160"/>
              <a:gd name="connsiteX2" fmla="*/ 1702466 w 1999722"/>
              <a:gd name="connsiteY2" fmla="*/ 32781 h 546160"/>
              <a:gd name="connsiteX3" fmla="*/ 1999722 w 1999722"/>
              <a:gd name="connsiteY3" fmla="*/ 384040 h 546160"/>
              <a:gd name="connsiteX0" fmla="*/ 0 w 2013233"/>
              <a:gd name="connsiteY0" fmla="*/ 362774 h 376284"/>
              <a:gd name="connsiteX1" fmla="*/ 351301 w 2013233"/>
              <a:gd name="connsiteY1" fmla="*/ 65555 h 376284"/>
              <a:gd name="connsiteX2" fmla="*/ 1715977 w 2013233"/>
              <a:gd name="connsiteY2" fmla="*/ 25025 h 376284"/>
              <a:gd name="connsiteX3" fmla="*/ 2013233 w 2013233"/>
              <a:gd name="connsiteY3" fmla="*/ 376284 h 376284"/>
              <a:gd name="connsiteX0" fmla="*/ 0 w 2013233"/>
              <a:gd name="connsiteY0" fmla="*/ 388815 h 402325"/>
              <a:gd name="connsiteX1" fmla="*/ 364812 w 2013233"/>
              <a:gd name="connsiteY1" fmla="*/ 37556 h 402325"/>
              <a:gd name="connsiteX2" fmla="*/ 1715977 w 2013233"/>
              <a:gd name="connsiteY2" fmla="*/ 51066 h 402325"/>
              <a:gd name="connsiteX3" fmla="*/ 2013233 w 2013233"/>
              <a:gd name="connsiteY3" fmla="*/ 402325 h 402325"/>
              <a:gd name="connsiteX0" fmla="*/ 0 w 2013233"/>
              <a:gd name="connsiteY0" fmla="*/ 388815 h 402325"/>
              <a:gd name="connsiteX1" fmla="*/ 364812 w 2013233"/>
              <a:gd name="connsiteY1" fmla="*/ 37556 h 402325"/>
              <a:gd name="connsiteX2" fmla="*/ 1715977 w 2013233"/>
              <a:gd name="connsiteY2" fmla="*/ 51066 h 402325"/>
              <a:gd name="connsiteX3" fmla="*/ 2013233 w 2013233"/>
              <a:gd name="connsiteY3" fmla="*/ 402325 h 402325"/>
              <a:gd name="connsiteX0" fmla="*/ 0 w 2013233"/>
              <a:gd name="connsiteY0" fmla="*/ 368540 h 382050"/>
              <a:gd name="connsiteX1" fmla="*/ 364812 w 2013233"/>
              <a:gd name="connsiteY1" fmla="*/ 17281 h 382050"/>
              <a:gd name="connsiteX2" fmla="*/ 1715977 w 2013233"/>
              <a:gd name="connsiteY2" fmla="*/ 30791 h 382050"/>
              <a:gd name="connsiteX3" fmla="*/ 2013233 w 2013233"/>
              <a:gd name="connsiteY3" fmla="*/ 382050 h 382050"/>
              <a:gd name="connsiteX0" fmla="*/ 0 w 2013233"/>
              <a:gd name="connsiteY0" fmla="*/ 351263 h 364773"/>
              <a:gd name="connsiteX1" fmla="*/ 364812 w 2013233"/>
              <a:gd name="connsiteY1" fmla="*/ 4 h 364773"/>
              <a:gd name="connsiteX2" fmla="*/ 1715977 w 2013233"/>
              <a:gd name="connsiteY2" fmla="*/ 13514 h 364773"/>
              <a:gd name="connsiteX3" fmla="*/ 2013233 w 2013233"/>
              <a:gd name="connsiteY3" fmla="*/ 364773 h 364773"/>
              <a:gd name="connsiteX0" fmla="*/ 0 w 2013233"/>
              <a:gd name="connsiteY0" fmla="*/ 359981 h 373491"/>
              <a:gd name="connsiteX1" fmla="*/ 357822 w 2013233"/>
              <a:gd name="connsiteY1" fmla="*/ 34122 h 373491"/>
              <a:gd name="connsiteX2" fmla="*/ 1715977 w 2013233"/>
              <a:gd name="connsiteY2" fmla="*/ 22232 h 373491"/>
              <a:gd name="connsiteX3" fmla="*/ 2013233 w 2013233"/>
              <a:gd name="connsiteY3" fmla="*/ 373491 h 373491"/>
              <a:gd name="connsiteX0" fmla="*/ 0 w 2013233"/>
              <a:gd name="connsiteY0" fmla="*/ 339913 h 353423"/>
              <a:gd name="connsiteX1" fmla="*/ 357822 w 2013233"/>
              <a:gd name="connsiteY1" fmla="*/ 14054 h 353423"/>
              <a:gd name="connsiteX2" fmla="*/ 1715977 w 2013233"/>
              <a:gd name="connsiteY2" fmla="*/ 2164 h 353423"/>
              <a:gd name="connsiteX3" fmla="*/ 2013233 w 2013233"/>
              <a:gd name="connsiteY3" fmla="*/ 353423 h 353423"/>
              <a:gd name="connsiteX0" fmla="*/ 0 w 2013233"/>
              <a:gd name="connsiteY0" fmla="*/ 350674 h 364184"/>
              <a:gd name="connsiteX1" fmla="*/ 357822 w 2013233"/>
              <a:gd name="connsiteY1" fmla="*/ 24815 h 364184"/>
              <a:gd name="connsiteX2" fmla="*/ 1715977 w 2013233"/>
              <a:gd name="connsiteY2" fmla="*/ 28800 h 364184"/>
              <a:gd name="connsiteX3" fmla="*/ 2013233 w 2013233"/>
              <a:gd name="connsiteY3" fmla="*/ 364184 h 364184"/>
              <a:gd name="connsiteX0" fmla="*/ 0 w 2013233"/>
              <a:gd name="connsiteY0" fmla="*/ 332392 h 345902"/>
              <a:gd name="connsiteX1" fmla="*/ 357822 w 2013233"/>
              <a:gd name="connsiteY1" fmla="*/ 6533 h 345902"/>
              <a:gd name="connsiteX2" fmla="*/ 1715977 w 2013233"/>
              <a:gd name="connsiteY2" fmla="*/ 10518 h 345902"/>
              <a:gd name="connsiteX3" fmla="*/ 2013233 w 2013233"/>
              <a:gd name="connsiteY3" fmla="*/ 345902 h 345902"/>
              <a:gd name="connsiteX0" fmla="*/ 0 w 2013233"/>
              <a:gd name="connsiteY0" fmla="*/ 356992 h 370502"/>
              <a:gd name="connsiteX1" fmla="*/ 357822 w 2013233"/>
              <a:gd name="connsiteY1" fmla="*/ 31133 h 370502"/>
              <a:gd name="connsiteX2" fmla="*/ 1715977 w 2013233"/>
              <a:gd name="connsiteY2" fmla="*/ 19243 h 370502"/>
              <a:gd name="connsiteX3" fmla="*/ 2013233 w 2013233"/>
              <a:gd name="connsiteY3" fmla="*/ 370502 h 370502"/>
              <a:gd name="connsiteX0" fmla="*/ 0 w 2013233"/>
              <a:gd name="connsiteY0" fmla="*/ 379517 h 393027"/>
              <a:gd name="connsiteX1" fmla="*/ 357822 w 2013233"/>
              <a:gd name="connsiteY1" fmla="*/ 44133 h 393027"/>
              <a:gd name="connsiteX2" fmla="*/ 1715977 w 2013233"/>
              <a:gd name="connsiteY2" fmla="*/ 41768 h 393027"/>
              <a:gd name="connsiteX3" fmla="*/ 2013233 w 2013233"/>
              <a:gd name="connsiteY3" fmla="*/ 393027 h 393027"/>
              <a:gd name="connsiteX0" fmla="*/ 0 w 2013233"/>
              <a:gd name="connsiteY0" fmla="*/ 389622 h 393607"/>
              <a:gd name="connsiteX1" fmla="*/ 357822 w 2013233"/>
              <a:gd name="connsiteY1" fmla="*/ 44713 h 393607"/>
              <a:gd name="connsiteX2" fmla="*/ 1715977 w 2013233"/>
              <a:gd name="connsiteY2" fmla="*/ 42348 h 393607"/>
              <a:gd name="connsiteX3" fmla="*/ 2013233 w 2013233"/>
              <a:gd name="connsiteY3" fmla="*/ 393607 h 393607"/>
              <a:gd name="connsiteX0" fmla="*/ 0 w 2013233"/>
              <a:gd name="connsiteY0" fmla="*/ 388615 h 388615"/>
              <a:gd name="connsiteX1" fmla="*/ 357822 w 2013233"/>
              <a:gd name="connsiteY1" fmla="*/ 43706 h 388615"/>
              <a:gd name="connsiteX2" fmla="*/ 1715977 w 2013233"/>
              <a:gd name="connsiteY2" fmla="*/ 41341 h 388615"/>
              <a:gd name="connsiteX3" fmla="*/ 2013233 w 2013233"/>
              <a:gd name="connsiteY3" fmla="*/ 376725 h 388615"/>
              <a:gd name="connsiteX0" fmla="*/ 0 w 1999252"/>
              <a:gd name="connsiteY0" fmla="*/ 408850 h 408850"/>
              <a:gd name="connsiteX1" fmla="*/ 343841 w 1999252"/>
              <a:gd name="connsiteY1" fmla="*/ 44891 h 408850"/>
              <a:gd name="connsiteX2" fmla="*/ 1701996 w 1999252"/>
              <a:gd name="connsiteY2" fmla="*/ 42526 h 408850"/>
              <a:gd name="connsiteX3" fmla="*/ 1999252 w 1999252"/>
              <a:gd name="connsiteY3" fmla="*/ 377910 h 408850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8714 h 418714"/>
              <a:gd name="connsiteX1" fmla="*/ 343841 w 1999252"/>
              <a:gd name="connsiteY1" fmla="*/ 54755 h 418714"/>
              <a:gd name="connsiteX2" fmla="*/ 1701996 w 1999252"/>
              <a:gd name="connsiteY2" fmla="*/ 52390 h 418714"/>
              <a:gd name="connsiteX3" fmla="*/ 1999252 w 1999252"/>
              <a:gd name="connsiteY3" fmla="*/ 413174 h 418714"/>
              <a:gd name="connsiteX0" fmla="*/ 0 w 1999252"/>
              <a:gd name="connsiteY0" fmla="*/ 436417 h 436417"/>
              <a:gd name="connsiteX1" fmla="*/ 343841 w 1999252"/>
              <a:gd name="connsiteY1" fmla="*/ 72458 h 436417"/>
              <a:gd name="connsiteX2" fmla="*/ 1701996 w 1999252"/>
              <a:gd name="connsiteY2" fmla="*/ 70093 h 436417"/>
              <a:gd name="connsiteX3" fmla="*/ 1999252 w 1999252"/>
              <a:gd name="connsiteY3" fmla="*/ 430877 h 436417"/>
              <a:gd name="connsiteX0" fmla="*/ 0 w 1999252"/>
              <a:gd name="connsiteY0" fmla="*/ 436417 h 436417"/>
              <a:gd name="connsiteX1" fmla="*/ 343841 w 1999252"/>
              <a:gd name="connsiteY1" fmla="*/ 72458 h 436417"/>
              <a:gd name="connsiteX2" fmla="*/ 1701996 w 1999252"/>
              <a:gd name="connsiteY2" fmla="*/ 70093 h 436417"/>
              <a:gd name="connsiteX3" fmla="*/ 1999252 w 1999252"/>
              <a:gd name="connsiteY3" fmla="*/ 430877 h 436417"/>
              <a:gd name="connsiteX0" fmla="*/ 0 w 1999252"/>
              <a:gd name="connsiteY0" fmla="*/ 436417 h 436417"/>
              <a:gd name="connsiteX1" fmla="*/ 343841 w 1999252"/>
              <a:gd name="connsiteY1" fmla="*/ 72458 h 436417"/>
              <a:gd name="connsiteX2" fmla="*/ 1701996 w 1999252"/>
              <a:gd name="connsiteY2" fmla="*/ 70093 h 436417"/>
              <a:gd name="connsiteX3" fmla="*/ 1999252 w 1999252"/>
              <a:gd name="connsiteY3" fmla="*/ 430877 h 436417"/>
              <a:gd name="connsiteX0" fmla="*/ 0 w 1999252"/>
              <a:gd name="connsiteY0" fmla="*/ 443383 h 443383"/>
              <a:gd name="connsiteX1" fmla="*/ 343841 w 1999252"/>
              <a:gd name="connsiteY1" fmla="*/ 79424 h 443383"/>
              <a:gd name="connsiteX2" fmla="*/ 1701996 w 1999252"/>
              <a:gd name="connsiteY2" fmla="*/ 77059 h 443383"/>
              <a:gd name="connsiteX3" fmla="*/ 1999252 w 1999252"/>
              <a:gd name="connsiteY3" fmla="*/ 437843 h 443383"/>
              <a:gd name="connsiteX0" fmla="*/ 0 w 1999252"/>
              <a:gd name="connsiteY0" fmla="*/ 456129 h 456129"/>
              <a:gd name="connsiteX1" fmla="*/ 343841 w 1999252"/>
              <a:gd name="connsiteY1" fmla="*/ 92170 h 456129"/>
              <a:gd name="connsiteX2" fmla="*/ 1701996 w 1999252"/>
              <a:gd name="connsiteY2" fmla="*/ 89805 h 456129"/>
              <a:gd name="connsiteX3" fmla="*/ 1999252 w 1999252"/>
              <a:gd name="connsiteY3" fmla="*/ 450589 h 45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252" h="456129">
                <a:moveTo>
                  <a:pt x="0" y="456129"/>
                </a:moveTo>
                <a:cubicBezTo>
                  <a:pt x="32136" y="351970"/>
                  <a:pt x="25223" y="217722"/>
                  <a:pt x="343841" y="92170"/>
                </a:cubicBezTo>
                <a:cubicBezTo>
                  <a:pt x="662459" y="-33382"/>
                  <a:pt x="1447065" y="-27262"/>
                  <a:pt x="1701996" y="89805"/>
                </a:cubicBezTo>
                <a:cubicBezTo>
                  <a:pt x="1956927" y="206872"/>
                  <a:pt x="1999252" y="450589"/>
                  <a:pt x="1999252" y="450589"/>
                </a:cubicBezTo>
              </a:path>
            </a:pathLst>
          </a:custGeom>
          <a:ln w="9525">
            <a:solidFill>
              <a:srgbClr val="0070C0"/>
            </a:solidFill>
            <a:miter lim="800000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" name="Freeform 173">
            <a:extLst>
              <a:ext uri="{FF2B5EF4-FFF2-40B4-BE49-F238E27FC236}">
                <a16:creationId xmlns:a16="http://schemas.microsoft.com/office/drawing/2014/main" id="{B8C7EB95-C21C-26D7-1C96-9C4AF531FD10}"/>
              </a:ext>
            </a:extLst>
          </p:cNvPr>
          <p:cNvSpPr/>
          <p:nvPr/>
        </p:nvSpPr>
        <p:spPr>
          <a:xfrm rot="10800000">
            <a:off x="757004" y="5601077"/>
            <a:ext cx="3556310" cy="870846"/>
          </a:xfrm>
          <a:custGeom>
            <a:avLst/>
            <a:gdLst>
              <a:gd name="connsiteX0" fmla="*/ 0 w 1999722"/>
              <a:gd name="connsiteY0" fmla="*/ 578729 h 578729"/>
              <a:gd name="connsiteX1" fmla="*/ 283744 w 1999722"/>
              <a:gd name="connsiteY1" fmla="*/ 92370 h 578729"/>
              <a:gd name="connsiteX2" fmla="*/ 1702466 w 1999722"/>
              <a:gd name="connsiteY2" fmla="*/ 38330 h 578729"/>
              <a:gd name="connsiteX3" fmla="*/ 1999722 w 1999722"/>
              <a:gd name="connsiteY3" fmla="*/ 524689 h 578729"/>
              <a:gd name="connsiteX0" fmla="*/ 0 w 1999722"/>
              <a:gd name="connsiteY0" fmla="*/ 592819 h 592819"/>
              <a:gd name="connsiteX1" fmla="*/ 283744 w 1999722"/>
              <a:gd name="connsiteY1" fmla="*/ 92950 h 592819"/>
              <a:gd name="connsiteX2" fmla="*/ 1702466 w 1999722"/>
              <a:gd name="connsiteY2" fmla="*/ 38910 h 592819"/>
              <a:gd name="connsiteX3" fmla="*/ 1999722 w 1999722"/>
              <a:gd name="connsiteY3" fmla="*/ 525269 h 592819"/>
              <a:gd name="connsiteX0" fmla="*/ 0 w 1999722"/>
              <a:gd name="connsiteY0" fmla="*/ 604538 h 604538"/>
              <a:gd name="connsiteX1" fmla="*/ 324279 w 1999722"/>
              <a:gd name="connsiteY1" fmla="*/ 77649 h 604538"/>
              <a:gd name="connsiteX2" fmla="*/ 1702466 w 1999722"/>
              <a:gd name="connsiteY2" fmla="*/ 50629 h 604538"/>
              <a:gd name="connsiteX3" fmla="*/ 1999722 w 1999722"/>
              <a:gd name="connsiteY3" fmla="*/ 536988 h 604538"/>
              <a:gd name="connsiteX0" fmla="*/ 0 w 1999722"/>
              <a:gd name="connsiteY0" fmla="*/ 581671 h 581671"/>
              <a:gd name="connsiteX1" fmla="*/ 324279 w 1999722"/>
              <a:gd name="connsiteY1" fmla="*/ 54782 h 581671"/>
              <a:gd name="connsiteX2" fmla="*/ 1702466 w 1999722"/>
              <a:gd name="connsiteY2" fmla="*/ 68292 h 581671"/>
              <a:gd name="connsiteX3" fmla="*/ 1999722 w 1999722"/>
              <a:gd name="connsiteY3" fmla="*/ 514121 h 581671"/>
              <a:gd name="connsiteX0" fmla="*/ 0 w 1999722"/>
              <a:gd name="connsiteY0" fmla="*/ 552937 h 552937"/>
              <a:gd name="connsiteX1" fmla="*/ 337790 w 1999722"/>
              <a:gd name="connsiteY1" fmla="*/ 80088 h 552937"/>
              <a:gd name="connsiteX2" fmla="*/ 1702466 w 1999722"/>
              <a:gd name="connsiteY2" fmla="*/ 39558 h 552937"/>
              <a:gd name="connsiteX3" fmla="*/ 1999722 w 1999722"/>
              <a:gd name="connsiteY3" fmla="*/ 485387 h 552937"/>
              <a:gd name="connsiteX0" fmla="*/ 0 w 1999722"/>
              <a:gd name="connsiteY0" fmla="*/ 546160 h 546160"/>
              <a:gd name="connsiteX1" fmla="*/ 337790 w 1999722"/>
              <a:gd name="connsiteY1" fmla="*/ 73311 h 546160"/>
              <a:gd name="connsiteX2" fmla="*/ 1702466 w 1999722"/>
              <a:gd name="connsiteY2" fmla="*/ 32781 h 546160"/>
              <a:gd name="connsiteX3" fmla="*/ 1999722 w 1999722"/>
              <a:gd name="connsiteY3" fmla="*/ 384040 h 546160"/>
              <a:gd name="connsiteX0" fmla="*/ 0 w 2013233"/>
              <a:gd name="connsiteY0" fmla="*/ 362774 h 376284"/>
              <a:gd name="connsiteX1" fmla="*/ 351301 w 2013233"/>
              <a:gd name="connsiteY1" fmla="*/ 65555 h 376284"/>
              <a:gd name="connsiteX2" fmla="*/ 1715977 w 2013233"/>
              <a:gd name="connsiteY2" fmla="*/ 25025 h 376284"/>
              <a:gd name="connsiteX3" fmla="*/ 2013233 w 2013233"/>
              <a:gd name="connsiteY3" fmla="*/ 376284 h 376284"/>
              <a:gd name="connsiteX0" fmla="*/ 0 w 2013233"/>
              <a:gd name="connsiteY0" fmla="*/ 388815 h 402325"/>
              <a:gd name="connsiteX1" fmla="*/ 364812 w 2013233"/>
              <a:gd name="connsiteY1" fmla="*/ 37556 h 402325"/>
              <a:gd name="connsiteX2" fmla="*/ 1715977 w 2013233"/>
              <a:gd name="connsiteY2" fmla="*/ 51066 h 402325"/>
              <a:gd name="connsiteX3" fmla="*/ 2013233 w 2013233"/>
              <a:gd name="connsiteY3" fmla="*/ 402325 h 402325"/>
              <a:gd name="connsiteX0" fmla="*/ 0 w 2013233"/>
              <a:gd name="connsiteY0" fmla="*/ 388815 h 402325"/>
              <a:gd name="connsiteX1" fmla="*/ 364812 w 2013233"/>
              <a:gd name="connsiteY1" fmla="*/ 37556 h 402325"/>
              <a:gd name="connsiteX2" fmla="*/ 1715977 w 2013233"/>
              <a:gd name="connsiteY2" fmla="*/ 51066 h 402325"/>
              <a:gd name="connsiteX3" fmla="*/ 2013233 w 2013233"/>
              <a:gd name="connsiteY3" fmla="*/ 402325 h 402325"/>
              <a:gd name="connsiteX0" fmla="*/ 0 w 2013233"/>
              <a:gd name="connsiteY0" fmla="*/ 368540 h 382050"/>
              <a:gd name="connsiteX1" fmla="*/ 364812 w 2013233"/>
              <a:gd name="connsiteY1" fmla="*/ 17281 h 382050"/>
              <a:gd name="connsiteX2" fmla="*/ 1715977 w 2013233"/>
              <a:gd name="connsiteY2" fmla="*/ 30791 h 382050"/>
              <a:gd name="connsiteX3" fmla="*/ 2013233 w 2013233"/>
              <a:gd name="connsiteY3" fmla="*/ 382050 h 382050"/>
              <a:gd name="connsiteX0" fmla="*/ 0 w 2013233"/>
              <a:gd name="connsiteY0" fmla="*/ 351263 h 364773"/>
              <a:gd name="connsiteX1" fmla="*/ 364812 w 2013233"/>
              <a:gd name="connsiteY1" fmla="*/ 4 h 364773"/>
              <a:gd name="connsiteX2" fmla="*/ 1715977 w 2013233"/>
              <a:gd name="connsiteY2" fmla="*/ 13514 h 364773"/>
              <a:gd name="connsiteX3" fmla="*/ 2013233 w 2013233"/>
              <a:gd name="connsiteY3" fmla="*/ 364773 h 364773"/>
              <a:gd name="connsiteX0" fmla="*/ 0 w 2013233"/>
              <a:gd name="connsiteY0" fmla="*/ 359981 h 373491"/>
              <a:gd name="connsiteX1" fmla="*/ 357822 w 2013233"/>
              <a:gd name="connsiteY1" fmla="*/ 34122 h 373491"/>
              <a:gd name="connsiteX2" fmla="*/ 1715977 w 2013233"/>
              <a:gd name="connsiteY2" fmla="*/ 22232 h 373491"/>
              <a:gd name="connsiteX3" fmla="*/ 2013233 w 2013233"/>
              <a:gd name="connsiteY3" fmla="*/ 373491 h 373491"/>
              <a:gd name="connsiteX0" fmla="*/ 0 w 2013233"/>
              <a:gd name="connsiteY0" fmla="*/ 339913 h 353423"/>
              <a:gd name="connsiteX1" fmla="*/ 357822 w 2013233"/>
              <a:gd name="connsiteY1" fmla="*/ 14054 h 353423"/>
              <a:gd name="connsiteX2" fmla="*/ 1715977 w 2013233"/>
              <a:gd name="connsiteY2" fmla="*/ 2164 h 353423"/>
              <a:gd name="connsiteX3" fmla="*/ 2013233 w 2013233"/>
              <a:gd name="connsiteY3" fmla="*/ 353423 h 353423"/>
              <a:gd name="connsiteX0" fmla="*/ 0 w 2013233"/>
              <a:gd name="connsiteY0" fmla="*/ 350674 h 364184"/>
              <a:gd name="connsiteX1" fmla="*/ 357822 w 2013233"/>
              <a:gd name="connsiteY1" fmla="*/ 24815 h 364184"/>
              <a:gd name="connsiteX2" fmla="*/ 1715977 w 2013233"/>
              <a:gd name="connsiteY2" fmla="*/ 28800 h 364184"/>
              <a:gd name="connsiteX3" fmla="*/ 2013233 w 2013233"/>
              <a:gd name="connsiteY3" fmla="*/ 364184 h 364184"/>
              <a:gd name="connsiteX0" fmla="*/ 0 w 2013233"/>
              <a:gd name="connsiteY0" fmla="*/ 332392 h 345902"/>
              <a:gd name="connsiteX1" fmla="*/ 357822 w 2013233"/>
              <a:gd name="connsiteY1" fmla="*/ 6533 h 345902"/>
              <a:gd name="connsiteX2" fmla="*/ 1715977 w 2013233"/>
              <a:gd name="connsiteY2" fmla="*/ 10518 h 345902"/>
              <a:gd name="connsiteX3" fmla="*/ 2013233 w 2013233"/>
              <a:gd name="connsiteY3" fmla="*/ 345902 h 345902"/>
              <a:gd name="connsiteX0" fmla="*/ 0 w 2013233"/>
              <a:gd name="connsiteY0" fmla="*/ 356992 h 370502"/>
              <a:gd name="connsiteX1" fmla="*/ 357822 w 2013233"/>
              <a:gd name="connsiteY1" fmla="*/ 31133 h 370502"/>
              <a:gd name="connsiteX2" fmla="*/ 1715977 w 2013233"/>
              <a:gd name="connsiteY2" fmla="*/ 19243 h 370502"/>
              <a:gd name="connsiteX3" fmla="*/ 2013233 w 2013233"/>
              <a:gd name="connsiteY3" fmla="*/ 370502 h 370502"/>
              <a:gd name="connsiteX0" fmla="*/ 0 w 2013233"/>
              <a:gd name="connsiteY0" fmla="*/ 379517 h 393027"/>
              <a:gd name="connsiteX1" fmla="*/ 357822 w 2013233"/>
              <a:gd name="connsiteY1" fmla="*/ 44133 h 393027"/>
              <a:gd name="connsiteX2" fmla="*/ 1715977 w 2013233"/>
              <a:gd name="connsiteY2" fmla="*/ 41768 h 393027"/>
              <a:gd name="connsiteX3" fmla="*/ 2013233 w 2013233"/>
              <a:gd name="connsiteY3" fmla="*/ 393027 h 393027"/>
              <a:gd name="connsiteX0" fmla="*/ 0 w 2013233"/>
              <a:gd name="connsiteY0" fmla="*/ 389622 h 393607"/>
              <a:gd name="connsiteX1" fmla="*/ 357822 w 2013233"/>
              <a:gd name="connsiteY1" fmla="*/ 44713 h 393607"/>
              <a:gd name="connsiteX2" fmla="*/ 1715977 w 2013233"/>
              <a:gd name="connsiteY2" fmla="*/ 42348 h 393607"/>
              <a:gd name="connsiteX3" fmla="*/ 2013233 w 2013233"/>
              <a:gd name="connsiteY3" fmla="*/ 393607 h 393607"/>
              <a:gd name="connsiteX0" fmla="*/ 0 w 2013233"/>
              <a:gd name="connsiteY0" fmla="*/ 388615 h 388615"/>
              <a:gd name="connsiteX1" fmla="*/ 357822 w 2013233"/>
              <a:gd name="connsiteY1" fmla="*/ 43706 h 388615"/>
              <a:gd name="connsiteX2" fmla="*/ 1715977 w 2013233"/>
              <a:gd name="connsiteY2" fmla="*/ 41341 h 388615"/>
              <a:gd name="connsiteX3" fmla="*/ 2013233 w 2013233"/>
              <a:gd name="connsiteY3" fmla="*/ 376725 h 388615"/>
              <a:gd name="connsiteX0" fmla="*/ 0 w 1999252"/>
              <a:gd name="connsiteY0" fmla="*/ 408850 h 408850"/>
              <a:gd name="connsiteX1" fmla="*/ 343841 w 1999252"/>
              <a:gd name="connsiteY1" fmla="*/ 44891 h 408850"/>
              <a:gd name="connsiteX2" fmla="*/ 1701996 w 1999252"/>
              <a:gd name="connsiteY2" fmla="*/ 42526 h 408850"/>
              <a:gd name="connsiteX3" fmla="*/ 1999252 w 1999252"/>
              <a:gd name="connsiteY3" fmla="*/ 377910 h 408850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8714 h 418714"/>
              <a:gd name="connsiteX1" fmla="*/ 343841 w 1999252"/>
              <a:gd name="connsiteY1" fmla="*/ 54755 h 418714"/>
              <a:gd name="connsiteX2" fmla="*/ 1701996 w 1999252"/>
              <a:gd name="connsiteY2" fmla="*/ 52390 h 418714"/>
              <a:gd name="connsiteX3" fmla="*/ 1999252 w 1999252"/>
              <a:gd name="connsiteY3" fmla="*/ 413174 h 418714"/>
              <a:gd name="connsiteX0" fmla="*/ 0 w 1999252"/>
              <a:gd name="connsiteY0" fmla="*/ 436417 h 436417"/>
              <a:gd name="connsiteX1" fmla="*/ 343841 w 1999252"/>
              <a:gd name="connsiteY1" fmla="*/ 72458 h 436417"/>
              <a:gd name="connsiteX2" fmla="*/ 1701996 w 1999252"/>
              <a:gd name="connsiteY2" fmla="*/ 70093 h 436417"/>
              <a:gd name="connsiteX3" fmla="*/ 1999252 w 1999252"/>
              <a:gd name="connsiteY3" fmla="*/ 430877 h 436417"/>
              <a:gd name="connsiteX0" fmla="*/ 0 w 1999252"/>
              <a:gd name="connsiteY0" fmla="*/ 436417 h 436417"/>
              <a:gd name="connsiteX1" fmla="*/ 343841 w 1999252"/>
              <a:gd name="connsiteY1" fmla="*/ 72458 h 436417"/>
              <a:gd name="connsiteX2" fmla="*/ 1701996 w 1999252"/>
              <a:gd name="connsiteY2" fmla="*/ 70093 h 436417"/>
              <a:gd name="connsiteX3" fmla="*/ 1999252 w 1999252"/>
              <a:gd name="connsiteY3" fmla="*/ 430877 h 436417"/>
              <a:gd name="connsiteX0" fmla="*/ 0 w 1999252"/>
              <a:gd name="connsiteY0" fmla="*/ 436417 h 436417"/>
              <a:gd name="connsiteX1" fmla="*/ 343841 w 1999252"/>
              <a:gd name="connsiteY1" fmla="*/ 72458 h 436417"/>
              <a:gd name="connsiteX2" fmla="*/ 1701996 w 1999252"/>
              <a:gd name="connsiteY2" fmla="*/ 70093 h 436417"/>
              <a:gd name="connsiteX3" fmla="*/ 1999252 w 1999252"/>
              <a:gd name="connsiteY3" fmla="*/ 430877 h 436417"/>
              <a:gd name="connsiteX0" fmla="*/ 0 w 1999252"/>
              <a:gd name="connsiteY0" fmla="*/ 443383 h 443383"/>
              <a:gd name="connsiteX1" fmla="*/ 343841 w 1999252"/>
              <a:gd name="connsiteY1" fmla="*/ 79424 h 443383"/>
              <a:gd name="connsiteX2" fmla="*/ 1701996 w 1999252"/>
              <a:gd name="connsiteY2" fmla="*/ 77059 h 443383"/>
              <a:gd name="connsiteX3" fmla="*/ 1999252 w 1999252"/>
              <a:gd name="connsiteY3" fmla="*/ 437843 h 443383"/>
              <a:gd name="connsiteX0" fmla="*/ 0 w 1999252"/>
              <a:gd name="connsiteY0" fmla="*/ 456129 h 456129"/>
              <a:gd name="connsiteX1" fmla="*/ 343841 w 1999252"/>
              <a:gd name="connsiteY1" fmla="*/ 92170 h 456129"/>
              <a:gd name="connsiteX2" fmla="*/ 1701996 w 1999252"/>
              <a:gd name="connsiteY2" fmla="*/ 89805 h 456129"/>
              <a:gd name="connsiteX3" fmla="*/ 1999252 w 1999252"/>
              <a:gd name="connsiteY3" fmla="*/ 450589 h 45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252" h="456129">
                <a:moveTo>
                  <a:pt x="0" y="456129"/>
                </a:moveTo>
                <a:cubicBezTo>
                  <a:pt x="32136" y="351970"/>
                  <a:pt x="25223" y="217722"/>
                  <a:pt x="343841" y="92170"/>
                </a:cubicBezTo>
                <a:cubicBezTo>
                  <a:pt x="662459" y="-33382"/>
                  <a:pt x="1447065" y="-27262"/>
                  <a:pt x="1701996" y="89805"/>
                </a:cubicBezTo>
                <a:cubicBezTo>
                  <a:pt x="1956927" y="206872"/>
                  <a:pt x="1999252" y="450589"/>
                  <a:pt x="1999252" y="450589"/>
                </a:cubicBezTo>
              </a:path>
            </a:pathLst>
          </a:custGeom>
          <a:ln w="9525">
            <a:solidFill>
              <a:srgbClr val="C00000"/>
            </a:solidFill>
            <a:miter lim="800000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DE67AC-9E74-DFF7-2A07-270E04948570}"/>
              </a:ext>
            </a:extLst>
          </p:cNvPr>
          <p:cNvSpPr/>
          <p:nvPr/>
        </p:nvSpPr>
        <p:spPr>
          <a:xfrm>
            <a:off x="1252174" y="5444501"/>
            <a:ext cx="182880" cy="182880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endParaRPr lang="en-US" sz="12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353774BF-19F0-9A3E-AB57-3F5FC25433F7}"/>
              </a:ext>
            </a:extLst>
          </p:cNvPr>
          <p:cNvSpPr/>
          <p:nvPr/>
        </p:nvSpPr>
        <p:spPr>
          <a:xfrm>
            <a:off x="1200528" y="5670191"/>
            <a:ext cx="306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C00000"/>
                </a:solidFill>
                <a:latin typeface="Times New Roman"/>
                <a:cs typeface="Times New Roman"/>
              </a:rPr>
              <a:t>S</a:t>
            </a:r>
            <a:r>
              <a:rPr lang="en-US" sz="800" baseline="-25000" dirty="0">
                <a:solidFill>
                  <a:srgbClr val="C00000"/>
                </a:solidFill>
                <a:latin typeface="Times New Roman"/>
                <a:cs typeface="Times New Roman"/>
              </a:rPr>
              <a:t>2a</a:t>
            </a: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325DD2E9-C01C-6B05-B2EF-5F07B48B7DD4}"/>
              </a:ext>
            </a:extLst>
          </p:cNvPr>
          <p:cNvSpPr/>
          <p:nvPr/>
        </p:nvSpPr>
        <p:spPr>
          <a:xfrm>
            <a:off x="1087093" y="5326472"/>
            <a:ext cx="182880" cy="182880"/>
          </a:xfrm>
          <a:prstGeom prst="ellipse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endParaRPr lang="en-US" sz="12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B8C73BAF-A3F7-DC97-4399-38E725420056}"/>
              </a:ext>
            </a:extLst>
          </p:cNvPr>
          <p:cNvSpPr/>
          <p:nvPr/>
        </p:nvSpPr>
        <p:spPr>
          <a:xfrm>
            <a:off x="997196" y="5543892"/>
            <a:ext cx="32092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lang="en-US" sz="900" baseline="-25000" dirty="0">
                <a:solidFill>
                  <a:srgbClr val="0070C0"/>
                </a:solidFill>
                <a:latin typeface="Times New Roman"/>
                <a:cs typeface="Times New Roman"/>
              </a:rPr>
              <a:t>2c</a:t>
            </a:r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67AE7381-23AB-7F3E-9F86-3DBAC1B63254}"/>
              </a:ext>
            </a:extLst>
          </p:cNvPr>
          <p:cNvSpPr/>
          <p:nvPr/>
        </p:nvSpPr>
        <p:spPr>
          <a:xfrm>
            <a:off x="935214" y="5184040"/>
            <a:ext cx="182880" cy="182880"/>
          </a:xfrm>
          <a:prstGeom prst="ellipse">
            <a:avLst/>
          </a:prstGeom>
          <a:noFill/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endParaRPr lang="en-US" sz="120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181" name="Freeform 180">
            <a:extLst>
              <a:ext uri="{FF2B5EF4-FFF2-40B4-BE49-F238E27FC236}">
                <a16:creationId xmlns:a16="http://schemas.microsoft.com/office/drawing/2014/main" id="{04F54C71-8458-87E8-83AF-910907156B15}"/>
              </a:ext>
            </a:extLst>
          </p:cNvPr>
          <p:cNvSpPr/>
          <p:nvPr/>
        </p:nvSpPr>
        <p:spPr>
          <a:xfrm rot="10800000">
            <a:off x="962808" y="5376514"/>
            <a:ext cx="91440" cy="9144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9525">
            <a:solidFill>
              <a:srgbClr val="7030A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1DFA9456-96ED-01D6-A7F9-72A3D35A9857}"/>
              </a:ext>
            </a:extLst>
          </p:cNvPr>
          <p:cNvSpPr/>
          <p:nvPr/>
        </p:nvSpPr>
        <p:spPr>
          <a:xfrm>
            <a:off x="857611" y="5420952"/>
            <a:ext cx="32092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7030A0"/>
                </a:solidFill>
                <a:latin typeface="Times New Roman"/>
                <a:cs typeface="Times New Roman"/>
              </a:rPr>
              <a:t>S</a:t>
            </a:r>
            <a:r>
              <a:rPr lang="en-US" sz="900" baseline="-25000" dirty="0">
                <a:solidFill>
                  <a:srgbClr val="7030A0"/>
                </a:solidFill>
                <a:latin typeface="Times New Roman"/>
                <a:cs typeface="Times New Roman"/>
              </a:rPr>
              <a:t>2e</a:t>
            </a:r>
          </a:p>
        </p:txBody>
      </p: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8099B8B2-5936-C11F-A44F-054FCC1D3365}"/>
              </a:ext>
            </a:extLst>
          </p:cNvPr>
          <p:cNvCxnSpPr>
            <a:cxnSpLocks/>
            <a:stCxn id="180" idx="0"/>
          </p:cNvCxnSpPr>
          <p:nvPr/>
        </p:nvCxnSpPr>
        <p:spPr>
          <a:xfrm flipV="1">
            <a:off x="1026654" y="4773727"/>
            <a:ext cx="224764" cy="410313"/>
          </a:xfrm>
          <a:prstGeom prst="straightConnector1">
            <a:avLst/>
          </a:prstGeom>
          <a:ln w="95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8E2C9086-1435-2F60-21A6-31158EDE346B}"/>
              </a:ext>
            </a:extLst>
          </p:cNvPr>
          <p:cNvCxnSpPr>
            <a:cxnSpLocks/>
            <a:stCxn id="178" idx="0"/>
          </p:cNvCxnSpPr>
          <p:nvPr/>
        </p:nvCxnSpPr>
        <p:spPr>
          <a:xfrm flipV="1">
            <a:off x="1178533" y="4773727"/>
            <a:ext cx="72885" cy="552745"/>
          </a:xfrm>
          <a:prstGeom prst="straightConnector1">
            <a:avLst/>
          </a:prstGeom>
          <a:ln w="95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42B0A6CD-D52B-0CF7-A343-46FF61C03C9F}"/>
              </a:ext>
            </a:extLst>
          </p:cNvPr>
          <p:cNvCxnSpPr>
            <a:cxnSpLocks/>
            <a:stCxn id="176" idx="0"/>
          </p:cNvCxnSpPr>
          <p:nvPr/>
        </p:nvCxnSpPr>
        <p:spPr>
          <a:xfrm flipH="1" flipV="1">
            <a:off x="1251418" y="4773727"/>
            <a:ext cx="92196" cy="670774"/>
          </a:xfrm>
          <a:prstGeom prst="straightConnector1">
            <a:avLst/>
          </a:prstGeom>
          <a:ln w="95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Freeform 185">
            <a:extLst>
              <a:ext uri="{FF2B5EF4-FFF2-40B4-BE49-F238E27FC236}">
                <a16:creationId xmlns:a16="http://schemas.microsoft.com/office/drawing/2014/main" id="{E8103311-93A7-CEC3-88C5-42A9E60D3635}"/>
              </a:ext>
            </a:extLst>
          </p:cNvPr>
          <p:cNvSpPr/>
          <p:nvPr/>
        </p:nvSpPr>
        <p:spPr>
          <a:xfrm rot="10800000">
            <a:off x="1118012" y="5506702"/>
            <a:ext cx="91440" cy="9144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9525">
            <a:solidFill>
              <a:srgbClr val="0070C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87" name="Freeform 186">
            <a:extLst>
              <a:ext uri="{FF2B5EF4-FFF2-40B4-BE49-F238E27FC236}">
                <a16:creationId xmlns:a16="http://schemas.microsoft.com/office/drawing/2014/main" id="{AA37A0E0-96A6-1103-5994-BF820B668479}"/>
              </a:ext>
            </a:extLst>
          </p:cNvPr>
          <p:cNvSpPr/>
          <p:nvPr/>
        </p:nvSpPr>
        <p:spPr>
          <a:xfrm rot="10800000">
            <a:off x="1302216" y="5627299"/>
            <a:ext cx="91440" cy="9144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9525">
            <a:solidFill>
              <a:srgbClr val="C0000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3EC40D88-DF49-18AA-7392-312DCF1D3608}"/>
              </a:ext>
            </a:extLst>
          </p:cNvPr>
          <p:cNvSpPr/>
          <p:nvPr/>
        </p:nvSpPr>
        <p:spPr>
          <a:xfrm>
            <a:off x="4921615" y="5455134"/>
            <a:ext cx="182880" cy="182880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endParaRPr lang="en-US" sz="12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1CC2AA43-B4DC-EEA5-9943-63D962A13A33}"/>
              </a:ext>
            </a:extLst>
          </p:cNvPr>
          <p:cNvSpPr/>
          <p:nvPr/>
        </p:nvSpPr>
        <p:spPr>
          <a:xfrm>
            <a:off x="4869969" y="5680824"/>
            <a:ext cx="306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C00000"/>
                </a:solidFill>
                <a:latin typeface="Times New Roman"/>
                <a:cs typeface="Times New Roman"/>
              </a:rPr>
              <a:t>S</a:t>
            </a:r>
            <a:r>
              <a:rPr lang="en-US" sz="800" baseline="-25000" dirty="0">
                <a:solidFill>
                  <a:srgbClr val="C00000"/>
                </a:solidFill>
                <a:latin typeface="Times New Roman"/>
                <a:cs typeface="Times New Roman"/>
              </a:rPr>
              <a:t>2a</a:t>
            </a:r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B828C52F-FCF1-FA8C-2362-19D6CF758680}"/>
              </a:ext>
            </a:extLst>
          </p:cNvPr>
          <p:cNvSpPr/>
          <p:nvPr/>
        </p:nvSpPr>
        <p:spPr>
          <a:xfrm>
            <a:off x="4756534" y="5337105"/>
            <a:ext cx="182880" cy="182880"/>
          </a:xfrm>
          <a:prstGeom prst="ellipse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endParaRPr lang="en-US" sz="12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59C85527-6166-DCB0-9EB4-7ABD86B2D91A}"/>
              </a:ext>
            </a:extLst>
          </p:cNvPr>
          <p:cNvSpPr/>
          <p:nvPr/>
        </p:nvSpPr>
        <p:spPr>
          <a:xfrm>
            <a:off x="4666637" y="5554525"/>
            <a:ext cx="32092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lang="en-US" sz="900" baseline="-25000" dirty="0">
                <a:solidFill>
                  <a:srgbClr val="0070C0"/>
                </a:solidFill>
                <a:latin typeface="Times New Roman"/>
                <a:cs typeface="Times New Roman"/>
              </a:rPr>
              <a:t>2c</a:t>
            </a:r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897A8FBC-FE3E-B279-1E92-9966FD66A7A0}"/>
              </a:ext>
            </a:extLst>
          </p:cNvPr>
          <p:cNvSpPr/>
          <p:nvPr/>
        </p:nvSpPr>
        <p:spPr>
          <a:xfrm>
            <a:off x="4604655" y="5194673"/>
            <a:ext cx="182880" cy="182880"/>
          </a:xfrm>
          <a:prstGeom prst="ellipse">
            <a:avLst/>
          </a:prstGeom>
          <a:noFill/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endParaRPr lang="en-US" sz="120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193" name="Freeform 192">
            <a:extLst>
              <a:ext uri="{FF2B5EF4-FFF2-40B4-BE49-F238E27FC236}">
                <a16:creationId xmlns:a16="http://schemas.microsoft.com/office/drawing/2014/main" id="{43782433-A6CB-7CAF-4E67-21A137BB7E81}"/>
              </a:ext>
            </a:extLst>
          </p:cNvPr>
          <p:cNvSpPr/>
          <p:nvPr/>
        </p:nvSpPr>
        <p:spPr>
          <a:xfrm rot="10800000">
            <a:off x="4632249" y="5387147"/>
            <a:ext cx="91440" cy="9144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9525">
            <a:solidFill>
              <a:srgbClr val="7030A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F3A7BBD2-9E51-76DA-2341-F2C20E3346DE}"/>
              </a:ext>
            </a:extLst>
          </p:cNvPr>
          <p:cNvSpPr/>
          <p:nvPr/>
        </p:nvSpPr>
        <p:spPr>
          <a:xfrm>
            <a:off x="4527052" y="5431585"/>
            <a:ext cx="32092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7030A0"/>
                </a:solidFill>
                <a:latin typeface="Times New Roman"/>
                <a:cs typeface="Times New Roman"/>
              </a:rPr>
              <a:t>S</a:t>
            </a:r>
            <a:r>
              <a:rPr lang="en-US" sz="900" baseline="-25000" dirty="0">
                <a:solidFill>
                  <a:srgbClr val="7030A0"/>
                </a:solidFill>
                <a:latin typeface="Times New Roman"/>
                <a:cs typeface="Times New Roman"/>
              </a:rPr>
              <a:t>2e</a:t>
            </a:r>
          </a:p>
        </p:txBody>
      </p: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CC3E5703-BB33-52BE-171A-513B7744F44F}"/>
              </a:ext>
            </a:extLst>
          </p:cNvPr>
          <p:cNvCxnSpPr>
            <a:cxnSpLocks/>
            <a:stCxn id="192" idx="0"/>
          </p:cNvCxnSpPr>
          <p:nvPr/>
        </p:nvCxnSpPr>
        <p:spPr>
          <a:xfrm flipV="1">
            <a:off x="4696095" y="4784360"/>
            <a:ext cx="240600" cy="410313"/>
          </a:xfrm>
          <a:prstGeom prst="straightConnector1">
            <a:avLst/>
          </a:prstGeom>
          <a:ln w="95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FFE64407-97C8-6A80-6173-AE18A05026CC}"/>
              </a:ext>
            </a:extLst>
          </p:cNvPr>
          <p:cNvCxnSpPr>
            <a:cxnSpLocks/>
            <a:stCxn id="190" idx="0"/>
          </p:cNvCxnSpPr>
          <p:nvPr/>
        </p:nvCxnSpPr>
        <p:spPr>
          <a:xfrm flipV="1">
            <a:off x="4847974" y="4784360"/>
            <a:ext cx="72885" cy="552745"/>
          </a:xfrm>
          <a:prstGeom prst="straightConnector1">
            <a:avLst/>
          </a:prstGeom>
          <a:ln w="95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B72E6A69-F8D1-CDE8-2C19-B5F0D5C3238C}"/>
              </a:ext>
            </a:extLst>
          </p:cNvPr>
          <p:cNvCxnSpPr>
            <a:cxnSpLocks/>
            <a:stCxn id="188" idx="0"/>
          </p:cNvCxnSpPr>
          <p:nvPr/>
        </p:nvCxnSpPr>
        <p:spPr>
          <a:xfrm flipH="1" flipV="1">
            <a:off x="4920859" y="4784360"/>
            <a:ext cx="92196" cy="670774"/>
          </a:xfrm>
          <a:prstGeom prst="straightConnector1">
            <a:avLst/>
          </a:prstGeom>
          <a:ln w="95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Freeform 197">
            <a:extLst>
              <a:ext uri="{FF2B5EF4-FFF2-40B4-BE49-F238E27FC236}">
                <a16:creationId xmlns:a16="http://schemas.microsoft.com/office/drawing/2014/main" id="{72E9F9ED-C631-7884-72F2-37437C35A8EE}"/>
              </a:ext>
            </a:extLst>
          </p:cNvPr>
          <p:cNvSpPr/>
          <p:nvPr/>
        </p:nvSpPr>
        <p:spPr>
          <a:xfrm rot="10800000">
            <a:off x="4787453" y="5517335"/>
            <a:ext cx="91440" cy="9144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9525">
            <a:solidFill>
              <a:srgbClr val="0070C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99" name="Freeform 198">
            <a:extLst>
              <a:ext uri="{FF2B5EF4-FFF2-40B4-BE49-F238E27FC236}">
                <a16:creationId xmlns:a16="http://schemas.microsoft.com/office/drawing/2014/main" id="{CFE3D39F-F45C-27FD-A52A-CDD64D22D925}"/>
              </a:ext>
            </a:extLst>
          </p:cNvPr>
          <p:cNvSpPr/>
          <p:nvPr/>
        </p:nvSpPr>
        <p:spPr>
          <a:xfrm rot="10800000">
            <a:off x="4971657" y="5637932"/>
            <a:ext cx="91440" cy="9144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9525">
            <a:solidFill>
              <a:srgbClr val="C0000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00" name="Freeform 199">
            <a:extLst>
              <a:ext uri="{FF2B5EF4-FFF2-40B4-BE49-F238E27FC236}">
                <a16:creationId xmlns:a16="http://schemas.microsoft.com/office/drawing/2014/main" id="{6C3A5FC1-C729-EFAA-EE6F-549617BAF80F}"/>
              </a:ext>
            </a:extLst>
          </p:cNvPr>
          <p:cNvSpPr/>
          <p:nvPr/>
        </p:nvSpPr>
        <p:spPr>
          <a:xfrm rot="10800000">
            <a:off x="1223692" y="5517334"/>
            <a:ext cx="3556310" cy="870846"/>
          </a:xfrm>
          <a:custGeom>
            <a:avLst/>
            <a:gdLst>
              <a:gd name="connsiteX0" fmla="*/ 0 w 1999722"/>
              <a:gd name="connsiteY0" fmla="*/ 578729 h 578729"/>
              <a:gd name="connsiteX1" fmla="*/ 283744 w 1999722"/>
              <a:gd name="connsiteY1" fmla="*/ 92370 h 578729"/>
              <a:gd name="connsiteX2" fmla="*/ 1702466 w 1999722"/>
              <a:gd name="connsiteY2" fmla="*/ 38330 h 578729"/>
              <a:gd name="connsiteX3" fmla="*/ 1999722 w 1999722"/>
              <a:gd name="connsiteY3" fmla="*/ 524689 h 578729"/>
              <a:gd name="connsiteX0" fmla="*/ 0 w 1999722"/>
              <a:gd name="connsiteY0" fmla="*/ 592819 h 592819"/>
              <a:gd name="connsiteX1" fmla="*/ 283744 w 1999722"/>
              <a:gd name="connsiteY1" fmla="*/ 92950 h 592819"/>
              <a:gd name="connsiteX2" fmla="*/ 1702466 w 1999722"/>
              <a:gd name="connsiteY2" fmla="*/ 38910 h 592819"/>
              <a:gd name="connsiteX3" fmla="*/ 1999722 w 1999722"/>
              <a:gd name="connsiteY3" fmla="*/ 525269 h 592819"/>
              <a:gd name="connsiteX0" fmla="*/ 0 w 1999722"/>
              <a:gd name="connsiteY0" fmla="*/ 604538 h 604538"/>
              <a:gd name="connsiteX1" fmla="*/ 324279 w 1999722"/>
              <a:gd name="connsiteY1" fmla="*/ 77649 h 604538"/>
              <a:gd name="connsiteX2" fmla="*/ 1702466 w 1999722"/>
              <a:gd name="connsiteY2" fmla="*/ 50629 h 604538"/>
              <a:gd name="connsiteX3" fmla="*/ 1999722 w 1999722"/>
              <a:gd name="connsiteY3" fmla="*/ 536988 h 604538"/>
              <a:gd name="connsiteX0" fmla="*/ 0 w 1999722"/>
              <a:gd name="connsiteY0" fmla="*/ 581671 h 581671"/>
              <a:gd name="connsiteX1" fmla="*/ 324279 w 1999722"/>
              <a:gd name="connsiteY1" fmla="*/ 54782 h 581671"/>
              <a:gd name="connsiteX2" fmla="*/ 1702466 w 1999722"/>
              <a:gd name="connsiteY2" fmla="*/ 68292 h 581671"/>
              <a:gd name="connsiteX3" fmla="*/ 1999722 w 1999722"/>
              <a:gd name="connsiteY3" fmla="*/ 514121 h 581671"/>
              <a:gd name="connsiteX0" fmla="*/ 0 w 1999722"/>
              <a:gd name="connsiteY0" fmla="*/ 552937 h 552937"/>
              <a:gd name="connsiteX1" fmla="*/ 337790 w 1999722"/>
              <a:gd name="connsiteY1" fmla="*/ 80088 h 552937"/>
              <a:gd name="connsiteX2" fmla="*/ 1702466 w 1999722"/>
              <a:gd name="connsiteY2" fmla="*/ 39558 h 552937"/>
              <a:gd name="connsiteX3" fmla="*/ 1999722 w 1999722"/>
              <a:gd name="connsiteY3" fmla="*/ 485387 h 552937"/>
              <a:gd name="connsiteX0" fmla="*/ 0 w 1999722"/>
              <a:gd name="connsiteY0" fmla="*/ 546160 h 546160"/>
              <a:gd name="connsiteX1" fmla="*/ 337790 w 1999722"/>
              <a:gd name="connsiteY1" fmla="*/ 73311 h 546160"/>
              <a:gd name="connsiteX2" fmla="*/ 1702466 w 1999722"/>
              <a:gd name="connsiteY2" fmla="*/ 32781 h 546160"/>
              <a:gd name="connsiteX3" fmla="*/ 1999722 w 1999722"/>
              <a:gd name="connsiteY3" fmla="*/ 384040 h 546160"/>
              <a:gd name="connsiteX0" fmla="*/ 0 w 2013233"/>
              <a:gd name="connsiteY0" fmla="*/ 362774 h 376284"/>
              <a:gd name="connsiteX1" fmla="*/ 351301 w 2013233"/>
              <a:gd name="connsiteY1" fmla="*/ 65555 h 376284"/>
              <a:gd name="connsiteX2" fmla="*/ 1715977 w 2013233"/>
              <a:gd name="connsiteY2" fmla="*/ 25025 h 376284"/>
              <a:gd name="connsiteX3" fmla="*/ 2013233 w 2013233"/>
              <a:gd name="connsiteY3" fmla="*/ 376284 h 376284"/>
              <a:gd name="connsiteX0" fmla="*/ 0 w 2013233"/>
              <a:gd name="connsiteY0" fmla="*/ 388815 h 402325"/>
              <a:gd name="connsiteX1" fmla="*/ 364812 w 2013233"/>
              <a:gd name="connsiteY1" fmla="*/ 37556 h 402325"/>
              <a:gd name="connsiteX2" fmla="*/ 1715977 w 2013233"/>
              <a:gd name="connsiteY2" fmla="*/ 51066 h 402325"/>
              <a:gd name="connsiteX3" fmla="*/ 2013233 w 2013233"/>
              <a:gd name="connsiteY3" fmla="*/ 402325 h 402325"/>
              <a:gd name="connsiteX0" fmla="*/ 0 w 2013233"/>
              <a:gd name="connsiteY0" fmla="*/ 388815 h 402325"/>
              <a:gd name="connsiteX1" fmla="*/ 364812 w 2013233"/>
              <a:gd name="connsiteY1" fmla="*/ 37556 h 402325"/>
              <a:gd name="connsiteX2" fmla="*/ 1715977 w 2013233"/>
              <a:gd name="connsiteY2" fmla="*/ 51066 h 402325"/>
              <a:gd name="connsiteX3" fmla="*/ 2013233 w 2013233"/>
              <a:gd name="connsiteY3" fmla="*/ 402325 h 402325"/>
              <a:gd name="connsiteX0" fmla="*/ 0 w 2013233"/>
              <a:gd name="connsiteY0" fmla="*/ 368540 h 382050"/>
              <a:gd name="connsiteX1" fmla="*/ 364812 w 2013233"/>
              <a:gd name="connsiteY1" fmla="*/ 17281 h 382050"/>
              <a:gd name="connsiteX2" fmla="*/ 1715977 w 2013233"/>
              <a:gd name="connsiteY2" fmla="*/ 30791 h 382050"/>
              <a:gd name="connsiteX3" fmla="*/ 2013233 w 2013233"/>
              <a:gd name="connsiteY3" fmla="*/ 382050 h 382050"/>
              <a:gd name="connsiteX0" fmla="*/ 0 w 2013233"/>
              <a:gd name="connsiteY0" fmla="*/ 351263 h 364773"/>
              <a:gd name="connsiteX1" fmla="*/ 364812 w 2013233"/>
              <a:gd name="connsiteY1" fmla="*/ 4 h 364773"/>
              <a:gd name="connsiteX2" fmla="*/ 1715977 w 2013233"/>
              <a:gd name="connsiteY2" fmla="*/ 13514 h 364773"/>
              <a:gd name="connsiteX3" fmla="*/ 2013233 w 2013233"/>
              <a:gd name="connsiteY3" fmla="*/ 364773 h 364773"/>
              <a:gd name="connsiteX0" fmla="*/ 0 w 2013233"/>
              <a:gd name="connsiteY0" fmla="*/ 359981 h 373491"/>
              <a:gd name="connsiteX1" fmla="*/ 357822 w 2013233"/>
              <a:gd name="connsiteY1" fmla="*/ 34122 h 373491"/>
              <a:gd name="connsiteX2" fmla="*/ 1715977 w 2013233"/>
              <a:gd name="connsiteY2" fmla="*/ 22232 h 373491"/>
              <a:gd name="connsiteX3" fmla="*/ 2013233 w 2013233"/>
              <a:gd name="connsiteY3" fmla="*/ 373491 h 373491"/>
              <a:gd name="connsiteX0" fmla="*/ 0 w 2013233"/>
              <a:gd name="connsiteY0" fmla="*/ 339913 h 353423"/>
              <a:gd name="connsiteX1" fmla="*/ 357822 w 2013233"/>
              <a:gd name="connsiteY1" fmla="*/ 14054 h 353423"/>
              <a:gd name="connsiteX2" fmla="*/ 1715977 w 2013233"/>
              <a:gd name="connsiteY2" fmla="*/ 2164 h 353423"/>
              <a:gd name="connsiteX3" fmla="*/ 2013233 w 2013233"/>
              <a:gd name="connsiteY3" fmla="*/ 353423 h 353423"/>
              <a:gd name="connsiteX0" fmla="*/ 0 w 2013233"/>
              <a:gd name="connsiteY0" fmla="*/ 350674 h 364184"/>
              <a:gd name="connsiteX1" fmla="*/ 357822 w 2013233"/>
              <a:gd name="connsiteY1" fmla="*/ 24815 h 364184"/>
              <a:gd name="connsiteX2" fmla="*/ 1715977 w 2013233"/>
              <a:gd name="connsiteY2" fmla="*/ 28800 h 364184"/>
              <a:gd name="connsiteX3" fmla="*/ 2013233 w 2013233"/>
              <a:gd name="connsiteY3" fmla="*/ 364184 h 364184"/>
              <a:gd name="connsiteX0" fmla="*/ 0 w 2013233"/>
              <a:gd name="connsiteY0" fmla="*/ 332392 h 345902"/>
              <a:gd name="connsiteX1" fmla="*/ 357822 w 2013233"/>
              <a:gd name="connsiteY1" fmla="*/ 6533 h 345902"/>
              <a:gd name="connsiteX2" fmla="*/ 1715977 w 2013233"/>
              <a:gd name="connsiteY2" fmla="*/ 10518 h 345902"/>
              <a:gd name="connsiteX3" fmla="*/ 2013233 w 2013233"/>
              <a:gd name="connsiteY3" fmla="*/ 345902 h 345902"/>
              <a:gd name="connsiteX0" fmla="*/ 0 w 2013233"/>
              <a:gd name="connsiteY0" fmla="*/ 356992 h 370502"/>
              <a:gd name="connsiteX1" fmla="*/ 357822 w 2013233"/>
              <a:gd name="connsiteY1" fmla="*/ 31133 h 370502"/>
              <a:gd name="connsiteX2" fmla="*/ 1715977 w 2013233"/>
              <a:gd name="connsiteY2" fmla="*/ 19243 h 370502"/>
              <a:gd name="connsiteX3" fmla="*/ 2013233 w 2013233"/>
              <a:gd name="connsiteY3" fmla="*/ 370502 h 370502"/>
              <a:gd name="connsiteX0" fmla="*/ 0 w 2013233"/>
              <a:gd name="connsiteY0" fmla="*/ 379517 h 393027"/>
              <a:gd name="connsiteX1" fmla="*/ 357822 w 2013233"/>
              <a:gd name="connsiteY1" fmla="*/ 44133 h 393027"/>
              <a:gd name="connsiteX2" fmla="*/ 1715977 w 2013233"/>
              <a:gd name="connsiteY2" fmla="*/ 41768 h 393027"/>
              <a:gd name="connsiteX3" fmla="*/ 2013233 w 2013233"/>
              <a:gd name="connsiteY3" fmla="*/ 393027 h 393027"/>
              <a:gd name="connsiteX0" fmla="*/ 0 w 2013233"/>
              <a:gd name="connsiteY0" fmla="*/ 389622 h 393607"/>
              <a:gd name="connsiteX1" fmla="*/ 357822 w 2013233"/>
              <a:gd name="connsiteY1" fmla="*/ 44713 h 393607"/>
              <a:gd name="connsiteX2" fmla="*/ 1715977 w 2013233"/>
              <a:gd name="connsiteY2" fmla="*/ 42348 h 393607"/>
              <a:gd name="connsiteX3" fmla="*/ 2013233 w 2013233"/>
              <a:gd name="connsiteY3" fmla="*/ 393607 h 393607"/>
              <a:gd name="connsiteX0" fmla="*/ 0 w 2013233"/>
              <a:gd name="connsiteY0" fmla="*/ 388615 h 388615"/>
              <a:gd name="connsiteX1" fmla="*/ 357822 w 2013233"/>
              <a:gd name="connsiteY1" fmla="*/ 43706 h 388615"/>
              <a:gd name="connsiteX2" fmla="*/ 1715977 w 2013233"/>
              <a:gd name="connsiteY2" fmla="*/ 41341 h 388615"/>
              <a:gd name="connsiteX3" fmla="*/ 2013233 w 2013233"/>
              <a:gd name="connsiteY3" fmla="*/ 376725 h 388615"/>
              <a:gd name="connsiteX0" fmla="*/ 0 w 1999252"/>
              <a:gd name="connsiteY0" fmla="*/ 408850 h 408850"/>
              <a:gd name="connsiteX1" fmla="*/ 343841 w 1999252"/>
              <a:gd name="connsiteY1" fmla="*/ 44891 h 408850"/>
              <a:gd name="connsiteX2" fmla="*/ 1701996 w 1999252"/>
              <a:gd name="connsiteY2" fmla="*/ 42526 h 408850"/>
              <a:gd name="connsiteX3" fmla="*/ 1999252 w 1999252"/>
              <a:gd name="connsiteY3" fmla="*/ 377910 h 408850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8714 h 418714"/>
              <a:gd name="connsiteX1" fmla="*/ 343841 w 1999252"/>
              <a:gd name="connsiteY1" fmla="*/ 54755 h 418714"/>
              <a:gd name="connsiteX2" fmla="*/ 1701996 w 1999252"/>
              <a:gd name="connsiteY2" fmla="*/ 52390 h 418714"/>
              <a:gd name="connsiteX3" fmla="*/ 1999252 w 1999252"/>
              <a:gd name="connsiteY3" fmla="*/ 413174 h 418714"/>
              <a:gd name="connsiteX0" fmla="*/ 0 w 1999252"/>
              <a:gd name="connsiteY0" fmla="*/ 436417 h 436417"/>
              <a:gd name="connsiteX1" fmla="*/ 343841 w 1999252"/>
              <a:gd name="connsiteY1" fmla="*/ 72458 h 436417"/>
              <a:gd name="connsiteX2" fmla="*/ 1701996 w 1999252"/>
              <a:gd name="connsiteY2" fmla="*/ 70093 h 436417"/>
              <a:gd name="connsiteX3" fmla="*/ 1999252 w 1999252"/>
              <a:gd name="connsiteY3" fmla="*/ 430877 h 436417"/>
              <a:gd name="connsiteX0" fmla="*/ 0 w 1999252"/>
              <a:gd name="connsiteY0" fmla="*/ 436417 h 436417"/>
              <a:gd name="connsiteX1" fmla="*/ 343841 w 1999252"/>
              <a:gd name="connsiteY1" fmla="*/ 72458 h 436417"/>
              <a:gd name="connsiteX2" fmla="*/ 1701996 w 1999252"/>
              <a:gd name="connsiteY2" fmla="*/ 70093 h 436417"/>
              <a:gd name="connsiteX3" fmla="*/ 1999252 w 1999252"/>
              <a:gd name="connsiteY3" fmla="*/ 430877 h 436417"/>
              <a:gd name="connsiteX0" fmla="*/ 0 w 1999252"/>
              <a:gd name="connsiteY0" fmla="*/ 436417 h 436417"/>
              <a:gd name="connsiteX1" fmla="*/ 343841 w 1999252"/>
              <a:gd name="connsiteY1" fmla="*/ 72458 h 436417"/>
              <a:gd name="connsiteX2" fmla="*/ 1701996 w 1999252"/>
              <a:gd name="connsiteY2" fmla="*/ 70093 h 436417"/>
              <a:gd name="connsiteX3" fmla="*/ 1999252 w 1999252"/>
              <a:gd name="connsiteY3" fmla="*/ 430877 h 436417"/>
              <a:gd name="connsiteX0" fmla="*/ 0 w 1999252"/>
              <a:gd name="connsiteY0" fmla="*/ 443383 h 443383"/>
              <a:gd name="connsiteX1" fmla="*/ 343841 w 1999252"/>
              <a:gd name="connsiteY1" fmla="*/ 79424 h 443383"/>
              <a:gd name="connsiteX2" fmla="*/ 1701996 w 1999252"/>
              <a:gd name="connsiteY2" fmla="*/ 77059 h 443383"/>
              <a:gd name="connsiteX3" fmla="*/ 1999252 w 1999252"/>
              <a:gd name="connsiteY3" fmla="*/ 437843 h 443383"/>
              <a:gd name="connsiteX0" fmla="*/ 0 w 1999252"/>
              <a:gd name="connsiteY0" fmla="*/ 456129 h 456129"/>
              <a:gd name="connsiteX1" fmla="*/ 343841 w 1999252"/>
              <a:gd name="connsiteY1" fmla="*/ 92170 h 456129"/>
              <a:gd name="connsiteX2" fmla="*/ 1701996 w 1999252"/>
              <a:gd name="connsiteY2" fmla="*/ 89805 h 456129"/>
              <a:gd name="connsiteX3" fmla="*/ 1999252 w 1999252"/>
              <a:gd name="connsiteY3" fmla="*/ 450589 h 45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252" h="456129">
                <a:moveTo>
                  <a:pt x="0" y="456129"/>
                </a:moveTo>
                <a:cubicBezTo>
                  <a:pt x="32136" y="351970"/>
                  <a:pt x="25223" y="217722"/>
                  <a:pt x="343841" y="92170"/>
                </a:cubicBezTo>
                <a:cubicBezTo>
                  <a:pt x="662459" y="-33382"/>
                  <a:pt x="1447065" y="-27262"/>
                  <a:pt x="1701996" y="89805"/>
                </a:cubicBezTo>
                <a:cubicBezTo>
                  <a:pt x="1956927" y="206872"/>
                  <a:pt x="1999252" y="450589"/>
                  <a:pt x="1999252" y="450589"/>
                </a:cubicBezTo>
              </a:path>
            </a:pathLst>
          </a:custGeom>
          <a:ln w="9525">
            <a:solidFill>
              <a:srgbClr val="0070C0"/>
            </a:solidFill>
            <a:miter lim="800000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1" name="Freeform 200">
            <a:extLst>
              <a:ext uri="{FF2B5EF4-FFF2-40B4-BE49-F238E27FC236}">
                <a16:creationId xmlns:a16="http://schemas.microsoft.com/office/drawing/2014/main" id="{5226E657-3766-FEC5-CCAA-CF7CFF2B4CB6}"/>
              </a:ext>
            </a:extLst>
          </p:cNvPr>
          <p:cNvSpPr/>
          <p:nvPr/>
        </p:nvSpPr>
        <p:spPr>
          <a:xfrm rot="10800000">
            <a:off x="1415847" y="5622028"/>
            <a:ext cx="3556310" cy="870846"/>
          </a:xfrm>
          <a:custGeom>
            <a:avLst/>
            <a:gdLst>
              <a:gd name="connsiteX0" fmla="*/ 0 w 1999722"/>
              <a:gd name="connsiteY0" fmla="*/ 578729 h 578729"/>
              <a:gd name="connsiteX1" fmla="*/ 283744 w 1999722"/>
              <a:gd name="connsiteY1" fmla="*/ 92370 h 578729"/>
              <a:gd name="connsiteX2" fmla="*/ 1702466 w 1999722"/>
              <a:gd name="connsiteY2" fmla="*/ 38330 h 578729"/>
              <a:gd name="connsiteX3" fmla="*/ 1999722 w 1999722"/>
              <a:gd name="connsiteY3" fmla="*/ 524689 h 578729"/>
              <a:gd name="connsiteX0" fmla="*/ 0 w 1999722"/>
              <a:gd name="connsiteY0" fmla="*/ 592819 h 592819"/>
              <a:gd name="connsiteX1" fmla="*/ 283744 w 1999722"/>
              <a:gd name="connsiteY1" fmla="*/ 92950 h 592819"/>
              <a:gd name="connsiteX2" fmla="*/ 1702466 w 1999722"/>
              <a:gd name="connsiteY2" fmla="*/ 38910 h 592819"/>
              <a:gd name="connsiteX3" fmla="*/ 1999722 w 1999722"/>
              <a:gd name="connsiteY3" fmla="*/ 525269 h 592819"/>
              <a:gd name="connsiteX0" fmla="*/ 0 w 1999722"/>
              <a:gd name="connsiteY0" fmla="*/ 604538 h 604538"/>
              <a:gd name="connsiteX1" fmla="*/ 324279 w 1999722"/>
              <a:gd name="connsiteY1" fmla="*/ 77649 h 604538"/>
              <a:gd name="connsiteX2" fmla="*/ 1702466 w 1999722"/>
              <a:gd name="connsiteY2" fmla="*/ 50629 h 604538"/>
              <a:gd name="connsiteX3" fmla="*/ 1999722 w 1999722"/>
              <a:gd name="connsiteY3" fmla="*/ 536988 h 604538"/>
              <a:gd name="connsiteX0" fmla="*/ 0 w 1999722"/>
              <a:gd name="connsiteY0" fmla="*/ 581671 h 581671"/>
              <a:gd name="connsiteX1" fmla="*/ 324279 w 1999722"/>
              <a:gd name="connsiteY1" fmla="*/ 54782 h 581671"/>
              <a:gd name="connsiteX2" fmla="*/ 1702466 w 1999722"/>
              <a:gd name="connsiteY2" fmla="*/ 68292 h 581671"/>
              <a:gd name="connsiteX3" fmla="*/ 1999722 w 1999722"/>
              <a:gd name="connsiteY3" fmla="*/ 514121 h 581671"/>
              <a:gd name="connsiteX0" fmla="*/ 0 w 1999722"/>
              <a:gd name="connsiteY0" fmla="*/ 552937 h 552937"/>
              <a:gd name="connsiteX1" fmla="*/ 337790 w 1999722"/>
              <a:gd name="connsiteY1" fmla="*/ 80088 h 552937"/>
              <a:gd name="connsiteX2" fmla="*/ 1702466 w 1999722"/>
              <a:gd name="connsiteY2" fmla="*/ 39558 h 552937"/>
              <a:gd name="connsiteX3" fmla="*/ 1999722 w 1999722"/>
              <a:gd name="connsiteY3" fmla="*/ 485387 h 552937"/>
              <a:gd name="connsiteX0" fmla="*/ 0 w 1999722"/>
              <a:gd name="connsiteY0" fmla="*/ 546160 h 546160"/>
              <a:gd name="connsiteX1" fmla="*/ 337790 w 1999722"/>
              <a:gd name="connsiteY1" fmla="*/ 73311 h 546160"/>
              <a:gd name="connsiteX2" fmla="*/ 1702466 w 1999722"/>
              <a:gd name="connsiteY2" fmla="*/ 32781 h 546160"/>
              <a:gd name="connsiteX3" fmla="*/ 1999722 w 1999722"/>
              <a:gd name="connsiteY3" fmla="*/ 384040 h 546160"/>
              <a:gd name="connsiteX0" fmla="*/ 0 w 2013233"/>
              <a:gd name="connsiteY0" fmla="*/ 362774 h 376284"/>
              <a:gd name="connsiteX1" fmla="*/ 351301 w 2013233"/>
              <a:gd name="connsiteY1" fmla="*/ 65555 h 376284"/>
              <a:gd name="connsiteX2" fmla="*/ 1715977 w 2013233"/>
              <a:gd name="connsiteY2" fmla="*/ 25025 h 376284"/>
              <a:gd name="connsiteX3" fmla="*/ 2013233 w 2013233"/>
              <a:gd name="connsiteY3" fmla="*/ 376284 h 376284"/>
              <a:gd name="connsiteX0" fmla="*/ 0 w 2013233"/>
              <a:gd name="connsiteY0" fmla="*/ 388815 h 402325"/>
              <a:gd name="connsiteX1" fmla="*/ 364812 w 2013233"/>
              <a:gd name="connsiteY1" fmla="*/ 37556 h 402325"/>
              <a:gd name="connsiteX2" fmla="*/ 1715977 w 2013233"/>
              <a:gd name="connsiteY2" fmla="*/ 51066 h 402325"/>
              <a:gd name="connsiteX3" fmla="*/ 2013233 w 2013233"/>
              <a:gd name="connsiteY3" fmla="*/ 402325 h 402325"/>
              <a:gd name="connsiteX0" fmla="*/ 0 w 2013233"/>
              <a:gd name="connsiteY0" fmla="*/ 388815 h 402325"/>
              <a:gd name="connsiteX1" fmla="*/ 364812 w 2013233"/>
              <a:gd name="connsiteY1" fmla="*/ 37556 h 402325"/>
              <a:gd name="connsiteX2" fmla="*/ 1715977 w 2013233"/>
              <a:gd name="connsiteY2" fmla="*/ 51066 h 402325"/>
              <a:gd name="connsiteX3" fmla="*/ 2013233 w 2013233"/>
              <a:gd name="connsiteY3" fmla="*/ 402325 h 402325"/>
              <a:gd name="connsiteX0" fmla="*/ 0 w 2013233"/>
              <a:gd name="connsiteY0" fmla="*/ 368540 h 382050"/>
              <a:gd name="connsiteX1" fmla="*/ 364812 w 2013233"/>
              <a:gd name="connsiteY1" fmla="*/ 17281 h 382050"/>
              <a:gd name="connsiteX2" fmla="*/ 1715977 w 2013233"/>
              <a:gd name="connsiteY2" fmla="*/ 30791 h 382050"/>
              <a:gd name="connsiteX3" fmla="*/ 2013233 w 2013233"/>
              <a:gd name="connsiteY3" fmla="*/ 382050 h 382050"/>
              <a:gd name="connsiteX0" fmla="*/ 0 w 2013233"/>
              <a:gd name="connsiteY0" fmla="*/ 351263 h 364773"/>
              <a:gd name="connsiteX1" fmla="*/ 364812 w 2013233"/>
              <a:gd name="connsiteY1" fmla="*/ 4 h 364773"/>
              <a:gd name="connsiteX2" fmla="*/ 1715977 w 2013233"/>
              <a:gd name="connsiteY2" fmla="*/ 13514 h 364773"/>
              <a:gd name="connsiteX3" fmla="*/ 2013233 w 2013233"/>
              <a:gd name="connsiteY3" fmla="*/ 364773 h 364773"/>
              <a:gd name="connsiteX0" fmla="*/ 0 w 2013233"/>
              <a:gd name="connsiteY0" fmla="*/ 359981 h 373491"/>
              <a:gd name="connsiteX1" fmla="*/ 357822 w 2013233"/>
              <a:gd name="connsiteY1" fmla="*/ 34122 h 373491"/>
              <a:gd name="connsiteX2" fmla="*/ 1715977 w 2013233"/>
              <a:gd name="connsiteY2" fmla="*/ 22232 h 373491"/>
              <a:gd name="connsiteX3" fmla="*/ 2013233 w 2013233"/>
              <a:gd name="connsiteY3" fmla="*/ 373491 h 373491"/>
              <a:gd name="connsiteX0" fmla="*/ 0 w 2013233"/>
              <a:gd name="connsiteY0" fmla="*/ 339913 h 353423"/>
              <a:gd name="connsiteX1" fmla="*/ 357822 w 2013233"/>
              <a:gd name="connsiteY1" fmla="*/ 14054 h 353423"/>
              <a:gd name="connsiteX2" fmla="*/ 1715977 w 2013233"/>
              <a:gd name="connsiteY2" fmla="*/ 2164 h 353423"/>
              <a:gd name="connsiteX3" fmla="*/ 2013233 w 2013233"/>
              <a:gd name="connsiteY3" fmla="*/ 353423 h 353423"/>
              <a:gd name="connsiteX0" fmla="*/ 0 w 2013233"/>
              <a:gd name="connsiteY0" fmla="*/ 350674 h 364184"/>
              <a:gd name="connsiteX1" fmla="*/ 357822 w 2013233"/>
              <a:gd name="connsiteY1" fmla="*/ 24815 h 364184"/>
              <a:gd name="connsiteX2" fmla="*/ 1715977 w 2013233"/>
              <a:gd name="connsiteY2" fmla="*/ 28800 h 364184"/>
              <a:gd name="connsiteX3" fmla="*/ 2013233 w 2013233"/>
              <a:gd name="connsiteY3" fmla="*/ 364184 h 364184"/>
              <a:gd name="connsiteX0" fmla="*/ 0 w 2013233"/>
              <a:gd name="connsiteY0" fmla="*/ 332392 h 345902"/>
              <a:gd name="connsiteX1" fmla="*/ 357822 w 2013233"/>
              <a:gd name="connsiteY1" fmla="*/ 6533 h 345902"/>
              <a:gd name="connsiteX2" fmla="*/ 1715977 w 2013233"/>
              <a:gd name="connsiteY2" fmla="*/ 10518 h 345902"/>
              <a:gd name="connsiteX3" fmla="*/ 2013233 w 2013233"/>
              <a:gd name="connsiteY3" fmla="*/ 345902 h 345902"/>
              <a:gd name="connsiteX0" fmla="*/ 0 w 2013233"/>
              <a:gd name="connsiteY0" fmla="*/ 356992 h 370502"/>
              <a:gd name="connsiteX1" fmla="*/ 357822 w 2013233"/>
              <a:gd name="connsiteY1" fmla="*/ 31133 h 370502"/>
              <a:gd name="connsiteX2" fmla="*/ 1715977 w 2013233"/>
              <a:gd name="connsiteY2" fmla="*/ 19243 h 370502"/>
              <a:gd name="connsiteX3" fmla="*/ 2013233 w 2013233"/>
              <a:gd name="connsiteY3" fmla="*/ 370502 h 370502"/>
              <a:gd name="connsiteX0" fmla="*/ 0 w 2013233"/>
              <a:gd name="connsiteY0" fmla="*/ 379517 h 393027"/>
              <a:gd name="connsiteX1" fmla="*/ 357822 w 2013233"/>
              <a:gd name="connsiteY1" fmla="*/ 44133 h 393027"/>
              <a:gd name="connsiteX2" fmla="*/ 1715977 w 2013233"/>
              <a:gd name="connsiteY2" fmla="*/ 41768 h 393027"/>
              <a:gd name="connsiteX3" fmla="*/ 2013233 w 2013233"/>
              <a:gd name="connsiteY3" fmla="*/ 393027 h 393027"/>
              <a:gd name="connsiteX0" fmla="*/ 0 w 2013233"/>
              <a:gd name="connsiteY0" fmla="*/ 389622 h 393607"/>
              <a:gd name="connsiteX1" fmla="*/ 357822 w 2013233"/>
              <a:gd name="connsiteY1" fmla="*/ 44713 h 393607"/>
              <a:gd name="connsiteX2" fmla="*/ 1715977 w 2013233"/>
              <a:gd name="connsiteY2" fmla="*/ 42348 h 393607"/>
              <a:gd name="connsiteX3" fmla="*/ 2013233 w 2013233"/>
              <a:gd name="connsiteY3" fmla="*/ 393607 h 393607"/>
              <a:gd name="connsiteX0" fmla="*/ 0 w 2013233"/>
              <a:gd name="connsiteY0" fmla="*/ 388615 h 388615"/>
              <a:gd name="connsiteX1" fmla="*/ 357822 w 2013233"/>
              <a:gd name="connsiteY1" fmla="*/ 43706 h 388615"/>
              <a:gd name="connsiteX2" fmla="*/ 1715977 w 2013233"/>
              <a:gd name="connsiteY2" fmla="*/ 41341 h 388615"/>
              <a:gd name="connsiteX3" fmla="*/ 2013233 w 2013233"/>
              <a:gd name="connsiteY3" fmla="*/ 376725 h 388615"/>
              <a:gd name="connsiteX0" fmla="*/ 0 w 1999252"/>
              <a:gd name="connsiteY0" fmla="*/ 408850 h 408850"/>
              <a:gd name="connsiteX1" fmla="*/ 343841 w 1999252"/>
              <a:gd name="connsiteY1" fmla="*/ 44891 h 408850"/>
              <a:gd name="connsiteX2" fmla="*/ 1701996 w 1999252"/>
              <a:gd name="connsiteY2" fmla="*/ 42526 h 408850"/>
              <a:gd name="connsiteX3" fmla="*/ 1999252 w 1999252"/>
              <a:gd name="connsiteY3" fmla="*/ 377910 h 408850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8714 h 418714"/>
              <a:gd name="connsiteX1" fmla="*/ 343841 w 1999252"/>
              <a:gd name="connsiteY1" fmla="*/ 54755 h 418714"/>
              <a:gd name="connsiteX2" fmla="*/ 1701996 w 1999252"/>
              <a:gd name="connsiteY2" fmla="*/ 52390 h 418714"/>
              <a:gd name="connsiteX3" fmla="*/ 1999252 w 1999252"/>
              <a:gd name="connsiteY3" fmla="*/ 413174 h 418714"/>
              <a:gd name="connsiteX0" fmla="*/ 0 w 1999252"/>
              <a:gd name="connsiteY0" fmla="*/ 436417 h 436417"/>
              <a:gd name="connsiteX1" fmla="*/ 343841 w 1999252"/>
              <a:gd name="connsiteY1" fmla="*/ 72458 h 436417"/>
              <a:gd name="connsiteX2" fmla="*/ 1701996 w 1999252"/>
              <a:gd name="connsiteY2" fmla="*/ 70093 h 436417"/>
              <a:gd name="connsiteX3" fmla="*/ 1999252 w 1999252"/>
              <a:gd name="connsiteY3" fmla="*/ 430877 h 436417"/>
              <a:gd name="connsiteX0" fmla="*/ 0 w 1999252"/>
              <a:gd name="connsiteY0" fmla="*/ 436417 h 436417"/>
              <a:gd name="connsiteX1" fmla="*/ 343841 w 1999252"/>
              <a:gd name="connsiteY1" fmla="*/ 72458 h 436417"/>
              <a:gd name="connsiteX2" fmla="*/ 1701996 w 1999252"/>
              <a:gd name="connsiteY2" fmla="*/ 70093 h 436417"/>
              <a:gd name="connsiteX3" fmla="*/ 1999252 w 1999252"/>
              <a:gd name="connsiteY3" fmla="*/ 430877 h 436417"/>
              <a:gd name="connsiteX0" fmla="*/ 0 w 1999252"/>
              <a:gd name="connsiteY0" fmla="*/ 436417 h 436417"/>
              <a:gd name="connsiteX1" fmla="*/ 343841 w 1999252"/>
              <a:gd name="connsiteY1" fmla="*/ 72458 h 436417"/>
              <a:gd name="connsiteX2" fmla="*/ 1701996 w 1999252"/>
              <a:gd name="connsiteY2" fmla="*/ 70093 h 436417"/>
              <a:gd name="connsiteX3" fmla="*/ 1999252 w 1999252"/>
              <a:gd name="connsiteY3" fmla="*/ 430877 h 436417"/>
              <a:gd name="connsiteX0" fmla="*/ 0 w 1999252"/>
              <a:gd name="connsiteY0" fmla="*/ 443383 h 443383"/>
              <a:gd name="connsiteX1" fmla="*/ 343841 w 1999252"/>
              <a:gd name="connsiteY1" fmla="*/ 79424 h 443383"/>
              <a:gd name="connsiteX2" fmla="*/ 1701996 w 1999252"/>
              <a:gd name="connsiteY2" fmla="*/ 77059 h 443383"/>
              <a:gd name="connsiteX3" fmla="*/ 1999252 w 1999252"/>
              <a:gd name="connsiteY3" fmla="*/ 437843 h 443383"/>
              <a:gd name="connsiteX0" fmla="*/ 0 w 1999252"/>
              <a:gd name="connsiteY0" fmla="*/ 456129 h 456129"/>
              <a:gd name="connsiteX1" fmla="*/ 343841 w 1999252"/>
              <a:gd name="connsiteY1" fmla="*/ 92170 h 456129"/>
              <a:gd name="connsiteX2" fmla="*/ 1701996 w 1999252"/>
              <a:gd name="connsiteY2" fmla="*/ 89805 h 456129"/>
              <a:gd name="connsiteX3" fmla="*/ 1999252 w 1999252"/>
              <a:gd name="connsiteY3" fmla="*/ 450589 h 45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252" h="456129">
                <a:moveTo>
                  <a:pt x="0" y="456129"/>
                </a:moveTo>
                <a:cubicBezTo>
                  <a:pt x="32136" y="351970"/>
                  <a:pt x="25223" y="217722"/>
                  <a:pt x="343841" y="92170"/>
                </a:cubicBezTo>
                <a:cubicBezTo>
                  <a:pt x="662459" y="-33382"/>
                  <a:pt x="1447065" y="-27262"/>
                  <a:pt x="1701996" y="89805"/>
                </a:cubicBezTo>
                <a:cubicBezTo>
                  <a:pt x="1956927" y="206872"/>
                  <a:pt x="1999252" y="450589"/>
                  <a:pt x="1999252" y="450589"/>
                </a:cubicBezTo>
              </a:path>
            </a:pathLst>
          </a:custGeom>
          <a:ln w="9525">
            <a:solidFill>
              <a:srgbClr val="C00000"/>
            </a:solidFill>
            <a:miter lim="800000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1510352C-FFAF-7D34-AC9B-1AFA8F1B316F}"/>
              </a:ext>
            </a:extLst>
          </p:cNvPr>
          <p:cNvSpPr/>
          <p:nvPr/>
        </p:nvSpPr>
        <p:spPr>
          <a:xfrm>
            <a:off x="1944307" y="5433869"/>
            <a:ext cx="182880" cy="182880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endParaRPr lang="en-US" sz="12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BAF2004D-3B95-C865-D33C-73D148D9E0EF}"/>
              </a:ext>
            </a:extLst>
          </p:cNvPr>
          <p:cNvSpPr/>
          <p:nvPr/>
        </p:nvSpPr>
        <p:spPr>
          <a:xfrm>
            <a:off x="1892661" y="5659559"/>
            <a:ext cx="306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C00000"/>
                </a:solidFill>
                <a:latin typeface="Times New Roman"/>
                <a:cs typeface="Times New Roman"/>
              </a:rPr>
              <a:t>S</a:t>
            </a:r>
            <a:r>
              <a:rPr lang="en-US" sz="800" baseline="-25000" dirty="0">
                <a:solidFill>
                  <a:srgbClr val="C00000"/>
                </a:solidFill>
                <a:latin typeface="Times New Roman"/>
                <a:cs typeface="Times New Roman"/>
              </a:rPr>
              <a:t>3a</a:t>
            </a:r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D015D584-654B-42B5-BE78-B87F3A60A18A}"/>
              </a:ext>
            </a:extLst>
          </p:cNvPr>
          <p:cNvSpPr/>
          <p:nvPr/>
        </p:nvSpPr>
        <p:spPr>
          <a:xfrm>
            <a:off x="1779226" y="5315840"/>
            <a:ext cx="182880" cy="182880"/>
          </a:xfrm>
          <a:prstGeom prst="ellipse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endParaRPr lang="en-US" sz="12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24924CBF-DACB-874F-F255-801AD77A3850}"/>
              </a:ext>
            </a:extLst>
          </p:cNvPr>
          <p:cNvSpPr/>
          <p:nvPr/>
        </p:nvSpPr>
        <p:spPr>
          <a:xfrm>
            <a:off x="1689329" y="5533260"/>
            <a:ext cx="32092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lang="en-US" sz="900" baseline="-25000" dirty="0">
                <a:solidFill>
                  <a:srgbClr val="0070C0"/>
                </a:solidFill>
                <a:latin typeface="Times New Roman"/>
                <a:cs typeface="Times New Roman"/>
              </a:rPr>
              <a:t>3c</a:t>
            </a: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9743E665-F6D3-0E93-B496-706F5DB58880}"/>
              </a:ext>
            </a:extLst>
          </p:cNvPr>
          <p:cNvSpPr/>
          <p:nvPr/>
        </p:nvSpPr>
        <p:spPr>
          <a:xfrm>
            <a:off x="1627347" y="5173408"/>
            <a:ext cx="182880" cy="182880"/>
          </a:xfrm>
          <a:prstGeom prst="ellipse">
            <a:avLst/>
          </a:prstGeom>
          <a:noFill/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endParaRPr lang="en-US" sz="120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207" name="Freeform 206">
            <a:extLst>
              <a:ext uri="{FF2B5EF4-FFF2-40B4-BE49-F238E27FC236}">
                <a16:creationId xmlns:a16="http://schemas.microsoft.com/office/drawing/2014/main" id="{4512261B-9275-B30E-B4BB-F0CB4D52F12F}"/>
              </a:ext>
            </a:extLst>
          </p:cNvPr>
          <p:cNvSpPr/>
          <p:nvPr/>
        </p:nvSpPr>
        <p:spPr>
          <a:xfrm rot="10800000">
            <a:off x="1654941" y="5365882"/>
            <a:ext cx="91440" cy="9144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9525">
            <a:solidFill>
              <a:srgbClr val="7030A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55E0034A-C13C-A0B6-DD1F-0AD82FEADECB}"/>
              </a:ext>
            </a:extLst>
          </p:cNvPr>
          <p:cNvSpPr/>
          <p:nvPr/>
        </p:nvSpPr>
        <p:spPr>
          <a:xfrm>
            <a:off x="1549744" y="5410320"/>
            <a:ext cx="32092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7030A0"/>
                </a:solidFill>
                <a:latin typeface="Times New Roman"/>
                <a:cs typeface="Times New Roman"/>
              </a:rPr>
              <a:t>S</a:t>
            </a:r>
            <a:r>
              <a:rPr lang="en-US" sz="900" baseline="-25000" dirty="0">
                <a:solidFill>
                  <a:srgbClr val="7030A0"/>
                </a:solidFill>
                <a:latin typeface="Times New Roman"/>
                <a:cs typeface="Times New Roman"/>
              </a:rPr>
              <a:t>3e</a:t>
            </a:r>
          </a:p>
        </p:txBody>
      </p: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6F1E2DC3-05B2-1EEA-5D72-69227338953C}"/>
              </a:ext>
            </a:extLst>
          </p:cNvPr>
          <p:cNvCxnSpPr>
            <a:cxnSpLocks/>
            <a:stCxn id="206" idx="0"/>
          </p:cNvCxnSpPr>
          <p:nvPr/>
        </p:nvCxnSpPr>
        <p:spPr>
          <a:xfrm flipV="1">
            <a:off x="1718787" y="4763095"/>
            <a:ext cx="224764" cy="410313"/>
          </a:xfrm>
          <a:prstGeom prst="straightConnector1">
            <a:avLst/>
          </a:prstGeom>
          <a:ln w="95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401657D5-5CAA-0402-5A97-406770E62893}"/>
              </a:ext>
            </a:extLst>
          </p:cNvPr>
          <p:cNvCxnSpPr>
            <a:cxnSpLocks/>
            <a:stCxn id="204" idx="0"/>
          </p:cNvCxnSpPr>
          <p:nvPr/>
        </p:nvCxnSpPr>
        <p:spPr>
          <a:xfrm flipV="1">
            <a:off x="1870666" y="4763095"/>
            <a:ext cx="72885" cy="552745"/>
          </a:xfrm>
          <a:prstGeom prst="straightConnector1">
            <a:avLst/>
          </a:prstGeom>
          <a:ln w="95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71985D11-6B6E-5818-AC99-7D7D49766601}"/>
              </a:ext>
            </a:extLst>
          </p:cNvPr>
          <p:cNvCxnSpPr>
            <a:cxnSpLocks/>
            <a:stCxn id="202" idx="0"/>
          </p:cNvCxnSpPr>
          <p:nvPr/>
        </p:nvCxnSpPr>
        <p:spPr>
          <a:xfrm flipH="1" flipV="1">
            <a:off x="1943551" y="4763095"/>
            <a:ext cx="92196" cy="670774"/>
          </a:xfrm>
          <a:prstGeom prst="straightConnector1">
            <a:avLst/>
          </a:prstGeom>
          <a:ln w="95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Freeform 211">
            <a:extLst>
              <a:ext uri="{FF2B5EF4-FFF2-40B4-BE49-F238E27FC236}">
                <a16:creationId xmlns:a16="http://schemas.microsoft.com/office/drawing/2014/main" id="{985B0581-E0B9-3ABE-7DB2-4BCA54BAB987}"/>
              </a:ext>
            </a:extLst>
          </p:cNvPr>
          <p:cNvSpPr/>
          <p:nvPr/>
        </p:nvSpPr>
        <p:spPr>
          <a:xfrm rot="10800000">
            <a:off x="1810145" y="5496070"/>
            <a:ext cx="91440" cy="9144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9525">
            <a:solidFill>
              <a:srgbClr val="0070C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13" name="Freeform 212">
            <a:extLst>
              <a:ext uri="{FF2B5EF4-FFF2-40B4-BE49-F238E27FC236}">
                <a16:creationId xmlns:a16="http://schemas.microsoft.com/office/drawing/2014/main" id="{64B827AF-AED4-08C7-325B-8821AD275E16}"/>
              </a:ext>
            </a:extLst>
          </p:cNvPr>
          <p:cNvSpPr/>
          <p:nvPr/>
        </p:nvSpPr>
        <p:spPr>
          <a:xfrm rot="10800000">
            <a:off x="1994349" y="5616667"/>
            <a:ext cx="91440" cy="9144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9525">
            <a:solidFill>
              <a:srgbClr val="C0000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476C6092-4A65-D9F5-BD71-44E70548983F}"/>
              </a:ext>
            </a:extLst>
          </p:cNvPr>
          <p:cNvSpPr/>
          <p:nvPr/>
        </p:nvSpPr>
        <p:spPr>
          <a:xfrm>
            <a:off x="5613748" y="5444502"/>
            <a:ext cx="182880" cy="182880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endParaRPr lang="en-US" sz="12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5FFF48A-55F9-2D0F-E2C4-742C4DCD1310}"/>
              </a:ext>
            </a:extLst>
          </p:cNvPr>
          <p:cNvSpPr/>
          <p:nvPr/>
        </p:nvSpPr>
        <p:spPr>
          <a:xfrm>
            <a:off x="5562102" y="5670192"/>
            <a:ext cx="306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C00000"/>
                </a:solidFill>
                <a:latin typeface="Times New Roman"/>
                <a:cs typeface="Times New Roman"/>
              </a:rPr>
              <a:t>S</a:t>
            </a:r>
            <a:r>
              <a:rPr lang="en-US" sz="800" baseline="-25000" dirty="0">
                <a:solidFill>
                  <a:srgbClr val="C00000"/>
                </a:solidFill>
                <a:latin typeface="Times New Roman"/>
                <a:cs typeface="Times New Roman"/>
              </a:rPr>
              <a:t>3a</a:t>
            </a:r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2CDE91A3-9BC9-C6D9-5302-7E969861CB86}"/>
              </a:ext>
            </a:extLst>
          </p:cNvPr>
          <p:cNvSpPr/>
          <p:nvPr/>
        </p:nvSpPr>
        <p:spPr>
          <a:xfrm>
            <a:off x="5448667" y="5326473"/>
            <a:ext cx="182880" cy="182880"/>
          </a:xfrm>
          <a:prstGeom prst="ellipse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endParaRPr lang="en-US" sz="12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7EE6B09E-4F48-F34C-2D38-77FE40E92001}"/>
              </a:ext>
            </a:extLst>
          </p:cNvPr>
          <p:cNvSpPr/>
          <p:nvPr/>
        </p:nvSpPr>
        <p:spPr>
          <a:xfrm>
            <a:off x="5358770" y="5543893"/>
            <a:ext cx="32092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lang="en-US" sz="900" baseline="-25000" dirty="0">
                <a:solidFill>
                  <a:srgbClr val="0070C0"/>
                </a:solidFill>
                <a:latin typeface="Times New Roman"/>
                <a:cs typeface="Times New Roman"/>
              </a:rPr>
              <a:t>3c</a:t>
            </a:r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70B5176B-8632-8317-1C44-55C2524F3A93}"/>
              </a:ext>
            </a:extLst>
          </p:cNvPr>
          <p:cNvSpPr/>
          <p:nvPr/>
        </p:nvSpPr>
        <p:spPr>
          <a:xfrm>
            <a:off x="5296788" y="5184041"/>
            <a:ext cx="182880" cy="182880"/>
          </a:xfrm>
          <a:prstGeom prst="ellipse">
            <a:avLst/>
          </a:prstGeom>
          <a:noFill/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endParaRPr lang="en-US" sz="120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219" name="Freeform 218">
            <a:extLst>
              <a:ext uri="{FF2B5EF4-FFF2-40B4-BE49-F238E27FC236}">
                <a16:creationId xmlns:a16="http://schemas.microsoft.com/office/drawing/2014/main" id="{93E4A57A-BD74-1FC0-7ED8-24988DAA9474}"/>
              </a:ext>
            </a:extLst>
          </p:cNvPr>
          <p:cNvSpPr/>
          <p:nvPr/>
        </p:nvSpPr>
        <p:spPr>
          <a:xfrm rot="10800000">
            <a:off x="5324382" y="5376515"/>
            <a:ext cx="91440" cy="9144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9525">
            <a:solidFill>
              <a:srgbClr val="7030A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248591BD-F3DE-3188-D008-E24360111484}"/>
              </a:ext>
            </a:extLst>
          </p:cNvPr>
          <p:cNvSpPr/>
          <p:nvPr/>
        </p:nvSpPr>
        <p:spPr>
          <a:xfrm>
            <a:off x="5219185" y="5420953"/>
            <a:ext cx="32092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7030A0"/>
                </a:solidFill>
                <a:latin typeface="Times New Roman"/>
                <a:cs typeface="Times New Roman"/>
              </a:rPr>
              <a:t>S</a:t>
            </a:r>
            <a:r>
              <a:rPr lang="en-US" sz="900" baseline="-25000" dirty="0">
                <a:solidFill>
                  <a:srgbClr val="7030A0"/>
                </a:solidFill>
                <a:latin typeface="Times New Roman"/>
                <a:cs typeface="Times New Roman"/>
              </a:rPr>
              <a:t>3e</a:t>
            </a:r>
          </a:p>
        </p:txBody>
      </p: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3514A7A6-4796-F7A4-9A55-B1F4476FFD13}"/>
              </a:ext>
            </a:extLst>
          </p:cNvPr>
          <p:cNvCxnSpPr>
            <a:cxnSpLocks/>
            <a:stCxn id="218" idx="0"/>
          </p:cNvCxnSpPr>
          <p:nvPr/>
        </p:nvCxnSpPr>
        <p:spPr>
          <a:xfrm flipV="1">
            <a:off x="5388228" y="4773728"/>
            <a:ext cx="240600" cy="410313"/>
          </a:xfrm>
          <a:prstGeom prst="straightConnector1">
            <a:avLst/>
          </a:prstGeom>
          <a:ln w="95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C4CFF162-3286-A9E9-8036-C15576F06374}"/>
              </a:ext>
            </a:extLst>
          </p:cNvPr>
          <p:cNvCxnSpPr>
            <a:cxnSpLocks/>
            <a:stCxn id="216" idx="0"/>
          </p:cNvCxnSpPr>
          <p:nvPr/>
        </p:nvCxnSpPr>
        <p:spPr>
          <a:xfrm flipV="1">
            <a:off x="5540107" y="4773728"/>
            <a:ext cx="72885" cy="552745"/>
          </a:xfrm>
          <a:prstGeom prst="straightConnector1">
            <a:avLst/>
          </a:prstGeom>
          <a:ln w="95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>
            <a:extLst>
              <a:ext uri="{FF2B5EF4-FFF2-40B4-BE49-F238E27FC236}">
                <a16:creationId xmlns:a16="http://schemas.microsoft.com/office/drawing/2014/main" id="{2973C918-4A0A-6700-2313-582B30FD6CA2}"/>
              </a:ext>
            </a:extLst>
          </p:cNvPr>
          <p:cNvCxnSpPr>
            <a:cxnSpLocks/>
            <a:stCxn id="214" idx="0"/>
          </p:cNvCxnSpPr>
          <p:nvPr/>
        </p:nvCxnSpPr>
        <p:spPr>
          <a:xfrm flipH="1" flipV="1">
            <a:off x="5612992" y="4773728"/>
            <a:ext cx="92196" cy="670774"/>
          </a:xfrm>
          <a:prstGeom prst="straightConnector1">
            <a:avLst/>
          </a:prstGeom>
          <a:ln w="95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Freeform 223">
            <a:extLst>
              <a:ext uri="{FF2B5EF4-FFF2-40B4-BE49-F238E27FC236}">
                <a16:creationId xmlns:a16="http://schemas.microsoft.com/office/drawing/2014/main" id="{C77BC7BF-5CA2-98D1-D15F-859A712E3067}"/>
              </a:ext>
            </a:extLst>
          </p:cNvPr>
          <p:cNvSpPr/>
          <p:nvPr/>
        </p:nvSpPr>
        <p:spPr>
          <a:xfrm rot="10800000">
            <a:off x="5479586" y="5506703"/>
            <a:ext cx="91440" cy="9144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9525">
            <a:solidFill>
              <a:srgbClr val="0070C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25" name="Freeform 224">
            <a:extLst>
              <a:ext uri="{FF2B5EF4-FFF2-40B4-BE49-F238E27FC236}">
                <a16:creationId xmlns:a16="http://schemas.microsoft.com/office/drawing/2014/main" id="{EBC065D2-EE67-62DB-F6D5-2C064723C38F}"/>
              </a:ext>
            </a:extLst>
          </p:cNvPr>
          <p:cNvSpPr/>
          <p:nvPr/>
        </p:nvSpPr>
        <p:spPr>
          <a:xfrm rot="10800000">
            <a:off x="5663790" y="5627300"/>
            <a:ext cx="91440" cy="9144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9525">
            <a:solidFill>
              <a:srgbClr val="C0000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26" name="Freeform 225">
            <a:extLst>
              <a:ext uri="{FF2B5EF4-FFF2-40B4-BE49-F238E27FC236}">
                <a16:creationId xmlns:a16="http://schemas.microsoft.com/office/drawing/2014/main" id="{127C1FE6-7637-3E90-DA6B-F3569009ACC7}"/>
              </a:ext>
            </a:extLst>
          </p:cNvPr>
          <p:cNvSpPr/>
          <p:nvPr/>
        </p:nvSpPr>
        <p:spPr>
          <a:xfrm rot="10800000">
            <a:off x="1915825" y="5506702"/>
            <a:ext cx="3556310" cy="870846"/>
          </a:xfrm>
          <a:custGeom>
            <a:avLst/>
            <a:gdLst>
              <a:gd name="connsiteX0" fmla="*/ 0 w 1999722"/>
              <a:gd name="connsiteY0" fmla="*/ 578729 h 578729"/>
              <a:gd name="connsiteX1" fmla="*/ 283744 w 1999722"/>
              <a:gd name="connsiteY1" fmla="*/ 92370 h 578729"/>
              <a:gd name="connsiteX2" fmla="*/ 1702466 w 1999722"/>
              <a:gd name="connsiteY2" fmla="*/ 38330 h 578729"/>
              <a:gd name="connsiteX3" fmla="*/ 1999722 w 1999722"/>
              <a:gd name="connsiteY3" fmla="*/ 524689 h 578729"/>
              <a:gd name="connsiteX0" fmla="*/ 0 w 1999722"/>
              <a:gd name="connsiteY0" fmla="*/ 592819 h 592819"/>
              <a:gd name="connsiteX1" fmla="*/ 283744 w 1999722"/>
              <a:gd name="connsiteY1" fmla="*/ 92950 h 592819"/>
              <a:gd name="connsiteX2" fmla="*/ 1702466 w 1999722"/>
              <a:gd name="connsiteY2" fmla="*/ 38910 h 592819"/>
              <a:gd name="connsiteX3" fmla="*/ 1999722 w 1999722"/>
              <a:gd name="connsiteY3" fmla="*/ 525269 h 592819"/>
              <a:gd name="connsiteX0" fmla="*/ 0 w 1999722"/>
              <a:gd name="connsiteY0" fmla="*/ 604538 h 604538"/>
              <a:gd name="connsiteX1" fmla="*/ 324279 w 1999722"/>
              <a:gd name="connsiteY1" fmla="*/ 77649 h 604538"/>
              <a:gd name="connsiteX2" fmla="*/ 1702466 w 1999722"/>
              <a:gd name="connsiteY2" fmla="*/ 50629 h 604538"/>
              <a:gd name="connsiteX3" fmla="*/ 1999722 w 1999722"/>
              <a:gd name="connsiteY3" fmla="*/ 536988 h 604538"/>
              <a:gd name="connsiteX0" fmla="*/ 0 w 1999722"/>
              <a:gd name="connsiteY0" fmla="*/ 581671 h 581671"/>
              <a:gd name="connsiteX1" fmla="*/ 324279 w 1999722"/>
              <a:gd name="connsiteY1" fmla="*/ 54782 h 581671"/>
              <a:gd name="connsiteX2" fmla="*/ 1702466 w 1999722"/>
              <a:gd name="connsiteY2" fmla="*/ 68292 h 581671"/>
              <a:gd name="connsiteX3" fmla="*/ 1999722 w 1999722"/>
              <a:gd name="connsiteY3" fmla="*/ 514121 h 581671"/>
              <a:gd name="connsiteX0" fmla="*/ 0 w 1999722"/>
              <a:gd name="connsiteY0" fmla="*/ 552937 h 552937"/>
              <a:gd name="connsiteX1" fmla="*/ 337790 w 1999722"/>
              <a:gd name="connsiteY1" fmla="*/ 80088 h 552937"/>
              <a:gd name="connsiteX2" fmla="*/ 1702466 w 1999722"/>
              <a:gd name="connsiteY2" fmla="*/ 39558 h 552937"/>
              <a:gd name="connsiteX3" fmla="*/ 1999722 w 1999722"/>
              <a:gd name="connsiteY3" fmla="*/ 485387 h 552937"/>
              <a:gd name="connsiteX0" fmla="*/ 0 w 1999722"/>
              <a:gd name="connsiteY0" fmla="*/ 546160 h 546160"/>
              <a:gd name="connsiteX1" fmla="*/ 337790 w 1999722"/>
              <a:gd name="connsiteY1" fmla="*/ 73311 h 546160"/>
              <a:gd name="connsiteX2" fmla="*/ 1702466 w 1999722"/>
              <a:gd name="connsiteY2" fmla="*/ 32781 h 546160"/>
              <a:gd name="connsiteX3" fmla="*/ 1999722 w 1999722"/>
              <a:gd name="connsiteY3" fmla="*/ 384040 h 546160"/>
              <a:gd name="connsiteX0" fmla="*/ 0 w 2013233"/>
              <a:gd name="connsiteY0" fmla="*/ 362774 h 376284"/>
              <a:gd name="connsiteX1" fmla="*/ 351301 w 2013233"/>
              <a:gd name="connsiteY1" fmla="*/ 65555 h 376284"/>
              <a:gd name="connsiteX2" fmla="*/ 1715977 w 2013233"/>
              <a:gd name="connsiteY2" fmla="*/ 25025 h 376284"/>
              <a:gd name="connsiteX3" fmla="*/ 2013233 w 2013233"/>
              <a:gd name="connsiteY3" fmla="*/ 376284 h 376284"/>
              <a:gd name="connsiteX0" fmla="*/ 0 w 2013233"/>
              <a:gd name="connsiteY0" fmla="*/ 388815 h 402325"/>
              <a:gd name="connsiteX1" fmla="*/ 364812 w 2013233"/>
              <a:gd name="connsiteY1" fmla="*/ 37556 h 402325"/>
              <a:gd name="connsiteX2" fmla="*/ 1715977 w 2013233"/>
              <a:gd name="connsiteY2" fmla="*/ 51066 h 402325"/>
              <a:gd name="connsiteX3" fmla="*/ 2013233 w 2013233"/>
              <a:gd name="connsiteY3" fmla="*/ 402325 h 402325"/>
              <a:gd name="connsiteX0" fmla="*/ 0 w 2013233"/>
              <a:gd name="connsiteY0" fmla="*/ 388815 h 402325"/>
              <a:gd name="connsiteX1" fmla="*/ 364812 w 2013233"/>
              <a:gd name="connsiteY1" fmla="*/ 37556 h 402325"/>
              <a:gd name="connsiteX2" fmla="*/ 1715977 w 2013233"/>
              <a:gd name="connsiteY2" fmla="*/ 51066 h 402325"/>
              <a:gd name="connsiteX3" fmla="*/ 2013233 w 2013233"/>
              <a:gd name="connsiteY3" fmla="*/ 402325 h 402325"/>
              <a:gd name="connsiteX0" fmla="*/ 0 w 2013233"/>
              <a:gd name="connsiteY0" fmla="*/ 368540 h 382050"/>
              <a:gd name="connsiteX1" fmla="*/ 364812 w 2013233"/>
              <a:gd name="connsiteY1" fmla="*/ 17281 h 382050"/>
              <a:gd name="connsiteX2" fmla="*/ 1715977 w 2013233"/>
              <a:gd name="connsiteY2" fmla="*/ 30791 h 382050"/>
              <a:gd name="connsiteX3" fmla="*/ 2013233 w 2013233"/>
              <a:gd name="connsiteY3" fmla="*/ 382050 h 382050"/>
              <a:gd name="connsiteX0" fmla="*/ 0 w 2013233"/>
              <a:gd name="connsiteY0" fmla="*/ 351263 h 364773"/>
              <a:gd name="connsiteX1" fmla="*/ 364812 w 2013233"/>
              <a:gd name="connsiteY1" fmla="*/ 4 h 364773"/>
              <a:gd name="connsiteX2" fmla="*/ 1715977 w 2013233"/>
              <a:gd name="connsiteY2" fmla="*/ 13514 h 364773"/>
              <a:gd name="connsiteX3" fmla="*/ 2013233 w 2013233"/>
              <a:gd name="connsiteY3" fmla="*/ 364773 h 364773"/>
              <a:gd name="connsiteX0" fmla="*/ 0 w 2013233"/>
              <a:gd name="connsiteY0" fmla="*/ 359981 h 373491"/>
              <a:gd name="connsiteX1" fmla="*/ 357822 w 2013233"/>
              <a:gd name="connsiteY1" fmla="*/ 34122 h 373491"/>
              <a:gd name="connsiteX2" fmla="*/ 1715977 w 2013233"/>
              <a:gd name="connsiteY2" fmla="*/ 22232 h 373491"/>
              <a:gd name="connsiteX3" fmla="*/ 2013233 w 2013233"/>
              <a:gd name="connsiteY3" fmla="*/ 373491 h 373491"/>
              <a:gd name="connsiteX0" fmla="*/ 0 w 2013233"/>
              <a:gd name="connsiteY0" fmla="*/ 339913 h 353423"/>
              <a:gd name="connsiteX1" fmla="*/ 357822 w 2013233"/>
              <a:gd name="connsiteY1" fmla="*/ 14054 h 353423"/>
              <a:gd name="connsiteX2" fmla="*/ 1715977 w 2013233"/>
              <a:gd name="connsiteY2" fmla="*/ 2164 h 353423"/>
              <a:gd name="connsiteX3" fmla="*/ 2013233 w 2013233"/>
              <a:gd name="connsiteY3" fmla="*/ 353423 h 353423"/>
              <a:gd name="connsiteX0" fmla="*/ 0 w 2013233"/>
              <a:gd name="connsiteY0" fmla="*/ 350674 h 364184"/>
              <a:gd name="connsiteX1" fmla="*/ 357822 w 2013233"/>
              <a:gd name="connsiteY1" fmla="*/ 24815 h 364184"/>
              <a:gd name="connsiteX2" fmla="*/ 1715977 w 2013233"/>
              <a:gd name="connsiteY2" fmla="*/ 28800 h 364184"/>
              <a:gd name="connsiteX3" fmla="*/ 2013233 w 2013233"/>
              <a:gd name="connsiteY3" fmla="*/ 364184 h 364184"/>
              <a:gd name="connsiteX0" fmla="*/ 0 w 2013233"/>
              <a:gd name="connsiteY0" fmla="*/ 332392 h 345902"/>
              <a:gd name="connsiteX1" fmla="*/ 357822 w 2013233"/>
              <a:gd name="connsiteY1" fmla="*/ 6533 h 345902"/>
              <a:gd name="connsiteX2" fmla="*/ 1715977 w 2013233"/>
              <a:gd name="connsiteY2" fmla="*/ 10518 h 345902"/>
              <a:gd name="connsiteX3" fmla="*/ 2013233 w 2013233"/>
              <a:gd name="connsiteY3" fmla="*/ 345902 h 345902"/>
              <a:gd name="connsiteX0" fmla="*/ 0 w 2013233"/>
              <a:gd name="connsiteY0" fmla="*/ 356992 h 370502"/>
              <a:gd name="connsiteX1" fmla="*/ 357822 w 2013233"/>
              <a:gd name="connsiteY1" fmla="*/ 31133 h 370502"/>
              <a:gd name="connsiteX2" fmla="*/ 1715977 w 2013233"/>
              <a:gd name="connsiteY2" fmla="*/ 19243 h 370502"/>
              <a:gd name="connsiteX3" fmla="*/ 2013233 w 2013233"/>
              <a:gd name="connsiteY3" fmla="*/ 370502 h 370502"/>
              <a:gd name="connsiteX0" fmla="*/ 0 w 2013233"/>
              <a:gd name="connsiteY0" fmla="*/ 379517 h 393027"/>
              <a:gd name="connsiteX1" fmla="*/ 357822 w 2013233"/>
              <a:gd name="connsiteY1" fmla="*/ 44133 h 393027"/>
              <a:gd name="connsiteX2" fmla="*/ 1715977 w 2013233"/>
              <a:gd name="connsiteY2" fmla="*/ 41768 h 393027"/>
              <a:gd name="connsiteX3" fmla="*/ 2013233 w 2013233"/>
              <a:gd name="connsiteY3" fmla="*/ 393027 h 393027"/>
              <a:gd name="connsiteX0" fmla="*/ 0 w 2013233"/>
              <a:gd name="connsiteY0" fmla="*/ 389622 h 393607"/>
              <a:gd name="connsiteX1" fmla="*/ 357822 w 2013233"/>
              <a:gd name="connsiteY1" fmla="*/ 44713 h 393607"/>
              <a:gd name="connsiteX2" fmla="*/ 1715977 w 2013233"/>
              <a:gd name="connsiteY2" fmla="*/ 42348 h 393607"/>
              <a:gd name="connsiteX3" fmla="*/ 2013233 w 2013233"/>
              <a:gd name="connsiteY3" fmla="*/ 393607 h 393607"/>
              <a:gd name="connsiteX0" fmla="*/ 0 w 2013233"/>
              <a:gd name="connsiteY0" fmla="*/ 388615 h 388615"/>
              <a:gd name="connsiteX1" fmla="*/ 357822 w 2013233"/>
              <a:gd name="connsiteY1" fmla="*/ 43706 h 388615"/>
              <a:gd name="connsiteX2" fmla="*/ 1715977 w 2013233"/>
              <a:gd name="connsiteY2" fmla="*/ 41341 h 388615"/>
              <a:gd name="connsiteX3" fmla="*/ 2013233 w 2013233"/>
              <a:gd name="connsiteY3" fmla="*/ 376725 h 388615"/>
              <a:gd name="connsiteX0" fmla="*/ 0 w 1999252"/>
              <a:gd name="connsiteY0" fmla="*/ 408850 h 408850"/>
              <a:gd name="connsiteX1" fmla="*/ 343841 w 1999252"/>
              <a:gd name="connsiteY1" fmla="*/ 44891 h 408850"/>
              <a:gd name="connsiteX2" fmla="*/ 1701996 w 1999252"/>
              <a:gd name="connsiteY2" fmla="*/ 42526 h 408850"/>
              <a:gd name="connsiteX3" fmla="*/ 1999252 w 1999252"/>
              <a:gd name="connsiteY3" fmla="*/ 377910 h 408850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8714 h 418714"/>
              <a:gd name="connsiteX1" fmla="*/ 343841 w 1999252"/>
              <a:gd name="connsiteY1" fmla="*/ 54755 h 418714"/>
              <a:gd name="connsiteX2" fmla="*/ 1701996 w 1999252"/>
              <a:gd name="connsiteY2" fmla="*/ 52390 h 418714"/>
              <a:gd name="connsiteX3" fmla="*/ 1999252 w 1999252"/>
              <a:gd name="connsiteY3" fmla="*/ 413174 h 418714"/>
              <a:gd name="connsiteX0" fmla="*/ 0 w 1999252"/>
              <a:gd name="connsiteY0" fmla="*/ 436417 h 436417"/>
              <a:gd name="connsiteX1" fmla="*/ 343841 w 1999252"/>
              <a:gd name="connsiteY1" fmla="*/ 72458 h 436417"/>
              <a:gd name="connsiteX2" fmla="*/ 1701996 w 1999252"/>
              <a:gd name="connsiteY2" fmla="*/ 70093 h 436417"/>
              <a:gd name="connsiteX3" fmla="*/ 1999252 w 1999252"/>
              <a:gd name="connsiteY3" fmla="*/ 430877 h 436417"/>
              <a:gd name="connsiteX0" fmla="*/ 0 w 1999252"/>
              <a:gd name="connsiteY0" fmla="*/ 436417 h 436417"/>
              <a:gd name="connsiteX1" fmla="*/ 343841 w 1999252"/>
              <a:gd name="connsiteY1" fmla="*/ 72458 h 436417"/>
              <a:gd name="connsiteX2" fmla="*/ 1701996 w 1999252"/>
              <a:gd name="connsiteY2" fmla="*/ 70093 h 436417"/>
              <a:gd name="connsiteX3" fmla="*/ 1999252 w 1999252"/>
              <a:gd name="connsiteY3" fmla="*/ 430877 h 436417"/>
              <a:gd name="connsiteX0" fmla="*/ 0 w 1999252"/>
              <a:gd name="connsiteY0" fmla="*/ 436417 h 436417"/>
              <a:gd name="connsiteX1" fmla="*/ 343841 w 1999252"/>
              <a:gd name="connsiteY1" fmla="*/ 72458 h 436417"/>
              <a:gd name="connsiteX2" fmla="*/ 1701996 w 1999252"/>
              <a:gd name="connsiteY2" fmla="*/ 70093 h 436417"/>
              <a:gd name="connsiteX3" fmla="*/ 1999252 w 1999252"/>
              <a:gd name="connsiteY3" fmla="*/ 430877 h 436417"/>
              <a:gd name="connsiteX0" fmla="*/ 0 w 1999252"/>
              <a:gd name="connsiteY0" fmla="*/ 443383 h 443383"/>
              <a:gd name="connsiteX1" fmla="*/ 343841 w 1999252"/>
              <a:gd name="connsiteY1" fmla="*/ 79424 h 443383"/>
              <a:gd name="connsiteX2" fmla="*/ 1701996 w 1999252"/>
              <a:gd name="connsiteY2" fmla="*/ 77059 h 443383"/>
              <a:gd name="connsiteX3" fmla="*/ 1999252 w 1999252"/>
              <a:gd name="connsiteY3" fmla="*/ 437843 h 443383"/>
              <a:gd name="connsiteX0" fmla="*/ 0 w 1999252"/>
              <a:gd name="connsiteY0" fmla="*/ 456129 h 456129"/>
              <a:gd name="connsiteX1" fmla="*/ 343841 w 1999252"/>
              <a:gd name="connsiteY1" fmla="*/ 92170 h 456129"/>
              <a:gd name="connsiteX2" fmla="*/ 1701996 w 1999252"/>
              <a:gd name="connsiteY2" fmla="*/ 89805 h 456129"/>
              <a:gd name="connsiteX3" fmla="*/ 1999252 w 1999252"/>
              <a:gd name="connsiteY3" fmla="*/ 450589 h 45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252" h="456129">
                <a:moveTo>
                  <a:pt x="0" y="456129"/>
                </a:moveTo>
                <a:cubicBezTo>
                  <a:pt x="32136" y="351970"/>
                  <a:pt x="25223" y="217722"/>
                  <a:pt x="343841" y="92170"/>
                </a:cubicBezTo>
                <a:cubicBezTo>
                  <a:pt x="662459" y="-33382"/>
                  <a:pt x="1447065" y="-27262"/>
                  <a:pt x="1701996" y="89805"/>
                </a:cubicBezTo>
                <a:cubicBezTo>
                  <a:pt x="1956927" y="206872"/>
                  <a:pt x="1999252" y="450589"/>
                  <a:pt x="1999252" y="450589"/>
                </a:cubicBezTo>
              </a:path>
            </a:pathLst>
          </a:custGeom>
          <a:ln w="9525">
            <a:solidFill>
              <a:srgbClr val="0070C0"/>
            </a:solidFill>
            <a:miter lim="800000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7" name="Freeform 226">
            <a:extLst>
              <a:ext uri="{FF2B5EF4-FFF2-40B4-BE49-F238E27FC236}">
                <a16:creationId xmlns:a16="http://schemas.microsoft.com/office/drawing/2014/main" id="{D532DD21-4E7B-07FD-CC72-A770D174D68F}"/>
              </a:ext>
            </a:extLst>
          </p:cNvPr>
          <p:cNvSpPr/>
          <p:nvPr/>
        </p:nvSpPr>
        <p:spPr>
          <a:xfrm rot="10800000">
            <a:off x="2107980" y="5611396"/>
            <a:ext cx="3556310" cy="870846"/>
          </a:xfrm>
          <a:custGeom>
            <a:avLst/>
            <a:gdLst>
              <a:gd name="connsiteX0" fmla="*/ 0 w 1999722"/>
              <a:gd name="connsiteY0" fmla="*/ 578729 h 578729"/>
              <a:gd name="connsiteX1" fmla="*/ 283744 w 1999722"/>
              <a:gd name="connsiteY1" fmla="*/ 92370 h 578729"/>
              <a:gd name="connsiteX2" fmla="*/ 1702466 w 1999722"/>
              <a:gd name="connsiteY2" fmla="*/ 38330 h 578729"/>
              <a:gd name="connsiteX3" fmla="*/ 1999722 w 1999722"/>
              <a:gd name="connsiteY3" fmla="*/ 524689 h 578729"/>
              <a:gd name="connsiteX0" fmla="*/ 0 w 1999722"/>
              <a:gd name="connsiteY0" fmla="*/ 592819 h 592819"/>
              <a:gd name="connsiteX1" fmla="*/ 283744 w 1999722"/>
              <a:gd name="connsiteY1" fmla="*/ 92950 h 592819"/>
              <a:gd name="connsiteX2" fmla="*/ 1702466 w 1999722"/>
              <a:gd name="connsiteY2" fmla="*/ 38910 h 592819"/>
              <a:gd name="connsiteX3" fmla="*/ 1999722 w 1999722"/>
              <a:gd name="connsiteY3" fmla="*/ 525269 h 592819"/>
              <a:gd name="connsiteX0" fmla="*/ 0 w 1999722"/>
              <a:gd name="connsiteY0" fmla="*/ 604538 h 604538"/>
              <a:gd name="connsiteX1" fmla="*/ 324279 w 1999722"/>
              <a:gd name="connsiteY1" fmla="*/ 77649 h 604538"/>
              <a:gd name="connsiteX2" fmla="*/ 1702466 w 1999722"/>
              <a:gd name="connsiteY2" fmla="*/ 50629 h 604538"/>
              <a:gd name="connsiteX3" fmla="*/ 1999722 w 1999722"/>
              <a:gd name="connsiteY3" fmla="*/ 536988 h 604538"/>
              <a:gd name="connsiteX0" fmla="*/ 0 w 1999722"/>
              <a:gd name="connsiteY0" fmla="*/ 581671 h 581671"/>
              <a:gd name="connsiteX1" fmla="*/ 324279 w 1999722"/>
              <a:gd name="connsiteY1" fmla="*/ 54782 h 581671"/>
              <a:gd name="connsiteX2" fmla="*/ 1702466 w 1999722"/>
              <a:gd name="connsiteY2" fmla="*/ 68292 h 581671"/>
              <a:gd name="connsiteX3" fmla="*/ 1999722 w 1999722"/>
              <a:gd name="connsiteY3" fmla="*/ 514121 h 581671"/>
              <a:gd name="connsiteX0" fmla="*/ 0 w 1999722"/>
              <a:gd name="connsiteY0" fmla="*/ 552937 h 552937"/>
              <a:gd name="connsiteX1" fmla="*/ 337790 w 1999722"/>
              <a:gd name="connsiteY1" fmla="*/ 80088 h 552937"/>
              <a:gd name="connsiteX2" fmla="*/ 1702466 w 1999722"/>
              <a:gd name="connsiteY2" fmla="*/ 39558 h 552937"/>
              <a:gd name="connsiteX3" fmla="*/ 1999722 w 1999722"/>
              <a:gd name="connsiteY3" fmla="*/ 485387 h 552937"/>
              <a:gd name="connsiteX0" fmla="*/ 0 w 1999722"/>
              <a:gd name="connsiteY0" fmla="*/ 546160 h 546160"/>
              <a:gd name="connsiteX1" fmla="*/ 337790 w 1999722"/>
              <a:gd name="connsiteY1" fmla="*/ 73311 h 546160"/>
              <a:gd name="connsiteX2" fmla="*/ 1702466 w 1999722"/>
              <a:gd name="connsiteY2" fmla="*/ 32781 h 546160"/>
              <a:gd name="connsiteX3" fmla="*/ 1999722 w 1999722"/>
              <a:gd name="connsiteY3" fmla="*/ 384040 h 546160"/>
              <a:gd name="connsiteX0" fmla="*/ 0 w 2013233"/>
              <a:gd name="connsiteY0" fmla="*/ 362774 h 376284"/>
              <a:gd name="connsiteX1" fmla="*/ 351301 w 2013233"/>
              <a:gd name="connsiteY1" fmla="*/ 65555 h 376284"/>
              <a:gd name="connsiteX2" fmla="*/ 1715977 w 2013233"/>
              <a:gd name="connsiteY2" fmla="*/ 25025 h 376284"/>
              <a:gd name="connsiteX3" fmla="*/ 2013233 w 2013233"/>
              <a:gd name="connsiteY3" fmla="*/ 376284 h 376284"/>
              <a:gd name="connsiteX0" fmla="*/ 0 w 2013233"/>
              <a:gd name="connsiteY0" fmla="*/ 388815 h 402325"/>
              <a:gd name="connsiteX1" fmla="*/ 364812 w 2013233"/>
              <a:gd name="connsiteY1" fmla="*/ 37556 h 402325"/>
              <a:gd name="connsiteX2" fmla="*/ 1715977 w 2013233"/>
              <a:gd name="connsiteY2" fmla="*/ 51066 h 402325"/>
              <a:gd name="connsiteX3" fmla="*/ 2013233 w 2013233"/>
              <a:gd name="connsiteY3" fmla="*/ 402325 h 402325"/>
              <a:gd name="connsiteX0" fmla="*/ 0 w 2013233"/>
              <a:gd name="connsiteY0" fmla="*/ 388815 h 402325"/>
              <a:gd name="connsiteX1" fmla="*/ 364812 w 2013233"/>
              <a:gd name="connsiteY1" fmla="*/ 37556 h 402325"/>
              <a:gd name="connsiteX2" fmla="*/ 1715977 w 2013233"/>
              <a:gd name="connsiteY2" fmla="*/ 51066 h 402325"/>
              <a:gd name="connsiteX3" fmla="*/ 2013233 w 2013233"/>
              <a:gd name="connsiteY3" fmla="*/ 402325 h 402325"/>
              <a:gd name="connsiteX0" fmla="*/ 0 w 2013233"/>
              <a:gd name="connsiteY0" fmla="*/ 368540 h 382050"/>
              <a:gd name="connsiteX1" fmla="*/ 364812 w 2013233"/>
              <a:gd name="connsiteY1" fmla="*/ 17281 h 382050"/>
              <a:gd name="connsiteX2" fmla="*/ 1715977 w 2013233"/>
              <a:gd name="connsiteY2" fmla="*/ 30791 h 382050"/>
              <a:gd name="connsiteX3" fmla="*/ 2013233 w 2013233"/>
              <a:gd name="connsiteY3" fmla="*/ 382050 h 382050"/>
              <a:gd name="connsiteX0" fmla="*/ 0 w 2013233"/>
              <a:gd name="connsiteY0" fmla="*/ 351263 h 364773"/>
              <a:gd name="connsiteX1" fmla="*/ 364812 w 2013233"/>
              <a:gd name="connsiteY1" fmla="*/ 4 h 364773"/>
              <a:gd name="connsiteX2" fmla="*/ 1715977 w 2013233"/>
              <a:gd name="connsiteY2" fmla="*/ 13514 h 364773"/>
              <a:gd name="connsiteX3" fmla="*/ 2013233 w 2013233"/>
              <a:gd name="connsiteY3" fmla="*/ 364773 h 364773"/>
              <a:gd name="connsiteX0" fmla="*/ 0 w 2013233"/>
              <a:gd name="connsiteY0" fmla="*/ 359981 h 373491"/>
              <a:gd name="connsiteX1" fmla="*/ 357822 w 2013233"/>
              <a:gd name="connsiteY1" fmla="*/ 34122 h 373491"/>
              <a:gd name="connsiteX2" fmla="*/ 1715977 w 2013233"/>
              <a:gd name="connsiteY2" fmla="*/ 22232 h 373491"/>
              <a:gd name="connsiteX3" fmla="*/ 2013233 w 2013233"/>
              <a:gd name="connsiteY3" fmla="*/ 373491 h 373491"/>
              <a:gd name="connsiteX0" fmla="*/ 0 w 2013233"/>
              <a:gd name="connsiteY0" fmla="*/ 339913 h 353423"/>
              <a:gd name="connsiteX1" fmla="*/ 357822 w 2013233"/>
              <a:gd name="connsiteY1" fmla="*/ 14054 h 353423"/>
              <a:gd name="connsiteX2" fmla="*/ 1715977 w 2013233"/>
              <a:gd name="connsiteY2" fmla="*/ 2164 h 353423"/>
              <a:gd name="connsiteX3" fmla="*/ 2013233 w 2013233"/>
              <a:gd name="connsiteY3" fmla="*/ 353423 h 353423"/>
              <a:gd name="connsiteX0" fmla="*/ 0 w 2013233"/>
              <a:gd name="connsiteY0" fmla="*/ 350674 h 364184"/>
              <a:gd name="connsiteX1" fmla="*/ 357822 w 2013233"/>
              <a:gd name="connsiteY1" fmla="*/ 24815 h 364184"/>
              <a:gd name="connsiteX2" fmla="*/ 1715977 w 2013233"/>
              <a:gd name="connsiteY2" fmla="*/ 28800 h 364184"/>
              <a:gd name="connsiteX3" fmla="*/ 2013233 w 2013233"/>
              <a:gd name="connsiteY3" fmla="*/ 364184 h 364184"/>
              <a:gd name="connsiteX0" fmla="*/ 0 w 2013233"/>
              <a:gd name="connsiteY0" fmla="*/ 332392 h 345902"/>
              <a:gd name="connsiteX1" fmla="*/ 357822 w 2013233"/>
              <a:gd name="connsiteY1" fmla="*/ 6533 h 345902"/>
              <a:gd name="connsiteX2" fmla="*/ 1715977 w 2013233"/>
              <a:gd name="connsiteY2" fmla="*/ 10518 h 345902"/>
              <a:gd name="connsiteX3" fmla="*/ 2013233 w 2013233"/>
              <a:gd name="connsiteY3" fmla="*/ 345902 h 345902"/>
              <a:gd name="connsiteX0" fmla="*/ 0 w 2013233"/>
              <a:gd name="connsiteY0" fmla="*/ 356992 h 370502"/>
              <a:gd name="connsiteX1" fmla="*/ 357822 w 2013233"/>
              <a:gd name="connsiteY1" fmla="*/ 31133 h 370502"/>
              <a:gd name="connsiteX2" fmla="*/ 1715977 w 2013233"/>
              <a:gd name="connsiteY2" fmla="*/ 19243 h 370502"/>
              <a:gd name="connsiteX3" fmla="*/ 2013233 w 2013233"/>
              <a:gd name="connsiteY3" fmla="*/ 370502 h 370502"/>
              <a:gd name="connsiteX0" fmla="*/ 0 w 2013233"/>
              <a:gd name="connsiteY0" fmla="*/ 379517 h 393027"/>
              <a:gd name="connsiteX1" fmla="*/ 357822 w 2013233"/>
              <a:gd name="connsiteY1" fmla="*/ 44133 h 393027"/>
              <a:gd name="connsiteX2" fmla="*/ 1715977 w 2013233"/>
              <a:gd name="connsiteY2" fmla="*/ 41768 h 393027"/>
              <a:gd name="connsiteX3" fmla="*/ 2013233 w 2013233"/>
              <a:gd name="connsiteY3" fmla="*/ 393027 h 393027"/>
              <a:gd name="connsiteX0" fmla="*/ 0 w 2013233"/>
              <a:gd name="connsiteY0" fmla="*/ 389622 h 393607"/>
              <a:gd name="connsiteX1" fmla="*/ 357822 w 2013233"/>
              <a:gd name="connsiteY1" fmla="*/ 44713 h 393607"/>
              <a:gd name="connsiteX2" fmla="*/ 1715977 w 2013233"/>
              <a:gd name="connsiteY2" fmla="*/ 42348 h 393607"/>
              <a:gd name="connsiteX3" fmla="*/ 2013233 w 2013233"/>
              <a:gd name="connsiteY3" fmla="*/ 393607 h 393607"/>
              <a:gd name="connsiteX0" fmla="*/ 0 w 2013233"/>
              <a:gd name="connsiteY0" fmla="*/ 388615 h 388615"/>
              <a:gd name="connsiteX1" fmla="*/ 357822 w 2013233"/>
              <a:gd name="connsiteY1" fmla="*/ 43706 h 388615"/>
              <a:gd name="connsiteX2" fmla="*/ 1715977 w 2013233"/>
              <a:gd name="connsiteY2" fmla="*/ 41341 h 388615"/>
              <a:gd name="connsiteX3" fmla="*/ 2013233 w 2013233"/>
              <a:gd name="connsiteY3" fmla="*/ 376725 h 388615"/>
              <a:gd name="connsiteX0" fmla="*/ 0 w 1999252"/>
              <a:gd name="connsiteY0" fmla="*/ 408850 h 408850"/>
              <a:gd name="connsiteX1" fmla="*/ 343841 w 1999252"/>
              <a:gd name="connsiteY1" fmla="*/ 44891 h 408850"/>
              <a:gd name="connsiteX2" fmla="*/ 1701996 w 1999252"/>
              <a:gd name="connsiteY2" fmla="*/ 42526 h 408850"/>
              <a:gd name="connsiteX3" fmla="*/ 1999252 w 1999252"/>
              <a:gd name="connsiteY3" fmla="*/ 377910 h 408850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8714 h 418714"/>
              <a:gd name="connsiteX1" fmla="*/ 343841 w 1999252"/>
              <a:gd name="connsiteY1" fmla="*/ 54755 h 418714"/>
              <a:gd name="connsiteX2" fmla="*/ 1701996 w 1999252"/>
              <a:gd name="connsiteY2" fmla="*/ 52390 h 418714"/>
              <a:gd name="connsiteX3" fmla="*/ 1999252 w 1999252"/>
              <a:gd name="connsiteY3" fmla="*/ 413174 h 418714"/>
              <a:gd name="connsiteX0" fmla="*/ 0 w 1999252"/>
              <a:gd name="connsiteY0" fmla="*/ 436417 h 436417"/>
              <a:gd name="connsiteX1" fmla="*/ 343841 w 1999252"/>
              <a:gd name="connsiteY1" fmla="*/ 72458 h 436417"/>
              <a:gd name="connsiteX2" fmla="*/ 1701996 w 1999252"/>
              <a:gd name="connsiteY2" fmla="*/ 70093 h 436417"/>
              <a:gd name="connsiteX3" fmla="*/ 1999252 w 1999252"/>
              <a:gd name="connsiteY3" fmla="*/ 430877 h 436417"/>
              <a:gd name="connsiteX0" fmla="*/ 0 w 1999252"/>
              <a:gd name="connsiteY0" fmla="*/ 436417 h 436417"/>
              <a:gd name="connsiteX1" fmla="*/ 343841 w 1999252"/>
              <a:gd name="connsiteY1" fmla="*/ 72458 h 436417"/>
              <a:gd name="connsiteX2" fmla="*/ 1701996 w 1999252"/>
              <a:gd name="connsiteY2" fmla="*/ 70093 h 436417"/>
              <a:gd name="connsiteX3" fmla="*/ 1999252 w 1999252"/>
              <a:gd name="connsiteY3" fmla="*/ 430877 h 436417"/>
              <a:gd name="connsiteX0" fmla="*/ 0 w 1999252"/>
              <a:gd name="connsiteY0" fmla="*/ 436417 h 436417"/>
              <a:gd name="connsiteX1" fmla="*/ 343841 w 1999252"/>
              <a:gd name="connsiteY1" fmla="*/ 72458 h 436417"/>
              <a:gd name="connsiteX2" fmla="*/ 1701996 w 1999252"/>
              <a:gd name="connsiteY2" fmla="*/ 70093 h 436417"/>
              <a:gd name="connsiteX3" fmla="*/ 1999252 w 1999252"/>
              <a:gd name="connsiteY3" fmla="*/ 430877 h 436417"/>
              <a:gd name="connsiteX0" fmla="*/ 0 w 1999252"/>
              <a:gd name="connsiteY0" fmla="*/ 443383 h 443383"/>
              <a:gd name="connsiteX1" fmla="*/ 343841 w 1999252"/>
              <a:gd name="connsiteY1" fmla="*/ 79424 h 443383"/>
              <a:gd name="connsiteX2" fmla="*/ 1701996 w 1999252"/>
              <a:gd name="connsiteY2" fmla="*/ 77059 h 443383"/>
              <a:gd name="connsiteX3" fmla="*/ 1999252 w 1999252"/>
              <a:gd name="connsiteY3" fmla="*/ 437843 h 443383"/>
              <a:gd name="connsiteX0" fmla="*/ 0 w 1999252"/>
              <a:gd name="connsiteY0" fmla="*/ 456129 h 456129"/>
              <a:gd name="connsiteX1" fmla="*/ 343841 w 1999252"/>
              <a:gd name="connsiteY1" fmla="*/ 92170 h 456129"/>
              <a:gd name="connsiteX2" fmla="*/ 1701996 w 1999252"/>
              <a:gd name="connsiteY2" fmla="*/ 89805 h 456129"/>
              <a:gd name="connsiteX3" fmla="*/ 1999252 w 1999252"/>
              <a:gd name="connsiteY3" fmla="*/ 450589 h 45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252" h="456129">
                <a:moveTo>
                  <a:pt x="0" y="456129"/>
                </a:moveTo>
                <a:cubicBezTo>
                  <a:pt x="32136" y="351970"/>
                  <a:pt x="25223" y="217722"/>
                  <a:pt x="343841" y="92170"/>
                </a:cubicBezTo>
                <a:cubicBezTo>
                  <a:pt x="662459" y="-33382"/>
                  <a:pt x="1447065" y="-27262"/>
                  <a:pt x="1701996" y="89805"/>
                </a:cubicBezTo>
                <a:cubicBezTo>
                  <a:pt x="1956927" y="206872"/>
                  <a:pt x="1999252" y="450589"/>
                  <a:pt x="1999252" y="450589"/>
                </a:cubicBezTo>
              </a:path>
            </a:pathLst>
          </a:custGeom>
          <a:ln w="9525">
            <a:solidFill>
              <a:srgbClr val="C00000"/>
            </a:solidFill>
            <a:miter lim="800000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BD1A624-AD45-7EC2-4945-7E00B40583CF}"/>
              </a:ext>
            </a:extLst>
          </p:cNvPr>
          <p:cNvSpPr/>
          <p:nvPr/>
        </p:nvSpPr>
        <p:spPr>
          <a:xfrm>
            <a:off x="999429" y="2466900"/>
            <a:ext cx="457200" cy="457200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E26E9AD-FB11-D971-56CC-91663C43555D}"/>
              </a:ext>
            </a:extLst>
          </p:cNvPr>
          <p:cNvCxnSpPr>
            <a:cxnSpLocks/>
            <a:stCxn id="22" idx="4"/>
            <a:endCxn id="10" idx="0"/>
          </p:cNvCxnSpPr>
          <p:nvPr/>
        </p:nvCxnSpPr>
        <p:spPr>
          <a:xfrm>
            <a:off x="1228029" y="2924100"/>
            <a:ext cx="41165" cy="138319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277E3C6-6484-44F1-E61D-5C2733622901}"/>
              </a:ext>
            </a:extLst>
          </p:cNvPr>
          <p:cNvCxnSpPr>
            <a:cxnSpLocks/>
            <a:stCxn id="22" idx="4"/>
            <a:endCxn id="15" idx="0"/>
          </p:cNvCxnSpPr>
          <p:nvPr/>
        </p:nvCxnSpPr>
        <p:spPr>
          <a:xfrm>
            <a:off x="1228029" y="2924100"/>
            <a:ext cx="712409" cy="1368771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F6C3790-E14C-D2F1-DE46-A9B404A0A2D4}"/>
              </a:ext>
            </a:extLst>
          </p:cNvPr>
          <p:cNvCxnSpPr>
            <a:cxnSpLocks/>
            <a:stCxn id="22" idx="4"/>
            <a:endCxn id="8" idx="0"/>
          </p:cNvCxnSpPr>
          <p:nvPr/>
        </p:nvCxnSpPr>
        <p:spPr>
          <a:xfrm flipH="1">
            <a:off x="592575" y="2924100"/>
            <a:ext cx="635454" cy="1371476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324B5D14-0D5F-E7D8-CEDD-637ADD6DC3E4}"/>
              </a:ext>
            </a:extLst>
          </p:cNvPr>
          <p:cNvSpPr/>
          <p:nvPr/>
        </p:nvSpPr>
        <p:spPr>
          <a:xfrm>
            <a:off x="1647878" y="2445949"/>
            <a:ext cx="457200" cy="45720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endParaRPr lang="en-US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90198AC-236C-5224-A17A-BB3773E94276}"/>
              </a:ext>
            </a:extLst>
          </p:cNvPr>
          <p:cNvCxnSpPr>
            <a:cxnSpLocks/>
            <a:stCxn id="26" idx="4"/>
          </p:cNvCxnSpPr>
          <p:nvPr/>
        </p:nvCxnSpPr>
        <p:spPr>
          <a:xfrm>
            <a:off x="1876478" y="2903149"/>
            <a:ext cx="27726" cy="13965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34A1C45-91B0-481D-0346-4CBFB89A6E4F}"/>
              </a:ext>
            </a:extLst>
          </p:cNvPr>
          <p:cNvCxnSpPr>
            <a:cxnSpLocks/>
            <a:stCxn id="26" idx="4"/>
            <a:endCxn id="10" idx="0"/>
          </p:cNvCxnSpPr>
          <p:nvPr/>
        </p:nvCxnSpPr>
        <p:spPr>
          <a:xfrm flipH="1">
            <a:off x="1269194" y="2903149"/>
            <a:ext cx="607284" cy="1404141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ECCB7E8-7315-83A8-F2BA-B3F1A1DFB8BF}"/>
              </a:ext>
            </a:extLst>
          </p:cNvPr>
          <p:cNvCxnSpPr>
            <a:cxnSpLocks/>
            <a:stCxn id="26" idx="4"/>
            <a:endCxn id="8" idx="0"/>
          </p:cNvCxnSpPr>
          <p:nvPr/>
        </p:nvCxnSpPr>
        <p:spPr>
          <a:xfrm flipH="1">
            <a:off x="592575" y="2903149"/>
            <a:ext cx="1283903" cy="139242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reeform 64">
            <a:extLst>
              <a:ext uri="{FF2B5EF4-FFF2-40B4-BE49-F238E27FC236}">
                <a16:creationId xmlns:a16="http://schemas.microsoft.com/office/drawing/2014/main" id="{38092571-6105-9402-5610-10C6A25D9068}"/>
              </a:ext>
            </a:extLst>
          </p:cNvPr>
          <p:cNvSpPr/>
          <p:nvPr/>
        </p:nvSpPr>
        <p:spPr>
          <a:xfrm>
            <a:off x="470167" y="2280566"/>
            <a:ext cx="182880" cy="18288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19050">
            <a:solidFill>
              <a:srgbClr val="7030A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679FBE6-FA3B-1323-9480-69EB4FD84BDE}"/>
              </a:ext>
            </a:extLst>
          </p:cNvPr>
          <p:cNvSpPr/>
          <p:nvPr/>
        </p:nvSpPr>
        <p:spPr>
          <a:xfrm>
            <a:off x="387178" y="2022819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Times New Roman"/>
                <a:cs typeface="Times New Roman"/>
              </a:rPr>
              <a:t>1</a:t>
            </a:r>
            <a:endParaRPr lang="en-US" sz="1400" baseline="-2500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08FA9900-1F79-3D23-DD22-754C8A850C4F}"/>
              </a:ext>
            </a:extLst>
          </p:cNvPr>
          <p:cNvSpPr/>
          <p:nvPr/>
        </p:nvSpPr>
        <p:spPr>
          <a:xfrm>
            <a:off x="1144607" y="2282875"/>
            <a:ext cx="182880" cy="18288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19050">
            <a:solidFill>
              <a:srgbClr val="0070C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EF43F5D-920D-CB72-024E-080C5B4B16FF}"/>
              </a:ext>
            </a:extLst>
          </p:cNvPr>
          <p:cNvSpPr/>
          <p:nvPr/>
        </p:nvSpPr>
        <p:spPr>
          <a:xfrm>
            <a:off x="1061618" y="2025128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Times New Roman"/>
                <a:cs typeface="Times New Roman"/>
              </a:rPr>
              <a:t>1</a:t>
            </a:r>
            <a:endParaRPr lang="en-US" sz="1400" baseline="-250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85" name="Freeform 84">
            <a:extLst>
              <a:ext uri="{FF2B5EF4-FFF2-40B4-BE49-F238E27FC236}">
                <a16:creationId xmlns:a16="http://schemas.microsoft.com/office/drawing/2014/main" id="{0162876B-8BFE-E74A-364B-657AEBC4586B}"/>
              </a:ext>
            </a:extLst>
          </p:cNvPr>
          <p:cNvSpPr/>
          <p:nvPr/>
        </p:nvSpPr>
        <p:spPr>
          <a:xfrm>
            <a:off x="1786760" y="2279622"/>
            <a:ext cx="182880" cy="18288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19050">
            <a:solidFill>
              <a:srgbClr val="C0000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3673DF7D-576E-45FA-CDEA-8B56E740F963}"/>
              </a:ext>
            </a:extLst>
          </p:cNvPr>
          <p:cNvSpPr/>
          <p:nvPr/>
        </p:nvSpPr>
        <p:spPr>
          <a:xfrm>
            <a:off x="1703771" y="2021875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Times New Roman"/>
                <a:cs typeface="Times New Roman"/>
              </a:rPr>
              <a:t>1</a:t>
            </a:r>
            <a:endParaRPr lang="en-US" sz="1400" baseline="-250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D419DA2-D7C0-F602-4028-28A36F4C592E}"/>
              </a:ext>
            </a:extLst>
          </p:cNvPr>
          <p:cNvSpPr txBox="1"/>
          <p:nvPr/>
        </p:nvSpPr>
        <p:spPr>
          <a:xfrm>
            <a:off x="431897" y="3424116"/>
            <a:ext cx="263035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7030A0"/>
                </a:solidFill>
                <a:latin typeface="Times New Roman"/>
                <a:cs typeface="Times New Roman"/>
              </a:rPr>
              <a:t>λ</a:t>
            </a:r>
            <a:r>
              <a:rPr lang="en-US" sz="1600" baseline="-25000" dirty="0">
                <a:solidFill>
                  <a:srgbClr val="7030A0"/>
                </a:solidFill>
                <a:latin typeface="Times New Roman"/>
                <a:cs typeface="Times New Roman"/>
              </a:rPr>
              <a:t>1e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0A81A56-717E-FFD3-B9E0-DBCAFFA96690}"/>
              </a:ext>
            </a:extLst>
          </p:cNvPr>
          <p:cNvSpPr txBox="1"/>
          <p:nvPr/>
        </p:nvSpPr>
        <p:spPr>
          <a:xfrm>
            <a:off x="625269" y="3157875"/>
            <a:ext cx="263035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7030A0"/>
                </a:solidFill>
                <a:latin typeface="Times New Roman"/>
                <a:cs typeface="Times New Roman"/>
              </a:rPr>
              <a:t>λ</a:t>
            </a:r>
            <a:r>
              <a:rPr lang="en-US" sz="1600" baseline="-25000" dirty="0">
                <a:solidFill>
                  <a:srgbClr val="7030A0"/>
                </a:solidFill>
                <a:latin typeface="Times New Roman"/>
                <a:cs typeface="Times New Roman"/>
              </a:rPr>
              <a:t>2e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62408CD-8DBD-49BD-0FA3-C853CCA5A616}"/>
              </a:ext>
            </a:extLst>
          </p:cNvPr>
          <p:cNvSpPr txBox="1"/>
          <p:nvPr/>
        </p:nvSpPr>
        <p:spPr>
          <a:xfrm>
            <a:off x="698594" y="2938565"/>
            <a:ext cx="263035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7030A0"/>
                </a:solidFill>
                <a:latin typeface="Times New Roman"/>
                <a:cs typeface="Times New Roman"/>
              </a:rPr>
              <a:t>λ</a:t>
            </a:r>
            <a:r>
              <a:rPr lang="en-US" sz="1600" baseline="-25000" dirty="0">
                <a:solidFill>
                  <a:srgbClr val="7030A0"/>
                </a:solidFill>
                <a:latin typeface="Times New Roman"/>
                <a:cs typeface="Times New Roman"/>
              </a:rPr>
              <a:t>3e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7E1CA12-830F-C80B-2A95-227A5211E317}"/>
              </a:ext>
            </a:extLst>
          </p:cNvPr>
          <p:cNvSpPr txBox="1"/>
          <p:nvPr/>
        </p:nvSpPr>
        <p:spPr>
          <a:xfrm>
            <a:off x="958872" y="2975982"/>
            <a:ext cx="263035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Times New Roman"/>
                <a:cs typeface="Times New Roman"/>
              </a:rPr>
              <a:t>λ</a:t>
            </a:r>
            <a:r>
              <a:rPr lang="en-US" sz="1600" baseline="-25000" dirty="0">
                <a:solidFill>
                  <a:srgbClr val="0070C0"/>
                </a:solidFill>
                <a:latin typeface="Times New Roman"/>
                <a:cs typeface="Times New Roman"/>
              </a:rPr>
              <a:t>1c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743BF86-E5DD-3FEE-F1C8-3FE37BE6157A}"/>
              </a:ext>
            </a:extLst>
          </p:cNvPr>
          <p:cNvSpPr txBox="1"/>
          <p:nvPr/>
        </p:nvSpPr>
        <p:spPr>
          <a:xfrm>
            <a:off x="1108507" y="3206598"/>
            <a:ext cx="263035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Times New Roman"/>
                <a:cs typeface="Times New Roman"/>
              </a:rPr>
              <a:t>λ</a:t>
            </a:r>
            <a:r>
              <a:rPr lang="en-US" sz="1600" baseline="-25000" dirty="0">
                <a:solidFill>
                  <a:srgbClr val="0070C0"/>
                </a:solidFill>
                <a:latin typeface="Times New Roman"/>
                <a:cs typeface="Times New Roman"/>
              </a:rPr>
              <a:t>2c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FB5E8EAF-215A-22C4-734F-34F3ECF85ECC}"/>
              </a:ext>
            </a:extLst>
          </p:cNvPr>
          <p:cNvSpPr txBox="1"/>
          <p:nvPr/>
        </p:nvSpPr>
        <p:spPr>
          <a:xfrm>
            <a:off x="1272718" y="2999744"/>
            <a:ext cx="263035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Times New Roman"/>
                <a:cs typeface="Times New Roman"/>
              </a:rPr>
              <a:t>λ</a:t>
            </a:r>
            <a:r>
              <a:rPr lang="en-US" sz="1600" baseline="-25000" dirty="0">
                <a:solidFill>
                  <a:srgbClr val="0070C0"/>
                </a:solidFill>
                <a:latin typeface="Times New Roman"/>
                <a:cs typeface="Times New Roman"/>
              </a:rPr>
              <a:t>3c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EAF95490-0B14-FCF8-3BA0-F956A515C58C}"/>
              </a:ext>
            </a:extLst>
          </p:cNvPr>
          <p:cNvSpPr txBox="1"/>
          <p:nvPr/>
        </p:nvSpPr>
        <p:spPr>
          <a:xfrm>
            <a:off x="1514275" y="2981632"/>
            <a:ext cx="263035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  <a:latin typeface="Times New Roman"/>
                <a:cs typeface="Times New Roman"/>
              </a:rPr>
              <a:t>λ</a:t>
            </a:r>
            <a:r>
              <a:rPr lang="en-US" sz="1600" baseline="-25000" dirty="0">
                <a:solidFill>
                  <a:srgbClr val="C00000"/>
                </a:solidFill>
                <a:latin typeface="Times New Roman"/>
                <a:cs typeface="Times New Roman"/>
              </a:rPr>
              <a:t>1a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2F9D7EE0-E46B-43A9-E563-33F8F2D5CD9D}"/>
              </a:ext>
            </a:extLst>
          </p:cNvPr>
          <p:cNvSpPr txBox="1"/>
          <p:nvPr/>
        </p:nvSpPr>
        <p:spPr>
          <a:xfrm>
            <a:off x="1592622" y="3211849"/>
            <a:ext cx="263035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  <a:latin typeface="Times New Roman"/>
                <a:cs typeface="Times New Roman"/>
              </a:rPr>
              <a:t>λ</a:t>
            </a:r>
            <a:r>
              <a:rPr lang="en-US" sz="1600" baseline="-25000" dirty="0">
                <a:solidFill>
                  <a:srgbClr val="C00000"/>
                </a:solidFill>
                <a:latin typeface="Times New Roman"/>
                <a:cs typeface="Times New Roman"/>
              </a:rPr>
              <a:t>2a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0A61B62-F9C5-600C-1D25-82121D082AE0}"/>
              </a:ext>
            </a:extLst>
          </p:cNvPr>
          <p:cNvSpPr txBox="1"/>
          <p:nvPr/>
        </p:nvSpPr>
        <p:spPr>
          <a:xfrm>
            <a:off x="1739148" y="3468325"/>
            <a:ext cx="263035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  <a:latin typeface="Times New Roman"/>
                <a:cs typeface="Times New Roman"/>
              </a:rPr>
              <a:t>λ</a:t>
            </a:r>
            <a:r>
              <a:rPr lang="en-US" sz="1600" baseline="-25000" dirty="0">
                <a:solidFill>
                  <a:srgbClr val="C00000"/>
                </a:solidFill>
                <a:latin typeface="Times New Roman"/>
                <a:cs typeface="Times New Roman"/>
              </a:rPr>
              <a:t>3a</a:t>
            </a: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716CD34-71CF-3311-C6FE-9A1050B650E6}"/>
              </a:ext>
            </a:extLst>
          </p:cNvPr>
          <p:cNvSpPr/>
          <p:nvPr/>
        </p:nvSpPr>
        <p:spPr>
          <a:xfrm>
            <a:off x="4040744" y="2480194"/>
            <a:ext cx="457200" cy="45720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endParaRPr lang="en-US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A9B077FF-9AEE-3734-737D-BED91B3A2213}"/>
              </a:ext>
            </a:extLst>
          </p:cNvPr>
          <p:cNvCxnSpPr>
            <a:cxnSpLocks/>
            <a:stCxn id="107" idx="4"/>
          </p:cNvCxnSpPr>
          <p:nvPr/>
        </p:nvCxnSpPr>
        <p:spPr>
          <a:xfrm>
            <a:off x="4269344" y="2937394"/>
            <a:ext cx="27726" cy="1372313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16EF1379-9122-1221-FAAB-83A146FD796D}"/>
              </a:ext>
            </a:extLst>
          </p:cNvPr>
          <p:cNvCxnSpPr>
            <a:cxnSpLocks/>
            <a:stCxn id="107" idx="4"/>
          </p:cNvCxnSpPr>
          <p:nvPr/>
        </p:nvCxnSpPr>
        <p:spPr>
          <a:xfrm>
            <a:off x="4269344" y="2937394"/>
            <a:ext cx="704345" cy="138402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D98B079B-D27D-4D13-1FB5-7900C2725BC6}"/>
              </a:ext>
            </a:extLst>
          </p:cNvPr>
          <p:cNvCxnSpPr>
            <a:cxnSpLocks/>
            <a:stCxn id="107" idx="4"/>
          </p:cNvCxnSpPr>
          <p:nvPr/>
        </p:nvCxnSpPr>
        <p:spPr>
          <a:xfrm>
            <a:off x="4269344" y="2937394"/>
            <a:ext cx="1375589" cy="136960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>
            <a:extLst>
              <a:ext uri="{FF2B5EF4-FFF2-40B4-BE49-F238E27FC236}">
                <a16:creationId xmlns:a16="http://schemas.microsoft.com/office/drawing/2014/main" id="{8FE3B1B0-7146-F736-D12C-7CA15C1813A7}"/>
              </a:ext>
            </a:extLst>
          </p:cNvPr>
          <p:cNvSpPr/>
          <p:nvPr/>
        </p:nvSpPr>
        <p:spPr>
          <a:xfrm>
            <a:off x="4703924" y="2481031"/>
            <a:ext cx="457200" cy="457200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5525B863-B595-8F13-FD7A-467128E2F949}"/>
              </a:ext>
            </a:extLst>
          </p:cNvPr>
          <p:cNvCxnSpPr>
            <a:cxnSpLocks/>
            <a:stCxn id="111" idx="4"/>
          </p:cNvCxnSpPr>
          <p:nvPr/>
        </p:nvCxnSpPr>
        <p:spPr>
          <a:xfrm>
            <a:off x="4932524" y="2938231"/>
            <a:ext cx="41165" cy="138319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4D8EFF6E-5B24-4720-137A-242144C1CCA1}"/>
              </a:ext>
            </a:extLst>
          </p:cNvPr>
          <p:cNvCxnSpPr>
            <a:cxnSpLocks/>
            <a:stCxn id="111" idx="4"/>
          </p:cNvCxnSpPr>
          <p:nvPr/>
        </p:nvCxnSpPr>
        <p:spPr>
          <a:xfrm>
            <a:off x="4932524" y="2938231"/>
            <a:ext cx="712409" cy="1368771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881F1D07-B83D-9FFA-E0D5-B2C3A3310830}"/>
              </a:ext>
            </a:extLst>
          </p:cNvPr>
          <p:cNvCxnSpPr>
            <a:cxnSpLocks/>
            <a:stCxn id="111" idx="4"/>
          </p:cNvCxnSpPr>
          <p:nvPr/>
        </p:nvCxnSpPr>
        <p:spPr>
          <a:xfrm flipH="1">
            <a:off x="4297070" y="2938231"/>
            <a:ext cx="635454" cy="1371476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val 114">
            <a:extLst>
              <a:ext uri="{FF2B5EF4-FFF2-40B4-BE49-F238E27FC236}">
                <a16:creationId xmlns:a16="http://schemas.microsoft.com/office/drawing/2014/main" id="{CD464A1A-B96B-2313-E5DB-6AA8FB9D8309}"/>
              </a:ext>
            </a:extLst>
          </p:cNvPr>
          <p:cNvSpPr/>
          <p:nvPr/>
        </p:nvSpPr>
        <p:spPr>
          <a:xfrm>
            <a:off x="5352373" y="2460080"/>
            <a:ext cx="457200" cy="457200"/>
          </a:xfrm>
          <a:prstGeom prst="ellipse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endParaRPr lang="en-US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276C54AC-743C-DCEB-F09F-112EB4EC06F6}"/>
              </a:ext>
            </a:extLst>
          </p:cNvPr>
          <p:cNvCxnSpPr>
            <a:cxnSpLocks/>
            <a:stCxn id="115" idx="4"/>
          </p:cNvCxnSpPr>
          <p:nvPr/>
        </p:nvCxnSpPr>
        <p:spPr>
          <a:xfrm>
            <a:off x="5580973" y="2917280"/>
            <a:ext cx="27726" cy="1396528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4EBE608D-5311-CD11-3DEC-2D46208005E6}"/>
              </a:ext>
            </a:extLst>
          </p:cNvPr>
          <p:cNvCxnSpPr>
            <a:cxnSpLocks/>
            <a:stCxn id="115" idx="4"/>
          </p:cNvCxnSpPr>
          <p:nvPr/>
        </p:nvCxnSpPr>
        <p:spPr>
          <a:xfrm flipH="1">
            <a:off x="4973689" y="2917280"/>
            <a:ext cx="607284" cy="1404141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B82B3256-E06D-D849-B224-2FE080F2D02C}"/>
              </a:ext>
            </a:extLst>
          </p:cNvPr>
          <p:cNvCxnSpPr>
            <a:cxnSpLocks/>
            <a:stCxn id="115" idx="4"/>
          </p:cNvCxnSpPr>
          <p:nvPr/>
        </p:nvCxnSpPr>
        <p:spPr>
          <a:xfrm flipH="1">
            <a:off x="4297070" y="2917280"/>
            <a:ext cx="1283903" cy="1392427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Freeform 118">
            <a:extLst>
              <a:ext uri="{FF2B5EF4-FFF2-40B4-BE49-F238E27FC236}">
                <a16:creationId xmlns:a16="http://schemas.microsoft.com/office/drawing/2014/main" id="{07DD3188-DDDE-1658-4772-24C0B903A30C}"/>
              </a:ext>
            </a:extLst>
          </p:cNvPr>
          <p:cNvSpPr/>
          <p:nvPr/>
        </p:nvSpPr>
        <p:spPr>
          <a:xfrm>
            <a:off x="4174662" y="2294697"/>
            <a:ext cx="182880" cy="18288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19050">
            <a:solidFill>
              <a:srgbClr val="C0000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0D4B8553-8D0A-5294-3975-A35738E30D2D}"/>
              </a:ext>
            </a:extLst>
          </p:cNvPr>
          <p:cNvSpPr/>
          <p:nvPr/>
        </p:nvSpPr>
        <p:spPr>
          <a:xfrm>
            <a:off x="4091673" y="2036950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Times New Roman"/>
                <a:cs typeface="Times New Roman"/>
              </a:rPr>
              <a:t>1</a:t>
            </a:r>
            <a:endParaRPr lang="en-US" sz="1400" baseline="-250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121" name="Freeform 120">
            <a:extLst>
              <a:ext uri="{FF2B5EF4-FFF2-40B4-BE49-F238E27FC236}">
                <a16:creationId xmlns:a16="http://schemas.microsoft.com/office/drawing/2014/main" id="{9C2A0BC4-9D19-C1C9-C04E-233FEAADD36E}"/>
              </a:ext>
            </a:extLst>
          </p:cNvPr>
          <p:cNvSpPr/>
          <p:nvPr/>
        </p:nvSpPr>
        <p:spPr>
          <a:xfrm>
            <a:off x="4849102" y="2297006"/>
            <a:ext cx="182880" cy="18288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19050">
            <a:solidFill>
              <a:srgbClr val="0070C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7C1D24FD-E334-C15F-B215-9C18C4F91F23}"/>
              </a:ext>
            </a:extLst>
          </p:cNvPr>
          <p:cNvSpPr/>
          <p:nvPr/>
        </p:nvSpPr>
        <p:spPr>
          <a:xfrm>
            <a:off x="4766113" y="2039259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Times New Roman"/>
                <a:cs typeface="Times New Roman"/>
              </a:rPr>
              <a:t>1</a:t>
            </a:r>
            <a:endParaRPr lang="en-US" sz="1400" baseline="-250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23" name="Freeform 122">
            <a:extLst>
              <a:ext uri="{FF2B5EF4-FFF2-40B4-BE49-F238E27FC236}">
                <a16:creationId xmlns:a16="http://schemas.microsoft.com/office/drawing/2014/main" id="{1FC71D1F-1907-D50B-F535-0B14BFDF933C}"/>
              </a:ext>
            </a:extLst>
          </p:cNvPr>
          <p:cNvSpPr/>
          <p:nvPr/>
        </p:nvSpPr>
        <p:spPr>
          <a:xfrm>
            <a:off x="5491255" y="2293753"/>
            <a:ext cx="182880" cy="18288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19050">
            <a:solidFill>
              <a:srgbClr val="7030A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8DFB3719-03E2-731E-FA6F-D59D007F26C0}"/>
              </a:ext>
            </a:extLst>
          </p:cNvPr>
          <p:cNvSpPr/>
          <p:nvPr/>
        </p:nvSpPr>
        <p:spPr>
          <a:xfrm>
            <a:off x="5408266" y="2036006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Times New Roman"/>
                <a:cs typeface="Times New Roman"/>
              </a:rPr>
              <a:t>1</a:t>
            </a:r>
            <a:endParaRPr lang="en-US" sz="1400" baseline="-2500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EDD6246F-DC29-791E-574E-C6223AFA7F13}"/>
              </a:ext>
            </a:extLst>
          </p:cNvPr>
          <p:cNvSpPr txBox="1"/>
          <p:nvPr/>
        </p:nvSpPr>
        <p:spPr>
          <a:xfrm>
            <a:off x="4136392" y="3438247"/>
            <a:ext cx="263035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  <a:latin typeface="Times New Roman"/>
                <a:cs typeface="Times New Roman"/>
              </a:rPr>
              <a:t>λ</a:t>
            </a:r>
            <a:r>
              <a:rPr lang="en-US" sz="1600" baseline="-25000" dirty="0">
                <a:solidFill>
                  <a:srgbClr val="C00000"/>
                </a:solidFill>
                <a:latin typeface="Times New Roman"/>
                <a:cs typeface="Times New Roman"/>
              </a:rPr>
              <a:t>1a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AEA5F855-E9C9-F799-B555-A484C5FF9C72}"/>
              </a:ext>
            </a:extLst>
          </p:cNvPr>
          <p:cNvSpPr txBox="1"/>
          <p:nvPr/>
        </p:nvSpPr>
        <p:spPr>
          <a:xfrm>
            <a:off x="4329764" y="3172006"/>
            <a:ext cx="263035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  <a:latin typeface="Times New Roman"/>
                <a:cs typeface="Times New Roman"/>
              </a:rPr>
              <a:t>λ</a:t>
            </a:r>
            <a:r>
              <a:rPr lang="en-US" sz="1600" baseline="-25000" dirty="0">
                <a:solidFill>
                  <a:srgbClr val="C00000"/>
                </a:solidFill>
                <a:latin typeface="Times New Roman"/>
                <a:cs typeface="Times New Roman"/>
              </a:rPr>
              <a:t>2a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56B28DE-6FE2-CC6F-CF1B-8EBEC7594AAB}"/>
              </a:ext>
            </a:extLst>
          </p:cNvPr>
          <p:cNvSpPr txBox="1"/>
          <p:nvPr/>
        </p:nvSpPr>
        <p:spPr>
          <a:xfrm>
            <a:off x="4403089" y="2952696"/>
            <a:ext cx="263035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  <a:latin typeface="Times New Roman"/>
                <a:cs typeface="Times New Roman"/>
              </a:rPr>
              <a:t>λ</a:t>
            </a:r>
            <a:r>
              <a:rPr lang="en-US" sz="1600" baseline="-25000" dirty="0">
                <a:solidFill>
                  <a:srgbClr val="C00000"/>
                </a:solidFill>
                <a:latin typeface="Times New Roman"/>
                <a:cs typeface="Times New Roman"/>
              </a:rPr>
              <a:t>3a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EC9D0453-445A-8413-295C-80EAD853389A}"/>
              </a:ext>
            </a:extLst>
          </p:cNvPr>
          <p:cNvSpPr txBox="1"/>
          <p:nvPr/>
        </p:nvSpPr>
        <p:spPr>
          <a:xfrm>
            <a:off x="4663367" y="2990113"/>
            <a:ext cx="263035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Times New Roman"/>
                <a:cs typeface="Times New Roman"/>
              </a:rPr>
              <a:t>λ</a:t>
            </a:r>
            <a:r>
              <a:rPr lang="en-US" sz="1600" baseline="-25000" dirty="0">
                <a:solidFill>
                  <a:srgbClr val="0070C0"/>
                </a:solidFill>
                <a:latin typeface="Times New Roman"/>
                <a:cs typeface="Times New Roman"/>
              </a:rPr>
              <a:t>1c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A2A6DDB0-8FC6-7172-BE4B-463BCD6FE2E3}"/>
              </a:ext>
            </a:extLst>
          </p:cNvPr>
          <p:cNvSpPr txBox="1"/>
          <p:nvPr/>
        </p:nvSpPr>
        <p:spPr>
          <a:xfrm>
            <a:off x="4813002" y="3220729"/>
            <a:ext cx="263035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Times New Roman"/>
                <a:cs typeface="Times New Roman"/>
              </a:rPr>
              <a:t>λ</a:t>
            </a:r>
            <a:r>
              <a:rPr lang="en-US" sz="1600" baseline="-25000" dirty="0">
                <a:solidFill>
                  <a:srgbClr val="0070C0"/>
                </a:solidFill>
                <a:latin typeface="Times New Roman"/>
                <a:cs typeface="Times New Roman"/>
              </a:rPr>
              <a:t>2c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7D7D9BBE-5F95-87CF-E286-E0CB488408C6}"/>
              </a:ext>
            </a:extLst>
          </p:cNvPr>
          <p:cNvSpPr txBox="1"/>
          <p:nvPr/>
        </p:nvSpPr>
        <p:spPr>
          <a:xfrm>
            <a:off x="4977213" y="3013875"/>
            <a:ext cx="263035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Times New Roman"/>
                <a:cs typeface="Times New Roman"/>
              </a:rPr>
              <a:t>λ</a:t>
            </a:r>
            <a:r>
              <a:rPr lang="en-US" sz="1600" baseline="-25000" dirty="0">
                <a:solidFill>
                  <a:srgbClr val="0070C0"/>
                </a:solidFill>
                <a:latin typeface="Times New Roman"/>
                <a:cs typeface="Times New Roman"/>
              </a:rPr>
              <a:t>3c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E0AD37ED-92D5-6330-74FB-D875FE04C09F}"/>
              </a:ext>
            </a:extLst>
          </p:cNvPr>
          <p:cNvSpPr txBox="1"/>
          <p:nvPr/>
        </p:nvSpPr>
        <p:spPr>
          <a:xfrm>
            <a:off x="5218770" y="2995763"/>
            <a:ext cx="263035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7030A0"/>
                </a:solidFill>
                <a:latin typeface="Times New Roman"/>
                <a:cs typeface="Times New Roman"/>
              </a:rPr>
              <a:t>λ</a:t>
            </a:r>
            <a:r>
              <a:rPr lang="en-US" sz="1600" baseline="-25000" dirty="0">
                <a:solidFill>
                  <a:srgbClr val="7030A0"/>
                </a:solidFill>
                <a:latin typeface="Times New Roman"/>
                <a:cs typeface="Times New Roman"/>
              </a:rPr>
              <a:t>1a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7D6499F2-9C4F-75A5-B6EC-0D686D0F4037}"/>
              </a:ext>
            </a:extLst>
          </p:cNvPr>
          <p:cNvSpPr txBox="1"/>
          <p:nvPr/>
        </p:nvSpPr>
        <p:spPr>
          <a:xfrm>
            <a:off x="5297117" y="3225980"/>
            <a:ext cx="263035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7030A0"/>
                </a:solidFill>
                <a:latin typeface="Times New Roman"/>
                <a:cs typeface="Times New Roman"/>
              </a:rPr>
              <a:t>λ</a:t>
            </a:r>
            <a:r>
              <a:rPr lang="en-US" sz="1600" baseline="-25000" dirty="0">
                <a:solidFill>
                  <a:srgbClr val="7030A0"/>
                </a:solidFill>
                <a:latin typeface="Times New Roman"/>
                <a:cs typeface="Times New Roman"/>
              </a:rPr>
              <a:t>2a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2D8C7092-33A6-7C81-3C8E-9705A5DF3DF2}"/>
              </a:ext>
            </a:extLst>
          </p:cNvPr>
          <p:cNvSpPr txBox="1"/>
          <p:nvPr/>
        </p:nvSpPr>
        <p:spPr>
          <a:xfrm>
            <a:off x="5443643" y="3482456"/>
            <a:ext cx="263035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7030A0"/>
                </a:solidFill>
                <a:latin typeface="Times New Roman"/>
                <a:cs typeface="Times New Roman"/>
              </a:rPr>
              <a:t>λ</a:t>
            </a:r>
            <a:r>
              <a:rPr lang="en-US" sz="1600" baseline="-25000" dirty="0">
                <a:solidFill>
                  <a:srgbClr val="7030A0"/>
                </a:solidFill>
                <a:latin typeface="Times New Roman"/>
                <a:cs typeface="Times New Roman"/>
              </a:rPr>
              <a:t>3a</a:t>
            </a:r>
          </a:p>
        </p:txBody>
      </p:sp>
      <p:sp>
        <p:nvSpPr>
          <p:cNvPr id="134" name="Left Brace 133">
            <a:extLst>
              <a:ext uri="{FF2B5EF4-FFF2-40B4-BE49-F238E27FC236}">
                <a16:creationId xmlns:a16="http://schemas.microsoft.com/office/drawing/2014/main" id="{11142113-A1F7-7FEF-A491-6DFC870C4573}"/>
              </a:ext>
            </a:extLst>
          </p:cNvPr>
          <p:cNvSpPr/>
          <p:nvPr/>
        </p:nvSpPr>
        <p:spPr>
          <a:xfrm rot="10800000">
            <a:off x="6238292" y="1822851"/>
            <a:ext cx="295212" cy="2287139"/>
          </a:xfrm>
          <a:prstGeom prst="leftBrace">
            <a:avLst>
              <a:gd name="adj1" fmla="val 0"/>
              <a:gd name="adj2" fmla="val 50000"/>
            </a:avLst>
          </a:prstGeom>
          <a:ln w="2222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Left Brace 135">
            <a:extLst>
              <a:ext uri="{FF2B5EF4-FFF2-40B4-BE49-F238E27FC236}">
                <a16:creationId xmlns:a16="http://schemas.microsoft.com/office/drawing/2014/main" id="{4471432C-8E18-806A-2BBF-C7E3824630D6}"/>
              </a:ext>
            </a:extLst>
          </p:cNvPr>
          <p:cNvSpPr/>
          <p:nvPr/>
        </p:nvSpPr>
        <p:spPr>
          <a:xfrm rot="10800000">
            <a:off x="6240362" y="4781979"/>
            <a:ext cx="293142" cy="1422186"/>
          </a:xfrm>
          <a:prstGeom prst="leftBrace">
            <a:avLst/>
          </a:prstGeom>
          <a:ln w="2222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F856653E-C701-C43B-A25C-AA842C06F9DC}"/>
              </a:ext>
            </a:extLst>
          </p:cNvPr>
          <p:cNvSpPr txBox="1"/>
          <p:nvPr/>
        </p:nvSpPr>
        <p:spPr>
          <a:xfrm>
            <a:off x="6573413" y="2207140"/>
            <a:ext cx="16573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Separate Measurement Models for each Variance Component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8929E741-2157-0E39-F025-D30AE7CE67BD}"/>
              </a:ext>
            </a:extLst>
          </p:cNvPr>
          <p:cNvSpPr txBox="1"/>
          <p:nvPr/>
        </p:nvSpPr>
        <p:spPr>
          <a:xfrm>
            <a:off x="6480129" y="4991822"/>
            <a:ext cx="17281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Residuals Model</a:t>
            </a:r>
          </a:p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Variance Decomposition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4E539F-F8F4-D4C0-17D0-C280D4A8B8A0}"/>
              </a:ext>
            </a:extLst>
          </p:cNvPr>
          <p:cNvSpPr txBox="1"/>
          <p:nvPr/>
        </p:nvSpPr>
        <p:spPr>
          <a:xfrm>
            <a:off x="2223702" y="4230779"/>
            <a:ext cx="17800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Measurement, Means, and Residuals Models are the same for everyone</a:t>
            </a:r>
          </a:p>
        </p:txBody>
      </p:sp>
    </p:spTree>
    <p:extLst>
      <p:ext uri="{BB962C8B-B14F-4D97-AF65-F5344CB8AC3E}">
        <p14:creationId xmlns:p14="http://schemas.microsoft.com/office/powerpoint/2010/main" val="3834459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AA346-DC20-F1CF-8A1B-BB26A3730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0CB90-F51A-8D96-3060-D628150A1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84" y="365127"/>
            <a:ext cx="9031216" cy="6903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Independent Pathway Model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0B67572-C2D7-A65D-7BCA-154B251F080A}"/>
                  </a:ext>
                </a:extLst>
              </p:cNvPr>
              <p:cNvSpPr txBox="1"/>
              <p:nvPr/>
            </p:nvSpPr>
            <p:spPr>
              <a:xfrm>
                <a:off x="3609026" y="3244334"/>
                <a:ext cx="341916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0B67572-C2D7-A65D-7BCA-154B251F0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026" y="3244334"/>
                <a:ext cx="3419162" cy="369332"/>
              </a:xfrm>
              <a:prstGeom prst="rect">
                <a:avLst/>
              </a:prstGeom>
              <a:blipFill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diagram of a algorithm&#10;&#10;Description automatically generated">
            <a:extLst>
              <a:ext uri="{FF2B5EF4-FFF2-40B4-BE49-F238E27FC236}">
                <a16:creationId xmlns:a16="http://schemas.microsoft.com/office/drawing/2014/main" id="{B2204BBD-CD16-C1B2-5647-D6DD2CC43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91" y="2140765"/>
            <a:ext cx="3164953" cy="28996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702017-E6FD-D0AF-5C0D-C34629256DFC}"/>
                  </a:ext>
                </a:extLst>
              </p:cNvPr>
              <p:cNvSpPr txBox="1"/>
              <p:nvPr/>
            </p:nvSpPr>
            <p:spPr>
              <a:xfrm>
                <a:off x="3658238" y="2556236"/>
                <a:ext cx="336995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l-GR" sz="3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m:rPr>
                          <m:sty m:val="p"/>
                        </m:rPr>
                        <a:rPr lang="el-GR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m:rPr>
                          <m:sty m:val="p"/>
                        </m:rPr>
                        <a:rPr lang="el-GR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m:rPr>
                          <m:sty m:val="p"/>
                        </m:rPr>
                        <a:rPr lang="el-GR" sz="36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702017-E6FD-D0AF-5C0D-C34629256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8238" y="2556236"/>
                <a:ext cx="3369950" cy="646331"/>
              </a:xfrm>
              <a:prstGeom prst="rect">
                <a:avLst/>
              </a:prstGeom>
              <a:blipFill>
                <a:blip r:embed="rId4"/>
                <a:stretch>
                  <a:fillRect l="-376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689730-622B-87A4-E545-1C32E77FDCB5}"/>
                  </a:ext>
                </a:extLst>
              </p:cNvPr>
              <p:cNvSpPr txBox="1"/>
              <p:nvPr/>
            </p:nvSpPr>
            <p:spPr>
              <a:xfrm>
                <a:off x="295791" y="5229371"/>
                <a:ext cx="841507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m:rPr>
                        <m:sty m:val="p"/>
                      </m:rPr>
                      <a:rPr lang="el-GR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Sup>
                      <m:sSubSupPr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800" dirty="0"/>
                  <a:t> +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sSubSup>
                      <m:sSubSup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800" dirty="0"/>
                  <a:t> +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 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sSubSup>
                      <m:sSubSup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689730-622B-87A4-E545-1C32E77FD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91" y="5229371"/>
                <a:ext cx="8415072" cy="523220"/>
              </a:xfrm>
              <a:prstGeom prst="rect">
                <a:avLst/>
              </a:prstGeom>
              <a:blipFill>
                <a:blip r:embed="rId5"/>
                <a:stretch>
                  <a:fillRect l="-452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F8A8922B-2086-5A7F-0AE8-D36F8504F2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59375" y="1131357"/>
            <a:ext cx="4572000" cy="7377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C4486D-9F88-2F23-8560-286E9EDE546F}"/>
              </a:ext>
            </a:extLst>
          </p:cNvPr>
          <p:cNvPicPr>
            <a:picLocks/>
          </p:cNvPicPr>
          <p:nvPr/>
        </p:nvPicPr>
        <p:blipFill rotWithShape="1">
          <a:blip r:embed="rId6"/>
          <a:srcRect l="-2000" r="2000"/>
          <a:stretch/>
        </p:blipFill>
        <p:spPr>
          <a:xfrm flipH="1">
            <a:off x="4572000" y="1097246"/>
            <a:ext cx="4572000" cy="74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62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8C49DA57-B2F8-CADC-4582-B34D44732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622" y="265951"/>
            <a:ext cx="7772400" cy="632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72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8CCFC-9342-21A5-7F70-C6C101E45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61C73-0E61-A6E8-C5E6-B41535D46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55" y="0"/>
            <a:ext cx="8828690" cy="1325563"/>
          </a:xfrm>
        </p:spPr>
        <p:txBody>
          <a:bodyPr/>
          <a:lstStyle/>
          <a:p>
            <a:pPr algn="ctr"/>
            <a:r>
              <a:rPr lang="en-US" dirty="0"/>
              <a:t>Independent Pathway Model in Action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7489DB-8E30-2FC2-7F73-F4FED40AB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9375" y="1011611"/>
            <a:ext cx="4572000" cy="7377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5F60E6-F828-93FE-1E99-59DF2E3FBC92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2000" r="2000"/>
          <a:stretch/>
        </p:blipFill>
        <p:spPr>
          <a:xfrm flipH="1">
            <a:off x="4572000" y="977500"/>
            <a:ext cx="4572000" cy="740664"/>
          </a:xfrm>
          <a:prstGeom prst="rect">
            <a:avLst/>
          </a:prstGeom>
        </p:spPr>
      </p:pic>
      <p:pic>
        <p:nvPicPr>
          <p:cNvPr id="8" name="Content Placeholder 7" descr="A diagram of a diagram&#10;&#10;Description automatically generated">
            <a:extLst>
              <a:ext uri="{FF2B5EF4-FFF2-40B4-BE49-F238E27FC236}">
                <a16:creationId xmlns:a16="http://schemas.microsoft.com/office/drawing/2014/main" id="{8C200253-4F9D-501B-98E7-0853F5D5EC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22949" y="1783506"/>
            <a:ext cx="5411071" cy="4990126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AB08C53-509E-2347-5664-6555EC200FD2}"/>
              </a:ext>
            </a:extLst>
          </p:cNvPr>
          <p:cNvSpPr txBox="1"/>
          <p:nvPr/>
        </p:nvSpPr>
        <p:spPr>
          <a:xfrm>
            <a:off x="344123" y="2152508"/>
            <a:ext cx="1904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Bottom-up process that leads to genetic covariation between political attitude dimensions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B18FB2-62E9-4532-1BA0-B52D2BF417F4}"/>
              </a:ext>
            </a:extLst>
          </p:cNvPr>
          <p:cNvSpPr txBox="1"/>
          <p:nvPr/>
        </p:nvSpPr>
        <p:spPr>
          <a:xfrm>
            <a:off x="7316316" y="2060175"/>
            <a:ext cx="16700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Top-down processes that leads to shared environmental covariation between political attitude dimensions</a:t>
            </a:r>
          </a:p>
        </p:txBody>
      </p:sp>
      <p:pic>
        <p:nvPicPr>
          <p:cNvPr id="21" name="Picture 20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61869F13-5B54-6F37-DD33-AAF33A64C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968" y="5096124"/>
            <a:ext cx="2523377" cy="1144039"/>
          </a:xfrm>
          <a:prstGeom prst="rect">
            <a:avLst/>
          </a:prstGeom>
        </p:spPr>
      </p:pic>
      <p:pic>
        <p:nvPicPr>
          <p:cNvPr id="25" name="Picture 24" descr="A number with black text&#10;&#10;Description automatically generated">
            <a:extLst>
              <a:ext uri="{FF2B5EF4-FFF2-40B4-BE49-F238E27FC236}">
                <a16:creationId xmlns:a16="http://schemas.microsoft.com/office/drawing/2014/main" id="{6CA7D663-8AFA-646F-35C5-6AA115596E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6441" y="6240163"/>
            <a:ext cx="2191607" cy="40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0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2079C-71D9-E673-C327-1A83455FF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38865"/>
            <a:ext cx="7886700" cy="413809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 multivariate twin analyses, saturated models are essential comparison models to gauge the fit of hypothesis driven models (i.e. Common and Independent pathway models).</a:t>
            </a:r>
          </a:p>
          <a:p>
            <a:endParaRPr lang="en-US" dirty="0"/>
          </a:p>
          <a:p>
            <a:r>
              <a:rPr lang="en-US" dirty="0"/>
              <a:t>Saturated models freely estimate all possible covariances and therefore should fit the data as accurately as possible.</a:t>
            </a:r>
          </a:p>
          <a:p>
            <a:endParaRPr lang="en-US" dirty="0"/>
          </a:p>
          <a:p>
            <a:r>
              <a:rPr lang="en-US" dirty="0"/>
              <a:t>Therefore, comparing hypothesis driven models to the saturate model allows us to test how much worse the hypothesis driven models fits the observed data.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1049974-E776-AE60-1435-38C28BAC7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55" y="0"/>
            <a:ext cx="8828690" cy="1325563"/>
          </a:xfrm>
        </p:spPr>
        <p:txBody>
          <a:bodyPr/>
          <a:lstStyle/>
          <a:p>
            <a:pPr algn="ctr"/>
            <a:r>
              <a:rPr lang="en-US" dirty="0"/>
              <a:t>Saturated Multivariate Twin Models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27BFB0-1911-7F4F-F65C-3328E5F48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9375" y="1011611"/>
            <a:ext cx="4572000" cy="7377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E364B8-4367-1AC6-E522-EF1BED60739C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2000" r="2000"/>
          <a:stretch/>
        </p:blipFill>
        <p:spPr>
          <a:xfrm flipH="1">
            <a:off x="4572000" y="977500"/>
            <a:ext cx="4572000" cy="74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64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1C3BE-B145-7B75-2F39-22325050A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E104640-DD3A-78DA-C631-A5A275840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55" y="0"/>
            <a:ext cx="8828690" cy="1325563"/>
          </a:xfrm>
        </p:spPr>
        <p:txBody>
          <a:bodyPr/>
          <a:lstStyle/>
          <a:p>
            <a:pPr algn="ctr"/>
            <a:r>
              <a:rPr lang="en-US" dirty="0"/>
              <a:t>Saturated Multivariate Twin Models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5808C0-6F2A-8C7A-50A7-41522000A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9375" y="1011611"/>
            <a:ext cx="4572000" cy="7377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0E0083-9282-CCDF-6E5C-7B664C9BEA7A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2000" r="2000"/>
          <a:stretch/>
        </p:blipFill>
        <p:spPr>
          <a:xfrm flipH="1">
            <a:off x="4572000" y="977500"/>
            <a:ext cx="4572000" cy="7406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7980F11-88A0-02A1-E8B0-961605CD6263}"/>
                  </a:ext>
                </a:extLst>
              </p:cNvPr>
              <p:cNvSpPr txBox="1"/>
              <p:nvPr/>
            </p:nvSpPr>
            <p:spPr>
              <a:xfrm>
                <a:off x="2656115" y="1783506"/>
                <a:ext cx="3676969" cy="2085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1,2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1,3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1,2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2,3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,3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1,2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1,3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1,2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2,2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2,3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1,3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2,3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,3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1,1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1,2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1,3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1,2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2,3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1,3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2,3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,3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1,2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1,3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1,2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2,3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1,3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2,3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7980F11-88A0-02A1-E8B0-961605CD6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115" y="1783506"/>
                <a:ext cx="3676969" cy="20851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1AC91EC-9AE5-C3FA-BBDC-22F6C4DE6BB9}"/>
                  </a:ext>
                </a:extLst>
              </p:cNvPr>
              <p:cNvSpPr txBox="1"/>
              <p:nvPr/>
            </p:nvSpPr>
            <p:spPr>
              <a:xfrm>
                <a:off x="59375" y="4232792"/>
                <a:ext cx="2775857" cy="1448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40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1,2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1,3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40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1,2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2,3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1,</m:t>
                                          </m:r>
                                          <m:r>
                                            <a:rPr lang="en-US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40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40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1,</m:t>
                                          </m:r>
                                          <m:r>
                                            <a:rPr lang="en-US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1,2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1,3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1,2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2,2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2,3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1,3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2,3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40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1,1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1,2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1,3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1,2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2,3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1,3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2,3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40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1,2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1,3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1,2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2,3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1,3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2,3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1AC91EC-9AE5-C3FA-BBDC-22F6C4DE6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75" y="4232792"/>
                <a:ext cx="2775857" cy="1448282"/>
              </a:xfrm>
              <a:prstGeom prst="rect">
                <a:avLst/>
              </a:prstGeom>
              <a:blipFill>
                <a:blip r:embed="rId4"/>
                <a:stretch>
                  <a:fillRect r="-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ACEB84-8F53-3E90-0F2A-4E3A6FD81302}"/>
                  </a:ext>
                </a:extLst>
              </p:cNvPr>
              <p:cNvSpPr txBox="1"/>
              <p:nvPr/>
            </p:nvSpPr>
            <p:spPr>
              <a:xfrm>
                <a:off x="3199902" y="4232792"/>
                <a:ext cx="2775857" cy="1448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4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  <m:r>
                                            <a:rPr lang="en-US" sz="1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1,2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1,3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40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1,2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  <m:r>
                                            <a:rPr lang="en-US" sz="1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2,3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1,</m:t>
                                          </m:r>
                                          <m:r>
                                            <a:rPr lang="en-US" sz="1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  <m: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4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40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1,</m:t>
                                          </m:r>
                                          <m:r>
                                            <a:rPr lang="en-US" sz="1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1,2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1,3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1,2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2,2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2,3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1,3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2,3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4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1,1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1,2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1,3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1,2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2,3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1,3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2,3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4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  <m:r>
                                            <a:rPr lang="en-US" sz="1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1,2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1,3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1,2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  <m:r>
                                            <a:rPr lang="en-US" sz="1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2,3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1,3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2,3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  <m:r>
                                            <a:rPr lang="en-US" sz="1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ACEB84-8F53-3E90-0F2A-4E3A6FD81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9902" y="4232792"/>
                <a:ext cx="2775857" cy="14482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0E75F5B-7F2A-A7F0-22C7-C435BA61B8B5}"/>
                  </a:ext>
                </a:extLst>
              </p:cNvPr>
              <p:cNvSpPr txBox="1"/>
              <p:nvPr/>
            </p:nvSpPr>
            <p:spPr>
              <a:xfrm>
                <a:off x="6214749" y="4232792"/>
                <a:ext cx="2775857" cy="1448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4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  <m:r>
                                            <a:rPr lang="en-US" sz="14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1,2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1,3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40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1,2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  <m:r>
                                            <a:rPr lang="en-US" sz="14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2,3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1,</m:t>
                                          </m:r>
                                          <m:r>
                                            <a:rPr lang="en-US" sz="14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  <m: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4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40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1,</m:t>
                                          </m:r>
                                          <m:r>
                                            <a:rPr lang="en-US" sz="14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1,2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1,3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1,2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2,2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2,3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1,3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2,3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4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1,1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1,2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1,3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1,2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4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2,3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1,3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2,3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4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  <m:r>
                                            <a:rPr lang="en-US" sz="14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1,2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1,3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1,2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  <m:r>
                                            <a:rPr lang="en-US" sz="14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2,3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1,3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2,3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  <m:r>
                                            <a:rPr lang="en-US" sz="14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0E75F5B-7F2A-A7F0-22C7-C435BA61B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749" y="4232792"/>
                <a:ext cx="2775857" cy="14482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AF9CF32-0011-A27B-3810-2FB4D7E2E602}"/>
              </a:ext>
            </a:extLst>
          </p:cNvPr>
          <p:cNvSpPr txBox="1"/>
          <p:nvPr/>
        </p:nvSpPr>
        <p:spPr>
          <a:xfrm>
            <a:off x="2863213" y="466454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+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69E8D2-5A8A-FF47-7AE6-BDDF119142E1}"/>
              </a:ext>
            </a:extLst>
          </p:cNvPr>
          <p:cNvSpPr txBox="1"/>
          <p:nvPr/>
        </p:nvSpPr>
        <p:spPr>
          <a:xfrm>
            <a:off x="5943234" y="466454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+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956835-00B4-2F0F-59C5-5CDD1FFC3B74}"/>
              </a:ext>
            </a:extLst>
          </p:cNvPr>
          <p:cNvSpPr txBox="1"/>
          <p:nvPr/>
        </p:nvSpPr>
        <p:spPr>
          <a:xfrm>
            <a:off x="2835233" y="1814736"/>
            <a:ext cx="1649682" cy="1048207"/>
          </a:xfrm>
          <a:prstGeom prst="rect">
            <a:avLst/>
          </a:prstGeom>
          <a:solidFill>
            <a:schemeClr val="bg1">
              <a:lumMod val="75000"/>
              <a:alpha val="62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F88517-7D83-812A-65FA-E0B850DC3277}"/>
              </a:ext>
            </a:extLst>
          </p:cNvPr>
          <p:cNvSpPr txBox="1"/>
          <p:nvPr/>
        </p:nvSpPr>
        <p:spPr>
          <a:xfrm>
            <a:off x="4488477" y="2761006"/>
            <a:ext cx="1649682" cy="1048207"/>
          </a:xfrm>
          <a:prstGeom prst="rect">
            <a:avLst/>
          </a:prstGeom>
          <a:solidFill>
            <a:schemeClr val="bg1">
              <a:lumMod val="75000"/>
              <a:alpha val="62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837DB4-AC44-52AB-5578-683957CB136B}"/>
              </a:ext>
            </a:extLst>
          </p:cNvPr>
          <p:cNvSpPr txBox="1"/>
          <p:nvPr/>
        </p:nvSpPr>
        <p:spPr>
          <a:xfrm>
            <a:off x="173042" y="4232792"/>
            <a:ext cx="1350958" cy="737784"/>
          </a:xfrm>
          <a:prstGeom prst="rect">
            <a:avLst/>
          </a:prstGeom>
          <a:solidFill>
            <a:srgbClr val="C00000">
              <a:alpha val="25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C9EAA8-9AF5-0B7F-D0B3-B3977E54B9C7}"/>
              </a:ext>
            </a:extLst>
          </p:cNvPr>
          <p:cNvSpPr txBox="1"/>
          <p:nvPr/>
        </p:nvSpPr>
        <p:spPr>
          <a:xfrm>
            <a:off x="1447303" y="4929647"/>
            <a:ext cx="1350958" cy="737784"/>
          </a:xfrm>
          <a:prstGeom prst="rect">
            <a:avLst/>
          </a:prstGeom>
          <a:solidFill>
            <a:srgbClr val="C00000">
              <a:alpha val="25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C0A807-74D4-042E-B819-E5F1C7FE3CC9}"/>
              </a:ext>
            </a:extLst>
          </p:cNvPr>
          <p:cNvSpPr txBox="1"/>
          <p:nvPr/>
        </p:nvSpPr>
        <p:spPr>
          <a:xfrm>
            <a:off x="3281044" y="4295653"/>
            <a:ext cx="1350958" cy="737784"/>
          </a:xfrm>
          <a:prstGeom prst="rect">
            <a:avLst/>
          </a:prstGeom>
          <a:solidFill>
            <a:srgbClr val="0070C0">
              <a:alpha val="25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2267FF-932F-2D95-F71B-AEB6F78D8919}"/>
              </a:ext>
            </a:extLst>
          </p:cNvPr>
          <p:cNvSpPr txBox="1"/>
          <p:nvPr/>
        </p:nvSpPr>
        <p:spPr>
          <a:xfrm>
            <a:off x="4494599" y="4943290"/>
            <a:ext cx="1350958" cy="737784"/>
          </a:xfrm>
          <a:prstGeom prst="rect">
            <a:avLst/>
          </a:prstGeom>
          <a:solidFill>
            <a:srgbClr val="0070C0">
              <a:alpha val="25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FEA5D6-0DF6-348E-E5EA-7D8D7BD36D4B}"/>
              </a:ext>
            </a:extLst>
          </p:cNvPr>
          <p:cNvSpPr txBox="1"/>
          <p:nvPr/>
        </p:nvSpPr>
        <p:spPr>
          <a:xfrm>
            <a:off x="6333084" y="4295653"/>
            <a:ext cx="1350958" cy="737784"/>
          </a:xfrm>
          <a:prstGeom prst="rect">
            <a:avLst/>
          </a:prstGeom>
          <a:solidFill>
            <a:srgbClr val="7030A0">
              <a:alpha val="25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4A6873-3E1F-50F4-E891-F18A9EAA487F}"/>
              </a:ext>
            </a:extLst>
          </p:cNvPr>
          <p:cNvSpPr txBox="1"/>
          <p:nvPr/>
        </p:nvSpPr>
        <p:spPr>
          <a:xfrm>
            <a:off x="7592288" y="4889737"/>
            <a:ext cx="1350958" cy="737784"/>
          </a:xfrm>
          <a:prstGeom prst="rect">
            <a:avLst/>
          </a:prstGeom>
          <a:solidFill>
            <a:srgbClr val="7030A0">
              <a:alpha val="25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A9D78F1-35DA-8EDB-F582-18524C81978B}"/>
                  </a:ext>
                </a:extLst>
              </p:cNvPr>
              <p:cNvSpPr txBox="1"/>
              <p:nvPr/>
            </p:nvSpPr>
            <p:spPr>
              <a:xfrm>
                <a:off x="848521" y="6024075"/>
                <a:ext cx="6188735" cy="5370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𝑎𝑡𝐶𝑜𝑣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⊗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800" dirty="0"/>
                  <a:t> +</a:t>
                </a:r>
                <a:r>
                  <a:rPr lang="en-US" sz="2800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⊗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800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⊗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A9D78F1-35DA-8EDB-F582-18524C819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21" y="6024075"/>
                <a:ext cx="6188735" cy="537070"/>
              </a:xfrm>
              <a:prstGeom prst="rect">
                <a:avLst/>
              </a:prstGeom>
              <a:blipFill>
                <a:blip r:embed="rId7"/>
                <a:stretch>
                  <a:fillRect l="-410" t="-13953" b="-25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C3D60EC-F187-6544-1BF5-64D7FAD2CC95}"/>
              </a:ext>
            </a:extLst>
          </p:cNvPr>
          <p:cNvSpPr txBox="1"/>
          <p:nvPr/>
        </p:nvSpPr>
        <p:spPr>
          <a:xfrm>
            <a:off x="173042" y="1938570"/>
            <a:ext cx="22239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</a:t>
            </a:r>
            <a:r>
              <a:rPr lang="en-US" sz="3200" dirty="0"/>
              <a:t>irect </a:t>
            </a:r>
            <a:r>
              <a:rPr lang="en-US" sz="3200" dirty="0">
                <a:solidFill>
                  <a:srgbClr val="FF0000"/>
                </a:solidFill>
              </a:rPr>
              <a:t>S</a:t>
            </a:r>
            <a:r>
              <a:rPr lang="en-US" sz="3200" dirty="0"/>
              <a:t>ymmetric </a:t>
            </a:r>
            <a:r>
              <a:rPr lang="en-US" sz="3200" dirty="0">
                <a:solidFill>
                  <a:srgbClr val="FF0000"/>
                </a:solidFill>
              </a:rPr>
              <a:t>M</a:t>
            </a:r>
            <a:r>
              <a:rPr lang="en-US" sz="3200" dirty="0"/>
              <a:t>atrix</a:t>
            </a:r>
          </a:p>
        </p:txBody>
      </p:sp>
    </p:spTree>
    <p:extLst>
      <p:ext uri="{BB962C8B-B14F-4D97-AF65-F5344CB8AC3E}">
        <p14:creationId xmlns:p14="http://schemas.microsoft.com/office/powerpoint/2010/main" val="669030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3ACC77-C4B5-BB06-E17D-C2D737EA5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688B714-CB47-27C9-FE38-8ABD56477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55" y="0"/>
            <a:ext cx="8828690" cy="1325563"/>
          </a:xfrm>
        </p:spPr>
        <p:txBody>
          <a:bodyPr/>
          <a:lstStyle/>
          <a:p>
            <a:pPr algn="ctr"/>
            <a:r>
              <a:rPr lang="en-US" dirty="0"/>
              <a:t>Saturated Multivariate Twin Models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919613-49F6-9EE1-7D1F-282B9CA59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9375" y="1011611"/>
            <a:ext cx="4572000" cy="7377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EF5328-A221-5C3A-CB28-862139AC8E85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2000" r="2000"/>
          <a:stretch/>
        </p:blipFill>
        <p:spPr>
          <a:xfrm flipH="1">
            <a:off x="4572000" y="977500"/>
            <a:ext cx="4572000" cy="740664"/>
          </a:xfrm>
          <a:prstGeom prst="rect">
            <a:avLst/>
          </a:prstGeom>
        </p:spPr>
      </p:pic>
      <p:grpSp>
        <p:nvGrpSpPr>
          <p:cNvPr id="173" name="Group 172">
            <a:extLst>
              <a:ext uri="{FF2B5EF4-FFF2-40B4-BE49-F238E27FC236}">
                <a16:creationId xmlns:a16="http://schemas.microsoft.com/office/drawing/2014/main" id="{B40DBA44-D3EF-5557-A467-28399C34AE64}"/>
              </a:ext>
            </a:extLst>
          </p:cNvPr>
          <p:cNvGrpSpPr/>
          <p:nvPr/>
        </p:nvGrpSpPr>
        <p:grpSpPr>
          <a:xfrm>
            <a:off x="96277" y="2450537"/>
            <a:ext cx="3560109" cy="4111808"/>
            <a:chOff x="96277" y="2450537"/>
            <a:chExt cx="3560109" cy="4111808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BD8CCC8-6E91-B22A-9E19-43A0BDC86D67}"/>
                </a:ext>
              </a:extLst>
            </p:cNvPr>
            <p:cNvSpPr/>
            <p:nvPr/>
          </p:nvSpPr>
          <p:spPr>
            <a:xfrm>
              <a:off x="96277" y="2880467"/>
              <a:ext cx="373421" cy="394405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baseline="-25000" dirty="0">
                  <a:solidFill>
                    <a:srgbClr val="C00000"/>
                  </a:solidFill>
                  <a:latin typeface="Times New Roman"/>
                  <a:cs typeface="Times New Roman"/>
                </a:rPr>
                <a:t>1</a:t>
              </a:r>
              <a:endParaRPr lang="en-US" dirty="0">
                <a:solidFill>
                  <a:srgbClr val="C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8A51295-8AB3-3EF9-1196-4D162F292768}"/>
                </a:ext>
              </a:extLst>
            </p:cNvPr>
            <p:cNvSpPr/>
            <p:nvPr/>
          </p:nvSpPr>
          <p:spPr>
            <a:xfrm>
              <a:off x="447286" y="4697796"/>
              <a:ext cx="417421" cy="488973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867FB3C-C5E3-00FD-D6E4-8BE2868EE1E7}"/>
                </a:ext>
              </a:extLst>
            </p:cNvPr>
            <p:cNvCxnSpPr>
              <a:stCxn id="26" idx="4"/>
              <a:endCxn id="27" idx="0"/>
            </p:cNvCxnSpPr>
            <p:nvPr/>
          </p:nvCxnSpPr>
          <p:spPr>
            <a:xfrm>
              <a:off x="282988" y="3274872"/>
              <a:ext cx="373009" cy="142292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6AEF657-0761-605C-60DA-058B65825985}"/>
                </a:ext>
              </a:extLst>
            </p:cNvPr>
            <p:cNvSpPr/>
            <p:nvPr/>
          </p:nvSpPr>
          <p:spPr>
            <a:xfrm>
              <a:off x="1428341" y="4707901"/>
              <a:ext cx="417421" cy="488973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AE6243F-CF82-E5E3-B954-B4095D6B79B8}"/>
                </a:ext>
              </a:extLst>
            </p:cNvPr>
            <p:cNvCxnSpPr>
              <a:stCxn id="26" idx="4"/>
              <a:endCxn id="29" idx="0"/>
            </p:cNvCxnSpPr>
            <p:nvPr/>
          </p:nvCxnSpPr>
          <p:spPr>
            <a:xfrm>
              <a:off x="282988" y="3274872"/>
              <a:ext cx="1354064" cy="1433029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1D2CBEF-24CF-E053-0472-D717CE097D06}"/>
                </a:ext>
              </a:extLst>
            </p:cNvPr>
            <p:cNvSpPr/>
            <p:nvPr/>
          </p:nvSpPr>
          <p:spPr>
            <a:xfrm>
              <a:off x="2540797" y="4707901"/>
              <a:ext cx="417421" cy="488973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91BF59EB-4758-A49F-2AFF-9948E96EEA14}"/>
                </a:ext>
              </a:extLst>
            </p:cNvPr>
            <p:cNvCxnSpPr>
              <a:stCxn id="26" idx="4"/>
              <a:endCxn id="32" idx="0"/>
            </p:cNvCxnSpPr>
            <p:nvPr/>
          </p:nvCxnSpPr>
          <p:spPr>
            <a:xfrm>
              <a:off x="282988" y="3274872"/>
              <a:ext cx="2466520" cy="1433029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61E66D31-BDE9-EDF7-E0E5-B3C26EEBBD9D}"/>
                </a:ext>
              </a:extLst>
            </p:cNvPr>
            <p:cNvSpPr/>
            <p:nvPr/>
          </p:nvSpPr>
          <p:spPr>
            <a:xfrm>
              <a:off x="200485" y="2719484"/>
              <a:ext cx="149368" cy="157762"/>
            </a:xfrm>
            <a:custGeom>
              <a:avLst/>
              <a:gdLst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95275 w 1018381"/>
                <a:gd name="connsiteY0" fmla="*/ 912019 h 916781"/>
                <a:gd name="connsiteX1" fmla="*/ 64294 w 1018381"/>
                <a:gd name="connsiteY1" fmla="*/ 459581 h 916781"/>
                <a:gd name="connsiteX2" fmla="*/ 523875 w 1018381"/>
                <a:gd name="connsiteY2" fmla="*/ 0 h 916781"/>
                <a:gd name="connsiteX3" fmla="*/ 981075 w 1018381"/>
                <a:gd name="connsiteY3" fmla="*/ 459581 h 916781"/>
                <a:gd name="connsiteX4" fmla="*/ 747713 w 1018381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92894 w 978694"/>
                <a:gd name="connsiteY0" fmla="*/ 912019 h 916781"/>
                <a:gd name="connsiteX1" fmla="*/ 140494 w 978694"/>
                <a:gd name="connsiteY1" fmla="*/ 764381 h 916781"/>
                <a:gd name="connsiteX2" fmla="*/ 61913 w 978694"/>
                <a:gd name="connsiteY2" fmla="*/ 459581 h 916781"/>
                <a:gd name="connsiteX3" fmla="*/ 521494 w 978694"/>
                <a:gd name="connsiteY3" fmla="*/ 0 h 916781"/>
                <a:gd name="connsiteX4" fmla="*/ 978694 w 978694"/>
                <a:gd name="connsiteY4" fmla="*/ 459581 h 916781"/>
                <a:gd name="connsiteX5" fmla="*/ 745332 w 978694"/>
                <a:gd name="connsiteY5" fmla="*/ 916781 h 916781"/>
                <a:gd name="connsiteX0" fmla="*/ 269081 w 954881"/>
                <a:gd name="connsiteY0" fmla="*/ 912019 h 916781"/>
                <a:gd name="connsiteX1" fmla="*/ 38100 w 954881"/>
                <a:gd name="connsiteY1" fmla="*/ 459581 h 916781"/>
                <a:gd name="connsiteX2" fmla="*/ 497681 w 954881"/>
                <a:gd name="connsiteY2" fmla="*/ 0 h 916781"/>
                <a:gd name="connsiteX3" fmla="*/ 954881 w 954881"/>
                <a:gd name="connsiteY3" fmla="*/ 459581 h 916781"/>
                <a:gd name="connsiteX4" fmla="*/ 721519 w 954881"/>
                <a:gd name="connsiteY4" fmla="*/ 916781 h 916781"/>
                <a:gd name="connsiteX0" fmla="*/ 269081 w 954881"/>
                <a:gd name="connsiteY0" fmla="*/ 912019 h 916781"/>
                <a:gd name="connsiteX1" fmla="*/ 38100 w 954881"/>
                <a:gd name="connsiteY1" fmla="*/ 459581 h 916781"/>
                <a:gd name="connsiteX2" fmla="*/ 497681 w 954881"/>
                <a:gd name="connsiteY2" fmla="*/ 0 h 916781"/>
                <a:gd name="connsiteX3" fmla="*/ 954881 w 954881"/>
                <a:gd name="connsiteY3" fmla="*/ 459581 h 916781"/>
                <a:gd name="connsiteX4" fmla="*/ 721519 w 9548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781" h="916781">
                  <a:moveTo>
                    <a:pt x="230981" y="912019"/>
                  </a:moveTo>
                  <a:cubicBezTo>
                    <a:pt x="182860" y="817761"/>
                    <a:pt x="9525" y="671116"/>
                    <a:pt x="0" y="459581"/>
                  </a:cubicBezTo>
                  <a:cubicBezTo>
                    <a:pt x="19051" y="119460"/>
                    <a:pt x="306784" y="0"/>
                    <a:pt x="459581" y="0"/>
                  </a:cubicBezTo>
                  <a:cubicBezTo>
                    <a:pt x="612378" y="0"/>
                    <a:pt x="891382" y="90090"/>
                    <a:pt x="916781" y="459581"/>
                  </a:cubicBezTo>
                  <a:cubicBezTo>
                    <a:pt x="887412" y="705247"/>
                    <a:pt x="716359" y="850304"/>
                    <a:pt x="683419" y="916781"/>
                  </a:cubicBezTo>
                </a:path>
              </a:pathLst>
            </a:custGeom>
            <a:ln w="19050">
              <a:solidFill>
                <a:srgbClr val="C00000"/>
              </a:solidFill>
              <a:headEnd type="triangle"/>
              <a:tailEnd type="triangle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C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6727A3D-FAF1-7642-807D-583CD1BF4149}"/>
                </a:ext>
              </a:extLst>
            </p:cNvPr>
            <p:cNvSpPr/>
            <p:nvPr/>
          </p:nvSpPr>
          <p:spPr>
            <a:xfrm>
              <a:off x="134069" y="2460642"/>
              <a:ext cx="224146" cy="2655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E001185-8DE2-D584-6D07-34297997D086}"/>
                </a:ext>
              </a:extLst>
            </p:cNvPr>
            <p:cNvSpPr/>
            <p:nvPr/>
          </p:nvSpPr>
          <p:spPr>
            <a:xfrm>
              <a:off x="653971" y="2880467"/>
              <a:ext cx="373421" cy="394405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baseline="-25000" dirty="0">
                  <a:solidFill>
                    <a:srgbClr val="C00000"/>
                  </a:solidFill>
                  <a:latin typeface="Times New Roman"/>
                  <a:cs typeface="Times New Roman"/>
                </a:rPr>
                <a:t>2</a:t>
              </a:r>
              <a:endParaRPr lang="en-US" dirty="0">
                <a:solidFill>
                  <a:srgbClr val="C00000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6CD5F5F0-03BF-90B2-E3E0-97DE8890B6A1}"/>
                </a:ext>
              </a:extLst>
            </p:cNvPr>
            <p:cNvCxnSpPr>
              <a:cxnSpLocks/>
              <a:stCxn id="47" idx="4"/>
              <a:endCxn id="29" idx="0"/>
            </p:cNvCxnSpPr>
            <p:nvPr/>
          </p:nvCxnSpPr>
          <p:spPr>
            <a:xfrm>
              <a:off x="840681" y="3274872"/>
              <a:ext cx="796370" cy="1433029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D2905BE7-64BD-591C-F0DE-B145EC9BAC29}"/>
                </a:ext>
              </a:extLst>
            </p:cNvPr>
            <p:cNvCxnSpPr>
              <a:cxnSpLocks/>
              <a:stCxn id="47" idx="4"/>
              <a:endCxn id="32" idx="0"/>
            </p:cNvCxnSpPr>
            <p:nvPr/>
          </p:nvCxnSpPr>
          <p:spPr>
            <a:xfrm>
              <a:off x="840681" y="3274872"/>
              <a:ext cx="1908827" cy="1433029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3AC788E8-F477-78F3-93B5-5A862D37A0E3}"/>
                </a:ext>
              </a:extLst>
            </p:cNvPr>
            <p:cNvSpPr/>
            <p:nvPr/>
          </p:nvSpPr>
          <p:spPr>
            <a:xfrm>
              <a:off x="758178" y="2719484"/>
              <a:ext cx="149368" cy="157762"/>
            </a:xfrm>
            <a:custGeom>
              <a:avLst/>
              <a:gdLst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95275 w 1018381"/>
                <a:gd name="connsiteY0" fmla="*/ 912019 h 916781"/>
                <a:gd name="connsiteX1" fmla="*/ 64294 w 1018381"/>
                <a:gd name="connsiteY1" fmla="*/ 459581 h 916781"/>
                <a:gd name="connsiteX2" fmla="*/ 523875 w 1018381"/>
                <a:gd name="connsiteY2" fmla="*/ 0 h 916781"/>
                <a:gd name="connsiteX3" fmla="*/ 981075 w 1018381"/>
                <a:gd name="connsiteY3" fmla="*/ 459581 h 916781"/>
                <a:gd name="connsiteX4" fmla="*/ 747713 w 1018381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92894 w 978694"/>
                <a:gd name="connsiteY0" fmla="*/ 912019 h 916781"/>
                <a:gd name="connsiteX1" fmla="*/ 140494 w 978694"/>
                <a:gd name="connsiteY1" fmla="*/ 764381 h 916781"/>
                <a:gd name="connsiteX2" fmla="*/ 61913 w 978694"/>
                <a:gd name="connsiteY2" fmla="*/ 459581 h 916781"/>
                <a:gd name="connsiteX3" fmla="*/ 521494 w 978694"/>
                <a:gd name="connsiteY3" fmla="*/ 0 h 916781"/>
                <a:gd name="connsiteX4" fmla="*/ 978694 w 978694"/>
                <a:gd name="connsiteY4" fmla="*/ 459581 h 916781"/>
                <a:gd name="connsiteX5" fmla="*/ 745332 w 978694"/>
                <a:gd name="connsiteY5" fmla="*/ 916781 h 916781"/>
                <a:gd name="connsiteX0" fmla="*/ 269081 w 954881"/>
                <a:gd name="connsiteY0" fmla="*/ 912019 h 916781"/>
                <a:gd name="connsiteX1" fmla="*/ 38100 w 954881"/>
                <a:gd name="connsiteY1" fmla="*/ 459581 h 916781"/>
                <a:gd name="connsiteX2" fmla="*/ 497681 w 954881"/>
                <a:gd name="connsiteY2" fmla="*/ 0 h 916781"/>
                <a:gd name="connsiteX3" fmla="*/ 954881 w 954881"/>
                <a:gd name="connsiteY3" fmla="*/ 459581 h 916781"/>
                <a:gd name="connsiteX4" fmla="*/ 721519 w 954881"/>
                <a:gd name="connsiteY4" fmla="*/ 916781 h 916781"/>
                <a:gd name="connsiteX0" fmla="*/ 269081 w 954881"/>
                <a:gd name="connsiteY0" fmla="*/ 912019 h 916781"/>
                <a:gd name="connsiteX1" fmla="*/ 38100 w 954881"/>
                <a:gd name="connsiteY1" fmla="*/ 459581 h 916781"/>
                <a:gd name="connsiteX2" fmla="*/ 497681 w 954881"/>
                <a:gd name="connsiteY2" fmla="*/ 0 h 916781"/>
                <a:gd name="connsiteX3" fmla="*/ 954881 w 954881"/>
                <a:gd name="connsiteY3" fmla="*/ 459581 h 916781"/>
                <a:gd name="connsiteX4" fmla="*/ 721519 w 9548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781" h="916781">
                  <a:moveTo>
                    <a:pt x="230981" y="912019"/>
                  </a:moveTo>
                  <a:cubicBezTo>
                    <a:pt x="182860" y="817761"/>
                    <a:pt x="9525" y="671116"/>
                    <a:pt x="0" y="459581"/>
                  </a:cubicBezTo>
                  <a:cubicBezTo>
                    <a:pt x="19051" y="119460"/>
                    <a:pt x="306784" y="0"/>
                    <a:pt x="459581" y="0"/>
                  </a:cubicBezTo>
                  <a:cubicBezTo>
                    <a:pt x="612378" y="0"/>
                    <a:pt x="891382" y="90090"/>
                    <a:pt x="916781" y="459581"/>
                  </a:cubicBezTo>
                  <a:cubicBezTo>
                    <a:pt x="887412" y="705247"/>
                    <a:pt x="716359" y="850304"/>
                    <a:pt x="683419" y="916781"/>
                  </a:cubicBezTo>
                </a:path>
              </a:pathLst>
            </a:custGeom>
            <a:ln w="19050">
              <a:solidFill>
                <a:srgbClr val="C00000"/>
              </a:solidFill>
              <a:headEnd type="triangle"/>
              <a:tailEnd type="triangle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C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B9E9387-6E17-BAC6-242D-9EE7ED7E7742}"/>
                </a:ext>
              </a:extLst>
            </p:cNvPr>
            <p:cNvSpPr/>
            <p:nvPr/>
          </p:nvSpPr>
          <p:spPr>
            <a:xfrm>
              <a:off x="691762" y="2460642"/>
              <a:ext cx="224146" cy="2655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7B3129F-1311-3E2D-E33E-C90F0A372220}"/>
                </a:ext>
              </a:extLst>
            </p:cNvPr>
            <p:cNvSpPr/>
            <p:nvPr/>
          </p:nvSpPr>
          <p:spPr>
            <a:xfrm>
              <a:off x="1198081" y="2880467"/>
              <a:ext cx="373421" cy="394405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baseline="-25000" dirty="0">
                  <a:solidFill>
                    <a:srgbClr val="C00000"/>
                  </a:solidFill>
                  <a:latin typeface="Times New Roman"/>
                  <a:cs typeface="Times New Roman"/>
                </a:rPr>
                <a:t>3</a:t>
              </a:r>
              <a:endParaRPr lang="en-US" dirty="0">
                <a:solidFill>
                  <a:srgbClr val="C00000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68A2B491-C6A9-972C-D667-6CAF62473E12}"/>
                </a:ext>
              </a:extLst>
            </p:cNvPr>
            <p:cNvCxnSpPr>
              <a:cxnSpLocks/>
              <a:stCxn id="53" idx="4"/>
              <a:endCxn id="32" idx="0"/>
            </p:cNvCxnSpPr>
            <p:nvPr/>
          </p:nvCxnSpPr>
          <p:spPr>
            <a:xfrm>
              <a:off x="1384791" y="3274872"/>
              <a:ext cx="1364717" cy="1433029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E572F265-E89B-A229-5EBD-1F72CC90F0EF}"/>
                </a:ext>
              </a:extLst>
            </p:cNvPr>
            <p:cNvSpPr/>
            <p:nvPr/>
          </p:nvSpPr>
          <p:spPr>
            <a:xfrm>
              <a:off x="1302288" y="2719484"/>
              <a:ext cx="149368" cy="157762"/>
            </a:xfrm>
            <a:custGeom>
              <a:avLst/>
              <a:gdLst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95275 w 1018381"/>
                <a:gd name="connsiteY0" fmla="*/ 912019 h 916781"/>
                <a:gd name="connsiteX1" fmla="*/ 64294 w 1018381"/>
                <a:gd name="connsiteY1" fmla="*/ 459581 h 916781"/>
                <a:gd name="connsiteX2" fmla="*/ 523875 w 1018381"/>
                <a:gd name="connsiteY2" fmla="*/ 0 h 916781"/>
                <a:gd name="connsiteX3" fmla="*/ 981075 w 1018381"/>
                <a:gd name="connsiteY3" fmla="*/ 459581 h 916781"/>
                <a:gd name="connsiteX4" fmla="*/ 747713 w 1018381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92894 w 978694"/>
                <a:gd name="connsiteY0" fmla="*/ 912019 h 916781"/>
                <a:gd name="connsiteX1" fmla="*/ 140494 w 978694"/>
                <a:gd name="connsiteY1" fmla="*/ 764381 h 916781"/>
                <a:gd name="connsiteX2" fmla="*/ 61913 w 978694"/>
                <a:gd name="connsiteY2" fmla="*/ 459581 h 916781"/>
                <a:gd name="connsiteX3" fmla="*/ 521494 w 978694"/>
                <a:gd name="connsiteY3" fmla="*/ 0 h 916781"/>
                <a:gd name="connsiteX4" fmla="*/ 978694 w 978694"/>
                <a:gd name="connsiteY4" fmla="*/ 459581 h 916781"/>
                <a:gd name="connsiteX5" fmla="*/ 745332 w 978694"/>
                <a:gd name="connsiteY5" fmla="*/ 916781 h 916781"/>
                <a:gd name="connsiteX0" fmla="*/ 269081 w 954881"/>
                <a:gd name="connsiteY0" fmla="*/ 912019 h 916781"/>
                <a:gd name="connsiteX1" fmla="*/ 38100 w 954881"/>
                <a:gd name="connsiteY1" fmla="*/ 459581 h 916781"/>
                <a:gd name="connsiteX2" fmla="*/ 497681 w 954881"/>
                <a:gd name="connsiteY2" fmla="*/ 0 h 916781"/>
                <a:gd name="connsiteX3" fmla="*/ 954881 w 954881"/>
                <a:gd name="connsiteY3" fmla="*/ 459581 h 916781"/>
                <a:gd name="connsiteX4" fmla="*/ 721519 w 954881"/>
                <a:gd name="connsiteY4" fmla="*/ 916781 h 916781"/>
                <a:gd name="connsiteX0" fmla="*/ 269081 w 954881"/>
                <a:gd name="connsiteY0" fmla="*/ 912019 h 916781"/>
                <a:gd name="connsiteX1" fmla="*/ 38100 w 954881"/>
                <a:gd name="connsiteY1" fmla="*/ 459581 h 916781"/>
                <a:gd name="connsiteX2" fmla="*/ 497681 w 954881"/>
                <a:gd name="connsiteY2" fmla="*/ 0 h 916781"/>
                <a:gd name="connsiteX3" fmla="*/ 954881 w 954881"/>
                <a:gd name="connsiteY3" fmla="*/ 459581 h 916781"/>
                <a:gd name="connsiteX4" fmla="*/ 721519 w 9548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781" h="916781">
                  <a:moveTo>
                    <a:pt x="230981" y="912019"/>
                  </a:moveTo>
                  <a:cubicBezTo>
                    <a:pt x="182860" y="817761"/>
                    <a:pt x="9525" y="671116"/>
                    <a:pt x="0" y="459581"/>
                  </a:cubicBezTo>
                  <a:cubicBezTo>
                    <a:pt x="19051" y="119460"/>
                    <a:pt x="306784" y="0"/>
                    <a:pt x="459581" y="0"/>
                  </a:cubicBezTo>
                  <a:cubicBezTo>
                    <a:pt x="612378" y="0"/>
                    <a:pt x="891382" y="90090"/>
                    <a:pt x="916781" y="459581"/>
                  </a:cubicBezTo>
                  <a:cubicBezTo>
                    <a:pt x="887412" y="705247"/>
                    <a:pt x="716359" y="850304"/>
                    <a:pt x="683419" y="916781"/>
                  </a:cubicBezTo>
                </a:path>
              </a:pathLst>
            </a:custGeom>
            <a:ln w="19050">
              <a:solidFill>
                <a:srgbClr val="C00000"/>
              </a:solidFill>
              <a:headEnd type="triangle"/>
              <a:tailEnd type="triangle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C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00F1E07-B412-C876-DF21-B03EE6C854CB}"/>
                </a:ext>
              </a:extLst>
            </p:cNvPr>
            <p:cNvSpPr/>
            <p:nvPr/>
          </p:nvSpPr>
          <p:spPr>
            <a:xfrm>
              <a:off x="1235872" y="2460642"/>
              <a:ext cx="224146" cy="2655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0CAE78E-5B25-9AEA-D379-4085EDE27385}"/>
                </a:ext>
              </a:extLst>
            </p:cNvPr>
            <p:cNvSpPr/>
            <p:nvPr/>
          </p:nvSpPr>
          <p:spPr>
            <a:xfrm>
              <a:off x="2181161" y="2870362"/>
              <a:ext cx="373421" cy="394405"/>
            </a:xfrm>
            <a:prstGeom prst="ellipse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  <a:latin typeface="Times New Roman"/>
                  <a:cs typeface="Times New Roman"/>
                </a:rPr>
                <a:t>C</a:t>
              </a:r>
              <a:r>
                <a:rPr lang="en-US" baseline="-25000" dirty="0">
                  <a:solidFill>
                    <a:srgbClr val="0070C0"/>
                  </a:solidFill>
                  <a:latin typeface="Times New Roman"/>
                  <a:cs typeface="Times New Roman"/>
                </a:rPr>
                <a:t>1</a:t>
              </a:r>
              <a:endParaRPr lang="en-US" dirty="0">
                <a:solidFill>
                  <a:srgbClr val="0070C0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24DB154F-7208-1A8C-F034-65B6EE6C3B3A}"/>
                </a:ext>
              </a:extLst>
            </p:cNvPr>
            <p:cNvCxnSpPr>
              <a:cxnSpLocks/>
              <a:stCxn id="66" idx="4"/>
              <a:endCxn id="27" idx="0"/>
            </p:cNvCxnSpPr>
            <p:nvPr/>
          </p:nvCxnSpPr>
          <p:spPr>
            <a:xfrm flipH="1">
              <a:off x="655997" y="3264767"/>
              <a:ext cx="1711875" cy="1433029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03095C26-E1E5-FF93-CB97-BF8ED5F29CCC}"/>
                </a:ext>
              </a:extLst>
            </p:cNvPr>
            <p:cNvCxnSpPr>
              <a:cxnSpLocks/>
              <a:stCxn id="66" idx="4"/>
              <a:endCxn id="29" idx="0"/>
            </p:cNvCxnSpPr>
            <p:nvPr/>
          </p:nvCxnSpPr>
          <p:spPr>
            <a:xfrm flipH="1">
              <a:off x="1637051" y="3264767"/>
              <a:ext cx="730821" cy="1443135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0E87F3CF-13ED-D252-5E0F-9F0A4FA84D7F}"/>
                </a:ext>
              </a:extLst>
            </p:cNvPr>
            <p:cNvCxnSpPr>
              <a:cxnSpLocks/>
              <a:stCxn id="66" idx="4"/>
              <a:endCxn id="32" idx="0"/>
            </p:cNvCxnSpPr>
            <p:nvPr/>
          </p:nvCxnSpPr>
          <p:spPr>
            <a:xfrm>
              <a:off x="2367872" y="3264767"/>
              <a:ext cx="381636" cy="1443135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399FC167-3AD2-105F-6899-EF5F6AB4E02B}"/>
                </a:ext>
              </a:extLst>
            </p:cNvPr>
            <p:cNvSpPr/>
            <p:nvPr/>
          </p:nvSpPr>
          <p:spPr>
            <a:xfrm>
              <a:off x="2285369" y="2709379"/>
              <a:ext cx="149368" cy="157762"/>
            </a:xfrm>
            <a:custGeom>
              <a:avLst/>
              <a:gdLst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95275 w 1018381"/>
                <a:gd name="connsiteY0" fmla="*/ 912019 h 916781"/>
                <a:gd name="connsiteX1" fmla="*/ 64294 w 1018381"/>
                <a:gd name="connsiteY1" fmla="*/ 459581 h 916781"/>
                <a:gd name="connsiteX2" fmla="*/ 523875 w 1018381"/>
                <a:gd name="connsiteY2" fmla="*/ 0 h 916781"/>
                <a:gd name="connsiteX3" fmla="*/ 981075 w 1018381"/>
                <a:gd name="connsiteY3" fmla="*/ 459581 h 916781"/>
                <a:gd name="connsiteX4" fmla="*/ 747713 w 1018381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92894 w 978694"/>
                <a:gd name="connsiteY0" fmla="*/ 912019 h 916781"/>
                <a:gd name="connsiteX1" fmla="*/ 140494 w 978694"/>
                <a:gd name="connsiteY1" fmla="*/ 764381 h 916781"/>
                <a:gd name="connsiteX2" fmla="*/ 61913 w 978694"/>
                <a:gd name="connsiteY2" fmla="*/ 459581 h 916781"/>
                <a:gd name="connsiteX3" fmla="*/ 521494 w 978694"/>
                <a:gd name="connsiteY3" fmla="*/ 0 h 916781"/>
                <a:gd name="connsiteX4" fmla="*/ 978694 w 978694"/>
                <a:gd name="connsiteY4" fmla="*/ 459581 h 916781"/>
                <a:gd name="connsiteX5" fmla="*/ 745332 w 978694"/>
                <a:gd name="connsiteY5" fmla="*/ 916781 h 916781"/>
                <a:gd name="connsiteX0" fmla="*/ 269081 w 954881"/>
                <a:gd name="connsiteY0" fmla="*/ 912019 h 916781"/>
                <a:gd name="connsiteX1" fmla="*/ 38100 w 954881"/>
                <a:gd name="connsiteY1" fmla="*/ 459581 h 916781"/>
                <a:gd name="connsiteX2" fmla="*/ 497681 w 954881"/>
                <a:gd name="connsiteY2" fmla="*/ 0 h 916781"/>
                <a:gd name="connsiteX3" fmla="*/ 954881 w 954881"/>
                <a:gd name="connsiteY3" fmla="*/ 459581 h 916781"/>
                <a:gd name="connsiteX4" fmla="*/ 721519 w 954881"/>
                <a:gd name="connsiteY4" fmla="*/ 916781 h 916781"/>
                <a:gd name="connsiteX0" fmla="*/ 269081 w 954881"/>
                <a:gd name="connsiteY0" fmla="*/ 912019 h 916781"/>
                <a:gd name="connsiteX1" fmla="*/ 38100 w 954881"/>
                <a:gd name="connsiteY1" fmla="*/ 459581 h 916781"/>
                <a:gd name="connsiteX2" fmla="*/ 497681 w 954881"/>
                <a:gd name="connsiteY2" fmla="*/ 0 h 916781"/>
                <a:gd name="connsiteX3" fmla="*/ 954881 w 954881"/>
                <a:gd name="connsiteY3" fmla="*/ 459581 h 916781"/>
                <a:gd name="connsiteX4" fmla="*/ 721519 w 9548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781" h="916781">
                  <a:moveTo>
                    <a:pt x="230981" y="912019"/>
                  </a:moveTo>
                  <a:cubicBezTo>
                    <a:pt x="182860" y="817761"/>
                    <a:pt x="9525" y="671116"/>
                    <a:pt x="0" y="459581"/>
                  </a:cubicBezTo>
                  <a:cubicBezTo>
                    <a:pt x="19051" y="119460"/>
                    <a:pt x="306784" y="0"/>
                    <a:pt x="459581" y="0"/>
                  </a:cubicBezTo>
                  <a:cubicBezTo>
                    <a:pt x="612378" y="0"/>
                    <a:pt x="891382" y="90090"/>
                    <a:pt x="916781" y="459581"/>
                  </a:cubicBezTo>
                  <a:cubicBezTo>
                    <a:pt x="887412" y="705247"/>
                    <a:pt x="716359" y="850304"/>
                    <a:pt x="683419" y="916781"/>
                  </a:cubicBezTo>
                </a:path>
              </a:pathLst>
            </a:custGeom>
            <a:ln w="19050">
              <a:solidFill>
                <a:srgbClr val="0070C0"/>
              </a:solidFill>
              <a:headEnd type="triangle"/>
              <a:tailEnd type="triangle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F740A424-76F8-C10E-EE18-5B99CD3F3E13}"/>
                </a:ext>
              </a:extLst>
            </p:cNvPr>
            <p:cNvSpPr/>
            <p:nvPr/>
          </p:nvSpPr>
          <p:spPr>
            <a:xfrm>
              <a:off x="2218953" y="2450537"/>
              <a:ext cx="224146" cy="2655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0070C0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A028F5E0-D099-B911-F2D4-644ECE007898}"/>
                </a:ext>
              </a:extLst>
            </p:cNvPr>
            <p:cNvSpPr/>
            <p:nvPr/>
          </p:nvSpPr>
          <p:spPr>
            <a:xfrm>
              <a:off x="2738855" y="2870362"/>
              <a:ext cx="373421" cy="394405"/>
            </a:xfrm>
            <a:prstGeom prst="ellipse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  <a:latin typeface="Times New Roman"/>
                  <a:cs typeface="Times New Roman"/>
                </a:rPr>
                <a:t>C</a:t>
              </a:r>
              <a:r>
                <a:rPr lang="en-US" baseline="-25000" dirty="0">
                  <a:solidFill>
                    <a:srgbClr val="0070C0"/>
                  </a:solidFill>
                  <a:latin typeface="Times New Roman"/>
                  <a:cs typeface="Times New Roman"/>
                </a:rPr>
                <a:t>2</a:t>
              </a:r>
              <a:endParaRPr lang="en-US" dirty="0">
                <a:solidFill>
                  <a:srgbClr val="0070C0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1D504F00-D7C6-7965-BE1B-EE1D253537E3}"/>
                </a:ext>
              </a:extLst>
            </p:cNvPr>
            <p:cNvCxnSpPr>
              <a:cxnSpLocks/>
              <a:stCxn id="72" idx="4"/>
              <a:endCxn id="29" idx="0"/>
            </p:cNvCxnSpPr>
            <p:nvPr/>
          </p:nvCxnSpPr>
          <p:spPr>
            <a:xfrm flipH="1">
              <a:off x="1637051" y="3264767"/>
              <a:ext cx="1288514" cy="1443135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203F0E98-47AF-DE07-2B25-F471B7847FA6}"/>
                </a:ext>
              </a:extLst>
            </p:cNvPr>
            <p:cNvCxnSpPr>
              <a:cxnSpLocks/>
              <a:stCxn id="72" idx="4"/>
              <a:endCxn id="32" idx="0"/>
            </p:cNvCxnSpPr>
            <p:nvPr/>
          </p:nvCxnSpPr>
          <p:spPr>
            <a:xfrm flipH="1">
              <a:off x="2749508" y="3264767"/>
              <a:ext cx="176058" cy="1443135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CE0470A8-B0BD-AA3A-AD76-4A39CB5819B3}"/>
                </a:ext>
              </a:extLst>
            </p:cNvPr>
            <p:cNvSpPr/>
            <p:nvPr/>
          </p:nvSpPr>
          <p:spPr>
            <a:xfrm>
              <a:off x="2843062" y="2709379"/>
              <a:ext cx="149368" cy="157762"/>
            </a:xfrm>
            <a:custGeom>
              <a:avLst/>
              <a:gdLst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95275 w 1018381"/>
                <a:gd name="connsiteY0" fmla="*/ 912019 h 916781"/>
                <a:gd name="connsiteX1" fmla="*/ 64294 w 1018381"/>
                <a:gd name="connsiteY1" fmla="*/ 459581 h 916781"/>
                <a:gd name="connsiteX2" fmla="*/ 523875 w 1018381"/>
                <a:gd name="connsiteY2" fmla="*/ 0 h 916781"/>
                <a:gd name="connsiteX3" fmla="*/ 981075 w 1018381"/>
                <a:gd name="connsiteY3" fmla="*/ 459581 h 916781"/>
                <a:gd name="connsiteX4" fmla="*/ 747713 w 1018381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92894 w 978694"/>
                <a:gd name="connsiteY0" fmla="*/ 912019 h 916781"/>
                <a:gd name="connsiteX1" fmla="*/ 140494 w 978694"/>
                <a:gd name="connsiteY1" fmla="*/ 764381 h 916781"/>
                <a:gd name="connsiteX2" fmla="*/ 61913 w 978694"/>
                <a:gd name="connsiteY2" fmla="*/ 459581 h 916781"/>
                <a:gd name="connsiteX3" fmla="*/ 521494 w 978694"/>
                <a:gd name="connsiteY3" fmla="*/ 0 h 916781"/>
                <a:gd name="connsiteX4" fmla="*/ 978694 w 978694"/>
                <a:gd name="connsiteY4" fmla="*/ 459581 h 916781"/>
                <a:gd name="connsiteX5" fmla="*/ 745332 w 978694"/>
                <a:gd name="connsiteY5" fmla="*/ 916781 h 916781"/>
                <a:gd name="connsiteX0" fmla="*/ 269081 w 954881"/>
                <a:gd name="connsiteY0" fmla="*/ 912019 h 916781"/>
                <a:gd name="connsiteX1" fmla="*/ 38100 w 954881"/>
                <a:gd name="connsiteY1" fmla="*/ 459581 h 916781"/>
                <a:gd name="connsiteX2" fmla="*/ 497681 w 954881"/>
                <a:gd name="connsiteY2" fmla="*/ 0 h 916781"/>
                <a:gd name="connsiteX3" fmla="*/ 954881 w 954881"/>
                <a:gd name="connsiteY3" fmla="*/ 459581 h 916781"/>
                <a:gd name="connsiteX4" fmla="*/ 721519 w 954881"/>
                <a:gd name="connsiteY4" fmla="*/ 916781 h 916781"/>
                <a:gd name="connsiteX0" fmla="*/ 269081 w 954881"/>
                <a:gd name="connsiteY0" fmla="*/ 912019 h 916781"/>
                <a:gd name="connsiteX1" fmla="*/ 38100 w 954881"/>
                <a:gd name="connsiteY1" fmla="*/ 459581 h 916781"/>
                <a:gd name="connsiteX2" fmla="*/ 497681 w 954881"/>
                <a:gd name="connsiteY2" fmla="*/ 0 h 916781"/>
                <a:gd name="connsiteX3" fmla="*/ 954881 w 954881"/>
                <a:gd name="connsiteY3" fmla="*/ 459581 h 916781"/>
                <a:gd name="connsiteX4" fmla="*/ 721519 w 9548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781" h="916781">
                  <a:moveTo>
                    <a:pt x="230981" y="912019"/>
                  </a:moveTo>
                  <a:cubicBezTo>
                    <a:pt x="182860" y="817761"/>
                    <a:pt x="9525" y="671116"/>
                    <a:pt x="0" y="459581"/>
                  </a:cubicBezTo>
                  <a:cubicBezTo>
                    <a:pt x="19051" y="119460"/>
                    <a:pt x="306784" y="0"/>
                    <a:pt x="459581" y="0"/>
                  </a:cubicBezTo>
                  <a:cubicBezTo>
                    <a:pt x="612378" y="0"/>
                    <a:pt x="891382" y="90090"/>
                    <a:pt x="916781" y="459581"/>
                  </a:cubicBezTo>
                  <a:cubicBezTo>
                    <a:pt x="887412" y="705247"/>
                    <a:pt x="716359" y="850304"/>
                    <a:pt x="683419" y="916781"/>
                  </a:cubicBezTo>
                </a:path>
              </a:pathLst>
            </a:custGeom>
            <a:ln w="19050">
              <a:solidFill>
                <a:srgbClr val="0070C0"/>
              </a:solidFill>
              <a:headEnd type="triangle"/>
              <a:tailEnd type="triangle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547BA3A-1106-5D9B-6746-ED7CD8AB1891}"/>
                </a:ext>
              </a:extLst>
            </p:cNvPr>
            <p:cNvSpPr/>
            <p:nvPr/>
          </p:nvSpPr>
          <p:spPr>
            <a:xfrm>
              <a:off x="2776646" y="2450537"/>
              <a:ext cx="224146" cy="2655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0070C0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CC5EBAE-504A-DA39-2267-915DE9FF0413}"/>
                </a:ext>
              </a:extLst>
            </p:cNvPr>
            <p:cNvSpPr/>
            <p:nvPr/>
          </p:nvSpPr>
          <p:spPr>
            <a:xfrm>
              <a:off x="3282965" y="2870362"/>
              <a:ext cx="373421" cy="394405"/>
            </a:xfrm>
            <a:prstGeom prst="ellipse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  <a:latin typeface="Times New Roman"/>
                  <a:cs typeface="Times New Roman"/>
                </a:rPr>
                <a:t>C</a:t>
              </a:r>
              <a:r>
                <a:rPr lang="en-US" baseline="-25000" dirty="0">
                  <a:solidFill>
                    <a:srgbClr val="0070C0"/>
                  </a:solidFill>
                  <a:latin typeface="Times New Roman"/>
                  <a:cs typeface="Times New Roman"/>
                </a:rPr>
                <a:t>3</a:t>
              </a:r>
              <a:endParaRPr lang="en-US" dirty="0">
                <a:solidFill>
                  <a:srgbClr val="0070C0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41681D71-A1F7-A0F3-BE9B-75E90FE8AD9D}"/>
                </a:ext>
              </a:extLst>
            </p:cNvPr>
            <p:cNvCxnSpPr>
              <a:cxnSpLocks/>
              <a:stCxn id="77" idx="4"/>
              <a:endCxn id="32" idx="0"/>
            </p:cNvCxnSpPr>
            <p:nvPr/>
          </p:nvCxnSpPr>
          <p:spPr>
            <a:xfrm flipH="1">
              <a:off x="2749508" y="3264767"/>
              <a:ext cx="720168" cy="1443135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D58939E3-CFA6-FB60-1F1B-630DC2A83409}"/>
                </a:ext>
              </a:extLst>
            </p:cNvPr>
            <p:cNvSpPr/>
            <p:nvPr/>
          </p:nvSpPr>
          <p:spPr>
            <a:xfrm>
              <a:off x="3387172" y="2709379"/>
              <a:ext cx="149368" cy="157762"/>
            </a:xfrm>
            <a:custGeom>
              <a:avLst/>
              <a:gdLst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95275 w 1018381"/>
                <a:gd name="connsiteY0" fmla="*/ 912019 h 916781"/>
                <a:gd name="connsiteX1" fmla="*/ 64294 w 1018381"/>
                <a:gd name="connsiteY1" fmla="*/ 459581 h 916781"/>
                <a:gd name="connsiteX2" fmla="*/ 523875 w 1018381"/>
                <a:gd name="connsiteY2" fmla="*/ 0 h 916781"/>
                <a:gd name="connsiteX3" fmla="*/ 981075 w 1018381"/>
                <a:gd name="connsiteY3" fmla="*/ 459581 h 916781"/>
                <a:gd name="connsiteX4" fmla="*/ 747713 w 1018381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92894 w 978694"/>
                <a:gd name="connsiteY0" fmla="*/ 912019 h 916781"/>
                <a:gd name="connsiteX1" fmla="*/ 140494 w 978694"/>
                <a:gd name="connsiteY1" fmla="*/ 764381 h 916781"/>
                <a:gd name="connsiteX2" fmla="*/ 61913 w 978694"/>
                <a:gd name="connsiteY2" fmla="*/ 459581 h 916781"/>
                <a:gd name="connsiteX3" fmla="*/ 521494 w 978694"/>
                <a:gd name="connsiteY3" fmla="*/ 0 h 916781"/>
                <a:gd name="connsiteX4" fmla="*/ 978694 w 978694"/>
                <a:gd name="connsiteY4" fmla="*/ 459581 h 916781"/>
                <a:gd name="connsiteX5" fmla="*/ 745332 w 978694"/>
                <a:gd name="connsiteY5" fmla="*/ 916781 h 916781"/>
                <a:gd name="connsiteX0" fmla="*/ 269081 w 954881"/>
                <a:gd name="connsiteY0" fmla="*/ 912019 h 916781"/>
                <a:gd name="connsiteX1" fmla="*/ 38100 w 954881"/>
                <a:gd name="connsiteY1" fmla="*/ 459581 h 916781"/>
                <a:gd name="connsiteX2" fmla="*/ 497681 w 954881"/>
                <a:gd name="connsiteY2" fmla="*/ 0 h 916781"/>
                <a:gd name="connsiteX3" fmla="*/ 954881 w 954881"/>
                <a:gd name="connsiteY3" fmla="*/ 459581 h 916781"/>
                <a:gd name="connsiteX4" fmla="*/ 721519 w 954881"/>
                <a:gd name="connsiteY4" fmla="*/ 916781 h 916781"/>
                <a:gd name="connsiteX0" fmla="*/ 269081 w 954881"/>
                <a:gd name="connsiteY0" fmla="*/ 912019 h 916781"/>
                <a:gd name="connsiteX1" fmla="*/ 38100 w 954881"/>
                <a:gd name="connsiteY1" fmla="*/ 459581 h 916781"/>
                <a:gd name="connsiteX2" fmla="*/ 497681 w 954881"/>
                <a:gd name="connsiteY2" fmla="*/ 0 h 916781"/>
                <a:gd name="connsiteX3" fmla="*/ 954881 w 954881"/>
                <a:gd name="connsiteY3" fmla="*/ 459581 h 916781"/>
                <a:gd name="connsiteX4" fmla="*/ 721519 w 9548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781" h="916781">
                  <a:moveTo>
                    <a:pt x="230981" y="912019"/>
                  </a:moveTo>
                  <a:cubicBezTo>
                    <a:pt x="182860" y="817761"/>
                    <a:pt x="9525" y="671116"/>
                    <a:pt x="0" y="459581"/>
                  </a:cubicBezTo>
                  <a:cubicBezTo>
                    <a:pt x="19051" y="119460"/>
                    <a:pt x="306784" y="0"/>
                    <a:pt x="459581" y="0"/>
                  </a:cubicBezTo>
                  <a:cubicBezTo>
                    <a:pt x="612378" y="0"/>
                    <a:pt x="891382" y="90090"/>
                    <a:pt x="916781" y="459581"/>
                  </a:cubicBezTo>
                  <a:cubicBezTo>
                    <a:pt x="887412" y="705247"/>
                    <a:pt x="716359" y="850304"/>
                    <a:pt x="683419" y="916781"/>
                  </a:cubicBezTo>
                </a:path>
              </a:pathLst>
            </a:custGeom>
            <a:ln w="19050">
              <a:solidFill>
                <a:srgbClr val="0070C0"/>
              </a:solidFill>
              <a:headEnd type="triangle"/>
              <a:tailEnd type="triangle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A5F4AAE2-19C6-E450-73F0-6D83C4C7AE7D}"/>
                </a:ext>
              </a:extLst>
            </p:cNvPr>
            <p:cNvSpPr/>
            <p:nvPr/>
          </p:nvSpPr>
          <p:spPr>
            <a:xfrm>
              <a:off x="3320757" y="2450537"/>
              <a:ext cx="224146" cy="2655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0070C0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2C2DE955-11E8-C21C-44C7-803002629ACD}"/>
                </a:ext>
              </a:extLst>
            </p:cNvPr>
            <p:cNvSpPr/>
            <p:nvPr/>
          </p:nvSpPr>
          <p:spPr>
            <a:xfrm>
              <a:off x="447286" y="5801120"/>
              <a:ext cx="373421" cy="394405"/>
            </a:xfrm>
            <a:prstGeom prst="ellipse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rgbClr val="7030A0"/>
                  </a:solidFill>
                  <a:latin typeface="Times New Roman"/>
                  <a:cs typeface="Times New Roman"/>
                </a:rPr>
                <a:t>E</a:t>
              </a:r>
              <a:r>
                <a:rPr lang="en-US" baseline="-25000" dirty="0">
                  <a:solidFill>
                    <a:srgbClr val="7030A0"/>
                  </a:solidFill>
                  <a:latin typeface="Times New Roman"/>
                  <a:cs typeface="Times New Roman"/>
                </a:rPr>
                <a:t>1</a:t>
              </a:r>
              <a:endParaRPr lang="en-US" dirty="0">
                <a:solidFill>
                  <a:srgbClr val="7030A0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6BD16838-9586-9A0D-EDCF-450029EEBAC9}"/>
                </a:ext>
              </a:extLst>
            </p:cNvPr>
            <p:cNvCxnSpPr>
              <a:cxnSpLocks/>
              <a:stCxn id="101" idx="0"/>
              <a:endCxn id="32" idx="2"/>
            </p:cNvCxnSpPr>
            <p:nvPr/>
          </p:nvCxnSpPr>
          <p:spPr>
            <a:xfrm flipV="1">
              <a:off x="633997" y="5196874"/>
              <a:ext cx="2115511" cy="604246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588B680B-FA68-8B53-4D2A-759C9754EFF5}"/>
                </a:ext>
              </a:extLst>
            </p:cNvPr>
            <p:cNvCxnSpPr>
              <a:cxnSpLocks/>
              <a:stCxn id="101" idx="0"/>
              <a:endCxn id="29" idx="2"/>
            </p:cNvCxnSpPr>
            <p:nvPr/>
          </p:nvCxnSpPr>
          <p:spPr>
            <a:xfrm flipV="1">
              <a:off x="633997" y="5196874"/>
              <a:ext cx="1003054" cy="604246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444F73DA-9DDE-8485-B038-CE44A658934E}"/>
                </a:ext>
              </a:extLst>
            </p:cNvPr>
            <p:cNvCxnSpPr>
              <a:cxnSpLocks/>
              <a:stCxn id="101" idx="0"/>
              <a:endCxn id="27" idx="2"/>
            </p:cNvCxnSpPr>
            <p:nvPr/>
          </p:nvCxnSpPr>
          <p:spPr>
            <a:xfrm flipV="1">
              <a:off x="633997" y="5186769"/>
              <a:ext cx="22000" cy="614351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7A3FD395-C67C-2BBF-51AB-AC902045833D}"/>
                </a:ext>
              </a:extLst>
            </p:cNvPr>
            <p:cNvSpPr/>
            <p:nvPr/>
          </p:nvSpPr>
          <p:spPr>
            <a:xfrm rot="10800000">
              <a:off x="581085" y="6201925"/>
              <a:ext cx="149368" cy="157762"/>
            </a:xfrm>
            <a:custGeom>
              <a:avLst/>
              <a:gdLst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95275 w 1018381"/>
                <a:gd name="connsiteY0" fmla="*/ 912019 h 916781"/>
                <a:gd name="connsiteX1" fmla="*/ 64294 w 1018381"/>
                <a:gd name="connsiteY1" fmla="*/ 459581 h 916781"/>
                <a:gd name="connsiteX2" fmla="*/ 523875 w 1018381"/>
                <a:gd name="connsiteY2" fmla="*/ 0 h 916781"/>
                <a:gd name="connsiteX3" fmla="*/ 981075 w 1018381"/>
                <a:gd name="connsiteY3" fmla="*/ 459581 h 916781"/>
                <a:gd name="connsiteX4" fmla="*/ 747713 w 1018381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92894 w 978694"/>
                <a:gd name="connsiteY0" fmla="*/ 912019 h 916781"/>
                <a:gd name="connsiteX1" fmla="*/ 140494 w 978694"/>
                <a:gd name="connsiteY1" fmla="*/ 764381 h 916781"/>
                <a:gd name="connsiteX2" fmla="*/ 61913 w 978694"/>
                <a:gd name="connsiteY2" fmla="*/ 459581 h 916781"/>
                <a:gd name="connsiteX3" fmla="*/ 521494 w 978694"/>
                <a:gd name="connsiteY3" fmla="*/ 0 h 916781"/>
                <a:gd name="connsiteX4" fmla="*/ 978694 w 978694"/>
                <a:gd name="connsiteY4" fmla="*/ 459581 h 916781"/>
                <a:gd name="connsiteX5" fmla="*/ 745332 w 978694"/>
                <a:gd name="connsiteY5" fmla="*/ 916781 h 916781"/>
                <a:gd name="connsiteX0" fmla="*/ 269081 w 954881"/>
                <a:gd name="connsiteY0" fmla="*/ 912019 h 916781"/>
                <a:gd name="connsiteX1" fmla="*/ 38100 w 954881"/>
                <a:gd name="connsiteY1" fmla="*/ 459581 h 916781"/>
                <a:gd name="connsiteX2" fmla="*/ 497681 w 954881"/>
                <a:gd name="connsiteY2" fmla="*/ 0 h 916781"/>
                <a:gd name="connsiteX3" fmla="*/ 954881 w 954881"/>
                <a:gd name="connsiteY3" fmla="*/ 459581 h 916781"/>
                <a:gd name="connsiteX4" fmla="*/ 721519 w 954881"/>
                <a:gd name="connsiteY4" fmla="*/ 916781 h 916781"/>
                <a:gd name="connsiteX0" fmla="*/ 269081 w 954881"/>
                <a:gd name="connsiteY0" fmla="*/ 912019 h 916781"/>
                <a:gd name="connsiteX1" fmla="*/ 38100 w 954881"/>
                <a:gd name="connsiteY1" fmla="*/ 459581 h 916781"/>
                <a:gd name="connsiteX2" fmla="*/ 497681 w 954881"/>
                <a:gd name="connsiteY2" fmla="*/ 0 h 916781"/>
                <a:gd name="connsiteX3" fmla="*/ 954881 w 954881"/>
                <a:gd name="connsiteY3" fmla="*/ 459581 h 916781"/>
                <a:gd name="connsiteX4" fmla="*/ 721519 w 9548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781" h="916781">
                  <a:moveTo>
                    <a:pt x="230981" y="912019"/>
                  </a:moveTo>
                  <a:cubicBezTo>
                    <a:pt x="182860" y="817761"/>
                    <a:pt x="9525" y="671116"/>
                    <a:pt x="0" y="459581"/>
                  </a:cubicBezTo>
                  <a:cubicBezTo>
                    <a:pt x="19051" y="119460"/>
                    <a:pt x="306784" y="0"/>
                    <a:pt x="459581" y="0"/>
                  </a:cubicBezTo>
                  <a:cubicBezTo>
                    <a:pt x="612378" y="0"/>
                    <a:pt x="891382" y="90090"/>
                    <a:pt x="916781" y="459581"/>
                  </a:cubicBezTo>
                  <a:cubicBezTo>
                    <a:pt x="887412" y="705247"/>
                    <a:pt x="716359" y="850304"/>
                    <a:pt x="683419" y="916781"/>
                  </a:cubicBezTo>
                </a:path>
              </a:pathLst>
            </a:custGeom>
            <a:ln w="19050">
              <a:solidFill>
                <a:srgbClr val="7030A0"/>
              </a:solidFill>
              <a:headEnd type="triangle"/>
              <a:tailEnd type="triangle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7030A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2683D609-33A0-4ECC-673C-224C45BEA6EA}"/>
                </a:ext>
              </a:extLst>
            </p:cNvPr>
            <p:cNvSpPr/>
            <p:nvPr/>
          </p:nvSpPr>
          <p:spPr>
            <a:xfrm>
              <a:off x="516282" y="6287451"/>
              <a:ext cx="224146" cy="2655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7030A0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27A2E0D0-CF6F-89C9-38BD-0DB450A14D7C}"/>
                </a:ext>
              </a:extLst>
            </p:cNvPr>
            <p:cNvSpPr/>
            <p:nvPr/>
          </p:nvSpPr>
          <p:spPr>
            <a:xfrm>
              <a:off x="1438483" y="5811121"/>
              <a:ext cx="373421" cy="394405"/>
            </a:xfrm>
            <a:prstGeom prst="ellipse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rgbClr val="7030A0"/>
                  </a:solidFill>
                  <a:latin typeface="Times New Roman"/>
                  <a:cs typeface="Times New Roman"/>
                </a:rPr>
                <a:t>E</a:t>
              </a:r>
              <a:r>
                <a:rPr lang="en-US" baseline="-25000" dirty="0">
                  <a:solidFill>
                    <a:srgbClr val="7030A0"/>
                  </a:solidFill>
                  <a:latin typeface="Times New Roman"/>
                  <a:cs typeface="Times New Roman"/>
                </a:rPr>
                <a:t>2</a:t>
              </a:r>
              <a:endParaRPr lang="en-US" dirty="0">
                <a:solidFill>
                  <a:srgbClr val="7030A0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BA9A3EDF-5BD5-502F-DA53-332340D29CAB}"/>
                </a:ext>
              </a:extLst>
            </p:cNvPr>
            <p:cNvCxnSpPr>
              <a:cxnSpLocks/>
              <a:stCxn id="107" idx="0"/>
              <a:endCxn id="29" idx="2"/>
            </p:cNvCxnSpPr>
            <p:nvPr/>
          </p:nvCxnSpPr>
          <p:spPr>
            <a:xfrm flipV="1">
              <a:off x="1625194" y="5196874"/>
              <a:ext cx="11858" cy="614247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FBE5C189-D638-BA73-1500-05DE9A6DB516}"/>
                </a:ext>
              </a:extLst>
            </p:cNvPr>
            <p:cNvCxnSpPr>
              <a:cxnSpLocks/>
              <a:stCxn id="107" idx="0"/>
              <a:endCxn id="32" idx="2"/>
            </p:cNvCxnSpPr>
            <p:nvPr/>
          </p:nvCxnSpPr>
          <p:spPr>
            <a:xfrm flipV="1">
              <a:off x="1625194" y="5196874"/>
              <a:ext cx="1124314" cy="614247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CE54EECB-B60B-97E3-37FD-EBE1E494F86C}"/>
                </a:ext>
              </a:extLst>
            </p:cNvPr>
            <p:cNvSpPr/>
            <p:nvPr/>
          </p:nvSpPr>
          <p:spPr>
            <a:xfrm rot="10800000">
              <a:off x="1582827" y="6199441"/>
              <a:ext cx="149368" cy="157762"/>
            </a:xfrm>
            <a:custGeom>
              <a:avLst/>
              <a:gdLst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95275 w 1018381"/>
                <a:gd name="connsiteY0" fmla="*/ 912019 h 916781"/>
                <a:gd name="connsiteX1" fmla="*/ 64294 w 1018381"/>
                <a:gd name="connsiteY1" fmla="*/ 459581 h 916781"/>
                <a:gd name="connsiteX2" fmla="*/ 523875 w 1018381"/>
                <a:gd name="connsiteY2" fmla="*/ 0 h 916781"/>
                <a:gd name="connsiteX3" fmla="*/ 981075 w 1018381"/>
                <a:gd name="connsiteY3" fmla="*/ 459581 h 916781"/>
                <a:gd name="connsiteX4" fmla="*/ 747713 w 1018381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92894 w 978694"/>
                <a:gd name="connsiteY0" fmla="*/ 912019 h 916781"/>
                <a:gd name="connsiteX1" fmla="*/ 140494 w 978694"/>
                <a:gd name="connsiteY1" fmla="*/ 764381 h 916781"/>
                <a:gd name="connsiteX2" fmla="*/ 61913 w 978694"/>
                <a:gd name="connsiteY2" fmla="*/ 459581 h 916781"/>
                <a:gd name="connsiteX3" fmla="*/ 521494 w 978694"/>
                <a:gd name="connsiteY3" fmla="*/ 0 h 916781"/>
                <a:gd name="connsiteX4" fmla="*/ 978694 w 978694"/>
                <a:gd name="connsiteY4" fmla="*/ 459581 h 916781"/>
                <a:gd name="connsiteX5" fmla="*/ 745332 w 978694"/>
                <a:gd name="connsiteY5" fmla="*/ 916781 h 916781"/>
                <a:gd name="connsiteX0" fmla="*/ 269081 w 954881"/>
                <a:gd name="connsiteY0" fmla="*/ 912019 h 916781"/>
                <a:gd name="connsiteX1" fmla="*/ 38100 w 954881"/>
                <a:gd name="connsiteY1" fmla="*/ 459581 h 916781"/>
                <a:gd name="connsiteX2" fmla="*/ 497681 w 954881"/>
                <a:gd name="connsiteY2" fmla="*/ 0 h 916781"/>
                <a:gd name="connsiteX3" fmla="*/ 954881 w 954881"/>
                <a:gd name="connsiteY3" fmla="*/ 459581 h 916781"/>
                <a:gd name="connsiteX4" fmla="*/ 721519 w 954881"/>
                <a:gd name="connsiteY4" fmla="*/ 916781 h 916781"/>
                <a:gd name="connsiteX0" fmla="*/ 269081 w 954881"/>
                <a:gd name="connsiteY0" fmla="*/ 912019 h 916781"/>
                <a:gd name="connsiteX1" fmla="*/ 38100 w 954881"/>
                <a:gd name="connsiteY1" fmla="*/ 459581 h 916781"/>
                <a:gd name="connsiteX2" fmla="*/ 497681 w 954881"/>
                <a:gd name="connsiteY2" fmla="*/ 0 h 916781"/>
                <a:gd name="connsiteX3" fmla="*/ 954881 w 954881"/>
                <a:gd name="connsiteY3" fmla="*/ 459581 h 916781"/>
                <a:gd name="connsiteX4" fmla="*/ 721519 w 9548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781" h="916781">
                  <a:moveTo>
                    <a:pt x="230981" y="912019"/>
                  </a:moveTo>
                  <a:cubicBezTo>
                    <a:pt x="182860" y="817761"/>
                    <a:pt x="9525" y="671116"/>
                    <a:pt x="0" y="459581"/>
                  </a:cubicBezTo>
                  <a:cubicBezTo>
                    <a:pt x="19051" y="119460"/>
                    <a:pt x="306784" y="0"/>
                    <a:pt x="459581" y="0"/>
                  </a:cubicBezTo>
                  <a:cubicBezTo>
                    <a:pt x="612378" y="0"/>
                    <a:pt x="891382" y="90090"/>
                    <a:pt x="916781" y="459581"/>
                  </a:cubicBezTo>
                  <a:cubicBezTo>
                    <a:pt x="887412" y="705247"/>
                    <a:pt x="716359" y="850304"/>
                    <a:pt x="683419" y="916781"/>
                  </a:cubicBezTo>
                </a:path>
              </a:pathLst>
            </a:custGeom>
            <a:ln w="19050">
              <a:solidFill>
                <a:srgbClr val="7030A0"/>
              </a:solidFill>
              <a:headEnd type="triangle"/>
              <a:tailEnd type="triangle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7030A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FD9382AF-68DB-AE96-BDA5-CF1CFD063732}"/>
                </a:ext>
              </a:extLst>
            </p:cNvPr>
            <p:cNvSpPr/>
            <p:nvPr/>
          </p:nvSpPr>
          <p:spPr>
            <a:xfrm>
              <a:off x="1518527" y="6296840"/>
              <a:ext cx="224146" cy="2655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7030A0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760A41E0-FDBF-409C-E3B5-CED88D1D3774}"/>
                </a:ext>
              </a:extLst>
            </p:cNvPr>
            <p:cNvSpPr/>
            <p:nvPr/>
          </p:nvSpPr>
          <p:spPr>
            <a:xfrm>
              <a:off x="2562797" y="5811225"/>
              <a:ext cx="373421" cy="394405"/>
            </a:xfrm>
            <a:prstGeom prst="ellipse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rgbClr val="7030A0"/>
                  </a:solidFill>
                  <a:latin typeface="Times New Roman"/>
                  <a:cs typeface="Times New Roman"/>
                </a:rPr>
                <a:t>E</a:t>
              </a:r>
              <a:r>
                <a:rPr lang="en-US" baseline="-25000" dirty="0">
                  <a:solidFill>
                    <a:srgbClr val="7030A0"/>
                  </a:solidFill>
                  <a:latin typeface="Times New Roman"/>
                  <a:cs typeface="Times New Roman"/>
                </a:rPr>
                <a:t>3</a:t>
              </a:r>
              <a:endParaRPr lang="en-US" dirty="0">
                <a:solidFill>
                  <a:srgbClr val="7030A0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783EF8DE-6994-1E5A-E54A-6FBF93626B21}"/>
                </a:ext>
              </a:extLst>
            </p:cNvPr>
            <p:cNvCxnSpPr>
              <a:cxnSpLocks/>
              <a:stCxn id="112" idx="0"/>
              <a:endCxn id="32" idx="2"/>
            </p:cNvCxnSpPr>
            <p:nvPr/>
          </p:nvCxnSpPr>
          <p:spPr>
            <a:xfrm flipV="1">
              <a:off x="2749508" y="5196874"/>
              <a:ext cx="0" cy="614351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7EA7D8B4-5CC9-7C2D-5FDA-CB64CE51898C}"/>
                </a:ext>
              </a:extLst>
            </p:cNvPr>
            <p:cNvSpPr/>
            <p:nvPr/>
          </p:nvSpPr>
          <p:spPr>
            <a:xfrm>
              <a:off x="2613877" y="6287452"/>
              <a:ext cx="224146" cy="2655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7030A0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87461CEF-02A7-F9A4-DFD2-6268ABB57BFA}"/>
                </a:ext>
              </a:extLst>
            </p:cNvPr>
            <p:cNvSpPr/>
            <p:nvPr/>
          </p:nvSpPr>
          <p:spPr>
            <a:xfrm rot="10800000">
              <a:off x="2685943" y="6199441"/>
              <a:ext cx="149368" cy="157762"/>
            </a:xfrm>
            <a:custGeom>
              <a:avLst/>
              <a:gdLst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95275 w 1018381"/>
                <a:gd name="connsiteY0" fmla="*/ 912019 h 916781"/>
                <a:gd name="connsiteX1" fmla="*/ 64294 w 1018381"/>
                <a:gd name="connsiteY1" fmla="*/ 459581 h 916781"/>
                <a:gd name="connsiteX2" fmla="*/ 523875 w 1018381"/>
                <a:gd name="connsiteY2" fmla="*/ 0 h 916781"/>
                <a:gd name="connsiteX3" fmla="*/ 981075 w 1018381"/>
                <a:gd name="connsiteY3" fmla="*/ 459581 h 916781"/>
                <a:gd name="connsiteX4" fmla="*/ 747713 w 1018381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92894 w 978694"/>
                <a:gd name="connsiteY0" fmla="*/ 912019 h 916781"/>
                <a:gd name="connsiteX1" fmla="*/ 140494 w 978694"/>
                <a:gd name="connsiteY1" fmla="*/ 764381 h 916781"/>
                <a:gd name="connsiteX2" fmla="*/ 61913 w 978694"/>
                <a:gd name="connsiteY2" fmla="*/ 459581 h 916781"/>
                <a:gd name="connsiteX3" fmla="*/ 521494 w 978694"/>
                <a:gd name="connsiteY3" fmla="*/ 0 h 916781"/>
                <a:gd name="connsiteX4" fmla="*/ 978694 w 978694"/>
                <a:gd name="connsiteY4" fmla="*/ 459581 h 916781"/>
                <a:gd name="connsiteX5" fmla="*/ 745332 w 978694"/>
                <a:gd name="connsiteY5" fmla="*/ 916781 h 916781"/>
                <a:gd name="connsiteX0" fmla="*/ 269081 w 954881"/>
                <a:gd name="connsiteY0" fmla="*/ 912019 h 916781"/>
                <a:gd name="connsiteX1" fmla="*/ 38100 w 954881"/>
                <a:gd name="connsiteY1" fmla="*/ 459581 h 916781"/>
                <a:gd name="connsiteX2" fmla="*/ 497681 w 954881"/>
                <a:gd name="connsiteY2" fmla="*/ 0 h 916781"/>
                <a:gd name="connsiteX3" fmla="*/ 954881 w 954881"/>
                <a:gd name="connsiteY3" fmla="*/ 459581 h 916781"/>
                <a:gd name="connsiteX4" fmla="*/ 721519 w 954881"/>
                <a:gd name="connsiteY4" fmla="*/ 916781 h 916781"/>
                <a:gd name="connsiteX0" fmla="*/ 269081 w 954881"/>
                <a:gd name="connsiteY0" fmla="*/ 912019 h 916781"/>
                <a:gd name="connsiteX1" fmla="*/ 38100 w 954881"/>
                <a:gd name="connsiteY1" fmla="*/ 459581 h 916781"/>
                <a:gd name="connsiteX2" fmla="*/ 497681 w 954881"/>
                <a:gd name="connsiteY2" fmla="*/ 0 h 916781"/>
                <a:gd name="connsiteX3" fmla="*/ 954881 w 954881"/>
                <a:gd name="connsiteY3" fmla="*/ 459581 h 916781"/>
                <a:gd name="connsiteX4" fmla="*/ 721519 w 9548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781" h="916781">
                  <a:moveTo>
                    <a:pt x="230981" y="912019"/>
                  </a:moveTo>
                  <a:cubicBezTo>
                    <a:pt x="182860" y="817761"/>
                    <a:pt x="9525" y="671116"/>
                    <a:pt x="0" y="459581"/>
                  </a:cubicBezTo>
                  <a:cubicBezTo>
                    <a:pt x="19051" y="119460"/>
                    <a:pt x="306784" y="0"/>
                    <a:pt x="459581" y="0"/>
                  </a:cubicBezTo>
                  <a:cubicBezTo>
                    <a:pt x="612378" y="0"/>
                    <a:pt x="891382" y="90090"/>
                    <a:pt x="916781" y="459581"/>
                  </a:cubicBezTo>
                  <a:cubicBezTo>
                    <a:pt x="887412" y="705247"/>
                    <a:pt x="716359" y="850304"/>
                    <a:pt x="683419" y="916781"/>
                  </a:cubicBezTo>
                </a:path>
              </a:pathLst>
            </a:custGeom>
            <a:ln w="19050">
              <a:solidFill>
                <a:srgbClr val="7030A0"/>
              </a:solidFill>
              <a:headEnd type="triangle"/>
              <a:tailEnd type="triangle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7030A0"/>
                </a:solidFill>
                <a:latin typeface="Times New Roman"/>
                <a:cs typeface="Times New Roman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2EBD502E-4D47-9DF7-7FFA-238C905DC462}"/>
                  </a:ext>
                </a:extLst>
              </p:cNvPr>
              <p:cNvSpPr txBox="1"/>
              <p:nvPr/>
            </p:nvSpPr>
            <p:spPr>
              <a:xfrm>
                <a:off x="4256789" y="1709671"/>
                <a:ext cx="235954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𝑎𝑡𝐶𝑜𝑣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2EBD502E-4D47-9DF7-7FFA-238C905DC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789" y="1709671"/>
                <a:ext cx="235954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B048FA10-1972-CC07-1366-AE4615614D0C}"/>
                  </a:ext>
                </a:extLst>
              </p:cNvPr>
              <p:cNvSpPr txBox="1"/>
              <p:nvPr/>
            </p:nvSpPr>
            <p:spPr>
              <a:xfrm>
                <a:off x="4409415" y="2090610"/>
                <a:ext cx="44136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⨂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⨂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⨂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𝐸𝐸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B048FA10-1972-CC07-1366-AE4615614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415" y="2090610"/>
                <a:ext cx="4413644" cy="523220"/>
              </a:xfrm>
              <a:prstGeom prst="rect">
                <a:avLst/>
              </a:prstGeom>
              <a:blipFill>
                <a:blip r:embed="rId4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DE98C973-1FA8-1E0A-9BF9-AA37438F1A4F}"/>
                  </a:ext>
                </a:extLst>
              </p:cNvPr>
              <p:cNvSpPr txBox="1"/>
              <p:nvPr/>
            </p:nvSpPr>
            <p:spPr>
              <a:xfrm>
                <a:off x="4947061" y="2826444"/>
                <a:ext cx="1699311" cy="9012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</m:sSub>
                          </m:e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sub>
                            </m:sSub>
                          </m:e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33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DE98C973-1FA8-1E0A-9BF9-AA37438F1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061" y="2826444"/>
                <a:ext cx="1699311" cy="9012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TextBox 139">
            <a:extLst>
              <a:ext uri="{FF2B5EF4-FFF2-40B4-BE49-F238E27FC236}">
                <a16:creationId xmlns:a16="http://schemas.microsoft.com/office/drawing/2014/main" id="{679D8474-B1D4-3042-E7BD-A3F2D620A1CF}"/>
              </a:ext>
            </a:extLst>
          </p:cNvPr>
          <p:cNvSpPr txBox="1"/>
          <p:nvPr/>
        </p:nvSpPr>
        <p:spPr>
          <a:xfrm>
            <a:off x="4605358" y="2287245"/>
            <a:ext cx="63671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solidFill>
                  <a:srgbClr val="C00000"/>
                </a:solidFill>
              </a:rPr>
              <a:t>[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5647D6E-3081-C341-5F46-5B0E8D88AEE6}"/>
              </a:ext>
            </a:extLst>
          </p:cNvPr>
          <p:cNvSpPr txBox="1"/>
          <p:nvPr/>
        </p:nvSpPr>
        <p:spPr>
          <a:xfrm>
            <a:off x="6251339" y="2291921"/>
            <a:ext cx="63671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solidFill>
                  <a:srgbClr val="C00000"/>
                </a:solidFill>
              </a:rPr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137A2D3A-8AAB-6CD1-DDA0-5EF6803A6BD3}"/>
                  </a:ext>
                </a:extLst>
              </p:cNvPr>
              <p:cNvSpPr txBox="1"/>
              <p:nvPr/>
            </p:nvSpPr>
            <p:spPr>
              <a:xfrm>
                <a:off x="6824367" y="2887742"/>
                <a:ext cx="1693990" cy="8399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31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32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33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137A2D3A-8AAB-6CD1-DDA0-5EF6803A6B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367" y="2887742"/>
                <a:ext cx="1693990" cy="839974"/>
              </a:xfrm>
              <a:prstGeom prst="rect">
                <a:avLst/>
              </a:prstGeom>
              <a:blipFill>
                <a:blip r:embed="rId6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8EF4F882-E200-BA25-CF71-73DE9F2B051D}"/>
                  </a:ext>
                </a:extLst>
              </p:cNvPr>
              <p:cNvSpPr txBox="1"/>
              <p:nvPr/>
            </p:nvSpPr>
            <p:spPr>
              <a:xfrm>
                <a:off x="3549145" y="2950447"/>
                <a:ext cx="158991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⨂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8EF4F882-E200-BA25-CF71-73DE9F2B0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145" y="2950447"/>
                <a:ext cx="1589912" cy="707886"/>
              </a:xfrm>
              <a:prstGeom prst="rect">
                <a:avLst/>
              </a:prstGeom>
              <a:blipFill>
                <a:blip r:embed="rId7"/>
                <a:stretch>
                  <a:fillRect b="-26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5" name="TextBox 144">
            <a:extLst>
              <a:ext uri="{FF2B5EF4-FFF2-40B4-BE49-F238E27FC236}">
                <a16:creationId xmlns:a16="http://schemas.microsoft.com/office/drawing/2014/main" id="{1A068E48-34A8-BBB3-76C6-7C7981BD518D}"/>
              </a:ext>
            </a:extLst>
          </p:cNvPr>
          <p:cNvSpPr txBox="1"/>
          <p:nvPr/>
        </p:nvSpPr>
        <p:spPr>
          <a:xfrm>
            <a:off x="6555983" y="2287245"/>
            <a:ext cx="63671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solidFill>
                  <a:srgbClr val="C00000"/>
                </a:solidFill>
              </a:rPr>
              <a:t>[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320BEFEE-2330-5108-9F8C-3E6C5EE43863}"/>
              </a:ext>
            </a:extLst>
          </p:cNvPr>
          <p:cNvSpPr txBox="1"/>
          <p:nvPr/>
        </p:nvSpPr>
        <p:spPr>
          <a:xfrm>
            <a:off x="8170044" y="2313693"/>
            <a:ext cx="63671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solidFill>
                  <a:srgbClr val="C00000"/>
                </a:solidFill>
              </a:rPr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2FFA6B2E-F6C2-AAD0-C768-52A0E3D9841C}"/>
                  </a:ext>
                </a:extLst>
              </p:cNvPr>
              <p:cNvSpPr txBox="1"/>
              <p:nvPr/>
            </p:nvSpPr>
            <p:spPr>
              <a:xfrm>
                <a:off x="4910705" y="4024066"/>
                <a:ext cx="1615058" cy="877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</m:sSub>
                          </m:e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sub>
                            </m:sSub>
                          </m:e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33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2FFA6B2E-F6C2-AAD0-C768-52A0E3D98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705" y="4024066"/>
                <a:ext cx="1615058" cy="8774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BC75846E-CE62-0126-4A47-AE7AA3D7E568}"/>
                  </a:ext>
                </a:extLst>
              </p:cNvPr>
              <p:cNvSpPr txBox="1"/>
              <p:nvPr/>
            </p:nvSpPr>
            <p:spPr>
              <a:xfrm>
                <a:off x="6788011" y="4085364"/>
                <a:ext cx="1609735" cy="839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31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32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33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BC75846E-CE62-0126-4A47-AE7AA3D7E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011" y="4085364"/>
                <a:ext cx="1609735" cy="839910"/>
              </a:xfrm>
              <a:prstGeom prst="rect">
                <a:avLst/>
              </a:prstGeom>
              <a:blipFill>
                <a:blip r:embed="rId9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BD3F08B9-BD9F-B044-C2CD-9294B2997C48}"/>
                  </a:ext>
                </a:extLst>
              </p:cNvPr>
              <p:cNvSpPr txBox="1"/>
              <p:nvPr/>
            </p:nvSpPr>
            <p:spPr>
              <a:xfrm>
                <a:off x="3513426" y="4191060"/>
                <a:ext cx="158991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⨂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BD3F08B9-BD9F-B044-C2CD-9294B2997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426" y="4191060"/>
                <a:ext cx="1589912" cy="707886"/>
              </a:xfrm>
              <a:prstGeom prst="rect">
                <a:avLst/>
              </a:prstGeom>
              <a:blipFill>
                <a:blip r:embed="rId10"/>
                <a:stretch>
                  <a:fillRect b="-26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TextBox 151">
            <a:extLst>
              <a:ext uri="{FF2B5EF4-FFF2-40B4-BE49-F238E27FC236}">
                <a16:creationId xmlns:a16="http://schemas.microsoft.com/office/drawing/2014/main" id="{615EB860-D617-B659-987D-E46F477F3BFB}"/>
              </a:ext>
            </a:extLst>
          </p:cNvPr>
          <p:cNvSpPr txBox="1"/>
          <p:nvPr/>
        </p:nvSpPr>
        <p:spPr>
          <a:xfrm>
            <a:off x="4605358" y="3531752"/>
            <a:ext cx="63671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solidFill>
                  <a:srgbClr val="0070C0"/>
                </a:solidFill>
              </a:rPr>
              <a:t>[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15C41185-6567-3D6C-6ABC-D903EEADA29E}"/>
              </a:ext>
            </a:extLst>
          </p:cNvPr>
          <p:cNvSpPr txBox="1"/>
          <p:nvPr/>
        </p:nvSpPr>
        <p:spPr>
          <a:xfrm>
            <a:off x="6563767" y="3531752"/>
            <a:ext cx="63671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solidFill>
                  <a:srgbClr val="0070C0"/>
                </a:solidFill>
              </a:rPr>
              <a:t>[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D2BE64CF-6F25-8104-FCFF-C0B74E0B1963}"/>
              </a:ext>
            </a:extLst>
          </p:cNvPr>
          <p:cNvSpPr txBox="1"/>
          <p:nvPr/>
        </p:nvSpPr>
        <p:spPr>
          <a:xfrm>
            <a:off x="6251339" y="3531752"/>
            <a:ext cx="63671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solidFill>
                  <a:srgbClr val="0070C0"/>
                </a:solidFill>
              </a:rPr>
              <a:t>]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8226A9E1-1DBC-3E83-B60D-FC9EBB3AC251}"/>
              </a:ext>
            </a:extLst>
          </p:cNvPr>
          <p:cNvSpPr txBox="1"/>
          <p:nvPr/>
        </p:nvSpPr>
        <p:spPr>
          <a:xfrm>
            <a:off x="8170044" y="3560102"/>
            <a:ext cx="50835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500" dirty="0">
                <a:solidFill>
                  <a:srgbClr val="0070C0"/>
                </a:solidFill>
              </a:rPr>
              <a:t>]</a:t>
            </a:r>
            <a:endParaRPr lang="en-US" sz="1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450E8732-71EB-30D4-2CBB-6C49429E750E}"/>
                  </a:ext>
                </a:extLst>
              </p:cNvPr>
              <p:cNvSpPr txBox="1"/>
              <p:nvPr/>
            </p:nvSpPr>
            <p:spPr>
              <a:xfrm>
                <a:off x="5010746" y="5246612"/>
                <a:ext cx="1635832" cy="877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</m:sSub>
                          </m:e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sub>
                            </m:sSub>
                          </m:e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32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33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450E8732-71EB-30D4-2CBB-6C49429E7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746" y="5246612"/>
                <a:ext cx="1635832" cy="8774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D55B5ACE-1944-EBDB-8AB4-AF2810B4B66F}"/>
                  </a:ext>
                </a:extLst>
              </p:cNvPr>
              <p:cNvSpPr txBox="1"/>
              <p:nvPr/>
            </p:nvSpPr>
            <p:spPr>
              <a:xfrm>
                <a:off x="6888052" y="5307910"/>
                <a:ext cx="1630510" cy="8399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31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32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33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D55B5ACE-1944-EBDB-8AB4-AF2810B4B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052" y="5307910"/>
                <a:ext cx="1630510" cy="839974"/>
              </a:xfrm>
              <a:prstGeom prst="rect">
                <a:avLst/>
              </a:prstGeom>
              <a:blipFill>
                <a:blip r:embed="rId12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B83A621E-216E-571F-2873-9BD31828B403}"/>
                  </a:ext>
                </a:extLst>
              </p:cNvPr>
              <p:cNvSpPr txBox="1"/>
              <p:nvPr/>
            </p:nvSpPr>
            <p:spPr>
              <a:xfrm>
                <a:off x="3513426" y="5438228"/>
                <a:ext cx="158991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⨂</m:t>
                      </m:r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B83A621E-216E-571F-2873-9BD31828B4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426" y="5438228"/>
                <a:ext cx="1589912" cy="707886"/>
              </a:xfrm>
              <a:prstGeom prst="rect">
                <a:avLst/>
              </a:prstGeom>
              <a:blipFill>
                <a:blip r:embed="rId13"/>
                <a:stretch>
                  <a:fillRect b="-26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TextBox 162">
            <a:extLst>
              <a:ext uri="{FF2B5EF4-FFF2-40B4-BE49-F238E27FC236}">
                <a16:creationId xmlns:a16="http://schemas.microsoft.com/office/drawing/2014/main" id="{0ABCCCBE-846F-59C8-4C3F-DE5EDE9E6693}"/>
              </a:ext>
            </a:extLst>
          </p:cNvPr>
          <p:cNvSpPr txBox="1"/>
          <p:nvPr/>
        </p:nvSpPr>
        <p:spPr>
          <a:xfrm>
            <a:off x="4605584" y="4786956"/>
            <a:ext cx="63671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solidFill>
                  <a:srgbClr val="7030A0"/>
                </a:solidFill>
              </a:rPr>
              <a:t>[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814741B2-F69C-F692-A040-BFAEF5E100B0}"/>
              </a:ext>
            </a:extLst>
          </p:cNvPr>
          <p:cNvSpPr txBox="1"/>
          <p:nvPr/>
        </p:nvSpPr>
        <p:spPr>
          <a:xfrm>
            <a:off x="6555982" y="4782648"/>
            <a:ext cx="63671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solidFill>
                  <a:srgbClr val="7030A0"/>
                </a:solidFill>
              </a:rPr>
              <a:t>[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EDF91C2-FA33-4DF3-2488-501BC74CF286}"/>
              </a:ext>
            </a:extLst>
          </p:cNvPr>
          <p:cNvSpPr txBox="1"/>
          <p:nvPr/>
        </p:nvSpPr>
        <p:spPr>
          <a:xfrm>
            <a:off x="6251339" y="4791829"/>
            <a:ext cx="63671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solidFill>
                  <a:srgbClr val="7030A0"/>
                </a:solidFill>
              </a:rPr>
              <a:t>]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B63FB7F5-BAF7-E2B8-0AEA-8F61349B016A}"/>
              </a:ext>
            </a:extLst>
          </p:cNvPr>
          <p:cNvSpPr txBox="1"/>
          <p:nvPr/>
        </p:nvSpPr>
        <p:spPr>
          <a:xfrm>
            <a:off x="8178727" y="4817397"/>
            <a:ext cx="63671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solidFill>
                  <a:srgbClr val="7030A0"/>
                </a:solidFill>
              </a:rPr>
              <a:t>]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57C910E1-0F3A-8006-C709-6A8AF254A306}"/>
              </a:ext>
            </a:extLst>
          </p:cNvPr>
          <p:cNvSpPr txBox="1"/>
          <p:nvPr/>
        </p:nvSpPr>
        <p:spPr>
          <a:xfrm>
            <a:off x="8458745" y="2625837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+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5E0A4694-7751-A757-3DD0-F5486C359BC7}"/>
              </a:ext>
            </a:extLst>
          </p:cNvPr>
          <p:cNvSpPr txBox="1"/>
          <p:nvPr/>
        </p:nvSpPr>
        <p:spPr>
          <a:xfrm>
            <a:off x="8470344" y="3811494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+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1A6A0E54-2674-22D1-C5D7-6A80DD6BF245}"/>
              </a:ext>
            </a:extLst>
          </p:cNvPr>
          <p:cNvSpPr txBox="1"/>
          <p:nvPr/>
        </p:nvSpPr>
        <p:spPr>
          <a:xfrm>
            <a:off x="107372" y="1829000"/>
            <a:ext cx="3767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Cholesky Decomposition</a:t>
            </a:r>
          </a:p>
        </p:txBody>
      </p:sp>
    </p:spTree>
    <p:extLst>
      <p:ext uri="{BB962C8B-B14F-4D97-AF65-F5344CB8AC3E}">
        <p14:creationId xmlns:p14="http://schemas.microsoft.com/office/powerpoint/2010/main" val="2471611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E76C9-6E26-CF09-3126-B3C00A41C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63B92-6F49-D0CC-AB13-F5B3AE406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38865"/>
            <a:ext cx="7886700" cy="41380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Cholesky Decomposition implicitly constrains all variance parameters to be positive </a:t>
            </a:r>
          </a:p>
          <a:p>
            <a:pPr lvl="1"/>
            <a:r>
              <a:rPr lang="en-US" dirty="0"/>
              <a:t>(Seems sensible)</a:t>
            </a:r>
          </a:p>
          <a:p>
            <a:pPr lvl="1"/>
            <a:endParaRPr lang="en-US" dirty="0"/>
          </a:p>
          <a:p>
            <a:r>
              <a:rPr lang="en-US" dirty="0"/>
              <a:t>This constraint truncates the distribution of the variance parameters under the null distribution </a:t>
            </a:r>
          </a:p>
          <a:p>
            <a:pPr lvl="1"/>
            <a:r>
              <a:rPr lang="en-US" dirty="0"/>
              <a:t>(Meaning the p-values are wrong)</a:t>
            </a:r>
          </a:p>
          <a:p>
            <a:pPr lvl="1"/>
            <a:endParaRPr lang="en-US" dirty="0"/>
          </a:p>
          <a:p>
            <a:r>
              <a:rPr lang="en-US" dirty="0"/>
              <a:t>Under the null, the test statistics is distributed as a mixture distribution of 0, 𝟀</a:t>
            </a:r>
            <a:r>
              <a:rPr lang="en-US" baseline="30000" dirty="0"/>
              <a:t>2</a:t>
            </a:r>
            <a:r>
              <a:rPr lang="en-US" dirty="0"/>
              <a:t>(1), … 𝟀</a:t>
            </a:r>
            <a:r>
              <a:rPr lang="en-US" baseline="30000" dirty="0"/>
              <a:t>2</a:t>
            </a:r>
            <a:r>
              <a:rPr lang="en-US" dirty="0"/>
              <a:t>(k).</a:t>
            </a:r>
            <a:r>
              <a:rPr lang="en-US" dirty="0">
                <a:solidFill>
                  <a:srgbClr val="00B0F0"/>
                </a:solidFill>
              </a:rPr>
              <a:t> </a:t>
            </a:r>
          </a:p>
          <a:p>
            <a:pPr marL="0" indent="0">
              <a:buNone/>
            </a:pPr>
            <a:endParaRPr lang="en-US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F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ED198C5-A452-18FC-1BBA-EE2911E16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55" y="0"/>
            <a:ext cx="8828690" cy="1325563"/>
          </a:xfrm>
        </p:spPr>
        <p:txBody>
          <a:bodyPr/>
          <a:lstStyle/>
          <a:p>
            <a:pPr algn="ctr"/>
            <a:r>
              <a:rPr lang="en-US" dirty="0"/>
              <a:t>Cholesky Problems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FBCF29-EBBE-9ADD-CC2E-2FDDBC820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9375" y="1011611"/>
            <a:ext cx="4572000" cy="7377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809252-B9D5-E059-8889-70715B69506E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2000" r="2000"/>
          <a:stretch/>
        </p:blipFill>
        <p:spPr>
          <a:xfrm flipH="1">
            <a:off x="4572000" y="977500"/>
            <a:ext cx="4572000" cy="74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583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6279E-F5BB-E64C-9CBE-28A35ABE6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8298"/>
            <a:ext cx="7886700" cy="853314"/>
          </a:xfrm>
        </p:spPr>
        <p:txBody>
          <a:bodyPr/>
          <a:lstStyle/>
          <a:p>
            <a:pPr algn="ctr"/>
            <a:r>
              <a:rPr lang="en-US" dirty="0"/>
              <a:t>Intuition behind the Problem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52BFB9-76EE-3944-9A00-AE578A7DA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2057399"/>
            <a:ext cx="2286000" cy="228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F3B018-FF17-7F49-9AFB-3A8861895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204" y="2057399"/>
            <a:ext cx="2286000" cy="2286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302E10-C944-27DB-BC68-25AA9F368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59375" y="1011611"/>
            <a:ext cx="4572000" cy="7377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B181AC-9286-75E5-A04D-475350A22159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-2000" r="2000"/>
          <a:stretch/>
        </p:blipFill>
        <p:spPr>
          <a:xfrm flipH="1">
            <a:off x="4572000" y="977500"/>
            <a:ext cx="4572000" cy="7406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5367E7-E1CE-7986-82B3-91DECC04FE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50" y="4343399"/>
            <a:ext cx="2286000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2958DB-A3DE-4B40-1BC8-42F9CA7E10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3204" y="4343399"/>
            <a:ext cx="2286000" cy="228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C0F946-B33C-65D1-A068-93761111FE56}"/>
              </a:ext>
            </a:extLst>
          </p:cNvPr>
          <p:cNvSpPr txBox="1"/>
          <p:nvPr/>
        </p:nvSpPr>
        <p:spPr>
          <a:xfrm>
            <a:off x="5219204" y="1989183"/>
            <a:ext cx="3736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</a:t>
            </a:r>
            <a:r>
              <a:rPr lang="en-US" dirty="0" err="1"/>
              <a:t>rMZ</a:t>
            </a:r>
            <a:r>
              <a:rPr lang="en-US" dirty="0"/>
              <a:t> is .50 and </a:t>
            </a:r>
            <a:r>
              <a:rPr lang="en-US" dirty="0" err="1"/>
              <a:t>rDZ</a:t>
            </a:r>
            <a:r>
              <a:rPr lang="en-US" dirty="0"/>
              <a:t> is .25: </a:t>
            </a:r>
          </a:p>
          <a:p>
            <a:r>
              <a:rPr lang="en-US" dirty="0" err="1"/>
              <a:t>Va</a:t>
            </a:r>
            <a:r>
              <a:rPr lang="en-US" dirty="0"/>
              <a:t> = 0.5 </a:t>
            </a:r>
          </a:p>
          <a:p>
            <a:r>
              <a:rPr lang="en-US" dirty="0" err="1"/>
              <a:t>Vc</a:t>
            </a:r>
            <a:r>
              <a:rPr lang="en-US" dirty="0"/>
              <a:t> = 0</a:t>
            </a:r>
          </a:p>
          <a:p>
            <a:r>
              <a:rPr lang="en-US" dirty="0" err="1"/>
              <a:t>Ve</a:t>
            </a:r>
            <a:r>
              <a:rPr lang="en-US" dirty="0"/>
              <a:t> = 0.5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3AD4F4-D1E2-16A4-6162-CB45C25D350B}"/>
              </a:ext>
            </a:extLst>
          </p:cNvPr>
          <p:cNvSpPr txBox="1"/>
          <p:nvPr/>
        </p:nvSpPr>
        <p:spPr>
          <a:xfrm>
            <a:off x="5219204" y="3429000"/>
            <a:ext cx="34567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repeated sampling, sometimes </a:t>
            </a:r>
            <a:r>
              <a:rPr lang="en-US" dirty="0" err="1"/>
              <a:t>rMZ</a:t>
            </a:r>
            <a:r>
              <a:rPr lang="en-US" dirty="0"/>
              <a:t> will be slightly overestimated and </a:t>
            </a:r>
            <a:r>
              <a:rPr lang="en-US" dirty="0" err="1"/>
              <a:t>rDZ</a:t>
            </a:r>
            <a:r>
              <a:rPr lang="en-US" dirty="0"/>
              <a:t> will be slightly underestimated.</a:t>
            </a:r>
          </a:p>
          <a:p>
            <a:endParaRPr lang="en-US" sz="1000" dirty="0"/>
          </a:p>
          <a:p>
            <a:r>
              <a:rPr lang="en-US" dirty="0">
                <a:solidFill>
                  <a:srgbClr val="C00000"/>
                </a:solidFill>
              </a:rPr>
              <a:t>If so, C will be negative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9AA800-FF93-6F7D-2EAF-CE89F2DE660B}"/>
              </a:ext>
            </a:extLst>
          </p:cNvPr>
          <p:cNvSpPr txBox="1"/>
          <p:nvPr/>
        </p:nvSpPr>
        <p:spPr>
          <a:xfrm>
            <a:off x="5219204" y="5287326"/>
            <a:ext cx="345671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Other times, </a:t>
            </a:r>
            <a:r>
              <a:rPr lang="en-US" dirty="0" err="1"/>
              <a:t>rMZ</a:t>
            </a:r>
            <a:r>
              <a:rPr lang="en-US" dirty="0"/>
              <a:t> will be slightly underestimated and </a:t>
            </a:r>
            <a:r>
              <a:rPr lang="en-US" dirty="0" err="1"/>
              <a:t>rDZ</a:t>
            </a:r>
            <a:r>
              <a:rPr lang="en-US" dirty="0"/>
              <a:t> will be slightly overestimated.</a:t>
            </a:r>
          </a:p>
          <a:p>
            <a:endParaRPr lang="en-US" sz="1000" dirty="0"/>
          </a:p>
          <a:p>
            <a:r>
              <a:rPr lang="en-US" dirty="0">
                <a:solidFill>
                  <a:srgbClr val="00B050"/>
                </a:solidFill>
              </a:rPr>
              <a:t>If so, C will be positive</a:t>
            </a:r>
          </a:p>
          <a:p>
            <a:endParaRPr lang="en-US" dirty="0"/>
          </a:p>
          <a:p>
            <a:endParaRPr lang="en-US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27C552-1598-E762-E92D-20D402444BB5}"/>
              </a:ext>
            </a:extLst>
          </p:cNvPr>
          <p:cNvSpPr txBox="1"/>
          <p:nvPr/>
        </p:nvSpPr>
        <p:spPr>
          <a:xfrm>
            <a:off x="984185" y="1762053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rMZ</a:t>
            </a:r>
            <a:r>
              <a:rPr lang="en-US" dirty="0"/>
              <a:t> = .50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D019C4-494B-06DB-862A-EFD2D46C56D5}"/>
              </a:ext>
            </a:extLst>
          </p:cNvPr>
          <p:cNvSpPr txBox="1"/>
          <p:nvPr/>
        </p:nvSpPr>
        <p:spPr>
          <a:xfrm>
            <a:off x="3607546" y="1762053"/>
            <a:ext cx="1025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rDZ</a:t>
            </a:r>
            <a:r>
              <a:rPr lang="en-US" dirty="0"/>
              <a:t> = .25</a:t>
            </a:r>
          </a:p>
        </p:txBody>
      </p:sp>
    </p:spTree>
    <p:extLst>
      <p:ext uri="{BB962C8B-B14F-4D97-AF65-F5344CB8AC3E}">
        <p14:creationId xmlns:p14="http://schemas.microsoft.com/office/powerpoint/2010/main" val="5420050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6279E-F5BB-E64C-9CBE-28A35ABE6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2252"/>
            <a:ext cx="7886700" cy="919359"/>
          </a:xfrm>
        </p:spPr>
        <p:txBody>
          <a:bodyPr/>
          <a:lstStyle/>
          <a:p>
            <a:pPr algn="ctr"/>
            <a:r>
              <a:rPr lang="en-US" dirty="0"/>
              <a:t>Model Evaluation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9F1ADC-C635-47BB-C200-8934065C5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9375" y="1011611"/>
            <a:ext cx="4572000" cy="7377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3E0F72-33F2-7449-0003-29AADFC0C4D4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2000" r="2000"/>
          <a:stretch/>
        </p:blipFill>
        <p:spPr>
          <a:xfrm flipH="1">
            <a:off x="4572000" y="977500"/>
            <a:ext cx="4572000" cy="74066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7C2C4D7-784A-8988-7A34-718DA1953998}"/>
                  </a:ext>
                </a:extLst>
              </p:cNvPr>
              <p:cNvSpPr txBox="1"/>
              <p:nvPr/>
            </p:nvSpPr>
            <p:spPr>
              <a:xfrm>
                <a:off x="628650" y="1687269"/>
                <a:ext cx="7886700" cy="46739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000" dirty="0"/>
                  <a:t>Requirements for the L</a:t>
                </a:r>
                <a:r>
                  <a:rPr lang="nl-NL" sz="2000" dirty="0" err="1"/>
                  <a:t>ikelihood</a:t>
                </a:r>
                <a:r>
                  <a:rPr lang="nl-NL" sz="2000" dirty="0"/>
                  <a:t> Ratio Test (LRT) </a:t>
                </a:r>
                <a:r>
                  <a:rPr lang="en-GB" sz="2000" dirty="0"/>
                  <a:t>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GB" dirty="0"/>
                  <a:t>estimated from the same data (preferably using ML)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GB" dirty="0"/>
                  <a:t>a restricted model is nested in a more saturated model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GB" dirty="0"/>
                  <a:t>restricted must have fewer fitted parameters (more df) than the saturated model 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𝐿𝑅𝑇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𝑠𝑖𝑚𝑝𝑙𝑒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𝑐𝑜𝑚𝑝𝑙𝑒𝑥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br>
                  <a:rPr lang="en-GB" dirty="0"/>
                </a:br>
                <a:endParaRPr lang="en-GB" dirty="0"/>
              </a:p>
              <a:p>
                <a:pPr marL="0" indent="0">
                  <a:buNone/>
                </a:pPr>
                <a:br>
                  <a:rPr lang="en-GB" dirty="0"/>
                </a:br>
                <a:r>
                  <a:rPr lang="en-US" dirty="0"/>
                  <a:t>Nesting: A reduced model is nested in a saturated model if the reduced model is a special case of the saturated model.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 parameter is set to 0 (or some other value)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Two parameters are equated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It is possible to have a complex nesting structure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 is nested in B which is nested in C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7C2C4D7-784A-8988-7A34-718DA1953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687269"/>
                <a:ext cx="7886700" cy="4673908"/>
              </a:xfrm>
              <a:prstGeom prst="rect">
                <a:avLst/>
              </a:prstGeom>
              <a:blipFill>
                <a:blip r:embed="rId3"/>
                <a:stretch>
                  <a:fillRect l="-804" t="-541" r="-804" b="-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1015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30DA5-53C2-07A5-73BA-75E61F6BF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B1509-D9A6-BB0E-A78B-228A6E957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6837"/>
            <a:ext cx="7886700" cy="7406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Assumption Testing and Model Fitting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70D7C-EA98-942A-0A85-D51017801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743" y="1970314"/>
            <a:ext cx="7021283" cy="278897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Completely Saturated Model</a:t>
            </a:r>
          </a:p>
          <a:p>
            <a:pPr lvl="1"/>
            <a:r>
              <a:rPr lang="en-US" dirty="0"/>
              <a:t>All possible variances, covariances and means are freely estimated</a:t>
            </a:r>
          </a:p>
          <a:p>
            <a:pPr lvl="1"/>
            <a:endParaRPr lang="en-US" sz="1000" dirty="0"/>
          </a:p>
          <a:p>
            <a:r>
              <a:rPr lang="en-US" dirty="0"/>
              <a:t>Saturated Model</a:t>
            </a:r>
          </a:p>
          <a:p>
            <a:pPr lvl="1"/>
            <a:r>
              <a:rPr lang="en-US" dirty="0"/>
              <a:t>Equating cross-twin cross trait covariances within zygosity (e.g. r</a:t>
            </a:r>
            <a:r>
              <a:rPr lang="en-US" baseline="-25000" dirty="0"/>
              <a:t>t1v1-t2v2 </a:t>
            </a:r>
            <a:r>
              <a:rPr lang="en-US" dirty="0"/>
              <a:t>=</a:t>
            </a:r>
            <a:r>
              <a:rPr lang="en-US" baseline="-25000" dirty="0"/>
              <a:t> </a:t>
            </a:r>
            <a:r>
              <a:rPr lang="en-US" dirty="0"/>
              <a:t>r</a:t>
            </a:r>
            <a:r>
              <a:rPr lang="en-US" baseline="-25000" dirty="0"/>
              <a:t>t1v2-t2v1</a:t>
            </a:r>
            <a:r>
              <a:rPr lang="en-US" dirty="0"/>
              <a:t>)</a:t>
            </a:r>
          </a:p>
          <a:p>
            <a:endParaRPr lang="en-US" sz="1000" dirty="0"/>
          </a:p>
          <a:p>
            <a:r>
              <a:rPr lang="en-US" dirty="0"/>
              <a:t>Equal means and variances across twin order</a:t>
            </a:r>
          </a:p>
          <a:p>
            <a:endParaRPr lang="en-US" sz="1100" dirty="0"/>
          </a:p>
          <a:p>
            <a:r>
              <a:rPr lang="en-US" dirty="0"/>
              <a:t>Equal means and variances across Zygosity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EE3884-21B4-3DE5-D6EB-4D83C2C39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9375" y="1011611"/>
            <a:ext cx="4572000" cy="7377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81DB7C-DBD3-69A2-4B41-9A5BE148C0B8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2000" r="2000"/>
          <a:stretch/>
        </p:blipFill>
        <p:spPr>
          <a:xfrm flipH="1">
            <a:off x="4572000" y="977500"/>
            <a:ext cx="4572000" cy="7406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FEA131-D5E4-3D1E-A334-B772A8EE5A75}"/>
              </a:ext>
            </a:extLst>
          </p:cNvPr>
          <p:cNvSpPr txBox="1"/>
          <p:nvPr/>
        </p:nvSpPr>
        <p:spPr>
          <a:xfrm>
            <a:off x="218984" y="1970314"/>
            <a:ext cx="13955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More 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Saturated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1C4307-D5CA-3A47-0D66-05AC0687662B}"/>
              </a:ext>
            </a:extLst>
          </p:cNvPr>
          <p:cNvSpPr txBox="1"/>
          <p:nvPr/>
        </p:nvSpPr>
        <p:spPr>
          <a:xfrm>
            <a:off x="218983" y="5430890"/>
            <a:ext cx="13955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Less 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</a:rPr>
              <a:t>Saturated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C859F04-7797-3E1B-E5E9-AE79E91E16D9}"/>
              </a:ext>
            </a:extLst>
          </p:cNvPr>
          <p:cNvCxnSpPr>
            <a:cxnSpLocks/>
            <a:stCxn id="5" idx="2"/>
            <a:endCxn id="13" idx="0"/>
          </p:cNvCxnSpPr>
          <p:nvPr/>
        </p:nvCxnSpPr>
        <p:spPr>
          <a:xfrm flipH="1">
            <a:off x="916771" y="2801311"/>
            <a:ext cx="1" cy="2629579"/>
          </a:xfrm>
          <a:prstGeom prst="straightConnector1">
            <a:avLst/>
          </a:prstGeom>
          <a:ln w="98425">
            <a:gradFill>
              <a:gsLst>
                <a:gs pos="0">
                  <a:srgbClr val="C00000"/>
                </a:gs>
                <a:gs pos="45000">
                  <a:schemeClr val="accent1">
                    <a:lumMod val="45000"/>
                    <a:lumOff val="55000"/>
                  </a:schemeClr>
                </a:gs>
                <a:gs pos="64000">
                  <a:schemeClr val="accent1">
                    <a:lumMod val="45000"/>
                    <a:lumOff val="55000"/>
                  </a:schemeClr>
                </a:gs>
                <a:gs pos="100000">
                  <a:srgbClr val="0070C0"/>
                </a:gs>
              </a:gsLst>
              <a:lin ang="5400000" scaled="1"/>
            </a:gra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E846BF1-94C8-9CC7-FE4F-48DE77763F8C}"/>
              </a:ext>
            </a:extLst>
          </p:cNvPr>
          <p:cNvSpPr txBox="1"/>
          <p:nvPr/>
        </p:nvSpPr>
        <p:spPr>
          <a:xfrm>
            <a:off x="1903737" y="4682171"/>
            <a:ext cx="7021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Under certain regularity conditions, the twice the negative log of the likelihoods between the saturated and restricted model will be distributed as a 𝟀</a:t>
            </a:r>
            <a:r>
              <a:rPr lang="en-US" sz="2400" baseline="30000" dirty="0">
                <a:solidFill>
                  <a:srgbClr val="C00000"/>
                </a:solidFill>
              </a:rPr>
              <a:t>2 </a:t>
            </a:r>
            <a:r>
              <a:rPr lang="en-US" sz="2400" dirty="0">
                <a:solidFill>
                  <a:srgbClr val="C00000"/>
                </a:solidFill>
              </a:rPr>
              <a:t>with the degrees of freedom equal to the difference in the number of parameters estimated in each model</a:t>
            </a:r>
          </a:p>
        </p:txBody>
      </p:sp>
    </p:spTree>
    <p:extLst>
      <p:ext uri="{BB962C8B-B14F-4D97-AF65-F5344CB8AC3E}">
        <p14:creationId xmlns:p14="http://schemas.microsoft.com/office/powerpoint/2010/main" val="2209074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C09D2-5F07-D807-BA44-055A0D021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AA958-BFFD-E718-7777-6A7DC4896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4940"/>
            <a:ext cx="7886700" cy="956671"/>
          </a:xfrm>
        </p:spPr>
        <p:txBody>
          <a:bodyPr/>
          <a:lstStyle/>
          <a:p>
            <a:r>
              <a:rPr lang="en-US" dirty="0"/>
              <a:t>Model Fitting in MV Twin Studies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F3C056-6CA6-07CC-F84A-38FDC0A10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9375" y="1011611"/>
            <a:ext cx="4572000" cy="7377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888BAC-E195-CE30-EC53-03E96BC8BE55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2000" r="2000"/>
          <a:stretch/>
        </p:blipFill>
        <p:spPr>
          <a:xfrm flipH="1">
            <a:off x="4572000" y="977500"/>
            <a:ext cx="4572000" cy="7406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EB9E38-753A-E6C1-925A-FA43FAC1A749}"/>
              </a:ext>
            </a:extLst>
          </p:cNvPr>
          <p:cNvSpPr txBox="1"/>
          <p:nvPr/>
        </p:nvSpPr>
        <p:spPr>
          <a:xfrm>
            <a:off x="3724442" y="2352123"/>
            <a:ext cx="14475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Latent ACE </a:t>
            </a:r>
          </a:p>
          <a:p>
            <a:pPr algn="ctr"/>
            <a:r>
              <a:rPr lang="en-US" sz="2000" dirty="0"/>
              <a:t>Specific ACE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0D5BE1-86CB-3510-90F3-AAF8549773B4}"/>
              </a:ext>
            </a:extLst>
          </p:cNvPr>
          <p:cNvSpPr txBox="1"/>
          <p:nvPr/>
        </p:nvSpPr>
        <p:spPr>
          <a:xfrm>
            <a:off x="2966464" y="1892640"/>
            <a:ext cx="3329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Common Pathway Model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1ABFA1-0FFA-11F9-D612-C25E60834972}"/>
              </a:ext>
            </a:extLst>
          </p:cNvPr>
          <p:cNvSpPr txBox="1"/>
          <p:nvPr/>
        </p:nvSpPr>
        <p:spPr>
          <a:xfrm>
            <a:off x="930457" y="3090106"/>
            <a:ext cx="14475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Latent AE </a:t>
            </a:r>
          </a:p>
          <a:p>
            <a:pPr algn="ctr"/>
            <a:r>
              <a:rPr lang="en-US" sz="2000" dirty="0"/>
              <a:t>Specific ACE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F25955-9181-65F6-D216-8AD219BF0483}"/>
              </a:ext>
            </a:extLst>
          </p:cNvPr>
          <p:cNvSpPr txBox="1"/>
          <p:nvPr/>
        </p:nvSpPr>
        <p:spPr>
          <a:xfrm>
            <a:off x="2447500" y="4021239"/>
            <a:ext cx="13679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Latent ACE </a:t>
            </a:r>
          </a:p>
          <a:p>
            <a:pPr algn="ctr"/>
            <a:r>
              <a:rPr lang="en-US" sz="2000" dirty="0"/>
              <a:t>Specific AE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FB783E-F87A-B6FA-C3F4-E5E8A2660B80}"/>
              </a:ext>
            </a:extLst>
          </p:cNvPr>
          <p:cNvSpPr txBox="1"/>
          <p:nvPr/>
        </p:nvSpPr>
        <p:spPr>
          <a:xfrm>
            <a:off x="5328562" y="4021239"/>
            <a:ext cx="13679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Latent ACE </a:t>
            </a:r>
          </a:p>
          <a:p>
            <a:pPr algn="ctr"/>
            <a:r>
              <a:rPr lang="en-US" sz="2000" dirty="0"/>
              <a:t>Specific 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A20FF5-3BF4-D6CE-B268-A664E16D01E9}"/>
              </a:ext>
            </a:extLst>
          </p:cNvPr>
          <p:cNvSpPr txBox="1"/>
          <p:nvPr/>
        </p:nvSpPr>
        <p:spPr>
          <a:xfrm>
            <a:off x="6957499" y="3090106"/>
            <a:ext cx="14475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Latent CE </a:t>
            </a:r>
          </a:p>
          <a:p>
            <a:pPr algn="ctr"/>
            <a:r>
              <a:rPr lang="en-US" sz="2000" dirty="0"/>
              <a:t>Specific ACE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DF0B07-C16F-1520-55A1-51FF29D5DCC4}"/>
              </a:ext>
            </a:extLst>
          </p:cNvPr>
          <p:cNvSpPr txBox="1"/>
          <p:nvPr/>
        </p:nvSpPr>
        <p:spPr>
          <a:xfrm>
            <a:off x="845255" y="4962449"/>
            <a:ext cx="13131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Latent AE </a:t>
            </a:r>
          </a:p>
          <a:p>
            <a:pPr algn="ctr"/>
            <a:r>
              <a:rPr lang="en-US" sz="2000" dirty="0"/>
              <a:t>Specific AE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B3294D-C52A-61AA-5CC3-E888F91683A4}"/>
              </a:ext>
            </a:extLst>
          </p:cNvPr>
          <p:cNvSpPr txBox="1"/>
          <p:nvPr/>
        </p:nvSpPr>
        <p:spPr>
          <a:xfrm>
            <a:off x="6991290" y="4962449"/>
            <a:ext cx="13003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Latent AE </a:t>
            </a:r>
          </a:p>
          <a:p>
            <a:pPr algn="ctr"/>
            <a:r>
              <a:rPr lang="en-US" sz="2000" dirty="0"/>
              <a:t>Specific CE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F97AFFE-B2A5-884E-D16F-E968E9EC175C}"/>
              </a:ext>
            </a:extLst>
          </p:cNvPr>
          <p:cNvCxnSpPr>
            <a:cxnSpLocks/>
            <a:stCxn id="6" idx="1"/>
            <a:endCxn id="9" idx="3"/>
          </p:cNvCxnSpPr>
          <p:nvPr/>
        </p:nvCxnSpPr>
        <p:spPr>
          <a:xfrm flipH="1">
            <a:off x="2378033" y="2706066"/>
            <a:ext cx="1346409" cy="737983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D6982A9-1FD8-0BB0-1C76-E060AA069CB7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3131470" y="3090106"/>
            <a:ext cx="1026873" cy="931133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EFF582D-9358-9345-D1FA-0DCAD36D0735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4814933" y="3117230"/>
            <a:ext cx="1197599" cy="904009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982E91F-E9F5-B499-0532-3039425C2798}"/>
              </a:ext>
            </a:extLst>
          </p:cNvPr>
          <p:cNvCxnSpPr>
            <a:cxnSpLocks/>
            <a:stCxn id="12" idx="1"/>
            <a:endCxn id="6" idx="3"/>
          </p:cNvCxnSpPr>
          <p:nvPr/>
        </p:nvCxnSpPr>
        <p:spPr>
          <a:xfrm flipH="1" flipV="1">
            <a:off x="5172018" y="2706066"/>
            <a:ext cx="1785481" cy="737983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C12A158-43E3-4D3F-662A-797748F6191A}"/>
              </a:ext>
            </a:extLst>
          </p:cNvPr>
          <p:cNvCxnSpPr>
            <a:cxnSpLocks/>
            <a:stCxn id="9" idx="2"/>
            <a:endCxn id="13" idx="0"/>
          </p:cNvCxnSpPr>
          <p:nvPr/>
        </p:nvCxnSpPr>
        <p:spPr>
          <a:xfrm flipH="1">
            <a:off x="1501845" y="3797992"/>
            <a:ext cx="152400" cy="1164457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00D45E2-2065-8004-7466-E8C556F2FDFA}"/>
              </a:ext>
            </a:extLst>
          </p:cNvPr>
          <p:cNvCxnSpPr>
            <a:cxnSpLocks/>
            <a:stCxn id="10" idx="1"/>
            <a:endCxn id="13" idx="0"/>
          </p:cNvCxnSpPr>
          <p:nvPr/>
        </p:nvCxnSpPr>
        <p:spPr>
          <a:xfrm flipH="1">
            <a:off x="1501845" y="4375182"/>
            <a:ext cx="945655" cy="587267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CBFF5F4-5592-FB0C-3BED-C2AF1F83D3CE}"/>
              </a:ext>
            </a:extLst>
          </p:cNvPr>
          <p:cNvCxnSpPr>
            <a:cxnSpLocks/>
            <a:stCxn id="11" idx="3"/>
            <a:endCxn id="14" idx="0"/>
          </p:cNvCxnSpPr>
          <p:nvPr/>
        </p:nvCxnSpPr>
        <p:spPr>
          <a:xfrm>
            <a:off x="6696501" y="4375182"/>
            <a:ext cx="944967" cy="587267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CEA6D15-B814-9AED-6629-DFFBC9863C82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 flipH="1">
            <a:off x="7641468" y="3797992"/>
            <a:ext cx="39819" cy="1164457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5BBC5A7-F011-33A0-323F-829B5970D445}"/>
              </a:ext>
            </a:extLst>
          </p:cNvPr>
          <p:cNvCxnSpPr>
            <a:cxnSpLocks/>
            <a:stCxn id="11" idx="1"/>
            <a:endCxn id="13" idx="3"/>
          </p:cNvCxnSpPr>
          <p:nvPr/>
        </p:nvCxnSpPr>
        <p:spPr>
          <a:xfrm flipH="1">
            <a:off x="2158435" y="4375182"/>
            <a:ext cx="3170127" cy="94121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4B2FC0E-C80C-08AC-EE8E-E084C2222562}"/>
              </a:ext>
            </a:extLst>
          </p:cNvPr>
          <p:cNvCxnSpPr>
            <a:cxnSpLocks/>
            <a:stCxn id="14" idx="1"/>
            <a:endCxn id="10" idx="3"/>
          </p:cNvCxnSpPr>
          <p:nvPr/>
        </p:nvCxnSpPr>
        <p:spPr>
          <a:xfrm flipH="1" flipV="1">
            <a:off x="3815439" y="4375182"/>
            <a:ext cx="3175851" cy="94121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2BF8531-70F7-9C8C-D0BE-5620B5D9D42A}"/>
              </a:ext>
            </a:extLst>
          </p:cNvPr>
          <p:cNvCxnSpPr>
            <a:cxnSpLocks/>
            <a:stCxn id="14" idx="1"/>
            <a:endCxn id="9" idx="3"/>
          </p:cNvCxnSpPr>
          <p:nvPr/>
        </p:nvCxnSpPr>
        <p:spPr>
          <a:xfrm flipH="1" flipV="1">
            <a:off x="2378033" y="3444049"/>
            <a:ext cx="4613257" cy="187234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AAAFC4C-200B-2423-35FB-0923726771BD}"/>
              </a:ext>
            </a:extLst>
          </p:cNvPr>
          <p:cNvCxnSpPr>
            <a:cxnSpLocks/>
            <a:stCxn id="12" idx="1"/>
            <a:endCxn id="13" idx="3"/>
          </p:cNvCxnSpPr>
          <p:nvPr/>
        </p:nvCxnSpPr>
        <p:spPr>
          <a:xfrm flipH="1">
            <a:off x="2158435" y="3444049"/>
            <a:ext cx="4799064" cy="187234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4541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FD3DA-5320-92F8-E865-ABD4963CA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3108"/>
            <a:ext cx="7886700" cy="908503"/>
          </a:xfrm>
        </p:spPr>
        <p:txBody>
          <a:bodyPr/>
          <a:lstStyle/>
          <a:p>
            <a:pPr algn="ctr"/>
            <a:r>
              <a:rPr lang="en-US" dirty="0"/>
              <a:t>Order Dependent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11086-1776-B5F3-D51A-CE39729D1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783506"/>
            <a:ext cx="8025493" cy="1525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Caution: The interpretation of your “Best” model may depend on the order that you conducted your model comparisons.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65D3FD-E493-E5CD-742B-91FC387A2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9375" y="1011611"/>
            <a:ext cx="4572000" cy="7377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D1C88A-A319-B787-06C2-428445201363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2000" r="2000"/>
          <a:stretch/>
        </p:blipFill>
        <p:spPr>
          <a:xfrm flipH="1">
            <a:off x="4572000" y="977500"/>
            <a:ext cx="4572000" cy="740664"/>
          </a:xfrm>
          <a:prstGeom prst="rect">
            <a:avLst/>
          </a:prstGeom>
        </p:spPr>
      </p:pic>
      <p:pic>
        <p:nvPicPr>
          <p:cNvPr id="1026" name="Picture 2" descr="Free vector cheerful boy cartoon character">
            <a:extLst>
              <a:ext uri="{FF2B5EF4-FFF2-40B4-BE49-F238E27FC236}">
                <a16:creationId xmlns:a16="http://schemas.microsoft.com/office/drawing/2014/main" id="{1C489783-2F1F-E6AE-4F2C-0A1E5B3A9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252" y="3271157"/>
            <a:ext cx="1792326" cy="320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ute happy smiling child isolated on white background">
            <a:extLst>
              <a:ext uri="{FF2B5EF4-FFF2-40B4-BE49-F238E27FC236}">
                <a16:creationId xmlns:a16="http://schemas.microsoft.com/office/drawing/2014/main" id="{6973355B-1BA6-B54B-6788-3449D39E9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578" y="3252107"/>
            <a:ext cx="1982327" cy="328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CF4E75-D519-055F-81EA-4DB7097AD6D9}"/>
              </a:ext>
            </a:extLst>
          </p:cNvPr>
          <p:cNvSpPr txBox="1"/>
          <p:nvPr/>
        </p:nvSpPr>
        <p:spPr>
          <a:xfrm>
            <a:off x="433095" y="3548743"/>
            <a:ext cx="23863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After fitting my full CPM, I dropped the specific Cs in my model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Then I couldn’t drop the latent C!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Therefore, shared environmental factors affect the latent factor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7EDFA5-8595-23D7-DCC4-6F672A749B52}"/>
              </a:ext>
            </a:extLst>
          </p:cNvPr>
          <p:cNvSpPr txBox="1"/>
          <p:nvPr/>
        </p:nvSpPr>
        <p:spPr>
          <a:xfrm>
            <a:off x="6345371" y="3374600"/>
            <a:ext cx="23863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After fitting my full CPM I dropped the latent C in my model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Then I couldn’t drop the specific C!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Therefore, shared environmental factors affect the item residuals</a:t>
            </a:r>
          </a:p>
        </p:txBody>
      </p:sp>
    </p:spTree>
    <p:extLst>
      <p:ext uri="{BB962C8B-B14F-4D97-AF65-F5344CB8AC3E}">
        <p14:creationId xmlns:p14="http://schemas.microsoft.com/office/powerpoint/2010/main" val="787398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D2D8C-1EEB-F548-BFA7-FC3E2C20B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86229"/>
            <a:ext cx="9144000" cy="994172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Utility of Structural Equation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9D3AC-E34F-FB4C-B4AC-9869D79BC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45" y="4280933"/>
            <a:ext cx="4259142" cy="2340578"/>
          </a:xfrm>
        </p:spPr>
        <p:txBody>
          <a:bodyPr>
            <a:normAutofit/>
          </a:bodyPr>
          <a:lstStyle/>
          <a:p>
            <a:r>
              <a:rPr lang="en-US" sz="2000" dirty="0"/>
              <a:t>Flexible framework to estimate a variety of causal and correlational models:</a:t>
            </a:r>
          </a:p>
          <a:p>
            <a:pPr marL="400050" lvl="1" indent="-227013"/>
            <a:r>
              <a:rPr lang="en-US" sz="1600" b="1" dirty="0"/>
              <a:t>Confirmatory Factor Analysis</a:t>
            </a:r>
          </a:p>
          <a:p>
            <a:pPr marL="400050" lvl="1" indent="-227013"/>
            <a:r>
              <a:rPr lang="en-US" sz="1600" dirty="0"/>
              <a:t>Path Analysis (mediation, feedback loops)</a:t>
            </a:r>
          </a:p>
          <a:p>
            <a:pPr marL="400050" lvl="1" indent="-227013"/>
            <a:r>
              <a:rPr lang="en-US" sz="1600" b="1" dirty="0"/>
              <a:t>Regression (linear, logistic, ordinal)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0CEAF4-A968-1647-A5D1-4446F0689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143000" y="1583804"/>
            <a:ext cx="3429000" cy="553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40585D-4F25-A445-A51D-69CC9D25965C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-2000" r="2000"/>
          <a:stretch/>
        </p:blipFill>
        <p:spPr>
          <a:xfrm flipH="1">
            <a:off x="4527469" y="1558221"/>
            <a:ext cx="3429000" cy="55549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C6F8DF6-F429-1F42-8587-6239DF914478}"/>
              </a:ext>
            </a:extLst>
          </p:cNvPr>
          <p:cNvSpPr txBox="1">
            <a:spLocks/>
          </p:cNvSpPr>
          <p:nvPr/>
        </p:nvSpPr>
        <p:spPr>
          <a:xfrm>
            <a:off x="4571999" y="4280933"/>
            <a:ext cx="4443211" cy="234057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Three major advantages of SEM over traditional multivariate techniques: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600" dirty="0"/>
              <a:t>Explicit focus on measurement (error)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600" dirty="0"/>
              <a:t>Estimate latent variables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600" dirty="0"/>
              <a:t>Test complex theoretical structures</a:t>
            </a:r>
            <a:endParaRPr lang="en-US" sz="1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1AA209-0BF0-0C8E-106F-B39379F12740}"/>
              </a:ext>
            </a:extLst>
          </p:cNvPr>
          <p:cNvSpPr txBox="1"/>
          <p:nvPr/>
        </p:nvSpPr>
        <p:spPr>
          <a:xfrm>
            <a:off x="530772" y="2301646"/>
            <a:ext cx="80824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Structural Equation Modeling attempts to explain the covariance matrix of all the variables in the analysis rather than the variation in a single dependent variable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91210D-31D2-9F57-0323-70147C98C0CF}"/>
              </a:ext>
            </a:extLst>
          </p:cNvPr>
          <p:cNvSpPr txBox="1"/>
          <p:nvPr/>
        </p:nvSpPr>
        <p:spPr>
          <a:xfrm>
            <a:off x="1061221" y="3365894"/>
            <a:ext cx="6737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there is only one dependent variable and one independent variable, SEM reduces to regression</a:t>
            </a:r>
          </a:p>
        </p:txBody>
      </p:sp>
    </p:spTree>
    <p:extLst>
      <p:ext uri="{BB962C8B-B14F-4D97-AF65-F5344CB8AC3E}">
        <p14:creationId xmlns:p14="http://schemas.microsoft.com/office/powerpoint/2010/main" val="3013624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5491A-B5F5-F535-D8D6-A36DB929A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3286"/>
            <a:ext cx="7886700" cy="8483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Related Examples from the Literature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5D881B-D513-B618-9BF6-C95AD6E70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9375" y="1011611"/>
            <a:ext cx="4572000" cy="7377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155CF6-411B-7661-C20F-133D8C64A4C4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2000" r="2000"/>
          <a:stretch/>
        </p:blipFill>
        <p:spPr>
          <a:xfrm flipH="1">
            <a:off x="4572000" y="977500"/>
            <a:ext cx="4572000" cy="740664"/>
          </a:xfrm>
          <a:prstGeom prst="rect">
            <a:avLst/>
          </a:prstGeom>
        </p:spPr>
      </p:pic>
      <p:pic>
        <p:nvPicPr>
          <p:cNvPr id="9" name="Picture 8" descr="A diagram of a diagram of a brain function&#10;&#10;Description automatically generated with medium confidence">
            <a:extLst>
              <a:ext uri="{FF2B5EF4-FFF2-40B4-BE49-F238E27FC236}">
                <a16:creationId xmlns:a16="http://schemas.microsoft.com/office/drawing/2014/main" id="{DC1E1EDD-DAA8-6D4F-B64B-94AE89F86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414" y="1825825"/>
            <a:ext cx="6651171" cy="3963748"/>
          </a:xfrm>
          <a:prstGeom prst="rect">
            <a:avLst/>
          </a:prstGeom>
        </p:spPr>
      </p:pic>
      <p:pic>
        <p:nvPicPr>
          <p:cNvPr id="11" name="Picture 10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CC2B0C65-958C-0D0E-5DE0-CCA33A07A2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360" y="5688184"/>
            <a:ext cx="2923311" cy="7997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12A75C-C80B-7312-E029-4A83E2F8D5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3471" y="6551386"/>
            <a:ext cx="3124200" cy="2413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11251D7-FE6B-1FE9-A28A-9924DB807821}"/>
              </a:ext>
            </a:extLst>
          </p:cNvPr>
          <p:cNvSpPr txBox="1"/>
          <p:nvPr/>
        </p:nvSpPr>
        <p:spPr>
          <a:xfrm>
            <a:off x="674914" y="6117771"/>
            <a:ext cx="2217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</a:rPr>
              <a:t>GenomicSEM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43466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50742-D856-DF1A-BC1F-61A56E1D4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362B9-2598-366B-421A-5D442583E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3286"/>
            <a:ext cx="7886700" cy="8483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Related Examples from the Literature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E558E3-9741-3441-072B-50EF24E06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9375" y="1011611"/>
            <a:ext cx="4572000" cy="7377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882653-F2A9-F92D-DD9A-DC295D9BCF9A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2000" r="2000"/>
          <a:stretch/>
        </p:blipFill>
        <p:spPr>
          <a:xfrm flipH="1">
            <a:off x="4572000" y="977500"/>
            <a:ext cx="4572000" cy="740664"/>
          </a:xfrm>
          <a:prstGeom prst="rect">
            <a:avLst/>
          </a:prstGeom>
        </p:spPr>
      </p:pic>
      <p:pic>
        <p:nvPicPr>
          <p:cNvPr id="6" name="Picture 5" descr="A diagram of a diagram&#10;&#10;Description automatically generated">
            <a:extLst>
              <a:ext uri="{FF2B5EF4-FFF2-40B4-BE49-F238E27FC236}">
                <a16:creationId xmlns:a16="http://schemas.microsoft.com/office/drawing/2014/main" id="{6C7E4A2C-1F2B-F657-402C-17A5FB59E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859936"/>
            <a:ext cx="7772400" cy="3563553"/>
          </a:xfrm>
          <a:prstGeom prst="rect">
            <a:avLst/>
          </a:prstGeom>
        </p:spPr>
      </p:pic>
      <p:pic>
        <p:nvPicPr>
          <p:cNvPr id="8" name="Picture 7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759AF7B3-8391-D0C1-DB86-64B6840DF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957" y="5534030"/>
            <a:ext cx="2947307" cy="5631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7FAE69-5887-A172-D3DD-00C99312D1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4700" y="6080724"/>
            <a:ext cx="3289300" cy="254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6259F3-EFCC-1C4F-FF87-FBEE8582FB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1264" y="6313677"/>
            <a:ext cx="3048000" cy="330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70FD143-39BC-CDDD-1291-A8E43BF8075A}"/>
              </a:ext>
            </a:extLst>
          </p:cNvPr>
          <p:cNvSpPr txBox="1"/>
          <p:nvPr/>
        </p:nvSpPr>
        <p:spPr>
          <a:xfrm>
            <a:off x="794656" y="5772824"/>
            <a:ext cx="1883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GRM-SEM</a:t>
            </a:r>
          </a:p>
        </p:txBody>
      </p:sp>
    </p:spTree>
    <p:extLst>
      <p:ext uri="{BB962C8B-B14F-4D97-AF65-F5344CB8AC3E}">
        <p14:creationId xmlns:p14="http://schemas.microsoft.com/office/powerpoint/2010/main" val="12830078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0C14A-8738-18BB-31CB-7F8A11C15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90D0F-AE85-7FED-1517-01DCA1731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2425"/>
            <a:ext cx="7886700" cy="106090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Multivariate Twin Practical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F262-699D-F46C-B963-3C807081A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37657"/>
            <a:ext cx="7886700" cy="4239306"/>
          </a:xfrm>
        </p:spPr>
        <p:txBody>
          <a:bodyPr>
            <a:normAutofit fontScale="77500" lnSpcReduction="20000"/>
          </a:bodyPr>
          <a:lstStyle/>
          <a:p>
            <a:r>
              <a:rPr lang="en-US" b="0" i="0" u="none" strike="noStrike" dirty="0" err="1">
                <a:solidFill>
                  <a:srgbClr val="32363A"/>
                </a:solidFill>
                <a:effectLst/>
                <a:latin typeface="72"/>
              </a:rPr>
              <a:t>Qualitrics</a:t>
            </a:r>
            <a:r>
              <a:rPr lang="en-US" b="0" i="0" u="none" strike="noStrike" dirty="0">
                <a:solidFill>
                  <a:srgbClr val="32363A"/>
                </a:solidFill>
                <a:effectLst/>
                <a:latin typeface="72"/>
              </a:rPr>
              <a:t> Link:</a:t>
            </a:r>
          </a:p>
          <a:p>
            <a:pPr marL="457200" lvl="1" indent="0">
              <a:buNone/>
            </a:pPr>
            <a:r>
              <a:rPr lang="en-US" b="0" i="0" u="none" strike="noStrike" dirty="0">
                <a:solidFill>
                  <a:srgbClr val="32363A"/>
                </a:solidFill>
                <a:effectLst/>
                <a:latin typeface="72"/>
                <a:hlinkClick r:id="rId2"/>
              </a:rPr>
              <a:t>https://qimr.az1.qualtrics.com/jfe/form/SV_0dmHAEyYb4bPbIG</a:t>
            </a:r>
            <a:r>
              <a:rPr lang="en-US" b="0" i="0" u="none" strike="noStrike" dirty="0">
                <a:solidFill>
                  <a:srgbClr val="32363A"/>
                </a:solidFill>
                <a:effectLst/>
                <a:latin typeface="72"/>
              </a:rPr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Read in data</a:t>
            </a:r>
          </a:p>
          <a:p>
            <a:pPr lvl="1"/>
            <a:r>
              <a:rPr lang="en-US" dirty="0"/>
              <a:t>There are two sets of datasets - only select one</a:t>
            </a:r>
          </a:p>
          <a:p>
            <a:endParaRPr lang="en-US" dirty="0"/>
          </a:p>
          <a:p>
            <a:r>
              <a:rPr lang="en-US" dirty="0"/>
              <a:t>Run the assumption testing models</a:t>
            </a:r>
          </a:p>
          <a:p>
            <a:pPr lvl="1"/>
            <a:r>
              <a:rPr lang="en-US" dirty="0"/>
              <a:t>There are 4 sequentially more restricted models</a:t>
            </a:r>
          </a:p>
          <a:p>
            <a:endParaRPr lang="en-US" dirty="0"/>
          </a:p>
          <a:p>
            <a:r>
              <a:rPr lang="en-US" dirty="0"/>
              <a:t>Run the CPM </a:t>
            </a:r>
          </a:p>
          <a:p>
            <a:endParaRPr lang="en-US" dirty="0"/>
          </a:p>
          <a:p>
            <a:r>
              <a:rPr lang="en-US" dirty="0"/>
              <a:t>Run the IPM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B8E653-A6BF-4D05-7162-C62349E8B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59375" y="1011611"/>
            <a:ext cx="4572000" cy="7377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33C412-EAEB-F40B-2F2F-FA12BEBA343B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-2000" r="2000"/>
          <a:stretch/>
        </p:blipFill>
        <p:spPr>
          <a:xfrm flipH="1">
            <a:off x="4572000" y="977500"/>
            <a:ext cx="4572000" cy="74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4445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8E3BE-CFDA-0249-8181-FE98D5164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78E98-F057-EAA4-1D60-A6FC753C5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8742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Dataset 1: Common Pathway Model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CC59555-EF76-6537-80D2-33C219E673A2}"/>
              </a:ext>
            </a:extLst>
          </p:cNvPr>
          <p:cNvSpPr/>
          <p:nvPr/>
        </p:nvSpPr>
        <p:spPr>
          <a:xfrm>
            <a:off x="2118419" y="2983206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lang="en-US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AF10CA-08F6-C432-AE58-EC4314E651CD}"/>
              </a:ext>
            </a:extLst>
          </p:cNvPr>
          <p:cNvSpPr/>
          <p:nvPr/>
        </p:nvSpPr>
        <p:spPr>
          <a:xfrm>
            <a:off x="1164147" y="4186718"/>
            <a:ext cx="457200" cy="457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7B8BDEE-DBA4-8B3A-9D73-9F97D81D8C87}"/>
              </a:ext>
            </a:extLst>
          </p:cNvPr>
          <p:cNvCxnSpPr>
            <a:cxnSpLocks/>
            <a:stCxn id="7" idx="4"/>
            <a:endCxn id="8" idx="0"/>
          </p:cNvCxnSpPr>
          <p:nvPr/>
        </p:nvCxnSpPr>
        <p:spPr>
          <a:xfrm flipH="1">
            <a:off x="1392747" y="3440406"/>
            <a:ext cx="954272" cy="7463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84F3CD3-00D9-0BB2-C49B-9483DBA7961C}"/>
              </a:ext>
            </a:extLst>
          </p:cNvPr>
          <p:cNvSpPr/>
          <p:nvPr/>
        </p:nvSpPr>
        <p:spPr>
          <a:xfrm>
            <a:off x="1840766" y="4198432"/>
            <a:ext cx="457200" cy="457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1445451-0AAF-4E1C-5ED1-F133F81370A7}"/>
              </a:ext>
            </a:extLst>
          </p:cNvPr>
          <p:cNvCxnSpPr>
            <a:cxnSpLocks/>
            <a:stCxn id="7" idx="4"/>
            <a:endCxn id="10" idx="0"/>
          </p:cNvCxnSpPr>
          <p:nvPr/>
        </p:nvCxnSpPr>
        <p:spPr>
          <a:xfrm flipH="1">
            <a:off x="2069366" y="3440406"/>
            <a:ext cx="277653" cy="75802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5AB16D6-F0EB-7C2C-36C2-D44CEA7BC882}"/>
              </a:ext>
            </a:extLst>
          </p:cNvPr>
          <p:cNvSpPr/>
          <p:nvPr/>
        </p:nvSpPr>
        <p:spPr>
          <a:xfrm>
            <a:off x="2512010" y="4184013"/>
            <a:ext cx="457200" cy="457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3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4B93F6B-8C30-02A6-9FAF-6894106E7D29}"/>
              </a:ext>
            </a:extLst>
          </p:cNvPr>
          <p:cNvCxnSpPr>
            <a:cxnSpLocks/>
            <a:stCxn id="7" idx="4"/>
            <a:endCxn id="15" idx="0"/>
          </p:cNvCxnSpPr>
          <p:nvPr/>
        </p:nvCxnSpPr>
        <p:spPr>
          <a:xfrm>
            <a:off x="2347019" y="3440406"/>
            <a:ext cx="393591" cy="74360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13CBD10A-E971-B5A0-6CC2-EAEEA7465A6B}"/>
              </a:ext>
            </a:extLst>
          </p:cNvPr>
          <p:cNvSpPr txBox="1"/>
          <p:nvPr/>
        </p:nvSpPr>
        <p:spPr>
          <a:xfrm>
            <a:off x="1702880" y="3687940"/>
            <a:ext cx="263035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latin typeface="Times New Roman"/>
                <a:cs typeface="Times New Roman"/>
              </a:rPr>
              <a:t>λ</a:t>
            </a:r>
            <a:r>
              <a:rPr lang="en-US" sz="1600" baseline="-25000" dirty="0"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28E2583-849E-C1A6-3CA5-19F2C7D65FAE}"/>
              </a:ext>
            </a:extLst>
          </p:cNvPr>
          <p:cNvSpPr txBox="1"/>
          <p:nvPr/>
        </p:nvSpPr>
        <p:spPr>
          <a:xfrm>
            <a:off x="2082300" y="3687940"/>
            <a:ext cx="263035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latin typeface="Times New Roman"/>
                <a:cs typeface="Times New Roman"/>
              </a:rPr>
              <a:t>λ</a:t>
            </a:r>
            <a:r>
              <a:rPr lang="en-US" sz="1600" baseline="-25000" dirty="0"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345A190-B135-3DBC-B7BA-BFE6BEEBFA00}"/>
              </a:ext>
            </a:extLst>
          </p:cNvPr>
          <p:cNvSpPr txBox="1"/>
          <p:nvPr/>
        </p:nvSpPr>
        <p:spPr>
          <a:xfrm>
            <a:off x="2403829" y="3687940"/>
            <a:ext cx="263035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latin typeface="Times New Roman"/>
                <a:cs typeface="Times New Roman"/>
              </a:rPr>
              <a:t>λ</a:t>
            </a:r>
            <a:r>
              <a:rPr lang="en-US" sz="1600" baseline="-25000" dirty="0"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07BA27F-1B2E-0A5C-D6BD-76B8CCFA8405}"/>
              </a:ext>
            </a:extLst>
          </p:cNvPr>
          <p:cNvSpPr/>
          <p:nvPr/>
        </p:nvSpPr>
        <p:spPr>
          <a:xfrm>
            <a:off x="2689894" y="2195729"/>
            <a:ext cx="320040" cy="32004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endParaRPr lang="en-US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B483F26-C509-A0A7-3766-8D70F8713F12}"/>
              </a:ext>
            </a:extLst>
          </p:cNvPr>
          <p:cNvSpPr/>
          <p:nvPr/>
        </p:nvSpPr>
        <p:spPr>
          <a:xfrm>
            <a:off x="2773829" y="2008675"/>
            <a:ext cx="182880" cy="18288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19050">
            <a:solidFill>
              <a:srgbClr val="C0000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6DF566-AD8F-EE8E-69B0-231F947A7768}"/>
              </a:ext>
            </a:extLst>
          </p:cNvPr>
          <p:cNvSpPr/>
          <p:nvPr/>
        </p:nvSpPr>
        <p:spPr>
          <a:xfrm>
            <a:off x="2690840" y="1750928"/>
            <a:ext cx="3475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C00000"/>
                </a:solidFill>
                <a:latin typeface="Times New Roman"/>
                <a:cs typeface="Times New Roman"/>
              </a:rPr>
              <a:t>V</a:t>
            </a:r>
            <a:r>
              <a:rPr lang="en-US" sz="1400" baseline="-25000" dirty="0" err="1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endParaRPr lang="en-US" sz="1400" baseline="-250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79CE4F1-A9E0-DD94-F995-275616D137DA}"/>
              </a:ext>
            </a:extLst>
          </p:cNvPr>
          <p:cNvSpPr/>
          <p:nvPr/>
        </p:nvSpPr>
        <p:spPr>
          <a:xfrm>
            <a:off x="2187154" y="2199932"/>
            <a:ext cx="320040" cy="320040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07E67E2E-797D-48BD-6FDF-C99DBC5EF8AA}"/>
              </a:ext>
            </a:extLst>
          </p:cNvPr>
          <p:cNvSpPr/>
          <p:nvPr/>
        </p:nvSpPr>
        <p:spPr>
          <a:xfrm>
            <a:off x="2256378" y="2022850"/>
            <a:ext cx="182880" cy="18288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19050">
            <a:solidFill>
              <a:srgbClr val="0070C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FBEB75A-2D61-B164-CA6E-7CC68E3AC798}"/>
              </a:ext>
            </a:extLst>
          </p:cNvPr>
          <p:cNvSpPr/>
          <p:nvPr/>
        </p:nvSpPr>
        <p:spPr>
          <a:xfrm>
            <a:off x="2173389" y="1765103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0070C0"/>
                </a:solidFill>
                <a:latin typeface="Times New Roman"/>
                <a:cs typeface="Times New Roman"/>
              </a:rPr>
              <a:t>V</a:t>
            </a:r>
            <a:r>
              <a:rPr lang="en-US" sz="1400" baseline="-25000" dirty="0" err="1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endParaRPr lang="en-US" sz="1400" baseline="-250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CEDB251-4F2D-E57D-0637-E4B3F3C1DA5B}"/>
              </a:ext>
            </a:extLst>
          </p:cNvPr>
          <p:cNvSpPr/>
          <p:nvPr/>
        </p:nvSpPr>
        <p:spPr>
          <a:xfrm>
            <a:off x="1684394" y="2195729"/>
            <a:ext cx="320040" cy="320040"/>
          </a:xfrm>
          <a:prstGeom prst="ellipse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endParaRPr lang="en-US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47F7ACAD-C695-AC0E-1A20-3A2A9406F3C5}"/>
              </a:ext>
            </a:extLst>
          </p:cNvPr>
          <p:cNvSpPr/>
          <p:nvPr/>
        </p:nvSpPr>
        <p:spPr>
          <a:xfrm>
            <a:off x="1753107" y="2019308"/>
            <a:ext cx="182880" cy="18288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19050">
            <a:solidFill>
              <a:srgbClr val="7030A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1EFE801-3036-E503-BD61-59984D801218}"/>
              </a:ext>
            </a:extLst>
          </p:cNvPr>
          <p:cNvSpPr/>
          <p:nvPr/>
        </p:nvSpPr>
        <p:spPr>
          <a:xfrm>
            <a:off x="1670118" y="1761561"/>
            <a:ext cx="3475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7030A0"/>
                </a:solidFill>
                <a:latin typeface="Times New Roman"/>
                <a:cs typeface="Times New Roman"/>
              </a:rPr>
              <a:t>V</a:t>
            </a:r>
            <a:r>
              <a:rPr lang="en-US" sz="1400" baseline="-25000" dirty="0" err="1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endParaRPr lang="en-US" sz="1400" baseline="-2500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7F13FEF-AF58-0900-FCB2-91BD6B966FE4}"/>
              </a:ext>
            </a:extLst>
          </p:cNvPr>
          <p:cNvCxnSpPr>
            <a:cxnSpLocks/>
            <a:stCxn id="33" idx="4"/>
            <a:endCxn id="7" idx="0"/>
          </p:cNvCxnSpPr>
          <p:nvPr/>
        </p:nvCxnSpPr>
        <p:spPr>
          <a:xfrm>
            <a:off x="1844414" y="2515769"/>
            <a:ext cx="502605" cy="467437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347FFB3-C77D-35EE-B223-B7BAF6C960B5}"/>
              </a:ext>
            </a:extLst>
          </p:cNvPr>
          <p:cNvCxnSpPr>
            <a:cxnSpLocks/>
            <a:stCxn id="28" idx="4"/>
            <a:endCxn id="7" idx="0"/>
          </p:cNvCxnSpPr>
          <p:nvPr/>
        </p:nvCxnSpPr>
        <p:spPr>
          <a:xfrm flipH="1">
            <a:off x="2347019" y="2519972"/>
            <a:ext cx="155" cy="463234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6C74F23-CAAA-7E8E-474A-293F820A46EF}"/>
              </a:ext>
            </a:extLst>
          </p:cNvPr>
          <p:cNvCxnSpPr>
            <a:cxnSpLocks/>
            <a:stCxn id="3" idx="4"/>
            <a:endCxn id="7" idx="0"/>
          </p:cNvCxnSpPr>
          <p:nvPr/>
        </p:nvCxnSpPr>
        <p:spPr>
          <a:xfrm flipH="1">
            <a:off x="2347019" y="2515769"/>
            <a:ext cx="502895" cy="46743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>
            <a:extLst>
              <a:ext uri="{FF2B5EF4-FFF2-40B4-BE49-F238E27FC236}">
                <a16:creationId xmlns:a16="http://schemas.microsoft.com/office/drawing/2014/main" id="{6C7DF227-DCB1-F2DE-AB55-3ACF723503F8}"/>
              </a:ext>
            </a:extLst>
          </p:cNvPr>
          <p:cNvSpPr/>
          <p:nvPr/>
        </p:nvSpPr>
        <p:spPr>
          <a:xfrm>
            <a:off x="1393503" y="5314692"/>
            <a:ext cx="182880" cy="182880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endParaRPr lang="en-US" sz="12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E180166-A769-58D3-8400-FFDAEFB73006}"/>
              </a:ext>
            </a:extLst>
          </p:cNvPr>
          <p:cNvSpPr/>
          <p:nvPr/>
        </p:nvSpPr>
        <p:spPr>
          <a:xfrm>
            <a:off x="1341857" y="5540382"/>
            <a:ext cx="306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C00000"/>
                </a:solidFill>
                <a:latin typeface="Times New Roman"/>
                <a:cs typeface="Times New Roman"/>
              </a:rPr>
              <a:t>S</a:t>
            </a:r>
            <a:r>
              <a:rPr lang="en-US" sz="800" baseline="-25000" dirty="0">
                <a:solidFill>
                  <a:srgbClr val="C00000"/>
                </a:solidFill>
                <a:latin typeface="Times New Roman"/>
                <a:cs typeface="Times New Roman"/>
              </a:rPr>
              <a:t>1a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BBF9D577-A585-CE3D-2F32-9E8A2093EB4E}"/>
              </a:ext>
            </a:extLst>
          </p:cNvPr>
          <p:cNvSpPr/>
          <p:nvPr/>
        </p:nvSpPr>
        <p:spPr>
          <a:xfrm>
            <a:off x="1228422" y="5196663"/>
            <a:ext cx="182880" cy="182880"/>
          </a:xfrm>
          <a:prstGeom prst="ellipse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endParaRPr lang="en-US" sz="12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846D0AD-9DAC-BF96-3384-F5506E02B09E}"/>
              </a:ext>
            </a:extLst>
          </p:cNvPr>
          <p:cNvSpPr/>
          <p:nvPr/>
        </p:nvSpPr>
        <p:spPr>
          <a:xfrm>
            <a:off x="1138525" y="5414083"/>
            <a:ext cx="32092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lang="en-US" sz="900" baseline="-25000" dirty="0">
                <a:solidFill>
                  <a:srgbClr val="0070C0"/>
                </a:solidFill>
                <a:latin typeface="Times New Roman"/>
                <a:cs typeface="Times New Roman"/>
              </a:rPr>
              <a:t>1c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55584BC7-68B5-0461-8096-E97B55F0AFC3}"/>
              </a:ext>
            </a:extLst>
          </p:cNvPr>
          <p:cNvSpPr/>
          <p:nvPr/>
        </p:nvSpPr>
        <p:spPr>
          <a:xfrm>
            <a:off x="1076543" y="5054231"/>
            <a:ext cx="182880" cy="182880"/>
          </a:xfrm>
          <a:prstGeom prst="ellipse">
            <a:avLst/>
          </a:prstGeom>
          <a:noFill/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endParaRPr lang="en-US" sz="120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95" name="Freeform 94">
            <a:extLst>
              <a:ext uri="{FF2B5EF4-FFF2-40B4-BE49-F238E27FC236}">
                <a16:creationId xmlns:a16="http://schemas.microsoft.com/office/drawing/2014/main" id="{007DC597-8346-D1A9-8E93-753F96A89245}"/>
              </a:ext>
            </a:extLst>
          </p:cNvPr>
          <p:cNvSpPr/>
          <p:nvPr/>
        </p:nvSpPr>
        <p:spPr>
          <a:xfrm rot="10800000">
            <a:off x="1104137" y="5246705"/>
            <a:ext cx="91440" cy="9144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9525">
            <a:solidFill>
              <a:srgbClr val="7030A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558B72B-76B2-2473-42E6-9E61CFB69AE9}"/>
              </a:ext>
            </a:extLst>
          </p:cNvPr>
          <p:cNvSpPr/>
          <p:nvPr/>
        </p:nvSpPr>
        <p:spPr>
          <a:xfrm>
            <a:off x="998940" y="5291143"/>
            <a:ext cx="32092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7030A0"/>
                </a:solidFill>
                <a:latin typeface="Times New Roman"/>
                <a:cs typeface="Times New Roman"/>
              </a:rPr>
              <a:t>S</a:t>
            </a:r>
            <a:r>
              <a:rPr lang="en-US" sz="900" baseline="-25000" dirty="0">
                <a:solidFill>
                  <a:srgbClr val="7030A0"/>
                </a:solidFill>
                <a:latin typeface="Times New Roman"/>
                <a:cs typeface="Times New Roman"/>
              </a:rPr>
              <a:t>1e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2DACE98E-3E9C-B7B0-BBC8-3A01228E8B0A}"/>
              </a:ext>
            </a:extLst>
          </p:cNvPr>
          <p:cNvCxnSpPr>
            <a:cxnSpLocks/>
            <a:stCxn id="94" idx="0"/>
            <a:endCxn id="8" idx="2"/>
          </p:cNvCxnSpPr>
          <p:nvPr/>
        </p:nvCxnSpPr>
        <p:spPr>
          <a:xfrm flipV="1">
            <a:off x="1167983" y="4643918"/>
            <a:ext cx="224764" cy="410313"/>
          </a:xfrm>
          <a:prstGeom prst="straightConnector1">
            <a:avLst/>
          </a:prstGeom>
          <a:ln w="95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C551B4AE-5CA3-8778-0E36-6801E2649115}"/>
              </a:ext>
            </a:extLst>
          </p:cNvPr>
          <p:cNvCxnSpPr>
            <a:cxnSpLocks/>
            <a:stCxn id="91" idx="0"/>
            <a:endCxn id="8" idx="2"/>
          </p:cNvCxnSpPr>
          <p:nvPr/>
        </p:nvCxnSpPr>
        <p:spPr>
          <a:xfrm flipV="1">
            <a:off x="1319862" y="4643918"/>
            <a:ext cx="72885" cy="552745"/>
          </a:xfrm>
          <a:prstGeom prst="straightConnector1">
            <a:avLst/>
          </a:prstGeom>
          <a:ln w="95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9B27F9FA-0395-EB64-C04A-16CC5415001C}"/>
              </a:ext>
            </a:extLst>
          </p:cNvPr>
          <p:cNvCxnSpPr>
            <a:cxnSpLocks/>
            <a:stCxn id="88" idx="0"/>
            <a:endCxn id="8" idx="2"/>
          </p:cNvCxnSpPr>
          <p:nvPr/>
        </p:nvCxnSpPr>
        <p:spPr>
          <a:xfrm flipH="1" flipV="1">
            <a:off x="1392747" y="4643918"/>
            <a:ext cx="92196" cy="670774"/>
          </a:xfrm>
          <a:prstGeom prst="straightConnector1">
            <a:avLst/>
          </a:prstGeom>
          <a:ln w="95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Freeform 137">
            <a:extLst>
              <a:ext uri="{FF2B5EF4-FFF2-40B4-BE49-F238E27FC236}">
                <a16:creationId xmlns:a16="http://schemas.microsoft.com/office/drawing/2014/main" id="{5B23BF9C-7B60-A923-10C1-2F65613ED7B4}"/>
              </a:ext>
            </a:extLst>
          </p:cNvPr>
          <p:cNvSpPr/>
          <p:nvPr/>
        </p:nvSpPr>
        <p:spPr>
          <a:xfrm rot="10800000">
            <a:off x="1259341" y="5376893"/>
            <a:ext cx="91440" cy="9144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9525">
            <a:solidFill>
              <a:srgbClr val="0070C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43" name="Freeform 142">
            <a:extLst>
              <a:ext uri="{FF2B5EF4-FFF2-40B4-BE49-F238E27FC236}">
                <a16:creationId xmlns:a16="http://schemas.microsoft.com/office/drawing/2014/main" id="{DD6E37DA-2B3D-F2AF-4CA9-0A29BEFB11C8}"/>
              </a:ext>
            </a:extLst>
          </p:cNvPr>
          <p:cNvSpPr/>
          <p:nvPr/>
        </p:nvSpPr>
        <p:spPr>
          <a:xfrm rot="10800000">
            <a:off x="1443545" y="5497490"/>
            <a:ext cx="91440" cy="9144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9525">
            <a:solidFill>
              <a:srgbClr val="C0000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332A906-3E5B-A186-C7A1-29954161AABF}"/>
              </a:ext>
            </a:extLst>
          </p:cNvPr>
          <p:cNvSpPr/>
          <p:nvPr/>
        </p:nvSpPr>
        <p:spPr>
          <a:xfrm>
            <a:off x="2052346" y="5335643"/>
            <a:ext cx="182880" cy="182880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endParaRPr lang="en-US" sz="12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CFBAC077-A3C4-02B7-2B00-475EB724C432}"/>
              </a:ext>
            </a:extLst>
          </p:cNvPr>
          <p:cNvSpPr/>
          <p:nvPr/>
        </p:nvSpPr>
        <p:spPr>
          <a:xfrm>
            <a:off x="2000700" y="5561333"/>
            <a:ext cx="306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C00000"/>
                </a:solidFill>
                <a:latin typeface="Times New Roman"/>
                <a:cs typeface="Times New Roman"/>
              </a:rPr>
              <a:t>S</a:t>
            </a:r>
            <a:r>
              <a:rPr lang="en-US" sz="800" baseline="-25000" dirty="0">
                <a:solidFill>
                  <a:srgbClr val="C00000"/>
                </a:solidFill>
                <a:latin typeface="Times New Roman"/>
                <a:cs typeface="Times New Roman"/>
              </a:rPr>
              <a:t>2a</a:t>
            </a: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0E50853D-0112-7227-80E1-2C62F6DB9550}"/>
              </a:ext>
            </a:extLst>
          </p:cNvPr>
          <p:cNvSpPr/>
          <p:nvPr/>
        </p:nvSpPr>
        <p:spPr>
          <a:xfrm>
            <a:off x="1887265" y="5217614"/>
            <a:ext cx="182880" cy="182880"/>
          </a:xfrm>
          <a:prstGeom prst="ellipse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endParaRPr lang="en-US" sz="12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98A3AA2A-9F12-E737-AEB9-81CD9BE4CE49}"/>
              </a:ext>
            </a:extLst>
          </p:cNvPr>
          <p:cNvSpPr/>
          <p:nvPr/>
        </p:nvSpPr>
        <p:spPr>
          <a:xfrm>
            <a:off x="1797368" y="5435034"/>
            <a:ext cx="32092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lang="en-US" sz="900" baseline="-25000" dirty="0">
                <a:solidFill>
                  <a:srgbClr val="0070C0"/>
                </a:solidFill>
                <a:latin typeface="Times New Roman"/>
                <a:cs typeface="Times New Roman"/>
              </a:rPr>
              <a:t>2c</a:t>
            </a:r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0DD89B07-4802-BE99-0814-D0722C5A2B2A}"/>
              </a:ext>
            </a:extLst>
          </p:cNvPr>
          <p:cNvSpPr/>
          <p:nvPr/>
        </p:nvSpPr>
        <p:spPr>
          <a:xfrm>
            <a:off x="1735386" y="5075182"/>
            <a:ext cx="182880" cy="182880"/>
          </a:xfrm>
          <a:prstGeom prst="ellipse">
            <a:avLst/>
          </a:prstGeom>
          <a:noFill/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endParaRPr lang="en-US" sz="120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181" name="Freeform 180">
            <a:extLst>
              <a:ext uri="{FF2B5EF4-FFF2-40B4-BE49-F238E27FC236}">
                <a16:creationId xmlns:a16="http://schemas.microsoft.com/office/drawing/2014/main" id="{8B3BDC41-D90C-3E4B-22A0-A2187D39674B}"/>
              </a:ext>
            </a:extLst>
          </p:cNvPr>
          <p:cNvSpPr/>
          <p:nvPr/>
        </p:nvSpPr>
        <p:spPr>
          <a:xfrm rot="10800000">
            <a:off x="1762980" y="5267656"/>
            <a:ext cx="91440" cy="9144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9525">
            <a:solidFill>
              <a:srgbClr val="7030A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D2CBDFC1-94F1-B087-04BF-0DA7122FD964}"/>
              </a:ext>
            </a:extLst>
          </p:cNvPr>
          <p:cNvSpPr/>
          <p:nvPr/>
        </p:nvSpPr>
        <p:spPr>
          <a:xfrm>
            <a:off x="1657783" y="5312094"/>
            <a:ext cx="32092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7030A0"/>
                </a:solidFill>
                <a:latin typeface="Times New Roman"/>
                <a:cs typeface="Times New Roman"/>
              </a:rPr>
              <a:t>S</a:t>
            </a:r>
            <a:r>
              <a:rPr lang="en-US" sz="900" baseline="-25000" dirty="0">
                <a:solidFill>
                  <a:srgbClr val="7030A0"/>
                </a:solidFill>
                <a:latin typeface="Times New Roman"/>
                <a:cs typeface="Times New Roman"/>
              </a:rPr>
              <a:t>2e</a:t>
            </a:r>
          </a:p>
        </p:txBody>
      </p: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CA8C64AC-5446-0095-6F06-2405E0A92C53}"/>
              </a:ext>
            </a:extLst>
          </p:cNvPr>
          <p:cNvCxnSpPr>
            <a:cxnSpLocks/>
            <a:stCxn id="180" idx="0"/>
          </p:cNvCxnSpPr>
          <p:nvPr/>
        </p:nvCxnSpPr>
        <p:spPr>
          <a:xfrm flipV="1">
            <a:off x="1826826" y="4664869"/>
            <a:ext cx="224764" cy="410313"/>
          </a:xfrm>
          <a:prstGeom prst="straightConnector1">
            <a:avLst/>
          </a:prstGeom>
          <a:ln w="95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5C0E0AC9-1B9D-B45C-1F02-D365A261A340}"/>
              </a:ext>
            </a:extLst>
          </p:cNvPr>
          <p:cNvCxnSpPr>
            <a:cxnSpLocks/>
            <a:stCxn id="178" idx="0"/>
          </p:cNvCxnSpPr>
          <p:nvPr/>
        </p:nvCxnSpPr>
        <p:spPr>
          <a:xfrm flipV="1">
            <a:off x="1978705" y="4664869"/>
            <a:ext cx="72885" cy="552745"/>
          </a:xfrm>
          <a:prstGeom prst="straightConnector1">
            <a:avLst/>
          </a:prstGeom>
          <a:ln w="95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1944911B-66A0-7267-1029-E3BD2EB5937A}"/>
              </a:ext>
            </a:extLst>
          </p:cNvPr>
          <p:cNvCxnSpPr>
            <a:cxnSpLocks/>
            <a:stCxn id="176" idx="0"/>
          </p:cNvCxnSpPr>
          <p:nvPr/>
        </p:nvCxnSpPr>
        <p:spPr>
          <a:xfrm flipH="1" flipV="1">
            <a:off x="2051590" y="4664869"/>
            <a:ext cx="92196" cy="670774"/>
          </a:xfrm>
          <a:prstGeom prst="straightConnector1">
            <a:avLst/>
          </a:prstGeom>
          <a:ln w="95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Freeform 185">
            <a:extLst>
              <a:ext uri="{FF2B5EF4-FFF2-40B4-BE49-F238E27FC236}">
                <a16:creationId xmlns:a16="http://schemas.microsoft.com/office/drawing/2014/main" id="{11E8ECD6-31B4-D52A-6927-A441E3F22C94}"/>
              </a:ext>
            </a:extLst>
          </p:cNvPr>
          <p:cNvSpPr/>
          <p:nvPr/>
        </p:nvSpPr>
        <p:spPr>
          <a:xfrm rot="10800000">
            <a:off x="1918184" y="5397844"/>
            <a:ext cx="91440" cy="9144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9525">
            <a:solidFill>
              <a:srgbClr val="0070C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87" name="Freeform 186">
            <a:extLst>
              <a:ext uri="{FF2B5EF4-FFF2-40B4-BE49-F238E27FC236}">
                <a16:creationId xmlns:a16="http://schemas.microsoft.com/office/drawing/2014/main" id="{365539D3-98F9-5299-57C4-3557B00FB3B5}"/>
              </a:ext>
            </a:extLst>
          </p:cNvPr>
          <p:cNvSpPr/>
          <p:nvPr/>
        </p:nvSpPr>
        <p:spPr>
          <a:xfrm rot="10800000">
            <a:off x="2102388" y="5518441"/>
            <a:ext cx="91440" cy="9144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9525">
            <a:solidFill>
              <a:srgbClr val="C0000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F3A796A9-1554-9602-2FE4-F49012355179}"/>
              </a:ext>
            </a:extLst>
          </p:cNvPr>
          <p:cNvSpPr/>
          <p:nvPr/>
        </p:nvSpPr>
        <p:spPr>
          <a:xfrm>
            <a:off x="2744479" y="5325011"/>
            <a:ext cx="182880" cy="182880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endParaRPr lang="en-US" sz="12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D04020F7-7A54-F9F6-6CED-0718CB29FDEF}"/>
              </a:ext>
            </a:extLst>
          </p:cNvPr>
          <p:cNvSpPr/>
          <p:nvPr/>
        </p:nvSpPr>
        <p:spPr>
          <a:xfrm>
            <a:off x="2692833" y="5550701"/>
            <a:ext cx="306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C00000"/>
                </a:solidFill>
                <a:latin typeface="Times New Roman"/>
                <a:cs typeface="Times New Roman"/>
              </a:rPr>
              <a:t>S</a:t>
            </a:r>
            <a:r>
              <a:rPr lang="en-US" sz="800" baseline="-25000" dirty="0">
                <a:solidFill>
                  <a:srgbClr val="C00000"/>
                </a:solidFill>
                <a:latin typeface="Times New Roman"/>
                <a:cs typeface="Times New Roman"/>
              </a:rPr>
              <a:t>3a</a:t>
            </a:r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23EFFE32-A0F6-1F67-F38F-4E90C76B5A11}"/>
              </a:ext>
            </a:extLst>
          </p:cNvPr>
          <p:cNvSpPr/>
          <p:nvPr/>
        </p:nvSpPr>
        <p:spPr>
          <a:xfrm>
            <a:off x="2579398" y="5206982"/>
            <a:ext cx="182880" cy="182880"/>
          </a:xfrm>
          <a:prstGeom prst="ellipse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endParaRPr lang="en-US" sz="12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997A1AEF-E9E5-7C64-FE22-68B91090E509}"/>
              </a:ext>
            </a:extLst>
          </p:cNvPr>
          <p:cNvSpPr/>
          <p:nvPr/>
        </p:nvSpPr>
        <p:spPr>
          <a:xfrm>
            <a:off x="2489501" y="5424402"/>
            <a:ext cx="32092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lang="en-US" sz="900" baseline="-25000" dirty="0">
                <a:solidFill>
                  <a:srgbClr val="0070C0"/>
                </a:solidFill>
                <a:latin typeface="Times New Roman"/>
                <a:cs typeface="Times New Roman"/>
              </a:rPr>
              <a:t>3c</a:t>
            </a: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8188B1DE-FD1E-FCA1-A5E9-B5E47B85BA68}"/>
              </a:ext>
            </a:extLst>
          </p:cNvPr>
          <p:cNvSpPr/>
          <p:nvPr/>
        </p:nvSpPr>
        <p:spPr>
          <a:xfrm>
            <a:off x="2427519" y="5064550"/>
            <a:ext cx="182880" cy="182880"/>
          </a:xfrm>
          <a:prstGeom prst="ellipse">
            <a:avLst/>
          </a:prstGeom>
          <a:noFill/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endParaRPr lang="en-US" sz="120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207" name="Freeform 206">
            <a:extLst>
              <a:ext uri="{FF2B5EF4-FFF2-40B4-BE49-F238E27FC236}">
                <a16:creationId xmlns:a16="http://schemas.microsoft.com/office/drawing/2014/main" id="{CC271A7D-08E4-79C9-D7D0-8D7EA4A6D387}"/>
              </a:ext>
            </a:extLst>
          </p:cNvPr>
          <p:cNvSpPr/>
          <p:nvPr/>
        </p:nvSpPr>
        <p:spPr>
          <a:xfrm rot="10800000">
            <a:off x="2455113" y="5257024"/>
            <a:ext cx="91440" cy="9144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9525">
            <a:solidFill>
              <a:srgbClr val="7030A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5EDB7424-1F07-B929-6323-E359DB13FB1B}"/>
              </a:ext>
            </a:extLst>
          </p:cNvPr>
          <p:cNvSpPr/>
          <p:nvPr/>
        </p:nvSpPr>
        <p:spPr>
          <a:xfrm>
            <a:off x="2349916" y="5301462"/>
            <a:ext cx="32092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7030A0"/>
                </a:solidFill>
                <a:latin typeface="Times New Roman"/>
                <a:cs typeface="Times New Roman"/>
              </a:rPr>
              <a:t>S</a:t>
            </a:r>
            <a:r>
              <a:rPr lang="en-US" sz="900" baseline="-25000" dirty="0">
                <a:solidFill>
                  <a:srgbClr val="7030A0"/>
                </a:solidFill>
                <a:latin typeface="Times New Roman"/>
                <a:cs typeface="Times New Roman"/>
              </a:rPr>
              <a:t>3e</a:t>
            </a:r>
          </a:p>
        </p:txBody>
      </p: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CC11FC5B-F9D6-117A-B5F7-7E7915DC002F}"/>
              </a:ext>
            </a:extLst>
          </p:cNvPr>
          <p:cNvCxnSpPr>
            <a:cxnSpLocks/>
            <a:stCxn id="206" idx="0"/>
          </p:cNvCxnSpPr>
          <p:nvPr/>
        </p:nvCxnSpPr>
        <p:spPr>
          <a:xfrm flipV="1">
            <a:off x="2518959" y="4654237"/>
            <a:ext cx="224764" cy="410313"/>
          </a:xfrm>
          <a:prstGeom prst="straightConnector1">
            <a:avLst/>
          </a:prstGeom>
          <a:ln w="95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7F925465-A8ED-95A7-8E77-B6494541196D}"/>
              </a:ext>
            </a:extLst>
          </p:cNvPr>
          <p:cNvCxnSpPr>
            <a:cxnSpLocks/>
            <a:stCxn id="204" idx="0"/>
          </p:cNvCxnSpPr>
          <p:nvPr/>
        </p:nvCxnSpPr>
        <p:spPr>
          <a:xfrm flipV="1">
            <a:off x="2670838" y="4654237"/>
            <a:ext cx="72885" cy="552745"/>
          </a:xfrm>
          <a:prstGeom prst="straightConnector1">
            <a:avLst/>
          </a:prstGeom>
          <a:ln w="95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EFC752C6-1FB1-F74B-7EA0-84EFC45B966F}"/>
              </a:ext>
            </a:extLst>
          </p:cNvPr>
          <p:cNvCxnSpPr>
            <a:cxnSpLocks/>
            <a:stCxn id="202" idx="0"/>
          </p:cNvCxnSpPr>
          <p:nvPr/>
        </p:nvCxnSpPr>
        <p:spPr>
          <a:xfrm flipH="1" flipV="1">
            <a:off x="2743723" y="4654237"/>
            <a:ext cx="92196" cy="670774"/>
          </a:xfrm>
          <a:prstGeom prst="straightConnector1">
            <a:avLst/>
          </a:prstGeom>
          <a:ln w="95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Freeform 211">
            <a:extLst>
              <a:ext uri="{FF2B5EF4-FFF2-40B4-BE49-F238E27FC236}">
                <a16:creationId xmlns:a16="http://schemas.microsoft.com/office/drawing/2014/main" id="{81A93FE9-3CF5-7DF0-FAEA-D83A908E6736}"/>
              </a:ext>
            </a:extLst>
          </p:cNvPr>
          <p:cNvSpPr/>
          <p:nvPr/>
        </p:nvSpPr>
        <p:spPr>
          <a:xfrm rot="10800000">
            <a:off x="2610317" y="5387212"/>
            <a:ext cx="91440" cy="9144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9525">
            <a:solidFill>
              <a:srgbClr val="0070C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13" name="Freeform 212">
            <a:extLst>
              <a:ext uri="{FF2B5EF4-FFF2-40B4-BE49-F238E27FC236}">
                <a16:creationId xmlns:a16="http://schemas.microsoft.com/office/drawing/2014/main" id="{C64676C9-4B89-2215-C1D6-59BCC046F6EC}"/>
              </a:ext>
            </a:extLst>
          </p:cNvPr>
          <p:cNvSpPr/>
          <p:nvPr/>
        </p:nvSpPr>
        <p:spPr>
          <a:xfrm rot="10800000">
            <a:off x="2794521" y="5507809"/>
            <a:ext cx="91440" cy="9144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9525">
            <a:solidFill>
              <a:srgbClr val="C0000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84E608-698E-6D41-E088-14D634939F24}"/>
              </a:ext>
            </a:extLst>
          </p:cNvPr>
          <p:cNvSpPr/>
          <p:nvPr/>
        </p:nvSpPr>
        <p:spPr>
          <a:xfrm>
            <a:off x="3176222" y="4173694"/>
            <a:ext cx="457200" cy="457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874EA3F-BE1B-153E-3915-975BC5D9FCE9}"/>
              </a:ext>
            </a:extLst>
          </p:cNvPr>
          <p:cNvSpPr/>
          <p:nvPr/>
        </p:nvSpPr>
        <p:spPr>
          <a:xfrm>
            <a:off x="3408691" y="5314692"/>
            <a:ext cx="182880" cy="182880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endParaRPr lang="en-US" sz="12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1FDCFE-1AE4-F347-E86C-68F29AC80554}"/>
              </a:ext>
            </a:extLst>
          </p:cNvPr>
          <p:cNvSpPr/>
          <p:nvPr/>
        </p:nvSpPr>
        <p:spPr>
          <a:xfrm>
            <a:off x="3357045" y="5540382"/>
            <a:ext cx="306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C00000"/>
                </a:solidFill>
                <a:latin typeface="Times New Roman"/>
                <a:cs typeface="Times New Roman"/>
              </a:rPr>
              <a:t>S</a:t>
            </a:r>
            <a:r>
              <a:rPr lang="en-US" sz="800" baseline="-25000" dirty="0">
                <a:solidFill>
                  <a:srgbClr val="C00000"/>
                </a:solidFill>
                <a:latin typeface="Times New Roman"/>
                <a:cs typeface="Times New Roman"/>
              </a:rPr>
              <a:t>3a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0A74A6A-A3D5-9E22-5071-30F174CF3E4E}"/>
              </a:ext>
            </a:extLst>
          </p:cNvPr>
          <p:cNvSpPr/>
          <p:nvPr/>
        </p:nvSpPr>
        <p:spPr>
          <a:xfrm>
            <a:off x="3243610" y="5196663"/>
            <a:ext cx="182880" cy="182880"/>
          </a:xfrm>
          <a:prstGeom prst="ellipse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endParaRPr lang="en-US" sz="12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E393C1A-4D1B-AAF3-DF62-1D185250C2D5}"/>
              </a:ext>
            </a:extLst>
          </p:cNvPr>
          <p:cNvSpPr/>
          <p:nvPr/>
        </p:nvSpPr>
        <p:spPr>
          <a:xfrm>
            <a:off x="3153713" y="5414083"/>
            <a:ext cx="32092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lang="en-US" sz="900" baseline="-25000" dirty="0">
                <a:solidFill>
                  <a:srgbClr val="0070C0"/>
                </a:solidFill>
                <a:latin typeface="Times New Roman"/>
                <a:cs typeface="Times New Roman"/>
              </a:rPr>
              <a:t>3c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F281DAC-E158-B12C-86B0-BA89920C9638}"/>
              </a:ext>
            </a:extLst>
          </p:cNvPr>
          <p:cNvSpPr/>
          <p:nvPr/>
        </p:nvSpPr>
        <p:spPr>
          <a:xfrm>
            <a:off x="3091731" y="5054231"/>
            <a:ext cx="182880" cy="182880"/>
          </a:xfrm>
          <a:prstGeom prst="ellipse">
            <a:avLst/>
          </a:prstGeom>
          <a:noFill/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endParaRPr lang="en-US" sz="120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916382AC-AD15-923B-1596-C76939D86850}"/>
              </a:ext>
            </a:extLst>
          </p:cNvPr>
          <p:cNvSpPr/>
          <p:nvPr/>
        </p:nvSpPr>
        <p:spPr>
          <a:xfrm rot="10800000">
            <a:off x="3119325" y="5246705"/>
            <a:ext cx="91440" cy="9144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9525">
            <a:solidFill>
              <a:srgbClr val="7030A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40DFAB-3256-37E8-171F-36388793D452}"/>
              </a:ext>
            </a:extLst>
          </p:cNvPr>
          <p:cNvSpPr/>
          <p:nvPr/>
        </p:nvSpPr>
        <p:spPr>
          <a:xfrm>
            <a:off x="3014128" y="5291143"/>
            <a:ext cx="32092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7030A0"/>
                </a:solidFill>
                <a:latin typeface="Times New Roman"/>
                <a:cs typeface="Times New Roman"/>
              </a:rPr>
              <a:t>S</a:t>
            </a:r>
            <a:r>
              <a:rPr lang="en-US" sz="900" baseline="-25000" dirty="0">
                <a:solidFill>
                  <a:srgbClr val="7030A0"/>
                </a:solidFill>
                <a:latin typeface="Times New Roman"/>
                <a:cs typeface="Times New Roman"/>
              </a:rPr>
              <a:t>3e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5C7D2E0-5132-AF3A-ABB1-53C3642DA070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3183171" y="4643918"/>
            <a:ext cx="224764" cy="410313"/>
          </a:xfrm>
          <a:prstGeom prst="straightConnector1">
            <a:avLst/>
          </a:prstGeom>
          <a:ln w="95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22D28FB-F8B5-D67B-8861-03CCF492C616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3335050" y="4643918"/>
            <a:ext cx="72885" cy="552745"/>
          </a:xfrm>
          <a:prstGeom prst="straightConnector1">
            <a:avLst/>
          </a:prstGeom>
          <a:ln w="95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4B0CA5A-4656-3D9C-CF0F-48C70FEBDEEE}"/>
              </a:ext>
            </a:extLst>
          </p:cNvPr>
          <p:cNvCxnSpPr>
            <a:cxnSpLocks/>
            <a:stCxn id="17" idx="0"/>
          </p:cNvCxnSpPr>
          <p:nvPr/>
        </p:nvCxnSpPr>
        <p:spPr>
          <a:xfrm flipH="1" flipV="1">
            <a:off x="3407935" y="4643918"/>
            <a:ext cx="92196" cy="670774"/>
          </a:xfrm>
          <a:prstGeom prst="straightConnector1">
            <a:avLst/>
          </a:prstGeom>
          <a:ln w="95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26">
            <a:extLst>
              <a:ext uri="{FF2B5EF4-FFF2-40B4-BE49-F238E27FC236}">
                <a16:creationId xmlns:a16="http://schemas.microsoft.com/office/drawing/2014/main" id="{DD487F7A-2E3D-56E4-279B-DF72FA26D830}"/>
              </a:ext>
            </a:extLst>
          </p:cNvPr>
          <p:cNvSpPr/>
          <p:nvPr/>
        </p:nvSpPr>
        <p:spPr>
          <a:xfrm rot="10800000">
            <a:off x="3274529" y="5376893"/>
            <a:ext cx="91440" cy="9144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9525">
            <a:solidFill>
              <a:srgbClr val="0070C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DADE6AF7-D02F-8F60-E924-1EAF277D961E}"/>
              </a:ext>
            </a:extLst>
          </p:cNvPr>
          <p:cNvSpPr/>
          <p:nvPr/>
        </p:nvSpPr>
        <p:spPr>
          <a:xfrm rot="10800000">
            <a:off x="3458733" y="5497490"/>
            <a:ext cx="91440" cy="9144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9525">
            <a:solidFill>
              <a:srgbClr val="C0000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8F7D13C-01A7-9F73-30AB-571470E4135E}"/>
              </a:ext>
            </a:extLst>
          </p:cNvPr>
          <p:cNvCxnSpPr>
            <a:cxnSpLocks/>
            <a:stCxn id="7" idx="4"/>
            <a:endCxn id="5" idx="0"/>
          </p:cNvCxnSpPr>
          <p:nvPr/>
        </p:nvCxnSpPr>
        <p:spPr>
          <a:xfrm>
            <a:off x="2347019" y="3440406"/>
            <a:ext cx="1057803" cy="7332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B366F6A0-B635-F73C-1AA5-30F59FA2FAFF}"/>
              </a:ext>
            </a:extLst>
          </p:cNvPr>
          <p:cNvSpPr txBox="1"/>
          <p:nvPr/>
        </p:nvSpPr>
        <p:spPr>
          <a:xfrm>
            <a:off x="2872096" y="3677621"/>
            <a:ext cx="263035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latin typeface="Times New Roman"/>
                <a:cs typeface="Times New Roman"/>
              </a:rPr>
              <a:t>λ</a:t>
            </a:r>
            <a:r>
              <a:rPr lang="en-US" sz="1600" baseline="-25000" dirty="0">
                <a:latin typeface="Times New Roman"/>
                <a:cs typeface="Times New Roman"/>
              </a:rPr>
              <a:t>4</a:t>
            </a:r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678D3B90-86A8-5CCE-32A2-01B11E1AF0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006943"/>
              </p:ext>
            </p:extLst>
          </p:nvPr>
        </p:nvGraphicFramePr>
        <p:xfrm>
          <a:off x="3733333" y="1266127"/>
          <a:ext cx="171453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10">
                  <a:extLst>
                    <a:ext uri="{9D8B030D-6E8A-4147-A177-3AD203B41FA5}">
                      <a16:colId xmlns:a16="http://schemas.microsoft.com/office/drawing/2014/main" val="3881240903"/>
                    </a:ext>
                  </a:extLst>
                </a:gridCol>
                <a:gridCol w="565240">
                  <a:extLst>
                    <a:ext uri="{9D8B030D-6E8A-4147-A177-3AD203B41FA5}">
                      <a16:colId xmlns:a16="http://schemas.microsoft.com/office/drawing/2014/main" val="3178409331"/>
                    </a:ext>
                  </a:extLst>
                </a:gridCol>
                <a:gridCol w="577781">
                  <a:extLst>
                    <a:ext uri="{9D8B030D-6E8A-4147-A177-3AD203B41FA5}">
                      <a16:colId xmlns:a16="http://schemas.microsoft.com/office/drawing/2014/main" val="5519328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Obs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Sim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2671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C00000"/>
                          </a:solidFill>
                        </a:rPr>
                        <a:t>Va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0.50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0.50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032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70C0"/>
                          </a:solidFill>
                        </a:rPr>
                        <a:t>Vc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9455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7030A0"/>
                          </a:solidFill>
                        </a:rPr>
                        <a:t>Ve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0.50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0.50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071029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CA1ED128-47B4-F613-37CA-DCC6D3D24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261367"/>
              </p:ext>
            </p:extLst>
          </p:nvPr>
        </p:nvGraphicFramePr>
        <p:xfrm>
          <a:off x="6168315" y="2284706"/>
          <a:ext cx="171453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10">
                  <a:extLst>
                    <a:ext uri="{9D8B030D-6E8A-4147-A177-3AD203B41FA5}">
                      <a16:colId xmlns:a16="http://schemas.microsoft.com/office/drawing/2014/main" val="3881240903"/>
                    </a:ext>
                  </a:extLst>
                </a:gridCol>
                <a:gridCol w="565240">
                  <a:extLst>
                    <a:ext uri="{9D8B030D-6E8A-4147-A177-3AD203B41FA5}">
                      <a16:colId xmlns:a16="http://schemas.microsoft.com/office/drawing/2014/main" val="3178409331"/>
                    </a:ext>
                  </a:extLst>
                </a:gridCol>
                <a:gridCol w="577781">
                  <a:extLst>
                    <a:ext uri="{9D8B030D-6E8A-4147-A177-3AD203B41FA5}">
                      <a16:colId xmlns:a16="http://schemas.microsoft.com/office/drawing/2014/main" val="5519328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Obs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Sim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2671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/>
                          <a:cs typeface="Times New Roman"/>
                        </a:rPr>
                        <a:t>λ</a:t>
                      </a:r>
                      <a:r>
                        <a:rPr lang="en-US" sz="1800" baseline="-25000" dirty="0">
                          <a:latin typeface="Times New Roman"/>
                          <a:cs typeface="Times New Roman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0.80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0.80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032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/>
                          <a:cs typeface="Times New Roman"/>
                        </a:rPr>
                        <a:t>λ</a:t>
                      </a:r>
                      <a:r>
                        <a:rPr lang="en-US" sz="1800" baseline="-25000" dirty="0">
                          <a:latin typeface="Times New Roman"/>
                          <a:cs typeface="Times New Roman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0.75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0.75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9455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/>
                          <a:cs typeface="Times New Roman"/>
                        </a:rPr>
                        <a:t>λ</a:t>
                      </a:r>
                      <a:r>
                        <a:rPr lang="en-US" sz="1800" baseline="-25000" dirty="0">
                          <a:latin typeface="Times New Roman"/>
                          <a:cs typeface="Times New Roman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0.70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0.70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071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/>
                          <a:cs typeface="Times New Roman"/>
                        </a:rPr>
                        <a:t>λ</a:t>
                      </a:r>
                      <a:r>
                        <a:rPr lang="en-US" sz="1800" baseline="-25000" dirty="0">
                          <a:latin typeface="Times New Roman"/>
                          <a:cs typeface="Times New Roman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0.65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0.65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6455695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26BFBFA3-67EE-C025-3CED-F1CFAA85CC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629124"/>
              </p:ext>
            </p:extLst>
          </p:nvPr>
        </p:nvGraphicFramePr>
        <p:xfrm>
          <a:off x="4029344" y="4505832"/>
          <a:ext cx="221651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614">
                  <a:extLst>
                    <a:ext uri="{9D8B030D-6E8A-4147-A177-3AD203B41FA5}">
                      <a16:colId xmlns:a16="http://schemas.microsoft.com/office/drawing/2014/main" val="3881240903"/>
                    </a:ext>
                  </a:extLst>
                </a:gridCol>
                <a:gridCol w="546550">
                  <a:extLst>
                    <a:ext uri="{9D8B030D-6E8A-4147-A177-3AD203B41FA5}">
                      <a16:colId xmlns:a16="http://schemas.microsoft.com/office/drawing/2014/main" val="3178409331"/>
                    </a:ext>
                  </a:extLst>
                </a:gridCol>
                <a:gridCol w="558677">
                  <a:extLst>
                    <a:ext uri="{9D8B030D-6E8A-4147-A177-3AD203B41FA5}">
                      <a16:colId xmlns:a16="http://schemas.microsoft.com/office/drawing/2014/main" val="551932835"/>
                    </a:ext>
                  </a:extLst>
                </a:gridCol>
                <a:gridCol w="558677">
                  <a:extLst>
                    <a:ext uri="{9D8B030D-6E8A-4147-A177-3AD203B41FA5}">
                      <a16:colId xmlns:a16="http://schemas.microsoft.com/office/drawing/2014/main" val="2323880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As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Cs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2671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800" baseline="-25000" dirty="0">
                          <a:latin typeface="Times New Roman"/>
                          <a:cs typeface="Times New Roman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0.07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70C0"/>
                          </a:solidFill>
                        </a:rPr>
                        <a:t>0.11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0.18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032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800" baseline="-25000" dirty="0">
                          <a:latin typeface="Times New Roman"/>
                          <a:cs typeface="Times New Roman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0.13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70C0"/>
                          </a:solidFill>
                        </a:rPr>
                        <a:t>0.09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0.22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9455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800" baseline="-25000" dirty="0">
                          <a:latin typeface="Times New Roman"/>
                          <a:cs typeface="Times New Roman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0.25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0.25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071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800" baseline="-25000" dirty="0">
                          <a:latin typeface="Times New Roman"/>
                          <a:cs typeface="Times New Roman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70C0"/>
                          </a:solidFill>
                        </a:rPr>
                        <a:t>0.29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0.29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6455695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BFFC0E29-7853-B665-477A-84B6C9BCE5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664417"/>
              </p:ext>
            </p:extLst>
          </p:nvPr>
        </p:nvGraphicFramePr>
        <p:xfrm>
          <a:off x="6592196" y="4516464"/>
          <a:ext cx="221651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614">
                  <a:extLst>
                    <a:ext uri="{9D8B030D-6E8A-4147-A177-3AD203B41FA5}">
                      <a16:colId xmlns:a16="http://schemas.microsoft.com/office/drawing/2014/main" val="3881240903"/>
                    </a:ext>
                  </a:extLst>
                </a:gridCol>
                <a:gridCol w="546550">
                  <a:extLst>
                    <a:ext uri="{9D8B030D-6E8A-4147-A177-3AD203B41FA5}">
                      <a16:colId xmlns:a16="http://schemas.microsoft.com/office/drawing/2014/main" val="3178409331"/>
                    </a:ext>
                  </a:extLst>
                </a:gridCol>
                <a:gridCol w="558677">
                  <a:extLst>
                    <a:ext uri="{9D8B030D-6E8A-4147-A177-3AD203B41FA5}">
                      <a16:colId xmlns:a16="http://schemas.microsoft.com/office/drawing/2014/main" val="551932835"/>
                    </a:ext>
                  </a:extLst>
                </a:gridCol>
                <a:gridCol w="558677">
                  <a:extLst>
                    <a:ext uri="{9D8B030D-6E8A-4147-A177-3AD203B41FA5}">
                      <a16:colId xmlns:a16="http://schemas.microsoft.com/office/drawing/2014/main" val="2323880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As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Cs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2671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800" baseline="-25000" dirty="0">
                          <a:latin typeface="Times New Roman"/>
                          <a:cs typeface="Times New Roman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.072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70C0"/>
                          </a:solidFill>
                        </a:rPr>
                        <a:t>.108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.180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032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800" baseline="-25000" dirty="0">
                          <a:latin typeface="Times New Roman"/>
                          <a:cs typeface="Times New Roman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.131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70C0"/>
                          </a:solidFill>
                        </a:rPr>
                        <a:t>.088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.219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9455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800" baseline="-25000" dirty="0">
                          <a:latin typeface="Times New Roman"/>
                          <a:cs typeface="Times New Roman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.255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.255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071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800" baseline="-25000" dirty="0">
                          <a:latin typeface="Times New Roman"/>
                          <a:cs typeface="Times New Roman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70C0"/>
                          </a:solidFill>
                        </a:rPr>
                        <a:t>.289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.289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6455695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5E480AC5-8876-8D22-B6FC-F9C51E04E327}"/>
              </a:ext>
            </a:extLst>
          </p:cNvPr>
          <p:cNvSpPr txBox="1"/>
          <p:nvPr/>
        </p:nvSpPr>
        <p:spPr>
          <a:xfrm>
            <a:off x="4963186" y="4211286"/>
            <a:ext cx="547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Obs</a:t>
            </a:r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5875334-F4A3-BD9C-131E-638F9D6F65F1}"/>
              </a:ext>
            </a:extLst>
          </p:cNvPr>
          <p:cNvSpPr txBox="1"/>
          <p:nvPr/>
        </p:nvSpPr>
        <p:spPr>
          <a:xfrm>
            <a:off x="7609149" y="4184013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</a:t>
            </a:r>
          </a:p>
        </p:txBody>
      </p:sp>
    </p:spTree>
    <p:extLst>
      <p:ext uri="{BB962C8B-B14F-4D97-AF65-F5344CB8AC3E}">
        <p14:creationId xmlns:p14="http://schemas.microsoft.com/office/powerpoint/2010/main" val="6978858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BD536-5A06-82E9-D42F-FA71768FE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018EF-5544-4F0D-DCA5-448CBE706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50043"/>
          </a:xfrm>
        </p:spPr>
        <p:txBody>
          <a:bodyPr/>
          <a:lstStyle/>
          <a:p>
            <a:pPr algn="ctr"/>
            <a:r>
              <a:rPr lang="en-US" dirty="0"/>
              <a:t>Independent Pathway Model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E6AACFB-82C8-F5C2-02BE-D3D5035E879A}"/>
              </a:ext>
            </a:extLst>
          </p:cNvPr>
          <p:cNvSpPr/>
          <p:nvPr/>
        </p:nvSpPr>
        <p:spPr>
          <a:xfrm>
            <a:off x="336249" y="2466063"/>
            <a:ext cx="457200" cy="457200"/>
          </a:xfrm>
          <a:prstGeom prst="ellipse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endParaRPr lang="en-US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BBB69A-3D84-D374-F666-1B488C7B669A}"/>
              </a:ext>
            </a:extLst>
          </p:cNvPr>
          <p:cNvSpPr/>
          <p:nvPr/>
        </p:nvSpPr>
        <p:spPr>
          <a:xfrm>
            <a:off x="363975" y="4295576"/>
            <a:ext cx="457200" cy="457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FE1AAC3-1580-FF21-64A7-799DFC47E1C9}"/>
              </a:ext>
            </a:extLst>
          </p:cNvPr>
          <p:cNvCxnSpPr>
            <a:cxnSpLocks/>
            <a:stCxn id="7" idx="4"/>
            <a:endCxn id="8" idx="0"/>
          </p:cNvCxnSpPr>
          <p:nvPr/>
        </p:nvCxnSpPr>
        <p:spPr>
          <a:xfrm>
            <a:off x="564849" y="2923263"/>
            <a:ext cx="27726" cy="1372313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FFF3809-BC30-3F1F-797A-BE4A454B32AD}"/>
              </a:ext>
            </a:extLst>
          </p:cNvPr>
          <p:cNvSpPr/>
          <p:nvPr/>
        </p:nvSpPr>
        <p:spPr>
          <a:xfrm>
            <a:off x="1040594" y="4307290"/>
            <a:ext cx="457200" cy="457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C51A6A-4BB6-49C3-0D77-EDF6C5762626}"/>
              </a:ext>
            </a:extLst>
          </p:cNvPr>
          <p:cNvCxnSpPr>
            <a:cxnSpLocks/>
            <a:stCxn id="7" idx="4"/>
            <a:endCxn id="10" idx="0"/>
          </p:cNvCxnSpPr>
          <p:nvPr/>
        </p:nvCxnSpPr>
        <p:spPr>
          <a:xfrm>
            <a:off x="564849" y="2923263"/>
            <a:ext cx="704345" cy="1384027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D1C668FE-48C3-5720-F0FE-64527AAEF0D1}"/>
              </a:ext>
            </a:extLst>
          </p:cNvPr>
          <p:cNvSpPr/>
          <p:nvPr/>
        </p:nvSpPr>
        <p:spPr>
          <a:xfrm>
            <a:off x="1711838" y="4292871"/>
            <a:ext cx="457200" cy="457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3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D6892B3-5173-D767-3434-31077AEE9BE8}"/>
              </a:ext>
            </a:extLst>
          </p:cNvPr>
          <p:cNvCxnSpPr>
            <a:cxnSpLocks/>
            <a:stCxn id="7" idx="4"/>
            <a:endCxn id="15" idx="0"/>
          </p:cNvCxnSpPr>
          <p:nvPr/>
        </p:nvCxnSpPr>
        <p:spPr>
          <a:xfrm>
            <a:off x="564849" y="2923263"/>
            <a:ext cx="1375589" cy="1369608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>
            <a:extLst>
              <a:ext uri="{FF2B5EF4-FFF2-40B4-BE49-F238E27FC236}">
                <a16:creationId xmlns:a16="http://schemas.microsoft.com/office/drawing/2014/main" id="{A35A59CE-E4F7-E861-B02A-10438C8FF04D}"/>
              </a:ext>
            </a:extLst>
          </p:cNvPr>
          <p:cNvSpPr/>
          <p:nvPr/>
        </p:nvSpPr>
        <p:spPr>
          <a:xfrm>
            <a:off x="593331" y="5423550"/>
            <a:ext cx="182880" cy="182880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endParaRPr lang="en-US" sz="12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B430ACC-1834-2ACB-2D4F-58E90176FC37}"/>
              </a:ext>
            </a:extLst>
          </p:cNvPr>
          <p:cNvSpPr/>
          <p:nvPr/>
        </p:nvSpPr>
        <p:spPr>
          <a:xfrm>
            <a:off x="541685" y="5649240"/>
            <a:ext cx="306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C00000"/>
                </a:solidFill>
                <a:latin typeface="Times New Roman"/>
                <a:cs typeface="Times New Roman"/>
              </a:rPr>
              <a:t>S</a:t>
            </a:r>
            <a:r>
              <a:rPr lang="en-US" sz="800" baseline="-25000" dirty="0">
                <a:solidFill>
                  <a:srgbClr val="C00000"/>
                </a:solidFill>
                <a:latin typeface="Times New Roman"/>
                <a:cs typeface="Times New Roman"/>
              </a:rPr>
              <a:t>1a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870A7E3-5923-D16B-9122-03833CA64D1E}"/>
              </a:ext>
            </a:extLst>
          </p:cNvPr>
          <p:cNvSpPr/>
          <p:nvPr/>
        </p:nvSpPr>
        <p:spPr>
          <a:xfrm>
            <a:off x="428250" y="5305521"/>
            <a:ext cx="182880" cy="182880"/>
          </a:xfrm>
          <a:prstGeom prst="ellipse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endParaRPr lang="en-US" sz="12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85F33A6-3033-51DF-C33B-5D05D56D6E89}"/>
              </a:ext>
            </a:extLst>
          </p:cNvPr>
          <p:cNvSpPr/>
          <p:nvPr/>
        </p:nvSpPr>
        <p:spPr>
          <a:xfrm>
            <a:off x="338353" y="5522941"/>
            <a:ext cx="32092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lang="en-US" sz="900" baseline="-25000" dirty="0">
                <a:solidFill>
                  <a:srgbClr val="0070C0"/>
                </a:solidFill>
                <a:latin typeface="Times New Roman"/>
                <a:cs typeface="Times New Roman"/>
              </a:rPr>
              <a:t>1c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B0739AB1-1AB7-D062-62D6-72DC4528F131}"/>
              </a:ext>
            </a:extLst>
          </p:cNvPr>
          <p:cNvSpPr/>
          <p:nvPr/>
        </p:nvSpPr>
        <p:spPr>
          <a:xfrm>
            <a:off x="276371" y="5163089"/>
            <a:ext cx="182880" cy="182880"/>
          </a:xfrm>
          <a:prstGeom prst="ellipse">
            <a:avLst/>
          </a:prstGeom>
          <a:noFill/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endParaRPr lang="en-US" sz="120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95" name="Freeform 94">
            <a:extLst>
              <a:ext uri="{FF2B5EF4-FFF2-40B4-BE49-F238E27FC236}">
                <a16:creationId xmlns:a16="http://schemas.microsoft.com/office/drawing/2014/main" id="{8B10B812-1D29-5559-6313-6B7CA87B815A}"/>
              </a:ext>
            </a:extLst>
          </p:cNvPr>
          <p:cNvSpPr/>
          <p:nvPr/>
        </p:nvSpPr>
        <p:spPr>
          <a:xfrm rot="10800000">
            <a:off x="303965" y="5355563"/>
            <a:ext cx="91440" cy="9144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9525">
            <a:solidFill>
              <a:srgbClr val="7030A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DE3F9F2F-7532-4357-F9A7-5D06F9322376}"/>
              </a:ext>
            </a:extLst>
          </p:cNvPr>
          <p:cNvSpPr/>
          <p:nvPr/>
        </p:nvSpPr>
        <p:spPr>
          <a:xfrm>
            <a:off x="198768" y="5400001"/>
            <a:ext cx="32092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7030A0"/>
                </a:solidFill>
                <a:latin typeface="Times New Roman"/>
                <a:cs typeface="Times New Roman"/>
              </a:rPr>
              <a:t>S</a:t>
            </a:r>
            <a:r>
              <a:rPr lang="en-US" sz="900" baseline="-25000" dirty="0">
                <a:solidFill>
                  <a:srgbClr val="7030A0"/>
                </a:solidFill>
                <a:latin typeface="Times New Roman"/>
                <a:cs typeface="Times New Roman"/>
              </a:rPr>
              <a:t>1e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EEACCBB2-D9DE-656D-77C9-EB314040287E}"/>
              </a:ext>
            </a:extLst>
          </p:cNvPr>
          <p:cNvCxnSpPr>
            <a:cxnSpLocks/>
            <a:stCxn id="94" idx="0"/>
            <a:endCxn id="8" idx="2"/>
          </p:cNvCxnSpPr>
          <p:nvPr/>
        </p:nvCxnSpPr>
        <p:spPr>
          <a:xfrm flipV="1">
            <a:off x="367811" y="4752776"/>
            <a:ext cx="224764" cy="410313"/>
          </a:xfrm>
          <a:prstGeom prst="straightConnector1">
            <a:avLst/>
          </a:prstGeom>
          <a:ln w="95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A980C4A-75D4-C553-D834-2C064C0860D9}"/>
              </a:ext>
            </a:extLst>
          </p:cNvPr>
          <p:cNvCxnSpPr>
            <a:cxnSpLocks/>
            <a:stCxn id="91" idx="0"/>
            <a:endCxn id="8" idx="2"/>
          </p:cNvCxnSpPr>
          <p:nvPr/>
        </p:nvCxnSpPr>
        <p:spPr>
          <a:xfrm flipV="1">
            <a:off x="519690" y="4752776"/>
            <a:ext cx="72885" cy="552745"/>
          </a:xfrm>
          <a:prstGeom prst="straightConnector1">
            <a:avLst/>
          </a:prstGeom>
          <a:ln w="95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C677F00F-E73E-C720-6FDF-2C298C65A5E3}"/>
              </a:ext>
            </a:extLst>
          </p:cNvPr>
          <p:cNvCxnSpPr>
            <a:cxnSpLocks/>
            <a:stCxn id="88" idx="0"/>
            <a:endCxn id="8" idx="2"/>
          </p:cNvCxnSpPr>
          <p:nvPr/>
        </p:nvCxnSpPr>
        <p:spPr>
          <a:xfrm flipH="1" flipV="1">
            <a:off x="592575" y="4752776"/>
            <a:ext cx="92196" cy="670774"/>
          </a:xfrm>
          <a:prstGeom prst="straightConnector1">
            <a:avLst/>
          </a:prstGeom>
          <a:ln w="95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Freeform 137">
            <a:extLst>
              <a:ext uri="{FF2B5EF4-FFF2-40B4-BE49-F238E27FC236}">
                <a16:creationId xmlns:a16="http://schemas.microsoft.com/office/drawing/2014/main" id="{4061ACDB-93D5-8AB5-46C0-1CD4173D4D80}"/>
              </a:ext>
            </a:extLst>
          </p:cNvPr>
          <p:cNvSpPr/>
          <p:nvPr/>
        </p:nvSpPr>
        <p:spPr>
          <a:xfrm rot="10800000">
            <a:off x="459169" y="5485751"/>
            <a:ext cx="91440" cy="9144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9525">
            <a:solidFill>
              <a:srgbClr val="0070C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43" name="Freeform 142">
            <a:extLst>
              <a:ext uri="{FF2B5EF4-FFF2-40B4-BE49-F238E27FC236}">
                <a16:creationId xmlns:a16="http://schemas.microsoft.com/office/drawing/2014/main" id="{B7117042-44DF-2586-177D-DEDB9028A831}"/>
              </a:ext>
            </a:extLst>
          </p:cNvPr>
          <p:cNvSpPr/>
          <p:nvPr/>
        </p:nvSpPr>
        <p:spPr>
          <a:xfrm rot="10800000">
            <a:off x="643373" y="5606348"/>
            <a:ext cx="91440" cy="9144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9525">
            <a:solidFill>
              <a:srgbClr val="C0000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D02D7EAD-0CA8-4884-414C-A14B6481FB3E}"/>
              </a:ext>
            </a:extLst>
          </p:cNvPr>
          <p:cNvSpPr/>
          <p:nvPr/>
        </p:nvSpPr>
        <p:spPr>
          <a:xfrm>
            <a:off x="1252174" y="5444501"/>
            <a:ext cx="182880" cy="182880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endParaRPr lang="en-US" sz="12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4924B502-42BE-D046-D00B-8385541722FD}"/>
              </a:ext>
            </a:extLst>
          </p:cNvPr>
          <p:cNvSpPr/>
          <p:nvPr/>
        </p:nvSpPr>
        <p:spPr>
          <a:xfrm>
            <a:off x="1200528" y="5670191"/>
            <a:ext cx="306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C00000"/>
                </a:solidFill>
                <a:latin typeface="Times New Roman"/>
                <a:cs typeface="Times New Roman"/>
              </a:rPr>
              <a:t>S</a:t>
            </a:r>
            <a:r>
              <a:rPr lang="en-US" sz="800" baseline="-25000" dirty="0">
                <a:solidFill>
                  <a:srgbClr val="C00000"/>
                </a:solidFill>
                <a:latin typeface="Times New Roman"/>
                <a:cs typeface="Times New Roman"/>
              </a:rPr>
              <a:t>2a</a:t>
            </a: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B53729F2-1D56-345F-AECC-46BB42758783}"/>
              </a:ext>
            </a:extLst>
          </p:cNvPr>
          <p:cNvSpPr/>
          <p:nvPr/>
        </p:nvSpPr>
        <p:spPr>
          <a:xfrm>
            <a:off x="1087093" y="5326472"/>
            <a:ext cx="182880" cy="182880"/>
          </a:xfrm>
          <a:prstGeom prst="ellipse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endParaRPr lang="en-US" sz="12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B7C0ACD1-0F15-4BAF-12DC-3DD06C958EC9}"/>
              </a:ext>
            </a:extLst>
          </p:cNvPr>
          <p:cNvSpPr/>
          <p:nvPr/>
        </p:nvSpPr>
        <p:spPr>
          <a:xfrm>
            <a:off x="997196" y="5543892"/>
            <a:ext cx="32092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lang="en-US" sz="900" baseline="-25000" dirty="0">
                <a:solidFill>
                  <a:srgbClr val="0070C0"/>
                </a:solidFill>
                <a:latin typeface="Times New Roman"/>
                <a:cs typeface="Times New Roman"/>
              </a:rPr>
              <a:t>2c</a:t>
            </a:r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792EFA26-77FE-1FC6-0701-B6DD87C390C9}"/>
              </a:ext>
            </a:extLst>
          </p:cNvPr>
          <p:cNvSpPr/>
          <p:nvPr/>
        </p:nvSpPr>
        <p:spPr>
          <a:xfrm>
            <a:off x="935214" y="5184040"/>
            <a:ext cx="182880" cy="182880"/>
          </a:xfrm>
          <a:prstGeom prst="ellipse">
            <a:avLst/>
          </a:prstGeom>
          <a:noFill/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endParaRPr lang="en-US" sz="120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181" name="Freeform 180">
            <a:extLst>
              <a:ext uri="{FF2B5EF4-FFF2-40B4-BE49-F238E27FC236}">
                <a16:creationId xmlns:a16="http://schemas.microsoft.com/office/drawing/2014/main" id="{D41E1D04-6D99-4061-EB97-C4C871C660C1}"/>
              </a:ext>
            </a:extLst>
          </p:cNvPr>
          <p:cNvSpPr/>
          <p:nvPr/>
        </p:nvSpPr>
        <p:spPr>
          <a:xfrm rot="10800000">
            <a:off x="962808" y="5376514"/>
            <a:ext cx="91440" cy="9144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9525">
            <a:solidFill>
              <a:srgbClr val="7030A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36D59C28-4AB5-2A9E-D77A-2E34DFF66DF3}"/>
              </a:ext>
            </a:extLst>
          </p:cNvPr>
          <p:cNvSpPr/>
          <p:nvPr/>
        </p:nvSpPr>
        <p:spPr>
          <a:xfrm>
            <a:off x="857611" y="5420952"/>
            <a:ext cx="32092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7030A0"/>
                </a:solidFill>
                <a:latin typeface="Times New Roman"/>
                <a:cs typeface="Times New Roman"/>
              </a:rPr>
              <a:t>S</a:t>
            </a:r>
            <a:r>
              <a:rPr lang="en-US" sz="900" baseline="-25000" dirty="0">
                <a:solidFill>
                  <a:srgbClr val="7030A0"/>
                </a:solidFill>
                <a:latin typeface="Times New Roman"/>
                <a:cs typeface="Times New Roman"/>
              </a:rPr>
              <a:t>2e</a:t>
            </a:r>
          </a:p>
        </p:txBody>
      </p: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BEE6CD44-2C7E-A0BD-FB00-616B97A37C0A}"/>
              </a:ext>
            </a:extLst>
          </p:cNvPr>
          <p:cNvCxnSpPr>
            <a:cxnSpLocks/>
            <a:stCxn id="180" idx="0"/>
          </p:cNvCxnSpPr>
          <p:nvPr/>
        </p:nvCxnSpPr>
        <p:spPr>
          <a:xfrm flipV="1">
            <a:off x="1026654" y="4773727"/>
            <a:ext cx="224764" cy="410313"/>
          </a:xfrm>
          <a:prstGeom prst="straightConnector1">
            <a:avLst/>
          </a:prstGeom>
          <a:ln w="95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FD3BD623-FA42-94B6-FF31-515512235712}"/>
              </a:ext>
            </a:extLst>
          </p:cNvPr>
          <p:cNvCxnSpPr>
            <a:cxnSpLocks/>
            <a:stCxn id="178" idx="0"/>
          </p:cNvCxnSpPr>
          <p:nvPr/>
        </p:nvCxnSpPr>
        <p:spPr>
          <a:xfrm flipV="1">
            <a:off x="1178533" y="4773727"/>
            <a:ext cx="72885" cy="552745"/>
          </a:xfrm>
          <a:prstGeom prst="straightConnector1">
            <a:avLst/>
          </a:prstGeom>
          <a:ln w="95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A42D2C32-7182-3B63-FBEA-56646397D7C2}"/>
              </a:ext>
            </a:extLst>
          </p:cNvPr>
          <p:cNvCxnSpPr>
            <a:cxnSpLocks/>
            <a:stCxn id="176" idx="0"/>
          </p:cNvCxnSpPr>
          <p:nvPr/>
        </p:nvCxnSpPr>
        <p:spPr>
          <a:xfrm flipH="1" flipV="1">
            <a:off x="1251418" y="4773727"/>
            <a:ext cx="92196" cy="670774"/>
          </a:xfrm>
          <a:prstGeom prst="straightConnector1">
            <a:avLst/>
          </a:prstGeom>
          <a:ln w="95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Freeform 185">
            <a:extLst>
              <a:ext uri="{FF2B5EF4-FFF2-40B4-BE49-F238E27FC236}">
                <a16:creationId xmlns:a16="http://schemas.microsoft.com/office/drawing/2014/main" id="{225682BA-8932-3A1D-5308-376537E0E167}"/>
              </a:ext>
            </a:extLst>
          </p:cNvPr>
          <p:cNvSpPr/>
          <p:nvPr/>
        </p:nvSpPr>
        <p:spPr>
          <a:xfrm rot="10800000">
            <a:off x="1118012" y="5506702"/>
            <a:ext cx="91440" cy="9144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9525">
            <a:solidFill>
              <a:srgbClr val="0070C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87" name="Freeform 186">
            <a:extLst>
              <a:ext uri="{FF2B5EF4-FFF2-40B4-BE49-F238E27FC236}">
                <a16:creationId xmlns:a16="http://schemas.microsoft.com/office/drawing/2014/main" id="{7AF3A297-0CB4-2986-850A-3236AD6E21E9}"/>
              </a:ext>
            </a:extLst>
          </p:cNvPr>
          <p:cNvSpPr/>
          <p:nvPr/>
        </p:nvSpPr>
        <p:spPr>
          <a:xfrm rot="10800000">
            <a:off x="1302216" y="5627299"/>
            <a:ext cx="91440" cy="9144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9525">
            <a:solidFill>
              <a:srgbClr val="C0000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97AB4018-608D-31BC-72C3-0AF421D524BF}"/>
              </a:ext>
            </a:extLst>
          </p:cNvPr>
          <p:cNvSpPr/>
          <p:nvPr/>
        </p:nvSpPr>
        <p:spPr>
          <a:xfrm>
            <a:off x="1944307" y="5433869"/>
            <a:ext cx="182880" cy="182880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endParaRPr lang="en-US" sz="12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BE4166E1-A1F0-B2D8-2CB4-89280DF4D5BB}"/>
              </a:ext>
            </a:extLst>
          </p:cNvPr>
          <p:cNvSpPr/>
          <p:nvPr/>
        </p:nvSpPr>
        <p:spPr>
          <a:xfrm>
            <a:off x="1892661" y="5659559"/>
            <a:ext cx="306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C00000"/>
                </a:solidFill>
                <a:latin typeface="Times New Roman"/>
                <a:cs typeface="Times New Roman"/>
              </a:rPr>
              <a:t>S</a:t>
            </a:r>
            <a:r>
              <a:rPr lang="en-US" sz="800" baseline="-25000" dirty="0">
                <a:solidFill>
                  <a:srgbClr val="C00000"/>
                </a:solidFill>
                <a:latin typeface="Times New Roman"/>
                <a:cs typeface="Times New Roman"/>
              </a:rPr>
              <a:t>3a</a:t>
            </a:r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E9406411-A8A7-201D-240D-5F7B00763994}"/>
              </a:ext>
            </a:extLst>
          </p:cNvPr>
          <p:cNvSpPr/>
          <p:nvPr/>
        </p:nvSpPr>
        <p:spPr>
          <a:xfrm>
            <a:off x="1779226" y="5315840"/>
            <a:ext cx="182880" cy="182880"/>
          </a:xfrm>
          <a:prstGeom prst="ellipse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endParaRPr lang="en-US" sz="12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15FD2B7E-6EB2-334F-BDA9-2D7F336D3E36}"/>
              </a:ext>
            </a:extLst>
          </p:cNvPr>
          <p:cNvSpPr/>
          <p:nvPr/>
        </p:nvSpPr>
        <p:spPr>
          <a:xfrm>
            <a:off x="1689329" y="5533260"/>
            <a:ext cx="32092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lang="en-US" sz="900" baseline="-25000" dirty="0">
                <a:solidFill>
                  <a:srgbClr val="0070C0"/>
                </a:solidFill>
                <a:latin typeface="Times New Roman"/>
                <a:cs typeface="Times New Roman"/>
              </a:rPr>
              <a:t>3c</a:t>
            </a: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1630DC8B-01D1-FC8C-E158-4183C21C77A7}"/>
              </a:ext>
            </a:extLst>
          </p:cNvPr>
          <p:cNvSpPr/>
          <p:nvPr/>
        </p:nvSpPr>
        <p:spPr>
          <a:xfrm>
            <a:off x="1627347" y="5173408"/>
            <a:ext cx="182880" cy="182880"/>
          </a:xfrm>
          <a:prstGeom prst="ellipse">
            <a:avLst/>
          </a:prstGeom>
          <a:noFill/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endParaRPr lang="en-US" sz="120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207" name="Freeform 206">
            <a:extLst>
              <a:ext uri="{FF2B5EF4-FFF2-40B4-BE49-F238E27FC236}">
                <a16:creationId xmlns:a16="http://schemas.microsoft.com/office/drawing/2014/main" id="{3F11A76B-E585-7A66-ACD5-4E4888430691}"/>
              </a:ext>
            </a:extLst>
          </p:cNvPr>
          <p:cNvSpPr/>
          <p:nvPr/>
        </p:nvSpPr>
        <p:spPr>
          <a:xfrm rot="10800000">
            <a:off x="1654941" y="5365882"/>
            <a:ext cx="91440" cy="9144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9525">
            <a:solidFill>
              <a:srgbClr val="7030A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88AA1798-1040-6C80-47E8-3492E4632F39}"/>
              </a:ext>
            </a:extLst>
          </p:cNvPr>
          <p:cNvSpPr/>
          <p:nvPr/>
        </p:nvSpPr>
        <p:spPr>
          <a:xfrm>
            <a:off x="1549744" y="5410320"/>
            <a:ext cx="32092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7030A0"/>
                </a:solidFill>
                <a:latin typeface="Times New Roman"/>
                <a:cs typeface="Times New Roman"/>
              </a:rPr>
              <a:t>S</a:t>
            </a:r>
            <a:r>
              <a:rPr lang="en-US" sz="900" baseline="-25000" dirty="0">
                <a:solidFill>
                  <a:srgbClr val="7030A0"/>
                </a:solidFill>
                <a:latin typeface="Times New Roman"/>
                <a:cs typeface="Times New Roman"/>
              </a:rPr>
              <a:t>3e</a:t>
            </a:r>
          </a:p>
        </p:txBody>
      </p: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08D42705-1B65-33B8-B1A9-CBAADEA0273F}"/>
              </a:ext>
            </a:extLst>
          </p:cNvPr>
          <p:cNvCxnSpPr>
            <a:cxnSpLocks/>
            <a:stCxn id="206" idx="0"/>
          </p:cNvCxnSpPr>
          <p:nvPr/>
        </p:nvCxnSpPr>
        <p:spPr>
          <a:xfrm flipV="1">
            <a:off x="1718787" y="4763095"/>
            <a:ext cx="224764" cy="410313"/>
          </a:xfrm>
          <a:prstGeom prst="straightConnector1">
            <a:avLst/>
          </a:prstGeom>
          <a:ln w="95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42E2E0AE-BBD2-0F25-BDE1-A5543A6BBFC5}"/>
              </a:ext>
            </a:extLst>
          </p:cNvPr>
          <p:cNvCxnSpPr>
            <a:cxnSpLocks/>
            <a:stCxn id="204" idx="0"/>
          </p:cNvCxnSpPr>
          <p:nvPr/>
        </p:nvCxnSpPr>
        <p:spPr>
          <a:xfrm flipV="1">
            <a:off x="1870666" y="4763095"/>
            <a:ext cx="72885" cy="552745"/>
          </a:xfrm>
          <a:prstGeom prst="straightConnector1">
            <a:avLst/>
          </a:prstGeom>
          <a:ln w="95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2E181399-C011-60F0-E3BC-B46A6CC06009}"/>
              </a:ext>
            </a:extLst>
          </p:cNvPr>
          <p:cNvCxnSpPr>
            <a:cxnSpLocks/>
            <a:stCxn id="202" idx="0"/>
          </p:cNvCxnSpPr>
          <p:nvPr/>
        </p:nvCxnSpPr>
        <p:spPr>
          <a:xfrm flipH="1" flipV="1">
            <a:off x="1943551" y="4763095"/>
            <a:ext cx="92196" cy="670774"/>
          </a:xfrm>
          <a:prstGeom prst="straightConnector1">
            <a:avLst/>
          </a:prstGeom>
          <a:ln w="95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Freeform 211">
            <a:extLst>
              <a:ext uri="{FF2B5EF4-FFF2-40B4-BE49-F238E27FC236}">
                <a16:creationId xmlns:a16="http://schemas.microsoft.com/office/drawing/2014/main" id="{AC4A4441-8F4A-1252-02C7-47DE0A891BAD}"/>
              </a:ext>
            </a:extLst>
          </p:cNvPr>
          <p:cNvSpPr/>
          <p:nvPr/>
        </p:nvSpPr>
        <p:spPr>
          <a:xfrm rot="10800000">
            <a:off x="1810145" y="5496070"/>
            <a:ext cx="91440" cy="9144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9525">
            <a:solidFill>
              <a:srgbClr val="0070C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13" name="Freeform 212">
            <a:extLst>
              <a:ext uri="{FF2B5EF4-FFF2-40B4-BE49-F238E27FC236}">
                <a16:creationId xmlns:a16="http://schemas.microsoft.com/office/drawing/2014/main" id="{61A52FEA-A652-42F3-D089-9FD674E86E69}"/>
              </a:ext>
            </a:extLst>
          </p:cNvPr>
          <p:cNvSpPr/>
          <p:nvPr/>
        </p:nvSpPr>
        <p:spPr>
          <a:xfrm rot="10800000">
            <a:off x="1994349" y="5616667"/>
            <a:ext cx="91440" cy="9144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9525">
            <a:solidFill>
              <a:srgbClr val="C0000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F0D518C-91A2-B42B-1B81-D96BC8F9A051}"/>
              </a:ext>
            </a:extLst>
          </p:cNvPr>
          <p:cNvSpPr/>
          <p:nvPr/>
        </p:nvSpPr>
        <p:spPr>
          <a:xfrm>
            <a:off x="1318922" y="2466900"/>
            <a:ext cx="457200" cy="457200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CAC8B1A-BC94-958E-D0C1-54F6886486DB}"/>
              </a:ext>
            </a:extLst>
          </p:cNvPr>
          <p:cNvCxnSpPr>
            <a:cxnSpLocks/>
            <a:stCxn id="22" idx="4"/>
            <a:endCxn id="10" idx="0"/>
          </p:cNvCxnSpPr>
          <p:nvPr/>
        </p:nvCxnSpPr>
        <p:spPr>
          <a:xfrm flipH="1">
            <a:off x="1269194" y="2924100"/>
            <a:ext cx="278328" cy="138319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28138E1-A558-D885-7D3B-FB331D1BA605}"/>
              </a:ext>
            </a:extLst>
          </p:cNvPr>
          <p:cNvCxnSpPr>
            <a:cxnSpLocks/>
            <a:stCxn id="22" idx="4"/>
            <a:endCxn id="15" idx="0"/>
          </p:cNvCxnSpPr>
          <p:nvPr/>
        </p:nvCxnSpPr>
        <p:spPr>
          <a:xfrm>
            <a:off x="1547522" y="2924100"/>
            <a:ext cx="392916" cy="1368771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C8F8BDE1-99A1-5686-E28A-32FCD2FEFDB4}"/>
              </a:ext>
            </a:extLst>
          </p:cNvPr>
          <p:cNvSpPr/>
          <p:nvPr/>
        </p:nvSpPr>
        <p:spPr>
          <a:xfrm>
            <a:off x="2387064" y="2415235"/>
            <a:ext cx="457200" cy="45720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endParaRPr lang="en-US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F0F7F5E-9224-20F8-AE93-01201C04768E}"/>
              </a:ext>
            </a:extLst>
          </p:cNvPr>
          <p:cNvCxnSpPr>
            <a:cxnSpLocks/>
            <a:stCxn id="26" idx="4"/>
            <a:endCxn id="3" idx="0"/>
          </p:cNvCxnSpPr>
          <p:nvPr/>
        </p:nvCxnSpPr>
        <p:spPr>
          <a:xfrm>
            <a:off x="2615664" y="2872435"/>
            <a:ext cx="19458" cy="143106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3CEABCA-FD1C-677B-AF6E-A918786CA5BB}"/>
              </a:ext>
            </a:extLst>
          </p:cNvPr>
          <p:cNvCxnSpPr>
            <a:cxnSpLocks/>
            <a:stCxn id="26" idx="4"/>
            <a:endCxn id="10" idx="0"/>
          </p:cNvCxnSpPr>
          <p:nvPr/>
        </p:nvCxnSpPr>
        <p:spPr>
          <a:xfrm flipH="1">
            <a:off x="1269194" y="2872435"/>
            <a:ext cx="1346470" cy="143485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2610175-32C1-9251-30AF-9EF6F689DB45}"/>
              </a:ext>
            </a:extLst>
          </p:cNvPr>
          <p:cNvCxnSpPr>
            <a:cxnSpLocks/>
            <a:stCxn id="26" idx="4"/>
            <a:endCxn id="8" idx="0"/>
          </p:cNvCxnSpPr>
          <p:nvPr/>
        </p:nvCxnSpPr>
        <p:spPr>
          <a:xfrm flipH="1">
            <a:off x="592575" y="2872435"/>
            <a:ext cx="2023089" cy="1423141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reeform 64">
            <a:extLst>
              <a:ext uri="{FF2B5EF4-FFF2-40B4-BE49-F238E27FC236}">
                <a16:creationId xmlns:a16="http://schemas.microsoft.com/office/drawing/2014/main" id="{04F357B9-6CC1-1802-B0D7-217A3C3244E0}"/>
              </a:ext>
            </a:extLst>
          </p:cNvPr>
          <p:cNvSpPr/>
          <p:nvPr/>
        </p:nvSpPr>
        <p:spPr>
          <a:xfrm>
            <a:off x="470167" y="2280566"/>
            <a:ext cx="182880" cy="18288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19050">
            <a:solidFill>
              <a:srgbClr val="7030A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4C21613-61EA-9F91-F730-68CB64B19E84}"/>
              </a:ext>
            </a:extLst>
          </p:cNvPr>
          <p:cNvSpPr/>
          <p:nvPr/>
        </p:nvSpPr>
        <p:spPr>
          <a:xfrm>
            <a:off x="387178" y="2022819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Times New Roman"/>
                <a:cs typeface="Times New Roman"/>
              </a:rPr>
              <a:t>1</a:t>
            </a:r>
            <a:endParaRPr lang="en-US" sz="1400" baseline="-2500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6CA7185C-3B98-AD5B-2C22-E39582F63A04}"/>
              </a:ext>
            </a:extLst>
          </p:cNvPr>
          <p:cNvSpPr/>
          <p:nvPr/>
        </p:nvSpPr>
        <p:spPr>
          <a:xfrm>
            <a:off x="1464100" y="2282875"/>
            <a:ext cx="182880" cy="18288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19050">
            <a:solidFill>
              <a:srgbClr val="0070C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3CF8EC7-C093-75FA-CE9D-978AB200F014}"/>
              </a:ext>
            </a:extLst>
          </p:cNvPr>
          <p:cNvSpPr/>
          <p:nvPr/>
        </p:nvSpPr>
        <p:spPr>
          <a:xfrm>
            <a:off x="1425179" y="2025128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Times New Roman"/>
                <a:cs typeface="Times New Roman"/>
              </a:rPr>
              <a:t>1</a:t>
            </a:r>
            <a:endParaRPr lang="en-US" sz="1400" baseline="-250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85" name="Freeform 84">
            <a:extLst>
              <a:ext uri="{FF2B5EF4-FFF2-40B4-BE49-F238E27FC236}">
                <a16:creationId xmlns:a16="http://schemas.microsoft.com/office/drawing/2014/main" id="{FAA29153-6127-9784-1729-EF94269B9FAE}"/>
              </a:ext>
            </a:extLst>
          </p:cNvPr>
          <p:cNvSpPr/>
          <p:nvPr/>
        </p:nvSpPr>
        <p:spPr>
          <a:xfrm>
            <a:off x="2535907" y="2213520"/>
            <a:ext cx="182880" cy="18288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19050">
            <a:solidFill>
              <a:srgbClr val="C0000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5817B4B-589D-E00A-B683-4FC9F1B76268}"/>
              </a:ext>
            </a:extLst>
          </p:cNvPr>
          <p:cNvSpPr/>
          <p:nvPr/>
        </p:nvSpPr>
        <p:spPr>
          <a:xfrm>
            <a:off x="2496986" y="1955773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Times New Roman"/>
                <a:cs typeface="Times New Roman"/>
              </a:rPr>
              <a:t>1</a:t>
            </a:r>
            <a:endParaRPr lang="en-US" sz="1400" baseline="-250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C0D1709-3195-F096-3324-70308349BD32}"/>
              </a:ext>
            </a:extLst>
          </p:cNvPr>
          <p:cNvSpPr txBox="1"/>
          <p:nvPr/>
        </p:nvSpPr>
        <p:spPr>
          <a:xfrm>
            <a:off x="431897" y="3666490"/>
            <a:ext cx="263035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7030A0"/>
                </a:solidFill>
                <a:latin typeface="Times New Roman"/>
                <a:cs typeface="Times New Roman"/>
              </a:rPr>
              <a:t>λ</a:t>
            </a:r>
            <a:r>
              <a:rPr lang="en-US" sz="1600" baseline="-25000" dirty="0">
                <a:solidFill>
                  <a:srgbClr val="7030A0"/>
                </a:solidFill>
                <a:latin typeface="Times New Roman"/>
                <a:cs typeface="Times New Roman"/>
              </a:rPr>
              <a:t>1e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908AD51-D876-EDC7-028F-85186A785544}"/>
              </a:ext>
            </a:extLst>
          </p:cNvPr>
          <p:cNvSpPr txBox="1"/>
          <p:nvPr/>
        </p:nvSpPr>
        <p:spPr>
          <a:xfrm>
            <a:off x="625269" y="3389232"/>
            <a:ext cx="263035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7030A0"/>
                </a:solidFill>
                <a:latin typeface="Times New Roman"/>
                <a:cs typeface="Times New Roman"/>
              </a:rPr>
              <a:t>λ</a:t>
            </a:r>
            <a:r>
              <a:rPr lang="en-US" sz="1600" baseline="-25000" dirty="0">
                <a:solidFill>
                  <a:srgbClr val="7030A0"/>
                </a:solidFill>
                <a:latin typeface="Times New Roman"/>
                <a:cs typeface="Times New Roman"/>
              </a:rPr>
              <a:t>2e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A3190DF0-B77E-39D1-C4EC-E14F716A878D}"/>
              </a:ext>
            </a:extLst>
          </p:cNvPr>
          <p:cNvSpPr txBox="1"/>
          <p:nvPr/>
        </p:nvSpPr>
        <p:spPr>
          <a:xfrm>
            <a:off x="1570175" y="3253135"/>
            <a:ext cx="263035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Times New Roman"/>
                <a:cs typeface="Times New Roman"/>
              </a:rPr>
              <a:t>λ</a:t>
            </a:r>
            <a:r>
              <a:rPr lang="en-US" sz="1600" baseline="-25000" dirty="0">
                <a:solidFill>
                  <a:srgbClr val="0070C0"/>
                </a:solidFill>
                <a:latin typeface="Times New Roman"/>
                <a:cs typeface="Times New Roman"/>
              </a:rPr>
              <a:t>3c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CD79C1C-6E02-4092-277D-6C8A0F0742A7}"/>
              </a:ext>
            </a:extLst>
          </p:cNvPr>
          <p:cNvSpPr txBox="1"/>
          <p:nvPr/>
        </p:nvSpPr>
        <p:spPr>
          <a:xfrm>
            <a:off x="1954031" y="3025544"/>
            <a:ext cx="263035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  <a:latin typeface="Times New Roman"/>
                <a:cs typeface="Times New Roman"/>
              </a:rPr>
              <a:t>λ</a:t>
            </a:r>
            <a:r>
              <a:rPr lang="en-US" sz="1600" baseline="-25000" dirty="0">
                <a:solidFill>
                  <a:srgbClr val="C00000"/>
                </a:solidFill>
                <a:latin typeface="Times New Roman"/>
                <a:cs typeface="Times New Roman"/>
              </a:rPr>
              <a:t>1a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B08D061-1145-9CDC-AEEB-D16CEAEBBE98}"/>
              </a:ext>
            </a:extLst>
          </p:cNvPr>
          <p:cNvSpPr txBox="1"/>
          <p:nvPr/>
        </p:nvSpPr>
        <p:spPr>
          <a:xfrm>
            <a:off x="2011816" y="3323810"/>
            <a:ext cx="263035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  <a:latin typeface="Times New Roman"/>
                <a:cs typeface="Times New Roman"/>
              </a:rPr>
              <a:t>λ</a:t>
            </a:r>
            <a:r>
              <a:rPr lang="en-US" sz="1600" baseline="-25000" dirty="0">
                <a:solidFill>
                  <a:srgbClr val="C00000"/>
                </a:solidFill>
                <a:latin typeface="Times New Roman"/>
                <a:cs typeface="Times New Roman"/>
              </a:rPr>
              <a:t>2a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BAFEF3-BDF7-4EDF-C236-FA5846C65FD9}"/>
              </a:ext>
            </a:extLst>
          </p:cNvPr>
          <p:cNvSpPr/>
          <p:nvPr/>
        </p:nvSpPr>
        <p:spPr>
          <a:xfrm>
            <a:off x="2406522" y="4303503"/>
            <a:ext cx="457200" cy="457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168FFB7-E30F-3E90-3807-FB93342809B0}"/>
              </a:ext>
            </a:extLst>
          </p:cNvPr>
          <p:cNvSpPr/>
          <p:nvPr/>
        </p:nvSpPr>
        <p:spPr>
          <a:xfrm>
            <a:off x="2638991" y="5444501"/>
            <a:ext cx="182880" cy="182880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endParaRPr lang="en-US" sz="12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7517AE-14C1-2E80-0DD6-867DC8E66815}"/>
              </a:ext>
            </a:extLst>
          </p:cNvPr>
          <p:cNvSpPr/>
          <p:nvPr/>
        </p:nvSpPr>
        <p:spPr>
          <a:xfrm>
            <a:off x="2587345" y="5670191"/>
            <a:ext cx="306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C00000"/>
                </a:solidFill>
                <a:latin typeface="Times New Roman"/>
                <a:cs typeface="Times New Roman"/>
              </a:rPr>
              <a:t>S</a:t>
            </a:r>
            <a:r>
              <a:rPr lang="en-US" sz="800" baseline="-25000" dirty="0">
                <a:solidFill>
                  <a:srgbClr val="C00000"/>
                </a:solidFill>
                <a:latin typeface="Times New Roman"/>
                <a:cs typeface="Times New Roman"/>
              </a:rPr>
              <a:t>3a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EAC0107-E5CA-1E45-6FF6-8A0D71C9CD38}"/>
              </a:ext>
            </a:extLst>
          </p:cNvPr>
          <p:cNvSpPr/>
          <p:nvPr/>
        </p:nvSpPr>
        <p:spPr>
          <a:xfrm>
            <a:off x="2473910" y="5326472"/>
            <a:ext cx="182880" cy="182880"/>
          </a:xfrm>
          <a:prstGeom prst="ellipse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endParaRPr lang="en-US" sz="12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4464CD-C6B0-0D07-D3B2-554798FA9248}"/>
              </a:ext>
            </a:extLst>
          </p:cNvPr>
          <p:cNvSpPr/>
          <p:nvPr/>
        </p:nvSpPr>
        <p:spPr>
          <a:xfrm>
            <a:off x="2384013" y="5543892"/>
            <a:ext cx="32092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lang="en-US" sz="900" baseline="-25000" dirty="0">
                <a:solidFill>
                  <a:srgbClr val="0070C0"/>
                </a:solidFill>
                <a:latin typeface="Times New Roman"/>
                <a:cs typeface="Times New Roman"/>
              </a:rPr>
              <a:t>3c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8F31D81-B048-57F0-EF4F-6D3697923742}"/>
              </a:ext>
            </a:extLst>
          </p:cNvPr>
          <p:cNvSpPr/>
          <p:nvPr/>
        </p:nvSpPr>
        <p:spPr>
          <a:xfrm>
            <a:off x="2322031" y="5184040"/>
            <a:ext cx="182880" cy="182880"/>
          </a:xfrm>
          <a:prstGeom prst="ellipse">
            <a:avLst/>
          </a:prstGeom>
          <a:noFill/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endParaRPr lang="en-US" sz="120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05D99DD3-D5BE-5EF6-A73C-BD17DDD56E77}"/>
              </a:ext>
            </a:extLst>
          </p:cNvPr>
          <p:cNvSpPr/>
          <p:nvPr/>
        </p:nvSpPr>
        <p:spPr>
          <a:xfrm rot="10800000">
            <a:off x="2349625" y="5376514"/>
            <a:ext cx="91440" cy="9144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9525">
            <a:solidFill>
              <a:srgbClr val="7030A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06FDAC-E7C4-DFBC-83BE-7A82266AE5A0}"/>
              </a:ext>
            </a:extLst>
          </p:cNvPr>
          <p:cNvSpPr/>
          <p:nvPr/>
        </p:nvSpPr>
        <p:spPr>
          <a:xfrm>
            <a:off x="2244428" y="5420952"/>
            <a:ext cx="32092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7030A0"/>
                </a:solidFill>
                <a:latin typeface="Times New Roman"/>
                <a:cs typeface="Times New Roman"/>
              </a:rPr>
              <a:t>S</a:t>
            </a:r>
            <a:r>
              <a:rPr lang="en-US" sz="900" baseline="-25000" dirty="0">
                <a:solidFill>
                  <a:srgbClr val="7030A0"/>
                </a:solidFill>
                <a:latin typeface="Times New Roman"/>
                <a:cs typeface="Times New Roman"/>
              </a:rPr>
              <a:t>3e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CA13040-D207-F6E9-9ECD-EE3F7153CA39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2413471" y="4773727"/>
            <a:ext cx="224764" cy="410313"/>
          </a:xfrm>
          <a:prstGeom prst="straightConnector1">
            <a:avLst/>
          </a:prstGeom>
          <a:ln w="95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4ECB5A3-4609-11C4-3203-3F7CA44A06B7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2565350" y="4773727"/>
            <a:ext cx="72885" cy="552745"/>
          </a:xfrm>
          <a:prstGeom prst="straightConnector1">
            <a:avLst/>
          </a:prstGeom>
          <a:ln w="95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7589000-7783-E97D-11D6-F818542AEB0A}"/>
              </a:ext>
            </a:extLst>
          </p:cNvPr>
          <p:cNvCxnSpPr>
            <a:cxnSpLocks/>
            <a:stCxn id="5" idx="0"/>
          </p:cNvCxnSpPr>
          <p:nvPr/>
        </p:nvCxnSpPr>
        <p:spPr>
          <a:xfrm flipH="1" flipV="1">
            <a:off x="2638235" y="4773727"/>
            <a:ext cx="92196" cy="670774"/>
          </a:xfrm>
          <a:prstGeom prst="straightConnector1">
            <a:avLst/>
          </a:prstGeom>
          <a:ln w="95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>
            <a:extLst>
              <a:ext uri="{FF2B5EF4-FFF2-40B4-BE49-F238E27FC236}">
                <a16:creationId xmlns:a16="http://schemas.microsoft.com/office/drawing/2014/main" id="{8116687A-4CFD-621A-F059-DBAF38435EF3}"/>
              </a:ext>
            </a:extLst>
          </p:cNvPr>
          <p:cNvSpPr/>
          <p:nvPr/>
        </p:nvSpPr>
        <p:spPr>
          <a:xfrm rot="10800000">
            <a:off x="2504829" y="5506702"/>
            <a:ext cx="91440" cy="9144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9525">
            <a:solidFill>
              <a:srgbClr val="0070C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13BD2C63-2A9A-0560-193C-C73BE502CD30}"/>
              </a:ext>
            </a:extLst>
          </p:cNvPr>
          <p:cNvSpPr/>
          <p:nvPr/>
        </p:nvSpPr>
        <p:spPr>
          <a:xfrm rot="10800000">
            <a:off x="2689033" y="5627299"/>
            <a:ext cx="91440" cy="91440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9525">
            <a:solidFill>
              <a:srgbClr val="C00000"/>
            </a:solidFill>
            <a:headEnd type="triangle"/>
            <a:tailEnd type="triangle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FDC2BDB-E58F-DC08-D1D4-AF8AFEFDED03}"/>
              </a:ext>
            </a:extLst>
          </p:cNvPr>
          <p:cNvCxnSpPr>
            <a:cxnSpLocks/>
            <a:stCxn id="26" idx="4"/>
            <a:endCxn id="15" idx="0"/>
          </p:cNvCxnSpPr>
          <p:nvPr/>
        </p:nvCxnSpPr>
        <p:spPr>
          <a:xfrm flipH="1">
            <a:off x="1940438" y="2872435"/>
            <a:ext cx="675226" cy="142043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550D88AD-33C2-8A01-BF83-6EDFD8959186}"/>
              </a:ext>
            </a:extLst>
          </p:cNvPr>
          <p:cNvSpPr txBox="1"/>
          <p:nvPr/>
        </p:nvSpPr>
        <p:spPr>
          <a:xfrm>
            <a:off x="2508498" y="3719878"/>
            <a:ext cx="263035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  <a:latin typeface="Times New Roman"/>
                <a:cs typeface="Times New Roman"/>
              </a:rPr>
              <a:t>λ</a:t>
            </a:r>
            <a:r>
              <a:rPr lang="en-US" sz="1600" baseline="-25000" dirty="0">
                <a:solidFill>
                  <a:srgbClr val="C00000"/>
                </a:solidFill>
                <a:latin typeface="Times New Roman"/>
                <a:cs typeface="Times New Roman"/>
              </a:rPr>
              <a:t>4a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8102161-21C9-0E56-8FD4-727F92DE6043}"/>
              </a:ext>
            </a:extLst>
          </p:cNvPr>
          <p:cNvSpPr txBox="1"/>
          <p:nvPr/>
        </p:nvSpPr>
        <p:spPr>
          <a:xfrm>
            <a:off x="2157792" y="3567478"/>
            <a:ext cx="263035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  <a:latin typeface="Times New Roman"/>
                <a:cs typeface="Times New Roman"/>
              </a:rPr>
              <a:t>λ</a:t>
            </a:r>
            <a:r>
              <a:rPr lang="en-US" sz="1600" baseline="-25000" dirty="0">
                <a:solidFill>
                  <a:srgbClr val="C00000"/>
                </a:solidFill>
                <a:latin typeface="Times New Roman"/>
                <a:cs typeface="Times New Roman"/>
              </a:rPr>
              <a:t>3a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44A4B32-2D71-BCD1-DCE7-4C0F65C8CB71}"/>
              </a:ext>
            </a:extLst>
          </p:cNvPr>
          <p:cNvCxnSpPr>
            <a:cxnSpLocks/>
            <a:stCxn id="7" idx="4"/>
            <a:endCxn id="3" idx="0"/>
          </p:cNvCxnSpPr>
          <p:nvPr/>
        </p:nvCxnSpPr>
        <p:spPr>
          <a:xfrm>
            <a:off x="564849" y="2923263"/>
            <a:ext cx="2070273" cy="1380240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06F20DB1-B022-8103-2240-4C10EE259C7C}"/>
              </a:ext>
            </a:extLst>
          </p:cNvPr>
          <p:cNvSpPr txBox="1"/>
          <p:nvPr/>
        </p:nvSpPr>
        <p:spPr>
          <a:xfrm>
            <a:off x="808764" y="3147888"/>
            <a:ext cx="263035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7030A0"/>
                </a:solidFill>
                <a:latin typeface="Times New Roman"/>
                <a:cs typeface="Times New Roman"/>
              </a:rPr>
              <a:t>λ</a:t>
            </a:r>
            <a:r>
              <a:rPr lang="en-US" sz="1600" baseline="-25000" dirty="0">
                <a:solidFill>
                  <a:srgbClr val="7030A0"/>
                </a:solidFill>
                <a:latin typeface="Times New Roman"/>
                <a:cs typeface="Times New Roman"/>
              </a:rPr>
              <a:t>3e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38D4A67-CC8D-CC5F-6538-98F4F913BF30}"/>
              </a:ext>
            </a:extLst>
          </p:cNvPr>
          <p:cNvSpPr txBox="1"/>
          <p:nvPr/>
        </p:nvSpPr>
        <p:spPr>
          <a:xfrm>
            <a:off x="819781" y="2938565"/>
            <a:ext cx="263035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7030A0"/>
                </a:solidFill>
                <a:latin typeface="Times New Roman"/>
                <a:cs typeface="Times New Roman"/>
              </a:rPr>
              <a:t>λ</a:t>
            </a:r>
            <a:r>
              <a:rPr lang="en-US" sz="1600" baseline="-25000" dirty="0">
                <a:solidFill>
                  <a:srgbClr val="7030A0"/>
                </a:solidFill>
                <a:latin typeface="Times New Roman"/>
                <a:cs typeface="Times New Roman"/>
              </a:rPr>
              <a:t>4e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4EA7454-4C3C-FF51-C170-C2B553DBCD6D}"/>
              </a:ext>
            </a:extLst>
          </p:cNvPr>
          <p:cNvCxnSpPr>
            <a:cxnSpLocks/>
          </p:cNvCxnSpPr>
          <p:nvPr/>
        </p:nvCxnSpPr>
        <p:spPr>
          <a:xfrm flipH="1">
            <a:off x="592575" y="2924100"/>
            <a:ext cx="954947" cy="1371476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CD56E9B-0BA3-26AB-85DD-53ACF4E5EF7B}"/>
              </a:ext>
            </a:extLst>
          </p:cNvPr>
          <p:cNvCxnSpPr>
            <a:cxnSpLocks/>
          </p:cNvCxnSpPr>
          <p:nvPr/>
        </p:nvCxnSpPr>
        <p:spPr>
          <a:xfrm>
            <a:off x="1547522" y="2924100"/>
            <a:ext cx="1087600" cy="1379403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E9A4C89E-E3E2-8DCF-0579-3CB32C36E5F9}"/>
              </a:ext>
            </a:extLst>
          </p:cNvPr>
          <p:cNvSpPr txBox="1"/>
          <p:nvPr/>
        </p:nvSpPr>
        <p:spPr>
          <a:xfrm>
            <a:off x="1317830" y="3272700"/>
            <a:ext cx="263035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Times New Roman"/>
                <a:cs typeface="Times New Roman"/>
              </a:rPr>
              <a:t>λ</a:t>
            </a:r>
            <a:r>
              <a:rPr lang="en-US" sz="1600" baseline="-25000" dirty="0">
                <a:solidFill>
                  <a:srgbClr val="0070C0"/>
                </a:solidFill>
                <a:latin typeface="Times New Roman"/>
                <a:cs typeface="Times New Roman"/>
              </a:rPr>
              <a:t>2c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B95C873-EC74-04C1-245F-08975198FD37}"/>
              </a:ext>
            </a:extLst>
          </p:cNvPr>
          <p:cNvSpPr txBox="1"/>
          <p:nvPr/>
        </p:nvSpPr>
        <p:spPr>
          <a:xfrm>
            <a:off x="1179212" y="3042084"/>
            <a:ext cx="263035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Times New Roman"/>
                <a:cs typeface="Times New Roman"/>
              </a:rPr>
              <a:t>λ</a:t>
            </a:r>
            <a:r>
              <a:rPr lang="en-US" sz="1600" baseline="-25000" dirty="0">
                <a:solidFill>
                  <a:srgbClr val="0070C0"/>
                </a:solidFill>
                <a:latin typeface="Times New Roman"/>
                <a:cs typeface="Times New Roman"/>
              </a:rPr>
              <a:t>1c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770B755-00F7-0AA1-7FAB-4D1342D6DF97}"/>
              </a:ext>
            </a:extLst>
          </p:cNvPr>
          <p:cNvSpPr txBox="1"/>
          <p:nvPr/>
        </p:nvSpPr>
        <p:spPr>
          <a:xfrm>
            <a:off x="1673136" y="3007195"/>
            <a:ext cx="263035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Times New Roman"/>
                <a:cs typeface="Times New Roman"/>
              </a:rPr>
              <a:t>λ</a:t>
            </a:r>
            <a:r>
              <a:rPr lang="en-US" sz="1600" baseline="-25000" dirty="0">
                <a:solidFill>
                  <a:srgbClr val="0070C0"/>
                </a:solidFill>
                <a:latin typeface="Times New Roman"/>
                <a:cs typeface="Times New Roman"/>
              </a:rPr>
              <a:t>4c</a:t>
            </a:r>
          </a:p>
        </p:txBody>
      </p:sp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F43AD749-C6B1-1CA3-9740-F061CD1671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7025"/>
              </p:ext>
            </p:extLst>
          </p:nvPr>
        </p:nvGraphicFramePr>
        <p:xfrm>
          <a:off x="3868466" y="1996163"/>
          <a:ext cx="224847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580">
                  <a:extLst>
                    <a:ext uri="{9D8B030D-6E8A-4147-A177-3AD203B41FA5}">
                      <a16:colId xmlns:a16="http://schemas.microsoft.com/office/drawing/2014/main" val="3881240903"/>
                    </a:ext>
                  </a:extLst>
                </a:gridCol>
                <a:gridCol w="554429">
                  <a:extLst>
                    <a:ext uri="{9D8B030D-6E8A-4147-A177-3AD203B41FA5}">
                      <a16:colId xmlns:a16="http://schemas.microsoft.com/office/drawing/2014/main" val="3178409331"/>
                    </a:ext>
                  </a:extLst>
                </a:gridCol>
                <a:gridCol w="566731">
                  <a:extLst>
                    <a:ext uri="{9D8B030D-6E8A-4147-A177-3AD203B41FA5}">
                      <a16:colId xmlns:a16="http://schemas.microsoft.com/office/drawing/2014/main" val="551932835"/>
                    </a:ext>
                  </a:extLst>
                </a:gridCol>
                <a:gridCol w="566731">
                  <a:extLst>
                    <a:ext uri="{9D8B030D-6E8A-4147-A177-3AD203B41FA5}">
                      <a16:colId xmlns:a16="http://schemas.microsoft.com/office/drawing/2014/main" val="1964217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C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2671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/>
                          <a:cs typeface="Times New Roman"/>
                        </a:rPr>
                        <a:t>λ</a:t>
                      </a:r>
                      <a:r>
                        <a:rPr lang="en-US" sz="1800" baseline="-25000" dirty="0">
                          <a:latin typeface="Times New Roman"/>
                          <a:cs typeface="Times New Roman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-.50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70C0"/>
                          </a:solidFill>
                        </a:rPr>
                        <a:t>-.20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-.50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032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/>
                          <a:cs typeface="Times New Roman"/>
                        </a:rPr>
                        <a:t>λ</a:t>
                      </a:r>
                      <a:r>
                        <a:rPr lang="en-US" sz="1800" baseline="-25000" dirty="0">
                          <a:latin typeface="Times New Roman"/>
                          <a:cs typeface="Times New Roman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-.40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-.25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-.55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9455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/>
                          <a:cs typeface="Times New Roman"/>
                        </a:rPr>
                        <a:t>λ</a:t>
                      </a:r>
                      <a:r>
                        <a:rPr lang="en-US" sz="1800" baseline="-25000" dirty="0">
                          <a:latin typeface="Times New Roman"/>
                          <a:cs typeface="Times New Roman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-.45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70C0"/>
                          </a:solidFill>
                        </a:rPr>
                        <a:t>-.15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-.45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071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/>
                          <a:cs typeface="Times New Roman"/>
                        </a:rPr>
                        <a:t>λ</a:t>
                      </a:r>
                      <a:r>
                        <a:rPr lang="en-US" sz="1800" baseline="-25000" dirty="0">
                          <a:latin typeface="Times New Roman"/>
                          <a:cs typeface="Times New Roman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-.30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70C0"/>
                          </a:solidFill>
                        </a:rPr>
                        <a:t>-.20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-.60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6455695"/>
                  </a:ext>
                </a:extLst>
              </a:tr>
            </a:tbl>
          </a:graphicData>
        </a:graphic>
      </p:graphicFrame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3E208F27-06B7-062C-C8DC-E740963DDD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806050"/>
              </p:ext>
            </p:extLst>
          </p:nvPr>
        </p:nvGraphicFramePr>
        <p:xfrm>
          <a:off x="3676592" y="4678935"/>
          <a:ext cx="221651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614">
                  <a:extLst>
                    <a:ext uri="{9D8B030D-6E8A-4147-A177-3AD203B41FA5}">
                      <a16:colId xmlns:a16="http://schemas.microsoft.com/office/drawing/2014/main" val="3881240903"/>
                    </a:ext>
                  </a:extLst>
                </a:gridCol>
                <a:gridCol w="546550">
                  <a:extLst>
                    <a:ext uri="{9D8B030D-6E8A-4147-A177-3AD203B41FA5}">
                      <a16:colId xmlns:a16="http://schemas.microsoft.com/office/drawing/2014/main" val="3178409331"/>
                    </a:ext>
                  </a:extLst>
                </a:gridCol>
                <a:gridCol w="558677">
                  <a:extLst>
                    <a:ext uri="{9D8B030D-6E8A-4147-A177-3AD203B41FA5}">
                      <a16:colId xmlns:a16="http://schemas.microsoft.com/office/drawing/2014/main" val="551932835"/>
                    </a:ext>
                  </a:extLst>
                </a:gridCol>
                <a:gridCol w="558677">
                  <a:extLst>
                    <a:ext uri="{9D8B030D-6E8A-4147-A177-3AD203B41FA5}">
                      <a16:colId xmlns:a16="http://schemas.microsoft.com/office/drawing/2014/main" val="2323880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As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Cs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2671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800" baseline="-25000" dirty="0">
                          <a:latin typeface="Times New Roman"/>
                          <a:cs typeface="Times New Roman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0.09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70C0"/>
                          </a:solidFill>
                        </a:rPr>
                        <a:t>0.14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0.23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032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800" baseline="-25000" dirty="0">
                          <a:latin typeface="Times New Roman"/>
                          <a:cs typeface="Times New Roman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0.14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70C0"/>
                          </a:solidFill>
                        </a:rPr>
                        <a:t>0.09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0.24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9455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800" baseline="-25000" dirty="0">
                          <a:latin typeface="Times New Roman"/>
                          <a:cs typeface="Times New Roman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0.29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0.29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071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800" baseline="-25000" dirty="0">
                          <a:latin typeface="Times New Roman"/>
                          <a:cs typeface="Times New Roman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70C0"/>
                          </a:solidFill>
                        </a:rPr>
                        <a:t>0.25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0.25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6455695"/>
                  </a:ext>
                </a:extLst>
              </a:tr>
            </a:tbl>
          </a:graphicData>
        </a:graphic>
      </p:graphicFrame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D01EB7C9-0EC1-4B19-A8EC-5BE40655A0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492664"/>
              </p:ext>
            </p:extLst>
          </p:nvPr>
        </p:nvGraphicFramePr>
        <p:xfrm>
          <a:off x="6239444" y="4689567"/>
          <a:ext cx="221651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614">
                  <a:extLst>
                    <a:ext uri="{9D8B030D-6E8A-4147-A177-3AD203B41FA5}">
                      <a16:colId xmlns:a16="http://schemas.microsoft.com/office/drawing/2014/main" val="3881240903"/>
                    </a:ext>
                  </a:extLst>
                </a:gridCol>
                <a:gridCol w="546550">
                  <a:extLst>
                    <a:ext uri="{9D8B030D-6E8A-4147-A177-3AD203B41FA5}">
                      <a16:colId xmlns:a16="http://schemas.microsoft.com/office/drawing/2014/main" val="3178409331"/>
                    </a:ext>
                  </a:extLst>
                </a:gridCol>
                <a:gridCol w="558677">
                  <a:extLst>
                    <a:ext uri="{9D8B030D-6E8A-4147-A177-3AD203B41FA5}">
                      <a16:colId xmlns:a16="http://schemas.microsoft.com/office/drawing/2014/main" val="551932835"/>
                    </a:ext>
                  </a:extLst>
                </a:gridCol>
                <a:gridCol w="558677">
                  <a:extLst>
                    <a:ext uri="{9D8B030D-6E8A-4147-A177-3AD203B41FA5}">
                      <a16:colId xmlns:a16="http://schemas.microsoft.com/office/drawing/2014/main" val="2323880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As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Cs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2671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800" baseline="-25000" dirty="0">
                          <a:latin typeface="Times New Roman"/>
                          <a:cs typeface="Times New Roman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.092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70C0"/>
                          </a:solidFill>
                        </a:rPr>
                        <a:t>.138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.230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032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800" baseline="-25000" dirty="0">
                          <a:latin typeface="Times New Roman"/>
                          <a:cs typeface="Times New Roman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.143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70C0"/>
                          </a:solidFill>
                        </a:rPr>
                        <a:t>.095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.238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9455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800" baseline="-25000" dirty="0">
                          <a:latin typeface="Times New Roman"/>
                          <a:cs typeface="Times New Roman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.286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.286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071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800" baseline="-25000" dirty="0">
                          <a:latin typeface="Times New Roman"/>
                          <a:cs typeface="Times New Roman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70C0"/>
                          </a:solidFill>
                        </a:rPr>
                        <a:t>.255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.255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6455695"/>
                  </a:ext>
                </a:extLst>
              </a:tr>
            </a:tbl>
          </a:graphicData>
        </a:graphic>
      </p:graphicFrame>
      <p:sp>
        <p:nvSpPr>
          <p:cNvPr id="69" name="TextBox 68">
            <a:extLst>
              <a:ext uri="{FF2B5EF4-FFF2-40B4-BE49-F238E27FC236}">
                <a16:creationId xmlns:a16="http://schemas.microsoft.com/office/drawing/2014/main" id="{D85F208B-DF01-3A1C-8F20-498FC8CC3A49}"/>
              </a:ext>
            </a:extLst>
          </p:cNvPr>
          <p:cNvSpPr txBox="1"/>
          <p:nvPr/>
        </p:nvSpPr>
        <p:spPr>
          <a:xfrm>
            <a:off x="4610434" y="4384389"/>
            <a:ext cx="547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Obs</a:t>
            </a:r>
            <a:endParaRPr lang="en-US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2BB26A8-45DD-26F6-11FA-6DC53736D369}"/>
              </a:ext>
            </a:extLst>
          </p:cNvPr>
          <p:cNvSpPr txBox="1"/>
          <p:nvPr/>
        </p:nvSpPr>
        <p:spPr>
          <a:xfrm>
            <a:off x="7256397" y="4357116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8353F9B-E87E-D646-E510-0049BB7CAE0F}"/>
              </a:ext>
            </a:extLst>
          </p:cNvPr>
          <p:cNvSpPr txBox="1"/>
          <p:nvPr/>
        </p:nvSpPr>
        <p:spPr>
          <a:xfrm>
            <a:off x="4884131" y="1626831"/>
            <a:ext cx="547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Obs</a:t>
            </a:r>
            <a:endParaRPr lang="en-US" dirty="0"/>
          </a:p>
        </p:txBody>
      </p:sp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6051D9E7-9425-13AE-5F79-166F1FDD73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050084"/>
              </p:ext>
            </p:extLst>
          </p:nvPr>
        </p:nvGraphicFramePr>
        <p:xfrm>
          <a:off x="6492515" y="1981636"/>
          <a:ext cx="224847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580">
                  <a:extLst>
                    <a:ext uri="{9D8B030D-6E8A-4147-A177-3AD203B41FA5}">
                      <a16:colId xmlns:a16="http://schemas.microsoft.com/office/drawing/2014/main" val="3881240903"/>
                    </a:ext>
                  </a:extLst>
                </a:gridCol>
                <a:gridCol w="554429">
                  <a:extLst>
                    <a:ext uri="{9D8B030D-6E8A-4147-A177-3AD203B41FA5}">
                      <a16:colId xmlns:a16="http://schemas.microsoft.com/office/drawing/2014/main" val="3178409331"/>
                    </a:ext>
                  </a:extLst>
                </a:gridCol>
                <a:gridCol w="566731">
                  <a:extLst>
                    <a:ext uri="{9D8B030D-6E8A-4147-A177-3AD203B41FA5}">
                      <a16:colId xmlns:a16="http://schemas.microsoft.com/office/drawing/2014/main" val="551932835"/>
                    </a:ext>
                  </a:extLst>
                </a:gridCol>
                <a:gridCol w="566731">
                  <a:extLst>
                    <a:ext uri="{9D8B030D-6E8A-4147-A177-3AD203B41FA5}">
                      <a16:colId xmlns:a16="http://schemas.microsoft.com/office/drawing/2014/main" val="1964217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C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2671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/>
                          <a:cs typeface="Times New Roman"/>
                        </a:rPr>
                        <a:t>λ</a:t>
                      </a:r>
                      <a:r>
                        <a:rPr lang="en-US" sz="1800" baseline="-25000" dirty="0">
                          <a:latin typeface="Times New Roman"/>
                          <a:cs typeface="Times New Roman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.50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70C0"/>
                          </a:solidFill>
                        </a:rPr>
                        <a:t>.20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.50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032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/>
                          <a:cs typeface="Times New Roman"/>
                        </a:rPr>
                        <a:t>λ</a:t>
                      </a:r>
                      <a:r>
                        <a:rPr lang="en-US" sz="1800" baseline="-25000" dirty="0">
                          <a:latin typeface="Times New Roman"/>
                          <a:cs typeface="Times New Roman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.40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.25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.55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9455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/>
                          <a:cs typeface="Times New Roman"/>
                        </a:rPr>
                        <a:t>λ</a:t>
                      </a:r>
                      <a:r>
                        <a:rPr lang="en-US" sz="1800" baseline="-25000" dirty="0">
                          <a:latin typeface="Times New Roman"/>
                          <a:cs typeface="Times New Roman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.45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70C0"/>
                          </a:solidFill>
                        </a:rPr>
                        <a:t>.15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.45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071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/>
                          <a:cs typeface="Times New Roman"/>
                        </a:rPr>
                        <a:t>λ</a:t>
                      </a:r>
                      <a:r>
                        <a:rPr lang="en-US" sz="1800" baseline="-25000" dirty="0">
                          <a:latin typeface="Times New Roman"/>
                          <a:cs typeface="Times New Roman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.30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70C0"/>
                          </a:solidFill>
                        </a:rPr>
                        <a:t>.20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.60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6455695"/>
                  </a:ext>
                </a:extLst>
              </a:tr>
            </a:tbl>
          </a:graphicData>
        </a:graphic>
      </p:graphicFrame>
      <p:sp>
        <p:nvSpPr>
          <p:cNvPr id="77" name="TextBox 76">
            <a:extLst>
              <a:ext uri="{FF2B5EF4-FFF2-40B4-BE49-F238E27FC236}">
                <a16:creationId xmlns:a16="http://schemas.microsoft.com/office/drawing/2014/main" id="{8F330E9A-8722-60A1-D9E5-9751C3985F00}"/>
              </a:ext>
            </a:extLst>
          </p:cNvPr>
          <p:cNvSpPr txBox="1"/>
          <p:nvPr/>
        </p:nvSpPr>
        <p:spPr>
          <a:xfrm>
            <a:off x="7504415" y="1590996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</a:t>
            </a:r>
          </a:p>
        </p:txBody>
      </p:sp>
    </p:spTree>
    <p:extLst>
      <p:ext uri="{BB962C8B-B14F-4D97-AF65-F5344CB8AC3E}">
        <p14:creationId xmlns:p14="http://schemas.microsoft.com/office/powerpoint/2010/main" val="5578963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A03FB-37EE-45D4-E115-EC4958000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4172"/>
            <a:ext cx="7886700" cy="83744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Acknowledgements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15A7DD-B79E-5FB7-A5FB-56861D327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9375" y="1011611"/>
            <a:ext cx="4572000" cy="7377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441102-4B84-3A62-423B-E6C611709B3C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2000" r="2000"/>
          <a:stretch/>
        </p:blipFill>
        <p:spPr>
          <a:xfrm flipH="1">
            <a:off x="4572000" y="977500"/>
            <a:ext cx="4572000" cy="740664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4FD19F88-C1EC-43F1-522C-624E11F2C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363" y="3429000"/>
            <a:ext cx="2035366" cy="203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044E50-17FF-7107-C334-8A2C0BFE91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90" r="6514"/>
          <a:stretch/>
        </p:blipFill>
        <p:spPr>
          <a:xfrm>
            <a:off x="4572000" y="1874177"/>
            <a:ext cx="1951565" cy="1953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Conor DOLAN | Vrije Universiteit Amsterdam, Amsterdam | VU ...">
            <a:extLst>
              <a:ext uri="{FF2B5EF4-FFF2-40B4-BE49-F238E27FC236}">
                <a16:creationId xmlns:a16="http://schemas.microsoft.com/office/drawing/2014/main" id="{9A5663E5-1F8A-908D-30EB-2CFD93FE7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09800"/>
            <a:ext cx="2590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aniel Gustavson portrait">
            <a:extLst>
              <a:ext uri="{FF2B5EF4-FFF2-40B4-BE49-F238E27FC236}">
                <a16:creationId xmlns:a16="http://schemas.microsoft.com/office/drawing/2014/main" id="{255629DF-45EA-1074-9A22-C81B05EBA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782" y="4394507"/>
            <a:ext cx="1741715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1EC10AE6-8CDD-0756-0FEE-D432F5A31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33" y="1985834"/>
            <a:ext cx="2636767" cy="263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88AB8965-6617-83F6-3F31-84C0CC172E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461663" y="4224710"/>
            <a:ext cx="3231615" cy="242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48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FB7D5-BC94-6B66-3818-A2B5E5028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32120"/>
          </a:xfrm>
        </p:spPr>
        <p:txBody>
          <a:bodyPr/>
          <a:lstStyle/>
          <a:p>
            <a:pPr algn="ctr"/>
            <a:r>
              <a:rPr lang="en-US" dirty="0"/>
              <a:t>Factor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7B4699-A87B-30A2-76A8-9C0CC1CE5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9375" y="1131357"/>
            <a:ext cx="4572000" cy="7377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49DFEB-CA31-220C-64E7-AF6607E99B93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2000" r="2000"/>
          <a:stretch/>
        </p:blipFill>
        <p:spPr>
          <a:xfrm flipH="1">
            <a:off x="4572000" y="1097246"/>
            <a:ext cx="4572000" cy="740664"/>
          </a:xfrm>
          <a:prstGeom prst="rect">
            <a:avLst/>
          </a:prstGeom>
        </p:spPr>
      </p:pic>
      <p:pic>
        <p:nvPicPr>
          <p:cNvPr id="7" name="Picture 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0FDD0DFF-B228-DCE9-B162-2F79FA74A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2176993"/>
            <a:ext cx="1562100" cy="584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167132-5300-C267-24DF-1AE19CEEA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473" y="2190322"/>
            <a:ext cx="6908800" cy="685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C8DAA6-4D70-26FA-0F77-8FCEAB95A8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199" y="2941114"/>
            <a:ext cx="6908800" cy="642972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5403022-A607-E184-2467-273B07A74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877519"/>
            <a:ext cx="7886700" cy="229944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Factor analysis is a way to explain the covariance between a set of observed and latent variables</a:t>
            </a:r>
          </a:p>
          <a:p>
            <a:pPr lvl="1"/>
            <a:r>
              <a:rPr lang="en-US" dirty="0"/>
              <a:t>Observed variables are concepts that can be directly measured (e.g., Items from questionnaires)</a:t>
            </a:r>
          </a:p>
          <a:p>
            <a:pPr lvl="1"/>
            <a:r>
              <a:rPr lang="en-US" dirty="0"/>
              <a:t>Latent variables are concepts that must be inferred (through a mathematical model) from observed variables</a:t>
            </a:r>
          </a:p>
        </p:txBody>
      </p:sp>
    </p:spTree>
    <p:extLst>
      <p:ext uri="{BB962C8B-B14F-4D97-AF65-F5344CB8AC3E}">
        <p14:creationId xmlns:p14="http://schemas.microsoft.com/office/powerpoint/2010/main" val="584842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C9224-9D90-48B4-C3BD-F07768F12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905BB-C876-BF54-2A26-96545B231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3212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Confirmatory Factor Analysis (CFA)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8CC8C2-5D71-3639-77A3-9F7F653AA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9375" y="1131357"/>
            <a:ext cx="4572000" cy="7377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F2B7FA-B236-7428-42B8-9CD8CFEC9E21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2000" r="2000"/>
          <a:stretch/>
        </p:blipFill>
        <p:spPr>
          <a:xfrm flipH="1">
            <a:off x="4572000" y="1097246"/>
            <a:ext cx="4572000" cy="740664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AB7CF87-99F5-C545-93D6-4F7696755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489" y="1903251"/>
            <a:ext cx="8627741" cy="2333075"/>
          </a:xfrm>
        </p:spPr>
        <p:txBody>
          <a:bodyPr>
            <a:normAutofit fontScale="92500"/>
          </a:bodyPr>
          <a:lstStyle/>
          <a:p>
            <a:r>
              <a:rPr lang="en-US" dirty="0"/>
              <a:t>CFA</a:t>
            </a:r>
          </a:p>
          <a:p>
            <a:pPr lvl="1"/>
            <a:r>
              <a:rPr lang="en-US" dirty="0"/>
              <a:t>Theory driven model</a:t>
            </a:r>
          </a:p>
          <a:p>
            <a:pPr lvl="1"/>
            <a:r>
              <a:rPr lang="en-US" dirty="0"/>
              <a:t>Must specify which variables are related in advance</a:t>
            </a:r>
          </a:p>
          <a:p>
            <a:pPr lvl="2"/>
            <a:r>
              <a:rPr lang="en-US" dirty="0"/>
              <a:t>Both latent and manifest</a:t>
            </a: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Caution: It is possible to write/draw unidentified models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8BBDB6-1510-1E9F-5C79-B6096B1A8A6E}"/>
              </a:ext>
            </a:extLst>
          </p:cNvPr>
          <p:cNvSpPr txBox="1"/>
          <p:nvPr/>
        </p:nvSpPr>
        <p:spPr>
          <a:xfrm>
            <a:off x="443455" y="4829246"/>
            <a:ext cx="24039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400" dirty="0"/>
              <a:t>1) Depressed mood </a:t>
            </a:r>
          </a:p>
          <a:p>
            <a:pPr marL="0" indent="0">
              <a:buNone/>
            </a:pPr>
            <a:r>
              <a:rPr lang="en-US" sz="1400" dirty="0"/>
              <a:t>2) Anhedonia</a:t>
            </a:r>
          </a:p>
          <a:p>
            <a:pPr marL="0" indent="0">
              <a:buNone/>
            </a:pPr>
            <a:r>
              <a:rPr lang="en-US" sz="1400" dirty="0"/>
              <a:t>3) Changes in weight</a:t>
            </a:r>
          </a:p>
          <a:p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B7EA70-78C5-B768-6A8E-F25C056BDE97}"/>
              </a:ext>
            </a:extLst>
          </p:cNvPr>
          <p:cNvSpPr txBox="1"/>
          <p:nvPr/>
        </p:nvSpPr>
        <p:spPr>
          <a:xfrm>
            <a:off x="2847372" y="4829246"/>
            <a:ext cx="28820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400" dirty="0"/>
              <a:t>4) Insomnia or hypersomnia </a:t>
            </a:r>
          </a:p>
          <a:p>
            <a:pPr marL="0" indent="0">
              <a:buNone/>
            </a:pPr>
            <a:r>
              <a:rPr lang="en-US" sz="1400" dirty="0"/>
              <a:t>5) Psychomotor agitation or retardation</a:t>
            </a:r>
          </a:p>
          <a:p>
            <a:pPr marL="0" indent="0">
              <a:buNone/>
            </a:pPr>
            <a:r>
              <a:rPr lang="en-US" sz="1400" dirty="0"/>
              <a:t>6) Fatigue </a:t>
            </a:r>
          </a:p>
          <a:p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D9DFF9-F400-CAD8-7530-DFCF45FF4C01}"/>
              </a:ext>
            </a:extLst>
          </p:cNvPr>
          <p:cNvSpPr txBox="1"/>
          <p:nvPr/>
        </p:nvSpPr>
        <p:spPr>
          <a:xfrm>
            <a:off x="5729467" y="4829246"/>
            <a:ext cx="33450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/>
              <a:t>7) Feelings of worthlessness or guilt </a:t>
            </a:r>
          </a:p>
          <a:p>
            <a:pPr marL="0" indent="0">
              <a:buNone/>
            </a:pPr>
            <a:r>
              <a:rPr lang="en-US" sz="1400" dirty="0"/>
              <a:t>8) Diminished ability to think or concentrate</a:t>
            </a:r>
          </a:p>
          <a:p>
            <a:pPr marL="0" indent="0">
              <a:buNone/>
            </a:pPr>
            <a:r>
              <a:rPr lang="en-US" sz="1400" dirty="0"/>
              <a:t>9) Suicidal ideation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B06D51-25B8-57B0-EBBE-270EF9F96887}"/>
              </a:ext>
            </a:extLst>
          </p:cNvPr>
          <p:cNvSpPr txBox="1"/>
          <p:nvPr/>
        </p:nvSpPr>
        <p:spPr>
          <a:xfrm>
            <a:off x="196769" y="4376279"/>
            <a:ext cx="87504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dirty="0"/>
              <a:t>Example: Depression is the cause of the DSM Depression Symptoms:</a:t>
            </a:r>
          </a:p>
        </p:txBody>
      </p:sp>
    </p:spTree>
    <p:extLst>
      <p:ext uri="{BB962C8B-B14F-4D97-AF65-F5344CB8AC3E}">
        <p14:creationId xmlns:p14="http://schemas.microsoft.com/office/powerpoint/2010/main" val="3385928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99D85-9935-4EA6-6EFD-51D872A03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71887"/>
          </a:xfrm>
        </p:spPr>
        <p:txBody>
          <a:bodyPr/>
          <a:lstStyle/>
          <a:p>
            <a:pPr algn="ctr"/>
            <a:r>
              <a:rPr lang="en-US" dirty="0"/>
              <a:t>Model Specification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FEDA5-B957-C7C9-1B7E-8AC8DB36A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98913"/>
            <a:ext cx="7886700" cy="3978049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en-GB" sz="2800" b="1" dirty="0"/>
              <a:t>Model formulation. </a:t>
            </a:r>
            <a:r>
              <a:rPr lang="en-GB" sz="2800" dirty="0"/>
              <a:t>Specification of the structural</a:t>
            </a:r>
            <a:br>
              <a:rPr lang="en-GB" sz="2800" dirty="0"/>
            </a:br>
            <a:r>
              <a:rPr lang="en-GB" sz="2800" dirty="0"/>
              <a:t>equation model based on theory or empirical findings. </a:t>
            </a:r>
          </a:p>
          <a:p>
            <a:pPr marL="457200" indent="-457200">
              <a:buAutoNum type="arabicPeriod"/>
            </a:pPr>
            <a:r>
              <a:rPr lang="en-GB" sz="2800" b="1" dirty="0"/>
              <a:t>Model identification. </a:t>
            </a:r>
            <a:r>
              <a:rPr lang="en-GB" sz="2800" dirty="0"/>
              <a:t>Is there a unique solution for all free parameters in the specified model? </a:t>
            </a:r>
          </a:p>
          <a:p>
            <a:pPr marL="457200" indent="-457200">
              <a:buAutoNum type="arabicPeriod"/>
            </a:pPr>
            <a:r>
              <a:rPr lang="en-GB" sz="2800" b="1" dirty="0"/>
              <a:t>Model estimation. </a:t>
            </a:r>
            <a:r>
              <a:rPr lang="en-GB" sz="2800" dirty="0"/>
              <a:t>Parameter estimation and fit function.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GB" sz="2800" b="1" dirty="0"/>
              <a:t>Model evaluation. </a:t>
            </a:r>
            <a:r>
              <a:rPr lang="en-GB" sz="2800" dirty="0"/>
              <a:t>Does the model fit the data?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GB" sz="2800" b="1" dirty="0"/>
              <a:t>Model modification. </a:t>
            </a:r>
            <a:r>
              <a:rPr lang="en-GB" sz="2800" dirty="0"/>
              <a:t>Re-specification or modification of the model, if needed.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E21BA4-4D11-32B0-D1EC-9695DD10F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9375" y="1349071"/>
            <a:ext cx="4572000" cy="7377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C5E8E0-BDEB-2104-CADA-35C33674CB3B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2000" r="2000"/>
          <a:stretch/>
        </p:blipFill>
        <p:spPr>
          <a:xfrm flipH="1">
            <a:off x="4572000" y="1314960"/>
            <a:ext cx="4572000" cy="74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02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856" y="279304"/>
            <a:ext cx="7886700" cy="766231"/>
          </a:xfrm>
        </p:spPr>
        <p:txBody>
          <a:bodyPr>
            <a:normAutofit/>
          </a:bodyPr>
          <a:lstStyle/>
          <a:p>
            <a:r>
              <a:rPr lang="en-US" dirty="0"/>
              <a:t>Review of Path Tracing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09553"/>
            <a:ext cx="7770813" cy="451609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To derive the expected variance/covariance of any item(s) from path diagrams.</a:t>
            </a:r>
          </a:p>
          <a:p>
            <a:r>
              <a:rPr lang="en-US" dirty="0"/>
              <a:t> We find </a:t>
            </a:r>
            <a:r>
              <a:rPr lang="en-US" b="1" dirty="0"/>
              <a:t>every</a:t>
            </a:r>
            <a:r>
              <a:rPr lang="en-US" dirty="0"/>
              <a:t> </a:t>
            </a:r>
            <a:r>
              <a:rPr lang="en-US" i="1" dirty="0"/>
              <a:t>path chain</a:t>
            </a:r>
            <a:r>
              <a:rPr lang="en-US" dirty="0"/>
              <a:t> connecting one variable to another:</a:t>
            </a:r>
          </a:p>
          <a:p>
            <a:pPr lvl="1"/>
            <a:r>
              <a:rPr lang="en-US" dirty="0"/>
              <a:t>  Start at first variable</a:t>
            </a:r>
          </a:p>
          <a:p>
            <a:pPr lvl="1"/>
            <a:r>
              <a:rPr lang="en-US" dirty="0"/>
              <a:t>  Go backward through zero or more one-headed arrows</a:t>
            </a:r>
          </a:p>
          <a:p>
            <a:pPr lvl="1"/>
            <a:r>
              <a:rPr lang="en-US" dirty="0"/>
              <a:t>  Change direction one two-headed arrow</a:t>
            </a:r>
          </a:p>
          <a:p>
            <a:pPr lvl="1"/>
            <a:r>
              <a:rPr lang="en-US" dirty="0"/>
              <a:t>  Go forward through zero or more one-headed arrows</a:t>
            </a:r>
          </a:p>
          <a:p>
            <a:pPr lvl="1"/>
            <a:r>
              <a:rPr lang="en-US" dirty="0"/>
              <a:t>  Stop at second variable.</a:t>
            </a:r>
          </a:p>
          <a:p>
            <a:pPr lvl="1"/>
            <a:r>
              <a:rPr lang="en-US" dirty="0"/>
              <a:t>  No loops, i.e., no going through a variable more than once in each direction.</a:t>
            </a:r>
          </a:p>
          <a:p>
            <a:pPr lvl="1"/>
            <a:r>
              <a:rPr lang="en-US" dirty="0"/>
              <a:t>Multiply all the coefficients along the path </a:t>
            </a:r>
          </a:p>
          <a:p>
            <a:pPr marL="0" indent="0">
              <a:buNone/>
            </a:pPr>
            <a:r>
              <a:rPr lang="en-US" dirty="0"/>
              <a:t>Then, sum of all paths between the two variables.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AACD80-DB32-5FDD-8743-C648C27D3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9375" y="1131357"/>
            <a:ext cx="4572000" cy="7377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CB0C94-B82D-719D-0565-EB23E9614981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2000" r="2000"/>
          <a:stretch/>
        </p:blipFill>
        <p:spPr>
          <a:xfrm flipH="1">
            <a:off x="4572000" y="1097246"/>
            <a:ext cx="4572000" cy="74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2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688025" y="236274"/>
            <a:ext cx="7886700" cy="73211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Phenotypic Common Factor Model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EAAA88E-4F0A-DEF8-9C6C-D749626F9D20}"/>
              </a:ext>
            </a:extLst>
          </p:cNvPr>
          <p:cNvGrpSpPr/>
          <p:nvPr/>
        </p:nvGrpSpPr>
        <p:grpSpPr>
          <a:xfrm>
            <a:off x="257080" y="2074189"/>
            <a:ext cx="4718957" cy="4244456"/>
            <a:chOff x="257080" y="1159114"/>
            <a:chExt cx="6754453" cy="5477712"/>
          </a:xfrm>
        </p:grpSpPr>
        <p:sp>
          <p:nvSpPr>
            <p:cNvPr id="4" name="Oval 3"/>
            <p:cNvSpPr/>
            <p:nvPr/>
          </p:nvSpPr>
          <p:spPr>
            <a:xfrm>
              <a:off x="4234366" y="1912401"/>
              <a:ext cx="914400" cy="914400"/>
            </a:xfrm>
            <a:prstGeom prst="ellipse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b="1" dirty="0">
                  <a:solidFill>
                    <a:srgbClr val="0070C0"/>
                  </a:solidFill>
                  <a:latin typeface="Times New Roman"/>
                  <a:cs typeface="Times New Roman"/>
                </a:rPr>
                <a:t>F</a:t>
              </a:r>
              <a:r>
                <a:rPr lang="en-US" sz="2400" baseline="-25000" dirty="0">
                  <a:solidFill>
                    <a:srgbClr val="0070C0"/>
                  </a:solidFill>
                  <a:latin typeface="Times New Roman"/>
                  <a:cs typeface="Times New Roman"/>
                </a:rPr>
                <a:t>1</a:t>
              </a:r>
              <a:endParaRPr lang="en-US" sz="2400" dirty="0">
                <a:solidFill>
                  <a:srgbClr val="0070C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406113" y="3918433"/>
              <a:ext cx="731520" cy="73152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24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  <p:cxnSp>
          <p:nvCxnSpPr>
            <p:cNvPr id="6" name="Straight Arrow Connector 5"/>
            <p:cNvCxnSpPr>
              <a:stCxn id="4" idx="4"/>
              <a:endCxn id="5" idx="0"/>
            </p:cNvCxnSpPr>
            <p:nvPr/>
          </p:nvCxnSpPr>
          <p:spPr>
            <a:xfrm flipH="1">
              <a:off x="2771873" y="2826801"/>
              <a:ext cx="1919693" cy="1091632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3374588" y="3933551"/>
              <a:ext cx="731520" cy="73152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24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  <p:cxnSp>
          <p:nvCxnSpPr>
            <p:cNvPr id="8" name="Straight Arrow Connector 7"/>
            <p:cNvCxnSpPr>
              <a:stCxn id="4" idx="4"/>
              <a:endCxn id="7" idx="0"/>
            </p:cNvCxnSpPr>
            <p:nvPr/>
          </p:nvCxnSpPr>
          <p:spPr>
            <a:xfrm flipH="1">
              <a:off x="3740348" y="2826801"/>
              <a:ext cx="951218" cy="1106750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2533761" y="5586288"/>
              <a:ext cx="457200" cy="457200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>
                  <a:solidFill>
                    <a:schemeClr val="accent4">
                      <a:lumMod val="75000"/>
                    </a:schemeClr>
                  </a:solidFill>
                  <a:latin typeface="Times New Roman"/>
                  <a:cs typeface="Times New Roman"/>
                </a:rPr>
                <a:t>δ</a:t>
              </a:r>
            </a:p>
          </p:txBody>
        </p:sp>
        <p:cxnSp>
          <p:nvCxnSpPr>
            <p:cNvPr id="12" name="Straight Arrow Connector 11"/>
            <p:cNvCxnSpPr>
              <a:stCxn id="10" idx="0"/>
              <a:endCxn id="5" idx="2"/>
            </p:cNvCxnSpPr>
            <p:nvPr/>
          </p:nvCxnSpPr>
          <p:spPr>
            <a:xfrm flipV="1">
              <a:off x="2762361" y="4649953"/>
              <a:ext cx="9512" cy="936335"/>
            </a:xfrm>
            <a:prstGeom prst="straightConnector1">
              <a:avLst/>
            </a:prstGeom>
            <a:ln w="254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 13"/>
            <p:cNvSpPr/>
            <p:nvPr/>
          </p:nvSpPr>
          <p:spPr>
            <a:xfrm>
              <a:off x="2625687" y="5996272"/>
              <a:ext cx="274320" cy="274320"/>
            </a:xfrm>
            <a:custGeom>
              <a:avLst/>
              <a:gdLst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95275 w 1018381"/>
                <a:gd name="connsiteY0" fmla="*/ 912019 h 916781"/>
                <a:gd name="connsiteX1" fmla="*/ 64294 w 1018381"/>
                <a:gd name="connsiteY1" fmla="*/ 459581 h 916781"/>
                <a:gd name="connsiteX2" fmla="*/ 523875 w 1018381"/>
                <a:gd name="connsiteY2" fmla="*/ 0 h 916781"/>
                <a:gd name="connsiteX3" fmla="*/ 981075 w 1018381"/>
                <a:gd name="connsiteY3" fmla="*/ 459581 h 916781"/>
                <a:gd name="connsiteX4" fmla="*/ 747713 w 1018381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92894 w 978694"/>
                <a:gd name="connsiteY0" fmla="*/ 912019 h 916781"/>
                <a:gd name="connsiteX1" fmla="*/ 140494 w 978694"/>
                <a:gd name="connsiteY1" fmla="*/ 764381 h 916781"/>
                <a:gd name="connsiteX2" fmla="*/ 61913 w 978694"/>
                <a:gd name="connsiteY2" fmla="*/ 459581 h 916781"/>
                <a:gd name="connsiteX3" fmla="*/ 521494 w 978694"/>
                <a:gd name="connsiteY3" fmla="*/ 0 h 916781"/>
                <a:gd name="connsiteX4" fmla="*/ 978694 w 978694"/>
                <a:gd name="connsiteY4" fmla="*/ 459581 h 916781"/>
                <a:gd name="connsiteX5" fmla="*/ 745332 w 978694"/>
                <a:gd name="connsiteY5" fmla="*/ 916781 h 916781"/>
                <a:gd name="connsiteX0" fmla="*/ 269081 w 954881"/>
                <a:gd name="connsiteY0" fmla="*/ 912019 h 916781"/>
                <a:gd name="connsiteX1" fmla="*/ 38100 w 954881"/>
                <a:gd name="connsiteY1" fmla="*/ 459581 h 916781"/>
                <a:gd name="connsiteX2" fmla="*/ 497681 w 954881"/>
                <a:gd name="connsiteY2" fmla="*/ 0 h 916781"/>
                <a:gd name="connsiteX3" fmla="*/ 954881 w 954881"/>
                <a:gd name="connsiteY3" fmla="*/ 459581 h 916781"/>
                <a:gd name="connsiteX4" fmla="*/ 721519 w 954881"/>
                <a:gd name="connsiteY4" fmla="*/ 916781 h 916781"/>
                <a:gd name="connsiteX0" fmla="*/ 269081 w 954881"/>
                <a:gd name="connsiteY0" fmla="*/ 912019 h 916781"/>
                <a:gd name="connsiteX1" fmla="*/ 38100 w 954881"/>
                <a:gd name="connsiteY1" fmla="*/ 459581 h 916781"/>
                <a:gd name="connsiteX2" fmla="*/ 497681 w 954881"/>
                <a:gd name="connsiteY2" fmla="*/ 0 h 916781"/>
                <a:gd name="connsiteX3" fmla="*/ 954881 w 954881"/>
                <a:gd name="connsiteY3" fmla="*/ 459581 h 916781"/>
                <a:gd name="connsiteX4" fmla="*/ 721519 w 9548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781" h="916781">
                  <a:moveTo>
                    <a:pt x="230981" y="912019"/>
                  </a:moveTo>
                  <a:cubicBezTo>
                    <a:pt x="182860" y="817761"/>
                    <a:pt x="9525" y="671116"/>
                    <a:pt x="0" y="459581"/>
                  </a:cubicBezTo>
                  <a:cubicBezTo>
                    <a:pt x="19051" y="119460"/>
                    <a:pt x="306784" y="0"/>
                    <a:pt x="459581" y="0"/>
                  </a:cubicBezTo>
                  <a:cubicBezTo>
                    <a:pt x="612378" y="0"/>
                    <a:pt x="891382" y="90090"/>
                    <a:pt x="916781" y="459581"/>
                  </a:cubicBezTo>
                  <a:cubicBezTo>
                    <a:pt x="887412" y="705247"/>
                    <a:pt x="716359" y="850304"/>
                    <a:pt x="683419" y="916781"/>
                  </a:cubicBezTo>
                </a:path>
              </a:pathLst>
            </a:custGeom>
            <a:ln w="19050">
              <a:solidFill>
                <a:schemeClr val="accent4">
                  <a:lumMod val="75000"/>
                </a:schemeClr>
              </a:solidFill>
              <a:headEnd type="triangle"/>
              <a:tailEnd type="triangle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343063" y="3956038"/>
              <a:ext cx="731520" cy="73152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24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  <p:cxnSp>
          <p:nvCxnSpPr>
            <p:cNvPr id="20" name="Straight Arrow Connector 19"/>
            <p:cNvCxnSpPr>
              <a:stCxn id="4" idx="4"/>
              <a:endCxn id="17" idx="0"/>
            </p:cNvCxnSpPr>
            <p:nvPr/>
          </p:nvCxnSpPr>
          <p:spPr>
            <a:xfrm>
              <a:off x="4691566" y="2826801"/>
              <a:ext cx="17257" cy="1129237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639942" y="6351529"/>
              <a:ext cx="392646" cy="276999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75000"/>
                    </a:schemeClr>
                  </a:solidFill>
                  <a:latin typeface="Times New Roman"/>
                  <a:cs typeface="Times New Roman"/>
                </a:rPr>
                <a:t>δ</a:t>
              </a:r>
              <a:r>
                <a:rPr lang="en-US" baseline="-25000" dirty="0">
                  <a:solidFill>
                    <a:schemeClr val="accent4">
                      <a:lumMod val="75000"/>
                    </a:schemeClr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42" name="Freeform 41"/>
            <p:cNvSpPr/>
            <p:nvPr/>
          </p:nvSpPr>
          <p:spPr>
            <a:xfrm>
              <a:off x="4500862" y="1546641"/>
              <a:ext cx="365760" cy="365760"/>
            </a:xfrm>
            <a:custGeom>
              <a:avLst/>
              <a:gdLst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95275 w 1018381"/>
                <a:gd name="connsiteY0" fmla="*/ 912019 h 916781"/>
                <a:gd name="connsiteX1" fmla="*/ 64294 w 1018381"/>
                <a:gd name="connsiteY1" fmla="*/ 459581 h 916781"/>
                <a:gd name="connsiteX2" fmla="*/ 523875 w 1018381"/>
                <a:gd name="connsiteY2" fmla="*/ 0 h 916781"/>
                <a:gd name="connsiteX3" fmla="*/ 981075 w 1018381"/>
                <a:gd name="connsiteY3" fmla="*/ 459581 h 916781"/>
                <a:gd name="connsiteX4" fmla="*/ 747713 w 1018381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92894 w 978694"/>
                <a:gd name="connsiteY0" fmla="*/ 912019 h 916781"/>
                <a:gd name="connsiteX1" fmla="*/ 140494 w 978694"/>
                <a:gd name="connsiteY1" fmla="*/ 764381 h 916781"/>
                <a:gd name="connsiteX2" fmla="*/ 61913 w 978694"/>
                <a:gd name="connsiteY2" fmla="*/ 459581 h 916781"/>
                <a:gd name="connsiteX3" fmla="*/ 521494 w 978694"/>
                <a:gd name="connsiteY3" fmla="*/ 0 h 916781"/>
                <a:gd name="connsiteX4" fmla="*/ 978694 w 978694"/>
                <a:gd name="connsiteY4" fmla="*/ 459581 h 916781"/>
                <a:gd name="connsiteX5" fmla="*/ 745332 w 978694"/>
                <a:gd name="connsiteY5" fmla="*/ 916781 h 916781"/>
                <a:gd name="connsiteX0" fmla="*/ 269081 w 954881"/>
                <a:gd name="connsiteY0" fmla="*/ 912019 h 916781"/>
                <a:gd name="connsiteX1" fmla="*/ 38100 w 954881"/>
                <a:gd name="connsiteY1" fmla="*/ 459581 h 916781"/>
                <a:gd name="connsiteX2" fmla="*/ 497681 w 954881"/>
                <a:gd name="connsiteY2" fmla="*/ 0 h 916781"/>
                <a:gd name="connsiteX3" fmla="*/ 954881 w 954881"/>
                <a:gd name="connsiteY3" fmla="*/ 459581 h 916781"/>
                <a:gd name="connsiteX4" fmla="*/ 721519 w 954881"/>
                <a:gd name="connsiteY4" fmla="*/ 916781 h 916781"/>
                <a:gd name="connsiteX0" fmla="*/ 269081 w 954881"/>
                <a:gd name="connsiteY0" fmla="*/ 912019 h 916781"/>
                <a:gd name="connsiteX1" fmla="*/ 38100 w 954881"/>
                <a:gd name="connsiteY1" fmla="*/ 459581 h 916781"/>
                <a:gd name="connsiteX2" fmla="*/ 497681 w 954881"/>
                <a:gd name="connsiteY2" fmla="*/ 0 h 916781"/>
                <a:gd name="connsiteX3" fmla="*/ 954881 w 954881"/>
                <a:gd name="connsiteY3" fmla="*/ 459581 h 916781"/>
                <a:gd name="connsiteX4" fmla="*/ 721519 w 9548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781" h="916781">
                  <a:moveTo>
                    <a:pt x="230981" y="912019"/>
                  </a:moveTo>
                  <a:cubicBezTo>
                    <a:pt x="182860" y="817761"/>
                    <a:pt x="9525" y="671116"/>
                    <a:pt x="0" y="459581"/>
                  </a:cubicBezTo>
                  <a:cubicBezTo>
                    <a:pt x="19051" y="119460"/>
                    <a:pt x="306784" y="0"/>
                    <a:pt x="459581" y="0"/>
                  </a:cubicBezTo>
                  <a:cubicBezTo>
                    <a:pt x="612378" y="0"/>
                    <a:pt x="891382" y="90090"/>
                    <a:pt x="916781" y="459581"/>
                  </a:cubicBezTo>
                  <a:cubicBezTo>
                    <a:pt x="887412" y="705247"/>
                    <a:pt x="716359" y="850304"/>
                    <a:pt x="683419" y="916781"/>
                  </a:cubicBezTo>
                </a:path>
              </a:pathLst>
            </a:custGeom>
            <a:ln w="19050">
              <a:solidFill>
                <a:srgbClr val="0070C0"/>
              </a:solidFill>
              <a:headEnd type="triangle"/>
              <a:tailEnd type="triangle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488614" y="1159114"/>
              <a:ext cx="3000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311538" y="3933551"/>
              <a:ext cx="731520" cy="73152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24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  <p:cxnSp>
          <p:nvCxnSpPr>
            <p:cNvPr id="64" name="Straight Arrow Connector 63"/>
            <p:cNvCxnSpPr>
              <a:stCxn id="4" idx="4"/>
              <a:endCxn id="61" idx="0"/>
            </p:cNvCxnSpPr>
            <p:nvPr/>
          </p:nvCxnSpPr>
          <p:spPr>
            <a:xfrm>
              <a:off x="4691566" y="2826801"/>
              <a:ext cx="985732" cy="1106750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/>
            <p:cNvSpPr/>
            <p:nvPr/>
          </p:nvSpPr>
          <p:spPr>
            <a:xfrm>
              <a:off x="6280013" y="3956038"/>
              <a:ext cx="731520" cy="73152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24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5</a:t>
              </a:r>
            </a:p>
          </p:txBody>
        </p:sp>
        <p:cxnSp>
          <p:nvCxnSpPr>
            <p:cNvPr id="71" name="Straight Arrow Connector 70"/>
            <p:cNvCxnSpPr>
              <a:stCxn id="4" idx="4"/>
              <a:endCxn id="68" idx="0"/>
            </p:cNvCxnSpPr>
            <p:nvPr/>
          </p:nvCxnSpPr>
          <p:spPr>
            <a:xfrm>
              <a:off x="4691566" y="2826801"/>
              <a:ext cx="1954207" cy="1129237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/>
            <p:cNvSpPr/>
            <p:nvPr/>
          </p:nvSpPr>
          <p:spPr>
            <a:xfrm>
              <a:off x="3502236" y="5583888"/>
              <a:ext cx="457200" cy="457200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>
                  <a:solidFill>
                    <a:schemeClr val="accent4">
                      <a:lumMod val="75000"/>
                    </a:schemeClr>
                  </a:solidFill>
                  <a:latin typeface="Times New Roman"/>
                  <a:cs typeface="Times New Roman"/>
                </a:rPr>
                <a:t>δ</a:t>
              </a:r>
            </a:p>
          </p:txBody>
        </p:sp>
        <p:cxnSp>
          <p:nvCxnSpPr>
            <p:cNvPr id="79" name="Straight Arrow Connector 78"/>
            <p:cNvCxnSpPr>
              <a:stCxn id="78" idx="0"/>
              <a:endCxn id="7" idx="2"/>
            </p:cNvCxnSpPr>
            <p:nvPr/>
          </p:nvCxnSpPr>
          <p:spPr>
            <a:xfrm flipV="1">
              <a:off x="3730836" y="4665071"/>
              <a:ext cx="9512" cy="918817"/>
            </a:xfrm>
            <a:prstGeom prst="straightConnector1">
              <a:avLst/>
            </a:prstGeom>
            <a:ln w="254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Freeform 79"/>
            <p:cNvSpPr/>
            <p:nvPr/>
          </p:nvSpPr>
          <p:spPr>
            <a:xfrm>
              <a:off x="3594162" y="5993872"/>
              <a:ext cx="274320" cy="274320"/>
            </a:xfrm>
            <a:custGeom>
              <a:avLst/>
              <a:gdLst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95275 w 1018381"/>
                <a:gd name="connsiteY0" fmla="*/ 912019 h 916781"/>
                <a:gd name="connsiteX1" fmla="*/ 64294 w 1018381"/>
                <a:gd name="connsiteY1" fmla="*/ 459581 h 916781"/>
                <a:gd name="connsiteX2" fmla="*/ 523875 w 1018381"/>
                <a:gd name="connsiteY2" fmla="*/ 0 h 916781"/>
                <a:gd name="connsiteX3" fmla="*/ 981075 w 1018381"/>
                <a:gd name="connsiteY3" fmla="*/ 459581 h 916781"/>
                <a:gd name="connsiteX4" fmla="*/ 747713 w 1018381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92894 w 978694"/>
                <a:gd name="connsiteY0" fmla="*/ 912019 h 916781"/>
                <a:gd name="connsiteX1" fmla="*/ 140494 w 978694"/>
                <a:gd name="connsiteY1" fmla="*/ 764381 h 916781"/>
                <a:gd name="connsiteX2" fmla="*/ 61913 w 978694"/>
                <a:gd name="connsiteY2" fmla="*/ 459581 h 916781"/>
                <a:gd name="connsiteX3" fmla="*/ 521494 w 978694"/>
                <a:gd name="connsiteY3" fmla="*/ 0 h 916781"/>
                <a:gd name="connsiteX4" fmla="*/ 978694 w 978694"/>
                <a:gd name="connsiteY4" fmla="*/ 459581 h 916781"/>
                <a:gd name="connsiteX5" fmla="*/ 745332 w 978694"/>
                <a:gd name="connsiteY5" fmla="*/ 916781 h 916781"/>
                <a:gd name="connsiteX0" fmla="*/ 269081 w 954881"/>
                <a:gd name="connsiteY0" fmla="*/ 912019 h 916781"/>
                <a:gd name="connsiteX1" fmla="*/ 38100 w 954881"/>
                <a:gd name="connsiteY1" fmla="*/ 459581 h 916781"/>
                <a:gd name="connsiteX2" fmla="*/ 497681 w 954881"/>
                <a:gd name="connsiteY2" fmla="*/ 0 h 916781"/>
                <a:gd name="connsiteX3" fmla="*/ 954881 w 954881"/>
                <a:gd name="connsiteY3" fmla="*/ 459581 h 916781"/>
                <a:gd name="connsiteX4" fmla="*/ 721519 w 954881"/>
                <a:gd name="connsiteY4" fmla="*/ 916781 h 916781"/>
                <a:gd name="connsiteX0" fmla="*/ 269081 w 954881"/>
                <a:gd name="connsiteY0" fmla="*/ 912019 h 916781"/>
                <a:gd name="connsiteX1" fmla="*/ 38100 w 954881"/>
                <a:gd name="connsiteY1" fmla="*/ 459581 h 916781"/>
                <a:gd name="connsiteX2" fmla="*/ 497681 w 954881"/>
                <a:gd name="connsiteY2" fmla="*/ 0 h 916781"/>
                <a:gd name="connsiteX3" fmla="*/ 954881 w 954881"/>
                <a:gd name="connsiteY3" fmla="*/ 459581 h 916781"/>
                <a:gd name="connsiteX4" fmla="*/ 721519 w 9548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781" h="916781">
                  <a:moveTo>
                    <a:pt x="230981" y="912019"/>
                  </a:moveTo>
                  <a:cubicBezTo>
                    <a:pt x="182860" y="817761"/>
                    <a:pt x="9525" y="671116"/>
                    <a:pt x="0" y="459581"/>
                  </a:cubicBezTo>
                  <a:cubicBezTo>
                    <a:pt x="19051" y="119460"/>
                    <a:pt x="306784" y="0"/>
                    <a:pt x="459581" y="0"/>
                  </a:cubicBezTo>
                  <a:cubicBezTo>
                    <a:pt x="612378" y="0"/>
                    <a:pt x="891382" y="90090"/>
                    <a:pt x="916781" y="459581"/>
                  </a:cubicBezTo>
                  <a:cubicBezTo>
                    <a:pt x="887412" y="705247"/>
                    <a:pt x="716359" y="850304"/>
                    <a:pt x="683419" y="916781"/>
                  </a:cubicBezTo>
                </a:path>
              </a:pathLst>
            </a:custGeom>
            <a:ln w="19050">
              <a:solidFill>
                <a:schemeClr val="accent4">
                  <a:lumMod val="75000"/>
                </a:schemeClr>
              </a:solidFill>
              <a:headEnd type="triangle"/>
              <a:tailEnd type="triangle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608417" y="6359827"/>
              <a:ext cx="392646" cy="276999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75000"/>
                    </a:schemeClr>
                  </a:solidFill>
                  <a:latin typeface="Times New Roman"/>
                  <a:cs typeface="Times New Roman"/>
                </a:rPr>
                <a:t>δ</a:t>
              </a:r>
              <a:r>
                <a:rPr lang="en-US" baseline="-25000" dirty="0">
                  <a:solidFill>
                    <a:schemeClr val="accent4">
                      <a:lumMod val="75000"/>
                    </a:schemeClr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  <p:sp>
          <p:nvSpPr>
            <p:cNvPr id="83" name="Oval 82"/>
            <p:cNvSpPr/>
            <p:nvPr/>
          </p:nvSpPr>
          <p:spPr>
            <a:xfrm>
              <a:off x="4480223" y="5593657"/>
              <a:ext cx="457200" cy="457200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>
                  <a:solidFill>
                    <a:schemeClr val="accent4">
                      <a:lumMod val="75000"/>
                    </a:schemeClr>
                  </a:solidFill>
                  <a:latin typeface="Times New Roman"/>
                  <a:cs typeface="Times New Roman"/>
                </a:rPr>
                <a:t>δ</a:t>
              </a:r>
            </a:p>
          </p:txBody>
        </p:sp>
        <p:cxnSp>
          <p:nvCxnSpPr>
            <p:cNvPr id="84" name="Straight Arrow Connector 83"/>
            <p:cNvCxnSpPr>
              <a:stCxn id="83" idx="0"/>
              <a:endCxn id="17" idx="2"/>
            </p:cNvCxnSpPr>
            <p:nvPr/>
          </p:nvCxnSpPr>
          <p:spPr>
            <a:xfrm flipV="1">
              <a:off x="4708823" y="4687558"/>
              <a:ext cx="0" cy="906099"/>
            </a:xfrm>
            <a:prstGeom prst="straightConnector1">
              <a:avLst/>
            </a:prstGeom>
            <a:ln w="254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Freeform 84"/>
            <p:cNvSpPr/>
            <p:nvPr/>
          </p:nvSpPr>
          <p:spPr>
            <a:xfrm>
              <a:off x="4572149" y="6003641"/>
              <a:ext cx="274320" cy="274320"/>
            </a:xfrm>
            <a:custGeom>
              <a:avLst/>
              <a:gdLst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95275 w 1018381"/>
                <a:gd name="connsiteY0" fmla="*/ 912019 h 916781"/>
                <a:gd name="connsiteX1" fmla="*/ 64294 w 1018381"/>
                <a:gd name="connsiteY1" fmla="*/ 459581 h 916781"/>
                <a:gd name="connsiteX2" fmla="*/ 523875 w 1018381"/>
                <a:gd name="connsiteY2" fmla="*/ 0 h 916781"/>
                <a:gd name="connsiteX3" fmla="*/ 981075 w 1018381"/>
                <a:gd name="connsiteY3" fmla="*/ 459581 h 916781"/>
                <a:gd name="connsiteX4" fmla="*/ 747713 w 1018381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92894 w 978694"/>
                <a:gd name="connsiteY0" fmla="*/ 912019 h 916781"/>
                <a:gd name="connsiteX1" fmla="*/ 140494 w 978694"/>
                <a:gd name="connsiteY1" fmla="*/ 764381 h 916781"/>
                <a:gd name="connsiteX2" fmla="*/ 61913 w 978694"/>
                <a:gd name="connsiteY2" fmla="*/ 459581 h 916781"/>
                <a:gd name="connsiteX3" fmla="*/ 521494 w 978694"/>
                <a:gd name="connsiteY3" fmla="*/ 0 h 916781"/>
                <a:gd name="connsiteX4" fmla="*/ 978694 w 978694"/>
                <a:gd name="connsiteY4" fmla="*/ 459581 h 916781"/>
                <a:gd name="connsiteX5" fmla="*/ 745332 w 978694"/>
                <a:gd name="connsiteY5" fmla="*/ 916781 h 916781"/>
                <a:gd name="connsiteX0" fmla="*/ 269081 w 954881"/>
                <a:gd name="connsiteY0" fmla="*/ 912019 h 916781"/>
                <a:gd name="connsiteX1" fmla="*/ 38100 w 954881"/>
                <a:gd name="connsiteY1" fmla="*/ 459581 h 916781"/>
                <a:gd name="connsiteX2" fmla="*/ 497681 w 954881"/>
                <a:gd name="connsiteY2" fmla="*/ 0 h 916781"/>
                <a:gd name="connsiteX3" fmla="*/ 954881 w 954881"/>
                <a:gd name="connsiteY3" fmla="*/ 459581 h 916781"/>
                <a:gd name="connsiteX4" fmla="*/ 721519 w 954881"/>
                <a:gd name="connsiteY4" fmla="*/ 916781 h 916781"/>
                <a:gd name="connsiteX0" fmla="*/ 269081 w 954881"/>
                <a:gd name="connsiteY0" fmla="*/ 912019 h 916781"/>
                <a:gd name="connsiteX1" fmla="*/ 38100 w 954881"/>
                <a:gd name="connsiteY1" fmla="*/ 459581 h 916781"/>
                <a:gd name="connsiteX2" fmla="*/ 497681 w 954881"/>
                <a:gd name="connsiteY2" fmla="*/ 0 h 916781"/>
                <a:gd name="connsiteX3" fmla="*/ 954881 w 954881"/>
                <a:gd name="connsiteY3" fmla="*/ 459581 h 916781"/>
                <a:gd name="connsiteX4" fmla="*/ 721519 w 9548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781" h="916781">
                  <a:moveTo>
                    <a:pt x="230981" y="912019"/>
                  </a:moveTo>
                  <a:cubicBezTo>
                    <a:pt x="182860" y="817761"/>
                    <a:pt x="9525" y="671116"/>
                    <a:pt x="0" y="459581"/>
                  </a:cubicBezTo>
                  <a:cubicBezTo>
                    <a:pt x="19051" y="119460"/>
                    <a:pt x="306784" y="0"/>
                    <a:pt x="459581" y="0"/>
                  </a:cubicBezTo>
                  <a:cubicBezTo>
                    <a:pt x="612378" y="0"/>
                    <a:pt x="891382" y="90090"/>
                    <a:pt x="916781" y="459581"/>
                  </a:cubicBezTo>
                  <a:cubicBezTo>
                    <a:pt x="887412" y="705247"/>
                    <a:pt x="716359" y="850304"/>
                    <a:pt x="683419" y="916781"/>
                  </a:cubicBezTo>
                </a:path>
              </a:pathLst>
            </a:custGeom>
            <a:ln w="19050">
              <a:solidFill>
                <a:schemeClr val="accent4">
                  <a:lumMod val="75000"/>
                </a:schemeClr>
              </a:solidFill>
              <a:headEnd type="triangle"/>
              <a:tailEnd type="triangle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586405" y="6359827"/>
              <a:ext cx="392646" cy="276999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75000"/>
                    </a:schemeClr>
                  </a:solidFill>
                  <a:latin typeface="Times New Roman"/>
                  <a:cs typeface="Times New Roman"/>
                </a:rPr>
                <a:t>δ</a:t>
              </a:r>
              <a:r>
                <a:rPr lang="en-US" baseline="-25000" dirty="0">
                  <a:solidFill>
                    <a:schemeClr val="accent4">
                      <a:lumMod val="75000"/>
                    </a:schemeClr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  <p:sp>
          <p:nvSpPr>
            <p:cNvPr id="88" name="Oval 87"/>
            <p:cNvSpPr/>
            <p:nvPr/>
          </p:nvSpPr>
          <p:spPr>
            <a:xfrm>
              <a:off x="5448698" y="5595128"/>
              <a:ext cx="457200" cy="457200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>
                  <a:solidFill>
                    <a:schemeClr val="accent4">
                      <a:lumMod val="75000"/>
                    </a:schemeClr>
                  </a:solidFill>
                  <a:latin typeface="Times New Roman"/>
                  <a:cs typeface="Times New Roman"/>
                </a:rPr>
                <a:t>δ</a:t>
              </a:r>
            </a:p>
          </p:txBody>
        </p:sp>
        <p:cxnSp>
          <p:nvCxnSpPr>
            <p:cNvPr id="89" name="Straight Arrow Connector 88"/>
            <p:cNvCxnSpPr>
              <a:stCxn id="88" idx="0"/>
              <a:endCxn id="61" idx="2"/>
            </p:cNvCxnSpPr>
            <p:nvPr/>
          </p:nvCxnSpPr>
          <p:spPr>
            <a:xfrm flipV="1">
              <a:off x="5677298" y="4665071"/>
              <a:ext cx="0" cy="930057"/>
            </a:xfrm>
            <a:prstGeom prst="straightConnector1">
              <a:avLst/>
            </a:prstGeom>
            <a:ln w="254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Freeform 89"/>
            <p:cNvSpPr/>
            <p:nvPr/>
          </p:nvSpPr>
          <p:spPr>
            <a:xfrm>
              <a:off x="5540624" y="6005112"/>
              <a:ext cx="274320" cy="274320"/>
            </a:xfrm>
            <a:custGeom>
              <a:avLst/>
              <a:gdLst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95275 w 1018381"/>
                <a:gd name="connsiteY0" fmla="*/ 912019 h 916781"/>
                <a:gd name="connsiteX1" fmla="*/ 64294 w 1018381"/>
                <a:gd name="connsiteY1" fmla="*/ 459581 h 916781"/>
                <a:gd name="connsiteX2" fmla="*/ 523875 w 1018381"/>
                <a:gd name="connsiteY2" fmla="*/ 0 h 916781"/>
                <a:gd name="connsiteX3" fmla="*/ 981075 w 1018381"/>
                <a:gd name="connsiteY3" fmla="*/ 459581 h 916781"/>
                <a:gd name="connsiteX4" fmla="*/ 747713 w 1018381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92894 w 978694"/>
                <a:gd name="connsiteY0" fmla="*/ 912019 h 916781"/>
                <a:gd name="connsiteX1" fmla="*/ 140494 w 978694"/>
                <a:gd name="connsiteY1" fmla="*/ 764381 h 916781"/>
                <a:gd name="connsiteX2" fmla="*/ 61913 w 978694"/>
                <a:gd name="connsiteY2" fmla="*/ 459581 h 916781"/>
                <a:gd name="connsiteX3" fmla="*/ 521494 w 978694"/>
                <a:gd name="connsiteY3" fmla="*/ 0 h 916781"/>
                <a:gd name="connsiteX4" fmla="*/ 978694 w 978694"/>
                <a:gd name="connsiteY4" fmla="*/ 459581 h 916781"/>
                <a:gd name="connsiteX5" fmla="*/ 745332 w 978694"/>
                <a:gd name="connsiteY5" fmla="*/ 916781 h 916781"/>
                <a:gd name="connsiteX0" fmla="*/ 269081 w 954881"/>
                <a:gd name="connsiteY0" fmla="*/ 912019 h 916781"/>
                <a:gd name="connsiteX1" fmla="*/ 38100 w 954881"/>
                <a:gd name="connsiteY1" fmla="*/ 459581 h 916781"/>
                <a:gd name="connsiteX2" fmla="*/ 497681 w 954881"/>
                <a:gd name="connsiteY2" fmla="*/ 0 h 916781"/>
                <a:gd name="connsiteX3" fmla="*/ 954881 w 954881"/>
                <a:gd name="connsiteY3" fmla="*/ 459581 h 916781"/>
                <a:gd name="connsiteX4" fmla="*/ 721519 w 954881"/>
                <a:gd name="connsiteY4" fmla="*/ 916781 h 916781"/>
                <a:gd name="connsiteX0" fmla="*/ 269081 w 954881"/>
                <a:gd name="connsiteY0" fmla="*/ 912019 h 916781"/>
                <a:gd name="connsiteX1" fmla="*/ 38100 w 954881"/>
                <a:gd name="connsiteY1" fmla="*/ 459581 h 916781"/>
                <a:gd name="connsiteX2" fmla="*/ 497681 w 954881"/>
                <a:gd name="connsiteY2" fmla="*/ 0 h 916781"/>
                <a:gd name="connsiteX3" fmla="*/ 954881 w 954881"/>
                <a:gd name="connsiteY3" fmla="*/ 459581 h 916781"/>
                <a:gd name="connsiteX4" fmla="*/ 721519 w 9548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781" h="916781">
                  <a:moveTo>
                    <a:pt x="230981" y="912019"/>
                  </a:moveTo>
                  <a:cubicBezTo>
                    <a:pt x="182860" y="817761"/>
                    <a:pt x="9525" y="671116"/>
                    <a:pt x="0" y="459581"/>
                  </a:cubicBezTo>
                  <a:cubicBezTo>
                    <a:pt x="19051" y="119460"/>
                    <a:pt x="306784" y="0"/>
                    <a:pt x="459581" y="0"/>
                  </a:cubicBezTo>
                  <a:cubicBezTo>
                    <a:pt x="612378" y="0"/>
                    <a:pt x="891382" y="90090"/>
                    <a:pt x="916781" y="459581"/>
                  </a:cubicBezTo>
                  <a:cubicBezTo>
                    <a:pt x="887412" y="705247"/>
                    <a:pt x="716359" y="850304"/>
                    <a:pt x="683419" y="916781"/>
                  </a:cubicBezTo>
                </a:path>
              </a:pathLst>
            </a:custGeom>
            <a:ln w="19050">
              <a:solidFill>
                <a:schemeClr val="accent4">
                  <a:lumMod val="75000"/>
                </a:schemeClr>
              </a:solidFill>
              <a:headEnd type="triangle"/>
              <a:tailEnd type="triangle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554879" y="6351529"/>
              <a:ext cx="392646" cy="276999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75000"/>
                    </a:schemeClr>
                  </a:solidFill>
                  <a:latin typeface="Times New Roman"/>
                  <a:cs typeface="Times New Roman"/>
                </a:rPr>
                <a:t>δ</a:t>
              </a:r>
              <a:r>
                <a:rPr lang="en-US" baseline="-25000" dirty="0">
                  <a:solidFill>
                    <a:schemeClr val="accent4">
                      <a:lumMod val="75000"/>
                    </a:schemeClr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  <p:sp>
          <p:nvSpPr>
            <p:cNvPr id="93" name="Oval 92"/>
            <p:cNvSpPr/>
            <p:nvPr/>
          </p:nvSpPr>
          <p:spPr>
            <a:xfrm>
              <a:off x="6417173" y="5593657"/>
              <a:ext cx="457200" cy="457200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>
                  <a:solidFill>
                    <a:schemeClr val="accent4">
                      <a:lumMod val="75000"/>
                    </a:schemeClr>
                  </a:solidFill>
                  <a:latin typeface="Times New Roman"/>
                  <a:cs typeface="Times New Roman"/>
                </a:rPr>
                <a:t>δ</a:t>
              </a:r>
            </a:p>
          </p:txBody>
        </p:sp>
        <p:cxnSp>
          <p:nvCxnSpPr>
            <p:cNvPr id="94" name="Straight Arrow Connector 93"/>
            <p:cNvCxnSpPr>
              <a:stCxn id="93" idx="0"/>
              <a:endCxn id="68" idx="2"/>
            </p:cNvCxnSpPr>
            <p:nvPr/>
          </p:nvCxnSpPr>
          <p:spPr>
            <a:xfrm flipV="1">
              <a:off x="6645773" y="4687558"/>
              <a:ext cx="0" cy="906099"/>
            </a:xfrm>
            <a:prstGeom prst="straightConnector1">
              <a:avLst/>
            </a:prstGeom>
            <a:ln w="254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Freeform 94"/>
            <p:cNvSpPr/>
            <p:nvPr/>
          </p:nvSpPr>
          <p:spPr>
            <a:xfrm>
              <a:off x="6519732" y="6003641"/>
              <a:ext cx="274320" cy="274320"/>
            </a:xfrm>
            <a:custGeom>
              <a:avLst/>
              <a:gdLst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69081 w 992187"/>
                <a:gd name="connsiteY0" fmla="*/ 912019 h 916781"/>
                <a:gd name="connsiteX1" fmla="*/ 38100 w 992187"/>
                <a:gd name="connsiteY1" fmla="*/ 459581 h 916781"/>
                <a:gd name="connsiteX2" fmla="*/ 497681 w 992187"/>
                <a:gd name="connsiteY2" fmla="*/ 0 h 916781"/>
                <a:gd name="connsiteX3" fmla="*/ 954881 w 992187"/>
                <a:gd name="connsiteY3" fmla="*/ 459581 h 916781"/>
                <a:gd name="connsiteX4" fmla="*/ 721519 w 992187"/>
                <a:gd name="connsiteY4" fmla="*/ 916781 h 916781"/>
                <a:gd name="connsiteX0" fmla="*/ 295275 w 1018381"/>
                <a:gd name="connsiteY0" fmla="*/ 912019 h 916781"/>
                <a:gd name="connsiteX1" fmla="*/ 64294 w 1018381"/>
                <a:gd name="connsiteY1" fmla="*/ 459581 h 916781"/>
                <a:gd name="connsiteX2" fmla="*/ 523875 w 1018381"/>
                <a:gd name="connsiteY2" fmla="*/ 0 h 916781"/>
                <a:gd name="connsiteX3" fmla="*/ 981075 w 1018381"/>
                <a:gd name="connsiteY3" fmla="*/ 459581 h 916781"/>
                <a:gd name="connsiteX4" fmla="*/ 747713 w 1018381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54087"/>
                <a:gd name="connsiteY0" fmla="*/ 912019 h 916781"/>
                <a:gd name="connsiteX1" fmla="*/ 0 w 954087"/>
                <a:gd name="connsiteY1" fmla="*/ 459581 h 916781"/>
                <a:gd name="connsiteX2" fmla="*/ 459581 w 954087"/>
                <a:gd name="connsiteY2" fmla="*/ 0 h 916781"/>
                <a:gd name="connsiteX3" fmla="*/ 916781 w 954087"/>
                <a:gd name="connsiteY3" fmla="*/ 459581 h 916781"/>
                <a:gd name="connsiteX4" fmla="*/ 683419 w 954087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92894 w 978694"/>
                <a:gd name="connsiteY0" fmla="*/ 912019 h 916781"/>
                <a:gd name="connsiteX1" fmla="*/ 140494 w 978694"/>
                <a:gd name="connsiteY1" fmla="*/ 764381 h 916781"/>
                <a:gd name="connsiteX2" fmla="*/ 61913 w 978694"/>
                <a:gd name="connsiteY2" fmla="*/ 459581 h 916781"/>
                <a:gd name="connsiteX3" fmla="*/ 521494 w 978694"/>
                <a:gd name="connsiteY3" fmla="*/ 0 h 916781"/>
                <a:gd name="connsiteX4" fmla="*/ 978694 w 978694"/>
                <a:gd name="connsiteY4" fmla="*/ 459581 h 916781"/>
                <a:gd name="connsiteX5" fmla="*/ 745332 w 978694"/>
                <a:gd name="connsiteY5" fmla="*/ 916781 h 916781"/>
                <a:gd name="connsiteX0" fmla="*/ 269081 w 954881"/>
                <a:gd name="connsiteY0" fmla="*/ 912019 h 916781"/>
                <a:gd name="connsiteX1" fmla="*/ 38100 w 954881"/>
                <a:gd name="connsiteY1" fmla="*/ 459581 h 916781"/>
                <a:gd name="connsiteX2" fmla="*/ 497681 w 954881"/>
                <a:gd name="connsiteY2" fmla="*/ 0 h 916781"/>
                <a:gd name="connsiteX3" fmla="*/ 954881 w 954881"/>
                <a:gd name="connsiteY3" fmla="*/ 459581 h 916781"/>
                <a:gd name="connsiteX4" fmla="*/ 721519 w 954881"/>
                <a:gd name="connsiteY4" fmla="*/ 916781 h 916781"/>
                <a:gd name="connsiteX0" fmla="*/ 269081 w 954881"/>
                <a:gd name="connsiteY0" fmla="*/ 912019 h 916781"/>
                <a:gd name="connsiteX1" fmla="*/ 38100 w 954881"/>
                <a:gd name="connsiteY1" fmla="*/ 459581 h 916781"/>
                <a:gd name="connsiteX2" fmla="*/ 497681 w 954881"/>
                <a:gd name="connsiteY2" fmla="*/ 0 h 916781"/>
                <a:gd name="connsiteX3" fmla="*/ 954881 w 954881"/>
                <a:gd name="connsiteY3" fmla="*/ 459581 h 916781"/>
                <a:gd name="connsiteX4" fmla="*/ 721519 w 9548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  <a:gd name="connsiteX0" fmla="*/ 230981 w 916781"/>
                <a:gd name="connsiteY0" fmla="*/ 912019 h 916781"/>
                <a:gd name="connsiteX1" fmla="*/ 0 w 916781"/>
                <a:gd name="connsiteY1" fmla="*/ 459581 h 916781"/>
                <a:gd name="connsiteX2" fmla="*/ 459581 w 916781"/>
                <a:gd name="connsiteY2" fmla="*/ 0 h 916781"/>
                <a:gd name="connsiteX3" fmla="*/ 916781 w 916781"/>
                <a:gd name="connsiteY3" fmla="*/ 459581 h 916781"/>
                <a:gd name="connsiteX4" fmla="*/ 683419 w 916781"/>
                <a:gd name="connsiteY4" fmla="*/ 916781 h 91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781" h="916781">
                  <a:moveTo>
                    <a:pt x="230981" y="912019"/>
                  </a:moveTo>
                  <a:cubicBezTo>
                    <a:pt x="182860" y="817761"/>
                    <a:pt x="9525" y="671116"/>
                    <a:pt x="0" y="459581"/>
                  </a:cubicBezTo>
                  <a:cubicBezTo>
                    <a:pt x="19051" y="119460"/>
                    <a:pt x="306784" y="0"/>
                    <a:pt x="459581" y="0"/>
                  </a:cubicBezTo>
                  <a:cubicBezTo>
                    <a:pt x="612378" y="0"/>
                    <a:pt x="891382" y="90090"/>
                    <a:pt x="916781" y="459581"/>
                  </a:cubicBezTo>
                  <a:cubicBezTo>
                    <a:pt x="887412" y="705247"/>
                    <a:pt x="716359" y="850304"/>
                    <a:pt x="683419" y="916781"/>
                  </a:cubicBezTo>
                </a:path>
              </a:pathLst>
            </a:custGeom>
            <a:ln w="19050">
              <a:solidFill>
                <a:schemeClr val="accent4">
                  <a:lumMod val="75000"/>
                </a:schemeClr>
              </a:solidFill>
              <a:headEnd type="triangle"/>
              <a:tailEnd type="triangle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523354" y="6350058"/>
              <a:ext cx="392646" cy="276999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75000"/>
                    </a:schemeClr>
                  </a:solidFill>
                  <a:latin typeface="Times New Roman"/>
                  <a:cs typeface="Times New Roman"/>
                </a:rPr>
                <a:t>δ</a:t>
              </a:r>
              <a:r>
                <a:rPr lang="en-US" baseline="-25000" dirty="0">
                  <a:solidFill>
                    <a:schemeClr val="accent4">
                      <a:lumMod val="75000"/>
                    </a:schemeClr>
                  </a:solidFill>
                  <a:latin typeface="Times New Roman"/>
                  <a:cs typeface="Times New Roman"/>
                </a:rPr>
                <a:t>5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339923" y="3302179"/>
              <a:ext cx="37649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70C0"/>
                  </a:solidFill>
                  <a:latin typeface="Times New Roman"/>
                  <a:cs typeface="Times New Roman"/>
                </a:rPr>
                <a:t>λ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974322" y="3302179"/>
              <a:ext cx="37649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70C0"/>
                  </a:solidFill>
                  <a:latin typeface="Times New Roman"/>
                  <a:cs typeface="Times New Roman"/>
                </a:rPr>
                <a:t>λ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512445" y="3302179"/>
              <a:ext cx="37649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70C0"/>
                  </a:solidFill>
                  <a:latin typeface="Times New Roman"/>
                  <a:cs typeface="Times New Roman"/>
                </a:rPr>
                <a:t>λ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066359" y="3302179"/>
              <a:ext cx="37649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70C0"/>
                  </a:solidFill>
                  <a:latin typeface="Times New Roman"/>
                  <a:cs typeface="Times New Roman"/>
                </a:rPr>
                <a:t>λ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695435" y="3302179"/>
              <a:ext cx="37649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70C0"/>
                  </a:solidFill>
                  <a:latin typeface="Times New Roman"/>
                  <a:cs typeface="Times New Roman"/>
                </a:rPr>
                <a:t>λ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/>
                  <a:cs typeface="Times New Roman"/>
                </a:rPr>
                <a:t>5</a:t>
              </a:r>
            </a:p>
          </p:txBody>
        </p:sp>
        <p:sp>
          <p:nvSpPr>
            <p:cNvPr id="2" name="Isosceles Triangle 1"/>
            <p:cNvSpPr/>
            <p:nvPr/>
          </p:nvSpPr>
          <p:spPr>
            <a:xfrm>
              <a:off x="257080" y="5583888"/>
              <a:ext cx="911412" cy="790134"/>
            </a:xfrm>
            <a:prstGeom prst="triangle">
              <a:avLst/>
            </a:prstGeom>
            <a:noFill/>
            <a:ln w="25400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182880" rtlCol="0" anchor="ctr"/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1</a:t>
              </a:r>
            </a:p>
          </p:txBody>
        </p:sp>
        <p:cxnSp>
          <p:nvCxnSpPr>
            <p:cNvPr id="51" name="Straight Arrow Connector 50"/>
            <p:cNvCxnSpPr>
              <a:stCxn id="2" idx="5"/>
              <a:endCxn id="68" idx="2"/>
            </p:cNvCxnSpPr>
            <p:nvPr/>
          </p:nvCxnSpPr>
          <p:spPr>
            <a:xfrm flipV="1">
              <a:off x="940639" y="4687558"/>
              <a:ext cx="5705134" cy="1291397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2" idx="5"/>
              <a:endCxn id="61" idx="2"/>
            </p:cNvCxnSpPr>
            <p:nvPr/>
          </p:nvCxnSpPr>
          <p:spPr>
            <a:xfrm flipV="1">
              <a:off x="940639" y="4665071"/>
              <a:ext cx="4736659" cy="131388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2" idx="5"/>
              <a:endCxn id="17" idx="2"/>
            </p:cNvCxnSpPr>
            <p:nvPr/>
          </p:nvCxnSpPr>
          <p:spPr>
            <a:xfrm flipV="1">
              <a:off x="940639" y="4687558"/>
              <a:ext cx="3768184" cy="1291397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2" idx="5"/>
              <a:endCxn id="7" idx="2"/>
            </p:cNvCxnSpPr>
            <p:nvPr/>
          </p:nvCxnSpPr>
          <p:spPr>
            <a:xfrm flipV="1">
              <a:off x="940639" y="4665071"/>
              <a:ext cx="2799709" cy="131388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2" idx="5"/>
              <a:endCxn id="5" idx="2"/>
            </p:cNvCxnSpPr>
            <p:nvPr/>
          </p:nvCxnSpPr>
          <p:spPr>
            <a:xfrm flipV="1">
              <a:off x="940639" y="4649953"/>
              <a:ext cx="1831234" cy="132900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B704FA6-0575-1162-50D9-75DDB82B0E0A}"/>
                </a:ext>
              </a:extLst>
            </p:cNvPr>
            <p:cNvSpPr txBox="1"/>
            <p:nvPr/>
          </p:nvSpPr>
          <p:spPr>
            <a:xfrm>
              <a:off x="2159646" y="4738070"/>
              <a:ext cx="374115" cy="3269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Times New Roman"/>
                  <a:cs typeface="Times New Roman"/>
                </a:rPr>
                <a:t>μ</a:t>
              </a:r>
              <a:r>
                <a:rPr lang="en-US" baseline="-25000" dirty="0">
                  <a:solidFill>
                    <a:srgbClr val="C00000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24257E8-6A18-78D3-FB53-338176C81190}"/>
                </a:ext>
              </a:extLst>
            </p:cNvPr>
            <p:cNvSpPr txBox="1"/>
            <p:nvPr/>
          </p:nvSpPr>
          <p:spPr>
            <a:xfrm>
              <a:off x="5744621" y="4748529"/>
              <a:ext cx="433252" cy="3269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Times New Roman"/>
                  <a:cs typeface="Times New Roman"/>
                </a:rPr>
                <a:t>μ</a:t>
              </a:r>
              <a:r>
                <a:rPr lang="en-US" baseline="-25000" dirty="0">
                  <a:solidFill>
                    <a:srgbClr val="C00000"/>
                  </a:solidFill>
                  <a:latin typeface="Times New Roman"/>
                  <a:cs typeface="Times New Roman"/>
                </a:rPr>
                <a:t>5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67E4759-3063-DB9D-386F-919F06E48BCB}"/>
                </a:ext>
              </a:extLst>
            </p:cNvPr>
            <p:cNvSpPr txBox="1"/>
            <p:nvPr/>
          </p:nvSpPr>
          <p:spPr>
            <a:xfrm>
              <a:off x="4919954" y="4727612"/>
              <a:ext cx="443733" cy="3269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Times New Roman"/>
                  <a:cs typeface="Times New Roman"/>
                </a:rPr>
                <a:t>μ</a:t>
              </a:r>
              <a:r>
                <a:rPr lang="en-US" baseline="-25000" dirty="0">
                  <a:solidFill>
                    <a:srgbClr val="C00000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236DE7D-CF45-753B-1887-1F457D104D05}"/>
                </a:ext>
              </a:extLst>
            </p:cNvPr>
            <p:cNvSpPr txBox="1"/>
            <p:nvPr/>
          </p:nvSpPr>
          <p:spPr>
            <a:xfrm>
              <a:off x="3952033" y="4717154"/>
              <a:ext cx="440980" cy="3269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Times New Roman"/>
                  <a:cs typeface="Times New Roman"/>
                </a:rPr>
                <a:t>μ</a:t>
              </a:r>
              <a:r>
                <a:rPr lang="en-US" baseline="-25000" dirty="0">
                  <a:solidFill>
                    <a:srgbClr val="C00000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A0E0096-E158-FAD3-C1EF-9829A76AC54C}"/>
                </a:ext>
              </a:extLst>
            </p:cNvPr>
            <p:cNvSpPr txBox="1"/>
            <p:nvPr/>
          </p:nvSpPr>
          <p:spPr>
            <a:xfrm>
              <a:off x="3037744" y="4706696"/>
              <a:ext cx="411590" cy="3269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Times New Roman"/>
                  <a:cs typeface="Times New Roman"/>
                </a:rPr>
                <a:t>μ</a:t>
              </a:r>
              <a:r>
                <a:rPr lang="en-US" baseline="-25000" dirty="0">
                  <a:solidFill>
                    <a:srgbClr val="C00000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31F702B1-FFB1-B43B-8072-FABFC7D4B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59375" y="1131357"/>
            <a:ext cx="4572000" cy="73778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D8F75EC-866C-28CE-5578-138E8DA8028C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-2000" r="2000"/>
          <a:stretch/>
        </p:blipFill>
        <p:spPr>
          <a:xfrm flipH="1">
            <a:off x="4572000" y="1097246"/>
            <a:ext cx="4572000" cy="740664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2BFD58A3-18CA-5C41-A7A8-00334F8119A7}"/>
              </a:ext>
            </a:extLst>
          </p:cNvPr>
          <p:cNvSpPr txBox="1"/>
          <p:nvPr/>
        </p:nvSpPr>
        <p:spPr>
          <a:xfrm rot="18900000">
            <a:off x="-139372" y="4621495"/>
            <a:ext cx="148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Means Model</a:t>
            </a:r>
          </a:p>
        </p:txBody>
      </p:sp>
      <p:sp>
        <p:nvSpPr>
          <p:cNvPr id="46" name="Left Brace 45">
            <a:extLst>
              <a:ext uri="{FF2B5EF4-FFF2-40B4-BE49-F238E27FC236}">
                <a16:creationId xmlns:a16="http://schemas.microsoft.com/office/drawing/2014/main" id="{CC89EF41-45AC-3DE3-6992-9D5BA851C5FF}"/>
              </a:ext>
            </a:extLst>
          </p:cNvPr>
          <p:cNvSpPr/>
          <p:nvPr/>
        </p:nvSpPr>
        <p:spPr>
          <a:xfrm rot="2700000">
            <a:off x="477011" y="4495393"/>
            <a:ext cx="305252" cy="1519416"/>
          </a:xfrm>
          <a:prstGeom prst="leftBrace">
            <a:avLst/>
          </a:prstGeom>
          <a:ln w="222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Left Brace 46">
            <a:extLst>
              <a:ext uri="{FF2B5EF4-FFF2-40B4-BE49-F238E27FC236}">
                <a16:creationId xmlns:a16="http://schemas.microsoft.com/office/drawing/2014/main" id="{A1C31EBD-A619-7DE7-C162-2D63DB73A336}"/>
              </a:ext>
            </a:extLst>
          </p:cNvPr>
          <p:cNvSpPr/>
          <p:nvPr/>
        </p:nvSpPr>
        <p:spPr>
          <a:xfrm rot="10800000">
            <a:off x="5464700" y="2074189"/>
            <a:ext cx="305253" cy="2077605"/>
          </a:xfrm>
          <a:prstGeom prst="leftBrace">
            <a:avLst/>
          </a:prstGeom>
          <a:ln w="2222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Left Brace 47">
            <a:extLst>
              <a:ext uri="{FF2B5EF4-FFF2-40B4-BE49-F238E27FC236}">
                <a16:creationId xmlns:a16="http://schemas.microsoft.com/office/drawing/2014/main" id="{2EBBB66C-FA7A-ED39-B9DB-342A74894615}"/>
              </a:ext>
            </a:extLst>
          </p:cNvPr>
          <p:cNvSpPr/>
          <p:nvPr/>
        </p:nvSpPr>
        <p:spPr>
          <a:xfrm rot="10800000">
            <a:off x="5454546" y="4223987"/>
            <a:ext cx="315407" cy="615286"/>
          </a:xfrm>
          <a:prstGeom prst="leftBrac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Left Brace 48">
            <a:extLst>
              <a:ext uri="{FF2B5EF4-FFF2-40B4-BE49-F238E27FC236}">
                <a16:creationId xmlns:a16="http://schemas.microsoft.com/office/drawing/2014/main" id="{1CE186D5-1C6B-909F-9266-E78EE67C87A8}"/>
              </a:ext>
            </a:extLst>
          </p:cNvPr>
          <p:cNvSpPr/>
          <p:nvPr/>
        </p:nvSpPr>
        <p:spPr>
          <a:xfrm rot="10800000">
            <a:off x="5481971" y="4911466"/>
            <a:ext cx="287982" cy="1544036"/>
          </a:xfrm>
          <a:prstGeom prst="leftBrace">
            <a:avLst/>
          </a:prstGeom>
          <a:ln w="2222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0227F51-73A7-F8CE-E38E-CAD984942EF8}"/>
              </a:ext>
            </a:extLst>
          </p:cNvPr>
          <p:cNvSpPr txBox="1"/>
          <p:nvPr/>
        </p:nvSpPr>
        <p:spPr>
          <a:xfrm>
            <a:off x="6101434" y="2928326"/>
            <a:ext cx="2170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Measurement Model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9D42411-49BC-03F9-B24A-52156A0F1536}"/>
              </a:ext>
            </a:extLst>
          </p:cNvPr>
          <p:cNvSpPr txBox="1"/>
          <p:nvPr/>
        </p:nvSpPr>
        <p:spPr>
          <a:xfrm>
            <a:off x="6101434" y="4304647"/>
            <a:ext cx="25681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Observed Variables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B03CC0F-CE1E-BEF3-32F1-E005B9BB88D0}"/>
              </a:ext>
            </a:extLst>
          </p:cNvPr>
          <p:cNvSpPr txBox="1"/>
          <p:nvPr/>
        </p:nvSpPr>
        <p:spPr>
          <a:xfrm>
            <a:off x="6026212" y="5439555"/>
            <a:ext cx="2352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Residuals Model</a:t>
            </a:r>
          </a:p>
        </p:txBody>
      </p:sp>
    </p:spTree>
    <p:extLst>
      <p:ext uri="{BB962C8B-B14F-4D97-AF65-F5344CB8AC3E}">
        <p14:creationId xmlns:p14="http://schemas.microsoft.com/office/powerpoint/2010/main" val="619268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2CF98-E68A-8858-34BD-51F2EB741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id="{6C17EAA8-56F0-8827-C2F3-4F701D44A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025" y="236274"/>
            <a:ext cx="7886700" cy="73211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Interpreting a CFA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BEEDE7D-0E29-A790-F31E-9364B6880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59375" y="1131357"/>
            <a:ext cx="4572000" cy="73778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9BADA50-0310-97E5-85A2-F7A756A4A2DB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-2000" r="2000"/>
          <a:stretch/>
        </p:blipFill>
        <p:spPr>
          <a:xfrm flipH="1">
            <a:off x="4572000" y="1097246"/>
            <a:ext cx="4572000" cy="740664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8856E3BC-AE29-C53B-F575-FFF77A90076E}"/>
              </a:ext>
            </a:extLst>
          </p:cNvPr>
          <p:cNvSpPr txBox="1"/>
          <p:nvPr/>
        </p:nvSpPr>
        <p:spPr>
          <a:xfrm>
            <a:off x="4046483" y="2041229"/>
            <a:ext cx="49819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Measurement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Factor Loadings </a:t>
            </a:r>
            <a:r>
              <a:rPr lang="en-US" sz="1400" dirty="0">
                <a:solidFill>
                  <a:srgbClr val="0070C0"/>
                </a:solidFill>
              </a:rPr>
              <a:t>(Regression of the item on the latent factor)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</a:rPr>
              <a:t>A 1 unit increase in the latent factor is associated with a lambda increase in the observed variable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The larger the magnitude of the factor loading, the more central the item is to the interpretation of the latent factor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68A34EE-8F69-EBD5-4A0A-3479A91C5697}"/>
              </a:ext>
            </a:extLst>
          </p:cNvPr>
          <p:cNvSpPr txBox="1"/>
          <p:nvPr/>
        </p:nvSpPr>
        <p:spPr>
          <a:xfrm>
            <a:off x="4478959" y="4771694"/>
            <a:ext cx="400829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Residuals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Variance in the observed variables not explained by the latent factor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Some items may have large residuals, or variance that cannot be explained by covariation with the other items in the model</a:t>
            </a:r>
          </a:p>
        </p:txBody>
      </p:sp>
      <p:pic>
        <p:nvPicPr>
          <p:cNvPr id="16" name="Picture 15" descr="A diagram of a diagram&#10;&#10;Description automatically generated">
            <a:extLst>
              <a:ext uri="{FF2B5EF4-FFF2-40B4-BE49-F238E27FC236}">
                <a16:creationId xmlns:a16="http://schemas.microsoft.com/office/drawing/2014/main" id="{50699509-8D6D-81FD-1891-032E1F815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21" y="1994904"/>
            <a:ext cx="3207584" cy="286819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4525FFD-E2AF-5025-6F76-2E5D8E10C0F6}"/>
              </a:ext>
            </a:extLst>
          </p:cNvPr>
          <p:cNvSpPr txBox="1"/>
          <p:nvPr/>
        </p:nvSpPr>
        <p:spPr>
          <a:xfrm>
            <a:off x="250060" y="5132058"/>
            <a:ext cx="40763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Means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C00000"/>
                </a:solidFill>
              </a:rPr>
              <a:t>The expected means of the observed variables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C00000"/>
                </a:solidFill>
              </a:rPr>
              <a:t>If we include covariates (e.g., age, sex), the means are intercepts from a regression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C00000"/>
                </a:solidFill>
              </a:rPr>
              <a:t>This means model is saturated and will fit almost perfectly (but it doesn’t have to be)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E1A52E3-5432-87FD-E7B5-85FCCFFEC703}"/>
              </a:ext>
            </a:extLst>
          </p:cNvPr>
          <p:cNvCxnSpPr>
            <a:cxnSpLocks/>
          </p:cNvCxnSpPr>
          <p:nvPr/>
        </p:nvCxnSpPr>
        <p:spPr>
          <a:xfrm flipH="1" flipV="1">
            <a:off x="879866" y="4664335"/>
            <a:ext cx="328448" cy="467723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3D726EA-E896-0342-4AB3-C72033078EE1}"/>
              </a:ext>
            </a:extLst>
          </p:cNvPr>
          <p:cNvCxnSpPr>
            <a:cxnSpLocks/>
          </p:cNvCxnSpPr>
          <p:nvPr/>
        </p:nvCxnSpPr>
        <p:spPr>
          <a:xfrm flipH="1" flipV="1">
            <a:off x="3520705" y="4386270"/>
            <a:ext cx="958254" cy="602589"/>
          </a:xfrm>
          <a:prstGeom prst="straightConnector1">
            <a:avLst/>
          </a:prstGeom>
          <a:ln w="635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2017558-3595-571F-D7ED-D53D4A65C544}"/>
              </a:ext>
            </a:extLst>
          </p:cNvPr>
          <p:cNvCxnSpPr>
            <a:cxnSpLocks/>
          </p:cNvCxnSpPr>
          <p:nvPr/>
        </p:nvCxnSpPr>
        <p:spPr>
          <a:xfrm flipH="1">
            <a:off x="2960914" y="2427131"/>
            <a:ext cx="945181" cy="577326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433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10103</TotalTime>
  <Words>2357</Words>
  <Application>Microsoft Macintosh PowerPoint</Application>
  <PresentationFormat>On-screen Show (4:3)</PresentationFormat>
  <Paragraphs>766</Paragraphs>
  <Slides>35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72</vt:lpstr>
      <vt:lpstr>Arial</vt:lpstr>
      <vt:lpstr>Calibri</vt:lpstr>
      <vt:lpstr>Calibri Light</vt:lpstr>
      <vt:lpstr>Cambria Math</vt:lpstr>
      <vt:lpstr>Times New Roman</vt:lpstr>
      <vt:lpstr>Office Theme</vt:lpstr>
      <vt:lpstr>Latent Factor Models in Twins</vt:lpstr>
      <vt:lpstr>PowerPoint Presentation</vt:lpstr>
      <vt:lpstr>Utility of Structural Equation Modeling</vt:lpstr>
      <vt:lpstr>Factor Analysis</vt:lpstr>
      <vt:lpstr>Confirmatory Factor Analysis (CFA)</vt:lpstr>
      <vt:lpstr>Model Specification Steps</vt:lpstr>
      <vt:lpstr>Review of Path Tracing Rules</vt:lpstr>
      <vt:lpstr>Phenotypic Common Factor Model</vt:lpstr>
      <vt:lpstr>Interpreting a CFA</vt:lpstr>
      <vt:lpstr>Latent Variables and Identification</vt:lpstr>
      <vt:lpstr>Identification of CFA Models</vt:lpstr>
      <vt:lpstr>Phenotypic Common Factor Model</vt:lpstr>
      <vt:lpstr>Latent Variable Models in Twins</vt:lpstr>
      <vt:lpstr>Common Pathway Model</vt:lpstr>
      <vt:lpstr>Common Pathway Model Algebra</vt:lpstr>
      <vt:lpstr>Common Pathway Model Algebra</vt:lpstr>
      <vt:lpstr>Common Pathway Model in Action</vt:lpstr>
      <vt:lpstr>Independent Pathway Model</vt:lpstr>
      <vt:lpstr>Independent Pathway Model Algebra</vt:lpstr>
      <vt:lpstr>Independent Pathway Model in Action</vt:lpstr>
      <vt:lpstr>Saturated Multivariate Twin Models</vt:lpstr>
      <vt:lpstr>Saturated Multivariate Twin Models</vt:lpstr>
      <vt:lpstr>Saturated Multivariate Twin Models</vt:lpstr>
      <vt:lpstr>Cholesky Problems</vt:lpstr>
      <vt:lpstr>Intuition behind the Problem</vt:lpstr>
      <vt:lpstr>Model Evaluation</vt:lpstr>
      <vt:lpstr>Assumption Testing and Model Fitting</vt:lpstr>
      <vt:lpstr>Model Fitting in MV Twin Studies</vt:lpstr>
      <vt:lpstr>Order Dependent Results</vt:lpstr>
      <vt:lpstr>Related Examples from the Literature</vt:lpstr>
      <vt:lpstr>Related Examples from the Literature</vt:lpstr>
      <vt:lpstr>Multivariate Twin Practical</vt:lpstr>
      <vt:lpstr>Dataset 1: Common Pathway Model</vt:lpstr>
      <vt:lpstr>Independent Pathway Model</vt:lpstr>
      <vt:lpstr>Acknowledgements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Latent Factor Models in Twins</dc:title>
  <dc:creator>Verhulst, Brad</dc:creator>
  <cp:lastModifiedBy>Verhulst, Brad</cp:lastModifiedBy>
  <cp:revision>24</cp:revision>
  <dcterms:created xsi:type="dcterms:W3CDTF">2024-02-12T19:31:33Z</dcterms:created>
  <dcterms:modified xsi:type="dcterms:W3CDTF">2024-03-06T16:35:31Z</dcterms:modified>
</cp:coreProperties>
</file>