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68" r:id="rId4"/>
    <p:sldId id="258" r:id="rId5"/>
    <p:sldId id="259" r:id="rId6"/>
    <p:sldId id="260" r:id="rId7"/>
    <p:sldId id="291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327" r:id="rId18"/>
    <p:sldId id="273" r:id="rId19"/>
    <p:sldId id="275" r:id="rId20"/>
    <p:sldId id="277" r:id="rId21"/>
    <p:sldId id="279" r:id="rId22"/>
    <p:sldId id="280" r:id="rId23"/>
    <p:sldId id="282" r:id="rId24"/>
    <p:sldId id="283" r:id="rId25"/>
    <p:sldId id="324" r:id="rId26"/>
    <p:sldId id="298" r:id="rId27"/>
    <p:sldId id="309" r:id="rId28"/>
    <p:sldId id="311" r:id="rId29"/>
    <p:sldId id="312" r:id="rId30"/>
    <p:sldId id="313" r:id="rId31"/>
    <p:sldId id="284" r:id="rId32"/>
    <p:sldId id="285" r:id="rId33"/>
    <p:sldId id="286" r:id="rId34"/>
    <p:sldId id="305" r:id="rId35"/>
    <p:sldId id="306" r:id="rId36"/>
    <p:sldId id="307" r:id="rId37"/>
    <p:sldId id="287" r:id="rId38"/>
    <p:sldId id="288" r:id="rId39"/>
    <p:sldId id="289" r:id="rId40"/>
    <p:sldId id="314" r:id="rId41"/>
    <p:sldId id="292" r:id="rId42"/>
    <p:sldId id="294" r:id="rId43"/>
    <p:sldId id="315" r:id="rId44"/>
    <p:sldId id="295" r:id="rId45"/>
    <p:sldId id="296" r:id="rId46"/>
    <p:sldId id="297" r:id="rId47"/>
    <p:sldId id="300" r:id="rId48"/>
    <p:sldId id="301" r:id="rId49"/>
    <p:sldId id="304" r:id="rId50"/>
    <p:sldId id="322" r:id="rId51"/>
    <p:sldId id="303" r:id="rId52"/>
    <p:sldId id="325" r:id="rId53"/>
    <p:sldId id="316" r:id="rId54"/>
    <p:sldId id="317" r:id="rId55"/>
    <p:sldId id="318" r:id="rId56"/>
    <p:sldId id="319" r:id="rId57"/>
    <p:sldId id="320" r:id="rId58"/>
    <p:sldId id="321" r:id="rId5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2E600-8F51-48D5-82CA-FCEB34219EC1}" v="10" dt="2024-03-06T02:21:37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2" autoAdjust="0"/>
    <p:restoredTop sz="89018" autoAdjust="0"/>
  </p:normalViewPr>
  <p:slideViewPr>
    <p:cSldViewPr snapToGrid="0">
      <p:cViewPr varScale="1">
        <p:scale>
          <a:sx n="56" d="100"/>
          <a:sy n="56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jer, M.P. van de (Margot)" userId="512fa865-8da7-4794-89ec-28aa0a86234f" providerId="ADAL" clId="{8502E600-8F51-48D5-82CA-FCEB34219EC1}"/>
    <pc:docChg chg="undo custSel addSld delSld modSld sldOrd">
      <pc:chgData name="Weijer, M.P. van de (Margot)" userId="512fa865-8da7-4794-89ec-28aa0a86234f" providerId="ADAL" clId="{8502E600-8F51-48D5-82CA-FCEB34219EC1}" dt="2024-03-06T14:26:12.269" v="1479" actId="20577"/>
      <pc:docMkLst>
        <pc:docMk/>
      </pc:docMkLst>
      <pc:sldChg chg="modSp mod">
        <pc:chgData name="Weijer, M.P. van de (Margot)" userId="512fa865-8da7-4794-89ec-28aa0a86234f" providerId="ADAL" clId="{8502E600-8F51-48D5-82CA-FCEB34219EC1}" dt="2024-03-06T03:14:15.781" v="1179" actId="20577"/>
        <pc:sldMkLst>
          <pc:docMk/>
          <pc:sldMk cId="1322569832" sldId="258"/>
        </pc:sldMkLst>
        <pc:spChg chg="mod">
          <ac:chgData name="Weijer, M.P. van de (Margot)" userId="512fa865-8da7-4794-89ec-28aa0a86234f" providerId="ADAL" clId="{8502E600-8F51-48D5-82CA-FCEB34219EC1}" dt="2024-03-06T03:13:45.365" v="1171" actId="20577"/>
          <ac:spMkLst>
            <pc:docMk/>
            <pc:sldMk cId="1322569832" sldId="258"/>
            <ac:spMk id="6" creationId="{A1FDE0B0-C0FC-0B1F-54B0-C178BA589264}"/>
          </ac:spMkLst>
        </pc:spChg>
        <pc:spChg chg="mod">
          <ac:chgData name="Weijer, M.P. van de (Margot)" userId="512fa865-8da7-4794-89ec-28aa0a86234f" providerId="ADAL" clId="{8502E600-8F51-48D5-82CA-FCEB34219EC1}" dt="2024-03-06T03:14:15.781" v="1179" actId="20577"/>
          <ac:spMkLst>
            <pc:docMk/>
            <pc:sldMk cId="1322569832" sldId="258"/>
            <ac:spMk id="7" creationId="{E042153D-3F7F-D074-E034-CFF1D3035B4E}"/>
          </ac:spMkLst>
        </pc:spChg>
      </pc:sldChg>
      <pc:sldChg chg="addSp delSp modSp mod">
        <pc:chgData name="Weijer, M.P. van de (Margot)" userId="512fa865-8da7-4794-89ec-28aa0a86234f" providerId="ADAL" clId="{8502E600-8F51-48D5-82CA-FCEB34219EC1}" dt="2024-03-04T16:44:04.198" v="349" actId="1076"/>
        <pc:sldMkLst>
          <pc:docMk/>
          <pc:sldMk cId="2058419186" sldId="260"/>
        </pc:sldMkLst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2" creationId="{7CD3DE09-4F3B-C9B1-9F13-08ED7E7FAE13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3" creationId="{A4E4E352-E554-7520-5E1F-B1BB11977033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4" creationId="{F800B510-758D-AD14-FDED-4EBE05C781D8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7" creationId="{1E6F2363-C193-B1A6-E4D1-AB818F3CF639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8" creationId="{DDDCFBF8-A899-A61C-4BB3-15CE133FF17E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13" creationId="{AC6B717C-F884-AC0D-CD43-1340F7B65443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14" creationId="{074819D5-9A7A-687C-EDD1-46758861C508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15" creationId="{17144298-D079-9C35-27AF-1D33F9E8ADB9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16" creationId="{9F779AEF-BDE6-F9FD-5EF5-6C669B345AFD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18" creationId="{E4EF66C0-47F3-FB0D-02D0-2CA55195EE88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20" creationId="{BDA8F5BF-4F98-FAE3-9A68-D084F8206927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23" creationId="{B0457991-63BF-6ED2-48ED-AF8BAEA88DEE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24" creationId="{2BE3C44B-D4FD-39B3-E39C-7EBCFA3C9089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25" creationId="{8C63268D-6FFE-EBDF-4F60-667ED31E0F13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26" creationId="{AEBD2789-C0C7-0E72-76AC-8DAF104A9259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31" creationId="{179186EF-88F8-380B-FA13-31915DAA2B4D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32" creationId="{D079D19D-D503-0847-CA2C-0EBFDFC6EC1D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33" creationId="{E82E7E85-08C2-F8D9-E934-9B6D92B70447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34" creationId="{7C0A6551-0A91-404E-6AFC-A14BA4383222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36" creationId="{F7B95C1F-DCEE-F0E0-F175-E6C5CF58CF0B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38" creationId="{4AA20CDF-B7DC-CD67-85B7-3F947344C3D2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39" creationId="{82E55495-BD66-2AE5-CA1B-6882B2DCB2CF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40" creationId="{D715B43A-48A3-4F79-2A96-691059E260CB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41" creationId="{4CCD982F-AA4F-1CEB-A61B-0C2092ECE71A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42" creationId="{A75AB6FC-11AF-38FE-3F07-97C55F6D35FF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43" creationId="{C7043C2E-6230-58BA-B09B-6FD7A1F372E5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48" creationId="{1DEF5D88-739C-0BA1-FCD2-25C6C8B4C40D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49" creationId="{165C9006-39E2-E3C7-0490-E5DE0B696CFC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50" creationId="{7CFAA6D3-A225-4996-09CD-C385293E6243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51" creationId="{575E1EFE-69FD-5926-AE29-8A76B9B26331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53" creationId="{DBB3CA0A-6D9D-7F64-9B0D-0832E58FEBF0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55" creationId="{7D23AE7D-A2F8-751B-0A57-476CD65D0CC0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56" creationId="{79F9007C-6710-A6A0-5FD9-63A3051B9D88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59" creationId="{66C33724-DFE2-EF97-FAF2-A46A23FF5E2E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60" creationId="{ADB6553E-69D9-33A4-D8C7-A2C04C0229F2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61" creationId="{5F0E12B0-C37A-3DCA-F742-92FF522C1000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62" creationId="{110C342C-F81F-F5FB-36C9-0DFED5345114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67" creationId="{73444FB2-36EA-6319-7CD7-24C36FE2CDA3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68" creationId="{F13174EF-0C75-6C1E-F1CD-C2755B23343A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69" creationId="{20A61587-77AF-2A2F-B122-DA26C9CB96E7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70" creationId="{45AEA086-EA4A-F11D-88DE-20965DB272A1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72" creationId="{42F1486A-7C01-9A93-8A81-C2ADC07F9175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74" creationId="{021EC71C-603A-7EFD-15DA-B698E66733A1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76" creationId="{EFE1C28C-462D-12D8-F054-49EE3B8636D0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78" creationId="{EBDE4FF7-56C0-10A3-DA48-C7A1077739C4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81" creationId="{3F252CFA-4BD1-82B2-A117-ECABE9320B1F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82" creationId="{A4BAFDA6-DA7A-33B1-7DE5-D53A065963D3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84" creationId="{10A24861-FF58-050C-061F-9549AE17D32E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86" creationId="{39D9DFBF-8BE8-CE5C-EA3E-2DCF4A002935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88" creationId="{F0A716ED-089F-1A94-A46D-E99B9901BF94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90" creationId="{FB146151-8427-6869-5221-B75219872FE3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92" creationId="{C42F9ED7-EFE0-8F23-9E44-88EB91FA57DA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94" creationId="{0A819221-CC9C-E4B2-E418-15ECF9C20FE9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96" creationId="{7EC53FF8-192D-2F9B-00E9-9A0E3237C014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97" creationId="{6EB9EA74-BA8E-FAC0-1C8B-446A1C1C08B0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99" creationId="{2D7AE24D-3E66-C650-5D1B-9BC6B64126A4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101" creationId="{ECE9C878-D188-675E-7A37-671209C4062A}"/>
          </ac:spMkLst>
        </pc:spChg>
        <pc:spChg chg="add mod">
          <ac:chgData name="Weijer, M.P. van de (Margot)" userId="512fa865-8da7-4794-89ec-28aa0a86234f" providerId="ADAL" clId="{8502E600-8F51-48D5-82CA-FCEB34219EC1}" dt="2024-03-04T16:43:28.737" v="340"/>
          <ac:spMkLst>
            <pc:docMk/>
            <pc:sldMk cId="2058419186" sldId="260"/>
            <ac:spMk id="103" creationId="{231D6432-9D3E-E5AA-C6EF-AF5D523D0F47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05" creationId="{58D73224-602A-2436-9EC3-582E86DE542D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06" creationId="{6FE39908-0E75-7263-71F9-85A8CA47E353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07" creationId="{81A12C40-8626-B450-A576-478E60FCD5FC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08" creationId="{A8DE2D5F-530B-8599-B5A6-08A8ACFB0EDB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09" creationId="{74D65D56-7252-0A1B-1C96-10C8B79BEDD1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14" creationId="{FDD1C37F-0843-0CD1-E21C-2A5EA59B086A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15" creationId="{D7B1EBE5-5045-D547-4A8B-0CED2EA980F3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16" creationId="{9DC90863-AC79-9A97-3D05-D1EF341E6193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17" creationId="{EA1FF655-EEAC-2CFE-C973-48FA59FD2CE8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19" creationId="{67C51D80-8649-CEF9-1099-3EBD4E1FFE5C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21" creationId="{961A43FF-7E42-AF90-858C-FEA37627105C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24" creationId="{58E60FE6-7E51-1713-5C24-2AA54C0F81B0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25" creationId="{5F413681-9DEF-34F4-AFA1-62D076286931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26" creationId="{04966A60-47E0-8A1C-FB90-9B387DA1C44A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27" creationId="{289157DE-6B2B-B9B7-4B0B-6735192D9624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32" creationId="{B099F2FC-9A69-A88F-7396-A969AC42CF8A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33" creationId="{EA9CF7FA-6B5F-C38C-5624-3C6867059B51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34" creationId="{C1AA34A5-6FEB-7580-BA0B-795686E6117B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35" creationId="{61A3528D-4947-0EA2-55BF-EB4DAE200EB1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37" creationId="{E3F8FA1C-7982-2C4C-8BC6-23B9362EA7F0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39" creationId="{C323ABC1-376E-4DC7-0720-90DD31C2E4D2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40" creationId="{E913CEB6-E23E-D72C-C58F-1C6AC28326D8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41" creationId="{6C35BB51-4069-7EA2-3442-A66693A69911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42" creationId="{0139945E-4486-D8DE-C048-A943634483B7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43" creationId="{F68FADDA-7E04-ECDA-728B-29AE6B4809BE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44" creationId="{D14EC295-173C-DB3F-7BDE-F2028FB3BE67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49" creationId="{C67FDD12-3080-09FC-22C5-204F02B43E1A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50" creationId="{206958B5-1167-71E4-F0DD-DDC8372C15FA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51" creationId="{4FFD5214-A350-855B-2056-B21AE8FBC30B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52" creationId="{74B07546-6279-6CB7-71B5-9DD04BE16047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54" creationId="{DB1090E4-9112-5724-5E2B-FBEC9F328F0C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56" creationId="{BA4D3BE7-8DEE-0F15-4002-6A3D2458F6FD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57" creationId="{557F7A22-1B1A-A0BD-1EA0-152B134D89B5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60" creationId="{14A3846C-24F4-824A-B3DD-9D65D924B107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61" creationId="{DA1B4C14-D2E3-7D20-08AD-A39DE606DB10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62" creationId="{EA7DD3F5-A5A1-618F-CF27-7A7D21C54C1F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63" creationId="{3B5BE74D-16B6-86F5-BF8A-712DA257453D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68" creationId="{D84D8599-4038-33D1-A58F-5904BEDF5D6C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69" creationId="{235BC16F-2FD5-26C8-7E7B-954961D21791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70" creationId="{089B9AB1-1415-8FC1-8757-6D78856E6268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71" creationId="{8EF5E74C-6566-F678-7529-A16925F118BF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73" creationId="{BF7EC13F-4F30-FA77-DDF6-16C963F35EBC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75" creationId="{4A8D7082-A1E9-E107-CBCE-4A736FA25244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77" creationId="{2F802B03-159A-1598-77C0-0BA91A8EF300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79" creationId="{0D3E1068-8300-149E-84F7-2E8DFAF961BE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82" creationId="{9A8DA98B-6959-8DC4-94AC-D7D46A30A0C5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83" creationId="{F373D4BA-A9DF-543C-EAA3-DE02E466DABA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85" creationId="{E7BF47B9-2580-F546-52DB-49C6D2EC90A4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87" creationId="{D88E13DB-5AE3-DA46-D247-0996EAC9A503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89" creationId="{C62F4CB3-E3B6-3CE8-A672-2662DBD133D5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91" creationId="{8D58A927-A66A-9C3A-B93B-84CDD4F0AD1A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93" creationId="{1DA129FC-F8F8-D3A4-FD7B-304579522D87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95" creationId="{46EC1599-A38C-CB04-84D1-9C64FE4126AA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97" creationId="{301FCB08-6383-EF62-A554-43FB23922A21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198" creationId="{0304FF10-B608-7943-9981-02DCCDAF1A77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200" creationId="{57474669-E2F5-A2EC-1AA7-53CC38E8C07F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202" creationId="{674087EA-C5CA-27E4-19ED-160052FB6CED}"/>
          </ac:spMkLst>
        </pc:spChg>
        <pc:spChg chg="add mod">
          <ac:chgData name="Weijer, M.P. van de (Margot)" userId="512fa865-8da7-4794-89ec-28aa0a86234f" providerId="ADAL" clId="{8502E600-8F51-48D5-82CA-FCEB34219EC1}" dt="2024-03-04T16:43:55.937" v="344"/>
          <ac:spMkLst>
            <pc:docMk/>
            <pc:sldMk cId="2058419186" sldId="260"/>
            <ac:spMk id="204" creationId="{EBC2214D-EE5D-6E9C-A517-AA0B45B96472}"/>
          </ac:spMkLst>
        </pc:spChg>
        <pc:picChg chg="del">
          <ac:chgData name="Weijer, M.P. van de (Margot)" userId="512fa865-8da7-4794-89ec-28aa0a86234f" providerId="ADAL" clId="{8502E600-8F51-48D5-82CA-FCEB34219EC1}" dt="2024-03-04T16:43:28.332" v="339" actId="478"/>
          <ac:picMkLst>
            <pc:docMk/>
            <pc:sldMk cId="2058419186" sldId="260"/>
            <ac:picMk id="5" creationId="{A95EDFD5-E688-2D12-679E-7C2DD0FD7E55}"/>
          </ac:picMkLst>
        </pc:picChg>
        <pc:picChg chg="add del mod">
          <ac:chgData name="Weijer, M.P. van de (Margot)" userId="512fa865-8da7-4794-89ec-28aa0a86234f" providerId="ADAL" clId="{8502E600-8F51-48D5-82CA-FCEB34219EC1}" dt="2024-03-04T16:43:35.573" v="343" actId="478"/>
          <ac:picMkLst>
            <pc:docMk/>
            <pc:sldMk cId="2058419186" sldId="260"/>
            <ac:picMk id="104" creationId="{0C557E64-4E26-A6B5-2733-E39CD686A2C9}"/>
          </ac:picMkLst>
        </pc:picChg>
        <pc:picChg chg="add mod">
          <ac:chgData name="Weijer, M.P. van de (Margot)" userId="512fa865-8da7-4794-89ec-28aa0a86234f" providerId="ADAL" clId="{8502E600-8F51-48D5-82CA-FCEB34219EC1}" dt="2024-03-04T16:44:04.198" v="349" actId="1076"/>
          <ac:picMkLst>
            <pc:docMk/>
            <pc:sldMk cId="2058419186" sldId="260"/>
            <ac:picMk id="205" creationId="{FDD5376B-DF00-A696-220A-830D455A58DA}"/>
          </ac:picMkLst>
        </pc:pic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9" creationId="{9EB0FDA3-09F9-63E0-4551-C77D3FE50B47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10" creationId="{AE97DD54-E7D7-539B-3740-73D29B8B5C29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11" creationId="{91097E5E-18AA-4359-04FE-6E8C2E87697D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12" creationId="{7FE08749-C913-7C50-8057-59E723784272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17" creationId="{73922A1A-35F0-419E-42E6-75E0BBCDB027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19" creationId="{8C79B6AC-F471-04D7-B151-385AA0D16C61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21" creationId="{F19BCC30-4D5B-A381-D868-3A17D9EB420E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22" creationId="{99A72C49-F23F-9298-05DF-8AED6A050BF6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27" creationId="{A1C5D628-758D-DDDE-ABB7-C355989FE8EF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28" creationId="{EA9A0697-B4EE-8B6E-C473-85C063BF3086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29" creationId="{4FD47AEB-4255-7EE3-1E63-17633F08A8FD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30" creationId="{D061D22C-F1A5-1BBB-FF05-86DF7896D8F5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35" creationId="{A2326E24-0F52-DCA2-001B-2D51AA54FFA5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37" creationId="{5681DAAD-1C21-695E-2E15-1140F8B48DB7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44" creationId="{59928E7C-804E-750B-FFE8-A5B3093D24D4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45" creationId="{418F6A72-1F3F-ACD1-4570-9E35B8375229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46" creationId="{90941740-F843-E1EE-DDE0-8520E263E899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47" creationId="{FB52B0AD-3B2F-DAF7-6716-CDF83018F6EA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52" creationId="{C2F68EDE-3634-9B9C-7627-F0F7757732D8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54" creationId="{9D785E13-A60E-B93E-2594-59070663CAC9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57" creationId="{CC3B8387-D7A3-F770-060A-A9DE37675EF0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58" creationId="{798A256A-9C07-0B8A-FFF7-67DF0B80663B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63" creationId="{2DA6F92B-D87A-13A3-8796-65545E28395F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64" creationId="{57C60448-89C5-A7E6-C03B-1FA7100C80C5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65" creationId="{8BBB2469-60F1-17E8-2748-F15651611B1A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66" creationId="{E3168DA2-4176-3892-BB3E-8716E937F5A8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71" creationId="{55181086-AD4A-1D93-DBE2-826C526CAA17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73" creationId="{C0559CAF-DB75-4965-E164-65721818F2DE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75" creationId="{093E70C2-2A34-420E-D2C6-D9FB0426A250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77" creationId="{89B9DCB5-EBBB-ABBE-4C5E-98D955249F30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79" creationId="{36264086-48D9-377B-4A7D-CA33F729348D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80" creationId="{D960F523-C9C3-550B-FFC5-949362D3B193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83" creationId="{2886438E-1050-4AF6-B7CF-E6795BD86444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85" creationId="{4C6EF60B-20CC-321E-DDA3-6371167C9EC3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87" creationId="{BD31460C-367F-A1FF-8708-549074407D1C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89" creationId="{5F2F7B81-F2C1-7A43-B64B-B05F5CC5F03A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91" creationId="{4D4649BC-AEB2-4E43-0EA0-F25F072378D1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93" creationId="{1DCB123B-6B5B-259F-CBDC-01DC768A3729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95" creationId="{954C1ABD-6DFF-65F1-0105-C38C0A43CD73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98" creationId="{F18EC040-1951-7683-ED0E-E3F1230A1C8E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100" creationId="{1C3B2A17-D228-D59E-6DBF-15EED5E623DE}"/>
          </ac:cxnSpMkLst>
        </pc:cxnChg>
        <pc:cxnChg chg="add mod">
          <ac:chgData name="Weijer, M.P. van de (Margot)" userId="512fa865-8da7-4794-89ec-28aa0a86234f" providerId="ADAL" clId="{8502E600-8F51-48D5-82CA-FCEB34219EC1}" dt="2024-03-04T16:43:28.737" v="340"/>
          <ac:cxnSpMkLst>
            <pc:docMk/>
            <pc:sldMk cId="2058419186" sldId="260"/>
            <ac:cxnSpMk id="102" creationId="{2A69799B-8873-F5ED-9D43-BDAA26AF029F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10" creationId="{28B7F968-C171-2174-09D9-26475F836DEB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11" creationId="{D724F8B1-6E60-BEBF-74BE-C231FF16EC3A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12" creationId="{24FC3C4A-7CA1-1413-1247-C8C5B8447744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13" creationId="{C4742CB5-BC74-B405-D205-055F0DFF47D3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18" creationId="{0E1869A0-9A71-4109-BD6C-C9C2EDD87CCC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20" creationId="{C2C42D8D-CB98-52F6-998F-7A2721C647A9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22" creationId="{C22EB93B-ACE4-9B02-2E3C-803D9D0B453F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23" creationId="{5E327BE3-F60D-956D-65A6-7FADA41F6639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28" creationId="{BECC61E9-4715-5E91-1113-B1B464A8DFA8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29" creationId="{5B83DF46-DDB6-606A-F541-9621471BBCF9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30" creationId="{EF251127-8A16-9FC3-0692-E52D9E8E5AD7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31" creationId="{F1B0D7F5-9C3E-26ED-73F0-0589FDAA4960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36" creationId="{2A8D6081-0531-B3B2-19A1-9BA6A591A146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38" creationId="{3FEC7FFA-851C-422B-0641-FBF05FD69055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45" creationId="{FF03CFD8-B324-3110-9D2B-E98E28965362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46" creationId="{2953A879-9B1F-707C-B3BF-D04BBCEF4BCF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47" creationId="{DC15D36F-106C-FCD8-DE38-211B9B071921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48" creationId="{C35763BD-9431-1EB2-1422-567496DBFF57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53" creationId="{33770EF0-55B0-B86A-A167-9ED6D4FC0941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55" creationId="{8D433A6D-51E2-AD9A-CC46-25CB354C91B0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58" creationId="{BFC305C9-E1BF-293B-5C00-C64CF9D34787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59" creationId="{03E8D894-145F-E87D-AACE-2D0DFE8D8C75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64" creationId="{AF3A1141-A2DC-1FCA-5E72-77DCECEE6041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65" creationId="{A280A9EC-9287-62D1-17BC-05D5113944E6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66" creationId="{6E58855F-AEE2-0CA1-8A89-DE1367729317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67" creationId="{D68DB5F1-0093-CCDE-C49C-E2C9241F34C0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72" creationId="{B28CEFDB-82A6-0E58-48CF-0FE02FA27541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74" creationId="{1BA653E6-9F8C-DBED-CBD0-72474E09B986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76" creationId="{02A6B5EA-4CB0-92EF-2F1B-FBDD8929EB6F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78" creationId="{01255668-3D13-63EE-0F2D-B0EA76F77E1D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80" creationId="{16074CFA-9758-BB17-5F06-B5FF8C5A6903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81" creationId="{04AA3634-CBCE-74D7-7BC5-3EB707803BF9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84" creationId="{8122FB30-8C8E-542D-C575-47FE1A147D94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86" creationId="{0F00B4F8-BDA8-F28C-D4AD-5B6F3DD6264F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88" creationId="{AE7C86AB-735A-923A-0BB5-178500D0107A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90" creationId="{8C2A3E1A-ABD7-7CE7-0EFE-FE16A0F4BAD5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92" creationId="{A25E5938-9DD0-8EEA-6DC9-FEEEEBBC4339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94" creationId="{1AA8F21A-BBA0-BBE8-2EB1-44049617F9C3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96" creationId="{16DE50D0-2BC3-ACE0-C16B-1CA420CC373B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199" creationId="{80F4285D-6330-0192-2E73-C38565D1C462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201" creationId="{60AFEDEF-ABF9-2E26-1B27-9414451D6590}"/>
          </ac:cxnSpMkLst>
        </pc:cxnChg>
        <pc:cxnChg chg="add mod">
          <ac:chgData name="Weijer, M.P. van de (Margot)" userId="512fa865-8da7-4794-89ec-28aa0a86234f" providerId="ADAL" clId="{8502E600-8F51-48D5-82CA-FCEB34219EC1}" dt="2024-03-04T16:43:55.937" v="344"/>
          <ac:cxnSpMkLst>
            <pc:docMk/>
            <pc:sldMk cId="2058419186" sldId="260"/>
            <ac:cxnSpMk id="203" creationId="{D54FB5C1-CE7A-B8CB-0DD4-508C694AF2A3}"/>
          </ac:cxnSpMkLst>
        </pc:cxnChg>
      </pc:sldChg>
      <pc:sldChg chg="modSp mod">
        <pc:chgData name="Weijer, M.P. van de (Margot)" userId="512fa865-8da7-4794-89ec-28aa0a86234f" providerId="ADAL" clId="{8502E600-8F51-48D5-82CA-FCEB34219EC1}" dt="2024-03-05T17:18:44.310" v="929" actId="20577"/>
        <pc:sldMkLst>
          <pc:docMk/>
          <pc:sldMk cId="4168218560" sldId="264"/>
        </pc:sldMkLst>
        <pc:spChg chg="mod">
          <ac:chgData name="Weijer, M.P. van de (Margot)" userId="512fa865-8da7-4794-89ec-28aa0a86234f" providerId="ADAL" clId="{8502E600-8F51-48D5-82CA-FCEB34219EC1}" dt="2024-03-05T17:18:44.310" v="929" actId="20577"/>
          <ac:spMkLst>
            <pc:docMk/>
            <pc:sldMk cId="4168218560" sldId="264"/>
            <ac:spMk id="12" creationId="{2613406F-D3E9-D29A-F9D5-0B53F055ACA1}"/>
          </ac:spMkLst>
        </pc:spChg>
      </pc:sldChg>
      <pc:sldChg chg="addSp delSp modSp mod">
        <pc:chgData name="Weijer, M.P. van de (Margot)" userId="512fa865-8da7-4794-89ec-28aa0a86234f" providerId="ADAL" clId="{8502E600-8F51-48D5-82CA-FCEB34219EC1}" dt="2024-03-04T16:44:35.851" v="356" actId="1076"/>
        <pc:sldMkLst>
          <pc:docMk/>
          <pc:sldMk cId="3638261775" sldId="265"/>
        </pc:sldMkLst>
        <pc:picChg chg="add mod">
          <ac:chgData name="Weijer, M.P. van de (Margot)" userId="512fa865-8da7-4794-89ec-28aa0a86234f" providerId="ADAL" clId="{8502E600-8F51-48D5-82CA-FCEB34219EC1}" dt="2024-03-04T16:44:35.851" v="356" actId="1076"/>
          <ac:picMkLst>
            <pc:docMk/>
            <pc:sldMk cId="3638261775" sldId="265"/>
            <ac:picMk id="2" creationId="{A8802E4E-204E-4B01-9930-AAD6320A3F4E}"/>
          </ac:picMkLst>
        </pc:picChg>
        <pc:picChg chg="del">
          <ac:chgData name="Weijer, M.P. van de (Margot)" userId="512fa865-8da7-4794-89ec-28aa0a86234f" providerId="ADAL" clId="{8502E600-8F51-48D5-82CA-FCEB34219EC1}" dt="2024-03-04T16:44:30.767" v="353" actId="478"/>
          <ac:picMkLst>
            <pc:docMk/>
            <pc:sldMk cId="3638261775" sldId="265"/>
            <ac:picMk id="9" creationId="{9B3A0DB0-5AAC-CC86-A5D6-4A201F296848}"/>
          </ac:picMkLst>
        </pc:picChg>
      </pc:sldChg>
      <pc:sldChg chg="delSp modSp mod">
        <pc:chgData name="Weijer, M.P. van de (Margot)" userId="512fa865-8da7-4794-89ec-28aa0a86234f" providerId="ADAL" clId="{8502E600-8F51-48D5-82CA-FCEB34219EC1}" dt="2024-03-06T02:21:44.899" v="932" actId="1076"/>
        <pc:sldMkLst>
          <pc:docMk/>
          <pc:sldMk cId="406784239" sldId="271"/>
        </pc:sldMkLst>
        <pc:graphicFrameChg chg="del">
          <ac:chgData name="Weijer, M.P. van de (Margot)" userId="512fa865-8da7-4794-89ec-28aa0a86234f" providerId="ADAL" clId="{8502E600-8F51-48D5-82CA-FCEB34219EC1}" dt="2024-03-06T02:21:42.222" v="931" actId="478"/>
          <ac:graphicFrameMkLst>
            <pc:docMk/>
            <pc:sldMk cId="406784239" sldId="271"/>
            <ac:graphicFrameMk id="3" creationId="{503208B1-12D3-9ED9-AD0A-59F573A5226F}"/>
          </ac:graphicFrameMkLst>
        </pc:graphicFrameChg>
        <pc:graphicFrameChg chg="mod">
          <ac:chgData name="Weijer, M.P. van de (Margot)" userId="512fa865-8da7-4794-89ec-28aa0a86234f" providerId="ADAL" clId="{8502E600-8F51-48D5-82CA-FCEB34219EC1}" dt="2024-03-06T02:21:44.899" v="932" actId="1076"/>
          <ac:graphicFrameMkLst>
            <pc:docMk/>
            <pc:sldMk cId="406784239" sldId="271"/>
            <ac:graphicFrameMk id="9" creationId="{A53C32C2-7891-4122-ED82-1AD3AC31612C}"/>
          </ac:graphicFrameMkLst>
        </pc:graphicFrameChg>
      </pc:sldChg>
      <pc:sldChg chg="modSp mod">
        <pc:chgData name="Weijer, M.P. van de (Margot)" userId="512fa865-8da7-4794-89ec-28aa0a86234f" providerId="ADAL" clId="{8502E600-8F51-48D5-82CA-FCEB34219EC1}" dt="2024-03-06T03:22:23.708" v="1197" actId="20577"/>
        <pc:sldMkLst>
          <pc:docMk/>
          <pc:sldMk cId="2393711766" sldId="275"/>
        </pc:sldMkLst>
        <pc:spChg chg="mod">
          <ac:chgData name="Weijer, M.P. van de (Margot)" userId="512fa865-8da7-4794-89ec-28aa0a86234f" providerId="ADAL" clId="{8502E600-8F51-48D5-82CA-FCEB34219EC1}" dt="2024-03-06T03:22:23.708" v="1197" actId="20577"/>
          <ac:spMkLst>
            <pc:docMk/>
            <pc:sldMk cId="2393711766" sldId="275"/>
            <ac:spMk id="2" creationId="{76F50CE2-3854-DA8C-E199-64B8C819B564}"/>
          </ac:spMkLst>
        </pc:spChg>
      </pc:sldChg>
      <pc:sldChg chg="modSp mod">
        <pc:chgData name="Weijer, M.P. van de (Margot)" userId="512fa865-8da7-4794-89ec-28aa0a86234f" providerId="ADAL" clId="{8502E600-8F51-48D5-82CA-FCEB34219EC1}" dt="2024-03-06T03:22:17.204" v="1191" actId="20577"/>
        <pc:sldMkLst>
          <pc:docMk/>
          <pc:sldMk cId="2594814973" sldId="277"/>
        </pc:sldMkLst>
        <pc:spChg chg="mod">
          <ac:chgData name="Weijer, M.P. van de (Margot)" userId="512fa865-8da7-4794-89ec-28aa0a86234f" providerId="ADAL" clId="{8502E600-8F51-48D5-82CA-FCEB34219EC1}" dt="2024-03-06T03:22:17.204" v="1191" actId="20577"/>
          <ac:spMkLst>
            <pc:docMk/>
            <pc:sldMk cId="2594814973" sldId="277"/>
            <ac:spMk id="2" creationId="{76F50CE2-3854-DA8C-E199-64B8C819B564}"/>
          </ac:spMkLst>
        </pc:spChg>
      </pc:sldChg>
      <pc:sldChg chg="modSp mod">
        <pc:chgData name="Weijer, M.P. van de (Margot)" userId="512fa865-8da7-4794-89ec-28aa0a86234f" providerId="ADAL" clId="{8502E600-8F51-48D5-82CA-FCEB34219EC1}" dt="2024-03-06T03:46:05.529" v="1458" actId="1076"/>
        <pc:sldMkLst>
          <pc:docMk/>
          <pc:sldMk cId="406122616" sldId="286"/>
        </pc:sldMkLst>
        <pc:spChg chg="mod">
          <ac:chgData name="Weijer, M.P. van de (Margot)" userId="512fa865-8da7-4794-89ec-28aa0a86234f" providerId="ADAL" clId="{8502E600-8F51-48D5-82CA-FCEB34219EC1}" dt="2024-03-06T03:46:05.529" v="1458" actId="1076"/>
          <ac:spMkLst>
            <pc:docMk/>
            <pc:sldMk cId="406122616" sldId="286"/>
            <ac:spMk id="2" creationId="{9CB0FCB3-59DD-7B3B-6A98-ADE9DB496DD2}"/>
          </ac:spMkLst>
        </pc:spChg>
      </pc:sldChg>
      <pc:sldChg chg="modSp mod">
        <pc:chgData name="Weijer, M.P. van de (Margot)" userId="512fa865-8da7-4794-89ec-28aa0a86234f" providerId="ADAL" clId="{8502E600-8F51-48D5-82CA-FCEB34219EC1}" dt="2024-03-06T03:31:59.552" v="1198" actId="20577"/>
        <pc:sldMkLst>
          <pc:docMk/>
          <pc:sldMk cId="2486809160" sldId="287"/>
        </pc:sldMkLst>
        <pc:spChg chg="mod">
          <ac:chgData name="Weijer, M.P. van de (Margot)" userId="512fa865-8da7-4794-89ec-28aa0a86234f" providerId="ADAL" clId="{8502E600-8F51-48D5-82CA-FCEB34219EC1}" dt="2024-03-06T03:31:59.552" v="1198" actId="20577"/>
          <ac:spMkLst>
            <pc:docMk/>
            <pc:sldMk cId="2486809160" sldId="287"/>
            <ac:spMk id="10" creationId="{9E6C3509-4739-D04B-9B0C-3ACC57AC568B}"/>
          </ac:spMkLst>
        </pc:spChg>
      </pc:sldChg>
      <pc:sldChg chg="addSp delSp modSp mod">
        <pc:chgData name="Weijer, M.P. van de (Margot)" userId="512fa865-8da7-4794-89ec-28aa0a86234f" providerId="ADAL" clId="{8502E600-8F51-48D5-82CA-FCEB34219EC1}" dt="2024-03-04T16:44:10.896" v="352" actId="1076"/>
        <pc:sldMkLst>
          <pc:docMk/>
          <pc:sldMk cId="2579294441" sldId="291"/>
        </pc:sldMkLst>
        <pc:picChg chg="add mod">
          <ac:chgData name="Weijer, M.P. van de (Margot)" userId="512fa865-8da7-4794-89ec-28aa0a86234f" providerId="ADAL" clId="{8502E600-8F51-48D5-82CA-FCEB34219EC1}" dt="2024-03-04T16:44:10.896" v="352" actId="1076"/>
          <ac:picMkLst>
            <pc:docMk/>
            <pc:sldMk cId="2579294441" sldId="291"/>
            <ac:picMk id="2" creationId="{AA92D190-894C-34D7-6772-7BB58BCF4062}"/>
          </ac:picMkLst>
        </pc:picChg>
        <pc:picChg chg="del">
          <ac:chgData name="Weijer, M.P. van de (Margot)" userId="512fa865-8da7-4794-89ec-28aa0a86234f" providerId="ADAL" clId="{8502E600-8F51-48D5-82CA-FCEB34219EC1}" dt="2024-03-04T16:44:07.197" v="350" actId="478"/>
          <ac:picMkLst>
            <pc:docMk/>
            <pc:sldMk cId="2579294441" sldId="291"/>
            <ac:picMk id="5" creationId="{A95EDFD5-E688-2D12-679E-7C2DD0FD7E55}"/>
          </ac:picMkLst>
        </pc:picChg>
      </pc:sldChg>
      <pc:sldChg chg="modSp mod">
        <pc:chgData name="Weijer, M.P. van de (Margot)" userId="512fa865-8da7-4794-89ec-28aa0a86234f" providerId="ADAL" clId="{8502E600-8F51-48D5-82CA-FCEB34219EC1}" dt="2024-03-03T16:25:35.919" v="203" actId="20577"/>
        <pc:sldMkLst>
          <pc:docMk/>
          <pc:sldMk cId="1320381558" sldId="292"/>
        </pc:sldMkLst>
        <pc:spChg chg="mod">
          <ac:chgData name="Weijer, M.P. van de (Margot)" userId="512fa865-8da7-4794-89ec-28aa0a86234f" providerId="ADAL" clId="{8502E600-8F51-48D5-82CA-FCEB34219EC1}" dt="2024-03-03T16:25:35.919" v="203" actId="20577"/>
          <ac:spMkLst>
            <pc:docMk/>
            <pc:sldMk cId="1320381558" sldId="292"/>
            <ac:spMk id="3" creationId="{4C14EBA3-DC8C-A26E-DEF5-BA0AA57CA433}"/>
          </ac:spMkLst>
        </pc:spChg>
      </pc:sldChg>
      <pc:sldChg chg="modSp mod">
        <pc:chgData name="Weijer, M.P. van de (Margot)" userId="512fa865-8da7-4794-89ec-28aa0a86234f" providerId="ADAL" clId="{8502E600-8F51-48D5-82CA-FCEB34219EC1}" dt="2024-03-01T14:38:22.319" v="50" actId="27636"/>
        <pc:sldMkLst>
          <pc:docMk/>
          <pc:sldMk cId="526308104" sldId="303"/>
        </pc:sldMkLst>
        <pc:spChg chg="mod">
          <ac:chgData name="Weijer, M.P. van de (Margot)" userId="512fa865-8da7-4794-89ec-28aa0a86234f" providerId="ADAL" clId="{8502E600-8F51-48D5-82CA-FCEB34219EC1}" dt="2024-03-01T14:38:22.319" v="50" actId="27636"/>
          <ac:spMkLst>
            <pc:docMk/>
            <pc:sldMk cId="526308104" sldId="303"/>
            <ac:spMk id="3" creationId="{44254385-7F8D-604B-7FB3-73E0AD356F34}"/>
          </ac:spMkLst>
        </pc:spChg>
      </pc:sldChg>
      <pc:sldChg chg="modSp mod">
        <pc:chgData name="Weijer, M.P. van de (Margot)" userId="512fa865-8da7-4794-89ec-28aa0a86234f" providerId="ADAL" clId="{8502E600-8F51-48D5-82CA-FCEB34219EC1}" dt="2024-03-06T03:33:58.847" v="1264" actId="20577"/>
        <pc:sldMkLst>
          <pc:docMk/>
          <pc:sldMk cId="4159083058" sldId="304"/>
        </pc:sldMkLst>
        <pc:spChg chg="mod">
          <ac:chgData name="Weijer, M.P. van de (Margot)" userId="512fa865-8da7-4794-89ec-28aa0a86234f" providerId="ADAL" clId="{8502E600-8F51-48D5-82CA-FCEB34219EC1}" dt="2024-03-06T03:33:58.847" v="1264" actId="20577"/>
          <ac:spMkLst>
            <pc:docMk/>
            <pc:sldMk cId="4159083058" sldId="304"/>
            <ac:spMk id="3" creationId="{AB9D7A5E-4E95-354A-1929-04E9103E9F3D}"/>
          </ac:spMkLst>
        </pc:spChg>
      </pc:sldChg>
      <pc:sldChg chg="ord">
        <pc:chgData name="Weijer, M.P. van de (Margot)" userId="512fa865-8da7-4794-89ec-28aa0a86234f" providerId="ADAL" clId="{8502E600-8F51-48D5-82CA-FCEB34219EC1}" dt="2024-03-06T03:47:20.574" v="1462"/>
        <pc:sldMkLst>
          <pc:docMk/>
          <pc:sldMk cId="1912276131" sldId="305"/>
        </pc:sldMkLst>
      </pc:sldChg>
      <pc:sldChg chg="modSp mod">
        <pc:chgData name="Weijer, M.P. van de (Margot)" userId="512fa865-8da7-4794-89ec-28aa0a86234f" providerId="ADAL" clId="{8502E600-8F51-48D5-82CA-FCEB34219EC1}" dt="2024-03-06T14:26:12.269" v="1479" actId="20577"/>
        <pc:sldMkLst>
          <pc:docMk/>
          <pc:sldMk cId="3894958031" sldId="312"/>
        </pc:sldMkLst>
        <pc:spChg chg="mod">
          <ac:chgData name="Weijer, M.P. van de (Margot)" userId="512fa865-8da7-4794-89ec-28aa0a86234f" providerId="ADAL" clId="{8502E600-8F51-48D5-82CA-FCEB34219EC1}" dt="2024-03-06T14:26:12.269" v="1479" actId="20577"/>
          <ac:spMkLst>
            <pc:docMk/>
            <pc:sldMk cId="3894958031" sldId="312"/>
            <ac:spMk id="3" creationId="{FF168847-BE79-5747-EE1D-C9D054E8BFF2}"/>
          </ac:spMkLst>
        </pc:spChg>
      </pc:sldChg>
      <pc:sldChg chg="addSp modSp mod">
        <pc:chgData name="Weijer, M.P. van de (Margot)" userId="512fa865-8da7-4794-89ec-28aa0a86234f" providerId="ADAL" clId="{8502E600-8F51-48D5-82CA-FCEB34219EC1}" dt="2024-03-06T02:31:17.043" v="1002" actId="20577"/>
        <pc:sldMkLst>
          <pc:docMk/>
          <pc:sldMk cId="2803401781" sldId="313"/>
        </pc:sldMkLst>
        <pc:spChg chg="mod">
          <ac:chgData name="Weijer, M.P. van de (Margot)" userId="512fa865-8da7-4794-89ec-28aa0a86234f" providerId="ADAL" clId="{8502E600-8F51-48D5-82CA-FCEB34219EC1}" dt="2024-03-06T02:31:17.043" v="1002" actId="20577"/>
          <ac:spMkLst>
            <pc:docMk/>
            <pc:sldMk cId="2803401781" sldId="313"/>
            <ac:spMk id="3" creationId="{FF168847-BE79-5747-EE1D-C9D054E8BFF2}"/>
          </ac:spMkLst>
        </pc:spChg>
        <pc:spChg chg="add mod">
          <ac:chgData name="Weijer, M.P. van de (Margot)" userId="512fa865-8da7-4794-89ec-28aa0a86234f" providerId="ADAL" clId="{8502E600-8F51-48D5-82CA-FCEB34219EC1}" dt="2024-03-05T16:57:44.978" v="740" actId="114"/>
          <ac:spMkLst>
            <pc:docMk/>
            <pc:sldMk cId="2803401781" sldId="313"/>
            <ac:spMk id="6" creationId="{CF20E01D-D508-A792-59FD-ACC5792EE397}"/>
          </ac:spMkLst>
        </pc:spChg>
        <pc:picChg chg="add mod">
          <ac:chgData name="Weijer, M.P. van de (Margot)" userId="512fa865-8da7-4794-89ec-28aa0a86234f" providerId="ADAL" clId="{8502E600-8F51-48D5-82CA-FCEB34219EC1}" dt="2024-03-05T16:54:33.993" v="637" actId="1076"/>
          <ac:picMkLst>
            <pc:docMk/>
            <pc:sldMk cId="2803401781" sldId="313"/>
            <ac:picMk id="5" creationId="{663DABE3-4A49-8186-7EEE-602467685EE1}"/>
          </ac:picMkLst>
        </pc:picChg>
      </pc:sldChg>
      <pc:sldChg chg="modSp mod">
        <pc:chgData name="Weijer, M.P. van de (Margot)" userId="512fa865-8da7-4794-89ec-28aa0a86234f" providerId="ADAL" clId="{8502E600-8F51-48D5-82CA-FCEB34219EC1}" dt="2024-03-06T03:37:17.483" v="1316" actId="20577"/>
        <pc:sldMkLst>
          <pc:docMk/>
          <pc:sldMk cId="404616705" sldId="317"/>
        </pc:sldMkLst>
        <pc:spChg chg="mod">
          <ac:chgData name="Weijer, M.P. van de (Margot)" userId="512fa865-8da7-4794-89ec-28aa0a86234f" providerId="ADAL" clId="{8502E600-8F51-48D5-82CA-FCEB34219EC1}" dt="2024-03-06T03:37:17.483" v="1316" actId="20577"/>
          <ac:spMkLst>
            <pc:docMk/>
            <pc:sldMk cId="404616705" sldId="317"/>
            <ac:spMk id="3" creationId="{D0999DA9-578A-419B-80E4-C3C2689438D9}"/>
          </ac:spMkLst>
        </pc:spChg>
      </pc:sldChg>
      <pc:sldChg chg="modSp mod modNotesTx">
        <pc:chgData name="Weijer, M.P. van de (Margot)" userId="512fa865-8da7-4794-89ec-28aa0a86234f" providerId="ADAL" clId="{8502E600-8F51-48D5-82CA-FCEB34219EC1}" dt="2024-03-06T03:36:02.430" v="1314" actId="20577"/>
        <pc:sldMkLst>
          <pc:docMk/>
          <pc:sldMk cId="1075552348" sldId="321"/>
        </pc:sldMkLst>
        <pc:spChg chg="mod">
          <ac:chgData name="Weijer, M.P. van de (Margot)" userId="512fa865-8da7-4794-89ec-28aa0a86234f" providerId="ADAL" clId="{8502E600-8F51-48D5-82CA-FCEB34219EC1}" dt="2024-03-06T03:36:02.430" v="1314" actId="20577"/>
          <ac:spMkLst>
            <pc:docMk/>
            <pc:sldMk cId="1075552348" sldId="321"/>
            <ac:spMk id="3" creationId="{12189493-DB8C-0F89-91C3-3AD2A0D22703}"/>
          </ac:spMkLst>
        </pc:spChg>
      </pc:sldChg>
      <pc:sldChg chg="modSp mod">
        <pc:chgData name="Weijer, M.P. van de (Margot)" userId="512fa865-8da7-4794-89ec-28aa0a86234f" providerId="ADAL" clId="{8502E600-8F51-48D5-82CA-FCEB34219EC1}" dt="2024-03-04T16:55:03.813" v="458" actId="1076"/>
        <pc:sldMkLst>
          <pc:docMk/>
          <pc:sldMk cId="1901640387" sldId="324"/>
        </pc:sldMkLst>
        <pc:spChg chg="mod">
          <ac:chgData name="Weijer, M.P. van de (Margot)" userId="512fa865-8da7-4794-89ec-28aa0a86234f" providerId="ADAL" clId="{8502E600-8F51-48D5-82CA-FCEB34219EC1}" dt="2024-03-04T16:55:03.813" v="458" actId="1076"/>
          <ac:spMkLst>
            <pc:docMk/>
            <pc:sldMk cId="1901640387" sldId="324"/>
            <ac:spMk id="2" creationId="{76F50CE2-3854-DA8C-E199-64B8C819B564}"/>
          </ac:spMkLst>
        </pc:spChg>
      </pc:sldChg>
      <pc:sldChg chg="delSp modSp new mod">
        <pc:chgData name="Weijer, M.P. van de (Margot)" userId="512fa865-8da7-4794-89ec-28aa0a86234f" providerId="ADAL" clId="{8502E600-8F51-48D5-82CA-FCEB34219EC1}" dt="2024-03-01T14:38:38.058" v="57" actId="2711"/>
        <pc:sldMkLst>
          <pc:docMk/>
          <pc:sldMk cId="3520845432" sldId="325"/>
        </pc:sldMkLst>
        <pc:spChg chg="del">
          <ac:chgData name="Weijer, M.P. van de (Margot)" userId="512fa865-8da7-4794-89ec-28aa0a86234f" providerId="ADAL" clId="{8502E600-8F51-48D5-82CA-FCEB34219EC1}" dt="2024-03-01T14:38:32.523" v="55" actId="478"/>
          <ac:spMkLst>
            <pc:docMk/>
            <pc:sldMk cId="3520845432" sldId="325"/>
            <ac:spMk id="2" creationId="{06B99AD6-E375-DCA2-3D2B-50EA3678363A}"/>
          </ac:spMkLst>
        </pc:spChg>
        <pc:spChg chg="mod">
          <ac:chgData name="Weijer, M.P. van de (Margot)" userId="512fa865-8da7-4794-89ec-28aa0a86234f" providerId="ADAL" clId="{8502E600-8F51-48D5-82CA-FCEB34219EC1}" dt="2024-03-01T14:38:38.058" v="57" actId="2711"/>
          <ac:spMkLst>
            <pc:docMk/>
            <pc:sldMk cId="3520845432" sldId="325"/>
            <ac:spMk id="3" creationId="{1957EA4B-AB4C-2E7B-90A6-D1015C72D893}"/>
          </ac:spMkLst>
        </pc:spChg>
      </pc:sldChg>
      <pc:sldChg chg="new del">
        <pc:chgData name="Weijer, M.P. van de (Margot)" userId="512fa865-8da7-4794-89ec-28aa0a86234f" providerId="ADAL" clId="{8502E600-8F51-48D5-82CA-FCEB34219EC1}" dt="2024-03-06T03:34:31.384" v="1265" actId="47"/>
        <pc:sldMkLst>
          <pc:docMk/>
          <pc:sldMk cId="4294387947" sldId="326"/>
        </pc:sldMkLst>
      </pc:sldChg>
      <pc:sldChg chg="delSp modSp add mod">
        <pc:chgData name="Weijer, M.P. van de (Margot)" userId="512fa865-8da7-4794-89ec-28aa0a86234f" providerId="ADAL" clId="{8502E600-8F51-48D5-82CA-FCEB34219EC1}" dt="2024-03-06T02:21:53.175" v="935" actId="1076"/>
        <pc:sldMkLst>
          <pc:docMk/>
          <pc:sldMk cId="4247706543" sldId="327"/>
        </pc:sldMkLst>
        <pc:graphicFrameChg chg="mod modGraphic">
          <ac:chgData name="Weijer, M.P. van de (Margot)" userId="512fa865-8da7-4794-89ec-28aa0a86234f" providerId="ADAL" clId="{8502E600-8F51-48D5-82CA-FCEB34219EC1}" dt="2024-03-06T02:21:53.175" v="935" actId="1076"/>
          <ac:graphicFrameMkLst>
            <pc:docMk/>
            <pc:sldMk cId="4247706543" sldId="327"/>
            <ac:graphicFrameMk id="3" creationId="{503208B1-12D3-9ED9-AD0A-59F573A5226F}"/>
          </ac:graphicFrameMkLst>
        </pc:graphicFrameChg>
        <pc:graphicFrameChg chg="del">
          <ac:chgData name="Weijer, M.P. van de (Margot)" userId="512fa865-8da7-4794-89ec-28aa0a86234f" providerId="ADAL" clId="{8502E600-8F51-48D5-82CA-FCEB34219EC1}" dt="2024-03-06T02:21:48.504" v="933" actId="478"/>
          <ac:graphicFrameMkLst>
            <pc:docMk/>
            <pc:sldMk cId="4247706543" sldId="327"/>
            <ac:graphicFrameMk id="9" creationId="{A53C32C2-7891-4122-ED82-1AD3AC31612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CEA5D-54A8-4A5F-9047-49CFF6EA9155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9B336-8B12-4F78-9C4C-350F753AD6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26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cholesky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B336-8B12-4F78-9C4C-350F753AD69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63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 = A+C+E bij de vakken COV sigma = AC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B336-8B12-4F78-9C4C-350F753AD69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09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B336-8B12-4F78-9C4C-350F753AD69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7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Hierna 4 matrixen zoals in het script (terug relateren naar slide zonder ACE)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B336-8B12-4F78-9C4C-350F753AD69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01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Hierna 4 matrixen zoals in het script (terug relateren naar slide zonder ACE)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B336-8B12-4F78-9C4C-350F753AD69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81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Cross-</a:t>
            </a:r>
            <a:r>
              <a:rPr lang="nl-NL" dirty="0" err="1"/>
              <a:t>twin</a:t>
            </a:r>
            <a:r>
              <a:rPr lang="nl-NL" dirty="0"/>
              <a:t> cross-</a:t>
            </a:r>
            <a:r>
              <a:rPr lang="nl-NL" dirty="0" err="1"/>
              <a:t>trait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B336-8B12-4F78-9C4C-350F753AD69E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28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Add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that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you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can</a:t>
            </a:r>
            <a:r>
              <a:rPr lang="nl-NL" dirty="0">
                <a:sym typeface="Wingdings" panose="05000000000000000000" pitchFamily="2" charset="2"/>
              </a:rPr>
              <a:t> do different types of variables </a:t>
            </a:r>
            <a:r>
              <a:rPr lang="nl-NL" dirty="0" err="1">
                <a:sym typeface="Wingdings" panose="05000000000000000000" pitchFamily="2" charset="2"/>
              </a:rPr>
              <a:t>together</a:t>
            </a:r>
            <a:r>
              <a:rPr lang="nl-NL" dirty="0">
                <a:sym typeface="Wingdings" panose="05000000000000000000" pitchFamily="2" charset="2"/>
              </a:rPr>
              <a:t> (96 </a:t>
            </a:r>
            <a:r>
              <a:rPr lang="nl-NL" dirty="0" err="1">
                <a:sym typeface="Wingdings" panose="05000000000000000000" pitchFamily="2" charset="2"/>
              </a:rPr>
              <a:t>cautionary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tales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about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cholesky</a:t>
            </a:r>
            <a:r>
              <a:rPr lang="nl-NL">
                <a:sym typeface="Wingdings" panose="05000000000000000000" pitchFamily="2" charset="2"/>
              </a:rPr>
              <a:t>)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B336-8B12-4F78-9C4C-350F753AD69E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03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DD9C3-003C-F5F9-C2DF-942668932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F5D414-980A-A621-7D5A-CA02E15EA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A6144B-0AF3-FA7F-1F74-F81BDA86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96A613-A694-E9AE-ABE9-054109E9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176B35-F946-6769-BC29-896BF9F6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6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21CE4-3537-7345-0B52-9135C7BE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2B5C9F-9A10-498E-7FD4-735EAF60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4B1CC8-FF70-7309-BE5B-5E5E1BA9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B7F4D6-E077-86F0-BA53-62727BAF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979B7F-F7DD-E7B3-18E5-C913B004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5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A15B1C-7AED-1DA2-5333-99AA8A941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CCC787-C1ED-9EA4-6C5D-DCB1F0AE2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43D09-3895-5FBC-7CCD-EABECA09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6FB5A2-B158-49B9-EAB8-10D0687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7A8488-7B8A-4A3E-36F8-E2B428AE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35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C7A77-A4EC-1A1E-D342-9B56B41B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665A86-FC48-2646-C286-33B1ADF72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DADC1E-0F7C-4FCE-7531-1FF7FA79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EC8E82-B800-3F3B-71E0-AE6F3896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B9CA61-E2DD-83C6-92D6-FD644E99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09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BD2F3-EB87-738F-35EF-8C15B7FD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7413E4-144D-9BB0-0B9D-DD307C4A7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3F57E8-BF34-D8EE-F518-69200DE3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B60DBC-7FD4-EA71-23A4-30D6B0E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EEAF73-D5D5-28EE-6015-09CF4AF8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96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35C2A-C217-C032-762E-FB4FA762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F04468-C2B2-B3F7-302B-DDE63D257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D28684-2C3D-2E6D-464F-CFE01B80E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7DB34F-8D59-F9D3-282B-D260D206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D6A1E6-FC5C-0927-F0EB-D3758F1C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6A5B6F-E8E8-9E83-5740-3E12C5B2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93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45210-AB51-D2EE-4D52-3AD04734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E26F54-9343-917C-ED59-D97A2DEC4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955AE6-9DA6-EC0E-9D47-C656F365B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760213-C194-44FA-BCFA-4DF42A8E6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B20AD3-02DE-79A0-159F-B83CDC796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860423-3383-C7B4-E9BD-ABB2AF1E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949F97-5F5C-5074-4F24-F934B495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3C4903-6125-AC72-4FFC-E985041D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83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76BC0-3FC4-4E7F-E4B1-435853E2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D1694C-DDCA-C098-C60F-F417DB26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FBA73F-4B3E-8D65-289C-AC1D6845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0F15A7-8AA4-CC93-8EFC-4A6704A8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91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CB0A76-E667-98C8-E1C5-D830955F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1FC274-C9CB-F094-3E16-076E82BB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FD7B04-F52D-8FDD-F1BA-18633BF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2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8FF70-525E-800E-634B-74699F0C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CDDBC2-5804-FD80-938F-06D6121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09CE72-8562-ECFA-58E0-25726FAE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81919E-BA00-57E3-C960-08B51D8C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B1FD7A-BE5D-2498-A9CE-A5B17279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6FD545-8536-1A0E-1D6B-727A8994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53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D8A78-E606-7903-43F9-714DB30E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F68BCA-6594-69FF-9234-290F00134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E5149F-67FB-ECE5-C20A-D1FE98ECF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AE2110-50BA-C01E-8865-021236CE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0A7C86-9654-11D3-9E57-8415233F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8DB070-5FF7-9336-6702-6D575001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8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DC8A40-7A77-ED29-CF63-476ED91C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C2F202-BDAE-2ABB-1050-0BFEF3277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EC6EA0-BE02-7C67-1CDE-EFC5C92AF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1A9A-677D-4691-82FA-BF69CF3F4481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56FB13-739D-E4E8-2025-4027C1F70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646252-8D03-574C-4F21-2F6721426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01D3-4D1D-4FA7-938F-F6AC788BB7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84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ine-maes.squarespac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model.com/examples/genetics.s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D3A14-CB85-54B0-CFE5-04C2CCFC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09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Intro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bi/multivariate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analysis /</a:t>
            </a:r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Bivariate</a:t>
            </a: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FCDDFD-EB97-0A1D-504E-F9348A8DD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920" y="4313238"/>
            <a:ext cx="9144000" cy="1655762"/>
          </a:xfrm>
        </p:spPr>
        <p:txBody>
          <a:bodyPr>
            <a:normAutofit/>
          </a:bodyPr>
          <a:lstStyle/>
          <a:p>
            <a:r>
              <a:rPr lang="nl-NL" sz="3000" dirty="0"/>
              <a:t>Margot van de Weijer &amp; Chelsea Sawyers</a:t>
            </a:r>
          </a:p>
        </p:txBody>
      </p:sp>
    </p:spTree>
    <p:extLst>
      <p:ext uri="{BB962C8B-B14F-4D97-AF65-F5344CB8AC3E}">
        <p14:creationId xmlns:p14="http://schemas.microsoft.com/office/powerpoint/2010/main" val="7366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D5E7316-370C-B1B9-3C33-834D6F49C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224" b="36807"/>
          <a:stretch/>
        </p:blipFill>
        <p:spPr>
          <a:xfrm>
            <a:off x="762001" y="2075203"/>
            <a:ext cx="5801360" cy="345943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4293B8-B11A-7200-9C34-490217D5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E36FAA3-F254-09DF-A692-92B4813EFB53}"/>
              </a:ext>
            </a:extLst>
          </p:cNvPr>
          <p:cNvCxnSpPr/>
          <p:nvPr/>
        </p:nvCxnSpPr>
        <p:spPr>
          <a:xfrm flipV="1">
            <a:off x="4460240" y="3429000"/>
            <a:ext cx="3738880" cy="138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95797809-FD33-873B-9E0C-8A2D647C483D}"/>
              </a:ext>
            </a:extLst>
          </p:cNvPr>
          <p:cNvSpPr txBox="1"/>
          <p:nvPr/>
        </p:nvSpPr>
        <p:spPr>
          <a:xfrm>
            <a:off x="8087360" y="2621280"/>
            <a:ext cx="33426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The </a:t>
            </a:r>
            <a:r>
              <a:rPr lang="nl-NL" dirty="0" err="1"/>
              <a:t>covariance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phenotype</a:t>
            </a:r>
            <a:r>
              <a:rPr lang="nl-NL" dirty="0"/>
              <a:t> 1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phenotype</a:t>
            </a:r>
            <a:r>
              <a:rPr lang="nl-NL" dirty="0"/>
              <a:t> 2 in </a:t>
            </a:r>
            <a:r>
              <a:rPr lang="nl-NL" dirty="0" err="1"/>
              <a:t>twin</a:t>
            </a:r>
            <a:r>
              <a:rPr lang="nl-NL" dirty="0"/>
              <a:t> 1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cross-</a:t>
            </a:r>
            <a:r>
              <a:rPr lang="nl-NL" dirty="0" err="1">
                <a:sym typeface="Wingdings" panose="05000000000000000000" pitchFamily="2" charset="2"/>
              </a:rPr>
              <a:t>trait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covariance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within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individuals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- </a:t>
            </a:r>
            <a:r>
              <a:rPr lang="nl-NL" dirty="0" err="1">
                <a:sym typeface="Wingdings" panose="05000000000000000000" pitchFamily="2" charset="2"/>
              </a:rPr>
              <a:t>This</a:t>
            </a:r>
            <a:r>
              <a:rPr lang="nl-NL" dirty="0">
                <a:sym typeface="Wingdings" panose="05000000000000000000" pitchFamily="2" charset="2"/>
              </a:rPr>
              <a:t> is </a:t>
            </a:r>
            <a:r>
              <a:rPr lang="nl-NL" dirty="0" err="1">
                <a:sym typeface="Wingdings" panose="05000000000000000000" pitchFamily="2" charset="2"/>
              </a:rPr>
              <a:t>what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you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normally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study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outside</a:t>
            </a:r>
            <a:r>
              <a:rPr lang="nl-NL" dirty="0">
                <a:sym typeface="Wingdings" panose="05000000000000000000" pitchFamily="2" charset="2"/>
              </a:rPr>
              <a:t> of a </a:t>
            </a:r>
            <a:r>
              <a:rPr lang="nl-NL" dirty="0" err="1">
                <a:sym typeface="Wingdings" panose="05000000000000000000" pitchFamily="2" charset="2"/>
              </a:rPr>
              <a:t>twin</a:t>
            </a:r>
            <a:r>
              <a:rPr lang="nl-NL" dirty="0">
                <a:sym typeface="Wingdings" panose="05000000000000000000" pitchFamily="2" charset="2"/>
              </a:rPr>
              <a:t> context;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association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between</a:t>
            </a:r>
            <a:r>
              <a:rPr lang="nl-NL" dirty="0">
                <a:sym typeface="Wingdings" panose="05000000000000000000" pitchFamily="2" charset="2"/>
              </a:rPr>
              <a:t> a </a:t>
            </a:r>
            <a:r>
              <a:rPr lang="nl-NL" dirty="0" err="1">
                <a:sym typeface="Wingdings" panose="05000000000000000000" pitchFamily="2" charset="2"/>
              </a:rPr>
              <a:t>and</a:t>
            </a:r>
            <a:r>
              <a:rPr lang="nl-NL" dirty="0">
                <a:sym typeface="Wingdings" panose="05000000000000000000" pitchFamily="2" charset="2"/>
              </a:rPr>
              <a:t> b in a </a:t>
            </a:r>
            <a:r>
              <a:rPr lang="nl-NL" dirty="0" err="1">
                <a:sym typeface="Wingdings" panose="05000000000000000000" pitchFamily="2" charset="2"/>
              </a:rPr>
              <a:t>bunch</a:t>
            </a:r>
            <a:r>
              <a:rPr lang="nl-NL" dirty="0">
                <a:sym typeface="Wingdings" panose="05000000000000000000" pitchFamily="2" charset="2"/>
              </a:rPr>
              <a:t> of </a:t>
            </a:r>
            <a:r>
              <a:rPr lang="nl-NL" dirty="0" err="1">
                <a:sym typeface="Wingdings" panose="05000000000000000000" pitchFamily="2" charset="2"/>
              </a:rPr>
              <a:t>individuals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47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070C710-1AB0-CF96-43BF-BE51059A806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7D17DA-24D5-85D9-2808-6373BB373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832" y="1843088"/>
            <a:ext cx="7274335" cy="428168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CEFFE38-92BA-F0E2-BEA4-5138DDE4E720}"/>
              </a:ext>
            </a:extLst>
          </p:cNvPr>
          <p:cNvCxnSpPr>
            <a:cxnSpLocks/>
          </p:cNvCxnSpPr>
          <p:nvPr/>
        </p:nvCxnSpPr>
        <p:spPr>
          <a:xfrm flipH="1" flipV="1">
            <a:off x="1148080" y="3749040"/>
            <a:ext cx="3312160" cy="104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2332E4CC-3EDA-7F7D-B3CA-CAB3D00DC967}"/>
              </a:ext>
            </a:extLst>
          </p:cNvPr>
          <p:cNvSpPr txBox="1"/>
          <p:nvPr/>
        </p:nvSpPr>
        <p:spPr>
          <a:xfrm>
            <a:off x="355600" y="3059251"/>
            <a:ext cx="158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what</a:t>
            </a:r>
            <a:r>
              <a:rPr lang="nl-NL" dirty="0"/>
              <a:t> we </a:t>
            </a:r>
            <a:r>
              <a:rPr lang="nl-NL" dirty="0" err="1"/>
              <a:t>looked</a:t>
            </a:r>
            <a:r>
              <a:rPr lang="nl-NL" dirty="0"/>
              <a:t> at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univariate</a:t>
            </a:r>
            <a:r>
              <a:rPr lang="nl-NL" dirty="0"/>
              <a:t> case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1A3F7E95-60DB-5865-AB7E-363C319F7BE1}"/>
              </a:ext>
            </a:extLst>
          </p:cNvPr>
          <p:cNvCxnSpPr>
            <a:cxnSpLocks/>
          </p:cNvCxnSpPr>
          <p:nvPr/>
        </p:nvCxnSpPr>
        <p:spPr>
          <a:xfrm flipV="1">
            <a:off x="6248400" y="3463232"/>
            <a:ext cx="4287520" cy="133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613406F-D3E9-D29A-F9D5-0B53F055ACA1}"/>
              </a:ext>
            </a:extLst>
          </p:cNvPr>
          <p:cNvSpPr txBox="1"/>
          <p:nvPr/>
        </p:nvSpPr>
        <p:spPr>
          <a:xfrm>
            <a:off x="10408919" y="2040880"/>
            <a:ext cx="1584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This</a:t>
            </a:r>
            <a:r>
              <a:rPr lang="nl-NL" dirty="0"/>
              <a:t> is new: the cross-</a:t>
            </a:r>
            <a:r>
              <a:rPr lang="nl-NL" dirty="0" err="1"/>
              <a:t>twin</a:t>
            </a:r>
            <a:r>
              <a:rPr lang="nl-NL" dirty="0"/>
              <a:t> cross-</a:t>
            </a:r>
            <a:r>
              <a:rPr lang="nl-NL" dirty="0" err="1"/>
              <a:t>trait</a:t>
            </a:r>
            <a:r>
              <a:rPr lang="nl-NL" dirty="0"/>
              <a:t> </a:t>
            </a:r>
            <a:r>
              <a:rPr lang="nl-NL" dirty="0" err="1"/>
              <a:t>covariance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/>
              <a:t>CTCT MZ&gt;DZ? </a:t>
            </a:r>
            <a:r>
              <a:rPr lang="nl-NL" dirty="0" err="1"/>
              <a:t>Likely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</a:t>
            </a:r>
            <a:r>
              <a:rPr lang="nl-NL" dirty="0" err="1"/>
              <a:t>influences</a:t>
            </a:r>
            <a:r>
              <a:rPr lang="nl-NL" dirty="0"/>
              <a:t> on the </a:t>
            </a:r>
            <a:r>
              <a:rPr lang="nl-NL" dirty="0" err="1"/>
              <a:t>covariance</a:t>
            </a:r>
            <a:r>
              <a:rPr lang="nl-NL" dirty="0"/>
              <a:t>. </a:t>
            </a:r>
          </a:p>
          <a:p>
            <a:r>
              <a:rPr lang="nl-NL" dirty="0"/>
              <a:t>CTCT MZ=DZ? </a:t>
            </a:r>
            <a:r>
              <a:rPr lang="nl-NL" dirty="0" err="1"/>
              <a:t>Covariance</a:t>
            </a:r>
            <a:r>
              <a:rPr lang="nl-NL" dirty="0"/>
              <a:t> </a:t>
            </a:r>
            <a:r>
              <a:rPr lang="nl-NL" dirty="0" err="1"/>
              <a:t>likely</a:t>
            </a:r>
            <a:r>
              <a:rPr lang="nl-NL" dirty="0"/>
              <a:t> </a:t>
            </a:r>
            <a:r>
              <a:rPr lang="nl-NL" dirty="0" err="1"/>
              <a:t>mostly</a:t>
            </a:r>
            <a:r>
              <a:rPr lang="nl-NL" dirty="0"/>
              <a:t> common </a:t>
            </a:r>
            <a:r>
              <a:rPr lang="nl-NL" dirty="0" err="1"/>
              <a:t>environmental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21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0F0AF0C-81F7-C01B-A825-21CD2E3A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23" y="2812699"/>
            <a:ext cx="5057005" cy="297656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E3A676B-6BEB-DD2A-15ED-00F0BA1DE65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How do these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relate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802E4E-204E-4B01-9930-AAD6320A3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92" y="2963561"/>
            <a:ext cx="5768185" cy="26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6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7A5C3-F09A-1290-CE47-EB659F8C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584036"/>
            <a:ext cx="65024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Lets zoom in on 1 </a:t>
            </a:r>
            <a:r>
              <a:rPr lang="nl-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 component </a:t>
            </a:r>
            <a:r>
              <a:rPr lang="nl-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61C955-FAE3-2738-9F6D-29D6957F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36" y="2112152"/>
            <a:ext cx="7175869" cy="34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17F82BB-CB11-558D-C449-3030B938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45" y="2116365"/>
            <a:ext cx="7175869" cy="349903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2B33D02-8BC6-E58B-9272-4A21993DA134}"/>
              </a:ext>
            </a:extLst>
          </p:cNvPr>
          <p:cNvSpPr/>
          <p:nvPr/>
        </p:nvSpPr>
        <p:spPr>
          <a:xfrm>
            <a:off x="2426786" y="1856195"/>
            <a:ext cx="3718560" cy="382016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6B8058E-957E-1D8D-D31F-E136E1E9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578" y="469672"/>
            <a:ext cx="10990581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nl-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</p:txBody>
      </p:sp>
    </p:spTree>
    <p:extLst>
      <p:ext uri="{BB962C8B-B14F-4D97-AF65-F5344CB8AC3E}">
        <p14:creationId xmlns:p14="http://schemas.microsoft.com/office/powerpoint/2010/main" val="222978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7A5D618-795F-9BA2-FF33-12FFD63DB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40" y="0"/>
            <a:ext cx="3988499" cy="421406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2AB9F64-0860-CAC4-B6EA-EB029BDE59D5}"/>
              </a:ext>
            </a:extLst>
          </p:cNvPr>
          <p:cNvSpPr txBox="1">
            <a:spLocks/>
          </p:cNvSpPr>
          <p:nvPr/>
        </p:nvSpPr>
        <p:spPr>
          <a:xfrm>
            <a:off x="4853939" y="1604961"/>
            <a:ext cx="582676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Within-twin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E35C836-66CE-B3D2-4316-27EEDA3E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58398"/>
              </p:ext>
            </p:extLst>
          </p:nvPr>
        </p:nvGraphicFramePr>
        <p:xfrm>
          <a:off x="1170699" y="4531045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643452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033232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166366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6851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1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Phenotype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Phenotype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1074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Phenotype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7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Phenotype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355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7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1406636-2E33-7D08-0F96-8D882913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80" y="1198498"/>
            <a:ext cx="5813838" cy="28348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627B240-8DCF-76B8-A04A-BD67B3AFE6D8}"/>
              </a:ext>
            </a:extLst>
          </p:cNvPr>
          <p:cNvSpPr txBox="1">
            <a:spLocks/>
          </p:cNvSpPr>
          <p:nvPr/>
        </p:nvSpPr>
        <p:spPr>
          <a:xfrm>
            <a:off x="3182620" y="253165"/>
            <a:ext cx="582676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A53C32C2-7891-4122-ED82-1AD3AC316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2770"/>
              </p:ext>
            </p:extLst>
          </p:nvPr>
        </p:nvGraphicFramePr>
        <p:xfrm>
          <a:off x="2824854" y="4530766"/>
          <a:ext cx="5813839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3460">
                  <a:extLst>
                    <a:ext uri="{9D8B030D-6E8A-4147-A177-3AD203B41FA5}">
                      <a16:colId xmlns:a16="http://schemas.microsoft.com/office/drawing/2014/main" val="3364345213"/>
                    </a:ext>
                  </a:extLst>
                </a:gridCol>
                <a:gridCol w="1309082">
                  <a:extLst>
                    <a:ext uri="{9D8B030D-6E8A-4147-A177-3AD203B41FA5}">
                      <a16:colId xmlns:a16="http://schemas.microsoft.com/office/drawing/2014/main" val="3703323272"/>
                    </a:ext>
                  </a:extLst>
                </a:gridCol>
                <a:gridCol w="1597837">
                  <a:extLst>
                    <a:ext uri="{9D8B030D-6E8A-4147-A177-3AD203B41FA5}">
                      <a16:colId xmlns:a16="http://schemas.microsoft.com/office/drawing/2014/main" val="1616636686"/>
                    </a:ext>
                  </a:extLst>
                </a:gridCol>
                <a:gridCol w="1453460">
                  <a:extLst>
                    <a:ext uri="{9D8B030D-6E8A-4147-A177-3AD203B41FA5}">
                      <a16:colId xmlns:a16="http://schemas.microsoft.com/office/drawing/2014/main" val="3486851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MZ (a=1) or DZ (a=.5)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1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1074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a*VA11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a*VA21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7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a*VA21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a*VA22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355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8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1406636-2E33-7D08-0F96-8D882913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80" y="1198498"/>
            <a:ext cx="5813838" cy="28348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627B240-8DCF-76B8-A04A-BD67B3AFE6D8}"/>
              </a:ext>
            </a:extLst>
          </p:cNvPr>
          <p:cNvSpPr txBox="1">
            <a:spLocks/>
          </p:cNvSpPr>
          <p:nvPr/>
        </p:nvSpPr>
        <p:spPr>
          <a:xfrm>
            <a:off x="3182620" y="253165"/>
            <a:ext cx="582676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8">
            <a:extLst>
              <a:ext uri="{FF2B5EF4-FFF2-40B4-BE49-F238E27FC236}">
                <a16:creationId xmlns:a16="http://schemas.microsoft.com/office/drawing/2014/main" id="{503208B1-12D3-9ED9-AD0A-59F573A52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34830"/>
              </p:ext>
            </p:extLst>
          </p:nvPr>
        </p:nvGraphicFramePr>
        <p:xfrm>
          <a:off x="2532379" y="4256725"/>
          <a:ext cx="5813839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3460">
                  <a:extLst>
                    <a:ext uri="{9D8B030D-6E8A-4147-A177-3AD203B41FA5}">
                      <a16:colId xmlns:a16="http://schemas.microsoft.com/office/drawing/2014/main" val="3364345213"/>
                    </a:ext>
                  </a:extLst>
                </a:gridCol>
                <a:gridCol w="1309082">
                  <a:extLst>
                    <a:ext uri="{9D8B030D-6E8A-4147-A177-3AD203B41FA5}">
                      <a16:colId xmlns:a16="http://schemas.microsoft.com/office/drawing/2014/main" val="3703323272"/>
                    </a:ext>
                  </a:extLst>
                </a:gridCol>
                <a:gridCol w="1597837">
                  <a:extLst>
                    <a:ext uri="{9D8B030D-6E8A-4147-A177-3AD203B41FA5}">
                      <a16:colId xmlns:a16="http://schemas.microsoft.com/office/drawing/2014/main" val="1616636686"/>
                    </a:ext>
                  </a:extLst>
                </a:gridCol>
                <a:gridCol w="1453460">
                  <a:extLst>
                    <a:ext uri="{9D8B030D-6E8A-4147-A177-3AD203B41FA5}">
                      <a16:colId xmlns:a16="http://schemas.microsoft.com/office/drawing/2014/main" val="3486851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MZ (a=1) or DZ (a=.5)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1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1074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nl-NL" sz="4000" dirty="0"/>
                        <a:t>A* VA</a:t>
                      </a:r>
                      <a:r>
                        <a:rPr lang="nl-NL" sz="4000" baseline="-25000" dirty="0"/>
                        <a:t>(2x2)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7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Pheno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355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70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60F730B-4B6F-9181-47A3-37F1D86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96057"/>
              </p:ext>
            </p:extLst>
          </p:nvPr>
        </p:nvGraphicFramePr>
        <p:xfrm>
          <a:off x="2179914" y="3722757"/>
          <a:ext cx="817084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397508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58829730-E3DB-6F27-E95E-24F0D033E079}"/>
              </a:ext>
            </a:extLst>
          </p:cNvPr>
          <p:cNvSpPr txBox="1"/>
          <p:nvPr/>
        </p:nvSpPr>
        <p:spPr>
          <a:xfrm>
            <a:off x="2001520" y="2488912"/>
            <a:ext cx="343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P1 =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P2 =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8A84386-E448-2ABD-2C55-54D4555D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0" y="1954530"/>
            <a:ext cx="6635907" cy="11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60F730B-4B6F-9181-47A3-37F1D86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72667"/>
              </p:ext>
            </p:extLst>
          </p:nvPr>
        </p:nvGraphicFramePr>
        <p:xfrm>
          <a:off x="1727200" y="3675345"/>
          <a:ext cx="9215122" cy="276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01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576117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520735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6F50CE2-3854-DA8C-E199-64B8C819B564}"/>
              </a:ext>
            </a:extLst>
          </p:cNvPr>
          <p:cNvSpPr txBox="1"/>
          <p:nvPr/>
        </p:nvSpPr>
        <p:spPr>
          <a:xfrm>
            <a:off x="1727200" y="1309777"/>
            <a:ext cx="2509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within-trait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within-twin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zygosity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1" name="Afbeelding 90">
            <a:extLst>
              <a:ext uri="{FF2B5EF4-FFF2-40B4-BE49-F238E27FC236}">
                <a16:creationId xmlns:a16="http://schemas.microsoft.com/office/drawing/2014/main" id="{CEBD1CB5-413B-533F-CF91-D250DC29D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0" y="836647"/>
            <a:ext cx="6460645" cy="23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1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083AB-106B-F71B-AF97-B8D6B5089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480" y="620077"/>
            <a:ext cx="8829040" cy="980123"/>
          </a:xfrm>
        </p:spPr>
        <p:txBody>
          <a:bodyPr>
            <a:normAutofit/>
          </a:bodyPr>
          <a:lstStyle/>
          <a:p>
            <a:r>
              <a:rPr lang="nl-NL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univariate</a:t>
            </a: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157977-9B90-C90F-26B6-CBF9C183A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4080" y="1966278"/>
            <a:ext cx="4231640" cy="1655762"/>
          </a:xfrm>
        </p:spPr>
        <p:txBody>
          <a:bodyPr>
            <a:normAutofit fontScale="92500"/>
          </a:bodyPr>
          <a:lstStyle/>
          <a:p>
            <a:r>
              <a:rPr lang="en-US" dirty="0"/>
              <a:t>What are the contributions of </a:t>
            </a:r>
            <a:r>
              <a:rPr lang="en-US" dirty="0">
                <a:solidFill>
                  <a:srgbClr val="FF0000"/>
                </a:solidFill>
              </a:rPr>
              <a:t>additive genetic (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, </a:t>
            </a:r>
            <a:r>
              <a:rPr lang="en-US" dirty="0">
                <a:solidFill>
                  <a:srgbClr val="004CD0"/>
                </a:solidFill>
              </a:rPr>
              <a:t>dominant genetic /shared environmental (</a:t>
            </a:r>
            <a:r>
              <a:rPr lang="en-US" b="1" dirty="0">
                <a:solidFill>
                  <a:srgbClr val="004CD0"/>
                </a:solidFill>
              </a:rPr>
              <a:t>D</a:t>
            </a:r>
            <a:r>
              <a:rPr lang="en-US" dirty="0">
                <a:solidFill>
                  <a:srgbClr val="004CD0"/>
                </a:solidFill>
              </a:rPr>
              <a:t> or </a:t>
            </a:r>
            <a:r>
              <a:rPr lang="en-US" b="1" dirty="0">
                <a:solidFill>
                  <a:srgbClr val="004CD0"/>
                </a:solidFill>
              </a:rPr>
              <a:t>C</a:t>
            </a:r>
            <a:r>
              <a:rPr lang="en-US" dirty="0"/>
              <a:t>),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and unique environmental</a:t>
            </a:r>
            <a:r>
              <a:rPr lang="en-US" dirty="0"/>
              <a:t>(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dirty="0"/>
              <a:t>)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factors to the variance?</a:t>
            </a:r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1089083F-2042-593A-5071-93E7B09E725D}"/>
              </a:ext>
            </a:extLst>
          </p:cNvPr>
          <p:cNvSpPr txBox="1">
            <a:spLocks/>
          </p:cNvSpPr>
          <p:nvPr/>
        </p:nvSpPr>
        <p:spPr>
          <a:xfrm>
            <a:off x="7691120" y="3916680"/>
            <a:ext cx="3784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In normal language:</a:t>
            </a:r>
          </a:p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 are </a:t>
            </a:r>
            <a:r>
              <a:rPr lang="nl-NL" dirty="0" err="1"/>
              <a:t>individual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in a </a:t>
            </a:r>
            <a:r>
              <a:rPr lang="nl-NL" dirty="0" err="1"/>
              <a:t>trait</a:t>
            </a:r>
            <a:r>
              <a:rPr lang="nl-NL" dirty="0"/>
              <a:t> (</a:t>
            </a:r>
            <a:r>
              <a:rPr lang="nl-NL" dirty="0" err="1"/>
              <a:t>lets</a:t>
            </a:r>
            <a:r>
              <a:rPr lang="nl-NL" dirty="0"/>
              <a:t> say </a:t>
            </a:r>
            <a:r>
              <a:rPr lang="nl-NL" dirty="0" err="1"/>
              <a:t>height</a:t>
            </a:r>
            <a:r>
              <a:rPr lang="nl-NL" dirty="0"/>
              <a:t>) </a:t>
            </a:r>
            <a:r>
              <a:rPr lang="nl-NL" dirty="0" err="1"/>
              <a:t>explained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genetic</a:t>
            </a:r>
            <a:r>
              <a:rPr lang="nl-NL" dirty="0"/>
              <a:t> or </a:t>
            </a:r>
            <a:r>
              <a:rPr lang="nl-NL" dirty="0" err="1"/>
              <a:t>environmental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? 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F380CF-B6CB-70AA-3C90-B6656B65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2409888"/>
            <a:ext cx="6466840" cy="30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8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60F730B-4B6F-9181-47A3-37F1D86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49839"/>
              </p:ext>
            </p:extLst>
          </p:nvPr>
        </p:nvGraphicFramePr>
        <p:xfrm>
          <a:off x="1681479" y="3406106"/>
          <a:ext cx="9215122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01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576117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520735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6F50CE2-3854-DA8C-E199-64B8C819B564}"/>
              </a:ext>
            </a:extLst>
          </p:cNvPr>
          <p:cNvSpPr txBox="1"/>
          <p:nvPr/>
        </p:nvSpPr>
        <p:spPr>
          <a:xfrm>
            <a:off x="300860" y="867730"/>
            <a:ext cx="2761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within-trait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within-twin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zygosity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9F91298-C497-5737-E66A-EB793B9EF721}"/>
              </a:ext>
            </a:extLst>
          </p:cNvPr>
          <p:cNvSpPr/>
          <p:nvPr/>
        </p:nvSpPr>
        <p:spPr>
          <a:xfrm>
            <a:off x="6289040" y="4762466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5E08673-C346-08A3-2E5E-46FE5513E54F}"/>
              </a:ext>
            </a:extLst>
          </p:cNvPr>
          <p:cNvSpPr/>
          <p:nvPr/>
        </p:nvSpPr>
        <p:spPr>
          <a:xfrm>
            <a:off x="9362441" y="6085772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7" name="Afbeelding 446">
            <a:extLst>
              <a:ext uri="{FF2B5EF4-FFF2-40B4-BE49-F238E27FC236}">
                <a16:creationId xmlns:a16="http://schemas.microsoft.com/office/drawing/2014/main" id="{308DEE5F-DBBC-4B2D-6993-2E6561620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45" y="560070"/>
            <a:ext cx="8529211" cy="27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1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60F730B-4B6F-9181-47A3-37F1D86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36493"/>
              </p:ext>
            </p:extLst>
          </p:nvPr>
        </p:nvGraphicFramePr>
        <p:xfrm>
          <a:off x="1681479" y="3406106"/>
          <a:ext cx="9215122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01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576117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520735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6F50CE2-3854-DA8C-E199-64B8C819B564}"/>
              </a:ext>
            </a:extLst>
          </p:cNvPr>
          <p:cNvSpPr txBox="1"/>
          <p:nvPr/>
        </p:nvSpPr>
        <p:spPr>
          <a:xfrm>
            <a:off x="2042160" y="802640"/>
            <a:ext cx="235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within-trait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(like in 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univariate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model)</a:t>
            </a:r>
          </a:p>
          <a:p>
            <a:pPr algn="ctr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zygosity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E663FC3-D55E-DDDD-2BE4-DAB66180F047}"/>
              </a:ext>
            </a:extLst>
          </p:cNvPr>
          <p:cNvSpPr/>
          <p:nvPr/>
        </p:nvSpPr>
        <p:spPr>
          <a:xfrm>
            <a:off x="4754880" y="5392386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F44B7C6-1EF0-F056-18CA-805D1323D25B}"/>
              </a:ext>
            </a:extLst>
          </p:cNvPr>
          <p:cNvSpPr/>
          <p:nvPr/>
        </p:nvSpPr>
        <p:spPr>
          <a:xfrm>
            <a:off x="7803981" y="4152866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8" name="Afbeelding 407">
            <a:extLst>
              <a:ext uri="{FF2B5EF4-FFF2-40B4-BE49-F238E27FC236}">
                <a16:creationId xmlns:a16="http://schemas.microsoft.com/office/drawing/2014/main" id="{5A4AFE9B-7AB3-5DD8-3090-CD536C435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423" y="224413"/>
            <a:ext cx="6431987" cy="29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60F730B-4B6F-9181-47A3-37F1D86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52258"/>
              </p:ext>
            </p:extLst>
          </p:nvPr>
        </p:nvGraphicFramePr>
        <p:xfrm>
          <a:off x="1681479" y="3406106"/>
          <a:ext cx="9215122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01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576117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520735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VC22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VC22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6F50CE2-3854-DA8C-E199-64B8C819B564}"/>
              </a:ext>
            </a:extLst>
          </p:cNvPr>
          <p:cNvSpPr txBox="1"/>
          <p:nvPr/>
        </p:nvSpPr>
        <p:spPr>
          <a:xfrm>
            <a:off x="2021840" y="822960"/>
            <a:ext cx="235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within-trait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(like in 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univariate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model)</a:t>
            </a:r>
          </a:p>
          <a:p>
            <a:pPr algn="ctr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differs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zygosity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1AD488F-1F14-3126-E936-C148717FB43D}"/>
              </a:ext>
            </a:extLst>
          </p:cNvPr>
          <p:cNvSpPr/>
          <p:nvPr/>
        </p:nvSpPr>
        <p:spPr>
          <a:xfrm>
            <a:off x="6269821" y="6065452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BB8ABB3-0382-ED3B-06A5-3A8D004B9466}"/>
              </a:ext>
            </a:extLst>
          </p:cNvPr>
          <p:cNvSpPr/>
          <p:nvPr/>
        </p:nvSpPr>
        <p:spPr>
          <a:xfrm>
            <a:off x="9362441" y="4756099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0" name="Afbeelding 329">
            <a:extLst>
              <a:ext uri="{FF2B5EF4-FFF2-40B4-BE49-F238E27FC236}">
                <a16:creationId xmlns:a16="http://schemas.microsoft.com/office/drawing/2014/main" id="{854AB80E-D8B0-A3D2-7836-DA7564C4E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249" y="123469"/>
            <a:ext cx="6486241" cy="30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60F730B-4B6F-9181-47A3-37F1D86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01661"/>
              </p:ext>
            </p:extLst>
          </p:nvPr>
        </p:nvGraphicFramePr>
        <p:xfrm>
          <a:off x="1681479" y="3406106"/>
          <a:ext cx="9215122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01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576117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520735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VC21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VC21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VC21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VC21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6F50CE2-3854-DA8C-E199-64B8C819B564}"/>
              </a:ext>
            </a:extLst>
          </p:cNvPr>
          <p:cNvSpPr txBox="1"/>
          <p:nvPr/>
        </p:nvSpPr>
        <p:spPr>
          <a:xfrm>
            <a:off x="1920240" y="955040"/>
            <a:ext cx="2357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within-twin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cross-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trait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zygosity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9593E6D-8D52-00E5-483C-4A040D190AE6}"/>
              </a:ext>
            </a:extLst>
          </p:cNvPr>
          <p:cNvSpPr/>
          <p:nvPr/>
        </p:nvSpPr>
        <p:spPr>
          <a:xfrm>
            <a:off x="6289040" y="4158063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A792D8E-5764-777F-DC23-29ACCFE5D75A}"/>
              </a:ext>
            </a:extLst>
          </p:cNvPr>
          <p:cNvSpPr/>
          <p:nvPr/>
        </p:nvSpPr>
        <p:spPr>
          <a:xfrm>
            <a:off x="9362441" y="5397583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61887C6-DF77-C4BE-A88D-8B8AF9DF8835}"/>
              </a:ext>
            </a:extLst>
          </p:cNvPr>
          <p:cNvSpPr/>
          <p:nvPr/>
        </p:nvSpPr>
        <p:spPr>
          <a:xfrm>
            <a:off x="4754880" y="4800717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552752E-6011-A105-F524-10E140BF7FC8}"/>
              </a:ext>
            </a:extLst>
          </p:cNvPr>
          <p:cNvSpPr/>
          <p:nvPr/>
        </p:nvSpPr>
        <p:spPr>
          <a:xfrm>
            <a:off x="7828281" y="6036492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5" name="Afbeelding 274">
            <a:extLst>
              <a:ext uri="{FF2B5EF4-FFF2-40B4-BE49-F238E27FC236}">
                <a16:creationId xmlns:a16="http://schemas.microsoft.com/office/drawing/2014/main" id="{9A10D77A-6C96-5063-1924-A6D05BD7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60" y="178854"/>
            <a:ext cx="6783733" cy="31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60F730B-4B6F-9181-47A3-37F1D86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41089"/>
              </p:ext>
            </p:extLst>
          </p:nvPr>
        </p:nvGraphicFramePr>
        <p:xfrm>
          <a:off x="1681479" y="3406106"/>
          <a:ext cx="9215122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01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576117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520735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VC11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VC21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6F50CE2-3854-DA8C-E199-64B8C819B564}"/>
              </a:ext>
            </a:extLst>
          </p:cNvPr>
          <p:cNvSpPr txBox="1"/>
          <p:nvPr/>
        </p:nvSpPr>
        <p:spPr>
          <a:xfrm>
            <a:off x="2062480" y="1524000"/>
            <a:ext cx="235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cross-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cross-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trait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differs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zygosity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9593E6D-8D52-00E5-483C-4A040D190AE6}"/>
              </a:ext>
            </a:extLst>
          </p:cNvPr>
          <p:cNvSpPr/>
          <p:nvPr/>
        </p:nvSpPr>
        <p:spPr>
          <a:xfrm>
            <a:off x="6291580" y="5433084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A792D8E-5764-777F-DC23-29ACCFE5D75A}"/>
              </a:ext>
            </a:extLst>
          </p:cNvPr>
          <p:cNvSpPr/>
          <p:nvPr/>
        </p:nvSpPr>
        <p:spPr>
          <a:xfrm>
            <a:off x="9359900" y="4158063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61887C6-DF77-C4BE-A88D-8B8AF9DF8835}"/>
              </a:ext>
            </a:extLst>
          </p:cNvPr>
          <p:cNvSpPr/>
          <p:nvPr/>
        </p:nvSpPr>
        <p:spPr>
          <a:xfrm>
            <a:off x="4756150" y="6070595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552752E-6011-A105-F524-10E140BF7FC8}"/>
              </a:ext>
            </a:extLst>
          </p:cNvPr>
          <p:cNvSpPr/>
          <p:nvPr/>
        </p:nvSpPr>
        <p:spPr>
          <a:xfrm>
            <a:off x="7825740" y="4785287"/>
            <a:ext cx="1534160" cy="642654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0" name="Afbeelding 209">
            <a:extLst>
              <a:ext uri="{FF2B5EF4-FFF2-40B4-BE49-F238E27FC236}">
                <a16:creationId xmlns:a16="http://schemas.microsoft.com/office/drawing/2014/main" id="{FE78A4B4-BD3D-3A1A-0BCE-1D5D7BE0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82" y="278132"/>
            <a:ext cx="6475978" cy="30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1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60F730B-4B6F-9181-47A3-37F1D86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71781"/>
              </p:ext>
            </p:extLst>
          </p:nvPr>
        </p:nvGraphicFramePr>
        <p:xfrm>
          <a:off x="1682749" y="3429000"/>
          <a:ext cx="9215122" cy="2374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01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576117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527801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520735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</a:t>
                      </a:r>
                      <a:r>
                        <a:rPr lang="nl-NL" b="0" baseline="-25000" dirty="0">
                          <a:solidFill>
                            <a:srgbClr val="FF0000"/>
                          </a:solidFill>
                        </a:rPr>
                        <a:t>(2x2)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nl-NL" b="0" dirty="0">
                          <a:solidFill>
                            <a:srgbClr val="0070C0"/>
                          </a:solidFill>
                        </a:rPr>
                        <a:t>VC</a:t>
                      </a:r>
                      <a:r>
                        <a:rPr lang="nl-NL" b="0" baseline="-25000" dirty="0">
                          <a:solidFill>
                            <a:srgbClr val="0070C0"/>
                          </a:solidFill>
                        </a:rPr>
                        <a:t>(2x2)</a:t>
                      </a:r>
                      <a:r>
                        <a:rPr lang="nl-NL" b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 VE</a:t>
                      </a:r>
                      <a:r>
                        <a:rPr lang="nl-NL" b="0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(2x2)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0.5/1 * VA</a:t>
                      </a:r>
                      <a:r>
                        <a:rPr lang="nl-NL" b="0" baseline="-25000" dirty="0">
                          <a:solidFill>
                            <a:srgbClr val="FF0000"/>
                          </a:solidFill>
                        </a:rPr>
                        <a:t>(2x2)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nl-NL" b="0" dirty="0">
                          <a:solidFill>
                            <a:srgbClr val="0070C0"/>
                          </a:solidFill>
                        </a:rPr>
                        <a:t>VC</a:t>
                      </a:r>
                      <a:r>
                        <a:rPr lang="nl-NL" b="0" baseline="-25000" dirty="0">
                          <a:solidFill>
                            <a:srgbClr val="0070C0"/>
                          </a:solidFill>
                        </a:rPr>
                        <a:t>(2x2)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0.5/1 * VA</a:t>
                      </a:r>
                      <a:r>
                        <a:rPr lang="nl-NL" b="0" baseline="-25000" dirty="0">
                          <a:solidFill>
                            <a:srgbClr val="FF0000"/>
                          </a:solidFill>
                        </a:rPr>
                        <a:t>(2x2)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nl-NL" b="0" dirty="0">
                          <a:solidFill>
                            <a:srgbClr val="0070C0"/>
                          </a:solidFill>
                        </a:rPr>
                        <a:t>VC</a:t>
                      </a:r>
                      <a:r>
                        <a:rPr lang="nl-NL" b="0" baseline="-25000" dirty="0">
                          <a:solidFill>
                            <a:srgbClr val="0070C0"/>
                          </a:solidFill>
                        </a:rPr>
                        <a:t>(2x2)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</a:t>
                      </a:r>
                      <a:r>
                        <a:rPr lang="nl-NL" b="0" baseline="-25000" dirty="0">
                          <a:solidFill>
                            <a:srgbClr val="FF0000"/>
                          </a:solidFill>
                        </a:rPr>
                        <a:t>(2x2)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nl-NL" b="0" dirty="0">
                          <a:solidFill>
                            <a:srgbClr val="0070C0"/>
                          </a:solidFill>
                        </a:rPr>
                        <a:t>VC</a:t>
                      </a:r>
                      <a:r>
                        <a:rPr lang="nl-NL" b="0" baseline="-25000" dirty="0">
                          <a:solidFill>
                            <a:srgbClr val="0070C0"/>
                          </a:solidFill>
                        </a:rPr>
                        <a:t>(2x2)</a:t>
                      </a:r>
                      <a:r>
                        <a:rPr lang="nl-NL" b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+ VE</a:t>
                      </a:r>
                      <a:r>
                        <a:rPr lang="nl-NL" b="0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(2x2)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6F50CE2-3854-DA8C-E199-64B8C819B564}"/>
              </a:ext>
            </a:extLst>
          </p:cNvPr>
          <p:cNvSpPr txBox="1"/>
          <p:nvPr/>
        </p:nvSpPr>
        <p:spPr>
          <a:xfrm>
            <a:off x="1682749" y="1898246"/>
            <a:ext cx="235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How do we do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OpenMx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10" name="Afbeelding 209">
            <a:extLst>
              <a:ext uri="{FF2B5EF4-FFF2-40B4-BE49-F238E27FC236}">
                <a16:creationId xmlns:a16="http://schemas.microsoft.com/office/drawing/2014/main" id="{FE78A4B4-BD3D-3A1A-0BCE-1D5D7BE0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82" y="278132"/>
            <a:ext cx="6475978" cy="30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40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53166-6DB8-1E57-DCE9-F28FDC4E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0440" cy="1325563"/>
          </a:xfrm>
        </p:spPr>
        <p:txBody>
          <a:bodyPr/>
          <a:lstStyle/>
          <a:p>
            <a:pPr algn="ctr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B7D35EC-2F44-8597-14D7-CB1209FB3D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covariance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standard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deviations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, we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calculate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genetic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environmental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correlations</a:t>
                </a:r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nl-N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𝐶𝑜𝑟𝑟𝑒𝑙𝑎𝑡𝑖𝑜𝑛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𝑐𝑜𝑣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𝑠𝑑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𝑠𝑑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nl-NL" dirty="0"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</m:t>
                    </m:r>
                    <m:r>
                      <a:rPr lang="nl-NL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𝑣𝑎𝑟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𝑣𝑎𝑟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B7D35EC-2F44-8597-14D7-CB1209FB3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267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F32D6D4-77F3-6396-228D-C2E14B6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80" y="790321"/>
            <a:ext cx="987044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genetic correlation 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67830D3-81C0-166A-DB9A-74DE9C231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33776"/>
              </p:ext>
            </p:extLst>
          </p:nvPr>
        </p:nvGraphicFramePr>
        <p:xfrm>
          <a:off x="6096000" y="3289299"/>
          <a:ext cx="46228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10704982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028904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993668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  <a:endParaRPr lang="nl-N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nl-N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73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  <a:endParaRPr lang="nl-N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VA11 = 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VA21 = 2.23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51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nl-N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VA21 = 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VA22 = 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696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637A6B8A-2839-11FE-4413-A80E44C51F6A}"/>
                  </a:ext>
                </a:extLst>
              </p:cNvPr>
              <p:cNvSpPr txBox="1"/>
              <p:nvPr/>
            </p:nvSpPr>
            <p:spPr>
              <a:xfrm>
                <a:off x="162560" y="3477446"/>
                <a:ext cx="6096000" cy="736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𝐶𝑜𝑟𝑟𝑒𝑙𝑎𝑡𝑖𝑜𝑛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 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𝑐𝑜𝑣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𝑣𝑎𝑟</m:t>
                              </m:r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𝑣𝑎𝑟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637A6B8A-2839-11FE-4413-A80E44C51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" y="3477446"/>
                <a:ext cx="6096000" cy="7362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43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F32D6D4-77F3-6396-228D-C2E14B6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80" y="469082"/>
            <a:ext cx="987044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genetic correlation 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67830D3-81C0-166A-DB9A-74DE9C231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57006"/>
              </p:ext>
            </p:extLst>
          </p:nvPr>
        </p:nvGraphicFramePr>
        <p:xfrm>
          <a:off x="6096000" y="3289299"/>
          <a:ext cx="46228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10704982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028904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993668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  <a:endParaRPr lang="nl-N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nl-N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73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  <a:endParaRPr lang="nl-N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VA11 = 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VA21 = 2.23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51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nl-N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VA21 = 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VA22 = 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696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637A6B8A-2839-11FE-4413-A80E44C51F6A}"/>
                  </a:ext>
                </a:extLst>
              </p:cNvPr>
              <p:cNvSpPr txBox="1"/>
              <p:nvPr/>
            </p:nvSpPr>
            <p:spPr>
              <a:xfrm>
                <a:off x="0" y="2211067"/>
                <a:ext cx="6096000" cy="736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𝐶𝑜𝑟𝑟𝑒𝑙𝑎𝑡𝑖𝑜𝑛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 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𝑐𝑜𝑣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𝑣𝑎𝑟</m:t>
                              </m:r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𝑣𝑎𝑟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637A6B8A-2839-11FE-4413-A80E44C51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11067"/>
                <a:ext cx="6096000" cy="7362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CF6DA82B-24EE-D976-5DD7-04995D9E395E}"/>
                  </a:ext>
                </a:extLst>
              </p:cNvPr>
              <p:cNvSpPr txBox="1"/>
              <p:nvPr/>
            </p:nvSpPr>
            <p:spPr>
              <a:xfrm>
                <a:off x="0" y="3508793"/>
                <a:ext cx="6096000" cy="664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 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2.23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4.20∗2.03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CF6DA82B-24EE-D976-5DD7-04995D9E3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93"/>
                <a:ext cx="6096000" cy="664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64FF9C23-3DB9-6331-F8CA-6F687FBD95E3}"/>
                  </a:ext>
                </a:extLst>
              </p:cNvPr>
              <p:cNvSpPr txBox="1"/>
              <p:nvPr/>
            </p:nvSpPr>
            <p:spPr>
              <a:xfrm>
                <a:off x="190500" y="4430555"/>
                <a:ext cx="525526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2.23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2.92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64FF9C23-3DB9-6331-F8CA-6F687FBD9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430555"/>
                <a:ext cx="525526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0AF66F82-4247-78BA-71F8-7BF2D8CC89CE}"/>
                  </a:ext>
                </a:extLst>
              </p:cNvPr>
              <p:cNvSpPr txBox="1"/>
              <p:nvPr/>
            </p:nvSpPr>
            <p:spPr>
              <a:xfrm>
                <a:off x="190500" y="5356804"/>
                <a:ext cx="5255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.76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0AF66F82-4247-78BA-71F8-7BF2D8CC8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5356804"/>
                <a:ext cx="52552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095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168847-BE79-5747-EE1D-C9D054E8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Imagine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phenotypically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correlating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.70,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90%. Does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most important factor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explaining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information on the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bivariate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heritability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– the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factors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factors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1% of the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even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1.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8495333-6530-043B-3902-D3D0D986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genetic correlation </a:t>
            </a:r>
          </a:p>
        </p:txBody>
      </p:sp>
    </p:spTree>
    <p:extLst>
      <p:ext uri="{BB962C8B-B14F-4D97-AF65-F5344CB8AC3E}">
        <p14:creationId xmlns:p14="http://schemas.microsoft.com/office/powerpoint/2010/main" val="389495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ACEvc.R">
            <a:extLst>
              <a:ext uri="{FF2B5EF4-FFF2-40B4-BE49-F238E27FC236}">
                <a16:creationId xmlns:a16="http://schemas.microsoft.com/office/drawing/2014/main" id="{D80F74FA-322E-083C-A172-F6AAE23D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" y="1049020"/>
            <a:ext cx="4983480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535A373-FAA8-9376-ABB9-C1228070D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44167"/>
              </p:ext>
            </p:extLst>
          </p:nvPr>
        </p:nvGraphicFramePr>
        <p:xfrm>
          <a:off x="5491479" y="1386839"/>
          <a:ext cx="6441441" cy="2042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147">
                  <a:extLst>
                    <a:ext uri="{9D8B030D-6E8A-4147-A177-3AD203B41FA5}">
                      <a16:colId xmlns:a16="http://schemas.microsoft.com/office/drawing/2014/main" val="1677109431"/>
                    </a:ext>
                  </a:extLst>
                </a:gridCol>
                <a:gridCol w="2147147">
                  <a:extLst>
                    <a:ext uri="{9D8B030D-6E8A-4147-A177-3AD203B41FA5}">
                      <a16:colId xmlns:a16="http://schemas.microsoft.com/office/drawing/2014/main" val="4092075751"/>
                    </a:ext>
                  </a:extLst>
                </a:gridCol>
                <a:gridCol w="2147147">
                  <a:extLst>
                    <a:ext uri="{9D8B030D-6E8A-4147-A177-3AD203B41FA5}">
                      <a16:colId xmlns:a16="http://schemas.microsoft.com/office/drawing/2014/main" val="2274822426"/>
                    </a:ext>
                  </a:extLst>
                </a:gridCol>
              </a:tblGrid>
              <a:tr h="67447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MZ </a:t>
                      </a:r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MZ </a:t>
                      </a:r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11190"/>
                  </a:ext>
                </a:extLst>
              </a:tr>
              <a:tr h="683843">
                <a:tc>
                  <a:txBody>
                    <a:bodyPr/>
                    <a:lstStyle/>
                    <a:p>
                      <a:r>
                        <a:rPr lang="nl-NL" dirty="0"/>
                        <a:t>MZ </a:t>
                      </a:r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Var(A)+Var(C)+Var(E)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64295"/>
                  </a:ext>
                </a:extLst>
              </a:tr>
              <a:tr h="683843">
                <a:tc>
                  <a:txBody>
                    <a:bodyPr/>
                    <a:lstStyle/>
                    <a:p>
                      <a:r>
                        <a:rPr lang="nl-NL" dirty="0"/>
                        <a:t>MZ </a:t>
                      </a:r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Var(A) + Var(C)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Var(A)+Var(C)+Var(E)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53461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A6CBAA9-C119-815A-5A8C-0C0E163EA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889119"/>
              </p:ext>
            </p:extLst>
          </p:nvPr>
        </p:nvGraphicFramePr>
        <p:xfrm>
          <a:off x="5491478" y="3804919"/>
          <a:ext cx="6441441" cy="2042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147">
                  <a:extLst>
                    <a:ext uri="{9D8B030D-6E8A-4147-A177-3AD203B41FA5}">
                      <a16:colId xmlns:a16="http://schemas.microsoft.com/office/drawing/2014/main" val="1677109431"/>
                    </a:ext>
                  </a:extLst>
                </a:gridCol>
                <a:gridCol w="2147147">
                  <a:extLst>
                    <a:ext uri="{9D8B030D-6E8A-4147-A177-3AD203B41FA5}">
                      <a16:colId xmlns:a16="http://schemas.microsoft.com/office/drawing/2014/main" val="4092075751"/>
                    </a:ext>
                  </a:extLst>
                </a:gridCol>
                <a:gridCol w="2147147">
                  <a:extLst>
                    <a:ext uri="{9D8B030D-6E8A-4147-A177-3AD203B41FA5}">
                      <a16:colId xmlns:a16="http://schemas.microsoft.com/office/drawing/2014/main" val="2274822426"/>
                    </a:ext>
                  </a:extLst>
                </a:gridCol>
              </a:tblGrid>
              <a:tr h="67447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DZ </a:t>
                      </a:r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DZ </a:t>
                      </a:r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11190"/>
                  </a:ext>
                </a:extLst>
              </a:tr>
              <a:tr h="683843">
                <a:tc>
                  <a:txBody>
                    <a:bodyPr/>
                    <a:lstStyle/>
                    <a:p>
                      <a:r>
                        <a:rPr lang="nl-NL" dirty="0"/>
                        <a:t>DZ </a:t>
                      </a:r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Var(A)+Var(C)+Var(E)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64295"/>
                  </a:ext>
                </a:extLst>
              </a:tr>
              <a:tr h="683843">
                <a:tc>
                  <a:txBody>
                    <a:bodyPr/>
                    <a:lstStyle/>
                    <a:p>
                      <a:r>
                        <a:rPr lang="nl-NL" dirty="0"/>
                        <a:t>DZ </a:t>
                      </a:r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0.5*Var(A) + Var(C)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Var(A)+Var(C)+Var(E)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53461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7062A675-636A-6592-D0DA-C4902650BDC6}"/>
              </a:ext>
            </a:extLst>
          </p:cNvPr>
          <p:cNvSpPr txBox="1">
            <a:spLocks/>
          </p:cNvSpPr>
          <p:nvPr/>
        </p:nvSpPr>
        <p:spPr>
          <a:xfrm>
            <a:off x="5679440" y="517525"/>
            <a:ext cx="582676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matrix in MZ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DZ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pairs</a:t>
            </a:r>
          </a:p>
        </p:txBody>
      </p:sp>
    </p:spTree>
    <p:extLst>
      <p:ext uri="{BB962C8B-B14F-4D97-AF65-F5344CB8AC3E}">
        <p14:creationId xmlns:p14="http://schemas.microsoft.com/office/powerpoint/2010/main" val="759775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168847-BE79-5747-EE1D-C9D054E8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.76 means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factors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influencing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share a 76% overlap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It does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say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correlate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or the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are important for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8495333-6530-043B-3902-D3D0D986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genetic correlation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3DABE3-4A49-8186-7EEE-60246768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52" y="4156009"/>
            <a:ext cx="6769448" cy="25464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F20E01D-D508-A792-59FD-ACC5792EE397}"/>
              </a:ext>
            </a:extLst>
          </p:cNvPr>
          <p:cNvSpPr txBox="1"/>
          <p:nvPr/>
        </p:nvSpPr>
        <p:spPr>
          <a:xfrm>
            <a:off x="2480310" y="5631278"/>
            <a:ext cx="230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0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 promise you - The Paisano">
            <a:extLst>
              <a:ext uri="{FF2B5EF4-FFF2-40B4-BE49-F238E27FC236}">
                <a16:creationId xmlns:a16="http://schemas.microsoft.com/office/drawing/2014/main" id="{663F6FD3-1B59-9B08-5E16-3CF11195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10" y="3661412"/>
            <a:ext cx="2358390" cy="30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06360A-637E-2956-0824-49FC9251B44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506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Lets go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means of a practical… </a:t>
            </a:r>
          </a:p>
          <a:p>
            <a:pPr algn="ctr"/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promise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make more sense….</a:t>
            </a:r>
          </a:p>
        </p:txBody>
      </p:sp>
    </p:spTree>
    <p:extLst>
      <p:ext uri="{BB962C8B-B14F-4D97-AF65-F5344CB8AC3E}">
        <p14:creationId xmlns:p14="http://schemas.microsoft.com/office/powerpoint/2010/main" val="4008603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59B5B69-83AD-8107-0122-08DBC1383F83}"/>
              </a:ext>
            </a:extLst>
          </p:cNvPr>
          <p:cNvSpPr txBox="1">
            <a:spLocks/>
          </p:cNvSpPr>
          <p:nvPr/>
        </p:nvSpPr>
        <p:spPr>
          <a:xfrm>
            <a:off x="838200" y="568960"/>
            <a:ext cx="10515600" cy="5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twinData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” dataset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readily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OpenMx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information on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dataset: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effectLst/>
                <a:latin typeface="Lato" panose="020F0502020204030203" pitchFamily="34" charset="0"/>
              </a:rPr>
              <a:t>Description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Australian twin (18+) data with 3,808 observations on the 12 variables, It is a wide dataset, with two individuals per line. Families are identified by the variable “fam”.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“Zygosity” is coded as a factor with 5-levels: MZFF, MZMM, DZFF, DZMM, DZOS</a:t>
            </a:r>
            <a:r>
              <a:rPr lang="en-US" dirty="0">
                <a:latin typeface="Lato" panose="020F0502020204030203" pitchFamily="34" charset="0"/>
              </a:rPr>
              <a:t>, but for this practical we will be working with 2 groups (MZs and DZs)</a:t>
            </a:r>
          </a:p>
          <a:p>
            <a:pPr algn="l"/>
            <a:endParaRPr lang="en-US" dirty="0">
              <a:latin typeface="Lato" panose="020F0502020204030203" pitchFamily="34" charset="0"/>
            </a:endParaRPr>
          </a:p>
          <a:p>
            <a:pPr algn="l"/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Variable </a:t>
            </a:r>
            <a:r>
              <a:rPr lang="en-US" dirty="0" err="1">
                <a:latin typeface="Lato" panose="020F0502020204030203" pitchFamily="34" charset="0"/>
                <a:cs typeface="Arial" panose="020B0604020202020204" pitchFamily="34" charset="0"/>
              </a:rPr>
              <a:t>zyg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nl-NL" b="0" i="0" dirty="0">
                <a:effectLst/>
                <a:latin typeface="Lato" panose="020F0502020204030203" pitchFamily="34" charset="0"/>
              </a:rPr>
              <a:t>codes </a:t>
            </a:r>
            <a:r>
              <a:rPr lang="nl-NL" b="0" i="0" dirty="0" err="1">
                <a:effectLst/>
                <a:latin typeface="Lato" panose="020F0502020204030203" pitchFamily="34" charset="0"/>
              </a:rPr>
              <a:t>twin-zygosity</a:t>
            </a:r>
            <a:r>
              <a:rPr lang="nl-NL" b="0" i="0" dirty="0">
                <a:effectLst/>
                <a:latin typeface="Lato" panose="020F0502020204030203" pitchFamily="34" charset="0"/>
              </a:rPr>
              <a:t> as </a:t>
            </a:r>
            <a:r>
              <a:rPr lang="nl-NL" b="0" i="0" dirty="0" err="1">
                <a:effectLst/>
                <a:latin typeface="Lato" panose="020F0502020204030203" pitchFamily="34" charset="0"/>
              </a:rPr>
              <a:t>follows</a:t>
            </a:r>
            <a:r>
              <a:rPr lang="nl-NL" b="0" i="0" dirty="0">
                <a:effectLst/>
                <a:latin typeface="Lato" panose="020F0502020204030203" pitchFamily="34" charset="0"/>
              </a:rPr>
              <a:t>: 1 == MZFF (</a:t>
            </a:r>
            <a:r>
              <a:rPr lang="nl-NL" b="0" i="0" dirty="0" err="1">
                <a:effectLst/>
                <a:latin typeface="Lato" panose="020F0502020204030203" pitchFamily="34" charset="0"/>
              </a:rPr>
              <a:t>i.e</a:t>
            </a:r>
            <a:r>
              <a:rPr lang="nl-NL" b="0" i="0" dirty="0">
                <a:effectLst/>
                <a:latin typeface="Lato" panose="020F0502020204030203" pitchFamily="34" charset="0"/>
              </a:rPr>
              <a:t> MZ </a:t>
            </a:r>
            <a:r>
              <a:rPr lang="nl-NL" b="0" i="0" dirty="0" err="1">
                <a:effectLst/>
                <a:latin typeface="Lato" panose="020F0502020204030203" pitchFamily="34" charset="0"/>
              </a:rPr>
              <a:t>females</a:t>
            </a:r>
            <a:r>
              <a:rPr lang="nl-NL" b="0" i="0" dirty="0">
                <a:effectLst/>
                <a:latin typeface="Lato" panose="020F0502020204030203" pitchFamily="34" charset="0"/>
              </a:rPr>
              <a:t>) 2 == MZMM (</a:t>
            </a:r>
            <a:r>
              <a:rPr lang="nl-NL" b="0" i="0" dirty="0" err="1">
                <a:effectLst/>
                <a:latin typeface="Lato" panose="020F0502020204030203" pitchFamily="34" charset="0"/>
              </a:rPr>
              <a:t>i.e</a:t>
            </a:r>
            <a:r>
              <a:rPr lang="nl-NL" b="0" i="0" dirty="0">
                <a:effectLst/>
                <a:latin typeface="Lato" panose="020F0502020204030203" pitchFamily="34" charset="0"/>
              </a:rPr>
              <a:t> MZ </a:t>
            </a:r>
            <a:r>
              <a:rPr lang="nl-NL" b="0" i="0" dirty="0" err="1">
                <a:effectLst/>
                <a:latin typeface="Lato" panose="020F0502020204030203" pitchFamily="34" charset="0"/>
              </a:rPr>
              <a:t>males</a:t>
            </a:r>
            <a:r>
              <a:rPr lang="nl-NL" b="0" i="0" dirty="0">
                <a:effectLst/>
                <a:latin typeface="Lato" panose="020F0502020204030203" pitchFamily="34" charset="0"/>
              </a:rPr>
              <a:t>) 3 == DZFF 4 == DZMM 5 == DZOS </a:t>
            </a:r>
            <a:r>
              <a:rPr lang="nl-NL" b="0" i="0" dirty="0" err="1">
                <a:effectLst/>
                <a:latin typeface="Lato" panose="020F0502020204030203" pitchFamily="34" charset="0"/>
              </a:rPr>
              <a:t>opposite</a:t>
            </a:r>
            <a:r>
              <a:rPr lang="nl-NL" b="0" i="0" dirty="0">
                <a:effectLst/>
                <a:latin typeface="Lato" panose="020F0502020204030203" pitchFamily="34" charset="0"/>
              </a:rPr>
              <a:t> </a:t>
            </a:r>
            <a:r>
              <a:rPr lang="nl-NL" b="0" i="0" dirty="0" err="1">
                <a:effectLst/>
                <a:latin typeface="Lato" panose="020F0502020204030203" pitchFamily="34" charset="0"/>
              </a:rPr>
              <a:t>sex</a:t>
            </a:r>
            <a:r>
              <a:rPr lang="nl-NL" b="0" i="0" dirty="0">
                <a:effectLst/>
                <a:latin typeface="Lato" panose="020F0502020204030203" pitchFamily="34" charset="0"/>
              </a:rPr>
              <a:t> pairs</a:t>
            </a:r>
          </a:p>
          <a:p>
            <a:pPr algn="l"/>
            <a:r>
              <a:rPr lang="nl-NL" b="0" i="1" dirty="0" err="1">
                <a:effectLst/>
                <a:latin typeface="Lato" panose="020F0502020204030203" pitchFamily="34" charset="0"/>
              </a:rPr>
              <a:t>Note</a:t>
            </a:r>
            <a:r>
              <a:rPr lang="nl-NL" b="0" i="1" dirty="0">
                <a:effectLst/>
                <a:latin typeface="Lato" panose="020F0502020204030203" pitchFamily="34" charset="0"/>
              </a:rPr>
              <a:t>: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zyg</a:t>
            </a:r>
            <a:r>
              <a:rPr lang="nl-NL" b="0" i="1" dirty="0">
                <a:effectLst/>
                <a:latin typeface="Lato" panose="020F0502020204030203" pitchFamily="34" charset="0"/>
              </a:rPr>
              <a:t> 6:10 are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for</a:t>
            </a:r>
            <a:r>
              <a:rPr lang="nl-NL" b="0" i="1" dirty="0">
                <a:effectLst/>
                <a:latin typeface="Lato" panose="020F0502020204030203" pitchFamily="34" charset="0"/>
              </a:rPr>
              <a:t>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an</a:t>
            </a:r>
            <a:r>
              <a:rPr lang="nl-NL" b="0" i="1" dirty="0">
                <a:effectLst/>
                <a:latin typeface="Lato" panose="020F0502020204030203" pitchFamily="34" charset="0"/>
              </a:rPr>
              <a:t>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older</a:t>
            </a:r>
            <a:r>
              <a:rPr lang="nl-NL" b="0" i="1" dirty="0">
                <a:effectLst/>
                <a:latin typeface="Lato" panose="020F0502020204030203" pitchFamily="34" charset="0"/>
              </a:rPr>
              <a:t> cohort in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the</a:t>
            </a:r>
            <a:r>
              <a:rPr lang="nl-NL" b="0" i="1" dirty="0">
                <a:effectLst/>
                <a:latin typeface="Lato" panose="020F0502020204030203" pitchFamily="34" charset="0"/>
              </a:rPr>
              <a:t> sample.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So</a:t>
            </a:r>
            <a:r>
              <a:rPr lang="nl-NL" b="0" i="1" dirty="0">
                <a:effectLst/>
                <a:latin typeface="Lato" panose="020F0502020204030203" pitchFamily="34" charset="0"/>
              </a:rPr>
              <a:t>: 6 == MZFF (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i.e</a:t>
            </a:r>
            <a:r>
              <a:rPr lang="nl-NL" b="0" i="1" dirty="0">
                <a:effectLst/>
                <a:latin typeface="Lato" panose="020F0502020204030203" pitchFamily="34" charset="0"/>
              </a:rPr>
              <a:t> MZ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females</a:t>
            </a:r>
            <a:r>
              <a:rPr lang="nl-NL" b="0" i="1" dirty="0">
                <a:effectLst/>
                <a:latin typeface="Lato" panose="020F0502020204030203" pitchFamily="34" charset="0"/>
              </a:rPr>
              <a:t>) 7 == MZMM (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i.e</a:t>
            </a:r>
            <a:r>
              <a:rPr lang="nl-NL" b="0" i="1" dirty="0">
                <a:effectLst/>
                <a:latin typeface="Lato" panose="020F0502020204030203" pitchFamily="34" charset="0"/>
              </a:rPr>
              <a:t> MZ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males</a:t>
            </a:r>
            <a:r>
              <a:rPr lang="nl-NL" b="0" i="1" dirty="0">
                <a:effectLst/>
                <a:latin typeface="Lato" panose="020F0502020204030203" pitchFamily="34" charset="0"/>
              </a:rPr>
              <a:t>) 8 == DZFF 9 == DZMM 10 == DZOS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opposite</a:t>
            </a:r>
            <a:r>
              <a:rPr lang="nl-NL" b="0" i="1" dirty="0">
                <a:effectLst/>
                <a:latin typeface="Lato" panose="020F0502020204030203" pitchFamily="34" charset="0"/>
              </a:rPr>
              <a:t> </a:t>
            </a:r>
            <a:r>
              <a:rPr lang="nl-NL" b="0" i="1" dirty="0" err="1">
                <a:effectLst/>
                <a:latin typeface="Lato" panose="020F0502020204030203" pitchFamily="34" charset="0"/>
              </a:rPr>
              <a:t>sex</a:t>
            </a:r>
            <a:r>
              <a:rPr lang="nl-NL" b="0" i="1" dirty="0">
                <a:effectLst/>
                <a:latin typeface="Lato" panose="020F0502020204030203" pitchFamily="34" charset="0"/>
              </a:rPr>
              <a:t> pairs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50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0FCB3-59DD-7B3B-6A98-ADE9DB49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35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Copy the folder </a:t>
            </a:r>
            <a:r>
              <a:rPr lang="nl-NL" dirty="0" err="1"/>
              <a:t>margot</a:t>
            </a:r>
            <a:r>
              <a:rPr lang="nl-NL" dirty="0"/>
              <a:t>/2024/Day-3/</a:t>
            </a:r>
            <a:r>
              <a:rPr lang="nl-NL" dirty="0" err="1"/>
              <a:t>practical_bivtwinmodels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workspace</a:t>
            </a:r>
            <a:r>
              <a:rPr lang="nl-NL" dirty="0"/>
              <a:t> in </a:t>
            </a:r>
            <a:r>
              <a:rPr lang="nl-NL" dirty="0" err="1"/>
              <a:t>Rstudio</a:t>
            </a:r>
            <a:r>
              <a:rPr lang="nl-NL" dirty="0"/>
              <a:t>:</a:t>
            </a:r>
            <a:br>
              <a:rPr lang="nl-NL" dirty="0"/>
            </a:br>
            <a:br>
              <a:rPr lang="nl-NL" dirty="0"/>
            </a:br>
            <a:r>
              <a:rPr lang="en-US" dirty="0"/>
              <a:t>system("cp -R /faculty/</a:t>
            </a:r>
            <a:r>
              <a:rPr lang="en-US" dirty="0" err="1"/>
              <a:t>margot</a:t>
            </a:r>
            <a:r>
              <a:rPr lang="en-US" dirty="0"/>
              <a:t>/2024/Day-3/</a:t>
            </a:r>
            <a:r>
              <a:rPr lang="en-US" dirty="0" err="1"/>
              <a:t>practical_bivtwinmodels</a:t>
            </a:r>
            <a:r>
              <a:rPr lang="en-US" dirty="0"/>
              <a:t>/* ./ ")</a:t>
            </a:r>
            <a:br>
              <a:rPr lang="en-US" dirty="0"/>
            </a:b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We will be working in Qualtrics. The link to the Qualtrics is in the top of the </a:t>
            </a:r>
            <a:r>
              <a:rPr lang="en-US" dirty="0" err="1">
                <a:sym typeface="Wingdings" panose="05000000000000000000" pitchFamily="2" charset="2"/>
              </a:rPr>
              <a:t>twoADE</a:t>
            </a:r>
            <a:r>
              <a:rPr lang="en-US" dirty="0">
                <a:sym typeface="Wingdings" panose="05000000000000000000" pitchFamily="2" charset="2"/>
              </a:rPr>
              <a:t> script!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the practical consists of 2 parts: we will go over part 1 together before commencing with part 2.</a:t>
            </a:r>
            <a:br>
              <a:rPr lang="en-US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122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713A9-FFF0-00FB-A7FD-6184D7E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5" y="90805"/>
            <a:ext cx="10515600" cy="1325563"/>
          </a:xfrm>
        </p:spPr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Saturated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model script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15759-A1C9-6C74-3F31-0EEDC0D35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75" y="13168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folder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is a script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saturated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model,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a script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bivariate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model. For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sake of time, we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skip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saturated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model, but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lets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take a look at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MZ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DZ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5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 script first:</a:t>
            </a:r>
          </a:p>
          <a:p>
            <a:pPr marL="0" indent="0">
              <a:buNone/>
            </a:pPr>
            <a:endParaRPr lang="nl-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085FEF5-AA38-8064-CB7D-48A5AC010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41729"/>
              </p:ext>
            </p:extLst>
          </p:nvPr>
        </p:nvGraphicFramePr>
        <p:xfrm>
          <a:off x="5921924" y="2642425"/>
          <a:ext cx="58434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695">
                  <a:extLst>
                    <a:ext uri="{9D8B030D-6E8A-4147-A177-3AD203B41FA5}">
                      <a16:colId xmlns:a16="http://schemas.microsoft.com/office/drawing/2014/main" val="1764121834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679234023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096860286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339469553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708818906"/>
                    </a:ext>
                  </a:extLst>
                </a:gridCol>
              </a:tblGrid>
              <a:tr h="306735">
                <a:tc>
                  <a:txBody>
                    <a:bodyPr/>
                    <a:lstStyle/>
                    <a:p>
                      <a:r>
                        <a:rPr lang="nl-NL" dirty="0"/>
                        <a:t>MZ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463553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09691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36742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8414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77417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B58EA62-2AF7-05B0-0624-14024B736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40214"/>
              </p:ext>
            </p:extLst>
          </p:nvPr>
        </p:nvGraphicFramePr>
        <p:xfrm>
          <a:off x="5921923" y="4791137"/>
          <a:ext cx="58434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695">
                  <a:extLst>
                    <a:ext uri="{9D8B030D-6E8A-4147-A177-3AD203B41FA5}">
                      <a16:colId xmlns:a16="http://schemas.microsoft.com/office/drawing/2014/main" val="1764121834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679234023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096860286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339469553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708818906"/>
                    </a:ext>
                  </a:extLst>
                </a:gridCol>
              </a:tblGrid>
              <a:tr h="306735">
                <a:tc>
                  <a:txBody>
                    <a:bodyPr/>
                    <a:lstStyle/>
                    <a:p>
                      <a:r>
                        <a:rPr lang="nl-NL" dirty="0"/>
                        <a:t>DZ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463553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09691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36742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8414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77417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056457E0-E44B-1E05-C84E-6B29C9D1035F}"/>
              </a:ext>
            </a:extLst>
          </p:cNvPr>
          <p:cNvSpPr txBox="1"/>
          <p:nvPr/>
        </p:nvSpPr>
        <p:spPr>
          <a:xfrm>
            <a:off x="599440" y="3011332"/>
            <a:ext cx="5189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Compare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MZ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DZ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correlations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weight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MZ &gt; 2*DZ, we fit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ADE model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MZ &lt; 2*DZ, we fit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ACE model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MZ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DZ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correlations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height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weight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Does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indicate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ADE or ACE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models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2276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660727-94C0-63BD-8DCB-1DA2F0E1A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82" y="1253331"/>
            <a:ext cx="4771953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Height</a:t>
            </a:r>
            <a:r>
              <a:rPr lang="nl-NL" b="1" dirty="0"/>
              <a:t>:</a:t>
            </a:r>
          </a:p>
          <a:p>
            <a:pPr marL="0" indent="0">
              <a:buNone/>
            </a:pPr>
            <a:r>
              <a:rPr lang="nl-NL" dirty="0"/>
              <a:t>MZ = .88</a:t>
            </a:r>
          </a:p>
          <a:p>
            <a:pPr marL="0" indent="0">
              <a:buNone/>
            </a:pPr>
            <a:r>
              <a:rPr lang="nl-NL" dirty="0"/>
              <a:t>DZ = .43</a:t>
            </a:r>
          </a:p>
          <a:p>
            <a:pPr marL="0" indent="0">
              <a:buNone/>
            </a:pPr>
            <a:r>
              <a:rPr lang="nl-NL" dirty="0"/>
              <a:t>MZ &gt; 2*DZ</a:t>
            </a:r>
          </a:p>
          <a:p>
            <a:pPr marL="0" indent="0">
              <a:buNone/>
            </a:pPr>
            <a:r>
              <a:rPr lang="nl-NL" b="1" dirty="0" err="1"/>
              <a:t>Weight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MZ = .85</a:t>
            </a:r>
          </a:p>
          <a:p>
            <a:pPr marL="0" indent="0">
              <a:buNone/>
            </a:pPr>
            <a:r>
              <a:rPr lang="nl-NL" dirty="0"/>
              <a:t>DZ = .33</a:t>
            </a:r>
          </a:p>
          <a:p>
            <a:pPr marL="0" indent="0">
              <a:buNone/>
            </a:pPr>
            <a:r>
              <a:rPr lang="nl-NL" dirty="0"/>
              <a:t>MZ &gt; 2*DZ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63F5E46-40B5-EF59-F7A7-94024FEC7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09053"/>
              </p:ext>
            </p:extLst>
          </p:nvPr>
        </p:nvGraphicFramePr>
        <p:xfrm>
          <a:off x="4849394" y="1253331"/>
          <a:ext cx="58434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695">
                  <a:extLst>
                    <a:ext uri="{9D8B030D-6E8A-4147-A177-3AD203B41FA5}">
                      <a16:colId xmlns:a16="http://schemas.microsoft.com/office/drawing/2014/main" val="1764121834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679234023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096860286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339469553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708818906"/>
                    </a:ext>
                  </a:extLst>
                </a:gridCol>
              </a:tblGrid>
              <a:tr h="306735">
                <a:tc>
                  <a:txBody>
                    <a:bodyPr/>
                    <a:lstStyle/>
                    <a:p>
                      <a:r>
                        <a:rPr lang="nl-NL" dirty="0"/>
                        <a:t>MZ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463553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09691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36742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8414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77417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3E49B61-B2DE-0874-0C5D-A43F344BC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8347"/>
              </p:ext>
            </p:extLst>
          </p:nvPr>
        </p:nvGraphicFramePr>
        <p:xfrm>
          <a:off x="4849393" y="3402043"/>
          <a:ext cx="58434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695">
                  <a:extLst>
                    <a:ext uri="{9D8B030D-6E8A-4147-A177-3AD203B41FA5}">
                      <a16:colId xmlns:a16="http://schemas.microsoft.com/office/drawing/2014/main" val="1764121834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679234023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096860286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339469553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708818906"/>
                    </a:ext>
                  </a:extLst>
                </a:gridCol>
              </a:tblGrid>
              <a:tr h="306735">
                <a:tc>
                  <a:txBody>
                    <a:bodyPr/>
                    <a:lstStyle/>
                    <a:p>
                      <a:r>
                        <a:rPr lang="nl-NL" dirty="0"/>
                        <a:t>DZ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463553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09691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36742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8414"/>
                  </a:ext>
                </a:extLst>
              </a:tr>
              <a:tr h="306735"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r>
                        <a:rPr lang="nl-NL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7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66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5004E-334E-C115-CBA8-E5009B3F7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011" y="2114383"/>
            <a:ext cx="6250119" cy="2230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Open the script “</a:t>
            </a:r>
            <a:r>
              <a:rPr lang="nl-NL" dirty="0" err="1"/>
              <a:t>twoADEvc.R</a:t>
            </a:r>
            <a:r>
              <a:rPr lang="nl-NL" dirty="0"/>
              <a:t>”* in </a:t>
            </a:r>
            <a:r>
              <a:rPr lang="nl-NL" dirty="0" err="1"/>
              <a:t>Rstudio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B648CF7-5857-E90F-8404-88DA0D4F9DE6}"/>
              </a:ext>
            </a:extLst>
          </p:cNvPr>
          <p:cNvSpPr txBox="1">
            <a:spLocks/>
          </p:cNvSpPr>
          <p:nvPr/>
        </p:nvSpPr>
        <p:spPr>
          <a:xfrm>
            <a:off x="6189172" y="6262777"/>
            <a:ext cx="6707340" cy="684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*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credits</a:t>
            </a:r>
            <a:r>
              <a:rPr lang="nl-NL" dirty="0"/>
              <a:t> for the script go </a:t>
            </a:r>
            <a:r>
              <a:rPr lang="nl-NL" dirty="0" err="1"/>
              <a:t>to</a:t>
            </a:r>
            <a:r>
              <a:rPr lang="nl-NL" dirty="0"/>
              <a:t> Hermine</a:t>
            </a:r>
          </a:p>
        </p:txBody>
      </p:sp>
    </p:spTree>
    <p:extLst>
      <p:ext uri="{BB962C8B-B14F-4D97-AF65-F5344CB8AC3E}">
        <p14:creationId xmlns:p14="http://schemas.microsoft.com/office/powerpoint/2010/main" val="825754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EB74440-1437-F823-EC4A-C171C67A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" y="2668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Lets have a look at </a:t>
            </a:r>
            <a:r>
              <a:rPr lang="nl-NL" sz="3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 data first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6C3509-4739-D04B-9B0C-3ACC57AC568B}"/>
              </a:ext>
            </a:extLst>
          </p:cNvPr>
          <p:cNvSpPr txBox="1"/>
          <p:nvPr/>
        </p:nvSpPr>
        <p:spPr>
          <a:xfrm>
            <a:off x="528320" y="1582340"/>
            <a:ext cx="10515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# Load Libraries &amp; Options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(list=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OpenMx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(psych)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source("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miFunctions.R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# ----------------------------------------------------------------------------------------------------------------------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# PREPARE DATA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#Load Data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data(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twinData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dim(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twinData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twinData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[,1:12],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skew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=F)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0" dirty="0">
                <a:effectLst/>
                <a:latin typeface="Poppins" panose="00000500000000000000" pitchFamily="2" charset="0"/>
              </a:rPr>
              <a:t>Please have a look at the means and standard deviations for weight and height, what do you see?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09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C17BA2-3A75-D1E2-3EC9-D2C886CEC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87" y="1968742"/>
            <a:ext cx="9132560" cy="385200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F95AD4F-C02D-16B8-605C-DB689C44D511}"/>
              </a:ext>
            </a:extLst>
          </p:cNvPr>
          <p:cNvSpPr/>
          <p:nvPr/>
        </p:nvSpPr>
        <p:spPr>
          <a:xfrm>
            <a:off x="2906695" y="3392905"/>
            <a:ext cx="727911" cy="110690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45450B7-CE37-A2EB-52DD-7A8C4E398F88}"/>
              </a:ext>
            </a:extLst>
          </p:cNvPr>
          <p:cNvCxnSpPr/>
          <p:nvPr/>
        </p:nvCxnSpPr>
        <p:spPr>
          <a:xfrm flipH="1" flipV="1">
            <a:off x="1896043" y="2785310"/>
            <a:ext cx="1010652" cy="1058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20B8997-EE96-61C3-7FD0-3E4B37E49999}"/>
              </a:ext>
            </a:extLst>
          </p:cNvPr>
          <p:cNvSpPr txBox="1"/>
          <p:nvPr/>
        </p:nvSpPr>
        <p:spPr>
          <a:xfrm>
            <a:off x="535405" y="1776862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These are </a:t>
            </a:r>
            <a:r>
              <a:rPr lang="nl-NL" dirty="0" err="1"/>
              <a:t>the</a:t>
            </a:r>
            <a:r>
              <a:rPr lang="nl-NL" dirty="0"/>
              <a:t> variables we are </a:t>
            </a:r>
            <a:r>
              <a:rPr lang="nl-NL" dirty="0" err="1"/>
              <a:t>interested</a:t>
            </a:r>
            <a:r>
              <a:rPr lang="nl-NL" dirty="0"/>
              <a:t> in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practical</a:t>
            </a:r>
          </a:p>
        </p:txBody>
      </p:sp>
    </p:spTree>
    <p:extLst>
      <p:ext uri="{BB962C8B-B14F-4D97-AF65-F5344CB8AC3E}">
        <p14:creationId xmlns:p14="http://schemas.microsoft.com/office/powerpoint/2010/main" val="3597985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716921-7984-233B-B256-9378D0B3C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058"/>
            <a:ext cx="10515600" cy="4630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Run the </a:t>
            </a:r>
            <a:r>
              <a:rPr lang="nl-NL" sz="2000" b="1" dirty="0" err="1"/>
              <a:t>following</a:t>
            </a:r>
            <a:r>
              <a:rPr lang="nl-NL" sz="2000" b="1" dirty="0"/>
              <a:t> bit of code</a:t>
            </a:r>
          </a:p>
          <a:p>
            <a:pPr marL="0" indent="0">
              <a:buNone/>
            </a:pPr>
            <a:r>
              <a:rPr lang="nl-NL" sz="2000" dirty="0"/>
              <a:t># Load Data</a:t>
            </a:r>
          </a:p>
          <a:p>
            <a:pPr marL="0" indent="0">
              <a:buNone/>
            </a:pPr>
            <a:r>
              <a:rPr lang="nl-NL" sz="2000" dirty="0"/>
              <a:t>data(</a:t>
            </a:r>
            <a:r>
              <a:rPr lang="nl-NL" sz="2000" dirty="0" err="1"/>
              <a:t>twinData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r>
              <a:rPr lang="nl-NL" sz="2000" dirty="0"/>
              <a:t>dim(</a:t>
            </a:r>
            <a:r>
              <a:rPr lang="nl-NL" sz="2000" dirty="0" err="1"/>
              <a:t>twinData</a:t>
            </a:r>
            <a:r>
              <a:rPr lang="nl-NL" sz="2000" dirty="0"/>
              <a:t>)</a:t>
            </a:r>
            <a:br>
              <a:rPr lang="nl-NL" sz="2000" dirty="0"/>
            </a:br>
            <a:r>
              <a:rPr lang="nl-NL" sz="2000" dirty="0" err="1"/>
              <a:t>describe</a:t>
            </a:r>
            <a:r>
              <a:rPr lang="nl-NL" sz="2000" dirty="0"/>
              <a:t>(</a:t>
            </a:r>
            <a:r>
              <a:rPr lang="nl-NL" sz="2000" dirty="0" err="1"/>
              <a:t>twinData</a:t>
            </a:r>
            <a:r>
              <a:rPr lang="nl-NL" sz="2000" dirty="0"/>
              <a:t>[,1:12], </a:t>
            </a:r>
            <a:r>
              <a:rPr lang="nl-NL" sz="2000" dirty="0" err="1"/>
              <a:t>skew</a:t>
            </a:r>
            <a:r>
              <a:rPr lang="nl-NL" sz="2000" dirty="0"/>
              <a:t>=F)</a:t>
            </a:r>
          </a:p>
          <a:p>
            <a:pPr marL="0" indent="0">
              <a:buNone/>
            </a:pPr>
            <a:r>
              <a:rPr lang="nl-NL" sz="2000" dirty="0" err="1"/>
              <a:t>twinData</a:t>
            </a:r>
            <a:r>
              <a:rPr lang="nl-NL" sz="2000" dirty="0"/>
              <a:t>[,'ht1'] &lt;- </a:t>
            </a:r>
            <a:r>
              <a:rPr lang="nl-NL" sz="2000" dirty="0" err="1"/>
              <a:t>twinData</a:t>
            </a:r>
            <a:r>
              <a:rPr lang="nl-NL" sz="2000" dirty="0"/>
              <a:t>[,'ht1']*10</a:t>
            </a:r>
          </a:p>
          <a:p>
            <a:pPr marL="0" indent="0">
              <a:buNone/>
            </a:pPr>
            <a:r>
              <a:rPr lang="nl-NL" sz="2000" dirty="0" err="1"/>
              <a:t>twinData</a:t>
            </a:r>
            <a:r>
              <a:rPr lang="nl-NL" sz="2000" dirty="0"/>
              <a:t>[,'ht2'] &lt;- </a:t>
            </a:r>
            <a:r>
              <a:rPr lang="nl-NL" sz="2000" dirty="0" err="1"/>
              <a:t>twinData</a:t>
            </a:r>
            <a:r>
              <a:rPr lang="nl-NL" sz="2000" dirty="0"/>
              <a:t>[,'ht2']*10</a:t>
            </a:r>
          </a:p>
          <a:p>
            <a:pPr marL="0" indent="0">
              <a:buNone/>
            </a:pPr>
            <a:r>
              <a:rPr lang="nl-NL" sz="2000" dirty="0" err="1"/>
              <a:t>twinData</a:t>
            </a:r>
            <a:r>
              <a:rPr lang="nl-NL" sz="2000" dirty="0"/>
              <a:t>[,'wt1'] &lt;- </a:t>
            </a:r>
            <a:r>
              <a:rPr lang="nl-NL" sz="2000" dirty="0" err="1"/>
              <a:t>twinData</a:t>
            </a:r>
            <a:r>
              <a:rPr lang="nl-NL" sz="2000" dirty="0"/>
              <a:t>[,'wt1']/10</a:t>
            </a:r>
          </a:p>
          <a:p>
            <a:pPr marL="0" indent="0">
              <a:buNone/>
            </a:pPr>
            <a:r>
              <a:rPr lang="nl-NL" sz="2000" dirty="0" err="1"/>
              <a:t>twinData</a:t>
            </a:r>
            <a:r>
              <a:rPr lang="nl-NL" sz="2000" dirty="0"/>
              <a:t>[,'wt2'] &lt;- </a:t>
            </a:r>
            <a:r>
              <a:rPr lang="nl-NL" sz="2000" dirty="0" err="1"/>
              <a:t>twinData</a:t>
            </a:r>
            <a:r>
              <a:rPr lang="nl-NL" sz="2000" dirty="0"/>
              <a:t>[,'wt2']/10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err="1"/>
              <a:t>describe</a:t>
            </a:r>
            <a:r>
              <a:rPr lang="nl-NL" sz="2000" dirty="0"/>
              <a:t>(</a:t>
            </a:r>
            <a:r>
              <a:rPr lang="nl-NL" sz="2000" dirty="0" err="1"/>
              <a:t>twinData</a:t>
            </a:r>
            <a:r>
              <a:rPr lang="nl-NL" sz="2000" dirty="0"/>
              <a:t>[,1:12], </a:t>
            </a:r>
            <a:r>
              <a:rPr lang="nl-NL" sz="2000" dirty="0" err="1"/>
              <a:t>skew</a:t>
            </a:r>
            <a:r>
              <a:rPr lang="nl-NL" sz="2000" dirty="0"/>
              <a:t>=F) </a:t>
            </a: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nl-NL" sz="2000" b="1" dirty="0">
                <a:sym typeface="Wingdings" panose="05000000000000000000" pitchFamily="2" charset="2"/>
              </a:rPr>
              <a:t>have </a:t>
            </a:r>
            <a:r>
              <a:rPr lang="nl-NL" sz="2000" b="1" dirty="0" err="1">
                <a:sym typeface="Wingdings" panose="05000000000000000000" pitchFamily="2" charset="2"/>
              </a:rPr>
              <a:t>another</a:t>
            </a:r>
            <a:r>
              <a:rPr lang="nl-NL" sz="2000" b="1" dirty="0">
                <a:sym typeface="Wingdings" panose="05000000000000000000" pitchFamily="2" charset="2"/>
              </a:rPr>
              <a:t> look </a:t>
            </a:r>
            <a:r>
              <a:rPr lang="nl-NL" sz="2000" b="1" dirty="0" err="1">
                <a:sym typeface="Wingdings" panose="05000000000000000000" pitchFamily="2" charset="2"/>
              </a:rPr>
              <a:t>and</a:t>
            </a:r>
            <a:r>
              <a:rPr lang="nl-NL" sz="2000" b="1" dirty="0">
                <a:sym typeface="Wingdings" panose="05000000000000000000" pitchFamily="2" charset="2"/>
              </a:rPr>
              <a:t> </a:t>
            </a:r>
            <a:r>
              <a:rPr lang="nl-NL" sz="2000" b="1" dirty="0" err="1">
                <a:sym typeface="Wingdings" panose="05000000000000000000" pitchFamily="2" charset="2"/>
              </a:rPr>
              <a:t>compare</a:t>
            </a:r>
            <a:r>
              <a:rPr lang="nl-NL" sz="2000" b="1" dirty="0">
                <a:sym typeface="Wingdings" panose="05000000000000000000" pitchFamily="2" charset="2"/>
              </a:rPr>
              <a:t>, </a:t>
            </a:r>
            <a:r>
              <a:rPr lang="nl-NL" sz="2000" b="1" dirty="0" err="1">
                <a:sym typeface="Wingdings" panose="05000000000000000000" pitchFamily="2" charset="2"/>
              </a:rPr>
              <a:t>what</a:t>
            </a:r>
            <a:r>
              <a:rPr lang="nl-NL" sz="2000" b="1" dirty="0">
                <a:sym typeface="Wingdings" panose="05000000000000000000" pitchFamily="2" charset="2"/>
              </a:rPr>
              <a:t> has </a:t>
            </a:r>
            <a:r>
              <a:rPr lang="nl-NL" sz="2000" b="1" dirty="0" err="1">
                <a:sym typeface="Wingdings" panose="05000000000000000000" pitchFamily="2" charset="2"/>
              </a:rPr>
              <a:t>changed</a:t>
            </a:r>
            <a:r>
              <a:rPr lang="nl-NL" sz="2000" b="1" dirty="0">
                <a:sym typeface="Wingdings" panose="05000000000000000000" pitchFamily="2" charset="2"/>
              </a:rPr>
              <a:t>?</a:t>
            </a:r>
            <a:endParaRPr lang="nl-NL" sz="2000" b="1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5A2DA91-D13E-BC9C-F899-5EA4BFC5A1C9}"/>
              </a:ext>
            </a:extLst>
          </p:cNvPr>
          <p:cNvSpPr txBox="1">
            <a:spLocks/>
          </p:cNvSpPr>
          <p:nvPr/>
        </p:nvSpPr>
        <p:spPr>
          <a:xfrm>
            <a:off x="489952" y="3558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err="1"/>
              <a:t>Prepare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92365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C08C1-BA66-DAE8-A9EC-DB3F0D4E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do we do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are 2 </a:t>
            </a:r>
            <a:b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(or more)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traits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FDE0B0-C0FC-0B1F-54B0-C178BA589264}"/>
              </a:ext>
            </a:extLst>
          </p:cNvPr>
          <p:cNvSpPr txBox="1"/>
          <p:nvPr/>
        </p:nvSpPr>
        <p:spPr>
          <a:xfrm>
            <a:off x="1165860" y="2469495"/>
            <a:ext cx="98602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are the contributions of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 genetic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>
                <a:solidFill>
                  <a:srgbClr val="004C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genetic/shared environmental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environmental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factors to the covariance between two traits?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042153D-3F7F-D074-E034-CFF1D3035B4E}"/>
              </a:ext>
            </a:extLst>
          </p:cNvPr>
          <p:cNvSpPr txBox="1"/>
          <p:nvPr/>
        </p:nvSpPr>
        <p:spPr>
          <a:xfrm>
            <a:off x="1318260" y="3729335"/>
            <a:ext cx="98602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Or in normal language: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Why are two traits related to each other? To what extent is the correlation between height and weight explained by shared genetics, shared environment, and non-shared environment? </a:t>
            </a:r>
          </a:p>
        </p:txBody>
      </p:sp>
    </p:spTree>
    <p:extLst>
      <p:ext uri="{BB962C8B-B14F-4D97-AF65-F5344CB8AC3E}">
        <p14:creationId xmlns:p14="http://schemas.microsoft.com/office/powerpoint/2010/main" val="1322569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E56841C-8451-8A1D-631D-F8D38831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60" y="2247558"/>
            <a:ext cx="4828326" cy="20932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6B15F20-23B5-FCF6-1D79-CFE4FC58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1" y="2247558"/>
            <a:ext cx="5262251" cy="2219553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259CF0B5-A84B-F3B1-F013-1240417B51F5}"/>
              </a:ext>
            </a:extLst>
          </p:cNvPr>
          <p:cNvCxnSpPr/>
          <p:nvPr/>
        </p:nvCxnSpPr>
        <p:spPr>
          <a:xfrm>
            <a:off x="5512526" y="3429000"/>
            <a:ext cx="52904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B2A12652-231A-4D0B-7E55-E6375F838AB4}"/>
              </a:ext>
            </a:extLst>
          </p:cNvPr>
          <p:cNvSpPr/>
          <p:nvPr/>
        </p:nvSpPr>
        <p:spPr>
          <a:xfrm>
            <a:off x="7838574" y="3031958"/>
            <a:ext cx="1209173" cy="6256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C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23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14EBA3-DC8C-A26E-DEF5-BA0AA57C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36" y="1597235"/>
            <a:ext cx="10266947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Run the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following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bits of code: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# Select Variables for Analysis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vars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   &lt;- c('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ht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','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wt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')              # list of variables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names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nv        &lt;- 2                         #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number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of variables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ntv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    &lt;- nv*2                      #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number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of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total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variables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selVars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&lt;- paste(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vars,c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(rep(1,nv),rep(2,nv)),sep="")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# Select Data for Analysis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mzData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 &lt;- subset(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twinData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zyg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==1,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selVars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dzData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 &lt;- subset(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twinData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zyg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==3,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selVars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Generate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Descriptive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Statistics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colMeans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(mzData,na.rm=TRUE)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colMeans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(dzData,na.rm=TRUE)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cov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mzData,use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="complete")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cov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dzData,use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="complete")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What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is the cross-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twin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cross-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trait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correlation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fo</a:t>
            </a:r>
            <a:r>
              <a:rPr lang="nl-NL" b="1" dirty="0">
                <a:solidFill>
                  <a:srgbClr val="32363A"/>
                </a:solidFill>
                <a:latin typeface="72"/>
              </a:rPr>
              <a:t>r </a:t>
            </a:r>
            <a:r>
              <a:rPr lang="nl-NL" b="1" dirty="0" err="1">
                <a:solidFill>
                  <a:srgbClr val="32363A"/>
                </a:solidFill>
                <a:latin typeface="72"/>
              </a:rPr>
              <a:t>weight</a:t>
            </a:r>
            <a:r>
              <a:rPr lang="nl-NL" b="1" dirty="0">
                <a:solidFill>
                  <a:srgbClr val="32363A"/>
                </a:solidFill>
                <a:latin typeface="72"/>
              </a:rPr>
              <a:t> </a:t>
            </a:r>
            <a:r>
              <a:rPr lang="nl-NL" b="1" dirty="0" err="1">
                <a:solidFill>
                  <a:srgbClr val="32363A"/>
                </a:solidFill>
                <a:latin typeface="72"/>
              </a:rPr>
              <a:t>and</a:t>
            </a:r>
            <a:r>
              <a:rPr lang="nl-NL" b="1" dirty="0">
                <a:solidFill>
                  <a:srgbClr val="32363A"/>
                </a:solidFill>
                <a:latin typeface="72"/>
              </a:rPr>
              <a:t> </a:t>
            </a:r>
            <a:r>
              <a:rPr lang="nl-NL" b="1" dirty="0" err="1">
                <a:solidFill>
                  <a:srgbClr val="32363A"/>
                </a:solidFill>
                <a:latin typeface="72"/>
              </a:rPr>
              <a:t>height</a:t>
            </a:r>
            <a:r>
              <a:rPr lang="nl-NL" b="1" dirty="0">
                <a:solidFill>
                  <a:srgbClr val="32363A"/>
                </a:solidFill>
                <a:latin typeface="72"/>
              </a:rPr>
              <a:t> in MZ </a:t>
            </a:r>
            <a:r>
              <a:rPr lang="nl-NL" b="1" dirty="0" err="1">
                <a:solidFill>
                  <a:srgbClr val="32363A"/>
                </a:solidFill>
                <a:latin typeface="72"/>
              </a:rPr>
              <a:t>twins</a:t>
            </a:r>
            <a:r>
              <a:rPr lang="nl-NL" b="1" dirty="0">
                <a:solidFill>
                  <a:srgbClr val="32363A"/>
                </a:solidFill>
                <a:latin typeface="72"/>
              </a:rPr>
              <a:t>? </a:t>
            </a:r>
            <a:r>
              <a:rPr lang="nl-NL" b="1" dirty="0" err="1">
                <a:solidFill>
                  <a:srgbClr val="32363A"/>
                </a:solidFill>
                <a:latin typeface="72"/>
              </a:rPr>
              <a:t>And</a:t>
            </a:r>
            <a:r>
              <a:rPr lang="nl-NL" b="1" dirty="0">
                <a:solidFill>
                  <a:srgbClr val="32363A"/>
                </a:solidFill>
                <a:latin typeface="72"/>
              </a:rPr>
              <a:t> in DZ </a:t>
            </a:r>
            <a:r>
              <a:rPr lang="nl-NL" b="1" dirty="0" err="1">
                <a:solidFill>
                  <a:srgbClr val="32363A"/>
                </a:solidFill>
                <a:latin typeface="72"/>
              </a:rPr>
              <a:t>twins</a:t>
            </a:r>
            <a:r>
              <a:rPr lang="nl-NL" b="1" dirty="0">
                <a:solidFill>
                  <a:srgbClr val="32363A"/>
                </a:solidFill>
                <a:latin typeface="72"/>
              </a:rPr>
              <a:t>? </a:t>
            </a:r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46FC52-0B6B-10FD-8909-D9E3664969A5}"/>
              </a:ext>
            </a:extLst>
          </p:cNvPr>
          <p:cNvSpPr txBox="1">
            <a:spLocks/>
          </p:cNvSpPr>
          <p:nvPr/>
        </p:nvSpPr>
        <p:spPr>
          <a:xfrm>
            <a:off x="489952" y="3558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Select variables + data </a:t>
            </a:r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 have a look</a:t>
            </a:r>
          </a:p>
        </p:txBody>
      </p:sp>
    </p:spTree>
    <p:extLst>
      <p:ext uri="{BB962C8B-B14F-4D97-AF65-F5344CB8AC3E}">
        <p14:creationId xmlns:p14="http://schemas.microsoft.com/office/powerpoint/2010/main" val="1320381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DB7B5-E215-D88D-46CB-B0293B68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83A148-B1CC-1463-FA63-A4CA5132D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# Set Starting Values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&lt;- c(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X1,X2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                  # start value for means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&lt;- .2                        # start value for path coefficient for a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&lt;- .5                        # start value for path coefficient for 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Try to add sensible starting values for the means (first mean is height, the second is weight) based on the descriptives you just produced.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did you fill in for X1 and X2?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5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6FE75E1-2FF7-7578-F6FF-98A9A1C7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988" y="1982397"/>
            <a:ext cx="7086023" cy="30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4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B55FB-92E6-131B-6D7E-C6D38764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Prepare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model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0D6EA9-0455-A847-C7EC-8BEC67A4E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95" y="1825625"/>
            <a:ext cx="1097480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nl-NL" b="0" i="0" dirty="0">
                <a:solidFill>
                  <a:srgbClr val="32363A"/>
                </a:solidFill>
                <a:effectLst/>
                <a:latin typeface="Arial" panose="020B0604020202020204" pitchFamily="34" charset="0"/>
              </a:rPr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Run the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following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part of the code:</a:t>
            </a:r>
            <a:br>
              <a:rPr lang="nl-NL" b="0" i="0" dirty="0">
                <a:solidFill>
                  <a:srgbClr val="32363A"/>
                </a:solidFill>
                <a:effectLst/>
                <a:latin typeface="Arial" panose="020B0604020202020204" pitchFamily="34" charset="0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Arial" panose="020B0604020202020204" pitchFamily="34" charset="0"/>
              </a:rPr>
            </a:b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 Algebra for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expected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Mean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 Matrices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meanG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mxMatrix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type="Full",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nrow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=1,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ncol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ntv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free=TRUE,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values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svMe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labels=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labVars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mean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vars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name="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meanG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 Matrices for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Variance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Components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mxMatrix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type="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Symm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nrow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=nv,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ncol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=nv, free=TRUE,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values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valDiag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svPa,nv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label=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labLower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VA",nv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name="VA"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mxMatrix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type="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Symm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nrow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=nv,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ncol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=nv, free=TRUE,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values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valDiag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svPa,nv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label=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labLower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VD",nv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name="VD"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mxMatrix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type="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Symm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nrow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=nv,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ncol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=nv, free=TRUE,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values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valDiag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svPa,nv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label=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labLower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VE",nv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name="VE" )</a:t>
            </a:r>
            <a:br>
              <a:rPr lang="nl-NL" dirty="0"/>
            </a:br>
            <a:br>
              <a:rPr lang="nl-NL" dirty="0"/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Take a look at the object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covA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.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What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kind of matrix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did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we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just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make?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What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do the labels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refer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to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8522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E1B46-2E73-0720-D8C8-1E3F782B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79" y="232414"/>
            <a:ext cx="10515600" cy="1325563"/>
          </a:xfrm>
        </p:spPr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kind of matrices </a:t>
            </a:r>
            <a:r>
              <a:rPr lang="nl-NL" dirty="0" err="1"/>
              <a:t>did</a:t>
            </a:r>
            <a:r>
              <a:rPr lang="nl-NL" dirty="0"/>
              <a:t> we </a:t>
            </a:r>
            <a:r>
              <a:rPr lang="nl-NL" dirty="0" err="1"/>
              <a:t>just</a:t>
            </a:r>
            <a:r>
              <a:rPr lang="nl-NL" dirty="0"/>
              <a:t> make?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97FECD-3C7B-0EFC-6FDE-BA3C7DDC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58" y="13744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Take a look at </a:t>
            </a:r>
            <a:r>
              <a:rPr lang="nl-NL" dirty="0" err="1"/>
              <a:t>covA</a:t>
            </a:r>
            <a:r>
              <a:rPr lang="nl-NL" dirty="0"/>
              <a:t>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E02492D-BA63-6014-9C8A-A3DFCC80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8" y="2111634"/>
            <a:ext cx="2410161" cy="28769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CE55344-C720-DD2D-521F-C3817A53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67" y="1964185"/>
            <a:ext cx="2910175" cy="307476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8AF0C2A-06B1-9C89-0CD1-856C2160D33B}"/>
              </a:ext>
            </a:extLst>
          </p:cNvPr>
          <p:cNvSpPr txBox="1"/>
          <p:nvPr/>
        </p:nvSpPr>
        <p:spPr>
          <a:xfrm>
            <a:off x="3376325" y="3550109"/>
            <a:ext cx="73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8E1B55F-7F02-1674-5B80-DB5BF6BEA60C}"/>
              </a:ext>
            </a:extLst>
          </p:cNvPr>
          <p:cNvSpPr txBox="1"/>
          <p:nvPr/>
        </p:nvSpPr>
        <p:spPr>
          <a:xfrm>
            <a:off x="7276562" y="3501565"/>
            <a:ext cx="73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2932A838-2385-2B03-0C9C-0B8D0DA5F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93758"/>
              </p:ext>
            </p:extLst>
          </p:nvPr>
        </p:nvGraphicFramePr>
        <p:xfrm>
          <a:off x="7766384" y="2875914"/>
          <a:ext cx="389503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759">
                  <a:extLst>
                    <a:ext uri="{9D8B030D-6E8A-4147-A177-3AD203B41FA5}">
                      <a16:colId xmlns:a16="http://schemas.microsoft.com/office/drawing/2014/main" val="3364345213"/>
                    </a:ext>
                  </a:extLst>
                </a:gridCol>
                <a:gridCol w="973759">
                  <a:extLst>
                    <a:ext uri="{9D8B030D-6E8A-4147-A177-3AD203B41FA5}">
                      <a16:colId xmlns:a16="http://schemas.microsoft.com/office/drawing/2014/main" val="3703323272"/>
                    </a:ext>
                  </a:extLst>
                </a:gridCol>
                <a:gridCol w="973759">
                  <a:extLst>
                    <a:ext uri="{9D8B030D-6E8A-4147-A177-3AD203B41FA5}">
                      <a16:colId xmlns:a16="http://schemas.microsoft.com/office/drawing/2014/main" val="1616636686"/>
                    </a:ext>
                  </a:extLst>
                </a:gridCol>
                <a:gridCol w="973759">
                  <a:extLst>
                    <a:ext uri="{9D8B030D-6E8A-4147-A177-3AD203B41FA5}">
                      <a16:colId xmlns:a16="http://schemas.microsoft.com/office/drawing/2014/main" val="3486851436"/>
                    </a:ext>
                  </a:extLst>
                </a:gridCol>
              </a:tblGrid>
              <a:tr h="24329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18506"/>
                  </a:ext>
                </a:extLst>
              </a:tr>
              <a:tr h="24329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10749"/>
                  </a:ext>
                </a:extLst>
              </a:tr>
              <a:tr h="243293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7871"/>
                  </a:ext>
                </a:extLst>
              </a:tr>
              <a:tr h="243293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355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507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D740F-44CF-6C62-FCFE-F5BC560D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model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12A31-54B6-2FE5-FCF9-2E177E4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44" y="1588419"/>
            <a:ext cx="11155279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0" i="0" dirty="0">
                <a:effectLst/>
                <a:latin typeface="Arial" panose="020B0604020202020204" pitchFamily="34" charset="0"/>
              </a:rPr>
              <a:t>We have made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objects</a:t>
            </a:r>
            <a:r>
              <a:rPr lang="nl-NL" b="0" i="0" dirty="0"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with</a:t>
            </a:r>
            <a:r>
              <a:rPr lang="nl-NL" b="0" i="0" dirty="0">
                <a:effectLst/>
                <a:latin typeface="Arial" panose="020B0604020202020204" pitchFamily="34" charset="0"/>
              </a:rPr>
              <a:t> the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mean</a:t>
            </a:r>
            <a:r>
              <a:rPr lang="nl-NL" b="0" i="0" dirty="0"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and</a:t>
            </a:r>
            <a:r>
              <a:rPr lang="nl-NL" b="0" i="0" dirty="0"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variance</a:t>
            </a:r>
            <a:r>
              <a:rPr lang="nl-NL" b="0" i="0" dirty="0">
                <a:effectLst/>
                <a:latin typeface="Arial" panose="020B0604020202020204" pitchFamily="34" charset="0"/>
              </a:rPr>
              <a:t> matrices,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now</a:t>
            </a:r>
            <a:r>
              <a:rPr lang="nl-NL" b="0" i="0" dirty="0"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lets</a:t>
            </a:r>
            <a:r>
              <a:rPr lang="nl-NL" b="0" i="0" dirty="0"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create</a:t>
            </a:r>
            <a:r>
              <a:rPr lang="nl-NL" b="0" i="0" dirty="0">
                <a:effectLst/>
                <a:latin typeface="Arial" panose="020B0604020202020204" pitchFamily="34" charset="0"/>
              </a:rPr>
              <a:t> the algebra for the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expected</a:t>
            </a:r>
            <a:r>
              <a:rPr lang="nl-NL" b="0" i="0" dirty="0"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variance</a:t>
            </a:r>
            <a:r>
              <a:rPr lang="nl-NL" b="0" i="0" dirty="0">
                <a:effectLst/>
                <a:latin typeface="Arial" panose="020B0604020202020204" pitchFamily="34" charset="0"/>
              </a:rPr>
              <a:t>/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covariance</a:t>
            </a:r>
            <a:r>
              <a:rPr lang="nl-NL" b="0" i="0" dirty="0">
                <a:effectLst/>
                <a:latin typeface="Arial" panose="020B0604020202020204" pitchFamily="34" charset="0"/>
              </a:rPr>
              <a:t> matrices in MZ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and</a:t>
            </a:r>
            <a:r>
              <a:rPr lang="nl-NL" b="0" i="0" dirty="0">
                <a:effectLst/>
                <a:latin typeface="Arial" panose="020B0604020202020204" pitchFamily="34" charset="0"/>
              </a:rPr>
              <a:t> DZ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twin</a:t>
            </a:r>
            <a:r>
              <a:rPr lang="nl-NL" b="0" i="0" dirty="0">
                <a:effectLst/>
                <a:latin typeface="Arial" panose="020B0604020202020204" pitchFamily="34" charset="0"/>
              </a:rPr>
              <a:t> pairs. </a:t>
            </a:r>
          </a:p>
          <a:p>
            <a:pPr marL="0" indent="0">
              <a:buNone/>
            </a:pPr>
            <a:br>
              <a:rPr lang="nl-NL" b="0" i="0" dirty="0">
                <a:solidFill>
                  <a:srgbClr val="32363A"/>
                </a:solidFill>
                <a:effectLst/>
                <a:latin typeface="Arial" panose="020B0604020202020204" pitchFamily="34" charset="0"/>
              </a:rPr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Run the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following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lines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of code:</a:t>
            </a:r>
            <a:br>
              <a:rPr lang="nl-NL" b="0" i="0" dirty="0">
                <a:solidFill>
                  <a:srgbClr val="32363A"/>
                </a:solidFill>
                <a:effectLst/>
                <a:latin typeface="Arial" panose="020B0604020202020204" pitchFamily="34" charset="0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Arial" panose="020B0604020202020204" pitchFamily="34" charset="0"/>
              </a:rPr>
            </a:b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 Algebra for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expected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Variance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/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Covariance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 Matrices in MZ &amp; DZ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twins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covP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 VA+VD+VE, name="V"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 VA+VD, name="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 0.5%x%VA+ 0.25%x%VD, name="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expCovMZ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rbind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cbind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(V,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cbind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(t(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V)), name="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expCovMZ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expCovDZ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rbind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cbind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(V,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cbind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(t(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), V)), name="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expCovDZ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dirty="0"/>
            </a:br>
            <a:br>
              <a:rPr lang="nl-NL" dirty="0"/>
            </a:b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Again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, take a look at the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objects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you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just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made.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Why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is the formule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used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for the object "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covMZ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"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not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the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same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as in the object "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covDZ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"?</a:t>
            </a:r>
          </a:p>
          <a:p>
            <a:pPr marL="0" indent="0">
              <a:buNone/>
            </a:pPr>
            <a:endParaRPr lang="nl-NL" b="1" dirty="0">
              <a:solidFill>
                <a:srgbClr val="32363A"/>
              </a:solidFill>
              <a:latin typeface="72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2363A"/>
                </a:solidFill>
                <a:effectLst/>
                <a:latin typeface="72"/>
              </a:rPr>
              <a:t>What about the "</a:t>
            </a:r>
            <a:r>
              <a:rPr lang="en-US" b="1" i="0" dirty="0" err="1">
                <a:solidFill>
                  <a:srgbClr val="32363A"/>
                </a:solidFill>
                <a:effectLst/>
                <a:latin typeface="72"/>
              </a:rPr>
              <a:t>expCovMZ"and</a:t>
            </a:r>
            <a:r>
              <a:rPr lang="en-US" b="1" i="0" dirty="0">
                <a:solidFill>
                  <a:srgbClr val="32363A"/>
                </a:solidFill>
                <a:effectLst/>
                <a:latin typeface="72"/>
              </a:rPr>
              <a:t> "</a:t>
            </a:r>
            <a:r>
              <a:rPr lang="en-US" b="1" i="0" dirty="0" err="1">
                <a:solidFill>
                  <a:srgbClr val="32363A"/>
                </a:solidFill>
                <a:effectLst/>
                <a:latin typeface="72"/>
              </a:rPr>
              <a:t>expCovDZ</a:t>
            </a:r>
            <a:r>
              <a:rPr lang="en-US" b="1" i="0" dirty="0">
                <a:solidFill>
                  <a:srgbClr val="32363A"/>
                </a:solidFill>
                <a:effectLst/>
                <a:latin typeface="72"/>
              </a:rPr>
              <a:t>" objects, what are these objects?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2899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E8D3BB8-CF16-71E6-FDDE-037A38AC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28" y="2325580"/>
            <a:ext cx="3711142" cy="239079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B8680A-CEEB-DCC0-AE9F-EAF188059B32}"/>
              </a:ext>
            </a:extLst>
          </p:cNvPr>
          <p:cNvSpPr txBox="1"/>
          <p:nvPr/>
        </p:nvSpPr>
        <p:spPr>
          <a:xfrm>
            <a:off x="4573467" y="3182778"/>
            <a:ext cx="73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A505DCC-06C3-7722-0E06-B54558BA3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93173"/>
              </p:ext>
            </p:extLst>
          </p:nvPr>
        </p:nvGraphicFramePr>
        <p:xfrm>
          <a:off x="5180461" y="680719"/>
          <a:ext cx="6505613" cy="549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584">
                  <a:extLst>
                    <a:ext uri="{9D8B030D-6E8A-4147-A177-3AD203B41FA5}">
                      <a16:colId xmlns:a16="http://schemas.microsoft.com/office/drawing/2014/main" val="3248778657"/>
                    </a:ext>
                  </a:extLst>
                </a:gridCol>
                <a:gridCol w="1078584">
                  <a:extLst>
                    <a:ext uri="{9D8B030D-6E8A-4147-A177-3AD203B41FA5}">
                      <a16:colId xmlns:a16="http://schemas.microsoft.com/office/drawing/2014/main" val="767736318"/>
                    </a:ext>
                  </a:extLst>
                </a:gridCol>
                <a:gridCol w="1112693">
                  <a:extLst>
                    <a:ext uri="{9D8B030D-6E8A-4147-A177-3AD203B41FA5}">
                      <a16:colId xmlns:a16="http://schemas.microsoft.com/office/drawing/2014/main" val="492351514"/>
                    </a:ext>
                  </a:extLst>
                </a:gridCol>
                <a:gridCol w="1078584">
                  <a:extLst>
                    <a:ext uri="{9D8B030D-6E8A-4147-A177-3AD203B41FA5}">
                      <a16:colId xmlns:a16="http://schemas.microsoft.com/office/drawing/2014/main" val="80344710"/>
                    </a:ext>
                  </a:extLst>
                </a:gridCol>
                <a:gridCol w="1078584">
                  <a:extLst>
                    <a:ext uri="{9D8B030D-6E8A-4147-A177-3AD203B41FA5}">
                      <a16:colId xmlns:a16="http://schemas.microsoft.com/office/drawing/2014/main" val="4011779537"/>
                    </a:ext>
                  </a:extLst>
                </a:gridCol>
                <a:gridCol w="1078584">
                  <a:extLst>
                    <a:ext uri="{9D8B030D-6E8A-4147-A177-3AD203B41FA5}">
                      <a16:colId xmlns:a16="http://schemas.microsoft.com/office/drawing/2014/main" val="126260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57639"/>
                  </a:ext>
                </a:extLst>
              </a:tr>
              <a:tr h="520735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VD11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VD21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VC11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0.25/1*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VD11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51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VD21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VD22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0.25/1*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VD11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0.25/1*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VD22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365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dirty="0" err="1"/>
                        <a:t>Twin</a:t>
                      </a:r>
                      <a:r>
                        <a:rPr lang="nl-NL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0.25/1*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VD11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0.25/1*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VD11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rgbClr val="004CD0"/>
                          </a:solidFill>
                        </a:rPr>
                        <a:t>VD11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VD21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061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VA11 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0.25/1*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4CD0"/>
                          </a:solidFill>
                        </a:rPr>
                        <a:t>VD11</a:t>
                      </a:r>
                      <a:endParaRPr lang="nl-N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0.5/1* 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0.25/1*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VD22</a:t>
                      </a:r>
                      <a:endParaRPr lang="nl-NL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VA21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VD21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VA22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rgbClr val="004CD0"/>
                          </a:solidFill>
                        </a:rPr>
                        <a:t>VC22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VE22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086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5DE4A-4CD4-4955-6F22-A911D1C3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Prepare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model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AEDF0-AA3C-33DB-F2B0-E7F9E74F9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Continue preparing the model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with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the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following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code:</a:t>
            </a:r>
            <a:br>
              <a:rPr lang="nl-NL" dirty="0"/>
            </a:br>
            <a:br>
              <a:rPr lang="nl-NL" dirty="0"/>
            </a:b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 Data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Objects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for Multiple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Groups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dataMZ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mxData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observed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mzData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type="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raw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dataDZ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mxData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observed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dzData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type="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raw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Expectation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Objects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for Multiple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Groups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‘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mxExpectationNormal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covariance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expCovMZ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 means="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meanG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dimnames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selVars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mxExpectationNormal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covariance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expCovDZ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 means="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meanG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dimnames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selVars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funML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mxFitFunctionML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 Model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Objects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for Multiple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Groups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pars      &lt;- list(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meanG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covP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modelMZ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mxModel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pars,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expCovMZ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dataMZ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expMZ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funML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name="MZ"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modelDZ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mxModel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pars,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covDZ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expCovDZ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dataDZ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expDZ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funML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, name="DZ"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multi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mxFitFunctionMultigroup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c("MZ","DZ")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 Algebra for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Standardization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matI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mxMatrix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type="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Iden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nrow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=nv,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ncol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=nv, name="I"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invSD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solve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sqrt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(I*V)), name="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iSD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000000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000000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Calculate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genetic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and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environmental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72"/>
              </a:rPr>
              <a:t>correlations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solve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sqrt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(I*VA))%&amp;%VA, name 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 </a:t>
            </a:r>
            <a:br>
              <a:rPr lang="nl-NL" b="0" i="0" dirty="0">
                <a:solidFill>
                  <a:srgbClr val="000000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corD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solve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sqrt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(I*VD))%&amp;%VD, name 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rD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corE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solve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sqrt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(I*VE))%&amp;%VE, name ="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72"/>
              </a:rPr>
              <a:t>rE</a:t>
            </a:r>
            <a:r>
              <a:rPr lang="nl-NL" b="0" i="0" dirty="0">
                <a:solidFill>
                  <a:srgbClr val="000000"/>
                </a:solidFill>
                <a:effectLst/>
                <a:latin typeface="72"/>
              </a:rPr>
              <a:t>" )</a:t>
            </a:r>
            <a:br>
              <a:rPr lang="nl-NL" dirty="0"/>
            </a:br>
            <a:br>
              <a:rPr lang="nl-NL" dirty="0"/>
            </a:b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In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this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 last step, we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create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objects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 for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calculating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 the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genetic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and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environmental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correlation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.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What</a:t>
            </a:r>
            <a:r>
              <a:rPr lang="nl-NL" sz="4200" b="1" i="0" dirty="0">
                <a:solidFill>
                  <a:srgbClr val="32363A"/>
                </a:solidFill>
                <a:effectLst/>
                <a:latin typeface="72"/>
              </a:rPr>
              <a:t> do these </a:t>
            </a:r>
            <a:r>
              <a:rPr lang="nl-NL" sz="4200" b="1" i="0" dirty="0" err="1">
                <a:solidFill>
                  <a:srgbClr val="32363A"/>
                </a:solidFill>
                <a:effectLst/>
                <a:latin typeface="72"/>
              </a:rPr>
              <a:t>reflect</a:t>
            </a:r>
            <a:r>
              <a:rPr lang="nl-NL" sz="4200" b="0" i="0" dirty="0">
                <a:solidFill>
                  <a:srgbClr val="32363A"/>
                </a:solidFill>
                <a:effectLst/>
                <a:latin typeface="72"/>
              </a:rPr>
              <a:t>?</a:t>
            </a:r>
            <a:endParaRPr lang="nl-NL" sz="4200" dirty="0"/>
          </a:p>
        </p:txBody>
      </p:sp>
    </p:spTree>
    <p:extLst>
      <p:ext uri="{BB962C8B-B14F-4D97-AF65-F5344CB8AC3E}">
        <p14:creationId xmlns:p14="http://schemas.microsoft.com/office/powerpoint/2010/main" val="87430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AB9D7A5E-4E95-354A-1929-04E9103E9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608" y="1591009"/>
                <a:ext cx="11248457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nl-NL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nl-NL" dirty="0">
                    <a:sym typeface="Wingdings" panose="05000000000000000000" pitchFamily="2" charset="2"/>
                  </a:rPr>
                  <a:t>Here we go </a:t>
                </a:r>
                <a:r>
                  <a:rPr lang="nl-NL" dirty="0" err="1">
                    <a:sym typeface="Wingdings" panose="05000000000000000000" pitchFamily="2" charset="2"/>
                  </a:rPr>
                  <a:t>from</a:t>
                </a:r>
                <a:r>
                  <a:rPr lang="nl-NL" dirty="0">
                    <a:sym typeface="Wingdings" panose="05000000000000000000" pitchFamily="2" charset="2"/>
                  </a:rPr>
                  <a:t> a </a:t>
                </a:r>
                <a:r>
                  <a:rPr lang="nl-NL" dirty="0" err="1">
                    <a:sym typeface="Wingdings" panose="05000000000000000000" pitchFamily="2" charset="2"/>
                  </a:rPr>
                  <a:t>covariance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 err="1">
                    <a:sym typeface="Wingdings" panose="05000000000000000000" pitchFamily="2" charset="2"/>
                  </a:rPr>
                  <a:t>to</a:t>
                </a:r>
                <a:r>
                  <a:rPr lang="nl-NL" dirty="0">
                    <a:sym typeface="Wingdings" panose="05000000000000000000" pitchFamily="2" charset="2"/>
                  </a:rPr>
                  <a:t> a </a:t>
                </a:r>
                <a:r>
                  <a:rPr lang="nl-NL" dirty="0" err="1">
                    <a:sym typeface="Wingdings" panose="05000000000000000000" pitchFamily="2" charset="2"/>
                  </a:rPr>
                  <a:t>correlation</a:t>
                </a:r>
                <a:r>
                  <a:rPr lang="nl-NL" dirty="0">
                    <a:sym typeface="Wingdings" panose="05000000000000000000" pitchFamily="2" charset="2"/>
                  </a:rPr>
                  <a:t> matrix </a:t>
                </a:r>
                <a:r>
                  <a:rPr lang="nl-NL" dirty="0" err="1">
                    <a:sym typeface="Wingdings" panose="05000000000000000000" pitchFamily="2" charset="2"/>
                  </a:rPr>
                  <a:t>using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 err="1">
                    <a:sym typeface="Wingdings" panose="05000000000000000000" pitchFamily="2" charset="2"/>
                  </a:rPr>
                  <a:t>the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 err="1">
                    <a:sym typeface="Wingdings" panose="05000000000000000000" pitchFamily="2" charset="2"/>
                  </a:rPr>
                  <a:t>genetic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 err="1">
                    <a:sym typeface="Wingdings" panose="05000000000000000000" pitchFamily="2" charset="2"/>
                  </a:rPr>
                  <a:t>covariance</a:t>
                </a:r>
                <a:r>
                  <a:rPr lang="nl-NL" dirty="0">
                    <a:sym typeface="Wingdings" panose="05000000000000000000" pitchFamily="2" charset="2"/>
                  </a:rPr>
                  <a:t> matrix 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l-N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𝑉𝐴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11 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𝑉𝐴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𝑉𝐴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21  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𝑉𝐴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22</m:t>
                            </m:r>
                          </m:den>
                        </m:f>
                      </m:e>
                    </m:d>
                    <m:r>
                      <a:rPr lang="nl-NL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nl-NL" dirty="0" err="1">
                    <a:sym typeface="Wingdings" panose="05000000000000000000" pitchFamily="2" charset="2"/>
                  </a:rPr>
                  <a:t>and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 err="1">
                    <a:sym typeface="Wingdings" panose="05000000000000000000" pitchFamily="2" charset="2"/>
                  </a:rPr>
                  <a:t>an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nl-NL" dirty="0" err="1">
                    <a:sym typeface="Wingdings" panose="05000000000000000000" pitchFamily="2" charset="2"/>
                  </a:rPr>
                  <a:t>identity</a:t>
                </a:r>
                <a:r>
                  <a:rPr lang="nl-NL" dirty="0">
                    <a:sym typeface="Wingdings" panose="05000000000000000000" pitchFamily="2" charset="2"/>
                  </a:rPr>
                  <a:t>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l-N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1 0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0 1</m:t>
                            </m:r>
                          </m:den>
                        </m:f>
                      </m:e>
                    </m:d>
                  </m:oMath>
                </a14:m>
                <a:r>
                  <a:rPr lang="nl-NL" dirty="0"/>
                  <a:t>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nl-NL" dirty="0"/>
                  <a:t> </a:t>
                </a:r>
                <a:r>
                  <a:rPr lang="nl-NL" dirty="0" err="1"/>
                  <a:t>solve</a:t>
                </a:r>
                <a:r>
                  <a:rPr lang="nl-NL" dirty="0"/>
                  <a:t>(</a:t>
                </a:r>
                <a:r>
                  <a:rPr lang="nl-NL" dirty="0" err="1"/>
                  <a:t>sqrt</a:t>
                </a:r>
                <a:r>
                  <a:rPr lang="nl-NL" dirty="0"/>
                  <a:t>(I*VA) </a:t>
                </a:r>
                <a:r>
                  <a:rPr lang="nl-NL" dirty="0" err="1"/>
                  <a:t>will</a:t>
                </a:r>
                <a:r>
                  <a:rPr lang="nl-NL" dirty="0"/>
                  <a:t> </a:t>
                </a:r>
                <a:r>
                  <a:rPr lang="nl-NL" dirty="0" err="1"/>
                  <a:t>give</a:t>
                </a:r>
                <a:r>
                  <a:rPr lang="nl-NL" dirty="0"/>
                  <a:t> </a:t>
                </a:r>
                <a:r>
                  <a:rPr lang="nl-NL" dirty="0" err="1"/>
                  <a:t>us</a:t>
                </a:r>
                <a:r>
                  <a:rPr lang="nl-NL" dirty="0"/>
                  <a:t> standard </a:t>
                </a:r>
                <a:r>
                  <a:rPr lang="nl-NL" dirty="0" err="1"/>
                  <a:t>deviations</a:t>
                </a:r>
                <a:r>
                  <a:rPr lang="nl-NL" dirty="0"/>
                  <a:t> for VA11 </a:t>
                </a:r>
                <a:r>
                  <a:rPr lang="nl-NL" dirty="0" err="1"/>
                  <a:t>and</a:t>
                </a:r>
                <a:r>
                  <a:rPr lang="nl-NL" dirty="0"/>
                  <a:t> VA22 in a matrix,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then</a:t>
                </a:r>
                <a:r>
                  <a:rPr lang="nl-NL" dirty="0"/>
                  <a:t> invert </a:t>
                </a:r>
                <a:r>
                  <a:rPr lang="nl-NL" dirty="0" err="1"/>
                  <a:t>this</a:t>
                </a:r>
                <a:r>
                  <a:rPr lang="nl-NL" dirty="0"/>
                  <a:t> matrix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nl-NL" dirty="0" err="1"/>
                  <a:t>This</a:t>
                </a:r>
                <a:r>
                  <a:rPr lang="nl-NL" dirty="0"/>
                  <a:t> </a:t>
                </a:r>
                <a:r>
                  <a:rPr lang="nl-NL" dirty="0" err="1"/>
                  <a:t>inverted</a:t>
                </a:r>
                <a:r>
                  <a:rPr lang="nl-NL" dirty="0"/>
                  <a:t> matrix is post-</a:t>
                </a:r>
                <a:r>
                  <a:rPr lang="nl-NL" dirty="0" err="1"/>
                  <a:t>multiplied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VA, </a:t>
                </a:r>
                <a:r>
                  <a:rPr lang="nl-NL" dirty="0" err="1"/>
                  <a:t>meaning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dirty="0" err="1"/>
                  <a:t>each</a:t>
                </a:r>
                <a:r>
                  <a:rPr lang="nl-NL" dirty="0"/>
                  <a:t> element in the </a:t>
                </a:r>
                <a:r>
                  <a:rPr lang="nl-NL" dirty="0" err="1"/>
                  <a:t>covariance</a:t>
                </a:r>
                <a:r>
                  <a:rPr lang="nl-NL" dirty="0"/>
                  <a:t> matrix is </a:t>
                </a:r>
                <a:r>
                  <a:rPr lang="nl-NL" dirty="0" err="1"/>
                  <a:t>divided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the product of the standard </a:t>
                </a:r>
                <a:r>
                  <a:rPr lang="nl-NL" dirty="0" err="1"/>
                  <a:t>deviations</a:t>
                </a:r>
                <a:r>
                  <a:rPr lang="nl-NL" dirty="0"/>
                  <a:t>. In </a:t>
                </a:r>
                <a:r>
                  <a:rPr lang="nl-NL" dirty="0" err="1"/>
                  <a:t>other</a:t>
                </a:r>
                <a:r>
                  <a:rPr lang="nl-NL" dirty="0"/>
                  <a:t> </a:t>
                </a:r>
                <a:r>
                  <a:rPr lang="nl-NL" dirty="0" err="1"/>
                  <a:t>words</a:t>
                </a:r>
                <a:r>
                  <a:rPr lang="nl-NL" dirty="0"/>
                  <a:t>: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err="1"/>
                  <a:t>dividing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covariance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product of </a:t>
                </a:r>
                <a:r>
                  <a:rPr lang="nl-NL" dirty="0" err="1"/>
                  <a:t>the</a:t>
                </a:r>
                <a:r>
                  <a:rPr lang="nl-NL" dirty="0"/>
                  <a:t> standard </a:t>
                </a:r>
                <a:r>
                  <a:rPr lang="nl-NL" dirty="0" err="1"/>
                  <a:t>deviations</a:t>
                </a:r>
                <a:r>
                  <a:rPr lang="nl-NL" dirty="0"/>
                  <a:t>, we get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genetic</a:t>
                </a:r>
                <a:r>
                  <a:rPr lang="nl-NL" dirty="0"/>
                  <a:t> </a:t>
                </a:r>
                <a:r>
                  <a:rPr lang="nl-NL" dirty="0" err="1"/>
                  <a:t>correlations</a:t>
                </a:r>
                <a:r>
                  <a:rPr lang="nl-NL" dirty="0"/>
                  <a:t>!</a:t>
                </a: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AB9D7A5E-4E95-354A-1929-04E9103E9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608" y="1591009"/>
                <a:ext cx="11248457" cy="4667250"/>
              </a:xfrm>
              <a:blipFill>
                <a:blip r:embed="rId2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CD4C695D-0A66-459E-DE70-4FF3A7780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9F2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F5C45F-062B-6B74-A3B9-093D669CF3CE}"/>
              </a:ext>
            </a:extLst>
          </p:cNvPr>
          <p:cNvSpPr txBox="1"/>
          <p:nvPr/>
        </p:nvSpPr>
        <p:spPr>
          <a:xfrm>
            <a:off x="639679" y="1065829"/>
            <a:ext cx="109126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 i="0" dirty="0" err="1">
                <a:solidFill>
                  <a:srgbClr val="000000"/>
                </a:solidFill>
                <a:effectLst/>
                <a:latin typeface="72"/>
              </a:rPr>
              <a:t>corA</a:t>
            </a:r>
            <a:r>
              <a:rPr lang="nl-NL" sz="2500" b="1" i="0" dirty="0">
                <a:solidFill>
                  <a:srgbClr val="000000"/>
                </a:solidFill>
                <a:effectLst/>
                <a:latin typeface="72"/>
              </a:rPr>
              <a:t>      &lt;- </a:t>
            </a:r>
            <a:r>
              <a:rPr lang="nl-NL" sz="2500" b="1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sz="2500" b="1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sz="2500" b="1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sz="2500" b="1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sz="2500" b="1" i="0" dirty="0" err="1">
                <a:solidFill>
                  <a:srgbClr val="000000"/>
                </a:solidFill>
                <a:effectLst/>
                <a:latin typeface="72"/>
              </a:rPr>
              <a:t>solve</a:t>
            </a:r>
            <a:r>
              <a:rPr lang="nl-NL" sz="2500" b="1" i="0" dirty="0">
                <a:solidFill>
                  <a:srgbClr val="000000"/>
                </a:solidFill>
                <a:effectLst/>
                <a:latin typeface="72"/>
              </a:rPr>
              <a:t>(</a:t>
            </a:r>
            <a:r>
              <a:rPr lang="nl-NL" sz="2500" b="1" i="0" dirty="0" err="1">
                <a:solidFill>
                  <a:srgbClr val="000000"/>
                </a:solidFill>
                <a:effectLst/>
                <a:latin typeface="72"/>
              </a:rPr>
              <a:t>sqrt</a:t>
            </a:r>
            <a:r>
              <a:rPr lang="nl-NL" sz="2500" b="1" i="0" dirty="0">
                <a:solidFill>
                  <a:srgbClr val="000000"/>
                </a:solidFill>
                <a:effectLst/>
                <a:latin typeface="72"/>
              </a:rPr>
              <a:t>(I*VA))%&amp;%VA, name ="</a:t>
            </a:r>
            <a:r>
              <a:rPr lang="nl-NL" sz="2500" b="1" i="0" dirty="0" err="1">
                <a:solidFill>
                  <a:srgbClr val="000000"/>
                </a:solidFill>
                <a:effectLst/>
                <a:latin typeface="72"/>
              </a:rPr>
              <a:t>rA</a:t>
            </a:r>
            <a:r>
              <a:rPr lang="nl-NL" sz="2500" b="1" i="0" dirty="0">
                <a:solidFill>
                  <a:srgbClr val="000000"/>
                </a:solidFill>
                <a:effectLst/>
                <a:latin typeface="72"/>
              </a:rPr>
              <a:t>" ) </a:t>
            </a:r>
            <a:endParaRPr lang="nl-NL" sz="2500" b="1" dirty="0"/>
          </a:p>
        </p:txBody>
      </p:sp>
    </p:spTree>
    <p:extLst>
      <p:ext uri="{BB962C8B-B14F-4D97-AF65-F5344CB8AC3E}">
        <p14:creationId xmlns:p14="http://schemas.microsoft.com/office/powerpoint/2010/main" val="415908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1F207B-C32D-0AD0-5DF0-48238853787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>
                <a:latin typeface="Arial" panose="020B0604020202020204" pitchFamily="34" charset="0"/>
                <a:cs typeface="Arial" panose="020B0604020202020204" pitchFamily="34" charset="0"/>
              </a:rPr>
              <a:t>What do we do when there are 2 </a:t>
            </a:r>
            <a:br>
              <a:rPr lang="nl-NL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b="1">
                <a:latin typeface="Arial" panose="020B0604020202020204" pitchFamily="34" charset="0"/>
                <a:cs typeface="Arial" panose="020B0604020202020204" pitchFamily="34" charset="0"/>
              </a:rPr>
              <a:t>(or more) traits?</a:t>
            </a: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oneACEvc.R">
            <a:extLst>
              <a:ext uri="{FF2B5EF4-FFF2-40B4-BE49-F238E27FC236}">
                <a16:creationId xmlns:a16="http://schemas.microsoft.com/office/drawing/2014/main" id="{516E9A56-670F-82CF-D9A3-379F6075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20" y="2143760"/>
            <a:ext cx="3867626" cy="38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31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538480-843C-4C7B-7258-4C2F05906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Or </a:t>
            </a:r>
            <a:r>
              <a:rPr lang="nl-NL" dirty="0" err="1"/>
              <a:t>just</a:t>
            </a:r>
            <a:r>
              <a:rPr lang="nl-NL" dirty="0"/>
              <a:t> do cov2cor…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(</a:t>
            </a:r>
            <a:r>
              <a:rPr lang="it-IT" dirty="0"/>
              <a:t>mxAlgebra(cov2cor(VA), name="rA"))</a:t>
            </a:r>
            <a:r>
              <a:rPr lang="nl-NL" dirty="0"/>
              <a:t> </a:t>
            </a:r>
          </a:p>
        </p:txBody>
      </p:sp>
      <p:pic>
        <p:nvPicPr>
          <p:cNvPr id="1026" name="Picture 2" descr="Roll Safe, the Guy-Tapping-Head Meme, Explained">
            <a:extLst>
              <a:ext uri="{FF2B5EF4-FFF2-40B4-BE49-F238E27FC236}">
                <a16:creationId xmlns:a16="http://schemas.microsoft.com/office/drawing/2014/main" id="{CBA912BD-8C61-3F42-1BE1-C4DAB352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4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56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76ECB-AD1E-47A4-6B2A-7F3E22DD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model (4)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254385-7F8D-604B-7FB3-73E0AD35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21" y="189315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200" b="1" i="0" dirty="0">
                <a:solidFill>
                  <a:srgbClr val="32363A"/>
                </a:solidFill>
                <a:effectLst/>
                <a:latin typeface="72"/>
              </a:rPr>
              <a:t>Run the last steps of preparing the model, </a:t>
            </a:r>
            <a:r>
              <a:rPr lang="nl-NL" sz="3200" b="1" i="0" dirty="0" err="1">
                <a:solidFill>
                  <a:srgbClr val="32363A"/>
                </a:solidFill>
                <a:effectLst/>
                <a:latin typeface="72"/>
              </a:rPr>
              <a:t>and</a:t>
            </a:r>
            <a:r>
              <a:rPr lang="nl-NL" sz="3200" b="1" i="0" dirty="0">
                <a:solidFill>
                  <a:srgbClr val="32363A"/>
                </a:solidFill>
                <a:effectLst/>
                <a:latin typeface="72"/>
              </a:rPr>
              <a:t> continue </a:t>
            </a:r>
            <a:r>
              <a:rPr lang="nl-NL" sz="3200" b="1" i="0" dirty="0" err="1">
                <a:solidFill>
                  <a:srgbClr val="32363A"/>
                </a:solidFill>
                <a:effectLst/>
                <a:latin typeface="72"/>
              </a:rPr>
              <a:t>by</a:t>
            </a:r>
            <a:r>
              <a:rPr lang="nl-NL" sz="3200" b="1" i="0" dirty="0">
                <a:solidFill>
                  <a:srgbClr val="32363A"/>
                </a:solidFill>
                <a:effectLst/>
                <a:latin typeface="72"/>
              </a:rPr>
              <a:t> running the model</a:t>
            </a:r>
            <a:br>
              <a:rPr lang="nl-NL" sz="3200" dirty="0"/>
            </a:br>
            <a:br>
              <a:rPr lang="nl-NL" sz="3200" dirty="0"/>
            </a:br>
            <a:r>
              <a:rPr lang="nl-NL" sz="3200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sz="3200" b="1" i="0" dirty="0">
                <a:solidFill>
                  <a:srgbClr val="000000"/>
                </a:solidFill>
                <a:effectLst/>
                <a:latin typeface="72"/>
              </a:rPr>
              <a:t> Algebra for</a:t>
            </a:r>
            <a: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Unstandardized</a:t>
            </a:r>
            <a: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and</a:t>
            </a:r>
            <a: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Standardized</a:t>
            </a:r>
            <a: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Variance</a:t>
            </a:r>
            <a: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Components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rowUS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     &lt;- rep('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US',nv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)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colUS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     &lt;- rep(c('VA','VD','VE','SA','SD','SE'),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each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=nv)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estUS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mxAlgebra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(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expression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=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cbind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(VA,VD,VE,VA/V,VD/V,VE/V), name="US",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dimnames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=list(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rowUS,colUS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) )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Create</a:t>
            </a:r>
            <a: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Confidence</a:t>
            </a:r>
            <a:r>
              <a:rPr lang="nl-NL" sz="3200" b="1" i="0" dirty="0">
                <a:solidFill>
                  <a:srgbClr val="000000"/>
                </a:solidFill>
                <a:effectLst/>
                <a:latin typeface="72"/>
              </a:rPr>
              <a:t> Interval 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Objects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odd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       &lt;-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seq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(1+3*nv,2*3*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nv,nv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)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even      &lt;-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seq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(2+3*nv,2*3*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nv,nv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)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ciADE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     &lt;-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mxCI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( c("US[1,odd]","US[2,odd]","US[2,even]") )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1" i="0" dirty="0">
                <a:solidFill>
                  <a:srgbClr val="000000"/>
                </a:solidFill>
                <a:effectLst/>
                <a:latin typeface="72"/>
              </a:rPr>
              <a:t># 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Build</a:t>
            </a:r>
            <a:r>
              <a:rPr lang="nl-NL" sz="3200" b="1" i="0" dirty="0">
                <a:solidFill>
                  <a:srgbClr val="000000"/>
                </a:solidFill>
                <a:effectLst/>
                <a:latin typeface="72"/>
              </a:rPr>
              <a:t> Model 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with</a:t>
            </a:r>
            <a: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Confidence</a:t>
            </a:r>
            <a: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  <a:r>
              <a:rPr lang="nl-NL" sz="3200" b="1" i="0" dirty="0" err="1">
                <a:solidFill>
                  <a:srgbClr val="000000"/>
                </a:solidFill>
                <a:effectLst/>
                <a:latin typeface="72"/>
              </a:rPr>
              <a:t>Intervals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calc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      &lt;- list(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matI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invSD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corA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corD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corE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estUS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ciADE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 )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modelADE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  &lt;-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mxModel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( "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twoADEvc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", pars,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modelMZ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modelDZ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multi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, </a:t>
            </a:r>
            <a:r>
              <a:rPr lang="nl-NL" sz="3200" b="0" i="0" dirty="0" err="1">
                <a:solidFill>
                  <a:srgbClr val="000000"/>
                </a:solidFill>
                <a:effectLst/>
                <a:latin typeface="72"/>
              </a:rPr>
              <a:t>calc</a:t>
            </a:r>
            <a:r>
              <a:rPr lang="nl-NL" sz="3200" b="0" i="0" dirty="0">
                <a:solidFill>
                  <a:srgbClr val="000000"/>
                </a:solidFill>
                <a:effectLst/>
                <a:latin typeface="72"/>
              </a:rPr>
              <a:t> )</a:t>
            </a:r>
            <a:br>
              <a:rPr lang="nl-NL" sz="3200" b="0" i="0" dirty="0">
                <a:solidFill>
                  <a:srgbClr val="32363A"/>
                </a:solidFill>
                <a:effectLst/>
                <a:latin typeface="72"/>
              </a:rPr>
            </a:br>
            <a:endParaRPr lang="nl-NL" sz="3800" b="1" dirty="0">
              <a:solidFill>
                <a:srgbClr val="32363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08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57EA4B-AB4C-2E7B-90A6-D1015C72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Run ADE</a:t>
            </a:r>
            <a:br>
              <a:rPr lang="nl-NL" sz="2000" b="0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ModelfitADE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 &lt;- </a:t>
            </a:r>
            <a:r>
              <a:rPr lang="nl-NL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mxRun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nl-NL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modelADE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=T )</a:t>
            </a:r>
            <a:br>
              <a:rPr lang="nl-NL" sz="2000" b="0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sumADE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 &lt;- summary( </a:t>
            </a:r>
            <a:r>
              <a:rPr lang="nl-NL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fitADE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000" b="1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 a look at the standardized and unstandardized variance components using </a:t>
            </a:r>
            <a:r>
              <a:rPr lang="en-US" sz="2000" b="1" i="0" dirty="0" err="1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fitADE$US</a:t>
            </a:r>
            <a:r>
              <a:rPr lang="en-US" sz="2000" b="1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note them down in Qualtrics.</a:t>
            </a:r>
            <a:endParaRPr lang="en-US" sz="2000" b="1" dirty="0">
              <a:solidFill>
                <a:srgbClr val="323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According to the ADE model, what percentage of the variance in height and weight is explained by additive genetic factors? and what percentage by dominant genetic and unique environmental factors?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000" b="1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 a look at the genetic and environmental correlations using </a:t>
            </a:r>
            <a:r>
              <a:rPr lang="en-US" sz="2000" b="1" i="0" dirty="0" err="1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fitADE$rA</a:t>
            </a:r>
            <a:r>
              <a:rPr lang="en-US" sz="2000" b="1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b="1" i="0" dirty="0" err="1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fitADE$rD</a:t>
            </a:r>
            <a:r>
              <a:rPr lang="en-US" sz="2000" b="1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 </a:t>
            </a:r>
            <a:r>
              <a:rPr lang="en-US" sz="2000" b="1" i="0" dirty="0" err="1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fitADE$rE</a:t>
            </a:r>
            <a:r>
              <a:rPr lang="en-US" sz="2000" b="1" i="0" dirty="0">
                <a:solidFill>
                  <a:srgbClr val="3236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note them down below:</a:t>
            </a:r>
            <a:endParaRPr lang="nl-NL" sz="2000" b="1" dirty="0">
              <a:solidFill>
                <a:srgbClr val="323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45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32411A3-0FD4-3938-CDCB-CF4939F5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02"/>
          <a:stretch/>
        </p:blipFill>
        <p:spPr>
          <a:xfrm>
            <a:off x="2754692" y="1660556"/>
            <a:ext cx="5595223" cy="7335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7B79B9C-B09F-2D49-729B-B9EC0E41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10"/>
          <a:stretch/>
        </p:blipFill>
        <p:spPr>
          <a:xfrm>
            <a:off x="2754692" y="3076272"/>
            <a:ext cx="5707519" cy="7335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BB9F8F0-E3B3-2D04-F8C4-F600B5EBD8F5}"/>
              </a:ext>
            </a:extLst>
          </p:cNvPr>
          <p:cNvSpPr txBox="1"/>
          <p:nvPr/>
        </p:nvSpPr>
        <p:spPr>
          <a:xfrm>
            <a:off x="2754692" y="1116666"/>
            <a:ext cx="376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Unstandardized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matrices: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A05AAB7-3714-D90F-9AD1-5A36A23FA196}"/>
              </a:ext>
            </a:extLst>
          </p:cNvPr>
          <p:cNvSpPr txBox="1"/>
          <p:nvPr/>
        </p:nvSpPr>
        <p:spPr>
          <a:xfrm>
            <a:off x="2754692" y="2803093"/>
            <a:ext cx="376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matrices: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FDFDB79-652A-D1D7-B8F3-BEEF71925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77" y="4493529"/>
            <a:ext cx="3096057" cy="111458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E1D701E-ECCC-8C63-A5E3-699DB3C62C2A}"/>
              </a:ext>
            </a:extLst>
          </p:cNvPr>
          <p:cNvSpPr txBox="1"/>
          <p:nvPr/>
        </p:nvSpPr>
        <p:spPr>
          <a:xfrm>
            <a:off x="1842567" y="4122656"/>
            <a:ext cx="376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AF7123-43E3-BD91-7DED-B9AAFD02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031" y="4521338"/>
            <a:ext cx="3010320" cy="108600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31F823F8-703C-4BDA-D942-23281893346A}"/>
              </a:ext>
            </a:extLst>
          </p:cNvPr>
          <p:cNvSpPr txBox="1"/>
          <p:nvPr/>
        </p:nvSpPr>
        <p:spPr>
          <a:xfrm>
            <a:off x="4584031" y="4152006"/>
            <a:ext cx="376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0BF2EED-6013-E5E7-10BE-5C57681DFCE6}"/>
              </a:ext>
            </a:extLst>
          </p:cNvPr>
          <p:cNvSpPr txBox="1"/>
          <p:nvPr/>
        </p:nvSpPr>
        <p:spPr>
          <a:xfrm>
            <a:off x="7768389" y="4232216"/>
            <a:ext cx="376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417C2EC-C6CD-70F5-CFC5-D0BADAC9F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432" y="4601548"/>
            <a:ext cx="3029373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24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999DA9-578A-419B-80E4-C3C26894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51" y="637560"/>
            <a:ext cx="10515600" cy="57378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To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see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if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we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can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drop D or A, we are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going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to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run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submodels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.</a:t>
            </a:r>
            <a:br>
              <a:rPr lang="nl-NL" dirty="0"/>
            </a:b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First we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will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run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an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AE model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where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the D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variance-covariance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components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are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forced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to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zero. </a:t>
            </a:r>
            <a:br>
              <a:rPr lang="nl-NL" dirty="0"/>
            </a:b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Next, in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that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same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model, we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also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force A at zero 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so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an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E model).</a:t>
            </a:r>
            <a:br>
              <a:rPr lang="nl-NL" dirty="0"/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By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comparing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the fit of these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we make a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choice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on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what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model fits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our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data best.</a:t>
            </a:r>
            <a:br>
              <a:rPr lang="nl-NL" dirty="0"/>
            </a:br>
            <a:br>
              <a:rPr lang="nl-NL" dirty="0"/>
            </a:b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Run the code below:</a:t>
            </a:r>
            <a:br>
              <a:rPr lang="nl-NL" dirty="0"/>
            </a:br>
            <a:br>
              <a:rPr lang="nl-NL" dirty="0"/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# RUN SUBMODELS</a:t>
            </a:r>
            <a:br>
              <a:rPr lang="nl-NL" dirty="0"/>
            </a:br>
            <a:br>
              <a:rPr lang="nl-NL" dirty="0"/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# Run AE model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&lt;-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mxModel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fitADE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name="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twoAEvc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&lt;-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omxSetParameters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labels=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labLower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("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VD",nv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), free=FALSE,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values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=0 )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  &lt;-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mxRun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intervals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=T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fitGofs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);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fitEstCis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# Run E model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 &lt;-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mxModel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name="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twoEvc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"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 &lt;-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omxSetParameters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labels=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labLower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("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VA",nv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), free=FALSE,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values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=0 )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     &lt;-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mxRun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modelE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intervals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=T 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fitGofs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);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fitEstCis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# Print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Comparative</a:t>
            </a:r>
            <a:r>
              <a:rPr lang="nl-NL" b="1" i="0" dirty="0">
                <a:solidFill>
                  <a:srgbClr val="32363A"/>
                </a:solidFill>
                <a:effectLst/>
                <a:latin typeface="72"/>
              </a:rPr>
              <a:t> Fit </a:t>
            </a:r>
            <a:r>
              <a:rPr lang="nl-NL" b="1" i="0" dirty="0" err="1">
                <a:solidFill>
                  <a:srgbClr val="32363A"/>
                </a:solidFill>
                <a:effectLst/>
                <a:latin typeface="72"/>
              </a:rPr>
              <a:t>Statistics</a:t>
            </a:r>
            <a:br>
              <a:rPr lang="nl-NL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mxCompare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(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fitADE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nested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&lt;- list(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fitAE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,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fitE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) )</a:t>
            </a:r>
            <a:br>
              <a:rPr lang="nl-NL" dirty="0"/>
            </a:br>
            <a:br>
              <a:rPr lang="nl-NL" dirty="0"/>
            </a:b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Note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down the fit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statistics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and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log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likelihood</a:t>
            </a:r>
            <a:r>
              <a:rPr lang="nl-NL" b="0" i="0" dirty="0">
                <a:solidFill>
                  <a:srgbClr val="32363A"/>
                </a:solidFill>
                <a:effectLst/>
                <a:latin typeface="72"/>
              </a:rPr>
              <a:t> test </a:t>
            </a:r>
            <a:r>
              <a:rPr lang="nl-NL" b="0" i="0" dirty="0" err="1">
                <a:solidFill>
                  <a:srgbClr val="32363A"/>
                </a:solidFill>
                <a:effectLst/>
                <a:latin typeface="72"/>
              </a:rPr>
              <a:t>results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16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5080058-8535-3732-932B-7AC3A3B5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60" y="2468222"/>
            <a:ext cx="8627445" cy="10566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4FDB329-9310-D347-0C15-BCE815B252D7}"/>
              </a:ext>
            </a:extLst>
          </p:cNvPr>
          <p:cNvSpPr txBox="1"/>
          <p:nvPr/>
        </p:nvSpPr>
        <p:spPr>
          <a:xfrm>
            <a:off x="1532521" y="4092152"/>
            <a:ext cx="9007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If the p-value of the log-likelihood test is significant, it indicates that the model you are testing against has significantly worse fit than the your base model. Using a p-value threshold of .05, which model would you select based on your results?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15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FB843AF-8F39-7B68-2115-22BF4C924B85}"/>
              </a:ext>
            </a:extLst>
          </p:cNvPr>
          <p:cNvSpPr txBox="1"/>
          <p:nvPr/>
        </p:nvSpPr>
        <p:spPr>
          <a:xfrm>
            <a:off x="872288" y="1174630"/>
            <a:ext cx="10557711" cy="359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2363A"/>
                </a:solidFill>
                <a:effectLst/>
                <a:latin typeface="Arial" panose="020B0604020202020204" pitchFamily="34" charset="0"/>
              </a:rPr>
              <a:t>It seems an AE model is the best fit for our bivariate model including height and weight. Note down some of the final estimates from this model in Qualtrics:</a:t>
            </a:r>
          </a:p>
          <a:p>
            <a:endParaRPr lang="en-US" dirty="0">
              <a:solidFill>
                <a:srgbClr val="32363A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Additive genetic correlation (</a:t>
            </a:r>
            <a:r>
              <a:rPr lang="en-US" sz="1800" kern="1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environmental correlation (</a:t>
            </a:r>
            <a:r>
              <a:rPr lang="en-US" sz="1800" kern="1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18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heritability of height (standardized VA11)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heritability of weight (standardized VA22)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standardized unique environmental component for height (standardized VE11)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standardized unique environmental component for weight (standardized VE22)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i="0" dirty="0">
              <a:solidFill>
                <a:srgbClr val="32363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495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C581F3-1248-0C82-D110-01AA02CC5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99" y="1429915"/>
            <a:ext cx="8487960" cy="12670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67588FD-47AB-FFAE-00CF-FDC8E567B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199" y="3114336"/>
            <a:ext cx="3305636" cy="2638793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A82B305-3202-2C4D-F9C4-F7D3187E0A04}"/>
              </a:ext>
            </a:extLst>
          </p:cNvPr>
          <p:cNvCxnSpPr/>
          <p:nvPr/>
        </p:nvCxnSpPr>
        <p:spPr>
          <a:xfrm>
            <a:off x="3723774" y="3994484"/>
            <a:ext cx="2941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2C7CEA3-9C2E-8A8D-1A1F-92F279FBA80E}"/>
              </a:ext>
            </a:extLst>
          </p:cNvPr>
          <p:cNvSpPr txBox="1"/>
          <p:nvPr/>
        </p:nvSpPr>
        <p:spPr>
          <a:xfrm>
            <a:off x="7243102" y="3510402"/>
            <a:ext cx="3213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The additive genetic correlation should be around .51. What does this mean?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82376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26E2-2445-3DC1-E131-BC393070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Other</a:t>
            </a:r>
            <a:r>
              <a:rPr lang="nl-NL" b="1" dirty="0"/>
              <a:t> resources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89493-DB8C-0F89-91C3-3AD2A0D22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go-</a:t>
            </a:r>
            <a:r>
              <a:rPr lang="nl-NL" dirty="0" err="1"/>
              <a:t>to</a:t>
            </a:r>
            <a:r>
              <a:rPr lang="nl-NL" dirty="0"/>
              <a:t> resource for </a:t>
            </a:r>
            <a:r>
              <a:rPr lang="nl-NL" dirty="0" err="1"/>
              <a:t>all</a:t>
            </a:r>
            <a:r>
              <a:rPr lang="nl-NL" dirty="0"/>
              <a:t> scripts; </a:t>
            </a:r>
            <a:r>
              <a:rPr lang="nl-NL" dirty="0">
                <a:hlinkClick r:id="rId3"/>
              </a:rPr>
              <a:t>https://hermine-maes.squarespace.com/</a:t>
            </a:r>
            <a:endParaRPr lang="nl-NL" dirty="0"/>
          </a:p>
          <a:p>
            <a:r>
              <a:rPr lang="nl-NL" dirty="0"/>
              <a:t>We </a:t>
            </a:r>
            <a:r>
              <a:rPr lang="nl-NL" dirty="0" err="1"/>
              <a:t>ran</a:t>
            </a:r>
            <a:r>
              <a:rPr lang="nl-NL" dirty="0"/>
              <a:t> a </a:t>
            </a:r>
            <a:r>
              <a:rPr lang="nl-NL" dirty="0" err="1"/>
              <a:t>simple</a:t>
            </a:r>
            <a:r>
              <a:rPr lang="nl-NL" dirty="0"/>
              <a:t> model </a:t>
            </a:r>
            <a:r>
              <a:rPr lang="nl-NL" dirty="0" err="1"/>
              <a:t>with</a:t>
            </a:r>
            <a:r>
              <a:rPr lang="nl-NL" dirty="0"/>
              <a:t> 2 </a:t>
            </a:r>
            <a:r>
              <a:rPr lang="nl-NL" dirty="0" err="1"/>
              <a:t>groups</a:t>
            </a:r>
            <a:r>
              <a:rPr lang="nl-NL" dirty="0"/>
              <a:t>,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extended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5 </a:t>
            </a:r>
            <a:r>
              <a:rPr lang="nl-NL" dirty="0" err="1"/>
              <a:t>groups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a lot of different types of </a:t>
            </a:r>
            <a:r>
              <a:rPr lang="nl-NL" dirty="0" err="1"/>
              <a:t>models</a:t>
            </a:r>
            <a:r>
              <a:rPr lang="nl-NL" dirty="0"/>
              <a:t>)</a:t>
            </a:r>
          </a:p>
          <a:p>
            <a:r>
              <a:rPr lang="nl-NL" dirty="0"/>
              <a:t>We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continuous</a:t>
            </a:r>
            <a:r>
              <a:rPr lang="nl-NL" dirty="0"/>
              <a:t> data,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run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binary</a:t>
            </a:r>
            <a:r>
              <a:rPr lang="nl-NL" dirty="0"/>
              <a:t>/</a:t>
            </a:r>
            <a:r>
              <a:rPr lang="nl-NL" dirty="0" err="1"/>
              <a:t>ordinal</a:t>
            </a:r>
            <a:r>
              <a:rPr lang="nl-NL" dirty="0"/>
              <a:t> data (or </a:t>
            </a:r>
            <a:r>
              <a:rPr lang="nl-NL" dirty="0" err="1"/>
              <a:t>combinations</a:t>
            </a:r>
            <a:r>
              <a:rPr lang="nl-NL" dirty="0"/>
              <a:t> of these data types</a:t>
            </a:r>
          </a:p>
          <a:p>
            <a:r>
              <a:rPr lang="nl-NL" dirty="0" err="1"/>
              <a:t>Not</a:t>
            </a:r>
            <a:r>
              <a:rPr lang="nl-NL" dirty="0"/>
              <a:t> a fan of </a:t>
            </a:r>
            <a:r>
              <a:rPr lang="nl-NL" dirty="0" err="1"/>
              <a:t>OpenMx</a:t>
            </a:r>
            <a:r>
              <a:rPr lang="nl-NL" dirty="0"/>
              <a:t>?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run these </a:t>
            </a:r>
            <a:r>
              <a:rPr lang="nl-NL" dirty="0" err="1"/>
              <a:t>models</a:t>
            </a:r>
            <a:r>
              <a:rPr lang="nl-NL" dirty="0"/>
              <a:t> in </a:t>
            </a:r>
            <a:r>
              <a:rPr lang="nl-NL" dirty="0" err="1"/>
              <a:t>Mplus</a:t>
            </a:r>
            <a:r>
              <a:rPr lang="nl-NL" dirty="0"/>
              <a:t> (</a:t>
            </a:r>
            <a:r>
              <a:rPr lang="nl-NL" dirty="0">
                <a:hlinkClick r:id="rId4"/>
              </a:rPr>
              <a:t>https://www.statmodel.com/examples/genetics.shtml</a:t>
            </a:r>
            <a:r>
              <a:rPr lang="nl-NL" dirty="0"/>
              <a:t>).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ask</a:t>
            </a:r>
            <a:r>
              <a:rPr lang="nl-NL" dirty="0"/>
              <a:t> me </a:t>
            </a: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, </a:t>
            </a:r>
            <a:r>
              <a:rPr lang="nl-NL" dirty="0" err="1"/>
              <a:t>ask</a:t>
            </a:r>
            <a:r>
              <a:rPr lang="nl-NL" dirty="0"/>
              <a:t> Yayouk Willems (willems@mpib-berlin.mpg.de)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55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C2A27A9-DE5F-F1F9-AEB8-37E9E5AE12F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do we do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are 2 </a:t>
            </a:r>
            <a:b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(or more)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traits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" name="Afbeelding 204">
            <a:extLst>
              <a:ext uri="{FF2B5EF4-FFF2-40B4-BE49-F238E27FC236}">
                <a16:creationId xmlns:a16="http://schemas.microsoft.com/office/drawing/2014/main" id="{FDD5376B-DF00-A696-220A-830D455A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45" y="2284413"/>
            <a:ext cx="8408515" cy="38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pe Silvia | Know Your Meme">
            <a:extLst>
              <a:ext uri="{FF2B5EF4-FFF2-40B4-BE49-F238E27FC236}">
                <a16:creationId xmlns:a16="http://schemas.microsoft.com/office/drawing/2014/main" id="{E277201A-AEF5-A97C-DF17-34812DCA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55" y="4403149"/>
            <a:ext cx="3787504" cy="21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A92D190-894C-34D7-6772-7BB58BCF4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655" y="324380"/>
            <a:ext cx="8408515" cy="38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ED9AB4A4-232A-BA76-9B4A-E1E3A8A2F28B}"/>
              </a:ext>
            </a:extLst>
          </p:cNvPr>
          <p:cNvSpPr txBox="1"/>
          <p:nvPr/>
        </p:nvSpPr>
        <p:spPr>
          <a:xfrm>
            <a:off x="2733040" y="2875002"/>
            <a:ext cx="68986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500" b="1" dirty="0">
                <a:latin typeface="Arial" panose="020B0604020202020204" pitchFamily="34" charset="0"/>
                <a:cs typeface="Arial" panose="020B0604020202020204" pitchFamily="34" charset="0"/>
              </a:rPr>
              <a:t>Lets go </a:t>
            </a:r>
            <a:r>
              <a:rPr lang="nl-NL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l-NL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sz="3500" b="1" dirty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nl-NL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3500" b="1" dirty="0">
                <a:latin typeface="Arial" panose="020B0604020202020204" pitchFamily="34" charset="0"/>
                <a:cs typeface="Arial" panose="020B0604020202020204" pitchFamily="34" charset="0"/>
              </a:rPr>
              <a:t> step… </a:t>
            </a:r>
          </a:p>
        </p:txBody>
      </p:sp>
    </p:spTree>
    <p:extLst>
      <p:ext uri="{BB962C8B-B14F-4D97-AF65-F5344CB8AC3E}">
        <p14:creationId xmlns:p14="http://schemas.microsoft.com/office/powerpoint/2010/main" val="332280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D0182-097E-6904-0FB4-33D45A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Univariate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variance-covariance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matrix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573D21-41F3-EAE1-30BF-418657AC1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418" y="1814116"/>
            <a:ext cx="7383163" cy="41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999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9001</TotalTime>
  <Words>4298</Words>
  <Application>Microsoft Office PowerPoint</Application>
  <PresentationFormat>Breedbeeld</PresentationFormat>
  <Paragraphs>562</Paragraphs>
  <Slides>58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7" baseType="lpstr">
      <vt:lpstr>72</vt:lpstr>
      <vt:lpstr>Arial</vt:lpstr>
      <vt:lpstr>Calibri</vt:lpstr>
      <vt:lpstr>Calibri Light</vt:lpstr>
      <vt:lpstr>Cambria Math</vt:lpstr>
      <vt:lpstr>Lato</vt:lpstr>
      <vt:lpstr>Poppins</vt:lpstr>
      <vt:lpstr>Wingdings</vt:lpstr>
      <vt:lpstr>Kantoorthema</vt:lpstr>
      <vt:lpstr>Intro to bi/multivariate genetic analysis / Bivariate twin models </vt:lpstr>
      <vt:lpstr>Remember univariate twin models?</vt:lpstr>
      <vt:lpstr>PowerPoint-presentatie</vt:lpstr>
      <vt:lpstr>What do we do when there are 2  (or more) traits?</vt:lpstr>
      <vt:lpstr>PowerPoint-presentatie</vt:lpstr>
      <vt:lpstr>PowerPoint-presentatie</vt:lpstr>
      <vt:lpstr>PowerPoint-presentatie</vt:lpstr>
      <vt:lpstr>PowerPoint-presentatie</vt:lpstr>
      <vt:lpstr>Univariate variance-covariance matrix</vt:lpstr>
      <vt:lpstr>What happens when we add another phenotype </vt:lpstr>
      <vt:lpstr>PowerPoint-presentatie</vt:lpstr>
      <vt:lpstr>PowerPoint-presentatie</vt:lpstr>
      <vt:lpstr>Lets zoom in on 1 variance component only (A)</vt:lpstr>
      <vt:lpstr>For twin 1: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From covariance to correlation</vt:lpstr>
      <vt:lpstr>The genetic correlation </vt:lpstr>
      <vt:lpstr>The genetic correlation </vt:lpstr>
      <vt:lpstr>The genetic correlation </vt:lpstr>
      <vt:lpstr>The genetic correlation </vt:lpstr>
      <vt:lpstr>PowerPoint-presentatie</vt:lpstr>
      <vt:lpstr>PowerPoint-presentatie</vt:lpstr>
      <vt:lpstr>Copy the folder margot/2024/Day-3/practical_bivtwinmodels into your workspace in Rstudio:  system("cp -R /faculty/margot/2024/Day-3/practical_bivtwinmodels/* ./ ")   We will be working in Qualtrics. The link to the Qualtrics is in the top of the twoADE script!  the practical consists of 2 parts: we will go over part 1 together before commencing with part 2.   </vt:lpstr>
      <vt:lpstr>Saturated model script</vt:lpstr>
      <vt:lpstr>PowerPoint-presentatie</vt:lpstr>
      <vt:lpstr>PowerPoint-presentatie</vt:lpstr>
      <vt:lpstr>Lets have a look at the data first</vt:lpstr>
      <vt:lpstr>PowerPoint-presentatie</vt:lpstr>
      <vt:lpstr>PowerPoint-presentatie</vt:lpstr>
      <vt:lpstr>PowerPoint-presentatie</vt:lpstr>
      <vt:lpstr>PowerPoint-presentatie</vt:lpstr>
      <vt:lpstr>Set starting values</vt:lpstr>
      <vt:lpstr>PowerPoint-presentatie</vt:lpstr>
      <vt:lpstr>Prepare the model (1)</vt:lpstr>
      <vt:lpstr>What kind of matrices did we just make?</vt:lpstr>
      <vt:lpstr>Prepare the model (2)</vt:lpstr>
      <vt:lpstr>PowerPoint-presentatie</vt:lpstr>
      <vt:lpstr>Prepare the model (3)</vt:lpstr>
      <vt:lpstr>PowerPoint-presentatie</vt:lpstr>
      <vt:lpstr>PowerPoint-presentatie</vt:lpstr>
      <vt:lpstr>Prepare the model (4)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Other resources</vt:lpstr>
    </vt:vector>
  </TitlesOfParts>
  <Company>Amsterdam 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bi/multivariate genetic analysis / Bivariate twin models</dc:title>
  <dc:creator>Weijer, M.P. van de (Margot)</dc:creator>
  <cp:lastModifiedBy>Weijer, M.P. van de (Margot)</cp:lastModifiedBy>
  <cp:revision>3</cp:revision>
  <dcterms:created xsi:type="dcterms:W3CDTF">2024-01-31T10:09:04Z</dcterms:created>
  <dcterms:modified xsi:type="dcterms:W3CDTF">2024-03-06T14:26:19Z</dcterms:modified>
</cp:coreProperties>
</file>