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6" r:id="rId1"/>
  </p:sldMasterIdLst>
  <p:notesMasterIdLst>
    <p:notesMasterId r:id="rId49"/>
  </p:notesMasterIdLst>
  <p:sldIdLst>
    <p:sldId id="728" r:id="rId2"/>
    <p:sldId id="256" r:id="rId3"/>
    <p:sldId id="301" r:id="rId4"/>
    <p:sldId id="296" r:id="rId5"/>
    <p:sldId id="300" r:id="rId6"/>
    <p:sldId id="265" r:id="rId7"/>
    <p:sldId id="297" r:id="rId8"/>
    <p:sldId id="298" r:id="rId9"/>
    <p:sldId id="299" r:id="rId10"/>
    <p:sldId id="264" r:id="rId11"/>
    <p:sldId id="260" r:id="rId12"/>
    <p:sldId id="266" r:id="rId13"/>
    <p:sldId id="267" r:id="rId14"/>
    <p:sldId id="303" r:id="rId15"/>
    <p:sldId id="304" r:id="rId16"/>
    <p:sldId id="316" r:id="rId17"/>
    <p:sldId id="302" r:id="rId18"/>
    <p:sldId id="306" r:id="rId19"/>
    <p:sldId id="309" r:id="rId20"/>
    <p:sldId id="310" r:id="rId21"/>
    <p:sldId id="307" r:id="rId22"/>
    <p:sldId id="730" r:id="rId23"/>
    <p:sldId id="727" r:id="rId24"/>
    <p:sldId id="311" r:id="rId25"/>
    <p:sldId id="726" r:id="rId26"/>
    <p:sldId id="314" r:id="rId27"/>
    <p:sldId id="259" r:id="rId28"/>
    <p:sldId id="261" r:id="rId29"/>
    <p:sldId id="315" r:id="rId30"/>
    <p:sldId id="715" r:id="rId31"/>
    <p:sldId id="276" r:id="rId32"/>
    <p:sldId id="278" r:id="rId33"/>
    <p:sldId id="285" r:id="rId34"/>
    <p:sldId id="313" r:id="rId35"/>
    <p:sldId id="731" r:id="rId36"/>
    <p:sldId id="275" r:id="rId37"/>
    <p:sldId id="287" r:id="rId38"/>
    <p:sldId id="288" r:id="rId39"/>
    <p:sldId id="289" r:id="rId40"/>
    <p:sldId id="284" r:id="rId41"/>
    <p:sldId id="290" r:id="rId42"/>
    <p:sldId id="271" r:id="rId43"/>
    <p:sldId id="729" r:id="rId44"/>
    <p:sldId id="295" r:id="rId45"/>
    <p:sldId id="294" r:id="rId46"/>
    <p:sldId id="732" r:id="rId47"/>
    <p:sldId id="733"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20"/>
    <p:restoredTop sz="70620"/>
  </p:normalViewPr>
  <p:slideViewPr>
    <p:cSldViewPr>
      <p:cViewPr>
        <p:scale>
          <a:sx n="84" d="100"/>
          <a:sy n="84" d="100"/>
        </p:scale>
        <p:origin x="856" y="14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A7D0BC7-4DCB-5CEA-6C4D-7C96A30CF82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eaLnBrk="1" hangingPunct="1">
              <a:defRPr sz="1200" smtClean="0">
                <a:latin typeface="Arial" charset="0"/>
                <a:ea typeface="ＭＳ Ｐゴシック" charset="0"/>
              </a:defRPr>
            </a:lvl1pPr>
          </a:lstStyle>
          <a:p>
            <a:pPr>
              <a:defRPr/>
            </a:pPr>
            <a:endParaRPr lang="en-US"/>
          </a:p>
        </p:txBody>
      </p:sp>
      <p:sp>
        <p:nvSpPr>
          <p:cNvPr id="17411" name="Rectangle 3">
            <a:extLst>
              <a:ext uri="{FF2B5EF4-FFF2-40B4-BE49-F238E27FC236}">
                <a16:creationId xmlns:a16="http://schemas.microsoft.com/office/drawing/2014/main" id="{D233DAD0-7529-D0B8-7F13-39EAE6811D11}"/>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ea typeface="ＭＳ Ｐゴシック" charset="0"/>
              </a:defRPr>
            </a:lvl1pPr>
          </a:lstStyle>
          <a:p>
            <a:pPr>
              <a:defRPr/>
            </a:pPr>
            <a:endParaRPr lang="en-US"/>
          </a:p>
        </p:txBody>
      </p:sp>
      <p:sp>
        <p:nvSpPr>
          <p:cNvPr id="17412" name="Rectangle 4">
            <a:extLst>
              <a:ext uri="{FF2B5EF4-FFF2-40B4-BE49-F238E27FC236}">
                <a16:creationId xmlns:a16="http://schemas.microsoft.com/office/drawing/2014/main" id="{8596CC9A-6529-9862-452C-8F2EF6867AE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7413" name="Rectangle 5">
            <a:extLst>
              <a:ext uri="{FF2B5EF4-FFF2-40B4-BE49-F238E27FC236}">
                <a16:creationId xmlns:a16="http://schemas.microsoft.com/office/drawing/2014/main" id="{A721D057-0A30-D383-411E-AAE05D63C65C}"/>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a:extLst>
              <a:ext uri="{FF2B5EF4-FFF2-40B4-BE49-F238E27FC236}">
                <a16:creationId xmlns:a16="http://schemas.microsoft.com/office/drawing/2014/main" id="{5ABA2C05-A7D4-CE91-0103-3AC5AD109CA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eaLnBrk="1" hangingPunct="1">
              <a:defRPr sz="1200" smtClean="0">
                <a:latin typeface="Arial" charset="0"/>
                <a:ea typeface="ＭＳ Ｐゴシック" charset="0"/>
              </a:defRPr>
            </a:lvl1pPr>
          </a:lstStyle>
          <a:p>
            <a:pPr>
              <a:defRPr/>
            </a:pPr>
            <a:endParaRPr lang="en-US"/>
          </a:p>
        </p:txBody>
      </p:sp>
      <p:sp>
        <p:nvSpPr>
          <p:cNvPr id="17415" name="Rectangle 7">
            <a:extLst>
              <a:ext uri="{FF2B5EF4-FFF2-40B4-BE49-F238E27FC236}">
                <a16:creationId xmlns:a16="http://schemas.microsoft.com/office/drawing/2014/main" id="{C900EBC0-9A5A-7F04-C9CF-B3F3F61DB4C5}"/>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894C3997-DEC4-6E4D-9093-2B3476A81C5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3</a:t>
            </a:fld>
            <a:endParaRPr lang="en-US" altLang="en-US"/>
          </a:p>
        </p:txBody>
      </p:sp>
    </p:spTree>
    <p:extLst>
      <p:ext uri="{BB962C8B-B14F-4D97-AF65-F5344CB8AC3E}">
        <p14:creationId xmlns:p14="http://schemas.microsoft.com/office/powerpoint/2010/main" val="2739192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kind of assumptions can we make? Need to make assumptions about the mean, the variance, and the Residuals, The mean assumption is that either we fix the </a:t>
            </a:r>
            <a:r>
              <a:rPr lang="en-US" dirty="0" err="1"/>
              <a:t>interscept</a:t>
            </a:r>
            <a:r>
              <a:rPr lang="en-US" dirty="0"/>
              <a:t> or the threshold to 0, puts this on a standard normal distribution. Variance assumption is the variance of the error term given the model is either 1 if using the standard normal distribution as our underlying distribution which equivalent to the </a:t>
            </a:r>
            <a:r>
              <a:rPr lang="en-US" dirty="0" err="1"/>
              <a:t>probit</a:t>
            </a:r>
            <a:r>
              <a:rPr lang="en-US" dirty="0"/>
              <a:t> model or we can fix the variance of the ordinal trait to pi squared/3 to put it on the logit scale. Doesn’t matter which assumption you make, some slight differences on the tails of the distribution they will give basically the same results. Final assumption is the conditional mean of the error term is 0 given the model. Basically means there is no bias in the parameter estimates, which is the same as assumptions for continuous measures.</a:t>
            </a:r>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12</a:t>
            </a:fld>
            <a:endParaRPr lang="en-US" altLang="en-US"/>
          </a:p>
        </p:txBody>
      </p:sp>
    </p:spTree>
    <p:extLst>
      <p:ext uri="{BB962C8B-B14F-4D97-AF65-F5344CB8AC3E}">
        <p14:creationId xmlns:p14="http://schemas.microsoft.com/office/powerpoint/2010/main" val="1523518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we’ve made some assumptions, and its important to remember they are arbitrary. Models can be specified multiple ways and the parameters estimated will be different values but fit should be the same for models that are transformations. These assumptions are necessary though because we are not directly measuring the liability </a:t>
            </a:r>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13</a:t>
            </a:fld>
            <a:endParaRPr lang="en-US" altLang="en-US"/>
          </a:p>
        </p:txBody>
      </p:sp>
    </p:spTree>
    <p:extLst>
      <p:ext uri="{BB962C8B-B14F-4D97-AF65-F5344CB8AC3E}">
        <p14:creationId xmlns:p14="http://schemas.microsoft.com/office/powerpoint/2010/main" val="3544728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threshold mean? Threshold is just a </a:t>
            </a:r>
            <a:r>
              <a:rPr lang="en-US" dirty="0" err="1"/>
              <a:t>zscore</a:t>
            </a:r>
            <a:r>
              <a:rPr lang="en-US" dirty="0"/>
              <a:t> in the binary case. IF the threshold is -1.65 then 5% is to the left and 95% is to the right </a:t>
            </a:r>
          </a:p>
          <a:p>
            <a:endParaRPr lang="en-US" dirty="0"/>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14</a:t>
            </a:fld>
            <a:endParaRPr lang="en-US" altLang="en-US"/>
          </a:p>
        </p:txBody>
      </p:sp>
    </p:spTree>
    <p:extLst>
      <p:ext uri="{BB962C8B-B14F-4D97-AF65-F5344CB8AC3E}">
        <p14:creationId xmlns:p14="http://schemas.microsoft.com/office/powerpoint/2010/main" val="3126224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Alternatively if the threshold was at 1.96 then 97.5% of the distribution would be to the left and 2.5% would be to the right. </a:t>
            </a:r>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15</a:t>
            </a:fld>
            <a:endParaRPr lang="en-US" altLang="en-US"/>
          </a:p>
        </p:txBody>
      </p:sp>
    </p:spTree>
    <p:extLst>
      <p:ext uri="{BB962C8B-B14F-4D97-AF65-F5344CB8AC3E}">
        <p14:creationId xmlns:p14="http://schemas.microsoft.com/office/powerpoint/2010/main" val="3709348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Complete </a:t>
            </a:r>
            <a:r>
              <a:rPr lang="en-US" dirty="0" err="1"/>
              <a:t>BinaryWarmUp.R</a:t>
            </a:r>
            <a:r>
              <a:rPr lang="en-US" dirty="0"/>
              <a:t> through line 75 before moving on **</a:t>
            </a:r>
          </a:p>
          <a:p>
            <a:endParaRPr lang="en-US" dirty="0"/>
          </a:p>
          <a:p>
            <a:r>
              <a:rPr lang="en-US" dirty="0"/>
              <a:t>*should be at 9 minutes by this slide</a:t>
            </a:r>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16</a:t>
            </a:fld>
            <a:endParaRPr lang="en-US" altLang="en-US"/>
          </a:p>
        </p:txBody>
      </p:sp>
    </p:spTree>
    <p:extLst>
      <p:ext uri="{BB962C8B-B14F-4D97-AF65-F5344CB8AC3E}">
        <p14:creationId xmlns:p14="http://schemas.microsoft.com/office/powerpoint/2010/main" val="288464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17</a:t>
            </a:fld>
            <a:endParaRPr lang="en-US" altLang="en-US"/>
          </a:p>
        </p:txBody>
      </p:sp>
    </p:spTree>
    <p:extLst>
      <p:ext uri="{BB962C8B-B14F-4D97-AF65-F5344CB8AC3E}">
        <p14:creationId xmlns:p14="http://schemas.microsoft.com/office/powerpoint/2010/main" val="757690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57300" y="720725"/>
            <a:ext cx="4800600" cy="3600450"/>
          </a:xfrm>
          <a:ln/>
        </p:spPr>
      </p:sp>
      <p:sp>
        <p:nvSpPr>
          <p:cNvPr id="55299"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lvl="1" algn="just"/>
            <a:r>
              <a:rPr lang="en-US" altLang="en-US" sz="1400" b="1" u="sng" dirty="0"/>
              <a:t>What happens when we have Categorical Data for Twins ? </a:t>
            </a:r>
            <a:endParaRPr lang="en-US" altLang="en-US" sz="1400" dirty="0"/>
          </a:p>
          <a:p>
            <a:pPr algn="just"/>
            <a:r>
              <a:rPr lang="en-US" altLang="en-US" sz="1400" dirty="0"/>
              <a:t>This is probably how most of us are familiar our data. As contingency tables. When the measured trait is dichotomous, we can partition our observations into pairs concordant for not having the disorder (a), pairs concordant for the disorder (d) and discordant pairs in which one is affected and one is unaffected (b and c). These frequencies are summarized in a 2x2 contingency table. So how do we go from thresholds and 1 variable to this table of thresholds for 2 variables?</a:t>
            </a:r>
          </a:p>
          <a:p>
            <a:endParaRPr lang="en-US" altLang="en-US" sz="1400" dirty="0"/>
          </a:p>
        </p:txBody>
      </p:sp>
    </p:spTree>
    <p:extLst>
      <p:ext uri="{BB962C8B-B14F-4D97-AF65-F5344CB8AC3E}">
        <p14:creationId xmlns:p14="http://schemas.microsoft.com/office/powerpoint/2010/main" val="418969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257300" y="720725"/>
            <a:ext cx="4800600" cy="3600450"/>
          </a:xfrm>
          <a:ln/>
        </p:spPr>
      </p:sp>
      <p:sp>
        <p:nvSpPr>
          <p:cNvPr id="56323"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z="1400" dirty="0"/>
              <a:t>When we have twin pair data, the assumption now is that the joint distribution of liabilities of twin pairs follows a </a:t>
            </a:r>
            <a:r>
              <a:rPr lang="en-US" altLang="en-US" sz="1400" b="1" i="1" dirty="0"/>
              <a:t>bivariate normal distribution</a:t>
            </a:r>
            <a:r>
              <a:rPr lang="en-US" altLang="en-US" sz="1400" dirty="0"/>
              <a:t>, </a:t>
            </a:r>
          </a:p>
          <a:p>
            <a:r>
              <a:rPr lang="en-US" altLang="en-US" sz="1400" dirty="0"/>
              <a:t>where both traits have a mean of 0 and standard deviation 1, but the correlation between them is unknown. </a:t>
            </a:r>
          </a:p>
          <a:p>
            <a:r>
              <a:rPr lang="en-US" altLang="en-US" sz="1400" dirty="0">
                <a:solidFill>
                  <a:srgbClr val="000000"/>
                </a:solidFill>
              </a:rPr>
              <a:t>The shape of this bivariate normal distribution is determined by the correlation.  When correlation is 0, the shape is a mound, when it is .9 it’s a sharp ridge where most of the distribution falls along the diagonal </a:t>
            </a:r>
          </a:p>
        </p:txBody>
      </p:sp>
    </p:spTree>
    <p:extLst>
      <p:ext uri="{BB962C8B-B14F-4D97-AF65-F5344CB8AC3E}">
        <p14:creationId xmlns:p14="http://schemas.microsoft.com/office/powerpoint/2010/main" val="1717268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257300" y="720725"/>
            <a:ext cx="4800600" cy="3600450"/>
          </a:xfrm>
          <a:ln/>
        </p:spPr>
      </p:sp>
      <p:sp>
        <p:nvSpPr>
          <p:cNvPr id="57347"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i="0" dirty="0"/>
              <a:t>We can carve up this BND into different sections based on the thresholds used to create the contingency table</a:t>
            </a:r>
          </a:p>
          <a:p>
            <a:r>
              <a:rPr lang="en-GB" altLang="en-US" i="0" dirty="0"/>
              <a:t>Observed cell proportions relate to different proportions of the BND with a certain correlation between the latent variables, each cut at a specific threshold.</a:t>
            </a:r>
          </a:p>
          <a:p>
            <a:r>
              <a:rPr lang="en-GB" altLang="en-US" i="0" dirty="0"/>
              <a:t>Basically the join probability of the different response combinations is the volume under the BND with the specific thresholds as cut points.</a:t>
            </a:r>
          </a:p>
          <a:p>
            <a:r>
              <a:rPr lang="en-GB" altLang="en-US" i="0" dirty="0"/>
              <a:t>This gives us different shapes to our pie we have cut. Let’s walk through them now.</a:t>
            </a:r>
          </a:p>
          <a:p>
            <a:endParaRPr lang="en-GB" altLang="en-US" i="0" dirty="0"/>
          </a:p>
          <a:p>
            <a:r>
              <a:rPr lang="en-GB" altLang="en-US" i="0" dirty="0"/>
              <a:t>When we use the liability threshold framework we can see the unaffected/unaffected takes up the large portion of the joint distribution. Compared to when twin 1 and 2 both exceed the threshold which is this lower corner of the distribution. And the discordant twins are the two diagonal shapes.</a:t>
            </a:r>
          </a:p>
          <a:p>
            <a:r>
              <a:rPr lang="en-GB" altLang="en-US" i="0" dirty="0"/>
              <a:t>Cell proportions are calculated using the numerical integration of the bivariate normal distribution, and that is all the further I am going to go into that.</a:t>
            </a:r>
          </a:p>
        </p:txBody>
      </p:sp>
    </p:spTree>
    <p:extLst>
      <p:ext uri="{BB962C8B-B14F-4D97-AF65-F5344CB8AC3E}">
        <p14:creationId xmlns:p14="http://schemas.microsoft.com/office/powerpoint/2010/main" val="553944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1257300" y="720725"/>
            <a:ext cx="4800600" cy="3600450"/>
          </a:xfrm>
          <a:ln/>
        </p:spPr>
      </p:sp>
      <p:sp>
        <p:nvSpPr>
          <p:cNvPr id="60419"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0" i="0" dirty="0"/>
              <a:t>Since we know the distribution for each correlation and set of thresholds we know what the expected proportions are for each cell. </a:t>
            </a:r>
          </a:p>
          <a:p>
            <a:endParaRPr lang="en-GB" altLang="en-US" b="0" i="0" dirty="0"/>
          </a:p>
          <a:p>
            <a:r>
              <a:rPr lang="en-GB" altLang="en-US" b="0" i="0" dirty="0"/>
              <a:t>Therefore  working backwards the observed cell </a:t>
            </a:r>
            <a:r>
              <a:rPr lang="en-GB" altLang="en-US" b="0" i="0" dirty="0" err="1"/>
              <a:t>proprtions</a:t>
            </a:r>
            <a:r>
              <a:rPr lang="en-GB" altLang="en-US" b="0" i="0" dirty="0"/>
              <a:t> from the data will give use the correlations and thresholds for each liability. IF 87% were un/un and 10% discordant split between the two cells, and 3% in the affected/affected cells we can calculate a </a:t>
            </a:r>
            <a:r>
              <a:rPr lang="en-GB" altLang="en-US" b="0" i="0" dirty="0" err="1"/>
              <a:t>tetracorchic</a:t>
            </a:r>
            <a:r>
              <a:rPr lang="en-GB" altLang="en-US" b="0" i="0" dirty="0"/>
              <a:t> correlation of .6 where the 2 twin thresholds were equal to 1.4. </a:t>
            </a:r>
          </a:p>
        </p:txBody>
      </p:sp>
    </p:spTree>
    <p:extLst>
      <p:ext uri="{BB962C8B-B14F-4D97-AF65-F5344CB8AC3E}">
        <p14:creationId xmlns:p14="http://schemas.microsoft.com/office/powerpoint/2010/main" val="3201703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Ordinal data is any measure that uses a limited number of ordered categories such as absence/presence or severity of disorder</a:t>
            </a:r>
          </a:p>
          <a:p>
            <a:r>
              <a:rPr lang="en-US" dirty="0"/>
              <a:t>This data takes the form of response counts for each category of response</a:t>
            </a:r>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4</a:t>
            </a:fld>
            <a:endParaRPr lang="en-US" altLang="en-US"/>
          </a:p>
        </p:txBody>
      </p:sp>
    </p:spTree>
    <p:extLst>
      <p:ext uri="{BB962C8B-B14F-4D97-AF65-F5344CB8AC3E}">
        <p14:creationId xmlns:p14="http://schemas.microsoft.com/office/powerpoint/2010/main" val="1900775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things are measured on ordinal scales and not just binary. As the number of categories increases so does the power to detect significant associations. Fundamentally the threshold model remains the same. With 4 thresholds we now have 5 categories. The liability distribution is still the same. Interpretation of the multiple threshold liability model is the same as the single threshold liability model. </a:t>
            </a:r>
          </a:p>
          <a:p>
            <a:r>
              <a:rPr lang="en-US" dirty="0"/>
              <a:t>The BND can be further sliced up based on these additional thresholds</a:t>
            </a:r>
          </a:p>
          <a:p>
            <a:endParaRPr lang="en-US" dirty="0"/>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24</a:t>
            </a:fld>
            <a:endParaRPr lang="en-US" altLang="en-US"/>
          </a:p>
        </p:txBody>
      </p:sp>
    </p:spTree>
    <p:extLst>
      <p:ext uri="{BB962C8B-B14F-4D97-AF65-F5344CB8AC3E}">
        <p14:creationId xmlns:p14="http://schemas.microsoft.com/office/powerpoint/2010/main" val="1939438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Remainder of the time we will go through the twin model specifications for ordinal data</a:t>
            </a:r>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25</a:t>
            </a:fld>
            <a:endParaRPr lang="en-US" altLang="en-US"/>
          </a:p>
        </p:txBody>
      </p:sp>
    </p:spTree>
    <p:extLst>
      <p:ext uri="{BB962C8B-B14F-4D97-AF65-F5344CB8AC3E}">
        <p14:creationId xmlns:p14="http://schemas.microsoft.com/office/powerpoint/2010/main" val="2643995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257300" y="720725"/>
            <a:ext cx="4800600" cy="3600450"/>
          </a:xfrm>
          <a:ln/>
        </p:spPr>
      </p:sp>
      <p:sp>
        <p:nvSpPr>
          <p:cNvPr id="61443"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sz="1400" dirty="0"/>
              <a:t>When data on MZ and DZ twin pairs are available, then of course we can estimate a correlation in </a:t>
            </a:r>
            <a:r>
              <a:rPr lang="en-US" altLang="en-US" sz="1400" b="1" dirty="0"/>
              <a:t>liability</a:t>
            </a:r>
            <a:r>
              <a:rPr lang="en-US" altLang="en-US" sz="1400" dirty="0"/>
              <a:t> for each type of twins.</a:t>
            </a:r>
          </a:p>
          <a:p>
            <a:endParaRPr lang="en-US" altLang="en-US" sz="1400" dirty="0"/>
          </a:p>
          <a:p>
            <a:r>
              <a:rPr lang="en-US" altLang="en-US" sz="1400" dirty="0"/>
              <a:t>However, we can also go further by fitting a model for the liability that would explain these MZ and DZ correlations. We can decompose the liability correlation into A, C and E, as we do for continuous traits, where correlations in liability are determined by path model.</a:t>
            </a:r>
          </a:p>
          <a:p>
            <a:endParaRPr lang="en-US" altLang="en-US" sz="1400" dirty="0"/>
          </a:p>
          <a:p>
            <a:r>
              <a:rPr lang="en-US" altLang="en-US" sz="1400" dirty="0"/>
              <a:t>This leads to an estimate of the heritability of the liability rather than the heritability of the observed variable.</a:t>
            </a:r>
          </a:p>
        </p:txBody>
      </p:sp>
    </p:spTree>
    <p:extLst>
      <p:ext uri="{BB962C8B-B14F-4D97-AF65-F5344CB8AC3E}">
        <p14:creationId xmlns:p14="http://schemas.microsoft.com/office/powerpoint/2010/main" val="3446844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let’s go over how we do just that.</a:t>
            </a:r>
          </a:p>
          <a:p>
            <a:endParaRPr lang="en-US" dirty="0"/>
          </a:p>
          <a:p>
            <a:r>
              <a:rPr lang="en-US" dirty="0"/>
              <a:t>A few things to keep in mind as we move from continuous ACE models to ordinal ACE models. There is 1 less degree of freedom since there is no information on the variance of the trait but we still have 4 parameters being estimated. Therefore the ACE model is unidentified without adding a constraint</a:t>
            </a:r>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27</a:t>
            </a:fld>
            <a:endParaRPr lang="en-US" altLang="en-US"/>
          </a:p>
        </p:txBody>
      </p:sp>
    </p:spTree>
    <p:extLst>
      <p:ext uri="{BB962C8B-B14F-4D97-AF65-F5344CB8AC3E}">
        <p14:creationId xmlns:p14="http://schemas.microsoft.com/office/powerpoint/2010/main" val="3221767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ways to handle constraint. First would be to constrain variance to 1 , alternative is to fix one of the parameters (usually E). Traditionally the variance is constrained which provides an easier time with interpretability</a:t>
            </a:r>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28</a:t>
            </a:fld>
            <a:endParaRPr lang="en-US" altLang="en-US"/>
          </a:p>
        </p:txBody>
      </p:sp>
    </p:spTree>
    <p:extLst>
      <p:ext uri="{BB962C8B-B14F-4D97-AF65-F5344CB8AC3E}">
        <p14:creationId xmlns:p14="http://schemas.microsoft.com/office/powerpoint/2010/main" val="766072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257300" y="720725"/>
            <a:ext cx="4800600" cy="3600450"/>
          </a:xfrm>
          <a:ln/>
        </p:spPr>
      </p:sp>
      <p:sp>
        <p:nvSpPr>
          <p:cNvPr id="62467"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GB" altLang="en-US" dirty="0"/>
              <a:t>This is what the resulting model looks like.</a:t>
            </a:r>
          </a:p>
          <a:p>
            <a:r>
              <a:rPr lang="en-GB" altLang="en-US" dirty="0"/>
              <a:t>This is not a proper path diagram, in that the path tracing rules do not apply for the arrows below the latent liability circles.</a:t>
            </a:r>
          </a:p>
          <a:p>
            <a:r>
              <a:rPr lang="en-GB" altLang="en-US" dirty="0"/>
              <a:t>It shows the </a:t>
            </a:r>
            <a:r>
              <a:rPr lang="en-US" altLang="en-US" dirty="0"/>
              <a:t>underlying assumptions of liability, thresholds etc. And shows that what we start from is just counts for pairs of twins.</a:t>
            </a:r>
          </a:p>
        </p:txBody>
      </p:sp>
    </p:spTree>
    <p:extLst>
      <p:ext uri="{BB962C8B-B14F-4D97-AF65-F5344CB8AC3E}">
        <p14:creationId xmlns:p14="http://schemas.microsoft.com/office/powerpoint/2010/main" val="338147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257300" y="720725"/>
            <a:ext cx="4800600" cy="3600450"/>
          </a:xfrm>
          <a:ln/>
        </p:spPr>
      </p:sp>
      <p:sp>
        <p:nvSpPr>
          <p:cNvPr id="64515" name="Rectangle 3"/>
          <p:cNvSpPr>
            <a:spLocks noGrp="1" noChangeArrowheads="1"/>
          </p:cNvSpPr>
          <p:nvPr>
            <p:ph type="body" idx="1"/>
          </p:nvPr>
        </p:nvSpPr>
        <p:spPr>
          <a:xfrm>
            <a:off x="974725" y="4560888"/>
            <a:ext cx="5365750" cy="43195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228600" indent="-228600" defTabSz="914400"/>
            <a:r>
              <a:rPr lang="en-GB" altLang="en-US" dirty="0"/>
              <a:t>Sometimes it is necessary to convert very  skewed data into an ordinal scale, but if possible its better to analyse continuous data since using the LTM has lower power than analysing the same phenotype if you have continuous data. This means you’ll be less certain of your parameter estimates (because they will have larger confidence intervals).</a:t>
            </a:r>
          </a:p>
          <a:p>
            <a:pPr marL="228600" indent="-228600" defTabSz="914400"/>
            <a:endParaRPr lang="en-GB" altLang="en-US" dirty="0"/>
          </a:p>
          <a:p>
            <a:pPr marL="228600" indent="-228600" defTabSz="914400"/>
            <a:r>
              <a:rPr lang="en-GB" altLang="en-US" dirty="0"/>
              <a:t>But there are some things you can do to get some of this power back. </a:t>
            </a:r>
          </a:p>
          <a:p>
            <a:pPr marL="228600" indent="-228600" defTabSz="914400">
              <a:buFontTx/>
              <a:buAutoNum type="arabicPeriod"/>
            </a:pPr>
            <a:r>
              <a:rPr lang="en-GB" altLang="en-US" dirty="0"/>
              <a:t>Firstly, you can get more people, but this can be expensive and you may have finished data collection by the time you realise your variable needs to be categorical.</a:t>
            </a:r>
          </a:p>
          <a:p>
            <a:pPr marL="228600" indent="-228600" defTabSz="914400">
              <a:buFontTx/>
              <a:buAutoNum type="arabicPeriod"/>
            </a:pPr>
            <a:r>
              <a:rPr lang="en-GB" altLang="en-US" dirty="0"/>
              <a:t>Rather than binary data, try using several categories, such as fine-graining your cases into those severely affected and those mildly affected (e.g. model 2 thresholds, which might separate people with no disease, moderate disease and severe disease)</a:t>
            </a:r>
          </a:p>
          <a:p>
            <a:pPr marL="228600" indent="-228600" defTabSz="914400">
              <a:buFontTx/>
              <a:buAutoNum type="arabicPeriod"/>
            </a:pPr>
            <a:endParaRPr lang="en-GB" altLang="en-US" dirty="0"/>
          </a:p>
          <a:p>
            <a:pPr marL="228600" indent="-228600" defTabSz="914400"/>
            <a:endParaRPr lang="en-US" altLang="en-US" dirty="0"/>
          </a:p>
          <a:p>
            <a:pPr marL="228600" indent="-228600" defTabSz="914400"/>
            <a:r>
              <a:rPr lang="en-US" altLang="en-US" dirty="0"/>
              <a:t>Neale, Eaves &amp; Kendler 1994, The power of the classical twin study to resolve variation in threshold traits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go over the script. Please open </a:t>
            </a:r>
            <a:r>
              <a:rPr lang="en-US" dirty="0" err="1"/>
              <a:t>oneACEvo.R</a:t>
            </a:r>
            <a:r>
              <a:rPr lang="en-US" dirty="0"/>
              <a:t> script</a:t>
            </a:r>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31</a:t>
            </a:fld>
            <a:endParaRPr lang="en-US" altLang="en-US"/>
          </a:p>
        </p:txBody>
      </p:sp>
    </p:spTree>
    <p:extLst>
      <p:ext uri="{BB962C8B-B14F-4D97-AF65-F5344CB8AC3E}">
        <p14:creationId xmlns:p14="http://schemas.microsoft.com/office/powerpoint/2010/main" val="306738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have reviewed the theory behind ordinal data now we are going to see how this is implemented in </a:t>
            </a:r>
            <a:r>
              <a:rPr lang="en-US" dirty="0" err="1"/>
              <a:t>OpenMx</a:t>
            </a:r>
            <a:r>
              <a:rPr lang="en-US" dirty="0"/>
              <a:t>.</a:t>
            </a:r>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32</a:t>
            </a:fld>
            <a:endParaRPr lang="en-US" altLang="en-US"/>
          </a:p>
        </p:txBody>
      </p:sp>
    </p:spTree>
    <p:extLst>
      <p:ext uri="{BB962C8B-B14F-4D97-AF65-F5344CB8AC3E}">
        <p14:creationId xmlns:p14="http://schemas.microsoft.com/office/powerpoint/2010/main" val="2471723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do steps 2 and 3, and review the main differences in the ACE model between continuous and ordinal data and what that looks like in the scripts</a:t>
            </a:r>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33</a:t>
            </a:fld>
            <a:endParaRPr lang="en-US" altLang="en-US"/>
          </a:p>
        </p:txBody>
      </p:sp>
    </p:spTree>
    <p:extLst>
      <p:ext uri="{BB962C8B-B14F-4D97-AF65-F5344CB8AC3E}">
        <p14:creationId xmlns:p14="http://schemas.microsoft.com/office/powerpoint/2010/main" val="1452634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problem with treating binary/ordinal data as continuous data?</a:t>
            </a:r>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5</a:t>
            </a:fld>
            <a:endParaRPr lang="en-US" altLang="en-US"/>
          </a:p>
        </p:txBody>
      </p:sp>
    </p:spTree>
    <p:extLst>
      <p:ext uri="{BB962C8B-B14F-4D97-AF65-F5344CB8AC3E}">
        <p14:creationId xmlns:p14="http://schemas.microsoft.com/office/powerpoint/2010/main" val="3406600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 of the practical we will be using the script as we go through these slides. First lets load libraries and prepare data</a:t>
            </a:r>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34</a:t>
            </a:fld>
            <a:endParaRPr lang="en-US" altLang="en-US"/>
          </a:p>
        </p:txBody>
      </p:sp>
    </p:spTree>
    <p:extLst>
      <p:ext uri="{BB962C8B-B14F-4D97-AF65-F5344CB8AC3E}">
        <p14:creationId xmlns:p14="http://schemas.microsoft.com/office/powerpoint/2010/main" val="3673418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 </a:t>
            </a:r>
            <a:r>
              <a:rPr lang="en-US" dirty="0" err="1"/>
              <a:t>OpenMx</a:t>
            </a:r>
            <a:r>
              <a:rPr lang="en-US" dirty="0"/>
              <a:t> know there is an ordered factor variable with </a:t>
            </a:r>
            <a:r>
              <a:rPr lang="en-US" dirty="0" err="1"/>
              <a:t>mxFactor</a:t>
            </a:r>
            <a:r>
              <a:rPr lang="en-US" dirty="0"/>
              <a:t>, must do for MZ and DZ data</a:t>
            </a:r>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35</a:t>
            </a:fld>
            <a:endParaRPr lang="en-US" altLang="en-US"/>
          </a:p>
        </p:txBody>
      </p:sp>
    </p:spTree>
    <p:extLst>
      <p:ext uri="{BB962C8B-B14F-4D97-AF65-F5344CB8AC3E}">
        <p14:creationId xmlns:p14="http://schemas.microsoft.com/office/powerpoint/2010/main" val="3072136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8539584-5922-188E-1AB0-DEDC90919F91}"/>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96A9368-E107-5840-95B1-2D7AFD56041B}" type="slidenum">
              <a:rPr lang="en-US" altLang="en-US" sz="1200"/>
              <a:pPr/>
              <a:t>36</a:t>
            </a:fld>
            <a:endParaRPr lang="en-US" altLang="en-US" sz="1200"/>
          </a:p>
        </p:txBody>
      </p:sp>
      <p:sp>
        <p:nvSpPr>
          <p:cNvPr id="41986" name="Slide Image Placeholder 1">
            <a:extLst>
              <a:ext uri="{FF2B5EF4-FFF2-40B4-BE49-F238E27FC236}">
                <a16:creationId xmlns:a16="http://schemas.microsoft.com/office/drawing/2014/main" id="{119D09BB-82FE-FA63-99C3-81B9CE794237}"/>
              </a:ext>
            </a:extLst>
          </p:cNvPr>
          <p:cNvSpPr>
            <a:spLocks noGrp="1" noRot="1" noChangeAspect="1" noTextEdit="1"/>
          </p:cNvSpPr>
          <p:nvPr>
            <p:ph type="sldImg"/>
          </p:nvPr>
        </p:nvSpPr>
        <p:spPr>
          <a:ln/>
          <a:extLst>
            <a:ext uri="{FAA26D3D-D897-4be2-8F04-BA451C77F1D7}">
              <ma14:placeholderFlag xmlns:ma14="http://schemas.microsoft.com/office/mac/drawingml/2011/main" xmlns="" val="1"/>
            </a:ext>
          </a:extLst>
        </p:spPr>
      </p:sp>
      <p:sp>
        <p:nvSpPr>
          <p:cNvPr id="41987" name="Notes Placeholder 2">
            <a:extLst>
              <a:ext uri="{FF2B5EF4-FFF2-40B4-BE49-F238E27FC236}">
                <a16:creationId xmlns:a16="http://schemas.microsoft.com/office/drawing/2014/main" id="{304F0CB5-CB9B-B384-C78B-3B004D6DE603}"/>
              </a:ext>
            </a:extLst>
          </p:cNvPr>
          <p:cNvSpPr>
            <a:spLocks noGrp="1"/>
          </p:cNvSpPr>
          <p:nvPr>
            <p:ph type="body" idx="1"/>
          </p:nvPr>
        </p:nvSpPr>
        <p:spPr/>
        <p:txBody>
          <a:bodyPr/>
          <a:lstStyle/>
          <a:p>
            <a:pPr eaLnBrk="1" hangingPunct="1">
              <a:spcBef>
                <a:spcPct val="0"/>
              </a:spcBef>
              <a:defRPr/>
            </a:pPr>
            <a:r>
              <a:rPr lang="en-AU" dirty="0"/>
              <a:t>First difference from continuous data is specifying threshold start values and threshold lower bounds on lines 58-61. Final matrix is a 1 x 3 matrix that accounts for each threshold </a:t>
            </a:r>
          </a:p>
        </p:txBody>
      </p:sp>
      <p:sp>
        <p:nvSpPr>
          <p:cNvPr id="16388" name="Slide Number Placeholder 3">
            <a:extLst>
              <a:ext uri="{FF2B5EF4-FFF2-40B4-BE49-F238E27FC236}">
                <a16:creationId xmlns:a16="http://schemas.microsoft.com/office/drawing/2014/main" id="{CC7C7ED7-16B4-00EA-644C-ABC59EC8121F}"/>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0FD04506-52F4-A14C-A4BC-ACEBC29C7A5F}" type="slidenum">
              <a:rPr lang="en-US" altLang="en-US" sz="1200">
                <a:latin typeface="Times New Roman" panose="02020603050405020304" pitchFamily="18" charset="0"/>
              </a:rPr>
              <a:pPr algn="r" eaLnBrk="1" hangingPunct="1"/>
              <a:t>36</a:t>
            </a:fld>
            <a:endParaRPr lang="en-US" altLang="en-US" sz="1200">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MeanG</a:t>
            </a:r>
            <a:r>
              <a:rPr lang="en-US" dirty="0"/>
              <a:t> starts the same as with continuous data</a:t>
            </a:r>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37</a:t>
            </a:fld>
            <a:endParaRPr lang="en-US" altLang="en-US"/>
          </a:p>
        </p:txBody>
      </p:sp>
    </p:spTree>
    <p:extLst>
      <p:ext uri="{BB962C8B-B14F-4D97-AF65-F5344CB8AC3E}">
        <p14:creationId xmlns:p14="http://schemas.microsoft.com/office/powerpoint/2010/main" val="37755415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the bulk of the changes are in lines 72-74. Values are assigned the </a:t>
            </a:r>
            <a:r>
              <a:rPr lang="en-US" dirty="0" err="1"/>
              <a:t>svTh</a:t>
            </a:r>
            <a:r>
              <a:rPr lang="en-US" dirty="0"/>
              <a:t> (start value threshold) and the </a:t>
            </a:r>
            <a:r>
              <a:rPr lang="en-US" dirty="0" err="1"/>
              <a:t>lbound</a:t>
            </a:r>
            <a:r>
              <a:rPr lang="en-US" dirty="0"/>
              <a:t> is also set </a:t>
            </a:r>
          </a:p>
          <a:p>
            <a:r>
              <a:rPr lang="en-US" dirty="0" err="1"/>
              <a:t>ThinG</a:t>
            </a:r>
            <a:r>
              <a:rPr lang="en-US" dirty="0"/>
              <a:t> (threshold increase G) is twin 1 and twin 2 means side by side, and the number of rows equals the number of thresholds</a:t>
            </a:r>
          </a:p>
          <a:p>
            <a:r>
              <a:rPr lang="en-US" dirty="0"/>
              <a:t>Inc (increase) matrix is 3x3. Let’s now go over what it is used for </a:t>
            </a:r>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38</a:t>
            </a:fld>
            <a:endParaRPr lang="en-US" altLang="en-US"/>
          </a:p>
        </p:txBody>
      </p:sp>
    </p:spTree>
    <p:extLst>
      <p:ext uri="{BB962C8B-B14F-4D97-AF65-F5344CB8AC3E}">
        <p14:creationId xmlns:p14="http://schemas.microsoft.com/office/powerpoint/2010/main" val="31475649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the threshold G use matrix multiplication of the increase matrix and the threshold increase to get a matrix which forces any threshold to be higher than the previous one. Necessary for the optimization procedure integrating over the multivariate normal distribution</a:t>
            </a:r>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39</a:t>
            </a:fld>
            <a:endParaRPr lang="en-US" altLang="en-US"/>
          </a:p>
        </p:txBody>
      </p:sp>
    </p:spTree>
    <p:extLst>
      <p:ext uri="{BB962C8B-B14F-4D97-AF65-F5344CB8AC3E}">
        <p14:creationId xmlns:p14="http://schemas.microsoft.com/office/powerpoint/2010/main" val="35429671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already seen this and have reviewed it extensively, nothing changes in the Variance component specification</a:t>
            </a:r>
          </a:p>
          <a:p>
            <a:endParaRPr lang="en-US" dirty="0"/>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40</a:t>
            </a:fld>
            <a:endParaRPr lang="en-US" altLang="en-US"/>
          </a:p>
        </p:txBody>
      </p:sp>
    </p:spTree>
    <p:extLst>
      <p:ext uri="{BB962C8B-B14F-4D97-AF65-F5344CB8AC3E}">
        <p14:creationId xmlns:p14="http://schemas.microsoft.com/office/powerpoint/2010/main" val="21728092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992300-F1E2-526F-AA2C-8D2A54887586}"/>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C4769BC-2EAB-444E-88FC-53826365CFF7}" type="slidenum">
              <a:rPr lang="en-US" altLang="en-US" sz="1200"/>
              <a:pPr/>
              <a:t>41</a:t>
            </a:fld>
            <a:endParaRPr lang="en-US" altLang="en-US" sz="1200"/>
          </a:p>
        </p:txBody>
      </p:sp>
      <p:sp>
        <p:nvSpPr>
          <p:cNvPr id="72706" name="Rectangle 2">
            <a:extLst>
              <a:ext uri="{FF2B5EF4-FFF2-40B4-BE49-F238E27FC236}">
                <a16:creationId xmlns:a16="http://schemas.microsoft.com/office/drawing/2014/main" id="{307C3CDF-4130-8754-B369-594AA5F49BF6}"/>
              </a:ext>
            </a:extLst>
          </p:cNvPr>
          <p:cNvSpPr>
            <a:spLocks noGrp="1" noRot="1" noChangeAspect="1" noChangeArrowheads="1" noTextEdit="1"/>
          </p:cNvSpPr>
          <p:nvPr>
            <p:ph type="sldImg"/>
          </p:nvPr>
        </p:nvSpPr>
        <p:spPr>
          <a:xfrm>
            <a:off x="1144588" y="685800"/>
            <a:ext cx="4572000" cy="3429000"/>
          </a:xfrm>
          <a:ln/>
          <a:extLst>
            <a:ext uri="{FAA26D3D-D897-4be2-8F04-BA451C77F1D7}">
              <ma14:placeholderFlag xmlns:ma14="http://schemas.microsoft.com/office/mac/drawingml/2011/main" xmlns="" val="1"/>
            </a:ext>
          </a:extLst>
        </p:spPr>
      </p:sp>
      <p:sp>
        <p:nvSpPr>
          <p:cNvPr id="72707" name="Rectangle 3">
            <a:extLst>
              <a:ext uri="{FF2B5EF4-FFF2-40B4-BE49-F238E27FC236}">
                <a16:creationId xmlns:a16="http://schemas.microsoft.com/office/drawing/2014/main" id="{38CC65E7-F207-9975-CDFC-485200EC4B43}"/>
              </a:ext>
            </a:extLst>
          </p:cNvPr>
          <p:cNvSpPr>
            <a:spLocks noGrp="1" noChangeArrowheads="1"/>
          </p:cNvSpPr>
          <p:nvPr>
            <p:ph type="body" idx="1"/>
          </p:nvPr>
        </p:nvSpPr>
        <p:spPr>
          <a:xfrm>
            <a:off x="914400" y="4343400"/>
            <a:ext cx="5029200" cy="4114800"/>
          </a:xfrm>
          <a:ln/>
        </p:spPr>
        <p:txBody>
          <a:bodyPr lIns="90480" tIns="44446" rIns="90480" bIns="44446"/>
          <a:lstStyle/>
          <a:p>
            <a:pPr defTabSz="762000" eaLnBrk="1" hangingPunct="1">
              <a:defRPr/>
            </a:pPr>
            <a:r>
              <a:rPr lang="en-US" dirty="0"/>
              <a:t>Now we build out the covariance and expected covariance matrices for MZ/DZ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where the constraint is on lines </a:t>
            </a:r>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42</a:t>
            </a:fld>
            <a:endParaRPr lang="en-US" altLang="en-US"/>
          </a:p>
        </p:txBody>
      </p:sp>
    </p:spTree>
    <p:extLst>
      <p:ext uri="{BB962C8B-B14F-4D97-AF65-F5344CB8AC3E}">
        <p14:creationId xmlns:p14="http://schemas.microsoft.com/office/powerpoint/2010/main" val="1804714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Mean was fixed to 0 and variance was fixed to 1</a:t>
            </a:r>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44</a:t>
            </a:fld>
            <a:endParaRPr lang="en-US" altLang="en-US"/>
          </a:p>
        </p:txBody>
      </p:sp>
    </p:spTree>
    <p:extLst>
      <p:ext uri="{BB962C8B-B14F-4D97-AF65-F5344CB8AC3E}">
        <p14:creationId xmlns:p14="http://schemas.microsoft.com/office/powerpoint/2010/main" val="1930828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causes this problem? – Assumption of normality is violated. Since Ordinal variables are not distributed normally, the error terms cannot be distributed normally.  See 2 categories in the figure and if we assume they are continuous we see they don’t follow a normal distribution</a:t>
            </a:r>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6</a:t>
            </a:fld>
            <a:endParaRPr lang="en-US" altLang="en-US"/>
          </a:p>
        </p:txBody>
      </p:sp>
    </p:spTree>
    <p:extLst>
      <p:ext uri="{BB962C8B-B14F-4D97-AF65-F5344CB8AC3E}">
        <p14:creationId xmlns:p14="http://schemas.microsoft.com/office/powerpoint/2010/main" val="17198452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1B22E0-CA00-2054-9F8D-97E5FA25A19B}"/>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5F22A07-F46C-3744-8239-1E73DB4D7E53}" type="slidenum">
              <a:rPr lang="en-US" altLang="en-US" sz="1200"/>
              <a:pPr/>
              <a:t>45</a:t>
            </a:fld>
            <a:endParaRPr lang="en-US" altLang="en-US" sz="1200"/>
          </a:p>
        </p:txBody>
      </p:sp>
      <p:sp>
        <p:nvSpPr>
          <p:cNvPr id="80898" name="Rectangle 2">
            <a:extLst>
              <a:ext uri="{FF2B5EF4-FFF2-40B4-BE49-F238E27FC236}">
                <a16:creationId xmlns:a16="http://schemas.microsoft.com/office/drawing/2014/main" id="{E454F6CF-689F-7570-A34C-5FD13BC4739B}"/>
              </a:ext>
            </a:extLst>
          </p:cNvPr>
          <p:cNvSpPr>
            <a:spLocks noGrp="1" noRot="1" noChangeAspect="1" noChangeArrowheads="1" noTextEdit="1"/>
          </p:cNvSpPr>
          <p:nvPr>
            <p:ph type="sldImg"/>
          </p:nvPr>
        </p:nvSpPr>
        <p:spPr>
          <a:xfrm>
            <a:off x="1144588" y="685800"/>
            <a:ext cx="4572000" cy="3429000"/>
          </a:xfrm>
          <a:ln/>
          <a:extLst>
            <a:ext uri="{FAA26D3D-D897-4be2-8F04-BA451C77F1D7}">
              <ma14:placeholderFlag xmlns:ma14="http://schemas.microsoft.com/office/mac/drawingml/2011/main" xmlns="" val="1"/>
            </a:ext>
          </a:extLst>
        </p:spPr>
      </p:sp>
      <p:sp>
        <p:nvSpPr>
          <p:cNvPr id="80899" name="Rectangle 3">
            <a:extLst>
              <a:ext uri="{FF2B5EF4-FFF2-40B4-BE49-F238E27FC236}">
                <a16:creationId xmlns:a16="http://schemas.microsoft.com/office/drawing/2014/main" id="{4DED5856-EDFF-31C2-654E-9D5E2368F3ED}"/>
              </a:ext>
            </a:extLst>
          </p:cNvPr>
          <p:cNvSpPr>
            <a:spLocks noGrp="1" noChangeArrowheads="1"/>
          </p:cNvSpPr>
          <p:nvPr>
            <p:ph type="body" idx="1"/>
          </p:nvPr>
        </p:nvSpPr>
        <p:spPr>
          <a:xfrm>
            <a:off x="914400" y="4343400"/>
            <a:ext cx="5029200" cy="4114800"/>
          </a:xfrm>
          <a:ln/>
        </p:spPr>
        <p:txBody>
          <a:bodyPr lIns="90480" tIns="44446" rIns="90480" bIns="44446"/>
          <a:lstStyle/>
          <a:p>
            <a:pPr defTabSz="762000" eaLnBrk="1" hangingPunct="1">
              <a:defRPr/>
            </a:pPr>
            <a:endParaRPr lang="en-US" sz="1400">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What are our take aways for today?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can’t treat ordinal data with continuous methods because the estimates will be bias.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have methods available to address these issues, so please if you get nothing else from this session take away the fact that there are methods that appropriately handle ordinal data.</a:t>
            </a:r>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46</a:t>
            </a:fld>
            <a:endParaRPr lang="en-US" altLang="en-US"/>
          </a:p>
        </p:txBody>
      </p:sp>
    </p:spTree>
    <p:extLst>
      <p:ext uri="{BB962C8B-B14F-4D97-AF65-F5344CB8AC3E}">
        <p14:creationId xmlns:p14="http://schemas.microsoft.com/office/powerpoint/2010/main" val="2063225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derive models from both assumptions, the difference is for the second method is a lot more math and gets you the the same place. The liability model extends to multiple thresholds much easier than the second method</a:t>
            </a:r>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7</a:t>
            </a:fld>
            <a:endParaRPr lang="en-US" altLang="en-US"/>
          </a:p>
        </p:txBody>
      </p:sp>
    </p:spTree>
    <p:extLst>
      <p:ext uri="{BB962C8B-B14F-4D97-AF65-F5344CB8AC3E}">
        <p14:creationId xmlns:p14="http://schemas.microsoft.com/office/powerpoint/2010/main" val="3294270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use the first approach then we have 2 main assumptions about what the numbers mean. First, the categories are an imprecise measure of the liability which is influenced by many things. And the variation should be normally distributed.</a:t>
            </a:r>
          </a:p>
          <a:p>
            <a:r>
              <a:rPr lang="en-US" dirty="0"/>
              <a:t>Second, liability distribution has 1 or more thresholds. We will start with 1</a:t>
            </a:r>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8</a:t>
            </a:fld>
            <a:endParaRPr lang="en-US" altLang="en-US"/>
          </a:p>
        </p:txBody>
      </p:sp>
    </p:spTree>
    <p:extLst>
      <p:ext uri="{BB962C8B-B14F-4D97-AF65-F5344CB8AC3E}">
        <p14:creationId xmlns:p14="http://schemas.microsoft.com/office/powerpoint/2010/main" val="3872512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Fundamentals of the threshold model is that we have an underlying liability towards a trait. We are going to draw a threshold at a particular value. Anything less than the threshold is observable as 0 and more than threshold is 1 or affected. Only see the binary outcome, could be an extreme or mild case or a subclinical</a:t>
            </a:r>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9</a:t>
            </a:fld>
            <a:endParaRPr lang="en-US" altLang="en-US"/>
          </a:p>
        </p:txBody>
      </p:sp>
    </p:spTree>
    <p:extLst>
      <p:ext uri="{BB962C8B-B14F-4D97-AF65-F5344CB8AC3E}">
        <p14:creationId xmlns:p14="http://schemas.microsoft.com/office/powerpoint/2010/main" val="2756463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gn="just"/>
            <a:r>
              <a:rPr lang="en-US" altLang="en-US" dirty="0"/>
              <a:t>The Liability Threshold model when applied binary data uses prevalence and when applied to ordinal data uses counts for each response category rather than prevalence</a:t>
            </a:r>
          </a:p>
        </p:txBody>
      </p:sp>
    </p:spTree>
    <p:extLst>
      <p:ext uri="{BB962C8B-B14F-4D97-AF65-F5344CB8AC3E}">
        <p14:creationId xmlns:p14="http://schemas.microsoft.com/office/powerpoint/2010/main" val="148294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4C3997-DEC4-6E4D-9093-2B3476A81C52}" type="slidenum">
              <a:rPr lang="en-US" altLang="en-US" smtClean="0"/>
              <a:pPr/>
              <a:t>11</a:t>
            </a:fld>
            <a:endParaRPr lang="en-US" altLang="en-US"/>
          </a:p>
        </p:txBody>
      </p:sp>
    </p:spTree>
    <p:extLst>
      <p:ext uri="{BB962C8B-B14F-4D97-AF65-F5344CB8AC3E}">
        <p14:creationId xmlns:p14="http://schemas.microsoft.com/office/powerpoint/2010/main" val="4287822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5EBF591C-899C-C249-8267-39DE08A9861D}" type="slidenum">
              <a:rPr lang="en-US" altLang="en-US" smtClean="0"/>
              <a:pPr/>
              <a:t>‹#›</a:t>
            </a:fld>
            <a:endParaRPr lang="en-US" alt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89794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CE8ED73-67EF-4A4B-8A7A-A4DE90C43DE5}" type="slidenum">
              <a:rPr lang="en-US" altLang="en-US" smtClean="0"/>
              <a:pPr/>
              <a:t>‹#›</a:t>
            </a:fld>
            <a:endParaRPr lang="en-US" altLang="en-US"/>
          </a:p>
        </p:txBody>
      </p:sp>
    </p:spTree>
    <p:extLst>
      <p:ext uri="{BB962C8B-B14F-4D97-AF65-F5344CB8AC3E}">
        <p14:creationId xmlns:p14="http://schemas.microsoft.com/office/powerpoint/2010/main" val="2569226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CE8ED73-67EF-4A4B-8A7A-A4DE90C43DE5}" type="slidenum">
              <a:rPr lang="en-US" altLang="en-US" smtClean="0"/>
              <a:pPr/>
              <a:t>‹#›</a:t>
            </a:fld>
            <a:endParaRPr lang="en-US" altLang="en-US"/>
          </a:p>
        </p:txBody>
      </p:sp>
    </p:spTree>
    <p:extLst>
      <p:ext uri="{BB962C8B-B14F-4D97-AF65-F5344CB8AC3E}">
        <p14:creationId xmlns:p14="http://schemas.microsoft.com/office/powerpoint/2010/main" val="2829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CE8ED73-67EF-4A4B-8A7A-A4DE90C43DE5}" type="slidenum">
              <a:rPr lang="en-US" altLang="en-US" smtClean="0"/>
              <a:pPr/>
              <a:t>‹#›</a:t>
            </a:fld>
            <a:endParaRPr lang="en-US" altLang="en-US"/>
          </a:p>
        </p:txBody>
      </p:sp>
    </p:spTree>
    <p:extLst>
      <p:ext uri="{BB962C8B-B14F-4D97-AF65-F5344CB8AC3E}">
        <p14:creationId xmlns:p14="http://schemas.microsoft.com/office/powerpoint/2010/main" val="194339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7B7057EF-5B88-3D4A-9658-EC8E8E5F1FA2}" type="slidenum">
              <a:rPr lang="en-US" altLang="en-US" smtClean="0"/>
              <a:pPr/>
              <a:t>‹#›</a:t>
            </a:fld>
            <a:endParaRPr lang="en-US"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18465855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CE8ED73-67EF-4A4B-8A7A-A4DE90C43DE5}" type="slidenum">
              <a:rPr lang="en-US" altLang="en-US" smtClean="0"/>
              <a:pPr/>
              <a:t>‹#›</a:t>
            </a:fld>
            <a:endParaRPr lang="en-US" altLang="en-US"/>
          </a:p>
        </p:txBody>
      </p:sp>
    </p:spTree>
    <p:extLst>
      <p:ext uri="{BB962C8B-B14F-4D97-AF65-F5344CB8AC3E}">
        <p14:creationId xmlns:p14="http://schemas.microsoft.com/office/powerpoint/2010/main" val="63421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ACE8ED73-67EF-4A4B-8A7A-A4DE90C43DE5}" type="slidenum">
              <a:rPr lang="en-US" altLang="en-US" smtClean="0"/>
              <a:pPr/>
              <a:t>‹#›</a:t>
            </a:fld>
            <a:endParaRPr lang="en-US" altLang="en-US"/>
          </a:p>
        </p:txBody>
      </p:sp>
    </p:spTree>
    <p:extLst>
      <p:ext uri="{BB962C8B-B14F-4D97-AF65-F5344CB8AC3E}">
        <p14:creationId xmlns:p14="http://schemas.microsoft.com/office/powerpoint/2010/main" val="248393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4910023-C6E0-5E44-A170-D2E7BF107948}" type="slidenum">
              <a:rPr lang="en-US" altLang="en-US" smtClean="0"/>
              <a:pPr/>
              <a:t>‹#›</a:t>
            </a:fld>
            <a:endParaRPr lang="en-US" altLang="en-US"/>
          </a:p>
        </p:txBody>
      </p:sp>
    </p:spTree>
    <p:extLst>
      <p:ext uri="{BB962C8B-B14F-4D97-AF65-F5344CB8AC3E}">
        <p14:creationId xmlns:p14="http://schemas.microsoft.com/office/powerpoint/2010/main" val="290810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778F4A88-7D07-4A45-94AF-CB51B8A29442}" type="slidenum">
              <a:rPr lang="en-US" altLang="en-US" smtClean="0"/>
              <a:pPr/>
              <a:t>‹#›</a:t>
            </a:fld>
            <a:endParaRPr lang="en-US" altLang="en-US"/>
          </a:p>
        </p:txBody>
      </p:sp>
    </p:spTree>
    <p:extLst>
      <p:ext uri="{BB962C8B-B14F-4D97-AF65-F5344CB8AC3E}">
        <p14:creationId xmlns:p14="http://schemas.microsoft.com/office/powerpoint/2010/main" val="2306103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ACE8ED73-67EF-4A4B-8A7A-A4DE90C43DE5}" type="slidenum">
              <a:rPr lang="en-US" altLang="en-US" smtClean="0"/>
              <a:pPr/>
              <a:t>‹#›</a:t>
            </a:fld>
            <a:endParaRPr lang="en-US"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8484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pPr>
              <a:defRPr/>
            </a:pPr>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2689223E-0359-D743-82F0-F50CF0AEDC7E}" type="slidenum">
              <a:rPr lang="en-US" altLang="en-US" smtClean="0"/>
              <a:pPr/>
              <a:t>‹#›</a:t>
            </a:fld>
            <a:endParaRPr lang="en-US"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633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ACE8ED73-67EF-4A4B-8A7A-A4DE90C43DE5}" type="slidenum">
              <a:rPr lang="en-US" altLang="en-US" smtClean="0"/>
              <a:pPr/>
              <a:t>‹#›</a:t>
            </a:fld>
            <a:endParaRPr lang="en-US" alt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7547897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openmx.ssri.psu.edu/forums" TargetMode="External"/><Relationship Id="rId2" Type="http://schemas.openxmlformats.org/officeDocument/2006/relationships/hyperlink" Target="https://hermine-maes.squarespace.com/#/onea5/" TargetMode="External"/><Relationship Id="rId1" Type="http://schemas.openxmlformats.org/officeDocument/2006/relationships/slideLayout" Target="../slideLayouts/slideLayout2.xml"/><Relationship Id="rId4" Type="http://schemas.openxmlformats.org/officeDocument/2006/relationships/hyperlink" Target="https://openmx.ssri.psu.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2C56764-972C-94CF-BF6D-BAF745EAC4AC}"/>
              </a:ext>
            </a:extLst>
          </p:cNvPr>
          <p:cNvSpPr>
            <a:spLocks noGrp="1"/>
          </p:cNvSpPr>
          <p:nvPr>
            <p:ph type="body" idx="1"/>
          </p:nvPr>
        </p:nvSpPr>
        <p:spPr>
          <a:xfrm>
            <a:off x="0" y="16329"/>
            <a:ext cx="9448800" cy="5359651"/>
          </a:xfrm>
        </p:spPr>
        <p:txBody>
          <a:bodyPr>
            <a:noAutofit/>
          </a:bodyPr>
          <a:lstStyle/>
          <a:p>
            <a:pPr algn="ctr"/>
            <a:r>
              <a:rPr lang="en-US" sz="3600" b="1" dirty="0">
                <a:solidFill>
                  <a:schemeClr val="accent2"/>
                </a:solidFill>
              </a:rPr>
              <a:t>Welcome to Day 3! </a:t>
            </a:r>
          </a:p>
          <a:p>
            <a:pPr algn="l"/>
            <a:endParaRPr lang="en-US" sz="1600" dirty="0">
              <a:solidFill>
                <a:schemeClr val="tx2"/>
              </a:solidFill>
            </a:endParaRPr>
          </a:p>
          <a:p>
            <a:pPr algn="l"/>
            <a:r>
              <a:rPr lang="en-US" sz="3600" dirty="0">
                <a:solidFill>
                  <a:schemeClr val="tx2"/>
                </a:solidFill>
              </a:rPr>
              <a:t>To prepare your files for today </a:t>
            </a:r>
            <a:r>
              <a:rPr lang="en-US" sz="3600" dirty="0"/>
              <a:t>p</a:t>
            </a:r>
            <a:r>
              <a:rPr lang="en-US" sz="3600" dirty="0">
                <a:solidFill>
                  <a:schemeClr val="tx2"/>
                </a:solidFill>
              </a:rPr>
              <a:t>lease:</a:t>
            </a:r>
          </a:p>
          <a:p>
            <a:pPr algn="l"/>
            <a:endParaRPr lang="en-US" sz="2800" dirty="0">
              <a:solidFill>
                <a:schemeClr val="tx2"/>
              </a:solidFill>
            </a:endParaRPr>
          </a:p>
          <a:p>
            <a:pPr algn="l"/>
            <a:r>
              <a:rPr lang="en-US" sz="2800" dirty="0">
                <a:solidFill>
                  <a:schemeClr val="tx2"/>
                </a:solidFill>
              </a:rPr>
              <a:t>Create new directory in your workspace:</a:t>
            </a:r>
          </a:p>
          <a:p>
            <a:pPr algn="l"/>
            <a:r>
              <a:rPr lang="en-US" sz="2800" dirty="0" err="1">
                <a:solidFill>
                  <a:schemeClr val="accent2"/>
                </a:solidFill>
                <a:latin typeface="Menlo" panose="020B0609030804020204" pitchFamily="49" charset="0"/>
                <a:ea typeface="Menlo" panose="020B0609030804020204" pitchFamily="49" charset="0"/>
                <a:cs typeface="Menlo" panose="020B0609030804020204" pitchFamily="49" charset="0"/>
              </a:rPr>
              <a:t>mkdir</a:t>
            </a:r>
            <a:r>
              <a:rPr lang="en-US" sz="2800" dirty="0">
                <a:solidFill>
                  <a:schemeClr val="accent2"/>
                </a:solidFill>
                <a:latin typeface="Menlo" panose="020B0609030804020204" pitchFamily="49" charset="0"/>
                <a:ea typeface="Menlo" panose="020B0609030804020204" pitchFamily="49" charset="0"/>
                <a:cs typeface="Menlo" panose="020B0609030804020204" pitchFamily="49" charset="0"/>
              </a:rPr>
              <a:t> Day-3/</a:t>
            </a:r>
          </a:p>
          <a:p>
            <a:pPr algn="l"/>
            <a:endParaRPr lang="en-US" sz="2800" dirty="0"/>
          </a:p>
          <a:p>
            <a:pPr algn="l"/>
            <a:r>
              <a:rPr lang="en-US" sz="2800" dirty="0"/>
              <a:t>Enter the directory and c</a:t>
            </a:r>
            <a:r>
              <a:rPr lang="en-US" sz="2800" dirty="0">
                <a:solidFill>
                  <a:schemeClr val="tx2"/>
                </a:solidFill>
              </a:rPr>
              <a:t>opy files:</a:t>
            </a:r>
          </a:p>
          <a:p>
            <a:pPr algn="l"/>
            <a:r>
              <a:rPr lang="en-US" sz="2400" dirty="0">
                <a:solidFill>
                  <a:schemeClr val="accent2"/>
                </a:solidFill>
                <a:latin typeface="Menlo" panose="020B0609030804020204" pitchFamily="49" charset="0"/>
              </a:rPr>
              <a:t>cd Day-3</a:t>
            </a:r>
          </a:p>
          <a:p>
            <a:pPr algn="l"/>
            <a:r>
              <a:rPr lang="en-US" sz="2400" dirty="0">
                <a:solidFill>
                  <a:schemeClr val="accent2"/>
                </a:solidFill>
                <a:effectLst/>
                <a:latin typeface="Menlo" panose="020B0609030804020204" pitchFamily="49" charset="0"/>
              </a:rPr>
              <a:t>cp /faculty/</a:t>
            </a:r>
            <a:r>
              <a:rPr lang="en-US" sz="2400" dirty="0" err="1">
                <a:solidFill>
                  <a:schemeClr val="accent2"/>
                </a:solidFill>
                <a:effectLst/>
                <a:latin typeface="Menlo" panose="020B0609030804020204" pitchFamily="49" charset="0"/>
              </a:rPr>
              <a:t>chelsea</a:t>
            </a:r>
            <a:r>
              <a:rPr lang="en-US" sz="2400" dirty="0">
                <a:solidFill>
                  <a:schemeClr val="accent2"/>
                </a:solidFill>
                <a:effectLst/>
                <a:latin typeface="Menlo" panose="020B0609030804020204" pitchFamily="49" charset="0"/>
              </a:rPr>
              <a:t>/2024/Day-3/Ordinal -R .</a:t>
            </a:r>
          </a:p>
          <a:p>
            <a:pPr algn="l"/>
            <a:endParaRPr lang="en-US" sz="2800" dirty="0">
              <a:solidFill>
                <a:schemeClr val="tx2"/>
              </a:solidFill>
            </a:endParaRPr>
          </a:p>
          <a:p>
            <a:pPr algn="l"/>
            <a:r>
              <a:rPr lang="en-US" sz="2800" dirty="0"/>
              <a:t>**Do NOT forget the ‘.’ at the end of the above line!**</a:t>
            </a:r>
            <a:endParaRPr lang="en-US" sz="2800" dirty="0">
              <a:solidFill>
                <a:schemeClr val="tx2"/>
              </a:solidFill>
            </a:endParaRPr>
          </a:p>
        </p:txBody>
      </p:sp>
    </p:spTree>
    <p:extLst>
      <p:ext uri="{BB962C8B-B14F-4D97-AF65-F5344CB8AC3E}">
        <p14:creationId xmlns:p14="http://schemas.microsoft.com/office/powerpoint/2010/main" val="3188171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533400" y="1371600"/>
            <a:ext cx="8382000" cy="3352800"/>
          </a:xfrm>
        </p:spPr>
        <p:txBody>
          <a:bodyPr/>
          <a:lstStyle/>
          <a:p>
            <a:pPr>
              <a:buFontTx/>
              <a:buNone/>
            </a:pPr>
            <a:r>
              <a:rPr lang="en-US" altLang="en-US" b="1" dirty="0">
                <a:solidFill>
                  <a:srgbClr val="FFFFFF"/>
                </a:solidFill>
                <a:latin typeface="Arial" charset="0"/>
              </a:rPr>
              <a:t>			</a:t>
            </a:r>
            <a:endParaRPr lang="en-US" altLang="en-US" dirty="0">
              <a:latin typeface="Arial" charset="0"/>
            </a:endParaRPr>
          </a:p>
        </p:txBody>
      </p:sp>
      <p:sp>
        <p:nvSpPr>
          <p:cNvPr id="7171" name="Text Box 3"/>
          <p:cNvSpPr txBox="1">
            <a:spLocks noChangeArrowheads="1"/>
          </p:cNvSpPr>
          <p:nvPr/>
        </p:nvSpPr>
        <p:spPr bwMode="auto">
          <a:xfrm>
            <a:off x="598722" y="2225676"/>
            <a:ext cx="84881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400" dirty="0">
                <a:latin typeface="Arial" charset="0"/>
              </a:rPr>
              <a:t>The</a:t>
            </a:r>
            <a:r>
              <a:rPr lang="en-US" altLang="en-US" sz="2400" dirty="0">
                <a:solidFill>
                  <a:srgbClr val="FFFFFF"/>
                </a:solidFill>
                <a:latin typeface="Arial" charset="0"/>
              </a:rPr>
              <a:t> </a:t>
            </a:r>
            <a:r>
              <a:rPr lang="en-US" altLang="en-US" sz="2400" b="1" i="1" dirty="0">
                <a:solidFill>
                  <a:schemeClr val="accent5"/>
                </a:solidFill>
                <a:latin typeface="Arial" charset="0"/>
              </a:rPr>
              <a:t>risk</a:t>
            </a:r>
            <a:r>
              <a:rPr lang="en-US" altLang="en-US" sz="2400" dirty="0">
                <a:solidFill>
                  <a:srgbClr val="FFFFFF"/>
                </a:solidFill>
                <a:latin typeface="Arial" charset="0"/>
              </a:rPr>
              <a:t> </a:t>
            </a:r>
            <a:r>
              <a:rPr lang="en-US" altLang="en-US" sz="2400" dirty="0">
                <a:latin typeface="Arial" charset="0"/>
              </a:rPr>
              <a:t>or</a:t>
            </a:r>
            <a:r>
              <a:rPr lang="en-US" altLang="en-US" sz="2400" dirty="0">
                <a:solidFill>
                  <a:srgbClr val="FFFFFF"/>
                </a:solidFill>
                <a:latin typeface="Arial" charset="0"/>
              </a:rPr>
              <a:t> </a:t>
            </a:r>
            <a:r>
              <a:rPr lang="en-US" altLang="en-US" sz="2400" b="1" dirty="0">
                <a:solidFill>
                  <a:schemeClr val="accent5"/>
                </a:solidFill>
                <a:latin typeface="Arial" charset="0"/>
              </a:rPr>
              <a:t>liability</a:t>
            </a:r>
            <a:r>
              <a:rPr lang="en-US" altLang="en-US" sz="2400" dirty="0">
                <a:latin typeface="Arial" charset="0"/>
              </a:rPr>
              <a:t> to a disorder is normally distributed</a:t>
            </a:r>
          </a:p>
          <a:p>
            <a:pPr>
              <a:spcBef>
                <a:spcPct val="0"/>
              </a:spcBef>
              <a:buSzTx/>
              <a:buFontTx/>
              <a:buNone/>
            </a:pPr>
            <a:r>
              <a:rPr lang="en-US" altLang="en-US" sz="2400" dirty="0">
                <a:latin typeface="Arial" charset="0"/>
              </a:rPr>
              <a:t>When an individual exceeds a threshold they have the disorder. </a:t>
            </a:r>
            <a:r>
              <a:rPr lang="en-US" altLang="en-US" sz="2400" dirty="0">
                <a:solidFill>
                  <a:schemeClr val="accent5"/>
                </a:solidFill>
                <a:latin typeface="Arial" charset="0"/>
              </a:rPr>
              <a:t>Prevalence</a:t>
            </a:r>
            <a:r>
              <a:rPr lang="en-US" altLang="en-US" sz="2400" dirty="0">
                <a:latin typeface="Arial" charset="0"/>
              </a:rPr>
              <a:t>: proportion of affected individuals. </a:t>
            </a:r>
          </a:p>
        </p:txBody>
      </p:sp>
      <p:sp>
        <p:nvSpPr>
          <p:cNvPr id="7172" name="Text Box 4"/>
          <p:cNvSpPr txBox="1">
            <a:spLocks noChangeArrowheads="1"/>
          </p:cNvSpPr>
          <p:nvPr/>
        </p:nvSpPr>
        <p:spPr bwMode="auto">
          <a:xfrm>
            <a:off x="598722" y="184983"/>
            <a:ext cx="27206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GB" altLang="en-US" sz="2800" b="1" dirty="0">
                <a:solidFill>
                  <a:schemeClr val="accent5"/>
                </a:solidFill>
                <a:latin typeface="Arial" charset="0"/>
              </a:rPr>
              <a:t>For disorders: </a:t>
            </a:r>
            <a:endParaRPr lang="en-US" altLang="en-US" sz="2800" b="1" dirty="0">
              <a:solidFill>
                <a:schemeClr val="accent5"/>
              </a:solidFill>
              <a:latin typeface="Arial" charset="0"/>
            </a:endParaRPr>
          </a:p>
        </p:txBody>
      </p:sp>
      <p:sp>
        <p:nvSpPr>
          <p:cNvPr id="7174" name="Line 119"/>
          <p:cNvSpPr>
            <a:spLocks noChangeShapeType="1"/>
          </p:cNvSpPr>
          <p:nvPr/>
        </p:nvSpPr>
        <p:spPr bwMode="auto">
          <a:xfrm flipH="1">
            <a:off x="4181476" y="1458036"/>
            <a:ext cx="1503362" cy="2040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5" name="Text Box 120"/>
          <p:cNvSpPr txBox="1">
            <a:spLocks noChangeArrowheads="1"/>
          </p:cNvSpPr>
          <p:nvPr/>
        </p:nvSpPr>
        <p:spPr bwMode="auto">
          <a:xfrm>
            <a:off x="5502986" y="1225551"/>
            <a:ext cx="16257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r>
              <a:rPr lang="en-US" altLang="en-US" sz="2400">
                <a:latin typeface="Arial" charset="0"/>
              </a:rPr>
              <a:t>Affected</a:t>
            </a:r>
          </a:p>
          <a:p>
            <a:pPr algn="ctr">
              <a:spcBef>
                <a:spcPct val="0"/>
              </a:spcBef>
              <a:buSzTx/>
              <a:buFontTx/>
              <a:buNone/>
            </a:pPr>
            <a:r>
              <a:rPr lang="en-US" altLang="en-US" sz="2400">
                <a:latin typeface="Arial" charset="0"/>
              </a:rPr>
              <a:t>individuals</a:t>
            </a:r>
          </a:p>
        </p:txBody>
      </p:sp>
      <p:sp>
        <p:nvSpPr>
          <p:cNvPr id="7176" name="Text Box 234"/>
          <p:cNvSpPr txBox="1">
            <a:spLocks noChangeArrowheads="1"/>
          </p:cNvSpPr>
          <p:nvPr/>
        </p:nvSpPr>
        <p:spPr bwMode="auto">
          <a:xfrm>
            <a:off x="581239" y="3642380"/>
            <a:ext cx="747352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GB" altLang="en-US" sz="2800" b="1" dirty="0">
                <a:solidFill>
                  <a:schemeClr val="accent5"/>
                </a:solidFill>
                <a:latin typeface="Arial" charset="0"/>
              </a:rPr>
              <a:t>For a single questionnaire item score, </a:t>
            </a:r>
            <a:r>
              <a:rPr lang="en-GB" altLang="en-US" sz="2800" b="1" dirty="0" err="1">
                <a:solidFill>
                  <a:schemeClr val="accent5"/>
                </a:solidFill>
                <a:latin typeface="Arial" charset="0"/>
              </a:rPr>
              <a:t>e.g</a:t>
            </a:r>
            <a:r>
              <a:rPr lang="en-GB" altLang="en-US" sz="2800" b="1" dirty="0">
                <a:solidFill>
                  <a:schemeClr val="accent5"/>
                </a:solidFill>
                <a:latin typeface="Arial" charset="0"/>
              </a:rPr>
              <a:t>, </a:t>
            </a:r>
            <a:endParaRPr lang="en-US" altLang="en-US" sz="2800" b="1" dirty="0">
              <a:solidFill>
                <a:schemeClr val="accent5"/>
              </a:solidFill>
              <a:latin typeface="Arial" charset="0"/>
            </a:endParaRPr>
          </a:p>
        </p:txBody>
      </p:sp>
      <p:grpSp>
        <p:nvGrpSpPr>
          <p:cNvPr id="7177" name="Group 1"/>
          <p:cNvGrpSpPr>
            <a:grpSpLocks/>
          </p:cNvGrpSpPr>
          <p:nvPr/>
        </p:nvGrpSpPr>
        <p:grpSpPr bwMode="auto">
          <a:xfrm>
            <a:off x="685800" y="4262438"/>
            <a:ext cx="4683125" cy="1223962"/>
            <a:chOff x="250825" y="4221163"/>
            <a:chExt cx="4683125" cy="1223962"/>
          </a:xfrm>
        </p:grpSpPr>
        <p:sp>
          <p:nvSpPr>
            <p:cNvPr id="7180" name="Rectangle 122"/>
            <p:cNvSpPr>
              <a:spLocks noChangeArrowheads="1"/>
            </p:cNvSpPr>
            <p:nvPr/>
          </p:nvSpPr>
          <p:spPr bwMode="auto">
            <a:xfrm>
              <a:off x="250825" y="4221163"/>
              <a:ext cx="4683125" cy="12239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solidFill>
                  <a:srgbClr val="FFFFFF"/>
                </a:solidFill>
                <a:latin typeface="Arial" charset="0"/>
              </a:endParaRPr>
            </a:p>
          </p:txBody>
        </p:sp>
        <p:grpSp>
          <p:nvGrpSpPr>
            <p:cNvPr id="7181" name="Group 123"/>
            <p:cNvGrpSpPr>
              <a:grpSpLocks/>
            </p:cNvGrpSpPr>
            <p:nvPr/>
          </p:nvGrpSpPr>
          <p:grpSpPr bwMode="auto">
            <a:xfrm>
              <a:off x="1284288" y="5211763"/>
              <a:ext cx="1587" cy="4762"/>
              <a:chOff x="2064" y="3881"/>
              <a:chExt cx="1" cy="4"/>
            </a:xfrm>
          </p:grpSpPr>
          <p:sp>
            <p:nvSpPr>
              <p:cNvPr id="7295" name="Freeform 124"/>
              <p:cNvSpPr>
                <a:spLocks/>
              </p:cNvSpPr>
              <p:nvPr/>
            </p:nvSpPr>
            <p:spPr bwMode="auto">
              <a:xfrm>
                <a:off x="2064" y="3881"/>
                <a:ext cx="1" cy="4"/>
              </a:xfrm>
              <a:custGeom>
                <a:avLst/>
                <a:gdLst>
                  <a:gd name="T0" fmla="*/ 1 w 2"/>
                  <a:gd name="T1" fmla="*/ 0 h 12"/>
                  <a:gd name="T2" fmla="*/ 0 w 2"/>
                  <a:gd name="T3" fmla="*/ 0 h 12"/>
                  <a:gd name="T4" fmla="*/ 1 w 2"/>
                  <a:gd name="T5" fmla="*/ 0 h 12"/>
                  <a:gd name="T6" fmla="*/ 0 60000 65536"/>
                  <a:gd name="T7" fmla="*/ 0 60000 65536"/>
                  <a:gd name="T8" fmla="*/ 0 60000 65536"/>
                  <a:gd name="T9" fmla="*/ 0 w 2"/>
                  <a:gd name="T10" fmla="*/ 0 h 12"/>
                  <a:gd name="T11" fmla="*/ 2 w 2"/>
                  <a:gd name="T12" fmla="*/ 12 h 12"/>
                </a:gdLst>
                <a:ahLst/>
                <a:cxnLst>
                  <a:cxn ang="T6">
                    <a:pos x="T0" y="T1"/>
                  </a:cxn>
                  <a:cxn ang="T7">
                    <a:pos x="T2" y="T3"/>
                  </a:cxn>
                  <a:cxn ang="T8">
                    <a:pos x="T4" y="T5"/>
                  </a:cxn>
                </a:cxnLst>
                <a:rect l="T9" t="T10" r="T11" b="T12"/>
                <a:pathLst>
                  <a:path w="2" h="12">
                    <a:moveTo>
                      <a:pt x="2" y="12"/>
                    </a:moveTo>
                    <a:lnTo>
                      <a:pt x="0" y="0"/>
                    </a:lnTo>
                    <a:lnTo>
                      <a:pt x="2" y="12"/>
                    </a:lnTo>
                    <a:close/>
                  </a:path>
                </a:pathLst>
              </a:custGeom>
              <a:solidFill>
                <a:srgbClr val="00004C"/>
              </a:solidFill>
              <a:ln w="19050" cmpd="sng">
                <a:solidFill>
                  <a:schemeClr val="tx1"/>
                </a:solidFill>
                <a:round/>
                <a:headEnd/>
                <a:tailEnd/>
              </a:ln>
            </p:spPr>
            <p:txBody>
              <a:bodyPr/>
              <a:lstStyle/>
              <a:p>
                <a:endParaRPr lang="en-US"/>
              </a:p>
            </p:txBody>
          </p:sp>
          <p:sp>
            <p:nvSpPr>
              <p:cNvPr id="2" name="Line 125"/>
              <p:cNvSpPr>
                <a:spLocks noChangeShapeType="1"/>
              </p:cNvSpPr>
              <p:nvPr/>
            </p:nvSpPr>
            <p:spPr bwMode="auto">
              <a:xfrm flipH="1" flipV="1">
                <a:off x="2064" y="3881"/>
                <a:ext cx="1"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182" name="Group 126"/>
            <p:cNvGrpSpPr>
              <a:grpSpLocks/>
            </p:cNvGrpSpPr>
            <p:nvPr/>
          </p:nvGrpSpPr>
          <p:grpSpPr bwMode="auto">
            <a:xfrm>
              <a:off x="4049713" y="5208588"/>
              <a:ext cx="11112" cy="7937"/>
              <a:chOff x="4132" y="3878"/>
              <a:chExt cx="8" cy="7"/>
            </a:xfrm>
          </p:grpSpPr>
          <p:sp>
            <p:nvSpPr>
              <p:cNvPr id="7293" name="Freeform 127"/>
              <p:cNvSpPr>
                <a:spLocks/>
              </p:cNvSpPr>
              <p:nvPr/>
            </p:nvSpPr>
            <p:spPr bwMode="auto">
              <a:xfrm>
                <a:off x="4132" y="3878"/>
                <a:ext cx="8" cy="7"/>
              </a:xfrm>
              <a:custGeom>
                <a:avLst/>
                <a:gdLst>
                  <a:gd name="T0" fmla="*/ 0 w 16"/>
                  <a:gd name="T1" fmla="*/ 0 h 22"/>
                  <a:gd name="T2" fmla="*/ 1 w 16"/>
                  <a:gd name="T3" fmla="*/ 0 h 22"/>
                  <a:gd name="T4" fmla="*/ 0 w 16"/>
                  <a:gd name="T5" fmla="*/ 0 h 22"/>
                  <a:gd name="T6" fmla="*/ 0 60000 65536"/>
                  <a:gd name="T7" fmla="*/ 0 60000 65536"/>
                  <a:gd name="T8" fmla="*/ 0 60000 65536"/>
                  <a:gd name="T9" fmla="*/ 0 w 16"/>
                  <a:gd name="T10" fmla="*/ 0 h 22"/>
                  <a:gd name="T11" fmla="*/ 16 w 16"/>
                  <a:gd name="T12" fmla="*/ 22 h 22"/>
                </a:gdLst>
                <a:ahLst/>
                <a:cxnLst>
                  <a:cxn ang="T6">
                    <a:pos x="T0" y="T1"/>
                  </a:cxn>
                  <a:cxn ang="T7">
                    <a:pos x="T2" y="T3"/>
                  </a:cxn>
                  <a:cxn ang="T8">
                    <a:pos x="T4" y="T5"/>
                  </a:cxn>
                </a:cxnLst>
                <a:rect l="T9" t="T10" r="T11" b="T12"/>
                <a:pathLst>
                  <a:path w="16" h="22">
                    <a:moveTo>
                      <a:pt x="0" y="22"/>
                    </a:moveTo>
                    <a:lnTo>
                      <a:pt x="16" y="0"/>
                    </a:lnTo>
                    <a:lnTo>
                      <a:pt x="0" y="22"/>
                    </a:lnTo>
                    <a:close/>
                  </a:path>
                </a:pathLst>
              </a:custGeom>
              <a:solidFill>
                <a:srgbClr val="00004C"/>
              </a:solidFill>
              <a:ln w="19050" cmpd="sng">
                <a:solidFill>
                  <a:schemeClr val="tx1"/>
                </a:solidFill>
                <a:round/>
                <a:headEnd/>
                <a:tailEnd/>
              </a:ln>
            </p:spPr>
            <p:txBody>
              <a:bodyPr/>
              <a:lstStyle/>
              <a:p>
                <a:endParaRPr lang="en-US"/>
              </a:p>
            </p:txBody>
          </p:sp>
          <p:sp>
            <p:nvSpPr>
              <p:cNvPr id="7294" name="Line 128"/>
              <p:cNvSpPr>
                <a:spLocks noChangeShapeType="1"/>
              </p:cNvSpPr>
              <p:nvPr/>
            </p:nvSpPr>
            <p:spPr bwMode="auto">
              <a:xfrm flipV="1">
                <a:off x="4132" y="3878"/>
                <a:ext cx="8" cy="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183" name="Line 129"/>
            <p:cNvSpPr>
              <a:spLocks noChangeShapeType="1"/>
            </p:cNvSpPr>
            <p:nvPr/>
          </p:nvSpPr>
          <p:spPr bwMode="auto">
            <a:xfrm flipH="1">
              <a:off x="766763" y="5233988"/>
              <a:ext cx="39211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184" name="Line 130"/>
            <p:cNvSpPr>
              <a:spLocks noChangeShapeType="1"/>
            </p:cNvSpPr>
            <p:nvPr/>
          </p:nvSpPr>
          <p:spPr bwMode="auto">
            <a:xfrm flipV="1">
              <a:off x="766763" y="4259263"/>
              <a:ext cx="1587" cy="9874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 name="Rectangle 131"/>
            <p:cNvSpPr>
              <a:spLocks noChangeArrowheads="1"/>
            </p:cNvSpPr>
            <p:nvPr/>
          </p:nvSpPr>
          <p:spPr bwMode="auto">
            <a:xfrm>
              <a:off x="858838" y="5213350"/>
              <a:ext cx="188912" cy="3175"/>
            </a:xfrm>
            <a:prstGeom prst="rect">
              <a:avLst/>
            </a:prstGeom>
            <a:solidFill>
              <a:srgbClr val="00004C"/>
            </a:solidFill>
            <a:ln w="19050">
              <a:solidFill>
                <a:schemeClr val="tx1"/>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7186" name="Rectangle 132"/>
            <p:cNvSpPr>
              <a:spLocks noChangeArrowheads="1"/>
            </p:cNvSpPr>
            <p:nvPr/>
          </p:nvSpPr>
          <p:spPr bwMode="auto">
            <a:xfrm>
              <a:off x="1046163" y="5211763"/>
              <a:ext cx="185737" cy="4762"/>
            </a:xfrm>
            <a:prstGeom prst="rect">
              <a:avLst/>
            </a:prstGeom>
            <a:solidFill>
              <a:srgbClr val="00004C"/>
            </a:solidFill>
            <a:ln w="19050">
              <a:solidFill>
                <a:schemeClr val="tx1"/>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7187" name="Rectangle 133"/>
            <p:cNvSpPr>
              <a:spLocks noChangeArrowheads="1"/>
            </p:cNvSpPr>
            <p:nvPr/>
          </p:nvSpPr>
          <p:spPr bwMode="auto">
            <a:xfrm>
              <a:off x="4030663" y="5210175"/>
              <a:ext cx="188912" cy="6350"/>
            </a:xfrm>
            <a:prstGeom prst="rect">
              <a:avLst/>
            </a:prstGeom>
            <a:solidFill>
              <a:srgbClr val="00004C"/>
            </a:solidFill>
            <a:ln w="19050">
              <a:solidFill>
                <a:schemeClr val="tx1"/>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7188" name="Rectangle 134"/>
            <p:cNvSpPr>
              <a:spLocks noChangeArrowheads="1"/>
            </p:cNvSpPr>
            <p:nvPr/>
          </p:nvSpPr>
          <p:spPr bwMode="auto">
            <a:xfrm>
              <a:off x="4217988" y="5214938"/>
              <a:ext cx="188912" cy="1587"/>
            </a:xfrm>
            <a:prstGeom prst="rect">
              <a:avLst/>
            </a:prstGeom>
            <a:solidFill>
              <a:srgbClr val="00004C"/>
            </a:solidFill>
            <a:ln w="19050">
              <a:solidFill>
                <a:schemeClr val="tx1"/>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7189" name="Rectangle 135"/>
            <p:cNvSpPr>
              <a:spLocks noChangeArrowheads="1"/>
            </p:cNvSpPr>
            <p:nvPr/>
          </p:nvSpPr>
          <p:spPr bwMode="auto">
            <a:xfrm>
              <a:off x="4405313" y="5214938"/>
              <a:ext cx="188912" cy="1587"/>
            </a:xfrm>
            <a:prstGeom prst="rect">
              <a:avLst/>
            </a:prstGeom>
            <a:solidFill>
              <a:srgbClr val="00004C"/>
            </a:solidFill>
            <a:ln w="19050">
              <a:solidFill>
                <a:schemeClr val="tx1"/>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7190" name="Line 136"/>
            <p:cNvSpPr>
              <a:spLocks noChangeShapeType="1"/>
            </p:cNvSpPr>
            <p:nvPr/>
          </p:nvSpPr>
          <p:spPr bwMode="auto">
            <a:xfrm>
              <a:off x="858838" y="5214938"/>
              <a:ext cx="36512"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1" name="Line 137"/>
            <p:cNvSpPr>
              <a:spLocks noChangeShapeType="1"/>
            </p:cNvSpPr>
            <p:nvPr/>
          </p:nvSpPr>
          <p:spPr bwMode="auto">
            <a:xfrm>
              <a:off x="895350" y="5214938"/>
              <a:ext cx="39688"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2" name="Line 138"/>
            <p:cNvSpPr>
              <a:spLocks noChangeShapeType="1"/>
            </p:cNvSpPr>
            <p:nvPr/>
          </p:nvSpPr>
          <p:spPr bwMode="auto">
            <a:xfrm>
              <a:off x="935038" y="5214938"/>
              <a:ext cx="34925"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3" name="Line 139"/>
            <p:cNvSpPr>
              <a:spLocks noChangeShapeType="1"/>
            </p:cNvSpPr>
            <p:nvPr/>
          </p:nvSpPr>
          <p:spPr bwMode="auto">
            <a:xfrm flipV="1">
              <a:off x="969963" y="5213350"/>
              <a:ext cx="36512"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4" name="Line 140"/>
            <p:cNvSpPr>
              <a:spLocks noChangeShapeType="1"/>
            </p:cNvSpPr>
            <p:nvPr/>
          </p:nvSpPr>
          <p:spPr bwMode="auto">
            <a:xfrm>
              <a:off x="1006475" y="5213350"/>
              <a:ext cx="39688"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5" name="Line 141"/>
            <p:cNvSpPr>
              <a:spLocks noChangeShapeType="1"/>
            </p:cNvSpPr>
            <p:nvPr/>
          </p:nvSpPr>
          <p:spPr bwMode="auto">
            <a:xfrm flipV="1">
              <a:off x="1046163" y="5213350"/>
              <a:ext cx="365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6" name="Line 142"/>
            <p:cNvSpPr>
              <a:spLocks noChangeShapeType="1"/>
            </p:cNvSpPr>
            <p:nvPr/>
          </p:nvSpPr>
          <p:spPr bwMode="auto">
            <a:xfrm flipV="1">
              <a:off x="1119188" y="5210175"/>
              <a:ext cx="39687"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7" name="Line 143"/>
            <p:cNvSpPr>
              <a:spLocks noChangeShapeType="1"/>
            </p:cNvSpPr>
            <p:nvPr/>
          </p:nvSpPr>
          <p:spPr bwMode="auto">
            <a:xfrm flipV="1">
              <a:off x="1158875" y="5210175"/>
              <a:ext cx="36513"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8" name="Line 144"/>
            <p:cNvSpPr>
              <a:spLocks noChangeShapeType="1"/>
            </p:cNvSpPr>
            <p:nvPr/>
          </p:nvSpPr>
          <p:spPr bwMode="auto">
            <a:xfrm flipV="1">
              <a:off x="1195388" y="5207000"/>
              <a:ext cx="36512"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9" name="Line 145"/>
            <p:cNvSpPr>
              <a:spLocks noChangeShapeType="1"/>
            </p:cNvSpPr>
            <p:nvPr/>
          </p:nvSpPr>
          <p:spPr bwMode="auto">
            <a:xfrm flipV="1">
              <a:off x="1231900" y="5205413"/>
              <a:ext cx="39688"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0" name="Line 146"/>
            <p:cNvSpPr>
              <a:spLocks noChangeShapeType="1"/>
            </p:cNvSpPr>
            <p:nvPr/>
          </p:nvSpPr>
          <p:spPr bwMode="auto">
            <a:xfrm flipV="1">
              <a:off x="1271588" y="5202238"/>
              <a:ext cx="34925"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1" name="Line 147"/>
            <p:cNvSpPr>
              <a:spLocks noChangeShapeType="1"/>
            </p:cNvSpPr>
            <p:nvPr/>
          </p:nvSpPr>
          <p:spPr bwMode="auto">
            <a:xfrm flipV="1">
              <a:off x="1306513" y="5200650"/>
              <a:ext cx="36512"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2" name="Line 148"/>
            <p:cNvSpPr>
              <a:spLocks noChangeShapeType="1"/>
            </p:cNvSpPr>
            <p:nvPr/>
          </p:nvSpPr>
          <p:spPr bwMode="auto">
            <a:xfrm flipV="1">
              <a:off x="1343025" y="5195888"/>
              <a:ext cx="39688"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3" name="Line 149"/>
            <p:cNvSpPr>
              <a:spLocks noChangeShapeType="1"/>
            </p:cNvSpPr>
            <p:nvPr/>
          </p:nvSpPr>
          <p:spPr bwMode="auto">
            <a:xfrm flipV="1">
              <a:off x="1382713" y="5192713"/>
              <a:ext cx="36512"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4" name="Line 150"/>
            <p:cNvSpPr>
              <a:spLocks noChangeShapeType="1"/>
            </p:cNvSpPr>
            <p:nvPr/>
          </p:nvSpPr>
          <p:spPr bwMode="auto">
            <a:xfrm flipV="1">
              <a:off x="1419225" y="5186363"/>
              <a:ext cx="38100"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5" name="Line 151"/>
            <p:cNvSpPr>
              <a:spLocks noChangeShapeType="1"/>
            </p:cNvSpPr>
            <p:nvPr/>
          </p:nvSpPr>
          <p:spPr bwMode="auto">
            <a:xfrm flipV="1">
              <a:off x="1457325" y="5178425"/>
              <a:ext cx="38100" cy="79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6" name="Line 152"/>
            <p:cNvSpPr>
              <a:spLocks noChangeShapeType="1"/>
            </p:cNvSpPr>
            <p:nvPr/>
          </p:nvSpPr>
          <p:spPr bwMode="auto">
            <a:xfrm flipV="1">
              <a:off x="1495425" y="5170488"/>
              <a:ext cx="33338" cy="79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7" name="Line 153"/>
            <p:cNvSpPr>
              <a:spLocks noChangeShapeType="1"/>
            </p:cNvSpPr>
            <p:nvPr/>
          </p:nvSpPr>
          <p:spPr bwMode="auto">
            <a:xfrm flipV="1">
              <a:off x="1528763" y="5160963"/>
              <a:ext cx="4127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8" name="Line 154"/>
            <p:cNvSpPr>
              <a:spLocks noChangeShapeType="1"/>
            </p:cNvSpPr>
            <p:nvPr/>
          </p:nvSpPr>
          <p:spPr bwMode="auto">
            <a:xfrm flipV="1">
              <a:off x="1570038" y="5148263"/>
              <a:ext cx="36512" cy="12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9" name="Line 155"/>
            <p:cNvSpPr>
              <a:spLocks noChangeShapeType="1"/>
            </p:cNvSpPr>
            <p:nvPr/>
          </p:nvSpPr>
          <p:spPr bwMode="auto">
            <a:xfrm flipV="1">
              <a:off x="1606550" y="5135563"/>
              <a:ext cx="36513" cy="12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0" name="Line 156"/>
            <p:cNvSpPr>
              <a:spLocks noChangeShapeType="1"/>
            </p:cNvSpPr>
            <p:nvPr/>
          </p:nvSpPr>
          <p:spPr bwMode="auto">
            <a:xfrm flipV="1">
              <a:off x="1643063" y="5119688"/>
              <a:ext cx="38100" cy="158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1" name="Line 157"/>
            <p:cNvSpPr>
              <a:spLocks noChangeShapeType="1"/>
            </p:cNvSpPr>
            <p:nvPr/>
          </p:nvSpPr>
          <p:spPr bwMode="auto">
            <a:xfrm flipV="1">
              <a:off x="1681163" y="5102225"/>
              <a:ext cx="36512" cy="174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2" name="Line 158"/>
            <p:cNvSpPr>
              <a:spLocks noChangeShapeType="1"/>
            </p:cNvSpPr>
            <p:nvPr/>
          </p:nvSpPr>
          <p:spPr bwMode="auto">
            <a:xfrm flipV="1">
              <a:off x="1717675" y="5081588"/>
              <a:ext cx="38100" cy="206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3" name="Line 159"/>
            <p:cNvSpPr>
              <a:spLocks noChangeShapeType="1"/>
            </p:cNvSpPr>
            <p:nvPr/>
          </p:nvSpPr>
          <p:spPr bwMode="auto">
            <a:xfrm flipV="1">
              <a:off x="1755775" y="5060950"/>
              <a:ext cx="36513" cy="206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4" name="Line 160"/>
            <p:cNvSpPr>
              <a:spLocks noChangeShapeType="1"/>
            </p:cNvSpPr>
            <p:nvPr/>
          </p:nvSpPr>
          <p:spPr bwMode="auto">
            <a:xfrm flipV="1">
              <a:off x="1792288" y="5033963"/>
              <a:ext cx="38100" cy="269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5" name="Line 161"/>
            <p:cNvSpPr>
              <a:spLocks noChangeShapeType="1"/>
            </p:cNvSpPr>
            <p:nvPr/>
          </p:nvSpPr>
          <p:spPr bwMode="auto">
            <a:xfrm flipV="1">
              <a:off x="1830388" y="5006975"/>
              <a:ext cx="36512" cy="269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6" name="Line 162"/>
            <p:cNvSpPr>
              <a:spLocks noChangeShapeType="1"/>
            </p:cNvSpPr>
            <p:nvPr/>
          </p:nvSpPr>
          <p:spPr bwMode="auto">
            <a:xfrm flipV="1">
              <a:off x="1866900" y="4975225"/>
              <a:ext cx="38100" cy="31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7" name="Line 163"/>
            <p:cNvSpPr>
              <a:spLocks noChangeShapeType="1"/>
            </p:cNvSpPr>
            <p:nvPr/>
          </p:nvSpPr>
          <p:spPr bwMode="auto">
            <a:xfrm flipV="1">
              <a:off x="1905000" y="4941888"/>
              <a:ext cx="38100" cy="33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8" name="Line 164"/>
            <p:cNvSpPr>
              <a:spLocks noChangeShapeType="1"/>
            </p:cNvSpPr>
            <p:nvPr/>
          </p:nvSpPr>
          <p:spPr bwMode="auto">
            <a:xfrm flipV="1">
              <a:off x="1943100" y="4906963"/>
              <a:ext cx="36513" cy="349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9" name="Line 165"/>
            <p:cNvSpPr>
              <a:spLocks noChangeShapeType="1"/>
            </p:cNvSpPr>
            <p:nvPr/>
          </p:nvSpPr>
          <p:spPr bwMode="auto">
            <a:xfrm flipV="1">
              <a:off x="1979613" y="4867275"/>
              <a:ext cx="38100" cy="3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0" name="Line 166"/>
            <p:cNvSpPr>
              <a:spLocks noChangeShapeType="1"/>
            </p:cNvSpPr>
            <p:nvPr/>
          </p:nvSpPr>
          <p:spPr bwMode="auto">
            <a:xfrm flipV="1">
              <a:off x="2017713" y="4826000"/>
              <a:ext cx="36512" cy="41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1" name="Line 167"/>
            <p:cNvSpPr>
              <a:spLocks noChangeShapeType="1"/>
            </p:cNvSpPr>
            <p:nvPr/>
          </p:nvSpPr>
          <p:spPr bwMode="auto">
            <a:xfrm flipV="1">
              <a:off x="2054225" y="4783138"/>
              <a:ext cx="36513" cy="428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2" name="Line 168"/>
            <p:cNvSpPr>
              <a:spLocks noChangeShapeType="1"/>
            </p:cNvSpPr>
            <p:nvPr/>
          </p:nvSpPr>
          <p:spPr bwMode="auto">
            <a:xfrm flipV="1">
              <a:off x="2090738" y="4738688"/>
              <a:ext cx="38100"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3" name="Line 169"/>
            <p:cNvSpPr>
              <a:spLocks noChangeShapeType="1"/>
            </p:cNvSpPr>
            <p:nvPr/>
          </p:nvSpPr>
          <p:spPr bwMode="auto">
            <a:xfrm flipV="1">
              <a:off x="2128838" y="4692650"/>
              <a:ext cx="38100" cy="460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4" name="Line 170"/>
            <p:cNvSpPr>
              <a:spLocks noChangeShapeType="1"/>
            </p:cNvSpPr>
            <p:nvPr/>
          </p:nvSpPr>
          <p:spPr bwMode="auto">
            <a:xfrm flipV="1">
              <a:off x="2166938" y="4646613"/>
              <a:ext cx="34925" cy="460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5" name="Line 171"/>
            <p:cNvSpPr>
              <a:spLocks noChangeShapeType="1"/>
            </p:cNvSpPr>
            <p:nvPr/>
          </p:nvSpPr>
          <p:spPr bwMode="auto">
            <a:xfrm flipV="1">
              <a:off x="2201863" y="4602163"/>
              <a:ext cx="39687"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6" name="Line 172"/>
            <p:cNvSpPr>
              <a:spLocks noChangeShapeType="1"/>
            </p:cNvSpPr>
            <p:nvPr/>
          </p:nvSpPr>
          <p:spPr bwMode="auto">
            <a:xfrm flipV="1">
              <a:off x="2241550" y="4554538"/>
              <a:ext cx="34925" cy="476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7" name="Line 173"/>
            <p:cNvSpPr>
              <a:spLocks noChangeShapeType="1"/>
            </p:cNvSpPr>
            <p:nvPr/>
          </p:nvSpPr>
          <p:spPr bwMode="auto">
            <a:xfrm flipV="1">
              <a:off x="2276475" y="4510088"/>
              <a:ext cx="38100"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8" name="Line 174"/>
            <p:cNvSpPr>
              <a:spLocks noChangeShapeType="1"/>
            </p:cNvSpPr>
            <p:nvPr/>
          </p:nvSpPr>
          <p:spPr bwMode="auto">
            <a:xfrm flipV="1">
              <a:off x="2314575" y="4467225"/>
              <a:ext cx="38100" cy="428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9" name="Line 175"/>
            <p:cNvSpPr>
              <a:spLocks noChangeShapeType="1"/>
            </p:cNvSpPr>
            <p:nvPr/>
          </p:nvSpPr>
          <p:spPr bwMode="auto">
            <a:xfrm flipV="1">
              <a:off x="2352675" y="4425950"/>
              <a:ext cx="36513" cy="41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0" name="Line 176"/>
            <p:cNvSpPr>
              <a:spLocks noChangeShapeType="1"/>
            </p:cNvSpPr>
            <p:nvPr/>
          </p:nvSpPr>
          <p:spPr bwMode="auto">
            <a:xfrm flipV="1">
              <a:off x="2389188" y="4391025"/>
              <a:ext cx="39687" cy="349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1" name="Line 177"/>
            <p:cNvSpPr>
              <a:spLocks noChangeShapeType="1"/>
            </p:cNvSpPr>
            <p:nvPr/>
          </p:nvSpPr>
          <p:spPr bwMode="auto">
            <a:xfrm flipV="1">
              <a:off x="2428875" y="4357688"/>
              <a:ext cx="36513" cy="333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2" name="Line 178"/>
            <p:cNvSpPr>
              <a:spLocks noChangeShapeType="1"/>
            </p:cNvSpPr>
            <p:nvPr/>
          </p:nvSpPr>
          <p:spPr bwMode="auto">
            <a:xfrm flipV="1">
              <a:off x="2465388" y="4327525"/>
              <a:ext cx="36512" cy="301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3" name="Line 179"/>
            <p:cNvSpPr>
              <a:spLocks noChangeShapeType="1"/>
            </p:cNvSpPr>
            <p:nvPr/>
          </p:nvSpPr>
          <p:spPr bwMode="auto">
            <a:xfrm flipV="1">
              <a:off x="2501900" y="4305300"/>
              <a:ext cx="38100" cy="222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4" name="Line 180"/>
            <p:cNvSpPr>
              <a:spLocks noChangeShapeType="1"/>
            </p:cNvSpPr>
            <p:nvPr/>
          </p:nvSpPr>
          <p:spPr bwMode="auto">
            <a:xfrm flipV="1">
              <a:off x="2540000" y="4287838"/>
              <a:ext cx="36513" cy="174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5" name="Line 181"/>
            <p:cNvSpPr>
              <a:spLocks noChangeShapeType="1"/>
            </p:cNvSpPr>
            <p:nvPr/>
          </p:nvSpPr>
          <p:spPr bwMode="auto">
            <a:xfrm flipV="1">
              <a:off x="2576513" y="4275138"/>
              <a:ext cx="34925" cy="12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6" name="Line 182"/>
            <p:cNvSpPr>
              <a:spLocks noChangeShapeType="1"/>
            </p:cNvSpPr>
            <p:nvPr/>
          </p:nvSpPr>
          <p:spPr bwMode="auto">
            <a:xfrm flipV="1">
              <a:off x="2611438" y="4270375"/>
              <a:ext cx="39687" cy="4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7" name="Line 183"/>
            <p:cNvSpPr>
              <a:spLocks noChangeShapeType="1"/>
            </p:cNvSpPr>
            <p:nvPr/>
          </p:nvSpPr>
          <p:spPr bwMode="auto">
            <a:xfrm>
              <a:off x="2651125" y="4269719"/>
              <a:ext cx="41276" cy="6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8" name="Line 184"/>
            <p:cNvSpPr>
              <a:spLocks noChangeShapeType="1"/>
            </p:cNvSpPr>
            <p:nvPr/>
          </p:nvSpPr>
          <p:spPr bwMode="auto">
            <a:xfrm>
              <a:off x="2689225" y="4270375"/>
              <a:ext cx="34925"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9" name="Line 185"/>
            <p:cNvSpPr>
              <a:spLocks noChangeShapeType="1"/>
            </p:cNvSpPr>
            <p:nvPr/>
          </p:nvSpPr>
          <p:spPr bwMode="auto">
            <a:xfrm>
              <a:off x="2724150" y="4276725"/>
              <a:ext cx="39688" cy="142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0" name="Line 186"/>
            <p:cNvSpPr>
              <a:spLocks noChangeShapeType="1"/>
            </p:cNvSpPr>
            <p:nvPr/>
          </p:nvSpPr>
          <p:spPr bwMode="auto">
            <a:xfrm>
              <a:off x="2763838" y="4291013"/>
              <a:ext cx="36512" cy="158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1" name="Line 187"/>
            <p:cNvSpPr>
              <a:spLocks noChangeShapeType="1"/>
            </p:cNvSpPr>
            <p:nvPr/>
          </p:nvSpPr>
          <p:spPr bwMode="auto">
            <a:xfrm>
              <a:off x="2800350" y="4306888"/>
              <a:ext cx="36513" cy="238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2" name="Line 188"/>
            <p:cNvSpPr>
              <a:spLocks noChangeShapeType="1"/>
            </p:cNvSpPr>
            <p:nvPr/>
          </p:nvSpPr>
          <p:spPr bwMode="auto">
            <a:xfrm>
              <a:off x="2836863" y="4330700"/>
              <a:ext cx="38100" cy="301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3" name="Line 189"/>
            <p:cNvSpPr>
              <a:spLocks noChangeShapeType="1"/>
            </p:cNvSpPr>
            <p:nvPr/>
          </p:nvSpPr>
          <p:spPr bwMode="auto">
            <a:xfrm>
              <a:off x="2874963" y="4360863"/>
              <a:ext cx="38100" cy="31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4" name="Line 190"/>
            <p:cNvSpPr>
              <a:spLocks noChangeShapeType="1"/>
            </p:cNvSpPr>
            <p:nvPr/>
          </p:nvSpPr>
          <p:spPr bwMode="auto">
            <a:xfrm>
              <a:off x="2913063" y="4392613"/>
              <a:ext cx="34925" cy="381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5" name="Line 191"/>
            <p:cNvSpPr>
              <a:spLocks noChangeShapeType="1"/>
            </p:cNvSpPr>
            <p:nvPr/>
          </p:nvSpPr>
          <p:spPr bwMode="auto">
            <a:xfrm>
              <a:off x="2947988" y="4430713"/>
              <a:ext cx="39687" cy="41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6" name="Line 192"/>
            <p:cNvSpPr>
              <a:spLocks noChangeShapeType="1"/>
            </p:cNvSpPr>
            <p:nvPr/>
          </p:nvSpPr>
          <p:spPr bwMode="auto">
            <a:xfrm>
              <a:off x="2987675" y="4471988"/>
              <a:ext cx="36513" cy="428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7" name="Line 193"/>
            <p:cNvSpPr>
              <a:spLocks noChangeShapeType="1"/>
            </p:cNvSpPr>
            <p:nvPr/>
          </p:nvSpPr>
          <p:spPr bwMode="auto">
            <a:xfrm>
              <a:off x="3024188" y="4514850"/>
              <a:ext cx="34925"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8" name="Line 194"/>
            <p:cNvSpPr>
              <a:spLocks noChangeShapeType="1"/>
            </p:cNvSpPr>
            <p:nvPr/>
          </p:nvSpPr>
          <p:spPr bwMode="auto">
            <a:xfrm>
              <a:off x="3059113" y="4559300"/>
              <a:ext cx="39687" cy="460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9" name="Line 195"/>
            <p:cNvSpPr>
              <a:spLocks noChangeShapeType="1"/>
            </p:cNvSpPr>
            <p:nvPr/>
          </p:nvSpPr>
          <p:spPr bwMode="auto">
            <a:xfrm>
              <a:off x="3098800" y="4605338"/>
              <a:ext cx="36513" cy="460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0" name="Line 196"/>
            <p:cNvSpPr>
              <a:spLocks noChangeShapeType="1"/>
            </p:cNvSpPr>
            <p:nvPr/>
          </p:nvSpPr>
          <p:spPr bwMode="auto">
            <a:xfrm>
              <a:off x="3135313" y="4651375"/>
              <a:ext cx="36512" cy="460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1" name="Line 197"/>
            <p:cNvSpPr>
              <a:spLocks noChangeShapeType="1"/>
            </p:cNvSpPr>
            <p:nvPr/>
          </p:nvSpPr>
          <p:spPr bwMode="auto">
            <a:xfrm>
              <a:off x="3171825" y="4697413"/>
              <a:ext cx="39688" cy="4603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2" name="Line 198"/>
            <p:cNvSpPr>
              <a:spLocks noChangeShapeType="1"/>
            </p:cNvSpPr>
            <p:nvPr/>
          </p:nvSpPr>
          <p:spPr bwMode="auto">
            <a:xfrm>
              <a:off x="3211513" y="4743450"/>
              <a:ext cx="36512"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3" name="Line 199"/>
            <p:cNvSpPr>
              <a:spLocks noChangeShapeType="1"/>
            </p:cNvSpPr>
            <p:nvPr/>
          </p:nvSpPr>
          <p:spPr bwMode="auto">
            <a:xfrm>
              <a:off x="3248025" y="4787900"/>
              <a:ext cx="36513" cy="428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4" name="Line 200"/>
            <p:cNvSpPr>
              <a:spLocks noChangeShapeType="1"/>
            </p:cNvSpPr>
            <p:nvPr/>
          </p:nvSpPr>
          <p:spPr bwMode="auto">
            <a:xfrm>
              <a:off x="3284538" y="4830763"/>
              <a:ext cx="38100" cy="396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5" name="Line 201"/>
            <p:cNvSpPr>
              <a:spLocks noChangeShapeType="1"/>
            </p:cNvSpPr>
            <p:nvPr/>
          </p:nvSpPr>
          <p:spPr bwMode="auto">
            <a:xfrm>
              <a:off x="3322638" y="4870450"/>
              <a:ext cx="36512" cy="396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6" name="Line 202"/>
            <p:cNvSpPr>
              <a:spLocks noChangeShapeType="1"/>
            </p:cNvSpPr>
            <p:nvPr/>
          </p:nvSpPr>
          <p:spPr bwMode="auto">
            <a:xfrm>
              <a:off x="3359150" y="4910138"/>
              <a:ext cx="39688" cy="365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7" name="Line 203"/>
            <p:cNvSpPr>
              <a:spLocks noChangeShapeType="1"/>
            </p:cNvSpPr>
            <p:nvPr/>
          </p:nvSpPr>
          <p:spPr bwMode="auto">
            <a:xfrm>
              <a:off x="3398838" y="4946650"/>
              <a:ext cx="36512" cy="31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8" name="Line 204"/>
            <p:cNvSpPr>
              <a:spLocks noChangeShapeType="1"/>
            </p:cNvSpPr>
            <p:nvPr/>
          </p:nvSpPr>
          <p:spPr bwMode="auto">
            <a:xfrm>
              <a:off x="3435350" y="4978400"/>
              <a:ext cx="36513" cy="317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9" name="Line 205"/>
            <p:cNvSpPr>
              <a:spLocks noChangeShapeType="1"/>
            </p:cNvSpPr>
            <p:nvPr/>
          </p:nvSpPr>
          <p:spPr bwMode="auto">
            <a:xfrm>
              <a:off x="3471863" y="5010150"/>
              <a:ext cx="39687" cy="269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0" name="Line 206"/>
            <p:cNvSpPr>
              <a:spLocks noChangeShapeType="1"/>
            </p:cNvSpPr>
            <p:nvPr/>
          </p:nvSpPr>
          <p:spPr bwMode="auto">
            <a:xfrm>
              <a:off x="3511550" y="5037138"/>
              <a:ext cx="34925" cy="25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1" name="Line 207"/>
            <p:cNvSpPr>
              <a:spLocks noChangeShapeType="1"/>
            </p:cNvSpPr>
            <p:nvPr/>
          </p:nvSpPr>
          <p:spPr bwMode="auto">
            <a:xfrm>
              <a:off x="3546475" y="5062538"/>
              <a:ext cx="38100" cy="222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2" name="Line 208"/>
            <p:cNvSpPr>
              <a:spLocks noChangeShapeType="1"/>
            </p:cNvSpPr>
            <p:nvPr/>
          </p:nvSpPr>
          <p:spPr bwMode="auto">
            <a:xfrm>
              <a:off x="3584575" y="5084763"/>
              <a:ext cx="38100" cy="190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3" name="Line 209"/>
            <p:cNvSpPr>
              <a:spLocks noChangeShapeType="1"/>
            </p:cNvSpPr>
            <p:nvPr/>
          </p:nvSpPr>
          <p:spPr bwMode="auto">
            <a:xfrm>
              <a:off x="3622675" y="5103813"/>
              <a:ext cx="36513" cy="174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4" name="Line 210"/>
            <p:cNvSpPr>
              <a:spLocks noChangeShapeType="1"/>
            </p:cNvSpPr>
            <p:nvPr/>
          </p:nvSpPr>
          <p:spPr bwMode="auto">
            <a:xfrm>
              <a:off x="3659188" y="5121275"/>
              <a:ext cx="36512" cy="174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5" name="Line 211"/>
            <p:cNvSpPr>
              <a:spLocks noChangeShapeType="1"/>
            </p:cNvSpPr>
            <p:nvPr/>
          </p:nvSpPr>
          <p:spPr bwMode="auto">
            <a:xfrm>
              <a:off x="3695700" y="5138738"/>
              <a:ext cx="39688" cy="127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6" name="Line 212"/>
            <p:cNvSpPr>
              <a:spLocks noChangeShapeType="1"/>
            </p:cNvSpPr>
            <p:nvPr/>
          </p:nvSpPr>
          <p:spPr bwMode="auto">
            <a:xfrm>
              <a:off x="3735388" y="5151438"/>
              <a:ext cx="34925"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7" name="Line 213"/>
            <p:cNvSpPr>
              <a:spLocks noChangeShapeType="1"/>
            </p:cNvSpPr>
            <p:nvPr/>
          </p:nvSpPr>
          <p:spPr bwMode="auto">
            <a:xfrm>
              <a:off x="3770313" y="5160963"/>
              <a:ext cx="36512" cy="111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8" name="Line 214"/>
            <p:cNvSpPr>
              <a:spLocks noChangeShapeType="1"/>
            </p:cNvSpPr>
            <p:nvPr/>
          </p:nvSpPr>
          <p:spPr bwMode="auto">
            <a:xfrm>
              <a:off x="3806825" y="5172075"/>
              <a:ext cx="39688"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9" name="Line 215"/>
            <p:cNvSpPr>
              <a:spLocks noChangeShapeType="1"/>
            </p:cNvSpPr>
            <p:nvPr/>
          </p:nvSpPr>
          <p:spPr bwMode="auto">
            <a:xfrm>
              <a:off x="3846513" y="5178425"/>
              <a:ext cx="36512" cy="79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0" name="Line 216"/>
            <p:cNvSpPr>
              <a:spLocks noChangeShapeType="1"/>
            </p:cNvSpPr>
            <p:nvPr/>
          </p:nvSpPr>
          <p:spPr bwMode="auto">
            <a:xfrm>
              <a:off x="3883025" y="5186363"/>
              <a:ext cx="36513"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 name="Line 217"/>
            <p:cNvSpPr>
              <a:spLocks noChangeShapeType="1"/>
            </p:cNvSpPr>
            <p:nvPr/>
          </p:nvSpPr>
          <p:spPr bwMode="auto">
            <a:xfrm>
              <a:off x="3919538" y="5192713"/>
              <a:ext cx="39687"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2" name="Line 218"/>
            <p:cNvSpPr>
              <a:spLocks noChangeShapeType="1"/>
            </p:cNvSpPr>
            <p:nvPr/>
          </p:nvSpPr>
          <p:spPr bwMode="auto">
            <a:xfrm>
              <a:off x="3959225" y="5195888"/>
              <a:ext cx="34925" cy="47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3" name="Line 219"/>
            <p:cNvSpPr>
              <a:spLocks noChangeShapeType="1"/>
            </p:cNvSpPr>
            <p:nvPr/>
          </p:nvSpPr>
          <p:spPr bwMode="auto">
            <a:xfrm>
              <a:off x="3994150" y="5200650"/>
              <a:ext cx="36513"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4" name="Line 220"/>
            <p:cNvSpPr>
              <a:spLocks noChangeShapeType="1"/>
            </p:cNvSpPr>
            <p:nvPr/>
          </p:nvSpPr>
          <p:spPr bwMode="auto">
            <a:xfrm>
              <a:off x="4030663" y="5202238"/>
              <a:ext cx="39687"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5" name="Line 221"/>
            <p:cNvSpPr>
              <a:spLocks noChangeShapeType="1"/>
            </p:cNvSpPr>
            <p:nvPr/>
          </p:nvSpPr>
          <p:spPr bwMode="auto">
            <a:xfrm>
              <a:off x="4105275" y="5207000"/>
              <a:ext cx="36513" cy="31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6" name="Line 222"/>
            <p:cNvSpPr>
              <a:spLocks noChangeShapeType="1"/>
            </p:cNvSpPr>
            <p:nvPr/>
          </p:nvSpPr>
          <p:spPr bwMode="auto">
            <a:xfrm>
              <a:off x="4141788" y="5210175"/>
              <a:ext cx="39687"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7" name="Line 223"/>
            <p:cNvSpPr>
              <a:spLocks noChangeShapeType="1"/>
            </p:cNvSpPr>
            <p:nvPr/>
          </p:nvSpPr>
          <p:spPr bwMode="auto">
            <a:xfrm>
              <a:off x="4217988" y="5211763"/>
              <a:ext cx="3810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8" name="Line 224"/>
            <p:cNvSpPr>
              <a:spLocks noChangeShapeType="1"/>
            </p:cNvSpPr>
            <p:nvPr/>
          </p:nvSpPr>
          <p:spPr bwMode="auto">
            <a:xfrm>
              <a:off x="4256088" y="5213350"/>
              <a:ext cx="365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9" name="Line 225"/>
            <p:cNvSpPr>
              <a:spLocks noChangeShapeType="1"/>
            </p:cNvSpPr>
            <p:nvPr/>
          </p:nvSpPr>
          <p:spPr bwMode="auto">
            <a:xfrm>
              <a:off x="4292600" y="5213350"/>
              <a:ext cx="38100"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0" name="Line 226"/>
            <p:cNvSpPr>
              <a:spLocks noChangeShapeType="1"/>
            </p:cNvSpPr>
            <p:nvPr/>
          </p:nvSpPr>
          <p:spPr bwMode="auto">
            <a:xfrm>
              <a:off x="4330700" y="5213350"/>
              <a:ext cx="36513"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1" name="Line 227"/>
            <p:cNvSpPr>
              <a:spLocks noChangeShapeType="1"/>
            </p:cNvSpPr>
            <p:nvPr/>
          </p:nvSpPr>
          <p:spPr bwMode="auto">
            <a:xfrm>
              <a:off x="4367213" y="5214938"/>
              <a:ext cx="3810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2" name="Line 228"/>
            <p:cNvSpPr>
              <a:spLocks noChangeShapeType="1"/>
            </p:cNvSpPr>
            <p:nvPr/>
          </p:nvSpPr>
          <p:spPr bwMode="auto">
            <a:xfrm>
              <a:off x="4405313" y="5214938"/>
              <a:ext cx="36512"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3" name="Line 229"/>
            <p:cNvSpPr>
              <a:spLocks noChangeShapeType="1"/>
            </p:cNvSpPr>
            <p:nvPr/>
          </p:nvSpPr>
          <p:spPr bwMode="auto">
            <a:xfrm>
              <a:off x="4441825" y="5214938"/>
              <a:ext cx="38100"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4" name="Line 230"/>
            <p:cNvSpPr>
              <a:spLocks noChangeShapeType="1"/>
            </p:cNvSpPr>
            <p:nvPr/>
          </p:nvSpPr>
          <p:spPr bwMode="auto">
            <a:xfrm>
              <a:off x="4479925" y="5214938"/>
              <a:ext cx="36513"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5" name="Line 231"/>
            <p:cNvSpPr>
              <a:spLocks noChangeShapeType="1"/>
            </p:cNvSpPr>
            <p:nvPr/>
          </p:nvSpPr>
          <p:spPr bwMode="auto">
            <a:xfrm>
              <a:off x="4516438" y="5214938"/>
              <a:ext cx="36512"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6" name="Line 232"/>
            <p:cNvSpPr>
              <a:spLocks noChangeShapeType="1"/>
            </p:cNvSpPr>
            <p:nvPr/>
          </p:nvSpPr>
          <p:spPr bwMode="auto">
            <a:xfrm>
              <a:off x="4552950" y="5216525"/>
              <a:ext cx="396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7" name="Freeform 233"/>
            <p:cNvSpPr>
              <a:spLocks/>
            </p:cNvSpPr>
            <p:nvPr/>
          </p:nvSpPr>
          <p:spPr bwMode="auto">
            <a:xfrm>
              <a:off x="4191000" y="5211763"/>
              <a:ext cx="25400" cy="3175"/>
            </a:xfrm>
            <a:custGeom>
              <a:avLst/>
              <a:gdLst>
                <a:gd name="T0" fmla="*/ 2147483647 w 37"/>
                <a:gd name="T1" fmla="*/ 2147483647 h 8"/>
                <a:gd name="T2" fmla="*/ 2147483647 w 37"/>
                <a:gd name="T3" fmla="*/ 2147483647 h 8"/>
                <a:gd name="T4" fmla="*/ 2147483647 w 37"/>
                <a:gd name="T5" fmla="*/ 2147483647 h 8"/>
                <a:gd name="T6" fmla="*/ 2147483647 w 37"/>
                <a:gd name="T7" fmla="*/ 2147483647 h 8"/>
                <a:gd name="T8" fmla="*/ 2147483647 w 37"/>
                <a:gd name="T9" fmla="*/ 0 h 8"/>
                <a:gd name="T10" fmla="*/ 0 w 37"/>
                <a:gd name="T11" fmla="*/ 0 h 8"/>
                <a:gd name="T12" fmla="*/ 2147483647 w 37"/>
                <a:gd name="T13" fmla="*/ 0 h 8"/>
                <a:gd name="T14" fmla="*/ 2147483647 w 37"/>
                <a:gd name="T15" fmla="*/ 2147483647 h 8"/>
                <a:gd name="T16" fmla="*/ 2147483647 w 37"/>
                <a:gd name="T17" fmla="*/ 2147483647 h 8"/>
                <a:gd name="T18" fmla="*/ 2147483647 w 37"/>
                <a:gd name="T19" fmla="*/ 2147483647 h 8"/>
                <a:gd name="T20" fmla="*/ 2147483647 w 37"/>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8"/>
                <a:gd name="T35" fmla="*/ 37 w 3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8">
                  <a:moveTo>
                    <a:pt x="37" y="8"/>
                  </a:moveTo>
                  <a:lnTo>
                    <a:pt x="27" y="5"/>
                  </a:lnTo>
                  <a:lnTo>
                    <a:pt x="13" y="3"/>
                  </a:lnTo>
                  <a:lnTo>
                    <a:pt x="3" y="1"/>
                  </a:lnTo>
                  <a:lnTo>
                    <a:pt x="2" y="0"/>
                  </a:lnTo>
                  <a:lnTo>
                    <a:pt x="0" y="0"/>
                  </a:lnTo>
                  <a:lnTo>
                    <a:pt x="2" y="0"/>
                  </a:lnTo>
                  <a:lnTo>
                    <a:pt x="3" y="1"/>
                  </a:lnTo>
                  <a:lnTo>
                    <a:pt x="13" y="3"/>
                  </a:lnTo>
                  <a:lnTo>
                    <a:pt x="27" y="5"/>
                  </a:lnTo>
                  <a:lnTo>
                    <a:pt x="37" y="8"/>
                  </a:lnTo>
                  <a:close/>
                </a:path>
              </a:pathLst>
            </a:custGeom>
            <a:solidFill>
              <a:srgbClr val="00004C"/>
            </a:solidFill>
            <a:ln w="19050" cmpd="sng">
              <a:solidFill>
                <a:schemeClr val="tx1"/>
              </a:solidFill>
              <a:prstDash val="solid"/>
              <a:round/>
              <a:headEnd/>
              <a:tailEnd/>
            </a:ln>
          </p:spPr>
          <p:txBody>
            <a:bodyPr/>
            <a:lstStyle/>
            <a:p>
              <a:endParaRPr lang="en-US"/>
            </a:p>
          </p:txBody>
        </p:sp>
        <p:sp>
          <p:nvSpPr>
            <p:cNvPr id="7288" name="Line 235"/>
            <p:cNvSpPr>
              <a:spLocks noChangeShapeType="1"/>
            </p:cNvSpPr>
            <p:nvPr/>
          </p:nvSpPr>
          <p:spPr bwMode="auto">
            <a:xfrm>
              <a:off x="2843213" y="4365625"/>
              <a:ext cx="0" cy="86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9" name="Text Box 236"/>
            <p:cNvSpPr txBox="1">
              <a:spLocks noChangeArrowheads="1"/>
            </p:cNvSpPr>
            <p:nvPr/>
          </p:nvSpPr>
          <p:spPr bwMode="auto">
            <a:xfrm>
              <a:off x="2473325" y="4786313"/>
              <a:ext cx="3850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GB" altLang="en-US" sz="2800">
                  <a:latin typeface="Arial" charset="0"/>
                </a:rPr>
                <a:t>0</a:t>
              </a:r>
              <a:endParaRPr lang="en-US" altLang="en-US" sz="2800">
                <a:latin typeface="Arial" charset="0"/>
              </a:endParaRPr>
            </a:p>
          </p:txBody>
        </p:sp>
        <p:sp>
          <p:nvSpPr>
            <p:cNvPr id="7290" name="Text Box 237"/>
            <p:cNvSpPr txBox="1">
              <a:spLocks noChangeArrowheads="1"/>
            </p:cNvSpPr>
            <p:nvPr/>
          </p:nvSpPr>
          <p:spPr bwMode="auto">
            <a:xfrm>
              <a:off x="2822575" y="4814888"/>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GB" altLang="en-US" sz="2400">
                  <a:latin typeface="Arial" charset="0"/>
                </a:rPr>
                <a:t>1</a:t>
              </a:r>
              <a:endParaRPr lang="en-US" altLang="en-US" sz="2400">
                <a:latin typeface="Arial" charset="0"/>
              </a:endParaRPr>
            </a:p>
          </p:txBody>
        </p:sp>
        <p:sp>
          <p:nvSpPr>
            <p:cNvPr id="7291" name="Line 238"/>
            <p:cNvSpPr>
              <a:spLocks noChangeShapeType="1"/>
            </p:cNvSpPr>
            <p:nvPr/>
          </p:nvSpPr>
          <p:spPr bwMode="auto">
            <a:xfrm>
              <a:off x="3203575" y="4724400"/>
              <a:ext cx="0" cy="5048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92" name="Text Box 239"/>
            <p:cNvSpPr txBox="1">
              <a:spLocks noChangeArrowheads="1"/>
            </p:cNvSpPr>
            <p:nvPr/>
          </p:nvSpPr>
          <p:spPr bwMode="auto">
            <a:xfrm>
              <a:off x="3144838" y="4822825"/>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GB" altLang="en-US" sz="2400">
                  <a:latin typeface="Arial" charset="0"/>
                </a:rPr>
                <a:t>2</a:t>
              </a:r>
              <a:endParaRPr lang="en-US" altLang="en-US" sz="2400">
                <a:latin typeface="Arial" charset="0"/>
              </a:endParaRPr>
            </a:p>
          </p:txBody>
        </p:sp>
      </p:grpSp>
      <p:sp>
        <p:nvSpPr>
          <p:cNvPr id="7178" name="Text Box 240"/>
          <p:cNvSpPr txBox="1">
            <a:spLocks noChangeArrowheads="1"/>
          </p:cNvSpPr>
          <p:nvPr/>
        </p:nvSpPr>
        <p:spPr bwMode="auto">
          <a:xfrm>
            <a:off x="5861050" y="4141789"/>
            <a:ext cx="253306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GB" altLang="en-US" sz="2800">
                <a:latin typeface="Arial" charset="0"/>
              </a:rPr>
              <a:t>0 = not at all</a:t>
            </a:r>
          </a:p>
          <a:p>
            <a:pPr>
              <a:spcBef>
                <a:spcPct val="0"/>
              </a:spcBef>
              <a:buSzTx/>
              <a:buFontTx/>
              <a:buNone/>
            </a:pPr>
            <a:r>
              <a:rPr lang="en-GB" altLang="en-US" sz="2800">
                <a:latin typeface="Arial" charset="0"/>
              </a:rPr>
              <a:t>1 = sometimes</a:t>
            </a:r>
          </a:p>
          <a:p>
            <a:pPr>
              <a:spcBef>
                <a:spcPct val="0"/>
              </a:spcBef>
              <a:buSzTx/>
              <a:buFontTx/>
              <a:buNone/>
            </a:pPr>
            <a:r>
              <a:rPr lang="en-GB" altLang="en-US" sz="2800">
                <a:latin typeface="Arial" charset="0"/>
              </a:rPr>
              <a:t>2 = always</a:t>
            </a:r>
            <a:endParaRPr lang="en-US" altLang="en-US" sz="2800">
              <a:latin typeface="Arial" charset="0"/>
            </a:endParaRPr>
          </a:p>
        </p:txBody>
      </p:sp>
      <p:sp>
        <p:nvSpPr>
          <p:cNvPr id="7179" name="Text Box 241"/>
          <p:cNvSpPr txBox="1">
            <a:spLocks noChangeArrowheads="1"/>
          </p:cNvSpPr>
          <p:nvPr/>
        </p:nvSpPr>
        <p:spPr bwMode="auto">
          <a:xfrm>
            <a:off x="685800" y="5775325"/>
            <a:ext cx="845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400" dirty="0">
                <a:latin typeface="Arial" charset="0"/>
              </a:rPr>
              <a:t>Does not make sense to talk about prevalence: we simply count the endorsements of each response category </a:t>
            </a:r>
          </a:p>
        </p:txBody>
      </p:sp>
      <p:grpSp>
        <p:nvGrpSpPr>
          <p:cNvPr id="6" name="Group 5">
            <a:extLst>
              <a:ext uri="{FF2B5EF4-FFF2-40B4-BE49-F238E27FC236}">
                <a16:creationId xmlns:a16="http://schemas.microsoft.com/office/drawing/2014/main" id="{AE5E197A-5289-9C60-77F3-B929E83A5215}"/>
              </a:ext>
            </a:extLst>
          </p:cNvPr>
          <p:cNvGrpSpPr/>
          <p:nvPr/>
        </p:nvGrpSpPr>
        <p:grpSpPr>
          <a:xfrm>
            <a:off x="685800" y="836613"/>
            <a:ext cx="4683125" cy="1223962"/>
            <a:chOff x="193675" y="836613"/>
            <a:chExt cx="4683125" cy="1223962"/>
          </a:xfrm>
        </p:grpSpPr>
        <p:sp>
          <p:nvSpPr>
            <p:cNvPr id="7296" name="Rectangle 6"/>
            <p:cNvSpPr>
              <a:spLocks noChangeArrowheads="1"/>
            </p:cNvSpPr>
            <p:nvPr/>
          </p:nvSpPr>
          <p:spPr bwMode="auto">
            <a:xfrm>
              <a:off x="193675" y="836613"/>
              <a:ext cx="4683125" cy="1223962"/>
            </a:xfrm>
            <a:prstGeom prst="rect">
              <a:avLst/>
            </a:prstGeom>
            <a:noFill/>
            <a:ln w="19050">
              <a:solidFill>
                <a:schemeClr val="tx1"/>
              </a:solidFill>
              <a:miter lim="800000"/>
              <a:headEnd/>
              <a:tailEnd/>
            </a:ln>
          </p:spPr>
          <p:txBody>
            <a:bodyPr/>
            <a:lstStyle/>
            <a:p>
              <a:pPr>
                <a:defRPr/>
              </a:pPr>
              <a:endParaRPr lang="en-US">
                <a:solidFill>
                  <a:srgbClr val="FFFFFF"/>
                </a:solidFill>
              </a:endParaRPr>
            </a:p>
          </p:txBody>
        </p:sp>
        <p:grpSp>
          <p:nvGrpSpPr>
            <p:cNvPr id="7297" name="Group 7"/>
            <p:cNvGrpSpPr>
              <a:grpSpLocks/>
            </p:cNvGrpSpPr>
            <p:nvPr/>
          </p:nvGrpSpPr>
          <p:grpSpPr bwMode="auto">
            <a:xfrm>
              <a:off x="1284289" y="1827213"/>
              <a:ext cx="1588" cy="4762"/>
              <a:chOff x="2064" y="3881"/>
              <a:chExt cx="1" cy="4"/>
            </a:xfrm>
            <a:noFill/>
          </p:grpSpPr>
          <p:sp>
            <p:nvSpPr>
              <p:cNvPr id="7407" name="Freeform 8"/>
              <p:cNvSpPr>
                <a:spLocks/>
              </p:cNvSpPr>
              <p:nvPr/>
            </p:nvSpPr>
            <p:spPr bwMode="auto">
              <a:xfrm>
                <a:off x="2064" y="3881"/>
                <a:ext cx="1" cy="4"/>
              </a:xfrm>
              <a:custGeom>
                <a:avLst/>
                <a:gdLst>
                  <a:gd name="T0" fmla="*/ 1 w 2"/>
                  <a:gd name="T1" fmla="*/ 0 h 12"/>
                  <a:gd name="T2" fmla="*/ 0 w 2"/>
                  <a:gd name="T3" fmla="*/ 0 h 12"/>
                  <a:gd name="T4" fmla="*/ 1 w 2"/>
                  <a:gd name="T5" fmla="*/ 0 h 12"/>
                  <a:gd name="T6" fmla="*/ 0 60000 65536"/>
                  <a:gd name="T7" fmla="*/ 0 60000 65536"/>
                  <a:gd name="T8" fmla="*/ 0 60000 65536"/>
                  <a:gd name="T9" fmla="*/ 0 w 2"/>
                  <a:gd name="T10" fmla="*/ 0 h 12"/>
                  <a:gd name="T11" fmla="*/ 2 w 2"/>
                  <a:gd name="T12" fmla="*/ 12 h 12"/>
                </a:gdLst>
                <a:ahLst/>
                <a:cxnLst>
                  <a:cxn ang="T6">
                    <a:pos x="T0" y="T1"/>
                  </a:cxn>
                  <a:cxn ang="T7">
                    <a:pos x="T2" y="T3"/>
                  </a:cxn>
                  <a:cxn ang="T8">
                    <a:pos x="T4" y="T5"/>
                  </a:cxn>
                </a:cxnLst>
                <a:rect l="T9" t="T10" r="T11" b="T12"/>
                <a:pathLst>
                  <a:path w="2" h="12">
                    <a:moveTo>
                      <a:pt x="2" y="12"/>
                    </a:moveTo>
                    <a:lnTo>
                      <a:pt x="0" y="0"/>
                    </a:lnTo>
                    <a:lnTo>
                      <a:pt x="2" y="12"/>
                    </a:lnTo>
                    <a:close/>
                  </a:path>
                </a:pathLst>
              </a:custGeom>
              <a:grpFill/>
              <a:ln w="19050" cmpd="sng">
                <a:solidFill>
                  <a:schemeClr val="tx1"/>
                </a:solidFill>
                <a:round/>
                <a:headEnd/>
                <a:tailEnd/>
              </a:ln>
            </p:spPr>
            <p:txBody>
              <a:bodyPr/>
              <a:lstStyle/>
              <a:p>
                <a:pPr>
                  <a:defRPr/>
                </a:pPr>
                <a:endParaRPr lang="en-US"/>
              </a:p>
            </p:txBody>
          </p:sp>
          <p:sp>
            <p:nvSpPr>
              <p:cNvPr id="7408" name="Line 9"/>
              <p:cNvSpPr>
                <a:spLocks noChangeShapeType="1"/>
              </p:cNvSpPr>
              <p:nvPr/>
            </p:nvSpPr>
            <p:spPr bwMode="auto">
              <a:xfrm flipH="1" flipV="1">
                <a:off x="2064" y="3881"/>
                <a:ext cx="1" cy="4"/>
              </a:xfrm>
              <a:prstGeom prst="line">
                <a:avLst/>
              </a:prstGeom>
              <a:grpFill/>
              <a:ln w="19050">
                <a:solidFill>
                  <a:schemeClr val="tx1"/>
                </a:solidFill>
                <a:round/>
                <a:headEnd/>
                <a:tailEnd/>
              </a:ln>
            </p:spPr>
            <p:txBody>
              <a:bodyPr/>
              <a:lstStyle/>
              <a:p>
                <a:pPr>
                  <a:defRPr/>
                </a:pPr>
                <a:endParaRPr lang="en-US"/>
              </a:p>
            </p:txBody>
          </p:sp>
        </p:grpSp>
        <p:grpSp>
          <p:nvGrpSpPr>
            <p:cNvPr id="7298" name="Group 10"/>
            <p:cNvGrpSpPr>
              <a:grpSpLocks/>
            </p:cNvGrpSpPr>
            <p:nvPr/>
          </p:nvGrpSpPr>
          <p:grpSpPr bwMode="auto">
            <a:xfrm>
              <a:off x="4049714" y="1824038"/>
              <a:ext cx="11113" cy="7937"/>
              <a:chOff x="4132" y="3878"/>
              <a:chExt cx="8" cy="7"/>
            </a:xfrm>
            <a:noFill/>
          </p:grpSpPr>
          <p:sp>
            <p:nvSpPr>
              <p:cNvPr id="7405" name="Freeform 11"/>
              <p:cNvSpPr>
                <a:spLocks/>
              </p:cNvSpPr>
              <p:nvPr/>
            </p:nvSpPr>
            <p:spPr bwMode="auto">
              <a:xfrm>
                <a:off x="4132" y="3878"/>
                <a:ext cx="8" cy="7"/>
              </a:xfrm>
              <a:custGeom>
                <a:avLst/>
                <a:gdLst>
                  <a:gd name="T0" fmla="*/ 0 w 16"/>
                  <a:gd name="T1" fmla="*/ 0 h 22"/>
                  <a:gd name="T2" fmla="*/ 1 w 16"/>
                  <a:gd name="T3" fmla="*/ 0 h 22"/>
                  <a:gd name="T4" fmla="*/ 0 w 16"/>
                  <a:gd name="T5" fmla="*/ 0 h 22"/>
                  <a:gd name="T6" fmla="*/ 0 60000 65536"/>
                  <a:gd name="T7" fmla="*/ 0 60000 65536"/>
                  <a:gd name="T8" fmla="*/ 0 60000 65536"/>
                  <a:gd name="T9" fmla="*/ 0 w 16"/>
                  <a:gd name="T10" fmla="*/ 0 h 22"/>
                  <a:gd name="T11" fmla="*/ 16 w 16"/>
                  <a:gd name="T12" fmla="*/ 22 h 22"/>
                </a:gdLst>
                <a:ahLst/>
                <a:cxnLst>
                  <a:cxn ang="T6">
                    <a:pos x="T0" y="T1"/>
                  </a:cxn>
                  <a:cxn ang="T7">
                    <a:pos x="T2" y="T3"/>
                  </a:cxn>
                  <a:cxn ang="T8">
                    <a:pos x="T4" y="T5"/>
                  </a:cxn>
                </a:cxnLst>
                <a:rect l="T9" t="T10" r="T11" b="T12"/>
                <a:pathLst>
                  <a:path w="16" h="22">
                    <a:moveTo>
                      <a:pt x="0" y="22"/>
                    </a:moveTo>
                    <a:lnTo>
                      <a:pt x="16" y="0"/>
                    </a:lnTo>
                    <a:lnTo>
                      <a:pt x="0" y="22"/>
                    </a:lnTo>
                    <a:close/>
                  </a:path>
                </a:pathLst>
              </a:custGeom>
              <a:grpFill/>
              <a:ln w="19050" cmpd="sng">
                <a:solidFill>
                  <a:schemeClr val="tx1"/>
                </a:solidFill>
                <a:round/>
                <a:headEnd/>
                <a:tailEnd/>
              </a:ln>
            </p:spPr>
            <p:txBody>
              <a:bodyPr/>
              <a:lstStyle/>
              <a:p>
                <a:pPr>
                  <a:defRPr/>
                </a:pPr>
                <a:endParaRPr lang="en-US"/>
              </a:p>
            </p:txBody>
          </p:sp>
          <p:sp>
            <p:nvSpPr>
              <p:cNvPr id="7406" name="Line 12"/>
              <p:cNvSpPr>
                <a:spLocks noChangeShapeType="1"/>
              </p:cNvSpPr>
              <p:nvPr/>
            </p:nvSpPr>
            <p:spPr bwMode="auto">
              <a:xfrm flipV="1">
                <a:off x="4132" y="3878"/>
                <a:ext cx="8" cy="7"/>
              </a:xfrm>
              <a:prstGeom prst="line">
                <a:avLst/>
              </a:prstGeom>
              <a:grpFill/>
              <a:ln w="19050">
                <a:solidFill>
                  <a:schemeClr val="tx1"/>
                </a:solidFill>
                <a:round/>
                <a:headEnd/>
                <a:tailEnd/>
              </a:ln>
            </p:spPr>
            <p:txBody>
              <a:bodyPr/>
              <a:lstStyle/>
              <a:p>
                <a:pPr>
                  <a:defRPr/>
                </a:pPr>
                <a:endParaRPr lang="en-US"/>
              </a:p>
            </p:txBody>
          </p:sp>
        </p:grpSp>
        <p:sp>
          <p:nvSpPr>
            <p:cNvPr id="7299" name="Line 13"/>
            <p:cNvSpPr>
              <a:spLocks noChangeShapeType="1"/>
            </p:cNvSpPr>
            <p:nvPr/>
          </p:nvSpPr>
          <p:spPr bwMode="auto">
            <a:xfrm flipH="1">
              <a:off x="766764" y="1849438"/>
              <a:ext cx="3921125" cy="0"/>
            </a:xfrm>
            <a:prstGeom prst="line">
              <a:avLst/>
            </a:prstGeom>
            <a:noFill/>
            <a:ln w="19050">
              <a:solidFill>
                <a:schemeClr val="tx1"/>
              </a:solidFill>
              <a:round/>
              <a:headEnd/>
              <a:tailEnd/>
            </a:ln>
          </p:spPr>
          <p:txBody>
            <a:bodyPr/>
            <a:lstStyle/>
            <a:p>
              <a:pPr>
                <a:defRPr/>
              </a:pPr>
              <a:endParaRPr lang="en-US"/>
            </a:p>
          </p:txBody>
        </p:sp>
        <p:sp>
          <p:nvSpPr>
            <p:cNvPr id="7300" name="Line 14"/>
            <p:cNvSpPr>
              <a:spLocks noChangeShapeType="1"/>
            </p:cNvSpPr>
            <p:nvPr/>
          </p:nvSpPr>
          <p:spPr bwMode="auto">
            <a:xfrm flipV="1">
              <a:off x="766764" y="874713"/>
              <a:ext cx="1588" cy="987425"/>
            </a:xfrm>
            <a:prstGeom prst="line">
              <a:avLst/>
            </a:prstGeom>
            <a:noFill/>
            <a:ln w="19050">
              <a:solidFill>
                <a:schemeClr val="tx1"/>
              </a:solidFill>
              <a:round/>
              <a:headEnd/>
              <a:tailEnd/>
            </a:ln>
          </p:spPr>
          <p:txBody>
            <a:bodyPr/>
            <a:lstStyle/>
            <a:p>
              <a:pPr>
                <a:defRPr/>
              </a:pPr>
              <a:endParaRPr lang="en-US"/>
            </a:p>
          </p:txBody>
        </p:sp>
        <p:sp>
          <p:nvSpPr>
            <p:cNvPr id="7301" name="Rectangle 15"/>
            <p:cNvSpPr>
              <a:spLocks noChangeArrowheads="1"/>
            </p:cNvSpPr>
            <p:nvPr/>
          </p:nvSpPr>
          <p:spPr bwMode="auto">
            <a:xfrm>
              <a:off x="858839" y="1828800"/>
              <a:ext cx="188913" cy="3175"/>
            </a:xfrm>
            <a:prstGeom prst="rect">
              <a:avLst/>
            </a:prstGeom>
            <a:noFill/>
            <a:ln w="19050">
              <a:solidFill>
                <a:schemeClr val="tx1"/>
              </a:solidFill>
              <a:miter lim="800000"/>
              <a:headEnd/>
              <a:tailEnd/>
            </a:ln>
          </p:spPr>
          <p:txBody>
            <a:bodyPr/>
            <a:lstStyle/>
            <a:p>
              <a:pPr>
                <a:defRPr/>
              </a:pPr>
              <a:endParaRPr lang="en-US"/>
            </a:p>
          </p:txBody>
        </p:sp>
        <p:sp>
          <p:nvSpPr>
            <p:cNvPr id="7302" name="Rectangle 16"/>
            <p:cNvSpPr>
              <a:spLocks noChangeArrowheads="1"/>
            </p:cNvSpPr>
            <p:nvPr/>
          </p:nvSpPr>
          <p:spPr bwMode="auto">
            <a:xfrm>
              <a:off x="1046164" y="1827213"/>
              <a:ext cx="185738" cy="4762"/>
            </a:xfrm>
            <a:prstGeom prst="rect">
              <a:avLst/>
            </a:prstGeom>
            <a:noFill/>
            <a:ln w="19050">
              <a:solidFill>
                <a:schemeClr val="tx1"/>
              </a:solidFill>
              <a:miter lim="800000"/>
              <a:headEnd/>
              <a:tailEnd/>
            </a:ln>
          </p:spPr>
          <p:txBody>
            <a:bodyPr/>
            <a:lstStyle/>
            <a:p>
              <a:pPr>
                <a:defRPr/>
              </a:pPr>
              <a:endParaRPr lang="en-US"/>
            </a:p>
          </p:txBody>
        </p:sp>
        <p:sp>
          <p:nvSpPr>
            <p:cNvPr id="7303" name="Rectangle 17"/>
            <p:cNvSpPr>
              <a:spLocks noChangeArrowheads="1"/>
            </p:cNvSpPr>
            <p:nvPr/>
          </p:nvSpPr>
          <p:spPr bwMode="auto">
            <a:xfrm>
              <a:off x="4030664" y="1825625"/>
              <a:ext cx="188913" cy="6350"/>
            </a:xfrm>
            <a:prstGeom prst="rect">
              <a:avLst/>
            </a:prstGeom>
            <a:noFill/>
            <a:ln w="19050">
              <a:solidFill>
                <a:schemeClr val="tx1"/>
              </a:solidFill>
              <a:miter lim="800000"/>
              <a:headEnd/>
              <a:tailEnd/>
            </a:ln>
          </p:spPr>
          <p:txBody>
            <a:bodyPr/>
            <a:lstStyle/>
            <a:p>
              <a:pPr>
                <a:defRPr/>
              </a:pPr>
              <a:endParaRPr lang="en-US"/>
            </a:p>
          </p:txBody>
        </p:sp>
        <p:sp>
          <p:nvSpPr>
            <p:cNvPr id="7304" name="Rectangle 18"/>
            <p:cNvSpPr>
              <a:spLocks noChangeArrowheads="1"/>
            </p:cNvSpPr>
            <p:nvPr/>
          </p:nvSpPr>
          <p:spPr bwMode="auto">
            <a:xfrm>
              <a:off x="4217989" y="1830388"/>
              <a:ext cx="188913" cy="1587"/>
            </a:xfrm>
            <a:prstGeom prst="rect">
              <a:avLst/>
            </a:prstGeom>
            <a:noFill/>
            <a:ln w="19050">
              <a:solidFill>
                <a:schemeClr val="tx1"/>
              </a:solidFill>
              <a:miter lim="800000"/>
              <a:headEnd/>
              <a:tailEnd/>
            </a:ln>
          </p:spPr>
          <p:txBody>
            <a:bodyPr/>
            <a:lstStyle/>
            <a:p>
              <a:pPr>
                <a:defRPr/>
              </a:pPr>
              <a:endParaRPr lang="en-US"/>
            </a:p>
          </p:txBody>
        </p:sp>
        <p:sp>
          <p:nvSpPr>
            <p:cNvPr id="7305" name="Rectangle 19"/>
            <p:cNvSpPr>
              <a:spLocks noChangeArrowheads="1"/>
            </p:cNvSpPr>
            <p:nvPr/>
          </p:nvSpPr>
          <p:spPr bwMode="auto">
            <a:xfrm>
              <a:off x="4405314" y="1830388"/>
              <a:ext cx="188913" cy="1587"/>
            </a:xfrm>
            <a:prstGeom prst="rect">
              <a:avLst/>
            </a:prstGeom>
            <a:noFill/>
            <a:ln w="19050">
              <a:solidFill>
                <a:schemeClr val="tx1"/>
              </a:solidFill>
              <a:miter lim="800000"/>
              <a:headEnd/>
              <a:tailEnd/>
            </a:ln>
          </p:spPr>
          <p:txBody>
            <a:bodyPr/>
            <a:lstStyle/>
            <a:p>
              <a:pPr>
                <a:defRPr/>
              </a:pPr>
              <a:endParaRPr lang="en-US"/>
            </a:p>
          </p:txBody>
        </p:sp>
        <p:sp>
          <p:nvSpPr>
            <p:cNvPr id="7306" name="Line 20"/>
            <p:cNvSpPr>
              <a:spLocks noChangeShapeType="1"/>
            </p:cNvSpPr>
            <p:nvPr/>
          </p:nvSpPr>
          <p:spPr bwMode="auto">
            <a:xfrm>
              <a:off x="858839" y="1830388"/>
              <a:ext cx="36513" cy="1587"/>
            </a:xfrm>
            <a:prstGeom prst="line">
              <a:avLst/>
            </a:prstGeom>
            <a:noFill/>
            <a:ln w="19050">
              <a:solidFill>
                <a:schemeClr val="tx1"/>
              </a:solidFill>
              <a:round/>
              <a:headEnd/>
              <a:tailEnd/>
            </a:ln>
          </p:spPr>
          <p:txBody>
            <a:bodyPr/>
            <a:lstStyle/>
            <a:p>
              <a:pPr>
                <a:defRPr/>
              </a:pPr>
              <a:endParaRPr lang="en-US"/>
            </a:p>
          </p:txBody>
        </p:sp>
        <p:sp>
          <p:nvSpPr>
            <p:cNvPr id="7307" name="Line 21"/>
            <p:cNvSpPr>
              <a:spLocks noChangeShapeType="1"/>
            </p:cNvSpPr>
            <p:nvPr/>
          </p:nvSpPr>
          <p:spPr bwMode="auto">
            <a:xfrm>
              <a:off x="895351" y="1830388"/>
              <a:ext cx="39688" cy="1587"/>
            </a:xfrm>
            <a:prstGeom prst="line">
              <a:avLst/>
            </a:prstGeom>
            <a:noFill/>
            <a:ln w="19050">
              <a:solidFill>
                <a:schemeClr val="tx1"/>
              </a:solidFill>
              <a:round/>
              <a:headEnd/>
              <a:tailEnd/>
            </a:ln>
          </p:spPr>
          <p:txBody>
            <a:bodyPr/>
            <a:lstStyle/>
            <a:p>
              <a:pPr>
                <a:defRPr/>
              </a:pPr>
              <a:endParaRPr lang="en-US"/>
            </a:p>
          </p:txBody>
        </p:sp>
        <p:sp>
          <p:nvSpPr>
            <p:cNvPr id="7308" name="Line 22"/>
            <p:cNvSpPr>
              <a:spLocks noChangeShapeType="1"/>
            </p:cNvSpPr>
            <p:nvPr/>
          </p:nvSpPr>
          <p:spPr bwMode="auto">
            <a:xfrm>
              <a:off x="935039" y="1830388"/>
              <a:ext cx="34925" cy="1587"/>
            </a:xfrm>
            <a:prstGeom prst="line">
              <a:avLst/>
            </a:prstGeom>
            <a:noFill/>
            <a:ln w="19050">
              <a:solidFill>
                <a:schemeClr val="tx1"/>
              </a:solidFill>
              <a:round/>
              <a:headEnd/>
              <a:tailEnd/>
            </a:ln>
          </p:spPr>
          <p:txBody>
            <a:bodyPr/>
            <a:lstStyle/>
            <a:p>
              <a:pPr>
                <a:defRPr/>
              </a:pPr>
              <a:endParaRPr lang="en-US"/>
            </a:p>
          </p:txBody>
        </p:sp>
        <p:sp>
          <p:nvSpPr>
            <p:cNvPr id="7309" name="Line 23"/>
            <p:cNvSpPr>
              <a:spLocks noChangeShapeType="1"/>
            </p:cNvSpPr>
            <p:nvPr/>
          </p:nvSpPr>
          <p:spPr bwMode="auto">
            <a:xfrm flipV="1">
              <a:off x="969964" y="1828800"/>
              <a:ext cx="36513" cy="1587"/>
            </a:xfrm>
            <a:prstGeom prst="line">
              <a:avLst/>
            </a:prstGeom>
            <a:noFill/>
            <a:ln w="19050">
              <a:solidFill>
                <a:schemeClr val="tx1"/>
              </a:solidFill>
              <a:round/>
              <a:headEnd/>
              <a:tailEnd/>
            </a:ln>
          </p:spPr>
          <p:txBody>
            <a:bodyPr/>
            <a:lstStyle/>
            <a:p>
              <a:pPr>
                <a:defRPr/>
              </a:pPr>
              <a:endParaRPr lang="en-US"/>
            </a:p>
          </p:txBody>
        </p:sp>
        <p:sp>
          <p:nvSpPr>
            <p:cNvPr id="7310" name="Line 24"/>
            <p:cNvSpPr>
              <a:spLocks noChangeShapeType="1"/>
            </p:cNvSpPr>
            <p:nvPr/>
          </p:nvSpPr>
          <p:spPr bwMode="auto">
            <a:xfrm>
              <a:off x="1006476" y="1828800"/>
              <a:ext cx="39688" cy="1587"/>
            </a:xfrm>
            <a:prstGeom prst="line">
              <a:avLst/>
            </a:prstGeom>
            <a:noFill/>
            <a:ln w="19050">
              <a:solidFill>
                <a:schemeClr val="tx1"/>
              </a:solidFill>
              <a:round/>
              <a:headEnd/>
              <a:tailEnd/>
            </a:ln>
          </p:spPr>
          <p:txBody>
            <a:bodyPr/>
            <a:lstStyle/>
            <a:p>
              <a:pPr>
                <a:defRPr/>
              </a:pPr>
              <a:endParaRPr lang="en-US"/>
            </a:p>
          </p:txBody>
        </p:sp>
        <p:sp>
          <p:nvSpPr>
            <p:cNvPr id="7311" name="Line 25"/>
            <p:cNvSpPr>
              <a:spLocks noChangeShapeType="1"/>
            </p:cNvSpPr>
            <p:nvPr/>
          </p:nvSpPr>
          <p:spPr bwMode="auto">
            <a:xfrm flipV="1">
              <a:off x="1046164" y="1828800"/>
              <a:ext cx="36513" cy="0"/>
            </a:xfrm>
            <a:prstGeom prst="line">
              <a:avLst/>
            </a:prstGeom>
            <a:noFill/>
            <a:ln w="19050">
              <a:solidFill>
                <a:schemeClr val="tx1"/>
              </a:solidFill>
              <a:round/>
              <a:headEnd/>
              <a:tailEnd/>
            </a:ln>
          </p:spPr>
          <p:txBody>
            <a:bodyPr/>
            <a:lstStyle/>
            <a:p>
              <a:pPr>
                <a:defRPr/>
              </a:pPr>
              <a:endParaRPr lang="en-US"/>
            </a:p>
          </p:txBody>
        </p:sp>
        <p:sp>
          <p:nvSpPr>
            <p:cNvPr id="7312" name="Line 26"/>
            <p:cNvSpPr>
              <a:spLocks noChangeShapeType="1"/>
            </p:cNvSpPr>
            <p:nvPr/>
          </p:nvSpPr>
          <p:spPr bwMode="auto">
            <a:xfrm flipV="1">
              <a:off x="1119189" y="1825625"/>
              <a:ext cx="39688" cy="1587"/>
            </a:xfrm>
            <a:prstGeom prst="line">
              <a:avLst/>
            </a:prstGeom>
            <a:noFill/>
            <a:ln w="19050">
              <a:solidFill>
                <a:schemeClr val="tx1"/>
              </a:solidFill>
              <a:round/>
              <a:headEnd/>
              <a:tailEnd/>
            </a:ln>
          </p:spPr>
          <p:txBody>
            <a:bodyPr/>
            <a:lstStyle/>
            <a:p>
              <a:pPr>
                <a:defRPr/>
              </a:pPr>
              <a:endParaRPr lang="en-US"/>
            </a:p>
          </p:txBody>
        </p:sp>
        <p:sp>
          <p:nvSpPr>
            <p:cNvPr id="7313" name="Line 27"/>
            <p:cNvSpPr>
              <a:spLocks noChangeShapeType="1"/>
            </p:cNvSpPr>
            <p:nvPr/>
          </p:nvSpPr>
          <p:spPr bwMode="auto">
            <a:xfrm flipV="1">
              <a:off x="1158876" y="1825625"/>
              <a:ext cx="36513" cy="1587"/>
            </a:xfrm>
            <a:prstGeom prst="line">
              <a:avLst/>
            </a:prstGeom>
            <a:noFill/>
            <a:ln w="19050">
              <a:solidFill>
                <a:schemeClr val="tx1"/>
              </a:solidFill>
              <a:round/>
              <a:headEnd/>
              <a:tailEnd/>
            </a:ln>
          </p:spPr>
          <p:txBody>
            <a:bodyPr/>
            <a:lstStyle/>
            <a:p>
              <a:pPr>
                <a:defRPr/>
              </a:pPr>
              <a:endParaRPr lang="en-US"/>
            </a:p>
          </p:txBody>
        </p:sp>
        <p:sp>
          <p:nvSpPr>
            <p:cNvPr id="7314" name="Line 28"/>
            <p:cNvSpPr>
              <a:spLocks noChangeShapeType="1"/>
            </p:cNvSpPr>
            <p:nvPr/>
          </p:nvSpPr>
          <p:spPr bwMode="auto">
            <a:xfrm flipV="1">
              <a:off x="1195389" y="1822450"/>
              <a:ext cx="36513" cy="3175"/>
            </a:xfrm>
            <a:prstGeom prst="line">
              <a:avLst/>
            </a:prstGeom>
            <a:noFill/>
            <a:ln w="19050">
              <a:solidFill>
                <a:schemeClr val="tx1"/>
              </a:solidFill>
              <a:round/>
              <a:headEnd/>
              <a:tailEnd/>
            </a:ln>
          </p:spPr>
          <p:txBody>
            <a:bodyPr/>
            <a:lstStyle/>
            <a:p>
              <a:pPr>
                <a:defRPr/>
              </a:pPr>
              <a:endParaRPr lang="en-US"/>
            </a:p>
          </p:txBody>
        </p:sp>
        <p:sp>
          <p:nvSpPr>
            <p:cNvPr id="7315" name="Line 29"/>
            <p:cNvSpPr>
              <a:spLocks noChangeShapeType="1"/>
            </p:cNvSpPr>
            <p:nvPr/>
          </p:nvSpPr>
          <p:spPr bwMode="auto">
            <a:xfrm flipV="1">
              <a:off x="1231901" y="1820863"/>
              <a:ext cx="39688" cy="1587"/>
            </a:xfrm>
            <a:prstGeom prst="line">
              <a:avLst/>
            </a:prstGeom>
            <a:noFill/>
            <a:ln w="19050">
              <a:solidFill>
                <a:schemeClr val="tx1"/>
              </a:solidFill>
              <a:round/>
              <a:headEnd/>
              <a:tailEnd/>
            </a:ln>
          </p:spPr>
          <p:txBody>
            <a:bodyPr/>
            <a:lstStyle/>
            <a:p>
              <a:pPr>
                <a:defRPr/>
              </a:pPr>
              <a:endParaRPr lang="en-US"/>
            </a:p>
          </p:txBody>
        </p:sp>
        <p:sp>
          <p:nvSpPr>
            <p:cNvPr id="7316" name="Line 30"/>
            <p:cNvSpPr>
              <a:spLocks noChangeShapeType="1"/>
            </p:cNvSpPr>
            <p:nvPr/>
          </p:nvSpPr>
          <p:spPr bwMode="auto">
            <a:xfrm flipV="1">
              <a:off x="1271589" y="1817688"/>
              <a:ext cx="34925" cy="3175"/>
            </a:xfrm>
            <a:prstGeom prst="line">
              <a:avLst/>
            </a:prstGeom>
            <a:noFill/>
            <a:ln w="19050">
              <a:solidFill>
                <a:schemeClr val="tx1"/>
              </a:solidFill>
              <a:round/>
              <a:headEnd/>
              <a:tailEnd/>
            </a:ln>
          </p:spPr>
          <p:txBody>
            <a:bodyPr/>
            <a:lstStyle/>
            <a:p>
              <a:pPr>
                <a:defRPr/>
              </a:pPr>
              <a:endParaRPr lang="en-US"/>
            </a:p>
          </p:txBody>
        </p:sp>
        <p:sp>
          <p:nvSpPr>
            <p:cNvPr id="7317" name="Line 31"/>
            <p:cNvSpPr>
              <a:spLocks noChangeShapeType="1"/>
            </p:cNvSpPr>
            <p:nvPr/>
          </p:nvSpPr>
          <p:spPr bwMode="auto">
            <a:xfrm flipV="1">
              <a:off x="1306514" y="1816100"/>
              <a:ext cx="36513" cy="1587"/>
            </a:xfrm>
            <a:prstGeom prst="line">
              <a:avLst/>
            </a:prstGeom>
            <a:noFill/>
            <a:ln w="19050">
              <a:solidFill>
                <a:schemeClr val="tx1"/>
              </a:solidFill>
              <a:round/>
              <a:headEnd/>
              <a:tailEnd/>
            </a:ln>
          </p:spPr>
          <p:txBody>
            <a:bodyPr/>
            <a:lstStyle/>
            <a:p>
              <a:pPr>
                <a:defRPr/>
              </a:pPr>
              <a:endParaRPr lang="en-US"/>
            </a:p>
          </p:txBody>
        </p:sp>
        <p:sp>
          <p:nvSpPr>
            <p:cNvPr id="7318" name="Line 32"/>
            <p:cNvSpPr>
              <a:spLocks noChangeShapeType="1"/>
            </p:cNvSpPr>
            <p:nvPr/>
          </p:nvSpPr>
          <p:spPr bwMode="auto">
            <a:xfrm flipV="1">
              <a:off x="1343026" y="1811338"/>
              <a:ext cx="39688" cy="4762"/>
            </a:xfrm>
            <a:prstGeom prst="line">
              <a:avLst/>
            </a:prstGeom>
            <a:noFill/>
            <a:ln w="19050">
              <a:solidFill>
                <a:schemeClr val="tx1"/>
              </a:solidFill>
              <a:round/>
              <a:headEnd/>
              <a:tailEnd/>
            </a:ln>
          </p:spPr>
          <p:txBody>
            <a:bodyPr/>
            <a:lstStyle/>
            <a:p>
              <a:pPr>
                <a:defRPr/>
              </a:pPr>
              <a:endParaRPr lang="en-US"/>
            </a:p>
          </p:txBody>
        </p:sp>
        <p:sp>
          <p:nvSpPr>
            <p:cNvPr id="7319" name="Line 33"/>
            <p:cNvSpPr>
              <a:spLocks noChangeShapeType="1"/>
            </p:cNvSpPr>
            <p:nvPr/>
          </p:nvSpPr>
          <p:spPr bwMode="auto">
            <a:xfrm flipV="1">
              <a:off x="1382714" y="1808163"/>
              <a:ext cx="36513" cy="3175"/>
            </a:xfrm>
            <a:prstGeom prst="line">
              <a:avLst/>
            </a:prstGeom>
            <a:noFill/>
            <a:ln w="19050">
              <a:solidFill>
                <a:schemeClr val="tx1"/>
              </a:solidFill>
              <a:round/>
              <a:headEnd/>
              <a:tailEnd/>
            </a:ln>
          </p:spPr>
          <p:txBody>
            <a:bodyPr/>
            <a:lstStyle/>
            <a:p>
              <a:pPr>
                <a:defRPr/>
              </a:pPr>
              <a:endParaRPr lang="en-US"/>
            </a:p>
          </p:txBody>
        </p:sp>
        <p:sp>
          <p:nvSpPr>
            <p:cNvPr id="7320" name="Line 34"/>
            <p:cNvSpPr>
              <a:spLocks noChangeShapeType="1"/>
            </p:cNvSpPr>
            <p:nvPr/>
          </p:nvSpPr>
          <p:spPr bwMode="auto">
            <a:xfrm flipV="1">
              <a:off x="1419226" y="1801813"/>
              <a:ext cx="38100" cy="6350"/>
            </a:xfrm>
            <a:prstGeom prst="line">
              <a:avLst/>
            </a:prstGeom>
            <a:noFill/>
            <a:ln w="19050">
              <a:solidFill>
                <a:schemeClr val="tx1"/>
              </a:solidFill>
              <a:round/>
              <a:headEnd/>
              <a:tailEnd/>
            </a:ln>
          </p:spPr>
          <p:txBody>
            <a:bodyPr/>
            <a:lstStyle/>
            <a:p>
              <a:pPr>
                <a:defRPr/>
              </a:pPr>
              <a:endParaRPr lang="en-US"/>
            </a:p>
          </p:txBody>
        </p:sp>
        <p:sp>
          <p:nvSpPr>
            <p:cNvPr id="7321" name="Line 35"/>
            <p:cNvSpPr>
              <a:spLocks noChangeShapeType="1"/>
            </p:cNvSpPr>
            <p:nvPr/>
          </p:nvSpPr>
          <p:spPr bwMode="auto">
            <a:xfrm flipV="1">
              <a:off x="1457326" y="1793875"/>
              <a:ext cx="38100" cy="7937"/>
            </a:xfrm>
            <a:prstGeom prst="line">
              <a:avLst/>
            </a:prstGeom>
            <a:noFill/>
            <a:ln w="19050">
              <a:solidFill>
                <a:schemeClr val="tx1"/>
              </a:solidFill>
              <a:round/>
              <a:headEnd/>
              <a:tailEnd/>
            </a:ln>
          </p:spPr>
          <p:txBody>
            <a:bodyPr/>
            <a:lstStyle/>
            <a:p>
              <a:pPr>
                <a:defRPr/>
              </a:pPr>
              <a:endParaRPr lang="en-US"/>
            </a:p>
          </p:txBody>
        </p:sp>
        <p:sp>
          <p:nvSpPr>
            <p:cNvPr id="7322" name="Line 36"/>
            <p:cNvSpPr>
              <a:spLocks noChangeShapeType="1"/>
            </p:cNvSpPr>
            <p:nvPr/>
          </p:nvSpPr>
          <p:spPr bwMode="auto">
            <a:xfrm flipV="1">
              <a:off x="1495426" y="1785938"/>
              <a:ext cx="33338" cy="7937"/>
            </a:xfrm>
            <a:prstGeom prst="line">
              <a:avLst/>
            </a:prstGeom>
            <a:noFill/>
            <a:ln w="19050">
              <a:solidFill>
                <a:schemeClr val="tx1"/>
              </a:solidFill>
              <a:round/>
              <a:headEnd/>
              <a:tailEnd/>
            </a:ln>
          </p:spPr>
          <p:txBody>
            <a:bodyPr/>
            <a:lstStyle/>
            <a:p>
              <a:pPr>
                <a:defRPr/>
              </a:pPr>
              <a:endParaRPr lang="en-US"/>
            </a:p>
          </p:txBody>
        </p:sp>
        <p:sp>
          <p:nvSpPr>
            <p:cNvPr id="7323" name="Line 37"/>
            <p:cNvSpPr>
              <a:spLocks noChangeShapeType="1"/>
            </p:cNvSpPr>
            <p:nvPr/>
          </p:nvSpPr>
          <p:spPr bwMode="auto">
            <a:xfrm flipV="1">
              <a:off x="1528764" y="1776413"/>
              <a:ext cx="41275" cy="9525"/>
            </a:xfrm>
            <a:prstGeom prst="line">
              <a:avLst/>
            </a:prstGeom>
            <a:noFill/>
            <a:ln w="19050">
              <a:solidFill>
                <a:schemeClr val="tx1"/>
              </a:solidFill>
              <a:round/>
              <a:headEnd/>
              <a:tailEnd/>
            </a:ln>
          </p:spPr>
          <p:txBody>
            <a:bodyPr/>
            <a:lstStyle/>
            <a:p>
              <a:pPr>
                <a:defRPr/>
              </a:pPr>
              <a:endParaRPr lang="en-US"/>
            </a:p>
          </p:txBody>
        </p:sp>
        <p:sp>
          <p:nvSpPr>
            <p:cNvPr id="7324" name="Line 38"/>
            <p:cNvSpPr>
              <a:spLocks noChangeShapeType="1"/>
            </p:cNvSpPr>
            <p:nvPr/>
          </p:nvSpPr>
          <p:spPr bwMode="auto">
            <a:xfrm flipV="1">
              <a:off x="1570039" y="1763713"/>
              <a:ext cx="36513" cy="12700"/>
            </a:xfrm>
            <a:prstGeom prst="line">
              <a:avLst/>
            </a:prstGeom>
            <a:noFill/>
            <a:ln w="19050">
              <a:solidFill>
                <a:schemeClr val="tx1"/>
              </a:solidFill>
              <a:round/>
              <a:headEnd/>
              <a:tailEnd/>
            </a:ln>
          </p:spPr>
          <p:txBody>
            <a:bodyPr/>
            <a:lstStyle/>
            <a:p>
              <a:pPr>
                <a:defRPr/>
              </a:pPr>
              <a:endParaRPr lang="en-US"/>
            </a:p>
          </p:txBody>
        </p:sp>
        <p:sp>
          <p:nvSpPr>
            <p:cNvPr id="7325" name="Line 39"/>
            <p:cNvSpPr>
              <a:spLocks noChangeShapeType="1"/>
            </p:cNvSpPr>
            <p:nvPr/>
          </p:nvSpPr>
          <p:spPr bwMode="auto">
            <a:xfrm flipV="1">
              <a:off x="1606551" y="1751013"/>
              <a:ext cx="36513" cy="12700"/>
            </a:xfrm>
            <a:prstGeom prst="line">
              <a:avLst/>
            </a:prstGeom>
            <a:noFill/>
            <a:ln w="19050">
              <a:solidFill>
                <a:schemeClr val="tx1"/>
              </a:solidFill>
              <a:round/>
              <a:headEnd/>
              <a:tailEnd/>
            </a:ln>
          </p:spPr>
          <p:txBody>
            <a:bodyPr/>
            <a:lstStyle/>
            <a:p>
              <a:pPr>
                <a:defRPr/>
              </a:pPr>
              <a:endParaRPr lang="en-US"/>
            </a:p>
          </p:txBody>
        </p:sp>
        <p:sp>
          <p:nvSpPr>
            <p:cNvPr id="7326" name="Line 40"/>
            <p:cNvSpPr>
              <a:spLocks noChangeShapeType="1"/>
            </p:cNvSpPr>
            <p:nvPr/>
          </p:nvSpPr>
          <p:spPr bwMode="auto">
            <a:xfrm flipV="1">
              <a:off x="1643064" y="1735138"/>
              <a:ext cx="38100" cy="15875"/>
            </a:xfrm>
            <a:prstGeom prst="line">
              <a:avLst/>
            </a:prstGeom>
            <a:noFill/>
            <a:ln w="19050">
              <a:solidFill>
                <a:schemeClr val="tx1"/>
              </a:solidFill>
              <a:round/>
              <a:headEnd/>
              <a:tailEnd/>
            </a:ln>
          </p:spPr>
          <p:txBody>
            <a:bodyPr/>
            <a:lstStyle/>
            <a:p>
              <a:pPr>
                <a:defRPr/>
              </a:pPr>
              <a:endParaRPr lang="en-US"/>
            </a:p>
          </p:txBody>
        </p:sp>
        <p:sp>
          <p:nvSpPr>
            <p:cNvPr id="7327" name="Line 41"/>
            <p:cNvSpPr>
              <a:spLocks noChangeShapeType="1"/>
            </p:cNvSpPr>
            <p:nvPr/>
          </p:nvSpPr>
          <p:spPr bwMode="auto">
            <a:xfrm flipV="1">
              <a:off x="1681164" y="1717675"/>
              <a:ext cx="36513" cy="17462"/>
            </a:xfrm>
            <a:prstGeom prst="line">
              <a:avLst/>
            </a:prstGeom>
            <a:noFill/>
            <a:ln w="19050">
              <a:solidFill>
                <a:schemeClr val="tx1"/>
              </a:solidFill>
              <a:round/>
              <a:headEnd/>
              <a:tailEnd/>
            </a:ln>
          </p:spPr>
          <p:txBody>
            <a:bodyPr/>
            <a:lstStyle/>
            <a:p>
              <a:pPr>
                <a:defRPr/>
              </a:pPr>
              <a:endParaRPr lang="en-US"/>
            </a:p>
          </p:txBody>
        </p:sp>
        <p:sp>
          <p:nvSpPr>
            <p:cNvPr id="7328" name="Line 42"/>
            <p:cNvSpPr>
              <a:spLocks noChangeShapeType="1"/>
            </p:cNvSpPr>
            <p:nvPr/>
          </p:nvSpPr>
          <p:spPr bwMode="auto">
            <a:xfrm flipV="1">
              <a:off x="1717676" y="1697038"/>
              <a:ext cx="38100" cy="20637"/>
            </a:xfrm>
            <a:prstGeom prst="line">
              <a:avLst/>
            </a:prstGeom>
            <a:noFill/>
            <a:ln w="19050">
              <a:solidFill>
                <a:schemeClr val="tx1"/>
              </a:solidFill>
              <a:round/>
              <a:headEnd/>
              <a:tailEnd/>
            </a:ln>
          </p:spPr>
          <p:txBody>
            <a:bodyPr/>
            <a:lstStyle/>
            <a:p>
              <a:pPr>
                <a:defRPr/>
              </a:pPr>
              <a:endParaRPr lang="en-US"/>
            </a:p>
          </p:txBody>
        </p:sp>
        <p:sp>
          <p:nvSpPr>
            <p:cNvPr id="7329" name="Line 43"/>
            <p:cNvSpPr>
              <a:spLocks noChangeShapeType="1"/>
            </p:cNvSpPr>
            <p:nvPr/>
          </p:nvSpPr>
          <p:spPr bwMode="auto">
            <a:xfrm flipV="1">
              <a:off x="1755776" y="1676400"/>
              <a:ext cx="36513" cy="20637"/>
            </a:xfrm>
            <a:prstGeom prst="line">
              <a:avLst/>
            </a:prstGeom>
            <a:noFill/>
            <a:ln w="19050">
              <a:solidFill>
                <a:schemeClr val="tx1"/>
              </a:solidFill>
              <a:round/>
              <a:headEnd/>
              <a:tailEnd/>
            </a:ln>
          </p:spPr>
          <p:txBody>
            <a:bodyPr/>
            <a:lstStyle/>
            <a:p>
              <a:pPr>
                <a:defRPr/>
              </a:pPr>
              <a:endParaRPr lang="en-US"/>
            </a:p>
          </p:txBody>
        </p:sp>
        <p:sp>
          <p:nvSpPr>
            <p:cNvPr id="7330" name="Line 44"/>
            <p:cNvSpPr>
              <a:spLocks noChangeShapeType="1"/>
            </p:cNvSpPr>
            <p:nvPr/>
          </p:nvSpPr>
          <p:spPr bwMode="auto">
            <a:xfrm flipV="1">
              <a:off x="1792289" y="1649413"/>
              <a:ext cx="38100" cy="26987"/>
            </a:xfrm>
            <a:prstGeom prst="line">
              <a:avLst/>
            </a:prstGeom>
            <a:noFill/>
            <a:ln w="19050">
              <a:solidFill>
                <a:schemeClr val="tx1"/>
              </a:solidFill>
              <a:round/>
              <a:headEnd/>
              <a:tailEnd/>
            </a:ln>
          </p:spPr>
          <p:txBody>
            <a:bodyPr/>
            <a:lstStyle/>
            <a:p>
              <a:pPr>
                <a:defRPr/>
              </a:pPr>
              <a:endParaRPr lang="en-US"/>
            </a:p>
          </p:txBody>
        </p:sp>
        <p:sp>
          <p:nvSpPr>
            <p:cNvPr id="7331" name="Line 45"/>
            <p:cNvSpPr>
              <a:spLocks noChangeShapeType="1"/>
            </p:cNvSpPr>
            <p:nvPr/>
          </p:nvSpPr>
          <p:spPr bwMode="auto">
            <a:xfrm flipV="1">
              <a:off x="1830389" y="1622425"/>
              <a:ext cx="36513" cy="26987"/>
            </a:xfrm>
            <a:prstGeom prst="line">
              <a:avLst/>
            </a:prstGeom>
            <a:noFill/>
            <a:ln w="19050">
              <a:solidFill>
                <a:schemeClr val="tx1"/>
              </a:solidFill>
              <a:round/>
              <a:headEnd/>
              <a:tailEnd/>
            </a:ln>
          </p:spPr>
          <p:txBody>
            <a:bodyPr/>
            <a:lstStyle/>
            <a:p>
              <a:pPr>
                <a:defRPr/>
              </a:pPr>
              <a:endParaRPr lang="en-US"/>
            </a:p>
          </p:txBody>
        </p:sp>
        <p:sp>
          <p:nvSpPr>
            <p:cNvPr id="7332" name="Line 46"/>
            <p:cNvSpPr>
              <a:spLocks noChangeShapeType="1"/>
            </p:cNvSpPr>
            <p:nvPr/>
          </p:nvSpPr>
          <p:spPr bwMode="auto">
            <a:xfrm flipV="1">
              <a:off x="1866901" y="1590675"/>
              <a:ext cx="38100" cy="31750"/>
            </a:xfrm>
            <a:prstGeom prst="line">
              <a:avLst/>
            </a:prstGeom>
            <a:noFill/>
            <a:ln w="19050">
              <a:solidFill>
                <a:schemeClr val="tx1"/>
              </a:solidFill>
              <a:round/>
              <a:headEnd/>
              <a:tailEnd/>
            </a:ln>
          </p:spPr>
          <p:txBody>
            <a:bodyPr/>
            <a:lstStyle/>
            <a:p>
              <a:pPr>
                <a:defRPr/>
              </a:pPr>
              <a:endParaRPr lang="en-US"/>
            </a:p>
          </p:txBody>
        </p:sp>
        <p:sp>
          <p:nvSpPr>
            <p:cNvPr id="7333" name="Line 47"/>
            <p:cNvSpPr>
              <a:spLocks noChangeShapeType="1"/>
            </p:cNvSpPr>
            <p:nvPr/>
          </p:nvSpPr>
          <p:spPr bwMode="auto">
            <a:xfrm flipV="1">
              <a:off x="1905001" y="1557338"/>
              <a:ext cx="38100" cy="33337"/>
            </a:xfrm>
            <a:prstGeom prst="line">
              <a:avLst/>
            </a:prstGeom>
            <a:noFill/>
            <a:ln w="19050">
              <a:solidFill>
                <a:schemeClr val="tx1"/>
              </a:solidFill>
              <a:round/>
              <a:headEnd/>
              <a:tailEnd/>
            </a:ln>
          </p:spPr>
          <p:txBody>
            <a:bodyPr/>
            <a:lstStyle/>
            <a:p>
              <a:pPr>
                <a:defRPr/>
              </a:pPr>
              <a:endParaRPr lang="en-US"/>
            </a:p>
          </p:txBody>
        </p:sp>
        <p:sp>
          <p:nvSpPr>
            <p:cNvPr id="7334" name="Line 48"/>
            <p:cNvSpPr>
              <a:spLocks noChangeShapeType="1"/>
            </p:cNvSpPr>
            <p:nvPr/>
          </p:nvSpPr>
          <p:spPr bwMode="auto">
            <a:xfrm flipV="1">
              <a:off x="1943101" y="1522413"/>
              <a:ext cx="36513" cy="34925"/>
            </a:xfrm>
            <a:prstGeom prst="line">
              <a:avLst/>
            </a:prstGeom>
            <a:noFill/>
            <a:ln w="19050">
              <a:solidFill>
                <a:schemeClr val="tx1"/>
              </a:solidFill>
              <a:round/>
              <a:headEnd/>
              <a:tailEnd/>
            </a:ln>
          </p:spPr>
          <p:txBody>
            <a:bodyPr/>
            <a:lstStyle/>
            <a:p>
              <a:pPr>
                <a:defRPr/>
              </a:pPr>
              <a:endParaRPr lang="en-US"/>
            </a:p>
          </p:txBody>
        </p:sp>
        <p:sp>
          <p:nvSpPr>
            <p:cNvPr id="7335" name="Line 49"/>
            <p:cNvSpPr>
              <a:spLocks noChangeShapeType="1"/>
            </p:cNvSpPr>
            <p:nvPr/>
          </p:nvSpPr>
          <p:spPr bwMode="auto">
            <a:xfrm flipV="1">
              <a:off x="1979614" y="1482725"/>
              <a:ext cx="38100" cy="39687"/>
            </a:xfrm>
            <a:prstGeom prst="line">
              <a:avLst/>
            </a:prstGeom>
            <a:noFill/>
            <a:ln w="19050">
              <a:solidFill>
                <a:schemeClr val="tx1"/>
              </a:solidFill>
              <a:round/>
              <a:headEnd/>
              <a:tailEnd/>
            </a:ln>
          </p:spPr>
          <p:txBody>
            <a:bodyPr/>
            <a:lstStyle/>
            <a:p>
              <a:pPr>
                <a:defRPr/>
              </a:pPr>
              <a:endParaRPr lang="en-US"/>
            </a:p>
          </p:txBody>
        </p:sp>
        <p:sp>
          <p:nvSpPr>
            <p:cNvPr id="7336" name="Line 50"/>
            <p:cNvSpPr>
              <a:spLocks noChangeShapeType="1"/>
            </p:cNvSpPr>
            <p:nvPr/>
          </p:nvSpPr>
          <p:spPr bwMode="auto">
            <a:xfrm flipV="1">
              <a:off x="2017714" y="1441450"/>
              <a:ext cx="36513" cy="41275"/>
            </a:xfrm>
            <a:prstGeom prst="line">
              <a:avLst/>
            </a:prstGeom>
            <a:noFill/>
            <a:ln w="19050">
              <a:solidFill>
                <a:schemeClr val="tx1"/>
              </a:solidFill>
              <a:round/>
              <a:headEnd/>
              <a:tailEnd/>
            </a:ln>
          </p:spPr>
          <p:txBody>
            <a:bodyPr/>
            <a:lstStyle/>
            <a:p>
              <a:pPr>
                <a:defRPr/>
              </a:pPr>
              <a:endParaRPr lang="en-US"/>
            </a:p>
          </p:txBody>
        </p:sp>
        <p:sp>
          <p:nvSpPr>
            <p:cNvPr id="7337" name="Line 51"/>
            <p:cNvSpPr>
              <a:spLocks noChangeShapeType="1"/>
            </p:cNvSpPr>
            <p:nvPr/>
          </p:nvSpPr>
          <p:spPr bwMode="auto">
            <a:xfrm flipV="1">
              <a:off x="2054226" y="1398588"/>
              <a:ext cx="36513" cy="42862"/>
            </a:xfrm>
            <a:prstGeom prst="line">
              <a:avLst/>
            </a:prstGeom>
            <a:noFill/>
            <a:ln w="19050">
              <a:solidFill>
                <a:schemeClr val="tx1"/>
              </a:solidFill>
              <a:round/>
              <a:headEnd/>
              <a:tailEnd/>
            </a:ln>
          </p:spPr>
          <p:txBody>
            <a:bodyPr/>
            <a:lstStyle/>
            <a:p>
              <a:pPr>
                <a:defRPr/>
              </a:pPr>
              <a:endParaRPr lang="en-US"/>
            </a:p>
          </p:txBody>
        </p:sp>
        <p:sp>
          <p:nvSpPr>
            <p:cNvPr id="7338" name="Line 52"/>
            <p:cNvSpPr>
              <a:spLocks noChangeShapeType="1"/>
            </p:cNvSpPr>
            <p:nvPr/>
          </p:nvSpPr>
          <p:spPr bwMode="auto">
            <a:xfrm flipV="1">
              <a:off x="2090739" y="1354138"/>
              <a:ext cx="38100" cy="44450"/>
            </a:xfrm>
            <a:prstGeom prst="line">
              <a:avLst/>
            </a:prstGeom>
            <a:noFill/>
            <a:ln w="19050">
              <a:solidFill>
                <a:schemeClr val="tx1"/>
              </a:solidFill>
              <a:round/>
              <a:headEnd/>
              <a:tailEnd/>
            </a:ln>
          </p:spPr>
          <p:txBody>
            <a:bodyPr/>
            <a:lstStyle/>
            <a:p>
              <a:pPr>
                <a:defRPr/>
              </a:pPr>
              <a:endParaRPr lang="en-US"/>
            </a:p>
          </p:txBody>
        </p:sp>
        <p:sp>
          <p:nvSpPr>
            <p:cNvPr id="7339" name="Line 53"/>
            <p:cNvSpPr>
              <a:spLocks noChangeShapeType="1"/>
            </p:cNvSpPr>
            <p:nvPr/>
          </p:nvSpPr>
          <p:spPr bwMode="auto">
            <a:xfrm flipV="1">
              <a:off x="2128839" y="1308100"/>
              <a:ext cx="38100" cy="46037"/>
            </a:xfrm>
            <a:prstGeom prst="line">
              <a:avLst/>
            </a:prstGeom>
            <a:noFill/>
            <a:ln w="19050">
              <a:solidFill>
                <a:schemeClr val="tx1"/>
              </a:solidFill>
              <a:round/>
              <a:headEnd/>
              <a:tailEnd/>
            </a:ln>
          </p:spPr>
          <p:txBody>
            <a:bodyPr/>
            <a:lstStyle/>
            <a:p>
              <a:pPr>
                <a:defRPr/>
              </a:pPr>
              <a:endParaRPr lang="en-US"/>
            </a:p>
          </p:txBody>
        </p:sp>
        <p:sp>
          <p:nvSpPr>
            <p:cNvPr id="7340" name="Line 54"/>
            <p:cNvSpPr>
              <a:spLocks noChangeShapeType="1"/>
            </p:cNvSpPr>
            <p:nvPr/>
          </p:nvSpPr>
          <p:spPr bwMode="auto">
            <a:xfrm flipV="1">
              <a:off x="2166939" y="1262063"/>
              <a:ext cx="34925" cy="46037"/>
            </a:xfrm>
            <a:prstGeom prst="line">
              <a:avLst/>
            </a:prstGeom>
            <a:noFill/>
            <a:ln w="19050">
              <a:solidFill>
                <a:schemeClr val="tx1"/>
              </a:solidFill>
              <a:round/>
              <a:headEnd/>
              <a:tailEnd/>
            </a:ln>
          </p:spPr>
          <p:txBody>
            <a:bodyPr/>
            <a:lstStyle/>
            <a:p>
              <a:pPr>
                <a:defRPr/>
              </a:pPr>
              <a:endParaRPr lang="en-US"/>
            </a:p>
          </p:txBody>
        </p:sp>
        <p:sp>
          <p:nvSpPr>
            <p:cNvPr id="7341" name="Line 55"/>
            <p:cNvSpPr>
              <a:spLocks noChangeShapeType="1"/>
            </p:cNvSpPr>
            <p:nvPr/>
          </p:nvSpPr>
          <p:spPr bwMode="auto">
            <a:xfrm flipV="1">
              <a:off x="2201864" y="1217613"/>
              <a:ext cx="39688" cy="44450"/>
            </a:xfrm>
            <a:prstGeom prst="line">
              <a:avLst/>
            </a:prstGeom>
            <a:noFill/>
            <a:ln w="19050">
              <a:solidFill>
                <a:schemeClr val="tx1"/>
              </a:solidFill>
              <a:round/>
              <a:headEnd/>
              <a:tailEnd/>
            </a:ln>
          </p:spPr>
          <p:txBody>
            <a:bodyPr/>
            <a:lstStyle/>
            <a:p>
              <a:pPr>
                <a:defRPr/>
              </a:pPr>
              <a:endParaRPr lang="en-US"/>
            </a:p>
          </p:txBody>
        </p:sp>
        <p:sp>
          <p:nvSpPr>
            <p:cNvPr id="7342" name="Line 56"/>
            <p:cNvSpPr>
              <a:spLocks noChangeShapeType="1"/>
            </p:cNvSpPr>
            <p:nvPr/>
          </p:nvSpPr>
          <p:spPr bwMode="auto">
            <a:xfrm flipV="1">
              <a:off x="2241551" y="1169988"/>
              <a:ext cx="34925" cy="47625"/>
            </a:xfrm>
            <a:prstGeom prst="line">
              <a:avLst/>
            </a:prstGeom>
            <a:noFill/>
            <a:ln w="19050">
              <a:solidFill>
                <a:schemeClr val="tx1"/>
              </a:solidFill>
              <a:round/>
              <a:headEnd/>
              <a:tailEnd/>
            </a:ln>
          </p:spPr>
          <p:txBody>
            <a:bodyPr/>
            <a:lstStyle/>
            <a:p>
              <a:pPr>
                <a:defRPr/>
              </a:pPr>
              <a:endParaRPr lang="en-US"/>
            </a:p>
          </p:txBody>
        </p:sp>
        <p:sp>
          <p:nvSpPr>
            <p:cNvPr id="7343" name="Line 57"/>
            <p:cNvSpPr>
              <a:spLocks noChangeShapeType="1"/>
            </p:cNvSpPr>
            <p:nvPr/>
          </p:nvSpPr>
          <p:spPr bwMode="auto">
            <a:xfrm flipV="1">
              <a:off x="2276476" y="1125538"/>
              <a:ext cx="38100" cy="44450"/>
            </a:xfrm>
            <a:prstGeom prst="line">
              <a:avLst/>
            </a:prstGeom>
            <a:noFill/>
            <a:ln w="19050">
              <a:solidFill>
                <a:schemeClr val="tx1"/>
              </a:solidFill>
              <a:round/>
              <a:headEnd/>
              <a:tailEnd/>
            </a:ln>
          </p:spPr>
          <p:txBody>
            <a:bodyPr/>
            <a:lstStyle/>
            <a:p>
              <a:pPr>
                <a:defRPr/>
              </a:pPr>
              <a:endParaRPr lang="en-US"/>
            </a:p>
          </p:txBody>
        </p:sp>
        <p:sp>
          <p:nvSpPr>
            <p:cNvPr id="7344" name="Line 58"/>
            <p:cNvSpPr>
              <a:spLocks noChangeShapeType="1"/>
            </p:cNvSpPr>
            <p:nvPr/>
          </p:nvSpPr>
          <p:spPr bwMode="auto">
            <a:xfrm flipV="1">
              <a:off x="2314576" y="1082675"/>
              <a:ext cx="38100" cy="42862"/>
            </a:xfrm>
            <a:prstGeom prst="line">
              <a:avLst/>
            </a:prstGeom>
            <a:noFill/>
            <a:ln w="19050">
              <a:solidFill>
                <a:schemeClr val="tx1"/>
              </a:solidFill>
              <a:round/>
              <a:headEnd/>
              <a:tailEnd/>
            </a:ln>
          </p:spPr>
          <p:txBody>
            <a:bodyPr/>
            <a:lstStyle/>
            <a:p>
              <a:pPr>
                <a:defRPr/>
              </a:pPr>
              <a:endParaRPr lang="en-US"/>
            </a:p>
          </p:txBody>
        </p:sp>
        <p:sp>
          <p:nvSpPr>
            <p:cNvPr id="7345" name="Line 59"/>
            <p:cNvSpPr>
              <a:spLocks noChangeShapeType="1"/>
            </p:cNvSpPr>
            <p:nvPr/>
          </p:nvSpPr>
          <p:spPr bwMode="auto">
            <a:xfrm flipV="1">
              <a:off x="2352676" y="1041400"/>
              <a:ext cx="36513" cy="41275"/>
            </a:xfrm>
            <a:prstGeom prst="line">
              <a:avLst/>
            </a:prstGeom>
            <a:noFill/>
            <a:ln w="19050">
              <a:solidFill>
                <a:schemeClr val="tx1"/>
              </a:solidFill>
              <a:round/>
              <a:headEnd/>
              <a:tailEnd/>
            </a:ln>
          </p:spPr>
          <p:txBody>
            <a:bodyPr/>
            <a:lstStyle/>
            <a:p>
              <a:pPr>
                <a:defRPr/>
              </a:pPr>
              <a:endParaRPr lang="en-US"/>
            </a:p>
          </p:txBody>
        </p:sp>
        <p:sp>
          <p:nvSpPr>
            <p:cNvPr id="7346" name="Line 60"/>
            <p:cNvSpPr>
              <a:spLocks noChangeShapeType="1"/>
            </p:cNvSpPr>
            <p:nvPr/>
          </p:nvSpPr>
          <p:spPr bwMode="auto">
            <a:xfrm flipV="1">
              <a:off x="2389189" y="1006475"/>
              <a:ext cx="39688" cy="34925"/>
            </a:xfrm>
            <a:prstGeom prst="line">
              <a:avLst/>
            </a:prstGeom>
            <a:noFill/>
            <a:ln w="19050">
              <a:solidFill>
                <a:schemeClr val="tx1"/>
              </a:solidFill>
              <a:round/>
              <a:headEnd/>
              <a:tailEnd/>
            </a:ln>
          </p:spPr>
          <p:txBody>
            <a:bodyPr/>
            <a:lstStyle/>
            <a:p>
              <a:pPr>
                <a:defRPr/>
              </a:pPr>
              <a:endParaRPr lang="en-US"/>
            </a:p>
          </p:txBody>
        </p:sp>
        <p:sp>
          <p:nvSpPr>
            <p:cNvPr id="7347" name="Line 61"/>
            <p:cNvSpPr>
              <a:spLocks noChangeShapeType="1"/>
            </p:cNvSpPr>
            <p:nvPr/>
          </p:nvSpPr>
          <p:spPr bwMode="auto">
            <a:xfrm flipV="1">
              <a:off x="2428876" y="973138"/>
              <a:ext cx="36513" cy="33337"/>
            </a:xfrm>
            <a:prstGeom prst="line">
              <a:avLst/>
            </a:prstGeom>
            <a:noFill/>
            <a:ln w="19050">
              <a:solidFill>
                <a:schemeClr val="tx1"/>
              </a:solidFill>
              <a:round/>
              <a:headEnd/>
              <a:tailEnd/>
            </a:ln>
          </p:spPr>
          <p:txBody>
            <a:bodyPr/>
            <a:lstStyle/>
            <a:p>
              <a:pPr>
                <a:defRPr/>
              </a:pPr>
              <a:endParaRPr lang="en-US"/>
            </a:p>
          </p:txBody>
        </p:sp>
        <p:sp>
          <p:nvSpPr>
            <p:cNvPr id="7348" name="Line 62"/>
            <p:cNvSpPr>
              <a:spLocks noChangeShapeType="1"/>
            </p:cNvSpPr>
            <p:nvPr/>
          </p:nvSpPr>
          <p:spPr bwMode="auto">
            <a:xfrm flipV="1">
              <a:off x="2465389" y="942975"/>
              <a:ext cx="36513" cy="30162"/>
            </a:xfrm>
            <a:prstGeom prst="line">
              <a:avLst/>
            </a:prstGeom>
            <a:noFill/>
            <a:ln w="19050">
              <a:solidFill>
                <a:schemeClr val="tx1"/>
              </a:solidFill>
              <a:round/>
              <a:headEnd/>
              <a:tailEnd/>
            </a:ln>
          </p:spPr>
          <p:txBody>
            <a:bodyPr/>
            <a:lstStyle/>
            <a:p>
              <a:pPr>
                <a:defRPr/>
              </a:pPr>
              <a:endParaRPr lang="en-US"/>
            </a:p>
          </p:txBody>
        </p:sp>
        <p:sp>
          <p:nvSpPr>
            <p:cNvPr id="7349" name="Line 63"/>
            <p:cNvSpPr>
              <a:spLocks noChangeShapeType="1"/>
            </p:cNvSpPr>
            <p:nvPr/>
          </p:nvSpPr>
          <p:spPr bwMode="auto">
            <a:xfrm flipV="1">
              <a:off x="2501901" y="920750"/>
              <a:ext cx="38100" cy="22225"/>
            </a:xfrm>
            <a:prstGeom prst="line">
              <a:avLst/>
            </a:prstGeom>
            <a:noFill/>
            <a:ln w="19050">
              <a:solidFill>
                <a:schemeClr val="tx1"/>
              </a:solidFill>
              <a:round/>
              <a:headEnd/>
              <a:tailEnd/>
            </a:ln>
          </p:spPr>
          <p:txBody>
            <a:bodyPr/>
            <a:lstStyle/>
            <a:p>
              <a:pPr>
                <a:defRPr/>
              </a:pPr>
              <a:endParaRPr lang="en-US"/>
            </a:p>
          </p:txBody>
        </p:sp>
        <p:sp>
          <p:nvSpPr>
            <p:cNvPr id="7350" name="Line 64"/>
            <p:cNvSpPr>
              <a:spLocks noChangeShapeType="1"/>
            </p:cNvSpPr>
            <p:nvPr/>
          </p:nvSpPr>
          <p:spPr bwMode="auto">
            <a:xfrm flipV="1">
              <a:off x="2540001" y="903288"/>
              <a:ext cx="36513" cy="17462"/>
            </a:xfrm>
            <a:prstGeom prst="line">
              <a:avLst/>
            </a:prstGeom>
            <a:noFill/>
            <a:ln w="19050">
              <a:solidFill>
                <a:schemeClr val="tx1"/>
              </a:solidFill>
              <a:round/>
              <a:headEnd/>
              <a:tailEnd/>
            </a:ln>
          </p:spPr>
          <p:txBody>
            <a:bodyPr/>
            <a:lstStyle/>
            <a:p>
              <a:pPr>
                <a:defRPr/>
              </a:pPr>
              <a:endParaRPr lang="en-US"/>
            </a:p>
          </p:txBody>
        </p:sp>
        <p:sp>
          <p:nvSpPr>
            <p:cNvPr id="7351" name="Line 65"/>
            <p:cNvSpPr>
              <a:spLocks noChangeShapeType="1"/>
            </p:cNvSpPr>
            <p:nvPr/>
          </p:nvSpPr>
          <p:spPr bwMode="auto">
            <a:xfrm flipV="1">
              <a:off x="2576514" y="890588"/>
              <a:ext cx="34925" cy="12700"/>
            </a:xfrm>
            <a:prstGeom prst="line">
              <a:avLst/>
            </a:prstGeom>
            <a:noFill/>
            <a:ln w="19050">
              <a:solidFill>
                <a:schemeClr val="tx1"/>
              </a:solidFill>
              <a:round/>
              <a:headEnd/>
              <a:tailEnd/>
            </a:ln>
          </p:spPr>
          <p:txBody>
            <a:bodyPr/>
            <a:lstStyle/>
            <a:p>
              <a:pPr>
                <a:defRPr/>
              </a:pPr>
              <a:endParaRPr lang="en-US"/>
            </a:p>
          </p:txBody>
        </p:sp>
        <p:sp>
          <p:nvSpPr>
            <p:cNvPr id="7352" name="Line 66"/>
            <p:cNvSpPr>
              <a:spLocks noChangeShapeType="1"/>
            </p:cNvSpPr>
            <p:nvPr/>
          </p:nvSpPr>
          <p:spPr bwMode="auto">
            <a:xfrm flipV="1">
              <a:off x="2611439" y="885825"/>
              <a:ext cx="39688" cy="4762"/>
            </a:xfrm>
            <a:prstGeom prst="line">
              <a:avLst/>
            </a:prstGeom>
            <a:noFill/>
            <a:ln w="19050">
              <a:solidFill>
                <a:schemeClr val="tx1"/>
              </a:solidFill>
              <a:round/>
              <a:headEnd/>
              <a:tailEnd/>
            </a:ln>
          </p:spPr>
          <p:txBody>
            <a:bodyPr/>
            <a:lstStyle/>
            <a:p>
              <a:pPr>
                <a:defRPr/>
              </a:pPr>
              <a:endParaRPr lang="en-US"/>
            </a:p>
          </p:txBody>
        </p:sp>
        <p:sp>
          <p:nvSpPr>
            <p:cNvPr id="7353" name="Line 67"/>
            <p:cNvSpPr>
              <a:spLocks noChangeShapeType="1"/>
            </p:cNvSpPr>
            <p:nvPr/>
          </p:nvSpPr>
          <p:spPr bwMode="auto">
            <a:xfrm>
              <a:off x="2652714" y="882650"/>
              <a:ext cx="39688" cy="7931"/>
            </a:xfrm>
            <a:prstGeom prst="line">
              <a:avLst/>
            </a:prstGeom>
            <a:noFill/>
            <a:ln w="19050">
              <a:solidFill>
                <a:schemeClr val="tx1"/>
              </a:solidFill>
              <a:round/>
              <a:headEnd/>
              <a:tailEnd/>
            </a:ln>
          </p:spPr>
          <p:txBody>
            <a:bodyPr/>
            <a:lstStyle/>
            <a:p>
              <a:pPr>
                <a:defRPr/>
              </a:pPr>
              <a:endParaRPr lang="en-US"/>
            </a:p>
          </p:txBody>
        </p:sp>
        <p:sp>
          <p:nvSpPr>
            <p:cNvPr id="7354" name="Line 68"/>
            <p:cNvSpPr>
              <a:spLocks noChangeShapeType="1"/>
            </p:cNvSpPr>
            <p:nvPr/>
          </p:nvSpPr>
          <p:spPr bwMode="auto">
            <a:xfrm>
              <a:off x="2689226" y="885825"/>
              <a:ext cx="34925" cy="6350"/>
            </a:xfrm>
            <a:prstGeom prst="line">
              <a:avLst/>
            </a:prstGeom>
            <a:noFill/>
            <a:ln w="19050">
              <a:solidFill>
                <a:schemeClr val="tx1"/>
              </a:solidFill>
              <a:round/>
              <a:headEnd/>
              <a:tailEnd/>
            </a:ln>
          </p:spPr>
          <p:txBody>
            <a:bodyPr/>
            <a:lstStyle/>
            <a:p>
              <a:pPr>
                <a:defRPr/>
              </a:pPr>
              <a:endParaRPr lang="en-US"/>
            </a:p>
          </p:txBody>
        </p:sp>
        <p:sp>
          <p:nvSpPr>
            <p:cNvPr id="7355" name="Line 69"/>
            <p:cNvSpPr>
              <a:spLocks noChangeShapeType="1"/>
            </p:cNvSpPr>
            <p:nvPr/>
          </p:nvSpPr>
          <p:spPr bwMode="auto">
            <a:xfrm>
              <a:off x="2724151" y="892175"/>
              <a:ext cx="39688" cy="14287"/>
            </a:xfrm>
            <a:prstGeom prst="line">
              <a:avLst/>
            </a:prstGeom>
            <a:noFill/>
            <a:ln w="19050">
              <a:solidFill>
                <a:schemeClr val="tx1"/>
              </a:solidFill>
              <a:round/>
              <a:headEnd/>
              <a:tailEnd/>
            </a:ln>
          </p:spPr>
          <p:txBody>
            <a:bodyPr/>
            <a:lstStyle/>
            <a:p>
              <a:pPr>
                <a:defRPr/>
              </a:pPr>
              <a:endParaRPr lang="en-US"/>
            </a:p>
          </p:txBody>
        </p:sp>
        <p:sp>
          <p:nvSpPr>
            <p:cNvPr id="7356" name="Line 70"/>
            <p:cNvSpPr>
              <a:spLocks noChangeShapeType="1"/>
            </p:cNvSpPr>
            <p:nvPr/>
          </p:nvSpPr>
          <p:spPr bwMode="auto">
            <a:xfrm>
              <a:off x="2763839" y="906463"/>
              <a:ext cx="36513" cy="15875"/>
            </a:xfrm>
            <a:prstGeom prst="line">
              <a:avLst/>
            </a:prstGeom>
            <a:noFill/>
            <a:ln w="19050">
              <a:solidFill>
                <a:schemeClr val="tx1"/>
              </a:solidFill>
              <a:round/>
              <a:headEnd/>
              <a:tailEnd/>
            </a:ln>
          </p:spPr>
          <p:txBody>
            <a:bodyPr/>
            <a:lstStyle/>
            <a:p>
              <a:pPr>
                <a:defRPr/>
              </a:pPr>
              <a:endParaRPr lang="en-US"/>
            </a:p>
          </p:txBody>
        </p:sp>
        <p:sp>
          <p:nvSpPr>
            <p:cNvPr id="7357" name="Line 71"/>
            <p:cNvSpPr>
              <a:spLocks noChangeShapeType="1"/>
            </p:cNvSpPr>
            <p:nvPr/>
          </p:nvSpPr>
          <p:spPr bwMode="auto">
            <a:xfrm>
              <a:off x="2800351" y="922338"/>
              <a:ext cx="36513" cy="23812"/>
            </a:xfrm>
            <a:prstGeom prst="line">
              <a:avLst/>
            </a:prstGeom>
            <a:noFill/>
            <a:ln w="19050">
              <a:solidFill>
                <a:schemeClr val="tx1"/>
              </a:solidFill>
              <a:round/>
              <a:headEnd/>
              <a:tailEnd/>
            </a:ln>
          </p:spPr>
          <p:txBody>
            <a:bodyPr/>
            <a:lstStyle/>
            <a:p>
              <a:pPr>
                <a:defRPr/>
              </a:pPr>
              <a:endParaRPr lang="en-US"/>
            </a:p>
          </p:txBody>
        </p:sp>
        <p:sp>
          <p:nvSpPr>
            <p:cNvPr id="7358" name="Line 72"/>
            <p:cNvSpPr>
              <a:spLocks noChangeShapeType="1"/>
            </p:cNvSpPr>
            <p:nvPr/>
          </p:nvSpPr>
          <p:spPr bwMode="auto">
            <a:xfrm>
              <a:off x="2836864" y="946150"/>
              <a:ext cx="38100" cy="30162"/>
            </a:xfrm>
            <a:prstGeom prst="line">
              <a:avLst/>
            </a:prstGeom>
            <a:noFill/>
            <a:ln w="19050">
              <a:solidFill>
                <a:schemeClr val="tx1"/>
              </a:solidFill>
              <a:round/>
              <a:headEnd/>
              <a:tailEnd/>
            </a:ln>
          </p:spPr>
          <p:txBody>
            <a:bodyPr/>
            <a:lstStyle/>
            <a:p>
              <a:pPr>
                <a:defRPr/>
              </a:pPr>
              <a:endParaRPr lang="en-US"/>
            </a:p>
          </p:txBody>
        </p:sp>
        <p:sp>
          <p:nvSpPr>
            <p:cNvPr id="7359" name="Line 73"/>
            <p:cNvSpPr>
              <a:spLocks noChangeShapeType="1"/>
            </p:cNvSpPr>
            <p:nvPr/>
          </p:nvSpPr>
          <p:spPr bwMode="auto">
            <a:xfrm>
              <a:off x="2874964" y="976313"/>
              <a:ext cx="38100" cy="31750"/>
            </a:xfrm>
            <a:prstGeom prst="line">
              <a:avLst/>
            </a:prstGeom>
            <a:noFill/>
            <a:ln w="19050">
              <a:solidFill>
                <a:schemeClr val="tx1"/>
              </a:solidFill>
              <a:round/>
              <a:headEnd/>
              <a:tailEnd/>
            </a:ln>
          </p:spPr>
          <p:txBody>
            <a:bodyPr/>
            <a:lstStyle/>
            <a:p>
              <a:pPr>
                <a:defRPr/>
              </a:pPr>
              <a:endParaRPr lang="en-US"/>
            </a:p>
          </p:txBody>
        </p:sp>
        <p:sp>
          <p:nvSpPr>
            <p:cNvPr id="7360" name="Line 74"/>
            <p:cNvSpPr>
              <a:spLocks noChangeShapeType="1"/>
            </p:cNvSpPr>
            <p:nvPr/>
          </p:nvSpPr>
          <p:spPr bwMode="auto">
            <a:xfrm>
              <a:off x="2913064" y="1008063"/>
              <a:ext cx="34925" cy="38100"/>
            </a:xfrm>
            <a:prstGeom prst="line">
              <a:avLst/>
            </a:prstGeom>
            <a:noFill/>
            <a:ln w="19050">
              <a:solidFill>
                <a:schemeClr val="tx1"/>
              </a:solidFill>
              <a:round/>
              <a:headEnd/>
              <a:tailEnd/>
            </a:ln>
          </p:spPr>
          <p:txBody>
            <a:bodyPr/>
            <a:lstStyle/>
            <a:p>
              <a:pPr>
                <a:defRPr/>
              </a:pPr>
              <a:endParaRPr lang="en-US"/>
            </a:p>
          </p:txBody>
        </p:sp>
        <p:sp>
          <p:nvSpPr>
            <p:cNvPr id="7361" name="Line 75"/>
            <p:cNvSpPr>
              <a:spLocks noChangeShapeType="1"/>
            </p:cNvSpPr>
            <p:nvPr/>
          </p:nvSpPr>
          <p:spPr bwMode="auto">
            <a:xfrm>
              <a:off x="2947989" y="1046163"/>
              <a:ext cx="39688" cy="41275"/>
            </a:xfrm>
            <a:prstGeom prst="line">
              <a:avLst/>
            </a:prstGeom>
            <a:noFill/>
            <a:ln w="19050">
              <a:solidFill>
                <a:schemeClr val="tx1"/>
              </a:solidFill>
              <a:round/>
              <a:headEnd/>
              <a:tailEnd/>
            </a:ln>
          </p:spPr>
          <p:txBody>
            <a:bodyPr/>
            <a:lstStyle/>
            <a:p>
              <a:pPr>
                <a:defRPr/>
              </a:pPr>
              <a:endParaRPr lang="en-US"/>
            </a:p>
          </p:txBody>
        </p:sp>
        <p:sp>
          <p:nvSpPr>
            <p:cNvPr id="7362" name="Line 76"/>
            <p:cNvSpPr>
              <a:spLocks noChangeShapeType="1"/>
            </p:cNvSpPr>
            <p:nvPr/>
          </p:nvSpPr>
          <p:spPr bwMode="auto">
            <a:xfrm>
              <a:off x="2987676" y="1087438"/>
              <a:ext cx="36513" cy="42862"/>
            </a:xfrm>
            <a:prstGeom prst="line">
              <a:avLst/>
            </a:prstGeom>
            <a:noFill/>
            <a:ln w="19050">
              <a:solidFill>
                <a:schemeClr val="tx1"/>
              </a:solidFill>
              <a:round/>
              <a:headEnd/>
              <a:tailEnd/>
            </a:ln>
          </p:spPr>
          <p:txBody>
            <a:bodyPr/>
            <a:lstStyle/>
            <a:p>
              <a:pPr>
                <a:defRPr/>
              </a:pPr>
              <a:endParaRPr lang="en-US"/>
            </a:p>
          </p:txBody>
        </p:sp>
        <p:sp>
          <p:nvSpPr>
            <p:cNvPr id="7363" name="Line 77"/>
            <p:cNvSpPr>
              <a:spLocks noChangeShapeType="1"/>
            </p:cNvSpPr>
            <p:nvPr/>
          </p:nvSpPr>
          <p:spPr bwMode="auto">
            <a:xfrm>
              <a:off x="3024189" y="1130300"/>
              <a:ext cx="34925" cy="44450"/>
            </a:xfrm>
            <a:prstGeom prst="line">
              <a:avLst/>
            </a:prstGeom>
            <a:noFill/>
            <a:ln w="19050">
              <a:solidFill>
                <a:schemeClr val="tx1"/>
              </a:solidFill>
              <a:round/>
              <a:headEnd/>
              <a:tailEnd/>
            </a:ln>
          </p:spPr>
          <p:txBody>
            <a:bodyPr/>
            <a:lstStyle/>
            <a:p>
              <a:pPr>
                <a:defRPr/>
              </a:pPr>
              <a:endParaRPr lang="en-US"/>
            </a:p>
          </p:txBody>
        </p:sp>
        <p:sp>
          <p:nvSpPr>
            <p:cNvPr id="7364" name="Line 78"/>
            <p:cNvSpPr>
              <a:spLocks noChangeShapeType="1"/>
            </p:cNvSpPr>
            <p:nvPr/>
          </p:nvSpPr>
          <p:spPr bwMode="auto">
            <a:xfrm>
              <a:off x="3059114" y="1174750"/>
              <a:ext cx="39688" cy="46037"/>
            </a:xfrm>
            <a:prstGeom prst="line">
              <a:avLst/>
            </a:prstGeom>
            <a:noFill/>
            <a:ln w="19050">
              <a:solidFill>
                <a:schemeClr val="tx1"/>
              </a:solidFill>
              <a:round/>
              <a:headEnd/>
              <a:tailEnd/>
            </a:ln>
          </p:spPr>
          <p:txBody>
            <a:bodyPr/>
            <a:lstStyle/>
            <a:p>
              <a:pPr>
                <a:defRPr/>
              </a:pPr>
              <a:endParaRPr lang="en-US"/>
            </a:p>
          </p:txBody>
        </p:sp>
        <p:sp>
          <p:nvSpPr>
            <p:cNvPr id="7365" name="Line 79"/>
            <p:cNvSpPr>
              <a:spLocks noChangeShapeType="1"/>
            </p:cNvSpPr>
            <p:nvPr/>
          </p:nvSpPr>
          <p:spPr bwMode="auto">
            <a:xfrm>
              <a:off x="3098801" y="1220788"/>
              <a:ext cx="36513" cy="46037"/>
            </a:xfrm>
            <a:prstGeom prst="line">
              <a:avLst/>
            </a:prstGeom>
            <a:noFill/>
            <a:ln w="19050">
              <a:solidFill>
                <a:schemeClr val="tx1"/>
              </a:solidFill>
              <a:round/>
              <a:headEnd/>
              <a:tailEnd/>
            </a:ln>
          </p:spPr>
          <p:txBody>
            <a:bodyPr/>
            <a:lstStyle/>
            <a:p>
              <a:pPr>
                <a:defRPr/>
              </a:pPr>
              <a:endParaRPr lang="en-US"/>
            </a:p>
          </p:txBody>
        </p:sp>
        <p:sp>
          <p:nvSpPr>
            <p:cNvPr id="7366" name="Line 80"/>
            <p:cNvSpPr>
              <a:spLocks noChangeShapeType="1"/>
            </p:cNvSpPr>
            <p:nvPr/>
          </p:nvSpPr>
          <p:spPr bwMode="auto">
            <a:xfrm>
              <a:off x="3135314" y="1266825"/>
              <a:ext cx="36513" cy="46037"/>
            </a:xfrm>
            <a:prstGeom prst="line">
              <a:avLst/>
            </a:prstGeom>
            <a:noFill/>
            <a:ln w="19050">
              <a:solidFill>
                <a:schemeClr val="tx1"/>
              </a:solidFill>
              <a:round/>
              <a:headEnd/>
              <a:tailEnd/>
            </a:ln>
          </p:spPr>
          <p:txBody>
            <a:bodyPr/>
            <a:lstStyle/>
            <a:p>
              <a:pPr>
                <a:defRPr/>
              </a:pPr>
              <a:endParaRPr lang="en-US"/>
            </a:p>
          </p:txBody>
        </p:sp>
        <p:sp>
          <p:nvSpPr>
            <p:cNvPr id="7367" name="Line 81"/>
            <p:cNvSpPr>
              <a:spLocks noChangeShapeType="1"/>
            </p:cNvSpPr>
            <p:nvPr/>
          </p:nvSpPr>
          <p:spPr bwMode="auto">
            <a:xfrm>
              <a:off x="3171826" y="1312863"/>
              <a:ext cx="39688" cy="46037"/>
            </a:xfrm>
            <a:prstGeom prst="line">
              <a:avLst/>
            </a:prstGeom>
            <a:noFill/>
            <a:ln w="19050">
              <a:solidFill>
                <a:schemeClr val="tx1"/>
              </a:solidFill>
              <a:round/>
              <a:headEnd/>
              <a:tailEnd/>
            </a:ln>
          </p:spPr>
          <p:txBody>
            <a:bodyPr/>
            <a:lstStyle/>
            <a:p>
              <a:pPr>
                <a:defRPr/>
              </a:pPr>
              <a:endParaRPr lang="en-US"/>
            </a:p>
          </p:txBody>
        </p:sp>
        <p:sp>
          <p:nvSpPr>
            <p:cNvPr id="7368" name="Line 82"/>
            <p:cNvSpPr>
              <a:spLocks noChangeShapeType="1"/>
            </p:cNvSpPr>
            <p:nvPr/>
          </p:nvSpPr>
          <p:spPr bwMode="auto">
            <a:xfrm>
              <a:off x="3211514" y="1358900"/>
              <a:ext cx="36513" cy="44450"/>
            </a:xfrm>
            <a:prstGeom prst="line">
              <a:avLst/>
            </a:prstGeom>
            <a:noFill/>
            <a:ln w="19050">
              <a:solidFill>
                <a:schemeClr val="tx1"/>
              </a:solidFill>
              <a:round/>
              <a:headEnd/>
              <a:tailEnd/>
            </a:ln>
          </p:spPr>
          <p:txBody>
            <a:bodyPr/>
            <a:lstStyle/>
            <a:p>
              <a:pPr>
                <a:defRPr/>
              </a:pPr>
              <a:endParaRPr lang="en-US"/>
            </a:p>
          </p:txBody>
        </p:sp>
        <p:sp>
          <p:nvSpPr>
            <p:cNvPr id="7369" name="Line 83"/>
            <p:cNvSpPr>
              <a:spLocks noChangeShapeType="1"/>
            </p:cNvSpPr>
            <p:nvPr/>
          </p:nvSpPr>
          <p:spPr bwMode="auto">
            <a:xfrm>
              <a:off x="3248026" y="1403350"/>
              <a:ext cx="36513" cy="42862"/>
            </a:xfrm>
            <a:prstGeom prst="line">
              <a:avLst/>
            </a:prstGeom>
            <a:noFill/>
            <a:ln w="19050">
              <a:solidFill>
                <a:schemeClr val="tx1"/>
              </a:solidFill>
              <a:round/>
              <a:headEnd/>
              <a:tailEnd/>
            </a:ln>
          </p:spPr>
          <p:txBody>
            <a:bodyPr/>
            <a:lstStyle/>
            <a:p>
              <a:pPr>
                <a:defRPr/>
              </a:pPr>
              <a:endParaRPr lang="en-US"/>
            </a:p>
          </p:txBody>
        </p:sp>
        <p:sp>
          <p:nvSpPr>
            <p:cNvPr id="7370" name="Line 84"/>
            <p:cNvSpPr>
              <a:spLocks noChangeShapeType="1"/>
            </p:cNvSpPr>
            <p:nvPr/>
          </p:nvSpPr>
          <p:spPr bwMode="auto">
            <a:xfrm>
              <a:off x="3284539" y="1446213"/>
              <a:ext cx="38100" cy="39687"/>
            </a:xfrm>
            <a:prstGeom prst="line">
              <a:avLst/>
            </a:prstGeom>
            <a:noFill/>
            <a:ln w="19050">
              <a:solidFill>
                <a:schemeClr val="tx1"/>
              </a:solidFill>
              <a:round/>
              <a:headEnd/>
              <a:tailEnd/>
            </a:ln>
          </p:spPr>
          <p:txBody>
            <a:bodyPr/>
            <a:lstStyle/>
            <a:p>
              <a:pPr>
                <a:defRPr/>
              </a:pPr>
              <a:endParaRPr lang="en-US"/>
            </a:p>
          </p:txBody>
        </p:sp>
        <p:sp>
          <p:nvSpPr>
            <p:cNvPr id="7371" name="Line 85"/>
            <p:cNvSpPr>
              <a:spLocks noChangeShapeType="1"/>
            </p:cNvSpPr>
            <p:nvPr/>
          </p:nvSpPr>
          <p:spPr bwMode="auto">
            <a:xfrm>
              <a:off x="3322639" y="1485900"/>
              <a:ext cx="36513" cy="39687"/>
            </a:xfrm>
            <a:prstGeom prst="line">
              <a:avLst/>
            </a:prstGeom>
            <a:noFill/>
            <a:ln w="19050">
              <a:solidFill>
                <a:schemeClr val="tx1"/>
              </a:solidFill>
              <a:round/>
              <a:headEnd/>
              <a:tailEnd/>
            </a:ln>
          </p:spPr>
          <p:txBody>
            <a:bodyPr/>
            <a:lstStyle/>
            <a:p>
              <a:pPr>
                <a:defRPr/>
              </a:pPr>
              <a:endParaRPr lang="en-US"/>
            </a:p>
          </p:txBody>
        </p:sp>
        <p:sp>
          <p:nvSpPr>
            <p:cNvPr id="7372" name="Line 86"/>
            <p:cNvSpPr>
              <a:spLocks noChangeShapeType="1"/>
            </p:cNvSpPr>
            <p:nvPr/>
          </p:nvSpPr>
          <p:spPr bwMode="auto">
            <a:xfrm>
              <a:off x="3359151" y="1525588"/>
              <a:ext cx="39688" cy="36512"/>
            </a:xfrm>
            <a:prstGeom prst="line">
              <a:avLst/>
            </a:prstGeom>
            <a:noFill/>
            <a:ln w="19050">
              <a:solidFill>
                <a:schemeClr val="tx1"/>
              </a:solidFill>
              <a:round/>
              <a:headEnd/>
              <a:tailEnd/>
            </a:ln>
          </p:spPr>
          <p:txBody>
            <a:bodyPr/>
            <a:lstStyle/>
            <a:p>
              <a:pPr>
                <a:defRPr/>
              </a:pPr>
              <a:endParaRPr lang="en-US"/>
            </a:p>
          </p:txBody>
        </p:sp>
        <p:sp>
          <p:nvSpPr>
            <p:cNvPr id="7373" name="Line 87"/>
            <p:cNvSpPr>
              <a:spLocks noChangeShapeType="1"/>
            </p:cNvSpPr>
            <p:nvPr/>
          </p:nvSpPr>
          <p:spPr bwMode="auto">
            <a:xfrm>
              <a:off x="3398839" y="1562100"/>
              <a:ext cx="36513" cy="31750"/>
            </a:xfrm>
            <a:prstGeom prst="line">
              <a:avLst/>
            </a:prstGeom>
            <a:noFill/>
            <a:ln w="19050">
              <a:solidFill>
                <a:schemeClr val="tx1"/>
              </a:solidFill>
              <a:round/>
              <a:headEnd/>
              <a:tailEnd/>
            </a:ln>
          </p:spPr>
          <p:txBody>
            <a:bodyPr/>
            <a:lstStyle/>
            <a:p>
              <a:pPr>
                <a:defRPr/>
              </a:pPr>
              <a:endParaRPr lang="en-US"/>
            </a:p>
          </p:txBody>
        </p:sp>
        <p:sp>
          <p:nvSpPr>
            <p:cNvPr id="7374" name="Line 88"/>
            <p:cNvSpPr>
              <a:spLocks noChangeShapeType="1"/>
            </p:cNvSpPr>
            <p:nvPr/>
          </p:nvSpPr>
          <p:spPr bwMode="auto">
            <a:xfrm>
              <a:off x="3435351" y="1593850"/>
              <a:ext cx="36513" cy="31750"/>
            </a:xfrm>
            <a:prstGeom prst="line">
              <a:avLst/>
            </a:prstGeom>
            <a:noFill/>
            <a:ln w="19050">
              <a:solidFill>
                <a:schemeClr val="tx1"/>
              </a:solidFill>
              <a:round/>
              <a:headEnd/>
              <a:tailEnd/>
            </a:ln>
          </p:spPr>
          <p:txBody>
            <a:bodyPr/>
            <a:lstStyle/>
            <a:p>
              <a:pPr>
                <a:defRPr/>
              </a:pPr>
              <a:endParaRPr lang="en-US"/>
            </a:p>
          </p:txBody>
        </p:sp>
        <p:sp>
          <p:nvSpPr>
            <p:cNvPr id="7375" name="Line 89"/>
            <p:cNvSpPr>
              <a:spLocks noChangeShapeType="1"/>
            </p:cNvSpPr>
            <p:nvPr/>
          </p:nvSpPr>
          <p:spPr bwMode="auto">
            <a:xfrm>
              <a:off x="3471864" y="1625600"/>
              <a:ext cx="39688" cy="26987"/>
            </a:xfrm>
            <a:prstGeom prst="line">
              <a:avLst/>
            </a:prstGeom>
            <a:noFill/>
            <a:ln w="19050">
              <a:solidFill>
                <a:schemeClr val="tx1"/>
              </a:solidFill>
              <a:round/>
              <a:headEnd/>
              <a:tailEnd/>
            </a:ln>
          </p:spPr>
          <p:txBody>
            <a:bodyPr/>
            <a:lstStyle/>
            <a:p>
              <a:pPr>
                <a:defRPr/>
              </a:pPr>
              <a:endParaRPr lang="en-US"/>
            </a:p>
          </p:txBody>
        </p:sp>
        <p:sp>
          <p:nvSpPr>
            <p:cNvPr id="7376" name="Line 90"/>
            <p:cNvSpPr>
              <a:spLocks noChangeShapeType="1"/>
            </p:cNvSpPr>
            <p:nvPr/>
          </p:nvSpPr>
          <p:spPr bwMode="auto">
            <a:xfrm>
              <a:off x="3511551" y="1652588"/>
              <a:ext cx="34925" cy="25400"/>
            </a:xfrm>
            <a:prstGeom prst="line">
              <a:avLst/>
            </a:prstGeom>
            <a:noFill/>
            <a:ln w="19050">
              <a:solidFill>
                <a:schemeClr val="tx1"/>
              </a:solidFill>
              <a:round/>
              <a:headEnd/>
              <a:tailEnd/>
            </a:ln>
          </p:spPr>
          <p:txBody>
            <a:bodyPr/>
            <a:lstStyle/>
            <a:p>
              <a:pPr>
                <a:defRPr/>
              </a:pPr>
              <a:endParaRPr lang="en-US"/>
            </a:p>
          </p:txBody>
        </p:sp>
        <p:sp>
          <p:nvSpPr>
            <p:cNvPr id="7377" name="Line 91"/>
            <p:cNvSpPr>
              <a:spLocks noChangeShapeType="1"/>
            </p:cNvSpPr>
            <p:nvPr/>
          </p:nvSpPr>
          <p:spPr bwMode="auto">
            <a:xfrm>
              <a:off x="3546476" y="1677988"/>
              <a:ext cx="38100" cy="22225"/>
            </a:xfrm>
            <a:prstGeom prst="line">
              <a:avLst/>
            </a:prstGeom>
            <a:noFill/>
            <a:ln w="19050">
              <a:solidFill>
                <a:schemeClr val="tx1"/>
              </a:solidFill>
              <a:round/>
              <a:headEnd/>
              <a:tailEnd/>
            </a:ln>
          </p:spPr>
          <p:txBody>
            <a:bodyPr/>
            <a:lstStyle/>
            <a:p>
              <a:pPr>
                <a:defRPr/>
              </a:pPr>
              <a:endParaRPr lang="en-US"/>
            </a:p>
          </p:txBody>
        </p:sp>
        <p:sp>
          <p:nvSpPr>
            <p:cNvPr id="7378" name="Line 92"/>
            <p:cNvSpPr>
              <a:spLocks noChangeShapeType="1"/>
            </p:cNvSpPr>
            <p:nvPr/>
          </p:nvSpPr>
          <p:spPr bwMode="auto">
            <a:xfrm>
              <a:off x="3584576" y="1700213"/>
              <a:ext cx="38100" cy="19050"/>
            </a:xfrm>
            <a:prstGeom prst="line">
              <a:avLst/>
            </a:prstGeom>
            <a:noFill/>
            <a:ln w="19050">
              <a:solidFill>
                <a:schemeClr val="tx1"/>
              </a:solidFill>
              <a:round/>
              <a:headEnd/>
              <a:tailEnd/>
            </a:ln>
          </p:spPr>
          <p:txBody>
            <a:bodyPr/>
            <a:lstStyle/>
            <a:p>
              <a:pPr>
                <a:defRPr/>
              </a:pPr>
              <a:endParaRPr lang="en-US"/>
            </a:p>
          </p:txBody>
        </p:sp>
        <p:sp>
          <p:nvSpPr>
            <p:cNvPr id="7379" name="Line 93"/>
            <p:cNvSpPr>
              <a:spLocks noChangeShapeType="1"/>
            </p:cNvSpPr>
            <p:nvPr/>
          </p:nvSpPr>
          <p:spPr bwMode="auto">
            <a:xfrm>
              <a:off x="3622676" y="1719263"/>
              <a:ext cx="36513" cy="17462"/>
            </a:xfrm>
            <a:prstGeom prst="line">
              <a:avLst/>
            </a:prstGeom>
            <a:noFill/>
            <a:ln w="19050">
              <a:solidFill>
                <a:schemeClr val="tx1"/>
              </a:solidFill>
              <a:round/>
              <a:headEnd/>
              <a:tailEnd/>
            </a:ln>
          </p:spPr>
          <p:txBody>
            <a:bodyPr/>
            <a:lstStyle/>
            <a:p>
              <a:pPr>
                <a:defRPr/>
              </a:pPr>
              <a:endParaRPr lang="en-US"/>
            </a:p>
          </p:txBody>
        </p:sp>
        <p:sp>
          <p:nvSpPr>
            <p:cNvPr id="7380" name="Line 94"/>
            <p:cNvSpPr>
              <a:spLocks noChangeShapeType="1"/>
            </p:cNvSpPr>
            <p:nvPr/>
          </p:nvSpPr>
          <p:spPr bwMode="auto">
            <a:xfrm>
              <a:off x="3659189" y="1736725"/>
              <a:ext cx="36513" cy="17462"/>
            </a:xfrm>
            <a:prstGeom prst="line">
              <a:avLst/>
            </a:prstGeom>
            <a:noFill/>
            <a:ln w="19050">
              <a:solidFill>
                <a:schemeClr val="tx1"/>
              </a:solidFill>
              <a:round/>
              <a:headEnd/>
              <a:tailEnd/>
            </a:ln>
          </p:spPr>
          <p:txBody>
            <a:bodyPr/>
            <a:lstStyle/>
            <a:p>
              <a:pPr>
                <a:defRPr/>
              </a:pPr>
              <a:endParaRPr lang="en-US"/>
            </a:p>
          </p:txBody>
        </p:sp>
        <p:sp>
          <p:nvSpPr>
            <p:cNvPr id="7381" name="Line 95"/>
            <p:cNvSpPr>
              <a:spLocks noChangeShapeType="1"/>
            </p:cNvSpPr>
            <p:nvPr/>
          </p:nvSpPr>
          <p:spPr bwMode="auto">
            <a:xfrm>
              <a:off x="3695701" y="1754188"/>
              <a:ext cx="39688" cy="12700"/>
            </a:xfrm>
            <a:prstGeom prst="line">
              <a:avLst/>
            </a:prstGeom>
            <a:noFill/>
            <a:ln w="19050">
              <a:solidFill>
                <a:schemeClr val="tx1"/>
              </a:solidFill>
              <a:round/>
              <a:headEnd/>
              <a:tailEnd/>
            </a:ln>
          </p:spPr>
          <p:txBody>
            <a:bodyPr/>
            <a:lstStyle/>
            <a:p>
              <a:pPr>
                <a:defRPr/>
              </a:pPr>
              <a:endParaRPr lang="en-US"/>
            </a:p>
          </p:txBody>
        </p:sp>
        <p:sp>
          <p:nvSpPr>
            <p:cNvPr id="7382" name="Line 96"/>
            <p:cNvSpPr>
              <a:spLocks noChangeShapeType="1"/>
            </p:cNvSpPr>
            <p:nvPr/>
          </p:nvSpPr>
          <p:spPr bwMode="auto">
            <a:xfrm>
              <a:off x="3735389" y="1766888"/>
              <a:ext cx="34925" cy="9525"/>
            </a:xfrm>
            <a:prstGeom prst="line">
              <a:avLst/>
            </a:prstGeom>
            <a:noFill/>
            <a:ln w="19050">
              <a:solidFill>
                <a:schemeClr val="tx1"/>
              </a:solidFill>
              <a:round/>
              <a:headEnd/>
              <a:tailEnd/>
            </a:ln>
          </p:spPr>
          <p:txBody>
            <a:bodyPr/>
            <a:lstStyle/>
            <a:p>
              <a:pPr>
                <a:defRPr/>
              </a:pPr>
              <a:endParaRPr lang="en-US"/>
            </a:p>
          </p:txBody>
        </p:sp>
        <p:sp>
          <p:nvSpPr>
            <p:cNvPr id="7383" name="Line 97"/>
            <p:cNvSpPr>
              <a:spLocks noChangeShapeType="1"/>
            </p:cNvSpPr>
            <p:nvPr/>
          </p:nvSpPr>
          <p:spPr bwMode="auto">
            <a:xfrm>
              <a:off x="3770314" y="1776413"/>
              <a:ext cx="36513" cy="11112"/>
            </a:xfrm>
            <a:prstGeom prst="line">
              <a:avLst/>
            </a:prstGeom>
            <a:noFill/>
            <a:ln w="19050">
              <a:solidFill>
                <a:schemeClr val="tx1"/>
              </a:solidFill>
              <a:round/>
              <a:headEnd/>
              <a:tailEnd/>
            </a:ln>
          </p:spPr>
          <p:txBody>
            <a:bodyPr/>
            <a:lstStyle/>
            <a:p>
              <a:pPr>
                <a:defRPr/>
              </a:pPr>
              <a:endParaRPr lang="en-US"/>
            </a:p>
          </p:txBody>
        </p:sp>
        <p:sp>
          <p:nvSpPr>
            <p:cNvPr id="7384" name="Line 98"/>
            <p:cNvSpPr>
              <a:spLocks noChangeShapeType="1"/>
            </p:cNvSpPr>
            <p:nvPr/>
          </p:nvSpPr>
          <p:spPr bwMode="auto">
            <a:xfrm>
              <a:off x="3806826" y="1787525"/>
              <a:ext cx="39688" cy="6350"/>
            </a:xfrm>
            <a:prstGeom prst="line">
              <a:avLst/>
            </a:prstGeom>
            <a:noFill/>
            <a:ln w="19050">
              <a:solidFill>
                <a:schemeClr val="tx1"/>
              </a:solidFill>
              <a:round/>
              <a:headEnd/>
              <a:tailEnd/>
            </a:ln>
          </p:spPr>
          <p:txBody>
            <a:bodyPr/>
            <a:lstStyle/>
            <a:p>
              <a:pPr>
                <a:defRPr/>
              </a:pPr>
              <a:endParaRPr lang="en-US"/>
            </a:p>
          </p:txBody>
        </p:sp>
        <p:sp>
          <p:nvSpPr>
            <p:cNvPr id="7385" name="Line 99"/>
            <p:cNvSpPr>
              <a:spLocks noChangeShapeType="1"/>
            </p:cNvSpPr>
            <p:nvPr/>
          </p:nvSpPr>
          <p:spPr bwMode="auto">
            <a:xfrm>
              <a:off x="3846514" y="1793875"/>
              <a:ext cx="36513" cy="7937"/>
            </a:xfrm>
            <a:prstGeom prst="line">
              <a:avLst/>
            </a:prstGeom>
            <a:noFill/>
            <a:ln w="19050">
              <a:solidFill>
                <a:schemeClr val="tx1"/>
              </a:solidFill>
              <a:round/>
              <a:headEnd/>
              <a:tailEnd/>
            </a:ln>
          </p:spPr>
          <p:txBody>
            <a:bodyPr/>
            <a:lstStyle/>
            <a:p>
              <a:pPr>
                <a:defRPr/>
              </a:pPr>
              <a:endParaRPr lang="en-US"/>
            </a:p>
          </p:txBody>
        </p:sp>
        <p:sp>
          <p:nvSpPr>
            <p:cNvPr id="7386" name="Line 100"/>
            <p:cNvSpPr>
              <a:spLocks noChangeShapeType="1"/>
            </p:cNvSpPr>
            <p:nvPr/>
          </p:nvSpPr>
          <p:spPr bwMode="auto">
            <a:xfrm>
              <a:off x="3883026" y="1801813"/>
              <a:ext cx="36513" cy="6350"/>
            </a:xfrm>
            <a:prstGeom prst="line">
              <a:avLst/>
            </a:prstGeom>
            <a:noFill/>
            <a:ln w="19050">
              <a:solidFill>
                <a:schemeClr val="tx1"/>
              </a:solidFill>
              <a:round/>
              <a:headEnd/>
              <a:tailEnd/>
            </a:ln>
          </p:spPr>
          <p:txBody>
            <a:bodyPr/>
            <a:lstStyle/>
            <a:p>
              <a:pPr>
                <a:defRPr/>
              </a:pPr>
              <a:endParaRPr lang="en-US"/>
            </a:p>
          </p:txBody>
        </p:sp>
        <p:sp>
          <p:nvSpPr>
            <p:cNvPr id="7387" name="Line 101"/>
            <p:cNvSpPr>
              <a:spLocks noChangeShapeType="1"/>
            </p:cNvSpPr>
            <p:nvPr/>
          </p:nvSpPr>
          <p:spPr bwMode="auto">
            <a:xfrm>
              <a:off x="3919539" y="1808163"/>
              <a:ext cx="39688" cy="3175"/>
            </a:xfrm>
            <a:prstGeom prst="line">
              <a:avLst/>
            </a:prstGeom>
            <a:noFill/>
            <a:ln w="19050">
              <a:solidFill>
                <a:schemeClr val="tx1"/>
              </a:solidFill>
              <a:round/>
              <a:headEnd/>
              <a:tailEnd/>
            </a:ln>
          </p:spPr>
          <p:txBody>
            <a:bodyPr/>
            <a:lstStyle/>
            <a:p>
              <a:pPr>
                <a:defRPr/>
              </a:pPr>
              <a:endParaRPr lang="en-US"/>
            </a:p>
          </p:txBody>
        </p:sp>
        <p:sp>
          <p:nvSpPr>
            <p:cNvPr id="7388" name="Line 102"/>
            <p:cNvSpPr>
              <a:spLocks noChangeShapeType="1"/>
            </p:cNvSpPr>
            <p:nvPr/>
          </p:nvSpPr>
          <p:spPr bwMode="auto">
            <a:xfrm>
              <a:off x="3959226" y="1811338"/>
              <a:ext cx="34925" cy="4762"/>
            </a:xfrm>
            <a:prstGeom prst="line">
              <a:avLst/>
            </a:prstGeom>
            <a:noFill/>
            <a:ln w="19050">
              <a:solidFill>
                <a:schemeClr val="tx1"/>
              </a:solidFill>
              <a:round/>
              <a:headEnd/>
              <a:tailEnd/>
            </a:ln>
          </p:spPr>
          <p:txBody>
            <a:bodyPr/>
            <a:lstStyle/>
            <a:p>
              <a:pPr>
                <a:defRPr/>
              </a:pPr>
              <a:endParaRPr lang="en-US"/>
            </a:p>
          </p:txBody>
        </p:sp>
        <p:sp>
          <p:nvSpPr>
            <p:cNvPr id="7389" name="Line 103"/>
            <p:cNvSpPr>
              <a:spLocks noChangeShapeType="1"/>
            </p:cNvSpPr>
            <p:nvPr/>
          </p:nvSpPr>
          <p:spPr bwMode="auto">
            <a:xfrm>
              <a:off x="3994151" y="1816100"/>
              <a:ext cx="36513" cy="1587"/>
            </a:xfrm>
            <a:prstGeom prst="line">
              <a:avLst/>
            </a:prstGeom>
            <a:noFill/>
            <a:ln w="19050">
              <a:solidFill>
                <a:schemeClr val="tx1"/>
              </a:solidFill>
              <a:round/>
              <a:headEnd/>
              <a:tailEnd/>
            </a:ln>
          </p:spPr>
          <p:txBody>
            <a:bodyPr/>
            <a:lstStyle/>
            <a:p>
              <a:pPr>
                <a:defRPr/>
              </a:pPr>
              <a:endParaRPr lang="en-US"/>
            </a:p>
          </p:txBody>
        </p:sp>
        <p:sp>
          <p:nvSpPr>
            <p:cNvPr id="7390" name="Line 104"/>
            <p:cNvSpPr>
              <a:spLocks noChangeShapeType="1"/>
            </p:cNvSpPr>
            <p:nvPr/>
          </p:nvSpPr>
          <p:spPr bwMode="auto">
            <a:xfrm>
              <a:off x="4030664" y="1817688"/>
              <a:ext cx="39688" cy="3175"/>
            </a:xfrm>
            <a:prstGeom prst="line">
              <a:avLst/>
            </a:prstGeom>
            <a:noFill/>
            <a:ln w="19050">
              <a:solidFill>
                <a:schemeClr val="tx1"/>
              </a:solidFill>
              <a:round/>
              <a:headEnd/>
              <a:tailEnd/>
            </a:ln>
          </p:spPr>
          <p:txBody>
            <a:bodyPr/>
            <a:lstStyle/>
            <a:p>
              <a:pPr>
                <a:defRPr/>
              </a:pPr>
              <a:endParaRPr lang="en-US"/>
            </a:p>
          </p:txBody>
        </p:sp>
        <p:sp>
          <p:nvSpPr>
            <p:cNvPr id="7391" name="Line 105"/>
            <p:cNvSpPr>
              <a:spLocks noChangeShapeType="1"/>
            </p:cNvSpPr>
            <p:nvPr/>
          </p:nvSpPr>
          <p:spPr bwMode="auto">
            <a:xfrm>
              <a:off x="4105276" y="1822450"/>
              <a:ext cx="36513" cy="3175"/>
            </a:xfrm>
            <a:prstGeom prst="line">
              <a:avLst/>
            </a:prstGeom>
            <a:noFill/>
            <a:ln w="19050">
              <a:solidFill>
                <a:schemeClr val="tx1"/>
              </a:solidFill>
              <a:round/>
              <a:headEnd/>
              <a:tailEnd/>
            </a:ln>
          </p:spPr>
          <p:txBody>
            <a:bodyPr/>
            <a:lstStyle/>
            <a:p>
              <a:pPr>
                <a:defRPr/>
              </a:pPr>
              <a:endParaRPr lang="en-US"/>
            </a:p>
          </p:txBody>
        </p:sp>
        <p:sp>
          <p:nvSpPr>
            <p:cNvPr id="7392" name="Line 106"/>
            <p:cNvSpPr>
              <a:spLocks noChangeShapeType="1"/>
            </p:cNvSpPr>
            <p:nvPr/>
          </p:nvSpPr>
          <p:spPr bwMode="auto">
            <a:xfrm>
              <a:off x="4141789" y="1825625"/>
              <a:ext cx="39688" cy="1587"/>
            </a:xfrm>
            <a:prstGeom prst="line">
              <a:avLst/>
            </a:prstGeom>
            <a:noFill/>
            <a:ln w="19050">
              <a:solidFill>
                <a:schemeClr val="tx1"/>
              </a:solidFill>
              <a:round/>
              <a:headEnd/>
              <a:tailEnd/>
            </a:ln>
          </p:spPr>
          <p:txBody>
            <a:bodyPr/>
            <a:lstStyle/>
            <a:p>
              <a:pPr>
                <a:defRPr/>
              </a:pPr>
              <a:endParaRPr lang="en-US"/>
            </a:p>
          </p:txBody>
        </p:sp>
        <p:sp>
          <p:nvSpPr>
            <p:cNvPr id="7393" name="Line 107"/>
            <p:cNvSpPr>
              <a:spLocks noChangeShapeType="1"/>
            </p:cNvSpPr>
            <p:nvPr/>
          </p:nvSpPr>
          <p:spPr bwMode="auto">
            <a:xfrm>
              <a:off x="4217989" y="1827213"/>
              <a:ext cx="38100" cy="1587"/>
            </a:xfrm>
            <a:prstGeom prst="line">
              <a:avLst/>
            </a:prstGeom>
            <a:noFill/>
            <a:ln w="19050">
              <a:solidFill>
                <a:schemeClr val="tx1"/>
              </a:solidFill>
              <a:round/>
              <a:headEnd/>
              <a:tailEnd/>
            </a:ln>
          </p:spPr>
          <p:txBody>
            <a:bodyPr/>
            <a:lstStyle/>
            <a:p>
              <a:pPr>
                <a:defRPr/>
              </a:pPr>
              <a:endParaRPr lang="en-US"/>
            </a:p>
          </p:txBody>
        </p:sp>
        <p:sp>
          <p:nvSpPr>
            <p:cNvPr id="7394" name="Line 108"/>
            <p:cNvSpPr>
              <a:spLocks noChangeShapeType="1"/>
            </p:cNvSpPr>
            <p:nvPr/>
          </p:nvSpPr>
          <p:spPr bwMode="auto">
            <a:xfrm>
              <a:off x="4256089" y="1828800"/>
              <a:ext cx="36513" cy="0"/>
            </a:xfrm>
            <a:prstGeom prst="line">
              <a:avLst/>
            </a:prstGeom>
            <a:noFill/>
            <a:ln w="19050">
              <a:solidFill>
                <a:schemeClr val="tx1"/>
              </a:solidFill>
              <a:round/>
              <a:headEnd/>
              <a:tailEnd/>
            </a:ln>
          </p:spPr>
          <p:txBody>
            <a:bodyPr/>
            <a:lstStyle/>
            <a:p>
              <a:pPr>
                <a:defRPr/>
              </a:pPr>
              <a:endParaRPr lang="en-US"/>
            </a:p>
          </p:txBody>
        </p:sp>
        <p:sp>
          <p:nvSpPr>
            <p:cNvPr id="7395" name="Line 109"/>
            <p:cNvSpPr>
              <a:spLocks noChangeShapeType="1"/>
            </p:cNvSpPr>
            <p:nvPr/>
          </p:nvSpPr>
          <p:spPr bwMode="auto">
            <a:xfrm>
              <a:off x="4292601" y="1828800"/>
              <a:ext cx="38100" cy="1587"/>
            </a:xfrm>
            <a:prstGeom prst="line">
              <a:avLst/>
            </a:prstGeom>
            <a:noFill/>
            <a:ln w="19050">
              <a:solidFill>
                <a:schemeClr val="tx1"/>
              </a:solidFill>
              <a:round/>
              <a:headEnd/>
              <a:tailEnd/>
            </a:ln>
          </p:spPr>
          <p:txBody>
            <a:bodyPr/>
            <a:lstStyle/>
            <a:p>
              <a:pPr>
                <a:defRPr/>
              </a:pPr>
              <a:endParaRPr lang="en-US"/>
            </a:p>
          </p:txBody>
        </p:sp>
        <p:sp>
          <p:nvSpPr>
            <p:cNvPr id="7396" name="Line 110"/>
            <p:cNvSpPr>
              <a:spLocks noChangeShapeType="1"/>
            </p:cNvSpPr>
            <p:nvPr/>
          </p:nvSpPr>
          <p:spPr bwMode="auto">
            <a:xfrm>
              <a:off x="4330701" y="1828800"/>
              <a:ext cx="36513" cy="1587"/>
            </a:xfrm>
            <a:prstGeom prst="line">
              <a:avLst/>
            </a:prstGeom>
            <a:noFill/>
            <a:ln w="19050">
              <a:solidFill>
                <a:schemeClr val="tx1"/>
              </a:solidFill>
              <a:round/>
              <a:headEnd/>
              <a:tailEnd/>
            </a:ln>
          </p:spPr>
          <p:txBody>
            <a:bodyPr/>
            <a:lstStyle/>
            <a:p>
              <a:pPr>
                <a:defRPr/>
              </a:pPr>
              <a:endParaRPr lang="en-US"/>
            </a:p>
          </p:txBody>
        </p:sp>
        <p:sp>
          <p:nvSpPr>
            <p:cNvPr id="7397" name="Line 111"/>
            <p:cNvSpPr>
              <a:spLocks noChangeShapeType="1"/>
            </p:cNvSpPr>
            <p:nvPr/>
          </p:nvSpPr>
          <p:spPr bwMode="auto">
            <a:xfrm>
              <a:off x="4367214" y="1830388"/>
              <a:ext cx="38100" cy="1587"/>
            </a:xfrm>
            <a:prstGeom prst="line">
              <a:avLst/>
            </a:prstGeom>
            <a:noFill/>
            <a:ln w="19050">
              <a:solidFill>
                <a:schemeClr val="tx1"/>
              </a:solidFill>
              <a:round/>
              <a:headEnd/>
              <a:tailEnd/>
            </a:ln>
          </p:spPr>
          <p:txBody>
            <a:bodyPr/>
            <a:lstStyle/>
            <a:p>
              <a:pPr>
                <a:defRPr/>
              </a:pPr>
              <a:endParaRPr lang="en-US"/>
            </a:p>
          </p:txBody>
        </p:sp>
        <p:sp>
          <p:nvSpPr>
            <p:cNvPr id="7398" name="Line 112"/>
            <p:cNvSpPr>
              <a:spLocks noChangeShapeType="1"/>
            </p:cNvSpPr>
            <p:nvPr/>
          </p:nvSpPr>
          <p:spPr bwMode="auto">
            <a:xfrm>
              <a:off x="4405314" y="1830388"/>
              <a:ext cx="36513" cy="1587"/>
            </a:xfrm>
            <a:prstGeom prst="line">
              <a:avLst/>
            </a:prstGeom>
            <a:noFill/>
            <a:ln w="19050">
              <a:solidFill>
                <a:schemeClr val="tx1"/>
              </a:solidFill>
              <a:round/>
              <a:headEnd/>
              <a:tailEnd/>
            </a:ln>
          </p:spPr>
          <p:txBody>
            <a:bodyPr/>
            <a:lstStyle/>
            <a:p>
              <a:pPr>
                <a:defRPr/>
              </a:pPr>
              <a:endParaRPr lang="en-US"/>
            </a:p>
          </p:txBody>
        </p:sp>
        <p:sp>
          <p:nvSpPr>
            <p:cNvPr id="7399" name="Line 113"/>
            <p:cNvSpPr>
              <a:spLocks noChangeShapeType="1"/>
            </p:cNvSpPr>
            <p:nvPr/>
          </p:nvSpPr>
          <p:spPr bwMode="auto">
            <a:xfrm>
              <a:off x="4441826" y="1830388"/>
              <a:ext cx="38100" cy="1587"/>
            </a:xfrm>
            <a:prstGeom prst="line">
              <a:avLst/>
            </a:prstGeom>
            <a:noFill/>
            <a:ln w="19050">
              <a:solidFill>
                <a:schemeClr val="tx1"/>
              </a:solidFill>
              <a:round/>
              <a:headEnd/>
              <a:tailEnd/>
            </a:ln>
          </p:spPr>
          <p:txBody>
            <a:bodyPr/>
            <a:lstStyle/>
            <a:p>
              <a:pPr>
                <a:defRPr/>
              </a:pPr>
              <a:endParaRPr lang="en-US"/>
            </a:p>
          </p:txBody>
        </p:sp>
        <p:sp>
          <p:nvSpPr>
            <p:cNvPr id="7400" name="Line 114"/>
            <p:cNvSpPr>
              <a:spLocks noChangeShapeType="1"/>
            </p:cNvSpPr>
            <p:nvPr/>
          </p:nvSpPr>
          <p:spPr bwMode="auto">
            <a:xfrm>
              <a:off x="4479926" y="1830388"/>
              <a:ext cx="36513" cy="1587"/>
            </a:xfrm>
            <a:prstGeom prst="line">
              <a:avLst/>
            </a:prstGeom>
            <a:noFill/>
            <a:ln w="19050">
              <a:solidFill>
                <a:schemeClr val="tx1"/>
              </a:solidFill>
              <a:round/>
              <a:headEnd/>
              <a:tailEnd/>
            </a:ln>
          </p:spPr>
          <p:txBody>
            <a:bodyPr/>
            <a:lstStyle/>
            <a:p>
              <a:pPr>
                <a:defRPr/>
              </a:pPr>
              <a:endParaRPr lang="en-US"/>
            </a:p>
          </p:txBody>
        </p:sp>
        <p:sp>
          <p:nvSpPr>
            <p:cNvPr id="7401" name="Line 115"/>
            <p:cNvSpPr>
              <a:spLocks noChangeShapeType="1"/>
            </p:cNvSpPr>
            <p:nvPr/>
          </p:nvSpPr>
          <p:spPr bwMode="auto">
            <a:xfrm>
              <a:off x="4516439" y="1830388"/>
              <a:ext cx="36513" cy="1587"/>
            </a:xfrm>
            <a:prstGeom prst="line">
              <a:avLst/>
            </a:prstGeom>
            <a:noFill/>
            <a:ln w="19050">
              <a:solidFill>
                <a:schemeClr val="tx1"/>
              </a:solidFill>
              <a:round/>
              <a:headEnd/>
              <a:tailEnd/>
            </a:ln>
          </p:spPr>
          <p:txBody>
            <a:bodyPr/>
            <a:lstStyle/>
            <a:p>
              <a:pPr>
                <a:defRPr/>
              </a:pPr>
              <a:endParaRPr lang="en-US"/>
            </a:p>
          </p:txBody>
        </p:sp>
        <p:sp>
          <p:nvSpPr>
            <p:cNvPr id="7402" name="Line 116"/>
            <p:cNvSpPr>
              <a:spLocks noChangeShapeType="1"/>
            </p:cNvSpPr>
            <p:nvPr/>
          </p:nvSpPr>
          <p:spPr bwMode="auto">
            <a:xfrm>
              <a:off x="4552951" y="1831975"/>
              <a:ext cx="39688" cy="0"/>
            </a:xfrm>
            <a:prstGeom prst="line">
              <a:avLst/>
            </a:prstGeom>
            <a:noFill/>
            <a:ln w="19050">
              <a:solidFill>
                <a:schemeClr val="tx1"/>
              </a:solidFill>
              <a:round/>
              <a:headEnd/>
              <a:tailEnd/>
            </a:ln>
          </p:spPr>
          <p:txBody>
            <a:bodyPr/>
            <a:lstStyle/>
            <a:p>
              <a:pPr>
                <a:defRPr/>
              </a:pPr>
              <a:endParaRPr lang="en-US"/>
            </a:p>
          </p:txBody>
        </p:sp>
        <p:sp>
          <p:nvSpPr>
            <p:cNvPr id="7403" name="Freeform 117"/>
            <p:cNvSpPr>
              <a:spLocks/>
            </p:cNvSpPr>
            <p:nvPr/>
          </p:nvSpPr>
          <p:spPr bwMode="auto">
            <a:xfrm>
              <a:off x="4191001" y="1827213"/>
              <a:ext cx="25400" cy="3175"/>
            </a:xfrm>
            <a:custGeom>
              <a:avLst/>
              <a:gdLst>
                <a:gd name="T0" fmla="*/ 1 w 37"/>
                <a:gd name="T1" fmla="*/ 0 h 8"/>
                <a:gd name="T2" fmla="*/ 1 w 37"/>
                <a:gd name="T3" fmla="*/ 0 h 8"/>
                <a:gd name="T4" fmla="*/ 0 w 37"/>
                <a:gd name="T5" fmla="*/ 0 h 8"/>
                <a:gd name="T6" fmla="*/ 0 w 37"/>
                <a:gd name="T7" fmla="*/ 0 h 8"/>
                <a:gd name="T8" fmla="*/ 0 w 37"/>
                <a:gd name="T9" fmla="*/ 0 h 8"/>
                <a:gd name="T10" fmla="*/ 0 w 37"/>
                <a:gd name="T11" fmla="*/ 0 h 8"/>
                <a:gd name="T12" fmla="*/ 0 w 37"/>
                <a:gd name="T13" fmla="*/ 0 h 8"/>
                <a:gd name="T14" fmla="*/ 0 w 37"/>
                <a:gd name="T15" fmla="*/ 0 h 8"/>
                <a:gd name="T16" fmla="*/ 0 w 37"/>
                <a:gd name="T17" fmla="*/ 0 h 8"/>
                <a:gd name="T18" fmla="*/ 1 w 37"/>
                <a:gd name="T19" fmla="*/ 0 h 8"/>
                <a:gd name="T20" fmla="*/ 1 w 37"/>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8"/>
                <a:gd name="T35" fmla="*/ 37 w 3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8">
                  <a:moveTo>
                    <a:pt x="37" y="8"/>
                  </a:moveTo>
                  <a:lnTo>
                    <a:pt x="27" y="5"/>
                  </a:lnTo>
                  <a:lnTo>
                    <a:pt x="13" y="3"/>
                  </a:lnTo>
                  <a:lnTo>
                    <a:pt x="3" y="1"/>
                  </a:lnTo>
                  <a:lnTo>
                    <a:pt x="2" y="0"/>
                  </a:lnTo>
                  <a:lnTo>
                    <a:pt x="0" y="0"/>
                  </a:lnTo>
                  <a:lnTo>
                    <a:pt x="2" y="0"/>
                  </a:lnTo>
                  <a:lnTo>
                    <a:pt x="3" y="1"/>
                  </a:lnTo>
                  <a:lnTo>
                    <a:pt x="13" y="3"/>
                  </a:lnTo>
                  <a:lnTo>
                    <a:pt x="27" y="5"/>
                  </a:lnTo>
                  <a:lnTo>
                    <a:pt x="37" y="8"/>
                  </a:lnTo>
                  <a:close/>
                </a:path>
              </a:pathLst>
            </a:custGeom>
            <a:noFill/>
            <a:ln w="19050" cmpd="sng">
              <a:solidFill>
                <a:schemeClr val="tx1"/>
              </a:solidFill>
              <a:prstDash val="solid"/>
              <a:round/>
              <a:headEnd/>
              <a:tailEnd/>
            </a:ln>
          </p:spPr>
          <p:txBody>
            <a:bodyPr/>
            <a:lstStyle/>
            <a:p>
              <a:pPr>
                <a:defRPr/>
              </a:pPr>
              <a:endParaRPr lang="en-US"/>
            </a:p>
          </p:txBody>
        </p:sp>
        <p:sp>
          <p:nvSpPr>
            <p:cNvPr id="7404" name="Line 118"/>
            <p:cNvSpPr>
              <a:spLocks noChangeShapeType="1"/>
            </p:cNvSpPr>
            <p:nvPr/>
          </p:nvSpPr>
          <p:spPr bwMode="auto">
            <a:xfrm>
              <a:off x="3348039" y="1033463"/>
              <a:ext cx="0" cy="815975"/>
            </a:xfrm>
            <a:prstGeom prst="line">
              <a:avLst/>
            </a:prstGeom>
            <a:noFill/>
            <a:ln w="19050">
              <a:solidFill>
                <a:schemeClr val="tx1"/>
              </a:solidFill>
              <a:round/>
              <a:headEnd/>
              <a:tailEnd/>
            </a:ln>
          </p:spPr>
          <p:txBody>
            <a:bodyPr wrap="none" anchor="ctr"/>
            <a:lstStyle/>
            <a:p>
              <a:pPr>
                <a:defRPr/>
              </a:pPr>
              <a:endParaRPr lang="en-US"/>
            </a:p>
          </p:txBody>
        </p:sp>
        <p:sp>
          <p:nvSpPr>
            <p:cNvPr id="3" name="Triangle 2">
              <a:extLst>
                <a:ext uri="{FF2B5EF4-FFF2-40B4-BE49-F238E27FC236}">
                  <a16:creationId xmlns:a16="http://schemas.microsoft.com/office/drawing/2014/main" id="{787CB72A-CD28-EF44-A327-86FF1210D80B}"/>
                </a:ext>
              </a:extLst>
            </p:cNvPr>
            <p:cNvSpPr/>
            <p:nvPr/>
          </p:nvSpPr>
          <p:spPr>
            <a:xfrm rot="13273912">
              <a:off x="3222627" y="1638343"/>
              <a:ext cx="442060" cy="252788"/>
            </a:xfrm>
            <a:prstGeom prst="triangle">
              <a:avLst>
                <a:gd name="adj" fmla="val 5429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5" name="Line 119">
              <a:extLst>
                <a:ext uri="{FF2B5EF4-FFF2-40B4-BE49-F238E27FC236}">
                  <a16:creationId xmlns:a16="http://schemas.microsoft.com/office/drawing/2014/main" id="{EFFCD861-D239-D143-8475-CB91EB6A14C0}"/>
                </a:ext>
              </a:extLst>
            </p:cNvPr>
            <p:cNvSpPr>
              <a:spLocks noChangeShapeType="1"/>
            </p:cNvSpPr>
            <p:nvPr/>
          </p:nvSpPr>
          <p:spPr bwMode="auto">
            <a:xfrm flipH="1" flipV="1">
              <a:off x="3600453" y="1751013"/>
              <a:ext cx="241298" cy="79375"/>
            </a:xfrm>
            <a:prstGeom prst="line">
              <a:avLst/>
            </a:prstGeom>
            <a:noFill/>
            <a:ln w="53975">
              <a:solidFill>
                <a:schemeClr val="tx1"/>
              </a:solidFill>
              <a:round/>
              <a:headEnd type="none"/>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 name="Line 119">
              <a:extLst>
                <a:ext uri="{FF2B5EF4-FFF2-40B4-BE49-F238E27FC236}">
                  <a16:creationId xmlns:a16="http://schemas.microsoft.com/office/drawing/2014/main" id="{5885894C-D419-E047-EE55-7C359AB3800C}"/>
                </a:ext>
              </a:extLst>
            </p:cNvPr>
            <p:cNvSpPr>
              <a:spLocks noChangeShapeType="1"/>
            </p:cNvSpPr>
            <p:nvPr/>
          </p:nvSpPr>
          <p:spPr bwMode="auto">
            <a:xfrm flipH="1" flipV="1">
              <a:off x="3555794" y="1814511"/>
              <a:ext cx="505032" cy="19051"/>
            </a:xfrm>
            <a:prstGeom prst="line">
              <a:avLst/>
            </a:prstGeom>
            <a:noFill/>
            <a:ln w="53975">
              <a:solidFill>
                <a:schemeClr val="tx1"/>
              </a:solidFill>
              <a:round/>
              <a:headEnd type="none"/>
              <a:tailEnd type="non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19">
              <a:extLst>
                <a:ext uri="{FF2B5EF4-FFF2-40B4-BE49-F238E27FC236}">
                  <a16:creationId xmlns:a16="http://schemas.microsoft.com/office/drawing/2014/main" id="{2DBC194A-3166-EAE3-9DB5-C0F86B08246E}"/>
                </a:ext>
              </a:extLst>
            </p:cNvPr>
            <p:cNvSpPr>
              <a:spLocks noChangeShapeType="1"/>
            </p:cNvSpPr>
            <p:nvPr/>
          </p:nvSpPr>
          <p:spPr bwMode="auto">
            <a:xfrm flipH="1" flipV="1">
              <a:off x="3498854" y="1684994"/>
              <a:ext cx="187323" cy="88296"/>
            </a:xfrm>
            <a:prstGeom prst="line">
              <a:avLst/>
            </a:prstGeom>
            <a:noFill/>
            <a:ln w="53975">
              <a:solidFill>
                <a:schemeClr val="tx1"/>
              </a:solidFill>
              <a:round/>
              <a:headEnd type="none"/>
              <a:tailEnd type="non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2701476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Ideas behind the Liability Threshold Model (LTM) </a:t>
            </a:r>
          </a:p>
        </p:txBody>
      </p:sp>
      <p:sp>
        <p:nvSpPr>
          <p:cNvPr id="3" name="Content Placeholder 2"/>
          <p:cNvSpPr>
            <a:spLocks noGrp="1"/>
          </p:cNvSpPr>
          <p:nvPr>
            <p:ph idx="1"/>
          </p:nvPr>
        </p:nvSpPr>
        <p:spPr/>
        <p:txBody>
          <a:bodyPr>
            <a:normAutofit/>
          </a:bodyPr>
          <a:lstStyle/>
          <a:p>
            <a:r>
              <a:rPr lang="en-US" dirty="0"/>
              <a:t>We can only observe binary outcomes, affected or unaffected, but people can be more or less affected.</a:t>
            </a:r>
          </a:p>
          <a:p>
            <a:r>
              <a:rPr lang="en-US" dirty="0"/>
              <a:t>Since the variables are latent (and therefore not directly observed) we cannot estimate the means and variances we did for continuous variables.</a:t>
            </a:r>
          </a:p>
          <a:p>
            <a:r>
              <a:rPr lang="en-US" dirty="0"/>
              <a:t>Thus, we have to make assumptions about them (pretend that they are some arbitrary value).</a:t>
            </a:r>
          </a:p>
          <a:p>
            <a:pPr lvl="1"/>
            <a:endParaRPr lang="en-US" dirty="0"/>
          </a:p>
        </p:txBody>
      </p:sp>
    </p:spTree>
    <p:extLst>
      <p:ext uri="{BB962C8B-B14F-4D97-AF65-F5344CB8AC3E}">
        <p14:creationId xmlns:p14="http://schemas.microsoft.com/office/powerpoint/2010/main" val="3699201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Identifying Assumptions</a:t>
            </a:r>
          </a:p>
        </p:txBody>
      </p:sp>
      <p:sp>
        <p:nvSpPr>
          <p:cNvPr id="3" name="Content Placeholder 2"/>
          <p:cNvSpPr>
            <a:spLocks noGrp="1"/>
          </p:cNvSpPr>
          <p:nvPr>
            <p:ph idx="1"/>
          </p:nvPr>
        </p:nvSpPr>
        <p:spPr>
          <a:xfrm>
            <a:off x="1028700" y="2286000"/>
            <a:ext cx="7200900" cy="3886200"/>
          </a:xfrm>
        </p:spPr>
        <p:txBody>
          <a:bodyPr>
            <a:normAutofit fontScale="77500" lnSpcReduction="20000"/>
          </a:bodyPr>
          <a:lstStyle/>
          <a:p>
            <a:pPr marL="0" indent="0">
              <a:buNone/>
            </a:pPr>
            <a:r>
              <a:rPr lang="en-US" dirty="0">
                <a:solidFill>
                  <a:schemeClr val="accent5"/>
                </a:solidFill>
              </a:rPr>
              <a:t>Mean Assumption </a:t>
            </a:r>
          </a:p>
          <a:p>
            <a:pPr marL="457182" lvl="1" indent="0">
              <a:buNone/>
            </a:pPr>
            <a:r>
              <a:rPr lang="en-US" dirty="0"/>
              <a:t>The intercept (mean) is 0 </a:t>
            </a:r>
          </a:p>
          <a:p>
            <a:pPr marL="457182" lvl="1" indent="0">
              <a:buNone/>
            </a:pPr>
            <a:r>
              <a:rPr lang="en-US" dirty="0">
                <a:solidFill>
                  <a:schemeClr val="accent5"/>
                </a:solidFill>
              </a:rPr>
              <a:t>or</a:t>
            </a:r>
            <a:r>
              <a:rPr lang="en-US" dirty="0"/>
              <a:t> </a:t>
            </a:r>
          </a:p>
          <a:p>
            <a:pPr marL="457182" lvl="1" indent="0">
              <a:buNone/>
            </a:pPr>
            <a:r>
              <a:rPr lang="en-US" dirty="0"/>
              <a:t>The threshold is 0 (</a:t>
            </a:r>
            <a:r>
              <a:rPr lang="el-GR" sz="2000" dirty="0">
                <a:latin typeface="Times New Roman" panose="02020603050405020304" pitchFamily="18" charset="0"/>
                <a:cs typeface="Times New Roman" panose="02020603050405020304" pitchFamily="18" charset="0"/>
              </a:rPr>
              <a:t>τ</a:t>
            </a:r>
            <a:r>
              <a:rPr lang="en-US" dirty="0"/>
              <a:t> = 0)  </a:t>
            </a:r>
          </a:p>
          <a:p>
            <a:pPr lvl="1">
              <a:buFont typeface="Arial"/>
              <a:buChar char="•"/>
            </a:pPr>
            <a:r>
              <a:rPr lang="en-US" dirty="0"/>
              <a:t>Either of these two assumptions provide equivalent model fit and the intercept is a transformation of </a:t>
            </a:r>
            <a:r>
              <a:rPr lang="en-US" dirty="0" err="1"/>
              <a:t>τ</a:t>
            </a:r>
            <a:r>
              <a:rPr lang="en-US" dirty="0"/>
              <a:t>.</a:t>
            </a:r>
          </a:p>
          <a:p>
            <a:pPr marL="0" indent="0">
              <a:buNone/>
            </a:pPr>
            <a:r>
              <a:rPr lang="en-US" dirty="0">
                <a:solidFill>
                  <a:schemeClr val="accent5"/>
                </a:solidFill>
              </a:rPr>
              <a:t>Variance Assumption </a:t>
            </a:r>
          </a:p>
          <a:p>
            <a:pPr marL="457182" lvl="1" indent="0">
              <a:buNone/>
            </a:pPr>
            <a:r>
              <a:rPr lang="en-US" dirty="0" err="1"/>
              <a:t>Var</a:t>
            </a:r>
            <a:r>
              <a:rPr lang="en-US" dirty="0"/>
              <a:t>(</a:t>
            </a:r>
            <a:r>
              <a:rPr lang="en-US" dirty="0" err="1"/>
              <a:t>ε|x</a:t>
            </a:r>
            <a:r>
              <a:rPr lang="en-US" dirty="0"/>
              <a:t>) = 1 in the normal-ogive model</a:t>
            </a:r>
          </a:p>
          <a:p>
            <a:pPr marL="457182" lvl="1" indent="0">
              <a:buNone/>
            </a:pPr>
            <a:r>
              <a:rPr lang="en-US" dirty="0" err="1"/>
              <a:t>Var</a:t>
            </a:r>
            <a:r>
              <a:rPr lang="en-US" dirty="0"/>
              <a:t>(</a:t>
            </a:r>
            <a:r>
              <a:rPr lang="en-US" dirty="0" err="1"/>
              <a:t>ε|x</a:t>
            </a:r>
            <a:r>
              <a:rPr lang="en-US" dirty="0"/>
              <a:t>) = π</a:t>
            </a:r>
            <a:r>
              <a:rPr lang="en-US" baseline="30000" dirty="0"/>
              <a:t>2</a:t>
            </a:r>
            <a:r>
              <a:rPr lang="en-US" dirty="0"/>
              <a:t>/3 in the logit model.</a:t>
            </a:r>
          </a:p>
          <a:p>
            <a:pPr marL="0" indent="0">
              <a:buNone/>
            </a:pPr>
            <a:endParaRPr lang="en-US" dirty="0">
              <a:solidFill>
                <a:srgbClr val="FFC000"/>
              </a:solidFill>
            </a:endParaRPr>
          </a:p>
          <a:p>
            <a:pPr marL="0" indent="0">
              <a:buNone/>
            </a:pPr>
            <a:r>
              <a:rPr lang="en-US" dirty="0">
                <a:solidFill>
                  <a:schemeClr val="accent5"/>
                </a:solidFill>
              </a:rPr>
              <a:t>Assumption 3</a:t>
            </a:r>
          </a:p>
          <a:p>
            <a:pPr marL="457182" lvl="1" indent="0">
              <a:buNone/>
            </a:pPr>
            <a:r>
              <a:rPr lang="en-US" dirty="0"/>
              <a:t>The conditional mean of </a:t>
            </a:r>
            <a:r>
              <a:rPr lang="en-US" dirty="0" err="1"/>
              <a:t>ε</a:t>
            </a:r>
            <a:r>
              <a:rPr lang="en-US" dirty="0"/>
              <a:t> is 0.</a:t>
            </a:r>
          </a:p>
          <a:p>
            <a:pPr lvl="1">
              <a:buFont typeface="Arial"/>
              <a:buChar char="•"/>
            </a:pPr>
            <a:r>
              <a:rPr lang="en-US" dirty="0"/>
              <a:t>This is the same assumption as we make for continuous variables, and allows the parameters to be unbiased</a:t>
            </a:r>
          </a:p>
        </p:txBody>
      </p:sp>
      <p:cxnSp>
        <p:nvCxnSpPr>
          <p:cNvPr id="4" name="Straight Arrow Connector 3">
            <a:extLst>
              <a:ext uri="{FF2B5EF4-FFF2-40B4-BE49-F238E27FC236}">
                <a16:creationId xmlns:a16="http://schemas.microsoft.com/office/drawing/2014/main" id="{05078207-2D2E-284B-8747-633974F913AB}"/>
              </a:ext>
            </a:extLst>
          </p:cNvPr>
          <p:cNvCxnSpPr>
            <a:cxnSpLocks/>
          </p:cNvCxnSpPr>
          <p:nvPr/>
        </p:nvCxnSpPr>
        <p:spPr>
          <a:xfrm flipH="1">
            <a:off x="4114800" y="2661523"/>
            <a:ext cx="2117156"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E6AA6F3-295D-A748-97C3-8854C4726BED}"/>
              </a:ext>
            </a:extLst>
          </p:cNvPr>
          <p:cNvSpPr txBox="1"/>
          <p:nvPr/>
        </p:nvSpPr>
        <p:spPr>
          <a:xfrm>
            <a:off x="6266592" y="2457492"/>
            <a:ext cx="2420459" cy="707886"/>
          </a:xfrm>
          <a:prstGeom prst="rect">
            <a:avLst/>
          </a:prstGeom>
          <a:noFill/>
        </p:spPr>
        <p:txBody>
          <a:bodyPr wrap="square" rtlCol="0">
            <a:spAutoFit/>
          </a:bodyPr>
          <a:lstStyle/>
          <a:p>
            <a:r>
              <a:rPr lang="en-US" sz="2000" dirty="0">
                <a:solidFill>
                  <a:srgbClr val="FF0000"/>
                </a:solidFill>
              </a:rPr>
              <a:t>The traditional assumption</a:t>
            </a:r>
          </a:p>
        </p:txBody>
      </p:sp>
      <p:cxnSp>
        <p:nvCxnSpPr>
          <p:cNvPr id="8" name="Straight Arrow Connector 7">
            <a:extLst>
              <a:ext uri="{FF2B5EF4-FFF2-40B4-BE49-F238E27FC236}">
                <a16:creationId xmlns:a16="http://schemas.microsoft.com/office/drawing/2014/main" id="{BD7D57A6-7052-844A-9DAE-099B4867FEF5}"/>
              </a:ext>
            </a:extLst>
          </p:cNvPr>
          <p:cNvCxnSpPr>
            <a:cxnSpLocks/>
            <a:stCxn id="9" idx="1"/>
          </p:cNvCxnSpPr>
          <p:nvPr/>
        </p:nvCxnSpPr>
        <p:spPr>
          <a:xfrm flipH="1">
            <a:off x="5029200" y="4246418"/>
            <a:ext cx="1202756" cy="2216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D373756-6BAF-8B4E-BF8A-9037DE98E299}"/>
              </a:ext>
            </a:extLst>
          </p:cNvPr>
          <p:cNvSpPr txBox="1"/>
          <p:nvPr/>
        </p:nvSpPr>
        <p:spPr>
          <a:xfrm>
            <a:off x="6231956" y="4046363"/>
            <a:ext cx="2420459" cy="400110"/>
          </a:xfrm>
          <a:prstGeom prst="rect">
            <a:avLst/>
          </a:prstGeom>
          <a:noFill/>
        </p:spPr>
        <p:txBody>
          <a:bodyPr wrap="square" rtlCol="0">
            <a:spAutoFit/>
          </a:bodyPr>
          <a:lstStyle/>
          <a:p>
            <a:r>
              <a:rPr lang="en-US" sz="2000" dirty="0">
                <a:solidFill>
                  <a:srgbClr val="FF0000"/>
                </a:solidFill>
              </a:rPr>
              <a:t>The </a:t>
            </a:r>
            <a:r>
              <a:rPr lang="en-US" sz="2000" dirty="0" err="1">
                <a:solidFill>
                  <a:srgbClr val="FF0000"/>
                </a:solidFill>
              </a:rPr>
              <a:t>Probit</a:t>
            </a:r>
            <a:r>
              <a:rPr lang="en-US" sz="2000" dirty="0">
                <a:solidFill>
                  <a:srgbClr val="FF0000"/>
                </a:solidFill>
              </a:rPr>
              <a:t> Model</a:t>
            </a:r>
          </a:p>
        </p:txBody>
      </p:sp>
      <p:cxnSp>
        <p:nvCxnSpPr>
          <p:cNvPr id="11" name="Straight Arrow Connector 10">
            <a:extLst>
              <a:ext uri="{FF2B5EF4-FFF2-40B4-BE49-F238E27FC236}">
                <a16:creationId xmlns:a16="http://schemas.microsoft.com/office/drawing/2014/main" id="{858A8762-549B-AE47-86D9-B6B449F175BB}"/>
              </a:ext>
            </a:extLst>
          </p:cNvPr>
          <p:cNvCxnSpPr>
            <a:cxnSpLocks/>
          </p:cNvCxnSpPr>
          <p:nvPr/>
        </p:nvCxnSpPr>
        <p:spPr>
          <a:xfrm flipH="1" flipV="1">
            <a:off x="5029200" y="4554378"/>
            <a:ext cx="1237392" cy="779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CAD48DD-A529-0249-9062-08F5FD0BAEA5}"/>
              </a:ext>
            </a:extLst>
          </p:cNvPr>
          <p:cNvSpPr txBox="1"/>
          <p:nvPr/>
        </p:nvSpPr>
        <p:spPr>
          <a:xfrm>
            <a:off x="6266592" y="4400490"/>
            <a:ext cx="2420459" cy="400110"/>
          </a:xfrm>
          <a:prstGeom prst="rect">
            <a:avLst/>
          </a:prstGeom>
          <a:noFill/>
        </p:spPr>
        <p:txBody>
          <a:bodyPr wrap="square" rtlCol="0">
            <a:spAutoFit/>
          </a:bodyPr>
          <a:lstStyle/>
          <a:p>
            <a:r>
              <a:rPr lang="en-US" sz="2000" dirty="0">
                <a:solidFill>
                  <a:srgbClr val="FF0000"/>
                </a:solidFill>
              </a:rPr>
              <a:t>The Logit Model</a:t>
            </a:r>
          </a:p>
        </p:txBody>
      </p:sp>
    </p:spTree>
    <p:extLst>
      <p:ext uri="{BB962C8B-B14F-4D97-AF65-F5344CB8AC3E}">
        <p14:creationId xmlns:p14="http://schemas.microsoft.com/office/powerpoint/2010/main" val="2494631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Identifying Assumptions of Ordinal Associations</a:t>
            </a:r>
          </a:p>
        </p:txBody>
      </p:sp>
      <p:sp>
        <p:nvSpPr>
          <p:cNvPr id="3" name="Content Placeholder 2"/>
          <p:cNvSpPr>
            <a:spLocks noGrp="1"/>
          </p:cNvSpPr>
          <p:nvPr>
            <p:ph idx="1"/>
          </p:nvPr>
        </p:nvSpPr>
        <p:spPr>
          <a:xfrm>
            <a:off x="914400" y="2148265"/>
            <a:ext cx="7976434" cy="4328735"/>
          </a:xfrm>
        </p:spPr>
        <p:txBody>
          <a:bodyPr>
            <a:normAutofit/>
          </a:bodyPr>
          <a:lstStyle/>
          <a:p>
            <a:r>
              <a:rPr lang="en-US" dirty="0">
                <a:solidFill>
                  <a:schemeClr val="accent5"/>
                </a:solidFill>
              </a:rPr>
              <a:t>The assumptions are arbitrary </a:t>
            </a:r>
          </a:p>
          <a:p>
            <a:pPr lvl="1"/>
            <a:r>
              <a:rPr lang="en-US" dirty="0"/>
              <a:t>The same model can be specified in different ways, but the parameters will estimate different things.  The -2lnL should be the same for models that are transformations of each other.</a:t>
            </a:r>
          </a:p>
          <a:p>
            <a:pPr lvl="1"/>
            <a:endParaRPr lang="en-US" dirty="0">
              <a:solidFill>
                <a:schemeClr val="accent5"/>
              </a:solidFill>
            </a:endParaRPr>
          </a:p>
          <a:p>
            <a:r>
              <a:rPr lang="en-US" dirty="0">
                <a:solidFill>
                  <a:schemeClr val="accent5"/>
                </a:solidFill>
              </a:rPr>
              <a:t>The assumptions are necessary. </a:t>
            </a:r>
          </a:p>
          <a:p>
            <a:pPr lvl="1"/>
            <a:r>
              <a:rPr lang="en-US" dirty="0"/>
              <a:t>Because the latent dimension is only measured indirectly, by ordinal items, we have no direct information on its variance.  The thresholds could expand or contract (think accordion) to completely compensate for a change in variance.</a:t>
            </a:r>
          </a:p>
        </p:txBody>
      </p:sp>
    </p:spTree>
    <p:extLst>
      <p:ext uri="{BB962C8B-B14F-4D97-AF65-F5344CB8AC3E}">
        <p14:creationId xmlns:p14="http://schemas.microsoft.com/office/powerpoint/2010/main" val="1597721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Fundamentals of the </a:t>
            </a:r>
            <a:br>
              <a:rPr lang="en-US" dirty="0"/>
            </a:br>
            <a:r>
              <a:rPr lang="en-US" dirty="0"/>
              <a:t>Threshold Model</a:t>
            </a:r>
          </a:p>
        </p:txBody>
      </p:sp>
      <p:sp>
        <p:nvSpPr>
          <p:cNvPr id="9" name="TextBox 8">
            <a:extLst>
              <a:ext uri="{FF2B5EF4-FFF2-40B4-BE49-F238E27FC236}">
                <a16:creationId xmlns:a16="http://schemas.microsoft.com/office/drawing/2014/main" id="{2E2A098F-7180-2CB7-5D61-75FFEE319B17}"/>
              </a:ext>
            </a:extLst>
          </p:cNvPr>
          <p:cNvSpPr txBox="1"/>
          <p:nvPr/>
        </p:nvSpPr>
        <p:spPr>
          <a:xfrm>
            <a:off x="709361" y="5957530"/>
            <a:ext cx="4258177" cy="646331"/>
          </a:xfrm>
          <a:prstGeom prst="rect">
            <a:avLst/>
          </a:prstGeom>
          <a:noFill/>
        </p:spPr>
        <p:txBody>
          <a:bodyPr wrap="square" rtlCol="0">
            <a:spAutoFit/>
          </a:bodyPr>
          <a:lstStyle/>
          <a:p>
            <a:r>
              <a:rPr lang="en-US" dirty="0">
                <a:effectLst/>
                <a:latin typeface="Century Gothic" panose="020B0502020202020204" pitchFamily="34" charset="0"/>
              </a:rPr>
              <a:t>The threshold is just a z score and can be interpreted as such</a:t>
            </a:r>
          </a:p>
        </p:txBody>
      </p:sp>
      <p:sp>
        <p:nvSpPr>
          <p:cNvPr id="4" name="TextBox 3">
            <a:extLst>
              <a:ext uri="{FF2B5EF4-FFF2-40B4-BE49-F238E27FC236}">
                <a16:creationId xmlns:a16="http://schemas.microsoft.com/office/drawing/2014/main" id="{1644FC63-7556-6266-8D0A-EDF6D6833CFA}"/>
              </a:ext>
            </a:extLst>
          </p:cNvPr>
          <p:cNvSpPr txBox="1"/>
          <p:nvPr/>
        </p:nvSpPr>
        <p:spPr>
          <a:xfrm>
            <a:off x="4810822" y="2197894"/>
            <a:ext cx="4327735" cy="2462213"/>
          </a:xfrm>
          <a:prstGeom prst="rect">
            <a:avLst/>
          </a:prstGeom>
          <a:noFill/>
        </p:spPr>
        <p:txBody>
          <a:bodyPr wrap="square" rtlCol="0">
            <a:spAutoFit/>
          </a:bodyPr>
          <a:lstStyle/>
          <a:p>
            <a:pPr marL="342900" indent="-342900">
              <a:buFont typeface="Arial" panose="020B0604020202020204" pitchFamily="34" charset="0"/>
              <a:buChar char="•"/>
            </a:pPr>
            <a:r>
              <a:rPr lang="en-US" sz="2200" dirty="0"/>
              <a:t>If </a:t>
            </a:r>
            <a:r>
              <a:rPr lang="el-GR" sz="2000" dirty="0">
                <a:latin typeface="Times New Roman" panose="02020603050405020304" pitchFamily="18" charset="0"/>
                <a:cs typeface="Times New Roman" panose="02020603050405020304" pitchFamily="18" charset="0"/>
              </a:rPr>
              <a:t>τ</a:t>
            </a:r>
            <a:r>
              <a:rPr lang="en-US" sz="2200" dirty="0"/>
              <a:t> is -1.65 then 5% of the distribution will be to the left of </a:t>
            </a:r>
            <a:r>
              <a:rPr lang="el-GR" sz="2000" dirty="0">
                <a:latin typeface="Times New Roman" panose="02020603050405020304" pitchFamily="18" charset="0"/>
                <a:cs typeface="Times New Roman" panose="02020603050405020304" pitchFamily="18" charset="0"/>
              </a:rPr>
              <a:t>τ</a:t>
            </a:r>
            <a:r>
              <a:rPr lang="en-US" sz="2200" dirty="0"/>
              <a:t> and 95% will be to the right</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If we had 1000 people, 50 would be less than </a:t>
            </a:r>
            <a:r>
              <a:rPr lang="el-GR" sz="2000" dirty="0">
                <a:latin typeface="Times New Roman" panose="02020603050405020304" pitchFamily="18" charset="0"/>
                <a:cs typeface="Times New Roman" panose="02020603050405020304" pitchFamily="18" charset="0"/>
              </a:rPr>
              <a:t>τ</a:t>
            </a:r>
            <a:r>
              <a:rPr lang="en-US" sz="2200" dirty="0">
                <a:cs typeface="Times New Roman" panose="02020603050405020304" pitchFamily="18" charset="0"/>
              </a:rPr>
              <a:t> and 950 would be more than </a:t>
            </a:r>
            <a:r>
              <a:rPr lang="el-GR" sz="2000" dirty="0">
                <a:latin typeface="Times New Roman" panose="02020603050405020304" pitchFamily="18" charset="0"/>
                <a:cs typeface="Times New Roman" panose="02020603050405020304" pitchFamily="18" charset="0"/>
              </a:rPr>
              <a:t>τ</a:t>
            </a:r>
            <a:endParaRPr lang="en-US" sz="2200" dirty="0"/>
          </a:p>
        </p:txBody>
      </p:sp>
      <p:pic>
        <p:nvPicPr>
          <p:cNvPr id="12" name="Picture 11">
            <a:extLst>
              <a:ext uri="{FF2B5EF4-FFF2-40B4-BE49-F238E27FC236}">
                <a16:creationId xmlns:a16="http://schemas.microsoft.com/office/drawing/2014/main" id="{46229BBC-BCE3-54B6-181F-2F7BBFE3512B}"/>
              </a:ext>
            </a:extLst>
          </p:cNvPr>
          <p:cNvPicPr>
            <a:picLocks noChangeAspect="1"/>
          </p:cNvPicPr>
          <p:nvPr/>
        </p:nvPicPr>
        <p:blipFill>
          <a:blip r:embed="rId3"/>
          <a:stretch>
            <a:fillRect/>
          </a:stretch>
        </p:blipFill>
        <p:spPr>
          <a:xfrm>
            <a:off x="838200" y="2116380"/>
            <a:ext cx="3835310" cy="2760420"/>
          </a:xfrm>
          <a:prstGeom prst="rect">
            <a:avLst/>
          </a:prstGeom>
        </p:spPr>
      </p:pic>
    </p:spTree>
    <p:extLst>
      <p:ext uri="{BB962C8B-B14F-4D97-AF65-F5344CB8AC3E}">
        <p14:creationId xmlns:p14="http://schemas.microsoft.com/office/powerpoint/2010/main" val="4236945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Fundamentals of the </a:t>
            </a:r>
            <a:br>
              <a:rPr lang="en-US" dirty="0"/>
            </a:br>
            <a:r>
              <a:rPr lang="en-US" dirty="0"/>
              <a:t>Threshold Model</a:t>
            </a:r>
          </a:p>
        </p:txBody>
      </p:sp>
      <p:sp>
        <p:nvSpPr>
          <p:cNvPr id="9" name="TextBox 8">
            <a:extLst>
              <a:ext uri="{FF2B5EF4-FFF2-40B4-BE49-F238E27FC236}">
                <a16:creationId xmlns:a16="http://schemas.microsoft.com/office/drawing/2014/main" id="{2E2A098F-7180-2CB7-5D61-75FFEE319B17}"/>
              </a:ext>
            </a:extLst>
          </p:cNvPr>
          <p:cNvSpPr txBox="1"/>
          <p:nvPr/>
        </p:nvSpPr>
        <p:spPr>
          <a:xfrm>
            <a:off x="709361" y="5957530"/>
            <a:ext cx="4258177" cy="646331"/>
          </a:xfrm>
          <a:prstGeom prst="rect">
            <a:avLst/>
          </a:prstGeom>
          <a:noFill/>
        </p:spPr>
        <p:txBody>
          <a:bodyPr wrap="square" rtlCol="0">
            <a:spAutoFit/>
          </a:bodyPr>
          <a:lstStyle/>
          <a:p>
            <a:r>
              <a:rPr lang="en-US" dirty="0">
                <a:effectLst/>
                <a:latin typeface="Century Gothic" panose="020B0502020202020204" pitchFamily="34" charset="0"/>
              </a:rPr>
              <a:t>The threshold is just a z score and can be interpreted as such</a:t>
            </a:r>
          </a:p>
        </p:txBody>
      </p:sp>
      <p:sp>
        <p:nvSpPr>
          <p:cNvPr id="4" name="TextBox 3">
            <a:extLst>
              <a:ext uri="{FF2B5EF4-FFF2-40B4-BE49-F238E27FC236}">
                <a16:creationId xmlns:a16="http://schemas.microsoft.com/office/drawing/2014/main" id="{1644FC63-7556-6266-8D0A-EDF6D6833CFA}"/>
              </a:ext>
            </a:extLst>
          </p:cNvPr>
          <p:cNvSpPr txBox="1"/>
          <p:nvPr/>
        </p:nvSpPr>
        <p:spPr>
          <a:xfrm>
            <a:off x="4800602" y="2171700"/>
            <a:ext cx="4327735" cy="2585323"/>
          </a:xfrm>
          <a:prstGeom prst="rect">
            <a:avLst/>
          </a:prstGeom>
          <a:noFill/>
        </p:spPr>
        <p:txBody>
          <a:bodyPr wrap="square" rtlCol="0">
            <a:spAutoFit/>
          </a:bodyPr>
          <a:lstStyle/>
          <a:p>
            <a:pPr marL="342900" indent="-342900">
              <a:buFont typeface="Arial" panose="020B0604020202020204" pitchFamily="34" charset="0"/>
              <a:buChar char="•"/>
            </a:pPr>
            <a:r>
              <a:rPr lang="en-US" sz="2200" dirty="0"/>
              <a:t>If </a:t>
            </a:r>
            <a:r>
              <a:rPr lang="el-GR" sz="2400" dirty="0">
                <a:latin typeface="Times New Roman" panose="02020603050405020304" pitchFamily="18" charset="0"/>
                <a:cs typeface="Times New Roman" panose="02020603050405020304" pitchFamily="18" charset="0"/>
              </a:rPr>
              <a:t>τ</a:t>
            </a:r>
            <a:r>
              <a:rPr lang="en-US" sz="2200" dirty="0"/>
              <a:t> is 1.96 then 97.5% of the distribution will be to the left of </a:t>
            </a:r>
            <a:r>
              <a:rPr lang="el-GR" sz="2400" dirty="0">
                <a:latin typeface="Times New Roman" panose="02020603050405020304" pitchFamily="18" charset="0"/>
                <a:cs typeface="Times New Roman" panose="02020603050405020304" pitchFamily="18" charset="0"/>
              </a:rPr>
              <a:t>τ</a:t>
            </a:r>
            <a:r>
              <a:rPr lang="en-US" sz="2200" dirty="0"/>
              <a:t> and 2.5% will be to the right</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If we had 1000 people, 975 would be less than </a:t>
            </a:r>
            <a:r>
              <a:rPr lang="el-GR" sz="2400" dirty="0">
                <a:latin typeface="Times New Roman" panose="02020603050405020304" pitchFamily="18" charset="0"/>
                <a:cs typeface="Times New Roman" panose="02020603050405020304" pitchFamily="18" charset="0"/>
              </a:rPr>
              <a:t>τ</a:t>
            </a:r>
            <a:r>
              <a:rPr lang="en-US" sz="2200" dirty="0">
                <a:cs typeface="Times New Roman" panose="02020603050405020304" pitchFamily="18" charset="0"/>
              </a:rPr>
              <a:t> and 25 would be more than </a:t>
            </a:r>
            <a:r>
              <a:rPr lang="el-GR" sz="2400" dirty="0">
                <a:latin typeface="Times New Roman" panose="02020603050405020304" pitchFamily="18" charset="0"/>
                <a:cs typeface="Times New Roman" panose="02020603050405020304" pitchFamily="18" charset="0"/>
              </a:rPr>
              <a:t>τ</a:t>
            </a:r>
            <a:endParaRPr lang="en-US" sz="2200" dirty="0"/>
          </a:p>
        </p:txBody>
      </p:sp>
      <p:pic>
        <p:nvPicPr>
          <p:cNvPr id="7" name="Picture 6">
            <a:extLst>
              <a:ext uri="{FF2B5EF4-FFF2-40B4-BE49-F238E27FC236}">
                <a16:creationId xmlns:a16="http://schemas.microsoft.com/office/drawing/2014/main" id="{137157BC-6907-C9FA-AB24-2B8E911B04AE}"/>
              </a:ext>
            </a:extLst>
          </p:cNvPr>
          <p:cNvPicPr>
            <a:picLocks noChangeAspect="1"/>
          </p:cNvPicPr>
          <p:nvPr/>
        </p:nvPicPr>
        <p:blipFill>
          <a:blip r:embed="rId3"/>
          <a:stretch>
            <a:fillRect/>
          </a:stretch>
        </p:blipFill>
        <p:spPr>
          <a:xfrm>
            <a:off x="762000" y="2139043"/>
            <a:ext cx="3886200" cy="2797047"/>
          </a:xfrm>
          <a:prstGeom prst="rect">
            <a:avLst/>
          </a:prstGeom>
        </p:spPr>
      </p:pic>
    </p:spTree>
    <p:extLst>
      <p:ext uri="{BB962C8B-B14F-4D97-AF65-F5344CB8AC3E}">
        <p14:creationId xmlns:p14="http://schemas.microsoft.com/office/powerpoint/2010/main" val="3403403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7C344-8D80-F483-03E3-BB00CC9A4DD4}"/>
              </a:ext>
            </a:extLst>
          </p:cNvPr>
          <p:cNvSpPr>
            <a:spLocks noGrp="1"/>
          </p:cNvSpPr>
          <p:nvPr>
            <p:ph type="title"/>
          </p:nvPr>
        </p:nvSpPr>
        <p:spPr>
          <a:xfrm>
            <a:off x="685800" y="1600200"/>
            <a:ext cx="7209728" cy="876372"/>
          </a:xfrm>
        </p:spPr>
        <p:txBody>
          <a:bodyPr>
            <a:normAutofit fontScale="90000"/>
          </a:bodyPr>
          <a:lstStyle/>
          <a:p>
            <a:r>
              <a:rPr lang="en-US" dirty="0"/>
              <a:t>Time for Data</a:t>
            </a:r>
          </a:p>
        </p:txBody>
      </p:sp>
      <p:sp>
        <p:nvSpPr>
          <p:cNvPr id="3" name="Text Placeholder 2">
            <a:extLst>
              <a:ext uri="{FF2B5EF4-FFF2-40B4-BE49-F238E27FC236}">
                <a16:creationId xmlns:a16="http://schemas.microsoft.com/office/drawing/2014/main" id="{F334718C-A496-B411-E320-4126E304D9D0}"/>
              </a:ext>
            </a:extLst>
          </p:cNvPr>
          <p:cNvSpPr>
            <a:spLocks noGrp="1"/>
          </p:cNvSpPr>
          <p:nvPr>
            <p:ph type="body" idx="1"/>
          </p:nvPr>
        </p:nvSpPr>
        <p:spPr>
          <a:xfrm>
            <a:off x="685800" y="3657600"/>
            <a:ext cx="7209728" cy="1905000"/>
          </a:xfrm>
        </p:spPr>
        <p:txBody>
          <a:bodyPr>
            <a:noAutofit/>
          </a:bodyPr>
          <a:lstStyle/>
          <a:p>
            <a:r>
              <a:rPr lang="en-US" sz="2400" dirty="0"/>
              <a:t>Open </a:t>
            </a:r>
            <a:r>
              <a:rPr lang="en-US" sz="2400" dirty="0" err="1"/>
              <a:t>BinaryWarmup.R</a:t>
            </a:r>
            <a:endParaRPr lang="en-US" sz="2400" dirty="0"/>
          </a:p>
          <a:p>
            <a:endParaRPr lang="en-US" sz="2400" dirty="0"/>
          </a:p>
          <a:p>
            <a:r>
              <a:rPr lang="en-US" sz="2400" dirty="0"/>
              <a:t>Copy from: </a:t>
            </a:r>
            <a:r>
              <a:rPr lang="en-US" sz="2400" dirty="0">
                <a:solidFill>
                  <a:schemeClr val="accent2"/>
                </a:solidFill>
              </a:rPr>
              <a:t>/home/</a:t>
            </a:r>
            <a:r>
              <a:rPr lang="en-US" sz="2400" dirty="0" err="1">
                <a:solidFill>
                  <a:schemeClr val="accent2"/>
                </a:solidFill>
              </a:rPr>
              <a:t>chelsea</a:t>
            </a:r>
            <a:r>
              <a:rPr lang="en-US" sz="2400" dirty="0">
                <a:solidFill>
                  <a:schemeClr val="accent2"/>
                </a:solidFill>
              </a:rPr>
              <a:t>/2024/Day-3/Ordinal</a:t>
            </a:r>
          </a:p>
          <a:p>
            <a:r>
              <a:rPr lang="en-US" sz="2400" dirty="0"/>
              <a:t>If you did not do so at the beginning</a:t>
            </a:r>
          </a:p>
        </p:txBody>
      </p:sp>
    </p:spTree>
    <p:extLst>
      <p:ext uri="{BB962C8B-B14F-4D97-AF65-F5344CB8AC3E}">
        <p14:creationId xmlns:p14="http://schemas.microsoft.com/office/powerpoint/2010/main" val="3801295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F2E81E-2528-6A1A-FE43-135CA6AB5249}"/>
              </a:ext>
            </a:extLst>
          </p:cNvPr>
          <p:cNvSpPr>
            <a:spLocks noGrp="1"/>
          </p:cNvSpPr>
          <p:nvPr>
            <p:ph type="title"/>
          </p:nvPr>
        </p:nvSpPr>
        <p:spPr>
          <a:xfrm>
            <a:off x="0" y="1301361"/>
            <a:ext cx="7783497" cy="2852737"/>
          </a:xfrm>
        </p:spPr>
        <p:txBody>
          <a:bodyPr/>
          <a:lstStyle/>
          <a:p>
            <a:r>
              <a:rPr lang="en-US" dirty="0"/>
              <a:t>What About Twins?</a:t>
            </a:r>
          </a:p>
        </p:txBody>
      </p:sp>
    </p:spTree>
    <p:extLst>
      <p:ext uri="{BB962C8B-B14F-4D97-AF65-F5344CB8AC3E}">
        <p14:creationId xmlns:p14="http://schemas.microsoft.com/office/powerpoint/2010/main" val="1013095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37177" y="266699"/>
            <a:ext cx="8640762" cy="762000"/>
          </a:xfrm>
        </p:spPr>
        <p:txBody>
          <a:bodyPr>
            <a:normAutofit fontScale="90000"/>
          </a:bodyPr>
          <a:lstStyle/>
          <a:p>
            <a:r>
              <a:rPr lang="en-US" altLang="en-US" sz="3600" b="1" dirty="0">
                <a:latin typeface="Arial" charset="0"/>
              </a:rPr>
              <a:t>Two binary traits (e.g., data from twins)</a:t>
            </a:r>
          </a:p>
        </p:txBody>
      </p:sp>
      <p:sp>
        <p:nvSpPr>
          <p:cNvPr id="13315" name="Rectangle 3"/>
          <p:cNvSpPr>
            <a:spLocks noGrp="1" noChangeArrowheads="1"/>
          </p:cNvSpPr>
          <p:nvPr>
            <p:ph type="body" idx="1"/>
          </p:nvPr>
        </p:nvSpPr>
        <p:spPr>
          <a:xfrm>
            <a:off x="737177" y="1398587"/>
            <a:ext cx="8458200" cy="2819400"/>
          </a:xfrm>
        </p:spPr>
        <p:txBody>
          <a:bodyPr/>
          <a:lstStyle/>
          <a:p>
            <a:pPr>
              <a:lnSpc>
                <a:spcPct val="80000"/>
              </a:lnSpc>
              <a:buFontTx/>
              <a:buNone/>
            </a:pPr>
            <a:r>
              <a:rPr lang="en-US" altLang="en-US" dirty="0">
                <a:latin typeface="Arial" charset="0"/>
              </a:rPr>
              <a:t> Contingency Table with 4 observed cells:</a:t>
            </a:r>
          </a:p>
          <a:p>
            <a:pPr>
              <a:lnSpc>
                <a:spcPct val="80000"/>
              </a:lnSpc>
              <a:buFontTx/>
              <a:buNone/>
            </a:pPr>
            <a:endParaRPr lang="en-US" altLang="en-US" dirty="0">
              <a:latin typeface="Arial" charset="0"/>
            </a:endParaRPr>
          </a:p>
          <a:p>
            <a:pPr>
              <a:lnSpc>
                <a:spcPct val="70000"/>
              </a:lnSpc>
              <a:buFontTx/>
              <a:buNone/>
            </a:pPr>
            <a:r>
              <a:rPr lang="en-US" altLang="en-US" dirty="0">
                <a:latin typeface="Arial" charset="0"/>
              </a:rPr>
              <a:t>Cell   a: 	pairs concordant for unaffected</a:t>
            </a:r>
          </a:p>
          <a:p>
            <a:pPr>
              <a:lnSpc>
                <a:spcPct val="70000"/>
              </a:lnSpc>
              <a:buFontTx/>
              <a:buNone/>
            </a:pPr>
            <a:r>
              <a:rPr lang="en-US" altLang="en-US" dirty="0">
                <a:latin typeface="Arial" charset="0"/>
              </a:rPr>
              <a:t>Cells </a:t>
            </a:r>
            <a:r>
              <a:rPr lang="en-US" altLang="en-US" dirty="0" err="1">
                <a:latin typeface="Arial" charset="0"/>
              </a:rPr>
              <a:t>b&amp;c</a:t>
            </a:r>
            <a:r>
              <a:rPr lang="en-US" altLang="en-US" dirty="0">
                <a:latin typeface="Arial" charset="0"/>
              </a:rPr>
              <a:t>: 	pairs discordant for the disorder</a:t>
            </a:r>
          </a:p>
          <a:p>
            <a:pPr>
              <a:lnSpc>
                <a:spcPct val="70000"/>
              </a:lnSpc>
              <a:buNone/>
            </a:pPr>
            <a:r>
              <a:rPr lang="en-US" altLang="en-US" dirty="0">
                <a:latin typeface="Arial" charset="0"/>
              </a:rPr>
              <a:t>Cell   d: 	pairs concordant for affected</a:t>
            </a:r>
          </a:p>
          <a:p>
            <a:pPr>
              <a:lnSpc>
                <a:spcPct val="70000"/>
              </a:lnSpc>
              <a:buFontTx/>
              <a:buNone/>
            </a:pPr>
            <a:endParaRPr lang="en-US" altLang="en-US" dirty="0">
              <a:latin typeface="Arial" charset="0"/>
            </a:endParaRPr>
          </a:p>
        </p:txBody>
      </p:sp>
      <p:sp>
        <p:nvSpPr>
          <p:cNvPr id="13316" name="Rectangle 174"/>
          <p:cNvSpPr>
            <a:spLocks noChangeArrowheads="1"/>
          </p:cNvSpPr>
          <p:nvPr/>
        </p:nvSpPr>
        <p:spPr bwMode="auto">
          <a:xfrm>
            <a:off x="5508626" y="4594225"/>
            <a:ext cx="2492375" cy="830997"/>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400" b="1">
                <a:latin typeface="Tahoma" pitchFamily="34" charset="0"/>
              </a:rPr>
              <a:t>0 = unaffected</a:t>
            </a:r>
          </a:p>
          <a:p>
            <a:pPr>
              <a:spcBef>
                <a:spcPct val="0"/>
              </a:spcBef>
              <a:buSzTx/>
              <a:buFontTx/>
              <a:buNone/>
            </a:pPr>
            <a:r>
              <a:rPr lang="en-US" altLang="en-US" sz="2400" b="1">
                <a:latin typeface="Tahoma" pitchFamily="34" charset="0"/>
              </a:rPr>
              <a:t>1 = affected</a:t>
            </a:r>
          </a:p>
        </p:txBody>
      </p:sp>
      <p:graphicFrame>
        <p:nvGraphicFramePr>
          <p:cNvPr id="175" name="Table 174"/>
          <p:cNvGraphicFramePr>
            <a:graphicFrameLocks noGrp="1"/>
          </p:cNvGraphicFramePr>
          <p:nvPr>
            <p:extLst>
              <p:ext uri="{D42A27DB-BD31-4B8C-83A1-F6EECF244321}">
                <p14:modId xmlns:p14="http://schemas.microsoft.com/office/powerpoint/2010/main" val="1238183941"/>
              </p:ext>
            </p:extLst>
          </p:nvPr>
        </p:nvGraphicFramePr>
        <p:xfrm>
          <a:off x="1187450" y="4343400"/>
          <a:ext cx="3455988" cy="1843900"/>
        </p:xfrm>
        <a:graphic>
          <a:graphicData uri="http://schemas.openxmlformats.org/drawingml/2006/table">
            <a:tbl>
              <a:tblPr firstRow="1" bandRow="1">
                <a:tableStyleId>{F5AB1C69-6EDB-4FF4-983F-18BD219EF322}</a:tableStyleId>
              </a:tblPr>
              <a:tblGrid>
                <a:gridCol w="1452517">
                  <a:extLst>
                    <a:ext uri="{9D8B030D-6E8A-4147-A177-3AD203B41FA5}">
                      <a16:colId xmlns:a16="http://schemas.microsoft.com/office/drawing/2014/main" val="20000"/>
                    </a:ext>
                  </a:extLst>
                </a:gridCol>
                <a:gridCol w="951649">
                  <a:extLst>
                    <a:ext uri="{9D8B030D-6E8A-4147-A177-3AD203B41FA5}">
                      <a16:colId xmlns:a16="http://schemas.microsoft.com/office/drawing/2014/main" val="20001"/>
                    </a:ext>
                  </a:extLst>
                </a:gridCol>
                <a:gridCol w="1051822">
                  <a:extLst>
                    <a:ext uri="{9D8B030D-6E8A-4147-A177-3AD203B41FA5}">
                      <a16:colId xmlns:a16="http://schemas.microsoft.com/office/drawing/2014/main" val="20002"/>
                    </a:ext>
                  </a:extLst>
                </a:gridCol>
              </a:tblGrid>
              <a:tr h="635878">
                <a:tc>
                  <a:txBody>
                    <a:bodyPr/>
                    <a:lstStyle/>
                    <a:p>
                      <a:endParaRPr lang="en-GB" sz="2400" dirty="0"/>
                    </a:p>
                  </a:txBody>
                  <a:tcPr marL="91436" marR="91436" marT="45685" marB="45685">
                    <a:solidFill>
                      <a:schemeClr val="accent1">
                        <a:lumMod val="75000"/>
                      </a:schemeClr>
                    </a:solidFill>
                  </a:tcPr>
                </a:tc>
                <a:tc>
                  <a:txBody>
                    <a:bodyPr/>
                    <a:lstStyle/>
                    <a:p>
                      <a:pPr algn="ctr"/>
                      <a:r>
                        <a:rPr lang="en-GB" sz="2400" dirty="0"/>
                        <a:t>0</a:t>
                      </a:r>
                      <a:endParaRPr lang="en-US" sz="2400" dirty="0"/>
                    </a:p>
                  </a:txBody>
                  <a:tcPr marL="91436" marR="91436" marT="45685" marB="45685">
                    <a:solidFill>
                      <a:schemeClr val="accent1">
                        <a:lumMod val="75000"/>
                      </a:schemeClr>
                    </a:solidFill>
                  </a:tcPr>
                </a:tc>
                <a:tc>
                  <a:txBody>
                    <a:bodyPr/>
                    <a:lstStyle/>
                    <a:p>
                      <a:pPr algn="ctr"/>
                      <a:r>
                        <a:rPr lang="en-GB" sz="2400" dirty="0"/>
                        <a:t>1</a:t>
                      </a:r>
                      <a:endParaRPr lang="en-US" sz="2400" dirty="0"/>
                    </a:p>
                  </a:txBody>
                  <a:tcPr marL="91436" marR="91436" marT="45685" marB="45685">
                    <a:solidFill>
                      <a:schemeClr val="accent1">
                        <a:lumMod val="75000"/>
                      </a:schemeClr>
                    </a:solidFill>
                  </a:tcPr>
                </a:tc>
                <a:extLst>
                  <a:ext uri="{0D108BD9-81ED-4DB2-BD59-A6C34878D82A}">
                    <a16:rowId xmlns:a16="http://schemas.microsoft.com/office/drawing/2014/main" val="10000"/>
                  </a:ext>
                </a:extLst>
              </a:tr>
              <a:tr h="604011">
                <a:tc>
                  <a:txBody>
                    <a:bodyPr/>
                    <a:lstStyle/>
                    <a:p>
                      <a:pPr algn="ctr"/>
                      <a:r>
                        <a:rPr lang="en-GB" sz="3200" b="1" dirty="0">
                          <a:solidFill>
                            <a:srgbClr val="000000"/>
                          </a:solidFill>
                        </a:rPr>
                        <a:t>0</a:t>
                      </a:r>
                      <a:endParaRPr lang="en-US" sz="3200" b="1" dirty="0">
                        <a:solidFill>
                          <a:srgbClr val="000000"/>
                        </a:solidFill>
                      </a:endParaRPr>
                    </a:p>
                  </a:txBody>
                  <a:tcPr marL="91436" marR="91436" marT="45685" marB="45685">
                    <a:solidFill>
                      <a:schemeClr val="accent1">
                        <a:lumMod val="40000"/>
                        <a:lumOff val="60000"/>
                      </a:schemeClr>
                    </a:solidFill>
                  </a:tcPr>
                </a:tc>
                <a:tc>
                  <a:txBody>
                    <a:bodyPr/>
                    <a:lstStyle/>
                    <a:p>
                      <a:pPr algn="ctr"/>
                      <a:r>
                        <a:rPr lang="en-GB" sz="3200" b="1" dirty="0">
                          <a:solidFill>
                            <a:srgbClr val="000000"/>
                          </a:solidFill>
                        </a:rPr>
                        <a:t>a</a:t>
                      </a:r>
                      <a:endParaRPr lang="en-US" sz="3200" b="1" dirty="0">
                        <a:solidFill>
                          <a:srgbClr val="000000"/>
                        </a:solidFill>
                      </a:endParaRPr>
                    </a:p>
                  </a:txBody>
                  <a:tcPr marL="91436" marR="91436" marT="45685" marB="45685">
                    <a:solidFill>
                      <a:schemeClr val="accent1">
                        <a:lumMod val="40000"/>
                        <a:lumOff val="60000"/>
                      </a:schemeClr>
                    </a:solidFill>
                  </a:tcPr>
                </a:tc>
                <a:tc>
                  <a:txBody>
                    <a:bodyPr/>
                    <a:lstStyle/>
                    <a:p>
                      <a:pPr algn="ctr"/>
                      <a:r>
                        <a:rPr lang="en-GB" sz="3200" b="1" dirty="0">
                          <a:solidFill>
                            <a:srgbClr val="000000"/>
                          </a:solidFill>
                        </a:rPr>
                        <a:t>b</a:t>
                      </a:r>
                      <a:endParaRPr lang="en-US" sz="3200" b="1" dirty="0">
                        <a:solidFill>
                          <a:srgbClr val="000000"/>
                        </a:solidFill>
                      </a:endParaRPr>
                    </a:p>
                  </a:txBody>
                  <a:tcPr marL="91436" marR="91436" marT="45685" marB="45685">
                    <a:solidFill>
                      <a:schemeClr val="accent1">
                        <a:lumMod val="40000"/>
                        <a:lumOff val="60000"/>
                      </a:schemeClr>
                    </a:solidFill>
                  </a:tcPr>
                </a:tc>
                <a:extLst>
                  <a:ext uri="{0D108BD9-81ED-4DB2-BD59-A6C34878D82A}">
                    <a16:rowId xmlns:a16="http://schemas.microsoft.com/office/drawing/2014/main" val="10001"/>
                  </a:ext>
                </a:extLst>
              </a:tr>
              <a:tr h="604011">
                <a:tc>
                  <a:txBody>
                    <a:bodyPr/>
                    <a:lstStyle/>
                    <a:p>
                      <a:pPr algn="ctr"/>
                      <a:r>
                        <a:rPr lang="en-GB" sz="3200" b="1" dirty="0">
                          <a:solidFill>
                            <a:srgbClr val="000000"/>
                          </a:solidFill>
                        </a:rPr>
                        <a:t>1</a:t>
                      </a:r>
                      <a:endParaRPr lang="en-US" sz="3200" b="1" dirty="0">
                        <a:solidFill>
                          <a:srgbClr val="000000"/>
                        </a:solidFill>
                      </a:endParaRPr>
                    </a:p>
                  </a:txBody>
                  <a:tcPr marL="91436" marR="91436" marT="45685" marB="45685">
                    <a:solidFill>
                      <a:schemeClr val="accent1">
                        <a:lumMod val="40000"/>
                        <a:lumOff val="60000"/>
                      </a:schemeClr>
                    </a:solidFill>
                  </a:tcPr>
                </a:tc>
                <a:tc>
                  <a:txBody>
                    <a:bodyPr/>
                    <a:lstStyle/>
                    <a:p>
                      <a:pPr algn="ctr"/>
                      <a:r>
                        <a:rPr lang="en-GB" sz="3200" b="1" dirty="0">
                          <a:solidFill>
                            <a:srgbClr val="000000"/>
                          </a:solidFill>
                        </a:rPr>
                        <a:t>c</a:t>
                      </a:r>
                      <a:endParaRPr lang="en-US" sz="3200" b="1" dirty="0">
                        <a:solidFill>
                          <a:srgbClr val="000000"/>
                        </a:solidFill>
                      </a:endParaRPr>
                    </a:p>
                  </a:txBody>
                  <a:tcPr marL="91436" marR="91436" marT="45685" marB="45685">
                    <a:solidFill>
                      <a:schemeClr val="accent1">
                        <a:lumMod val="40000"/>
                        <a:lumOff val="60000"/>
                      </a:schemeClr>
                    </a:solidFill>
                  </a:tcPr>
                </a:tc>
                <a:tc>
                  <a:txBody>
                    <a:bodyPr/>
                    <a:lstStyle/>
                    <a:p>
                      <a:pPr algn="ctr"/>
                      <a:r>
                        <a:rPr lang="en-GB" sz="3200" b="1" dirty="0">
                          <a:solidFill>
                            <a:srgbClr val="000000"/>
                          </a:solidFill>
                        </a:rPr>
                        <a:t>d</a:t>
                      </a:r>
                      <a:endParaRPr lang="en-US" sz="3200" b="1" dirty="0">
                        <a:solidFill>
                          <a:srgbClr val="000000"/>
                        </a:solidFill>
                      </a:endParaRPr>
                    </a:p>
                  </a:txBody>
                  <a:tcPr marL="91436" marR="91436" marT="45685" marB="45685">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49641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9750" y="76200"/>
            <a:ext cx="8604250" cy="1143000"/>
          </a:xfrm>
        </p:spPr>
        <p:txBody>
          <a:bodyPr>
            <a:noAutofit/>
          </a:bodyPr>
          <a:lstStyle/>
          <a:p>
            <a:r>
              <a:rPr lang="en-US" altLang="en-US" sz="3600" b="1" dirty="0"/>
              <a:t>Joint Liability Threshold Model for twin pairs </a:t>
            </a:r>
          </a:p>
        </p:txBody>
      </p:sp>
      <p:sp>
        <p:nvSpPr>
          <p:cNvPr id="14339" name="Rectangle 3"/>
          <p:cNvSpPr>
            <a:spLocks noGrp="1" noChangeArrowheads="1"/>
          </p:cNvSpPr>
          <p:nvPr>
            <p:ph type="body" idx="1"/>
          </p:nvPr>
        </p:nvSpPr>
        <p:spPr>
          <a:xfrm>
            <a:off x="539750" y="1196975"/>
            <a:ext cx="8407400" cy="2736850"/>
          </a:xfrm>
        </p:spPr>
        <p:txBody>
          <a:bodyPr>
            <a:normAutofit/>
          </a:bodyPr>
          <a:lstStyle/>
          <a:p>
            <a:pPr algn="just"/>
            <a:r>
              <a:rPr lang="en-US" altLang="en-US" sz="2200" dirty="0">
                <a:latin typeface="Arial" charset="0"/>
              </a:rPr>
              <a:t>Pairs are assumed to follow a </a:t>
            </a:r>
            <a:r>
              <a:rPr lang="en-US" altLang="en-US" sz="2200" b="1" dirty="0">
                <a:solidFill>
                  <a:schemeClr val="accent5"/>
                </a:solidFill>
                <a:latin typeface="Arial" charset="0"/>
              </a:rPr>
              <a:t>bivariate normal</a:t>
            </a:r>
            <a:r>
              <a:rPr lang="en-US" altLang="en-US" sz="2200" dirty="0">
                <a:solidFill>
                  <a:schemeClr val="accent5"/>
                </a:solidFill>
                <a:latin typeface="Arial" charset="0"/>
              </a:rPr>
              <a:t> distribution</a:t>
            </a:r>
            <a:r>
              <a:rPr lang="en-US" altLang="en-US" sz="2200" dirty="0">
                <a:latin typeface="Arial" charset="0"/>
              </a:rPr>
              <a:t>, where both traits have a mean of 0 and standard deviation of 1, and the </a:t>
            </a:r>
            <a:r>
              <a:rPr lang="en-US" altLang="en-US" sz="2200" b="1" dirty="0">
                <a:solidFill>
                  <a:schemeClr val="accent5"/>
                </a:solidFill>
                <a:latin typeface="Arial" charset="0"/>
              </a:rPr>
              <a:t>correlation</a:t>
            </a:r>
            <a:r>
              <a:rPr lang="en-US" altLang="en-US" sz="2200" dirty="0">
                <a:latin typeface="Arial" charset="0"/>
              </a:rPr>
              <a:t> between them is what we want to know. </a:t>
            </a:r>
          </a:p>
          <a:p>
            <a:pPr algn="just">
              <a:lnSpc>
                <a:spcPct val="50000"/>
              </a:lnSpc>
              <a:buFontTx/>
              <a:buNone/>
            </a:pPr>
            <a:endParaRPr lang="en-US" altLang="en-US" sz="2200" dirty="0">
              <a:latin typeface="Arial" charset="0"/>
            </a:endParaRPr>
          </a:p>
          <a:p>
            <a:pPr algn="just">
              <a:lnSpc>
                <a:spcPct val="90000"/>
              </a:lnSpc>
            </a:pPr>
            <a:r>
              <a:rPr lang="en-US" altLang="en-US" sz="2200" dirty="0">
                <a:latin typeface="Arial" charset="0"/>
              </a:rPr>
              <a:t>The </a:t>
            </a:r>
            <a:r>
              <a:rPr lang="en-US" altLang="en-US" sz="2200" b="1" dirty="0">
                <a:latin typeface="Arial" charset="0"/>
              </a:rPr>
              <a:t>shape</a:t>
            </a:r>
            <a:r>
              <a:rPr lang="en-US" altLang="en-US" sz="2200" dirty="0">
                <a:latin typeface="Arial" charset="0"/>
              </a:rPr>
              <a:t> of a bivariate normal distribution is determined by the </a:t>
            </a:r>
            <a:r>
              <a:rPr lang="en-US" altLang="en-US" sz="2200" b="1" dirty="0">
                <a:solidFill>
                  <a:schemeClr val="accent5"/>
                </a:solidFill>
                <a:latin typeface="Arial" charset="0"/>
              </a:rPr>
              <a:t>correlation</a:t>
            </a:r>
            <a:r>
              <a:rPr lang="en-US" altLang="en-US" sz="2200" dirty="0">
                <a:latin typeface="Arial" charset="0"/>
              </a:rPr>
              <a:t> between the traits</a:t>
            </a:r>
          </a:p>
          <a:p>
            <a:pPr algn="just">
              <a:buFontTx/>
              <a:buNone/>
            </a:pPr>
            <a:endParaRPr lang="en-US" altLang="en-US" sz="2200" dirty="0">
              <a:latin typeface="Arial" charset="0"/>
            </a:endParaRPr>
          </a:p>
        </p:txBody>
      </p:sp>
      <p:pic>
        <p:nvPicPr>
          <p:cNvPr id="14340" name="Picture 4" descr="BNR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4097338"/>
            <a:ext cx="3160713" cy="2498725"/>
          </a:xfrm>
          <a:prstGeom prst="rect">
            <a:avLst/>
          </a:prstGeom>
          <a:solidFill>
            <a:srgbClr val="9966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41" name="Picture 5" descr="BNR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25" y="4057650"/>
            <a:ext cx="3103563"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6"/>
          <p:cNvSpPr txBox="1">
            <a:spLocks noChangeArrowheads="1"/>
          </p:cNvSpPr>
          <p:nvPr/>
        </p:nvSpPr>
        <p:spPr bwMode="auto">
          <a:xfrm>
            <a:off x="1465263" y="3638550"/>
            <a:ext cx="11336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800" b="1" i="1">
                <a:latin typeface="Arial" charset="0"/>
              </a:rPr>
              <a:t>r</a:t>
            </a:r>
            <a:r>
              <a:rPr lang="en-US" altLang="en-US" sz="2800" b="1">
                <a:latin typeface="Arial" charset="0"/>
              </a:rPr>
              <a:t> =.00</a:t>
            </a:r>
          </a:p>
        </p:txBody>
      </p:sp>
      <p:sp>
        <p:nvSpPr>
          <p:cNvPr id="14343" name="Text Box 7"/>
          <p:cNvSpPr txBox="1">
            <a:spLocks noChangeArrowheads="1"/>
          </p:cNvSpPr>
          <p:nvPr/>
        </p:nvSpPr>
        <p:spPr bwMode="auto">
          <a:xfrm>
            <a:off x="6442075" y="3587750"/>
            <a:ext cx="11336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800" b="1" i="1">
                <a:latin typeface="Arial" charset="0"/>
              </a:rPr>
              <a:t>r</a:t>
            </a:r>
            <a:r>
              <a:rPr lang="en-US" altLang="en-US" sz="2800" b="1">
                <a:latin typeface="Arial" charset="0"/>
              </a:rPr>
              <a:t> =.90</a:t>
            </a:r>
          </a:p>
        </p:txBody>
      </p:sp>
    </p:spTree>
    <p:extLst>
      <p:ext uri="{BB962C8B-B14F-4D97-AF65-F5344CB8AC3E}">
        <p14:creationId xmlns:p14="http://schemas.microsoft.com/office/powerpoint/2010/main" val="72434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197F08A-045B-E6E1-6D47-5607CE4D2812}"/>
              </a:ext>
            </a:extLst>
          </p:cNvPr>
          <p:cNvSpPr>
            <a:spLocks noGrp="1" noChangeArrowheads="1"/>
          </p:cNvSpPr>
          <p:nvPr>
            <p:ph type="ctrTitle"/>
          </p:nvPr>
        </p:nvSpPr>
        <p:spPr>
          <a:xfrm>
            <a:off x="685800" y="990600"/>
            <a:ext cx="7772400" cy="193357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lgn="ctr" eaLnBrk="1" hangingPunct="1">
              <a:defRPr/>
            </a:pPr>
            <a:r>
              <a:rPr lang="en-US" b="1" dirty="0"/>
              <a:t>Working with Ordinal Data</a:t>
            </a:r>
          </a:p>
        </p:txBody>
      </p:sp>
      <p:sp>
        <p:nvSpPr>
          <p:cNvPr id="2051" name="Rectangle 3">
            <a:extLst>
              <a:ext uri="{FF2B5EF4-FFF2-40B4-BE49-F238E27FC236}">
                <a16:creationId xmlns:a16="http://schemas.microsoft.com/office/drawing/2014/main" id="{C156088B-A045-7AB4-5542-75EE5929E2BE}"/>
              </a:ext>
            </a:extLst>
          </p:cNvPr>
          <p:cNvSpPr>
            <a:spLocks noGrp="1" noChangeArrowheads="1"/>
          </p:cNvSpPr>
          <p:nvPr>
            <p:ph type="subTitle" idx="1"/>
          </p:nvPr>
        </p:nvSpPr>
        <p:spPr>
          <a:xfrm>
            <a:off x="76200" y="3733800"/>
            <a:ext cx="9067800" cy="17526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ormAutofit/>
          </a:bodyPr>
          <a:lstStyle/>
          <a:p>
            <a:pPr algn="ctr" eaLnBrk="1" hangingPunct="1">
              <a:defRPr/>
            </a:pPr>
            <a:r>
              <a:rPr lang="en-US" sz="2400" dirty="0"/>
              <a:t>Chelsea Sawyers and Elizabeth Prom-Wormley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1455738" y="1397000"/>
          <a:ext cx="6234112" cy="4064000"/>
        </p:xfrm>
        <a:graphic>
          <a:graphicData uri="http://schemas.openxmlformats.org/presentationml/2006/ole">
            <mc:AlternateContent xmlns:mc="http://schemas.openxmlformats.org/markup-compatibility/2006">
              <mc:Choice xmlns:v="urn:schemas-microsoft-com:vml" Requires="v">
                <p:oleObj name="Document" r:id="rId3" imgW="6233160" imgH="4064508" progId="Word.Document.8">
                  <p:embed/>
                </p:oleObj>
              </mc:Choice>
              <mc:Fallback>
                <p:oleObj name="Document" r:id="rId3" imgW="6233160" imgH="4064508" progId="Word.Document.8">
                  <p:embed/>
                  <p:pic>
                    <p:nvPicPr>
                      <p:cNvPr id="1536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5738" y="1397000"/>
                        <a:ext cx="6234112"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363" name="Picture 156" descr="BNconA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5228" y="4391978"/>
            <a:ext cx="2045958"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57" descr="BNconUna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7" y="3116369"/>
            <a:ext cx="195421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58" descr="BNdis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6375" y="2514599"/>
            <a:ext cx="2172278" cy="23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4" name="Table 163"/>
          <p:cNvGraphicFramePr>
            <a:graphicFrameLocks noGrp="1"/>
          </p:cNvGraphicFramePr>
          <p:nvPr>
            <p:extLst>
              <p:ext uri="{D42A27DB-BD31-4B8C-83A1-F6EECF244321}">
                <p14:modId xmlns:p14="http://schemas.microsoft.com/office/powerpoint/2010/main" val="4037755816"/>
              </p:ext>
            </p:extLst>
          </p:nvPr>
        </p:nvGraphicFramePr>
        <p:xfrm>
          <a:off x="3172403" y="3245201"/>
          <a:ext cx="2447925" cy="1798452"/>
        </p:xfrm>
        <a:graphic>
          <a:graphicData uri="http://schemas.openxmlformats.org/drawingml/2006/table">
            <a:tbl>
              <a:tblPr firstRow="1" bandRow="1">
                <a:tableStyleId>{F5AB1C69-6EDB-4FF4-983F-18BD219EF322}</a:tableStyleId>
              </a:tblPr>
              <a:tblGrid>
                <a:gridCol w="907657">
                  <a:extLst>
                    <a:ext uri="{9D8B030D-6E8A-4147-A177-3AD203B41FA5}">
                      <a16:colId xmlns:a16="http://schemas.microsoft.com/office/drawing/2014/main" val="20000"/>
                    </a:ext>
                  </a:extLst>
                </a:gridCol>
                <a:gridCol w="770134">
                  <a:extLst>
                    <a:ext uri="{9D8B030D-6E8A-4147-A177-3AD203B41FA5}">
                      <a16:colId xmlns:a16="http://schemas.microsoft.com/office/drawing/2014/main" val="20001"/>
                    </a:ext>
                  </a:extLst>
                </a:gridCol>
                <a:gridCol w="770134">
                  <a:extLst>
                    <a:ext uri="{9D8B030D-6E8A-4147-A177-3AD203B41FA5}">
                      <a16:colId xmlns:a16="http://schemas.microsoft.com/office/drawing/2014/main" val="20002"/>
                    </a:ext>
                  </a:extLst>
                </a:gridCol>
              </a:tblGrid>
              <a:tr h="642599">
                <a:tc>
                  <a:txBody>
                    <a:bodyPr/>
                    <a:lstStyle/>
                    <a:p>
                      <a:r>
                        <a:rPr lang="en-GB" sz="2000" dirty="0"/>
                        <a:t>         </a:t>
                      </a:r>
                      <a:r>
                        <a:rPr lang="en-GB" sz="2000" i="1" dirty="0"/>
                        <a:t>y</a:t>
                      </a:r>
                      <a:r>
                        <a:rPr lang="en-GB" sz="2000" dirty="0"/>
                        <a:t>2</a:t>
                      </a:r>
                    </a:p>
                    <a:p>
                      <a:r>
                        <a:rPr lang="en-GB" sz="2000" i="1" dirty="0"/>
                        <a:t>y</a:t>
                      </a:r>
                      <a:r>
                        <a:rPr lang="en-GB" sz="2000" dirty="0"/>
                        <a:t>1</a:t>
                      </a:r>
                      <a:endParaRPr lang="en-US" sz="2000" dirty="0"/>
                    </a:p>
                  </a:txBody>
                  <a:tcPr marL="91448" marR="91448" marT="45742" marB="45742"/>
                </a:tc>
                <a:tc>
                  <a:txBody>
                    <a:bodyPr/>
                    <a:lstStyle/>
                    <a:p>
                      <a:pPr algn="ctr"/>
                      <a:r>
                        <a:rPr lang="en-GB" sz="2000" dirty="0"/>
                        <a:t>0</a:t>
                      </a:r>
                      <a:endParaRPr lang="en-US" sz="2000" dirty="0"/>
                    </a:p>
                  </a:txBody>
                  <a:tcPr marL="91448" marR="91448" marT="45742" marB="45742"/>
                </a:tc>
                <a:tc>
                  <a:txBody>
                    <a:bodyPr/>
                    <a:lstStyle/>
                    <a:p>
                      <a:pPr algn="ctr"/>
                      <a:r>
                        <a:rPr lang="en-GB" sz="2000" dirty="0"/>
                        <a:t>1</a:t>
                      </a:r>
                      <a:endParaRPr lang="en-US" sz="2000" dirty="0"/>
                    </a:p>
                  </a:txBody>
                  <a:tcPr marL="91448" marR="91448" marT="45742" marB="45742"/>
                </a:tc>
                <a:extLst>
                  <a:ext uri="{0D108BD9-81ED-4DB2-BD59-A6C34878D82A}">
                    <a16:rowId xmlns:a16="http://schemas.microsoft.com/office/drawing/2014/main" val="10000"/>
                  </a:ext>
                </a:extLst>
              </a:tr>
              <a:tr h="367676">
                <a:tc>
                  <a:txBody>
                    <a:bodyPr/>
                    <a:lstStyle/>
                    <a:p>
                      <a:pPr algn="ctr"/>
                      <a:r>
                        <a:rPr lang="en-GB" sz="2000" b="1" dirty="0">
                          <a:solidFill>
                            <a:srgbClr val="000000"/>
                          </a:solidFill>
                        </a:rPr>
                        <a:t>0</a:t>
                      </a:r>
                      <a:endParaRPr lang="en-US" sz="2000" b="1" dirty="0">
                        <a:solidFill>
                          <a:srgbClr val="000000"/>
                        </a:solidFill>
                      </a:endParaRPr>
                    </a:p>
                  </a:txBody>
                  <a:tcPr marL="91448" marR="91448" marT="45742" marB="45742"/>
                </a:tc>
                <a:tc>
                  <a:txBody>
                    <a:bodyPr/>
                    <a:lstStyle/>
                    <a:p>
                      <a:pPr algn="ctr"/>
                      <a:r>
                        <a:rPr lang="en-GB" sz="2000" b="1" dirty="0">
                          <a:solidFill>
                            <a:srgbClr val="000000"/>
                          </a:solidFill>
                        </a:rPr>
                        <a:t>100</a:t>
                      </a:r>
                      <a:endParaRPr lang="en-US" sz="2000" b="1" dirty="0">
                        <a:solidFill>
                          <a:srgbClr val="000000"/>
                        </a:solidFill>
                      </a:endParaRPr>
                    </a:p>
                  </a:txBody>
                  <a:tcPr marL="91448" marR="91448" marT="45742" marB="45742"/>
                </a:tc>
                <a:tc>
                  <a:txBody>
                    <a:bodyPr/>
                    <a:lstStyle/>
                    <a:p>
                      <a:pPr algn="ctr"/>
                      <a:r>
                        <a:rPr lang="en-GB" sz="2000" b="1" dirty="0">
                          <a:solidFill>
                            <a:srgbClr val="000000"/>
                          </a:solidFill>
                        </a:rPr>
                        <a:t>01</a:t>
                      </a:r>
                      <a:endParaRPr lang="en-US" sz="2000" b="1" dirty="0">
                        <a:solidFill>
                          <a:srgbClr val="000000"/>
                        </a:solidFill>
                      </a:endParaRPr>
                    </a:p>
                  </a:txBody>
                  <a:tcPr marL="91448" marR="91448" marT="45742" marB="45742"/>
                </a:tc>
                <a:extLst>
                  <a:ext uri="{0D108BD9-81ED-4DB2-BD59-A6C34878D82A}">
                    <a16:rowId xmlns:a16="http://schemas.microsoft.com/office/drawing/2014/main" val="10001"/>
                  </a:ext>
                </a:extLst>
              </a:tr>
              <a:tr h="367676">
                <a:tc>
                  <a:txBody>
                    <a:bodyPr/>
                    <a:lstStyle/>
                    <a:p>
                      <a:pPr algn="ctr"/>
                      <a:r>
                        <a:rPr lang="en-GB" sz="2000" b="1" dirty="0">
                          <a:solidFill>
                            <a:srgbClr val="000000"/>
                          </a:solidFill>
                        </a:rPr>
                        <a:t>1</a:t>
                      </a:r>
                      <a:endParaRPr lang="en-US" sz="2000" b="1" dirty="0">
                        <a:solidFill>
                          <a:srgbClr val="000000"/>
                        </a:solidFill>
                      </a:endParaRPr>
                    </a:p>
                  </a:txBody>
                  <a:tcPr marL="91448" marR="91448" marT="45742" marB="45742"/>
                </a:tc>
                <a:tc>
                  <a:txBody>
                    <a:bodyPr/>
                    <a:lstStyle/>
                    <a:p>
                      <a:pPr algn="ctr"/>
                      <a:r>
                        <a:rPr lang="en-GB" sz="2000" b="1" dirty="0">
                          <a:solidFill>
                            <a:srgbClr val="000000"/>
                          </a:solidFill>
                        </a:rPr>
                        <a:t>10</a:t>
                      </a:r>
                      <a:endParaRPr lang="en-US" sz="2000" b="1" dirty="0">
                        <a:solidFill>
                          <a:srgbClr val="000000"/>
                        </a:solidFill>
                      </a:endParaRPr>
                    </a:p>
                  </a:txBody>
                  <a:tcPr marL="91448" marR="91448" marT="45742" marB="45742"/>
                </a:tc>
                <a:tc>
                  <a:txBody>
                    <a:bodyPr/>
                    <a:lstStyle/>
                    <a:p>
                      <a:pPr algn="ctr"/>
                      <a:r>
                        <a:rPr lang="en-GB" sz="2000" b="1" dirty="0">
                          <a:solidFill>
                            <a:srgbClr val="000000"/>
                          </a:solidFill>
                        </a:rPr>
                        <a:t>11</a:t>
                      </a:r>
                      <a:endParaRPr lang="en-US" sz="2000" b="1" dirty="0">
                        <a:solidFill>
                          <a:srgbClr val="000000"/>
                        </a:solidFill>
                      </a:endParaRPr>
                    </a:p>
                  </a:txBody>
                  <a:tcPr marL="91448" marR="91448" marT="45742" marB="45742"/>
                </a:tc>
                <a:extLst>
                  <a:ext uri="{0D108BD9-81ED-4DB2-BD59-A6C34878D82A}">
                    <a16:rowId xmlns:a16="http://schemas.microsoft.com/office/drawing/2014/main" val="10002"/>
                  </a:ext>
                </a:extLst>
              </a:tr>
            </a:tbl>
          </a:graphicData>
        </a:graphic>
      </p:graphicFrame>
      <p:sp>
        <p:nvSpPr>
          <p:cNvPr id="15384" name="Line 159"/>
          <p:cNvSpPr>
            <a:spLocks noChangeShapeType="1"/>
          </p:cNvSpPr>
          <p:nvPr/>
        </p:nvSpPr>
        <p:spPr bwMode="auto">
          <a:xfrm flipH="1">
            <a:off x="1454150" y="4297388"/>
            <a:ext cx="2717801" cy="100336"/>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5" name="Line 162"/>
          <p:cNvSpPr>
            <a:spLocks noChangeShapeType="1"/>
          </p:cNvSpPr>
          <p:nvPr/>
        </p:nvSpPr>
        <p:spPr bwMode="auto">
          <a:xfrm flipV="1">
            <a:off x="4800600" y="4391977"/>
            <a:ext cx="3048000" cy="375657"/>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6" name="Line 163"/>
          <p:cNvSpPr>
            <a:spLocks noChangeShapeType="1"/>
          </p:cNvSpPr>
          <p:nvPr/>
        </p:nvSpPr>
        <p:spPr bwMode="auto">
          <a:xfrm flipV="1">
            <a:off x="5469444" y="3917194"/>
            <a:ext cx="2218818" cy="480529"/>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7" name="Line 160"/>
          <p:cNvSpPr>
            <a:spLocks noChangeShapeType="1"/>
          </p:cNvSpPr>
          <p:nvPr/>
        </p:nvSpPr>
        <p:spPr bwMode="auto">
          <a:xfrm>
            <a:off x="5469444" y="4865688"/>
            <a:ext cx="2939545" cy="788816"/>
          </a:xfrm>
          <a:prstGeom prst="line">
            <a:avLst/>
          </a:prstGeom>
          <a:noFill/>
          <a:ln w="28575">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 name="Rectangle 3"/>
          <p:cNvSpPr txBox="1">
            <a:spLocks noChangeArrowheads="1"/>
          </p:cNvSpPr>
          <p:nvPr/>
        </p:nvSpPr>
        <p:spPr>
          <a:xfrm>
            <a:off x="533400" y="158699"/>
            <a:ext cx="8305800" cy="1565276"/>
          </a:xfrm>
          <a:prstGeom prst="rect">
            <a:avLst/>
          </a:prstGeom>
        </p:spPr>
        <p:txBody>
          <a:bodyPr/>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defRPr/>
            </a:pPr>
            <a:r>
              <a:rPr lang="en-US" altLang="en-US" sz="2333" kern="0" dirty="0">
                <a:solidFill>
                  <a:schemeClr val="tx2"/>
                </a:solidFill>
                <a:latin typeface="Arial" charset="0"/>
              </a:rPr>
              <a:t>The observed cell proportions relate to the proportions of the Bivariate Normal Distribution with a certain correlation between the latent variables (</a:t>
            </a:r>
            <a:r>
              <a:rPr lang="en-US" altLang="en-US" sz="2333" i="1" kern="0" dirty="0">
                <a:solidFill>
                  <a:schemeClr val="tx2"/>
                </a:solidFill>
                <a:latin typeface="Arial" charset="0"/>
              </a:rPr>
              <a:t>y</a:t>
            </a:r>
            <a:r>
              <a:rPr lang="en-US" altLang="en-US" sz="2333" i="1" kern="0" baseline="-25000" dirty="0">
                <a:solidFill>
                  <a:schemeClr val="tx2"/>
                </a:solidFill>
                <a:latin typeface="Arial" charset="0"/>
              </a:rPr>
              <a:t>1</a:t>
            </a:r>
            <a:r>
              <a:rPr lang="en-US" altLang="en-US" sz="2333" kern="0" dirty="0">
                <a:solidFill>
                  <a:schemeClr val="tx2"/>
                </a:solidFill>
                <a:latin typeface="Arial" charset="0"/>
              </a:rPr>
              <a:t> and </a:t>
            </a:r>
            <a:r>
              <a:rPr lang="en-US" altLang="en-US" sz="2333" i="1" kern="0" dirty="0">
                <a:solidFill>
                  <a:schemeClr val="tx2"/>
                </a:solidFill>
                <a:latin typeface="Arial" charset="0"/>
              </a:rPr>
              <a:t>y</a:t>
            </a:r>
            <a:r>
              <a:rPr lang="en-US" altLang="en-US" sz="2333" i="1" kern="0" baseline="-25000" dirty="0">
                <a:solidFill>
                  <a:schemeClr val="tx2"/>
                </a:solidFill>
                <a:latin typeface="Arial" charset="0"/>
              </a:rPr>
              <a:t>2</a:t>
            </a:r>
            <a:r>
              <a:rPr lang="en-US" altLang="en-US" sz="2333" kern="0" dirty="0">
                <a:solidFill>
                  <a:schemeClr val="tx2"/>
                </a:solidFill>
                <a:latin typeface="Arial" charset="0"/>
              </a:rPr>
              <a:t>), each cut at a certain threshold </a:t>
            </a:r>
          </a:p>
          <a:p>
            <a:pPr algn="just">
              <a:defRPr/>
            </a:pPr>
            <a:endParaRPr lang="en-US" altLang="en-US" sz="2400" kern="0" dirty="0">
              <a:solidFill>
                <a:schemeClr val="tx2"/>
              </a:solidFill>
              <a:latin typeface="Arial" charset="0"/>
            </a:endParaRPr>
          </a:p>
          <a:p>
            <a:pPr algn="just">
              <a:defRPr/>
            </a:pPr>
            <a:endParaRPr lang="en-US" altLang="en-US" sz="2400" kern="0" dirty="0">
              <a:solidFill>
                <a:schemeClr val="tx2"/>
              </a:solidFill>
              <a:latin typeface="Arial" charset="0"/>
            </a:endParaRPr>
          </a:p>
          <a:p>
            <a:pPr algn="just">
              <a:lnSpc>
                <a:spcPct val="50000"/>
              </a:lnSpc>
              <a:buFontTx/>
              <a:buNone/>
              <a:defRPr/>
            </a:pPr>
            <a:endParaRPr lang="en-US" altLang="en-US" sz="2400" kern="0" dirty="0">
              <a:solidFill>
                <a:schemeClr val="tx2"/>
              </a:solidFill>
              <a:latin typeface="Arial" charset="0"/>
            </a:endParaRPr>
          </a:p>
        </p:txBody>
      </p:sp>
      <p:sp>
        <p:nvSpPr>
          <p:cNvPr id="2" name="Rectangle 1">
            <a:extLst>
              <a:ext uri="{FF2B5EF4-FFF2-40B4-BE49-F238E27FC236}">
                <a16:creationId xmlns:a16="http://schemas.microsoft.com/office/drawing/2014/main" id="{A3833ACE-1763-C34E-8FD0-40103B6009D1}"/>
              </a:ext>
            </a:extLst>
          </p:cNvPr>
          <p:cNvSpPr/>
          <p:nvPr/>
        </p:nvSpPr>
        <p:spPr>
          <a:xfrm>
            <a:off x="712788" y="1695650"/>
            <a:ext cx="8126412" cy="1169359"/>
          </a:xfrm>
          <a:prstGeom prst="rect">
            <a:avLst/>
          </a:prstGeom>
        </p:spPr>
        <p:txBody>
          <a:bodyPr wrap="square">
            <a:spAutoFit/>
          </a:bodyPr>
          <a:lstStyle/>
          <a:p>
            <a:pPr>
              <a:defRPr/>
            </a:pPr>
            <a:r>
              <a:rPr lang="en-GB" sz="2333" dirty="0">
                <a:solidFill>
                  <a:schemeClr val="tx2"/>
                </a:solidFill>
                <a:latin typeface="Arial" panose="020B0604020202020204" pitchFamily="34" charset="0"/>
                <a:cs typeface="Arial" panose="020B0604020202020204" pitchFamily="34" charset="0"/>
              </a:rPr>
              <a:t>In other words, the joint probability of a certain response combination</a:t>
            </a:r>
            <a:r>
              <a:rPr lang="en-US" sz="2333" dirty="0">
                <a:solidFill>
                  <a:schemeClr val="tx2"/>
                </a:solidFill>
                <a:latin typeface="Arial" panose="020B0604020202020204" pitchFamily="34" charset="0"/>
                <a:cs typeface="Arial" panose="020B0604020202020204" pitchFamily="34" charset="0"/>
              </a:rPr>
              <a:t> is the volume under the BND surface bounded by appropriate thresholds on each liability</a:t>
            </a:r>
          </a:p>
        </p:txBody>
      </p:sp>
      <p:sp>
        <p:nvSpPr>
          <p:cNvPr id="3" name="TextBox 2">
            <a:extLst>
              <a:ext uri="{FF2B5EF4-FFF2-40B4-BE49-F238E27FC236}">
                <a16:creationId xmlns:a16="http://schemas.microsoft.com/office/drawing/2014/main" id="{37860A20-E07D-A928-8863-5D04C687D11C}"/>
              </a:ext>
            </a:extLst>
          </p:cNvPr>
          <p:cNvSpPr txBox="1"/>
          <p:nvPr/>
        </p:nvSpPr>
        <p:spPr>
          <a:xfrm>
            <a:off x="533400" y="5468873"/>
            <a:ext cx="6599238" cy="1477328"/>
          </a:xfrm>
          <a:prstGeom prst="rect">
            <a:avLst/>
          </a:prstGeom>
          <a:noFill/>
        </p:spPr>
        <p:txBody>
          <a:bodyPr wrap="square" rtlCol="0">
            <a:spAutoFit/>
          </a:bodyPr>
          <a:lstStyle/>
          <a:p>
            <a:pPr>
              <a:spcBef>
                <a:spcPct val="0"/>
              </a:spcBef>
              <a:buSzTx/>
              <a:buFontTx/>
              <a:buNone/>
            </a:pPr>
            <a:r>
              <a:rPr lang="en-US" altLang="en-US" sz="1800" dirty="0">
                <a:solidFill>
                  <a:schemeClr val="tx2"/>
                </a:solidFill>
                <a:latin typeface="Tahoma" pitchFamily="34" charset="0"/>
              </a:rPr>
              <a:t>To calculate the cell proportions we rely on </a:t>
            </a:r>
            <a:r>
              <a:rPr lang="en-US" altLang="en-US" sz="1800" b="1" dirty="0">
                <a:solidFill>
                  <a:schemeClr val="tx2"/>
                </a:solidFill>
                <a:latin typeface="Tahoma" pitchFamily="34" charset="0"/>
              </a:rPr>
              <a:t>Numerical Integration</a:t>
            </a:r>
            <a:r>
              <a:rPr lang="en-US" altLang="en-US" sz="1800" dirty="0">
                <a:solidFill>
                  <a:schemeClr val="tx2"/>
                </a:solidFill>
                <a:latin typeface="Tahoma" pitchFamily="34" charset="0"/>
              </a:rPr>
              <a:t> of the </a:t>
            </a:r>
            <a:r>
              <a:rPr lang="en-US" altLang="en-US" kern="0" dirty="0">
                <a:solidFill>
                  <a:schemeClr val="tx2"/>
                </a:solidFill>
                <a:latin typeface="Arial" charset="0"/>
              </a:rPr>
              <a:t>Bivariate Normal Distribution</a:t>
            </a:r>
            <a:r>
              <a:rPr lang="en-US" altLang="en-US" sz="1800" dirty="0">
                <a:solidFill>
                  <a:schemeClr val="tx2"/>
                </a:solidFill>
                <a:latin typeface="Tahoma" pitchFamily="34" charset="0"/>
              </a:rPr>
              <a:t> over the two</a:t>
            </a:r>
            <a:r>
              <a:rPr lang="en-GB" altLang="en-US" sz="1800" dirty="0">
                <a:solidFill>
                  <a:schemeClr val="tx2"/>
                </a:solidFill>
                <a:latin typeface="Tahoma" pitchFamily="34" charset="0"/>
              </a:rPr>
              <a:t> liabilities </a:t>
            </a:r>
          </a:p>
          <a:p>
            <a:pPr>
              <a:spcBef>
                <a:spcPct val="0"/>
              </a:spcBef>
              <a:buSzTx/>
              <a:buFontTx/>
              <a:buNone/>
            </a:pPr>
            <a:r>
              <a:rPr lang="en-GB" altLang="en-US" sz="1800" dirty="0">
                <a:solidFill>
                  <a:schemeClr val="tx2"/>
                </a:solidFill>
                <a:latin typeface="Tahoma" pitchFamily="34" charset="0"/>
              </a:rPr>
              <a:t>e.g. the probability that both twins are above T </a:t>
            </a:r>
            <a:endParaRPr lang="en-US" altLang="en-US" sz="1800" b="1" dirty="0">
              <a:solidFill>
                <a:schemeClr val="tx2"/>
              </a:solidFill>
              <a:latin typeface="Tahoma" pitchFamily="34" charset="0"/>
            </a:endParaRPr>
          </a:p>
          <a:p>
            <a:endParaRPr lang="en-US" dirty="0">
              <a:solidFill>
                <a:schemeClr val="tx2"/>
              </a:solidFill>
            </a:endParaRPr>
          </a:p>
        </p:txBody>
      </p:sp>
    </p:spTree>
    <p:extLst>
      <p:ext uri="{BB962C8B-B14F-4D97-AF65-F5344CB8AC3E}">
        <p14:creationId xmlns:p14="http://schemas.microsoft.com/office/powerpoint/2010/main" val="1702116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58"/>
          <p:cNvSpPr txBox="1">
            <a:spLocks noChangeArrowheads="1"/>
          </p:cNvSpPr>
          <p:nvPr/>
        </p:nvSpPr>
        <p:spPr bwMode="auto">
          <a:xfrm>
            <a:off x="635799" y="158751"/>
            <a:ext cx="85844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r>
              <a:rPr lang="en-US" altLang="en-US" b="1" dirty="0">
                <a:latin typeface="Arial" charset="0"/>
              </a:rPr>
              <a:t>Estimation of Correlations and Thresholds </a:t>
            </a:r>
          </a:p>
          <a:p>
            <a:pPr algn="ctr">
              <a:spcBef>
                <a:spcPct val="0"/>
              </a:spcBef>
              <a:buSzTx/>
              <a:buFontTx/>
              <a:buNone/>
            </a:pPr>
            <a:r>
              <a:rPr lang="en-US" altLang="en-US" b="1" dirty="0">
                <a:latin typeface="Arial" charset="0"/>
              </a:rPr>
              <a:t> </a:t>
            </a:r>
          </a:p>
        </p:txBody>
      </p:sp>
      <p:graphicFrame>
        <p:nvGraphicFramePr>
          <p:cNvPr id="2" name="Table 1"/>
          <p:cNvGraphicFramePr>
            <a:graphicFrameLocks noGrp="1"/>
          </p:cNvGraphicFramePr>
          <p:nvPr/>
        </p:nvGraphicFramePr>
        <p:xfrm>
          <a:off x="611189" y="3824288"/>
          <a:ext cx="3413125" cy="1986299"/>
        </p:xfrm>
        <a:graphic>
          <a:graphicData uri="http://schemas.openxmlformats.org/drawingml/2006/table">
            <a:tbl>
              <a:tblPr firstRow="1" bandRow="1">
                <a:tableStyleId>{F5AB1C69-6EDB-4FF4-983F-18BD219EF322}</a:tableStyleId>
              </a:tblPr>
              <a:tblGrid>
                <a:gridCol w="1265541">
                  <a:extLst>
                    <a:ext uri="{9D8B030D-6E8A-4147-A177-3AD203B41FA5}">
                      <a16:colId xmlns:a16="http://schemas.microsoft.com/office/drawing/2014/main" val="20000"/>
                    </a:ext>
                  </a:extLst>
                </a:gridCol>
                <a:gridCol w="1073792">
                  <a:extLst>
                    <a:ext uri="{9D8B030D-6E8A-4147-A177-3AD203B41FA5}">
                      <a16:colId xmlns:a16="http://schemas.microsoft.com/office/drawing/2014/main" val="20001"/>
                    </a:ext>
                  </a:extLst>
                </a:gridCol>
                <a:gridCol w="1073792">
                  <a:extLst>
                    <a:ext uri="{9D8B030D-6E8A-4147-A177-3AD203B41FA5}">
                      <a16:colId xmlns:a16="http://schemas.microsoft.com/office/drawing/2014/main" val="20002"/>
                    </a:ext>
                  </a:extLst>
                </a:gridCol>
              </a:tblGrid>
              <a:tr h="828047">
                <a:tc>
                  <a:txBody>
                    <a:bodyPr/>
                    <a:lstStyle/>
                    <a:p>
                      <a:r>
                        <a:rPr lang="en-GB" sz="2400" dirty="0"/>
                        <a:t>         y2                           </a:t>
                      </a:r>
                    </a:p>
                    <a:p>
                      <a:r>
                        <a:rPr lang="en-GB" sz="2400" dirty="0"/>
                        <a:t>y1</a:t>
                      </a:r>
                      <a:endParaRPr lang="en-US" sz="2400" dirty="0"/>
                    </a:p>
                  </a:txBody>
                  <a:tcPr marL="91461" marR="91461" marT="45723" marB="45723"/>
                </a:tc>
                <a:tc>
                  <a:txBody>
                    <a:bodyPr/>
                    <a:lstStyle/>
                    <a:p>
                      <a:pPr algn="ctr"/>
                      <a:r>
                        <a:rPr lang="en-GB" sz="3200" dirty="0"/>
                        <a:t>0</a:t>
                      </a:r>
                      <a:endParaRPr lang="en-US" sz="3200" dirty="0"/>
                    </a:p>
                  </a:txBody>
                  <a:tcPr marL="91461" marR="91461" marT="45723" marB="45723"/>
                </a:tc>
                <a:tc>
                  <a:txBody>
                    <a:bodyPr/>
                    <a:lstStyle/>
                    <a:p>
                      <a:pPr algn="ctr"/>
                      <a:r>
                        <a:rPr lang="en-GB" sz="3200" dirty="0"/>
                        <a:t>1</a:t>
                      </a:r>
                      <a:endParaRPr lang="en-US" sz="3200" dirty="0"/>
                    </a:p>
                  </a:txBody>
                  <a:tcPr marL="91461" marR="91461" marT="45723" marB="45723"/>
                </a:tc>
                <a:extLst>
                  <a:ext uri="{0D108BD9-81ED-4DB2-BD59-A6C34878D82A}">
                    <a16:rowId xmlns:a16="http://schemas.microsoft.com/office/drawing/2014/main" val="10000"/>
                  </a:ext>
                </a:extLst>
              </a:tr>
              <a:tr h="579126">
                <a:tc>
                  <a:txBody>
                    <a:bodyPr/>
                    <a:lstStyle/>
                    <a:p>
                      <a:pPr algn="ctr"/>
                      <a:r>
                        <a:rPr lang="en-GB" sz="3200" b="1" dirty="0">
                          <a:solidFill>
                            <a:srgbClr val="000000"/>
                          </a:solidFill>
                        </a:rPr>
                        <a:t>0</a:t>
                      </a:r>
                      <a:endParaRPr lang="en-US" sz="3200" b="1" dirty="0">
                        <a:solidFill>
                          <a:srgbClr val="000000"/>
                        </a:solidFill>
                      </a:endParaRPr>
                    </a:p>
                  </a:txBody>
                  <a:tcPr marL="91461" marR="91461" marT="45723" marB="45723"/>
                </a:tc>
                <a:tc>
                  <a:txBody>
                    <a:bodyPr/>
                    <a:lstStyle/>
                    <a:p>
                      <a:pPr algn="ctr"/>
                      <a:r>
                        <a:rPr lang="en-GB" sz="3200" b="1" dirty="0">
                          <a:solidFill>
                            <a:srgbClr val="000000"/>
                          </a:solidFill>
                        </a:rPr>
                        <a:t>.87</a:t>
                      </a:r>
                      <a:endParaRPr lang="en-US" sz="3200" b="1" dirty="0">
                        <a:solidFill>
                          <a:srgbClr val="000000"/>
                        </a:solidFill>
                      </a:endParaRPr>
                    </a:p>
                  </a:txBody>
                  <a:tcPr marL="91461" marR="91461" marT="45723" marB="45723"/>
                </a:tc>
                <a:tc>
                  <a:txBody>
                    <a:bodyPr/>
                    <a:lstStyle/>
                    <a:p>
                      <a:pPr algn="ctr"/>
                      <a:r>
                        <a:rPr lang="en-GB" sz="3200" b="1" dirty="0">
                          <a:solidFill>
                            <a:srgbClr val="000000"/>
                          </a:solidFill>
                        </a:rPr>
                        <a:t>.05</a:t>
                      </a:r>
                      <a:endParaRPr lang="en-US" sz="3200" b="1" dirty="0">
                        <a:solidFill>
                          <a:srgbClr val="000000"/>
                        </a:solidFill>
                      </a:endParaRPr>
                    </a:p>
                  </a:txBody>
                  <a:tcPr marL="91461" marR="91461" marT="45723" marB="45723"/>
                </a:tc>
                <a:extLst>
                  <a:ext uri="{0D108BD9-81ED-4DB2-BD59-A6C34878D82A}">
                    <a16:rowId xmlns:a16="http://schemas.microsoft.com/office/drawing/2014/main" val="10001"/>
                  </a:ext>
                </a:extLst>
              </a:tr>
              <a:tr h="579126">
                <a:tc>
                  <a:txBody>
                    <a:bodyPr/>
                    <a:lstStyle/>
                    <a:p>
                      <a:pPr algn="ctr"/>
                      <a:r>
                        <a:rPr lang="en-GB" sz="3200" b="1" dirty="0">
                          <a:solidFill>
                            <a:srgbClr val="000000"/>
                          </a:solidFill>
                        </a:rPr>
                        <a:t>1</a:t>
                      </a:r>
                      <a:endParaRPr lang="en-US" sz="3200" b="1" dirty="0">
                        <a:solidFill>
                          <a:srgbClr val="000000"/>
                        </a:solidFill>
                      </a:endParaRPr>
                    </a:p>
                  </a:txBody>
                  <a:tcPr marL="91461" marR="91461" marT="45723" marB="45723"/>
                </a:tc>
                <a:tc>
                  <a:txBody>
                    <a:bodyPr/>
                    <a:lstStyle/>
                    <a:p>
                      <a:pPr algn="ctr"/>
                      <a:r>
                        <a:rPr lang="en-GB" sz="3200" b="1" dirty="0">
                          <a:solidFill>
                            <a:srgbClr val="000000"/>
                          </a:solidFill>
                        </a:rPr>
                        <a:t>.05</a:t>
                      </a:r>
                      <a:endParaRPr lang="en-US" sz="3200" b="1" dirty="0">
                        <a:solidFill>
                          <a:srgbClr val="000000"/>
                        </a:solidFill>
                      </a:endParaRPr>
                    </a:p>
                  </a:txBody>
                  <a:tcPr marL="91461" marR="91461" marT="45723" marB="45723"/>
                </a:tc>
                <a:tc>
                  <a:txBody>
                    <a:bodyPr/>
                    <a:lstStyle/>
                    <a:p>
                      <a:pPr algn="ctr"/>
                      <a:r>
                        <a:rPr lang="en-GB" sz="3200" b="1" dirty="0">
                          <a:solidFill>
                            <a:srgbClr val="000000"/>
                          </a:solidFill>
                        </a:rPr>
                        <a:t>.03</a:t>
                      </a:r>
                      <a:endParaRPr lang="en-US" sz="3200" b="1" dirty="0">
                        <a:solidFill>
                          <a:srgbClr val="000000"/>
                        </a:solidFill>
                      </a:endParaRPr>
                    </a:p>
                  </a:txBody>
                  <a:tcPr marL="91461" marR="91461" marT="45723" marB="45723"/>
                </a:tc>
                <a:extLst>
                  <a:ext uri="{0D108BD9-81ED-4DB2-BD59-A6C34878D82A}">
                    <a16:rowId xmlns:a16="http://schemas.microsoft.com/office/drawing/2014/main" val="10002"/>
                  </a:ext>
                </a:extLst>
              </a:tr>
            </a:tbl>
          </a:graphicData>
        </a:graphic>
      </p:graphicFrame>
      <p:sp>
        <p:nvSpPr>
          <p:cNvPr id="13" name="Rectangle 3"/>
          <p:cNvSpPr txBox="1">
            <a:spLocks noChangeArrowheads="1"/>
          </p:cNvSpPr>
          <p:nvPr/>
        </p:nvSpPr>
        <p:spPr>
          <a:xfrm>
            <a:off x="611188" y="908051"/>
            <a:ext cx="8228011" cy="2673349"/>
          </a:xfrm>
          <a:prstGeom prst="rect">
            <a:avLst/>
          </a:prstGeom>
        </p:spPr>
        <p:txBody>
          <a:bodyPr/>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defRPr/>
            </a:pPr>
            <a:r>
              <a:rPr lang="en-GB" altLang="en-US" sz="2200" dirty="0">
                <a:solidFill>
                  <a:schemeClr val="tx2"/>
                </a:solidFill>
                <a:latin typeface="Arial" panose="020B0604020202020204" pitchFamily="34" charset="0"/>
                <a:cs typeface="Arial" panose="020B0604020202020204" pitchFamily="34" charset="0"/>
              </a:rPr>
              <a:t>Since the Bivariate Normal distribution is a known mathematical distribution, for each correlation (∑) and any set of thresholds on the liabilities we know what the expected proportions are in each cell. </a:t>
            </a:r>
          </a:p>
          <a:p>
            <a:pPr>
              <a:defRPr/>
            </a:pPr>
            <a:endParaRPr lang="en-US" altLang="en-US" sz="2200" kern="0" dirty="0">
              <a:solidFill>
                <a:schemeClr val="tx2"/>
              </a:solidFill>
              <a:latin typeface="Arial" panose="020B0604020202020204" pitchFamily="34" charset="0"/>
              <a:cs typeface="Arial" panose="020B0604020202020204" pitchFamily="34" charset="0"/>
            </a:endParaRPr>
          </a:p>
          <a:p>
            <a:pPr>
              <a:defRPr/>
            </a:pPr>
            <a:r>
              <a:rPr lang="en-GB" sz="2200" dirty="0">
                <a:solidFill>
                  <a:schemeClr val="tx2"/>
                </a:solidFill>
                <a:latin typeface="Arial" panose="020B0604020202020204" pitchFamily="34" charset="0"/>
                <a:cs typeface="Arial" panose="020B0604020202020204" pitchFamily="34" charset="0"/>
              </a:rPr>
              <a:t>Therefore, observed cell proportions of our data will inform on the most likely correlation and </a:t>
            </a:r>
            <a:r>
              <a:rPr lang="en-US" sz="2200" dirty="0">
                <a:solidFill>
                  <a:schemeClr val="tx2"/>
                </a:solidFill>
                <a:latin typeface="Arial" panose="020B0604020202020204" pitchFamily="34" charset="0"/>
                <a:cs typeface="Arial" panose="020B0604020202020204" pitchFamily="34" charset="0"/>
              </a:rPr>
              <a:t>threshold on each liability.</a:t>
            </a:r>
            <a:endParaRPr lang="en-US" altLang="en-US" sz="2200" kern="0" dirty="0">
              <a:solidFill>
                <a:schemeClr val="tx2"/>
              </a:solidFill>
              <a:latin typeface="Arial" panose="020B0604020202020204" pitchFamily="34" charset="0"/>
              <a:cs typeface="Arial" panose="020B0604020202020204" pitchFamily="34" charset="0"/>
            </a:endParaRPr>
          </a:p>
          <a:p>
            <a:pPr>
              <a:lnSpc>
                <a:spcPct val="50000"/>
              </a:lnSpc>
              <a:buFontTx/>
              <a:buNone/>
              <a:defRPr/>
            </a:pPr>
            <a:endParaRPr lang="en-US" altLang="en-US" sz="2200" kern="0" dirty="0">
              <a:solidFill>
                <a:schemeClr val="tx2"/>
              </a:solidFill>
              <a:latin typeface="Arial" panose="020B0604020202020204" pitchFamily="34" charset="0"/>
              <a:cs typeface="Arial" panose="020B0604020202020204" pitchFamily="34" charset="0"/>
            </a:endParaRPr>
          </a:p>
        </p:txBody>
      </p:sp>
      <p:sp>
        <p:nvSpPr>
          <p:cNvPr id="18454" name="TextBox 13"/>
          <p:cNvSpPr txBox="1">
            <a:spLocks noChangeArrowheads="1"/>
          </p:cNvSpPr>
          <p:nvPr/>
        </p:nvSpPr>
        <p:spPr bwMode="auto">
          <a:xfrm>
            <a:off x="4341910" y="3989389"/>
            <a:ext cx="367010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r>
              <a:rPr lang="en-GB" altLang="en-US" sz="2800">
                <a:latin typeface="Arial" charset="0"/>
              </a:rPr>
              <a:t>r = 0.60</a:t>
            </a:r>
          </a:p>
          <a:p>
            <a:pPr algn="ctr">
              <a:spcBef>
                <a:spcPct val="0"/>
              </a:spcBef>
              <a:buSzTx/>
              <a:buFontTx/>
              <a:buNone/>
            </a:pPr>
            <a:r>
              <a:rPr lang="en-GB" altLang="en-US" sz="2800">
                <a:latin typeface="Arial" charset="0"/>
              </a:rPr>
              <a:t>T</a:t>
            </a:r>
            <a:r>
              <a:rPr lang="en-GB" altLang="en-US" sz="2800" baseline="-25000">
                <a:latin typeface="Arial" charset="0"/>
              </a:rPr>
              <a:t>c1</a:t>
            </a:r>
            <a:r>
              <a:rPr lang="en-GB" altLang="en-US" sz="2800">
                <a:latin typeface="Arial" charset="0"/>
              </a:rPr>
              <a:t>=T</a:t>
            </a:r>
            <a:r>
              <a:rPr lang="en-GB" altLang="en-US" sz="2800" baseline="-25000">
                <a:latin typeface="Arial" charset="0"/>
              </a:rPr>
              <a:t>c2</a:t>
            </a:r>
            <a:r>
              <a:rPr lang="en-GB" altLang="en-US" sz="2800">
                <a:latin typeface="Arial" charset="0"/>
              </a:rPr>
              <a:t> = 1.4 (z-value)</a:t>
            </a:r>
          </a:p>
        </p:txBody>
      </p:sp>
    </p:spTree>
    <p:extLst>
      <p:ext uri="{BB962C8B-B14F-4D97-AF65-F5344CB8AC3E}">
        <p14:creationId xmlns:p14="http://schemas.microsoft.com/office/powerpoint/2010/main" val="629522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43B83B-692D-764C-3CE9-49603DF376E9}"/>
              </a:ext>
            </a:extLst>
          </p:cNvPr>
          <p:cNvSpPr>
            <a:spLocks noGrp="1"/>
          </p:cNvSpPr>
          <p:nvPr>
            <p:ph type="title"/>
          </p:nvPr>
        </p:nvSpPr>
        <p:spPr/>
        <p:txBody>
          <a:bodyPr/>
          <a:lstStyle/>
          <a:p>
            <a:r>
              <a:rPr lang="en-US" dirty="0"/>
              <a:t>More Practice Available!</a:t>
            </a:r>
          </a:p>
        </p:txBody>
      </p:sp>
      <p:sp>
        <p:nvSpPr>
          <p:cNvPr id="3" name="Content Placeholder 2">
            <a:extLst>
              <a:ext uri="{FF2B5EF4-FFF2-40B4-BE49-F238E27FC236}">
                <a16:creationId xmlns:a16="http://schemas.microsoft.com/office/drawing/2014/main" id="{21830D17-3BDC-0A54-84B7-8991431BC7E1}"/>
              </a:ext>
            </a:extLst>
          </p:cNvPr>
          <p:cNvSpPr>
            <a:spLocks noGrp="1"/>
          </p:cNvSpPr>
          <p:nvPr>
            <p:ph idx="1"/>
          </p:nvPr>
        </p:nvSpPr>
        <p:spPr>
          <a:xfrm>
            <a:off x="560614" y="1638300"/>
            <a:ext cx="8534400" cy="3581400"/>
          </a:xfrm>
        </p:spPr>
        <p:txBody>
          <a:bodyPr/>
          <a:lstStyle/>
          <a:p>
            <a:endParaRPr lang="en-US" b="0" i="0" dirty="0">
              <a:solidFill>
                <a:srgbClr val="32363A"/>
              </a:solidFill>
              <a:effectLst/>
              <a:latin typeface="72"/>
            </a:endParaRPr>
          </a:p>
          <a:p>
            <a:pPr marL="0" indent="0">
              <a:buNone/>
            </a:pPr>
            <a:r>
              <a:rPr lang="en-US" sz="2500" b="0" i="0" dirty="0">
                <a:solidFill>
                  <a:srgbClr val="32363A"/>
                </a:solidFill>
                <a:effectLst/>
                <a:latin typeface="72"/>
              </a:rPr>
              <a:t>If you would like to work more with this threshold model to see how correlations shape the bivariate normal distribution and how we can move from correlations to estimated cell proportions in contingency tables, please work through the Ordinal Data Challenge R script and Qualtrics on your own time </a:t>
            </a:r>
          </a:p>
          <a:p>
            <a:pPr marL="0" indent="0">
              <a:buNone/>
            </a:pPr>
            <a:endParaRPr lang="en-US" sz="2500" b="0" i="0" dirty="0">
              <a:solidFill>
                <a:srgbClr val="32363A"/>
              </a:solidFill>
              <a:effectLst/>
              <a:latin typeface="72"/>
            </a:endParaRPr>
          </a:p>
          <a:p>
            <a:pPr marL="0" indent="0">
              <a:buNone/>
            </a:pPr>
            <a:r>
              <a:rPr lang="en-US" sz="2500" dirty="0">
                <a:solidFill>
                  <a:srgbClr val="32363A"/>
                </a:solidFill>
                <a:latin typeface="72"/>
              </a:rPr>
              <a:t> </a:t>
            </a:r>
            <a:r>
              <a:rPr lang="en-US" sz="2500" b="0" i="0" dirty="0">
                <a:solidFill>
                  <a:srgbClr val="32363A"/>
                </a:solidFill>
                <a:effectLst/>
                <a:latin typeface="72"/>
              </a:rPr>
              <a:t>https://qimr.az1.qualtrics.com/</a:t>
            </a:r>
            <a:r>
              <a:rPr lang="en-US" sz="2500" b="0" i="0" dirty="0" err="1">
                <a:solidFill>
                  <a:srgbClr val="32363A"/>
                </a:solidFill>
                <a:effectLst/>
                <a:latin typeface="72"/>
              </a:rPr>
              <a:t>jfe</a:t>
            </a:r>
            <a:r>
              <a:rPr lang="en-US" sz="2500" b="0" i="0" dirty="0">
                <a:solidFill>
                  <a:srgbClr val="32363A"/>
                </a:solidFill>
                <a:effectLst/>
                <a:latin typeface="72"/>
              </a:rPr>
              <a:t>/form/SV_4YoLFEuPnBc6QCy</a:t>
            </a:r>
            <a:endParaRPr lang="en-US" sz="2500" dirty="0"/>
          </a:p>
        </p:txBody>
      </p:sp>
    </p:spTree>
    <p:extLst>
      <p:ext uri="{BB962C8B-B14F-4D97-AF65-F5344CB8AC3E}">
        <p14:creationId xmlns:p14="http://schemas.microsoft.com/office/powerpoint/2010/main" val="1458778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673E-DBB3-ED7B-49B5-FCDF09C38C6A}"/>
              </a:ext>
            </a:extLst>
          </p:cNvPr>
          <p:cNvSpPr>
            <a:spLocks noGrp="1"/>
          </p:cNvSpPr>
          <p:nvPr>
            <p:ph type="title"/>
          </p:nvPr>
        </p:nvSpPr>
        <p:spPr/>
        <p:txBody>
          <a:bodyPr/>
          <a:lstStyle/>
          <a:p>
            <a:r>
              <a:rPr lang="en-US" dirty="0"/>
              <a:t>Moving to </a:t>
            </a:r>
            <a:br>
              <a:rPr lang="en-US" dirty="0"/>
            </a:br>
            <a:r>
              <a:rPr lang="en-US" dirty="0"/>
              <a:t>ordinal Data!</a:t>
            </a:r>
          </a:p>
        </p:txBody>
      </p:sp>
    </p:spTree>
    <p:extLst>
      <p:ext uri="{BB962C8B-B14F-4D97-AF65-F5344CB8AC3E}">
        <p14:creationId xmlns:p14="http://schemas.microsoft.com/office/powerpoint/2010/main" val="3738919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5162" y="313233"/>
            <a:ext cx="8618838" cy="1325563"/>
          </a:xfrm>
        </p:spPr>
        <p:txBody>
          <a:bodyPr>
            <a:normAutofit/>
          </a:bodyPr>
          <a:lstStyle/>
          <a:p>
            <a:r>
              <a:rPr lang="en-US" dirty="0"/>
              <a:t>Intuition behind the Multiple Threshold Liability model</a:t>
            </a:r>
          </a:p>
        </p:txBody>
      </p:sp>
      <p:sp>
        <p:nvSpPr>
          <p:cNvPr id="7" name="TextBox 6"/>
          <p:cNvSpPr txBox="1"/>
          <p:nvPr/>
        </p:nvSpPr>
        <p:spPr>
          <a:xfrm>
            <a:off x="857743" y="5836979"/>
            <a:ext cx="1467988" cy="810350"/>
          </a:xfrm>
          <a:prstGeom prst="rect">
            <a:avLst/>
          </a:prstGeom>
          <a:noFill/>
        </p:spPr>
        <p:txBody>
          <a:bodyPr wrap="square" rtlCol="0">
            <a:spAutoFit/>
          </a:bodyPr>
          <a:lstStyle/>
          <a:p>
            <a:r>
              <a:rPr lang="en-US" sz="2333" dirty="0"/>
              <a:t>Observed values</a:t>
            </a:r>
          </a:p>
        </p:txBody>
      </p:sp>
      <p:pic>
        <p:nvPicPr>
          <p:cNvPr id="3" name="Picture 2">
            <a:extLst>
              <a:ext uri="{FF2B5EF4-FFF2-40B4-BE49-F238E27FC236}">
                <a16:creationId xmlns:a16="http://schemas.microsoft.com/office/drawing/2014/main" id="{B5502C58-97B2-B04B-8CD8-2D8789205C58}"/>
              </a:ext>
            </a:extLst>
          </p:cNvPr>
          <p:cNvPicPr>
            <a:picLocks noChangeAspect="1"/>
          </p:cNvPicPr>
          <p:nvPr/>
        </p:nvPicPr>
        <p:blipFill>
          <a:blip r:embed="rId3"/>
          <a:stretch>
            <a:fillRect/>
          </a:stretch>
        </p:blipFill>
        <p:spPr>
          <a:xfrm>
            <a:off x="762000" y="2028825"/>
            <a:ext cx="7778107" cy="4143375"/>
          </a:xfrm>
          <a:prstGeom prst="rect">
            <a:avLst/>
          </a:prstGeom>
        </p:spPr>
      </p:pic>
      <p:sp>
        <p:nvSpPr>
          <p:cNvPr id="4" name="Rectangle 3">
            <a:extLst>
              <a:ext uri="{FF2B5EF4-FFF2-40B4-BE49-F238E27FC236}">
                <a16:creationId xmlns:a16="http://schemas.microsoft.com/office/drawing/2014/main" id="{5AF1C9F1-A64B-5842-B6C7-D579BD888300}"/>
              </a:ext>
            </a:extLst>
          </p:cNvPr>
          <p:cNvSpPr/>
          <p:nvPr/>
        </p:nvSpPr>
        <p:spPr>
          <a:xfrm>
            <a:off x="3108840" y="2028825"/>
            <a:ext cx="472560" cy="690702"/>
          </a:xfrm>
          <a:prstGeom prst="rect">
            <a:avLst/>
          </a:prstGeom>
        </p:spPr>
        <p:txBody>
          <a:bodyPr wrap="square">
            <a:spAutoFit/>
          </a:bodyPr>
          <a:lstStyle/>
          <a:p>
            <a:r>
              <a:rPr lang="el-GR" sz="2333" dirty="0">
                <a:latin typeface="Times New Roman" panose="02020603050405020304" pitchFamily="18" charset="0"/>
                <a:cs typeface="Times New Roman" panose="02020603050405020304" pitchFamily="18" charset="0"/>
              </a:rPr>
              <a:t>τ</a:t>
            </a:r>
            <a:endParaRPr lang="en-US" sz="2333" dirty="0">
              <a:latin typeface="Times New Roman" panose="02020603050405020304" pitchFamily="18" charset="0"/>
              <a:cs typeface="Times New Roman" panose="02020603050405020304" pitchFamily="18" charset="0"/>
            </a:endParaRPr>
          </a:p>
          <a:p>
            <a:r>
              <a:rPr lang="en-US" sz="2333" baseline="-25000" dirty="0">
                <a:latin typeface="Times New Roman" panose="02020603050405020304" pitchFamily="18" charset="0"/>
                <a:cs typeface="Times New Roman" panose="02020603050405020304" pitchFamily="18" charset="0"/>
              </a:rPr>
              <a:t>   1</a:t>
            </a:r>
          </a:p>
        </p:txBody>
      </p:sp>
      <p:sp>
        <p:nvSpPr>
          <p:cNvPr id="10" name="Rectangle 9">
            <a:extLst>
              <a:ext uri="{FF2B5EF4-FFF2-40B4-BE49-F238E27FC236}">
                <a16:creationId xmlns:a16="http://schemas.microsoft.com/office/drawing/2014/main" id="{1C384766-B5BF-294B-972A-AEC997521981}"/>
              </a:ext>
            </a:extLst>
          </p:cNvPr>
          <p:cNvSpPr/>
          <p:nvPr/>
        </p:nvSpPr>
        <p:spPr>
          <a:xfrm>
            <a:off x="4061828" y="2028825"/>
            <a:ext cx="472560" cy="690702"/>
          </a:xfrm>
          <a:prstGeom prst="rect">
            <a:avLst/>
          </a:prstGeom>
        </p:spPr>
        <p:txBody>
          <a:bodyPr wrap="square">
            <a:spAutoFit/>
          </a:bodyPr>
          <a:lstStyle/>
          <a:p>
            <a:r>
              <a:rPr lang="el-GR" sz="2333" dirty="0">
                <a:latin typeface="Times New Roman" panose="02020603050405020304" pitchFamily="18" charset="0"/>
                <a:cs typeface="Times New Roman" panose="02020603050405020304" pitchFamily="18" charset="0"/>
              </a:rPr>
              <a:t>τ</a:t>
            </a:r>
            <a:endParaRPr lang="en-US" sz="2333" dirty="0">
              <a:latin typeface="Times New Roman" panose="02020603050405020304" pitchFamily="18" charset="0"/>
              <a:cs typeface="Times New Roman" panose="02020603050405020304" pitchFamily="18" charset="0"/>
            </a:endParaRPr>
          </a:p>
          <a:p>
            <a:r>
              <a:rPr lang="en-US" sz="2333" baseline="-25000" dirty="0">
                <a:latin typeface="Times New Roman" panose="02020603050405020304" pitchFamily="18" charset="0"/>
                <a:cs typeface="Times New Roman" panose="02020603050405020304" pitchFamily="18" charset="0"/>
              </a:rPr>
              <a:t>   2</a:t>
            </a:r>
          </a:p>
        </p:txBody>
      </p:sp>
      <p:sp>
        <p:nvSpPr>
          <p:cNvPr id="11" name="Rectangle 10">
            <a:extLst>
              <a:ext uri="{FF2B5EF4-FFF2-40B4-BE49-F238E27FC236}">
                <a16:creationId xmlns:a16="http://schemas.microsoft.com/office/drawing/2014/main" id="{233A4B36-22A1-0844-A8FA-0EA97186EA37}"/>
              </a:ext>
            </a:extLst>
          </p:cNvPr>
          <p:cNvSpPr/>
          <p:nvPr/>
        </p:nvSpPr>
        <p:spPr>
          <a:xfrm>
            <a:off x="4955127" y="2028825"/>
            <a:ext cx="472560" cy="690702"/>
          </a:xfrm>
          <a:prstGeom prst="rect">
            <a:avLst/>
          </a:prstGeom>
        </p:spPr>
        <p:txBody>
          <a:bodyPr wrap="square">
            <a:spAutoFit/>
          </a:bodyPr>
          <a:lstStyle/>
          <a:p>
            <a:r>
              <a:rPr lang="el-GR" sz="2333" dirty="0">
                <a:latin typeface="Times New Roman" panose="02020603050405020304" pitchFamily="18" charset="0"/>
                <a:cs typeface="Times New Roman" panose="02020603050405020304" pitchFamily="18" charset="0"/>
              </a:rPr>
              <a:t>τ</a:t>
            </a:r>
            <a:endParaRPr lang="en-US" sz="2333" dirty="0">
              <a:latin typeface="Times New Roman" panose="02020603050405020304" pitchFamily="18" charset="0"/>
              <a:cs typeface="Times New Roman" panose="02020603050405020304" pitchFamily="18" charset="0"/>
            </a:endParaRPr>
          </a:p>
          <a:p>
            <a:r>
              <a:rPr lang="en-US" sz="2333" baseline="-25000" dirty="0">
                <a:latin typeface="Times New Roman" panose="02020603050405020304" pitchFamily="18" charset="0"/>
                <a:cs typeface="Times New Roman" panose="02020603050405020304" pitchFamily="18" charset="0"/>
              </a:rPr>
              <a:t>   3</a:t>
            </a:r>
          </a:p>
        </p:txBody>
      </p:sp>
      <p:sp>
        <p:nvSpPr>
          <p:cNvPr id="12" name="Rectangle 11">
            <a:extLst>
              <a:ext uri="{FF2B5EF4-FFF2-40B4-BE49-F238E27FC236}">
                <a16:creationId xmlns:a16="http://schemas.microsoft.com/office/drawing/2014/main" id="{8529569C-599F-9743-89C5-26F353E0FF84}"/>
              </a:ext>
            </a:extLst>
          </p:cNvPr>
          <p:cNvSpPr/>
          <p:nvPr/>
        </p:nvSpPr>
        <p:spPr>
          <a:xfrm>
            <a:off x="6019800" y="2028825"/>
            <a:ext cx="533400" cy="690702"/>
          </a:xfrm>
          <a:prstGeom prst="rect">
            <a:avLst/>
          </a:prstGeom>
        </p:spPr>
        <p:txBody>
          <a:bodyPr wrap="square">
            <a:spAutoFit/>
          </a:bodyPr>
          <a:lstStyle/>
          <a:p>
            <a:r>
              <a:rPr lang="el-GR" sz="2333" dirty="0">
                <a:latin typeface="Times New Roman" panose="02020603050405020304" pitchFamily="18" charset="0"/>
                <a:cs typeface="Times New Roman" panose="02020603050405020304" pitchFamily="18" charset="0"/>
              </a:rPr>
              <a:t>τ</a:t>
            </a:r>
            <a:r>
              <a:rPr lang="en-US" sz="2333" dirty="0">
                <a:latin typeface="Times New Roman" panose="02020603050405020304" pitchFamily="18" charset="0"/>
                <a:cs typeface="Times New Roman" panose="02020603050405020304" pitchFamily="18" charset="0"/>
              </a:rPr>
              <a:t>    </a:t>
            </a:r>
          </a:p>
          <a:p>
            <a:r>
              <a:rPr lang="en-US" sz="2333" baseline="-25000" dirty="0">
                <a:latin typeface="Times New Roman" panose="02020603050405020304" pitchFamily="18" charset="0"/>
                <a:cs typeface="Times New Roman" panose="02020603050405020304" pitchFamily="18" charset="0"/>
              </a:rPr>
              <a:t>   4</a:t>
            </a:r>
          </a:p>
        </p:txBody>
      </p:sp>
      <p:sp>
        <p:nvSpPr>
          <p:cNvPr id="13" name="TextBox 12">
            <a:extLst>
              <a:ext uri="{FF2B5EF4-FFF2-40B4-BE49-F238E27FC236}">
                <a16:creationId xmlns:a16="http://schemas.microsoft.com/office/drawing/2014/main" id="{125BF471-72CC-AB47-8763-F019E990E9DB}"/>
              </a:ext>
            </a:extLst>
          </p:cNvPr>
          <p:cNvSpPr txBox="1"/>
          <p:nvPr/>
        </p:nvSpPr>
        <p:spPr>
          <a:xfrm>
            <a:off x="857743" y="3200179"/>
            <a:ext cx="1819810" cy="1169359"/>
          </a:xfrm>
          <a:prstGeom prst="rect">
            <a:avLst/>
          </a:prstGeom>
          <a:noFill/>
        </p:spPr>
        <p:txBody>
          <a:bodyPr wrap="square" rtlCol="0">
            <a:spAutoFit/>
          </a:bodyPr>
          <a:lstStyle/>
          <a:p>
            <a:r>
              <a:rPr lang="en-US" sz="2333" dirty="0"/>
              <a:t>Distribution of the liability </a:t>
            </a:r>
          </a:p>
        </p:txBody>
      </p:sp>
      <p:sp>
        <p:nvSpPr>
          <p:cNvPr id="15" name="Rectangle 14">
            <a:extLst>
              <a:ext uri="{FF2B5EF4-FFF2-40B4-BE49-F238E27FC236}">
                <a16:creationId xmlns:a16="http://schemas.microsoft.com/office/drawing/2014/main" id="{32F2A12A-8499-BA41-BA8C-3403116316FD}"/>
              </a:ext>
            </a:extLst>
          </p:cNvPr>
          <p:cNvSpPr/>
          <p:nvPr/>
        </p:nvSpPr>
        <p:spPr>
          <a:xfrm>
            <a:off x="2558541" y="5955305"/>
            <a:ext cx="384223" cy="451342"/>
          </a:xfrm>
          <a:prstGeom prst="rect">
            <a:avLst/>
          </a:prstGeom>
        </p:spPr>
        <p:txBody>
          <a:bodyPr wrap="square">
            <a:spAutoFit/>
          </a:bodyPr>
          <a:lstStyle/>
          <a:p>
            <a:r>
              <a:rPr lang="en-US" sz="2333" dirty="0">
                <a:latin typeface="Times New Roman" panose="02020603050405020304" pitchFamily="18" charset="0"/>
                <a:cs typeface="Times New Roman" panose="02020603050405020304" pitchFamily="18" charset="0"/>
              </a:rPr>
              <a:t>0</a:t>
            </a:r>
            <a:endParaRPr lang="en-US" sz="2333" baseline="-25000"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80888E43-FD49-3045-A8AF-21A52E40FAE2}"/>
              </a:ext>
            </a:extLst>
          </p:cNvPr>
          <p:cNvSpPr/>
          <p:nvPr/>
        </p:nvSpPr>
        <p:spPr>
          <a:xfrm>
            <a:off x="3592250" y="5973898"/>
            <a:ext cx="384223" cy="451342"/>
          </a:xfrm>
          <a:prstGeom prst="rect">
            <a:avLst/>
          </a:prstGeom>
        </p:spPr>
        <p:txBody>
          <a:bodyPr wrap="square">
            <a:spAutoFit/>
          </a:bodyPr>
          <a:lstStyle/>
          <a:p>
            <a:r>
              <a:rPr lang="en-US" sz="2333" dirty="0">
                <a:latin typeface="Times New Roman" panose="02020603050405020304" pitchFamily="18" charset="0"/>
                <a:cs typeface="Times New Roman" panose="02020603050405020304" pitchFamily="18" charset="0"/>
              </a:rPr>
              <a:t>1</a:t>
            </a:r>
            <a:endParaRPr lang="en-US" sz="2333" baseline="-25000"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DBBF8FFA-5EC0-7B44-9593-37CB544EE2BB}"/>
              </a:ext>
            </a:extLst>
          </p:cNvPr>
          <p:cNvSpPr/>
          <p:nvPr/>
        </p:nvSpPr>
        <p:spPr>
          <a:xfrm>
            <a:off x="4593557" y="5973898"/>
            <a:ext cx="384223" cy="451342"/>
          </a:xfrm>
          <a:prstGeom prst="rect">
            <a:avLst/>
          </a:prstGeom>
        </p:spPr>
        <p:txBody>
          <a:bodyPr wrap="square">
            <a:spAutoFit/>
          </a:bodyPr>
          <a:lstStyle/>
          <a:p>
            <a:r>
              <a:rPr lang="en-US" sz="2333" dirty="0">
                <a:latin typeface="Times New Roman" panose="02020603050405020304" pitchFamily="18" charset="0"/>
                <a:cs typeface="Times New Roman" panose="02020603050405020304" pitchFamily="18" charset="0"/>
              </a:rPr>
              <a:t>2</a:t>
            </a:r>
            <a:endParaRPr lang="en-US" sz="2333" baseline="-25000"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5377DE95-1481-9746-ACF7-C55E0330998A}"/>
              </a:ext>
            </a:extLst>
          </p:cNvPr>
          <p:cNvSpPr/>
          <p:nvPr/>
        </p:nvSpPr>
        <p:spPr>
          <a:xfrm>
            <a:off x="5516391" y="5981688"/>
            <a:ext cx="384223" cy="451342"/>
          </a:xfrm>
          <a:prstGeom prst="rect">
            <a:avLst/>
          </a:prstGeom>
        </p:spPr>
        <p:txBody>
          <a:bodyPr wrap="square">
            <a:spAutoFit/>
          </a:bodyPr>
          <a:lstStyle/>
          <a:p>
            <a:r>
              <a:rPr lang="en-US" sz="2333" dirty="0">
                <a:latin typeface="Times New Roman" panose="02020603050405020304" pitchFamily="18" charset="0"/>
                <a:cs typeface="Times New Roman" panose="02020603050405020304" pitchFamily="18" charset="0"/>
              </a:rPr>
              <a:t>3</a:t>
            </a:r>
            <a:endParaRPr lang="en-US" sz="2333" baseline="-25000"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01A56B54-A89C-9B43-BD68-0EF811A813B8}"/>
              </a:ext>
            </a:extLst>
          </p:cNvPr>
          <p:cNvSpPr/>
          <p:nvPr/>
        </p:nvSpPr>
        <p:spPr>
          <a:xfrm>
            <a:off x="6644025" y="5981688"/>
            <a:ext cx="384223" cy="451342"/>
          </a:xfrm>
          <a:prstGeom prst="rect">
            <a:avLst/>
          </a:prstGeom>
        </p:spPr>
        <p:txBody>
          <a:bodyPr wrap="square">
            <a:spAutoFit/>
          </a:bodyPr>
          <a:lstStyle/>
          <a:p>
            <a:r>
              <a:rPr lang="en-US" sz="2333" dirty="0">
                <a:latin typeface="Times New Roman" panose="02020603050405020304" pitchFamily="18" charset="0"/>
                <a:cs typeface="Times New Roman" panose="02020603050405020304" pitchFamily="18" charset="0"/>
              </a:rPr>
              <a:t>4</a:t>
            </a:r>
            <a:endParaRPr lang="en-US" sz="2333"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6309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673E-DBB3-ED7B-49B5-FCDF09C38C6A}"/>
              </a:ext>
            </a:extLst>
          </p:cNvPr>
          <p:cNvSpPr>
            <a:spLocks noGrp="1"/>
          </p:cNvSpPr>
          <p:nvPr>
            <p:ph type="title"/>
          </p:nvPr>
        </p:nvSpPr>
        <p:spPr>
          <a:xfrm>
            <a:off x="12700" y="1371600"/>
            <a:ext cx="7848600" cy="2852737"/>
          </a:xfrm>
        </p:spPr>
        <p:txBody>
          <a:bodyPr/>
          <a:lstStyle/>
          <a:p>
            <a:r>
              <a:rPr lang="en-US" dirty="0"/>
              <a:t>Now Time</a:t>
            </a:r>
            <a:br>
              <a:rPr lang="en-US" dirty="0"/>
            </a:br>
            <a:r>
              <a:rPr lang="en-US" dirty="0"/>
              <a:t> for </a:t>
            </a:r>
            <a:r>
              <a:rPr lang="en-US" dirty="0" err="1"/>
              <a:t>TwinS</a:t>
            </a:r>
            <a:r>
              <a:rPr lang="en-US" dirty="0"/>
              <a:t>!</a:t>
            </a:r>
          </a:p>
        </p:txBody>
      </p:sp>
    </p:spTree>
    <p:extLst>
      <p:ext uri="{BB962C8B-B14F-4D97-AF65-F5344CB8AC3E}">
        <p14:creationId xmlns:p14="http://schemas.microsoft.com/office/powerpoint/2010/main" val="54048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914400" y="1371600"/>
            <a:ext cx="7543801" cy="5121275"/>
          </a:xfrm>
        </p:spPr>
        <p:txBody>
          <a:bodyPr>
            <a:normAutofit/>
          </a:bodyPr>
          <a:lstStyle/>
          <a:p>
            <a:pPr algn="just">
              <a:lnSpc>
                <a:spcPct val="130000"/>
              </a:lnSpc>
            </a:pPr>
            <a:r>
              <a:rPr lang="en-GB" altLang="en-US" dirty="0">
                <a:solidFill>
                  <a:schemeClr val="tx1"/>
                </a:solidFill>
                <a:latin typeface="Arial" charset="0"/>
              </a:rPr>
              <a:t>Estimate correlation in liabilities separately for MZ and DZ pairs from contingency table</a:t>
            </a:r>
          </a:p>
          <a:p>
            <a:pPr algn="just">
              <a:lnSpc>
                <a:spcPct val="130000"/>
              </a:lnSpc>
            </a:pPr>
            <a:endParaRPr lang="en-GB" altLang="en-US" dirty="0">
              <a:solidFill>
                <a:schemeClr val="tx1"/>
              </a:solidFill>
              <a:latin typeface="Arial" charset="0"/>
            </a:endParaRPr>
          </a:p>
          <a:p>
            <a:pPr algn="just">
              <a:lnSpc>
                <a:spcPct val="130000"/>
              </a:lnSpc>
            </a:pPr>
            <a:r>
              <a:rPr lang="en-GB" altLang="en-US" dirty="0">
                <a:solidFill>
                  <a:schemeClr val="tx1"/>
                </a:solidFill>
                <a:latin typeface="Arial" charset="0"/>
              </a:rPr>
              <a:t>Variance decomposition (A, C, E) can be applied to the </a:t>
            </a:r>
            <a:r>
              <a:rPr lang="en-GB" altLang="en-US" i="1" dirty="0">
                <a:solidFill>
                  <a:schemeClr val="tx1"/>
                </a:solidFill>
                <a:latin typeface="Arial" charset="0"/>
              </a:rPr>
              <a:t>liability </a:t>
            </a:r>
            <a:r>
              <a:rPr lang="en-GB" altLang="en-US" dirty="0">
                <a:solidFill>
                  <a:schemeClr val="tx1"/>
                </a:solidFill>
                <a:latin typeface="Arial" charset="0"/>
              </a:rPr>
              <a:t>of the trait</a:t>
            </a:r>
          </a:p>
          <a:p>
            <a:pPr algn="just">
              <a:lnSpc>
                <a:spcPct val="130000"/>
              </a:lnSpc>
            </a:pPr>
            <a:endParaRPr lang="en-GB" altLang="en-US" dirty="0">
              <a:solidFill>
                <a:schemeClr val="tx1"/>
              </a:solidFill>
              <a:latin typeface="Arial" charset="0"/>
            </a:endParaRPr>
          </a:p>
          <a:p>
            <a:pPr algn="just">
              <a:lnSpc>
                <a:spcPct val="130000"/>
              </a:lnSpc>
            </a:pPr>
            <a:r>
              <a:rPr lang="en-GB" altLang="en-US" dirty="0">
                <a:solidFill>
                  <a:schemeClr val="tx1"/>
                </a:solidFill>
                <a:latin typeface="Arial" charset="0"/>
              </a:rPr>
              <a:t>Correlations in liability are determined by path model</a:t>
            </a:r>
          </a:p>
          <a:p>
            <a:pPr algn="just">
              <a:lnSpc>
                <a:spcPct val="130000"/>
              </a:lnSpc>
            </a:pPr>
            <a:endParaRPr lang="en-GB" altLang="en-US" dirty="0">
              <a:solidFill>
                <a:schemeClr val="tx1"/>
              </a:solidFill>
              <a:latin typeface="Arial" charset="0"/>
            </a:endParaRPr>
          </a:p>
          <a:p>
            <a:pPr algn="just">
              <a:lnSpc>
                <a:spcPct val="130000"/>
              </a:lnSpc>
            </a:pPr>
            <a:r>
              <a:rPr lang="en-GB" altLang="en-US" dirty="0">
                <a:solidFill>
                  <a:schemeClr val="tx1"/>
                </a:solidFill>
                <a:latin typeface="Arial" charset="0"/>
              </a:rPr>
              <a:t>Estimate of the heritability of the </a:t>
            </a:r>
            <a:r>
              <a:rPr lang="en-GB" altLang="en-US" b="1" i="1" dirty="0">
                <a:solidFill>
                  <a:srgbClr val="FF9933"/>
                </a:solidFill>
                <a:latin typeface="Arial" charset="0"/>
              </a:rPr>
              <a:t>liability</a:t>
            </a:r>
          </a:p>
        </p:txBody>
      </p:sp>
      <p:sp>
        <p:nvSpPr>
          <p:cNvPr id="20483" name="Rectangle 3"/>
          <p:cNvSpPr>
            <a:spLocks noGrp="1" noChangeArrowheads="1"/>
          </p:cNvSpPr>
          <p:nvPr>
            <p:ph type="title"/>
          </p:nvPr>
        </p:nvSpPr>
        <p:spPr>
          <a:xfrm>
            <a:off x="698501" y="533400"/>
            <a:ext cx="7772400" cy="714375"/>
          </a:xfrm>
        </p:spPr>
        <p:txBody>
          <a:bodyPr/>
          <a:lstStyle/>
          <a:p>
            <a:r>
              <a:rPr lang="en-US" altLang="en-US" sz="4000" b="1" dirty="0">
                <a:latin typeface="Arial" charset="0"/>
              </a:rPr>
              <a:t>Twin Models</a:t>
            </a:r>
          </a:p>
        </p:txBody>
      </p:sp>
    </p:spTree>
    <p:extLst>
      <p:ext uri="{BB962C8B-B14F-4D97-AF65-F5344CB8AC3E}">
        <p14:creationId xmlns:p14="http://schemas.microsoft.com/office/powerpoint/2010/main" val="3025692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448B896-F890-F764-0148-FB6ACB46DE5A}"/>
              </a:ext>
            </a:extLst>
          </p:cNvPr>
          <p:cNvSpPr>
            <a:spLocks noGrp="1" noChangeArrowheads="1"/>
          </p:cNvSpPr>
          <p:nvPr>
            <p:ph type="title"/>
          </p:nvPr>
        </p:nvSpPr>
        <p:spPr/>
        <p:txBody>
          <a:bodyPr>
            <a:normAutofit/>
          </a:bodyPr>
          <a:lstStyle/>
          <a:p>
            <a:pPr eaLnBrk="1" hangingPunct="1">
              <a:defRPr/>
            </a:pPr>
            <a:r>
              <a:rPr lang="en-US" sz="3400" dirty="0"/>
              <a:t>Transitioning from Continuous Logic to Ordinal Logic</a:t>
            </a:r>
          </a:p>
        </p:txBody>
      </p:sp>
      <p:sp>
        <p:nvSpPr>
          <p:cNvPr id="11267" name="Rectangle 3">
            <a:extLst>
              <a:ext uri="{FF2B5EF4-FFF2-40B4-BE49-F238E27FC236}">
                <a16:creationId xmlns:a16="http://schemas.microsoft.com/office/drawing/2014/main" id="{DE942EF1-851A-5817-8D7C-00093F8F34AC}"/>
              </a:ext>
            </a:extLst>
          </p:cNvPr>
          <p:cNvSpPr>
            <a:spLocks noGrp="1" noChangeArrowheads="1"/>
          </p:cNvSpPr>
          <p:nvPr>
            <p:ph idx="1"/>
          </p:nvPr>
        </p:nvSpPr>
        <p:spPr/>
        <p:txBody>
          <a:bodyPr>
            <a:normAutofit fontScale="92500" lnSpcReduction="20000"/>
          </a:bodyPr>
          <a:lstStyle/>
          <a:p>
            <a:pPr eaLnBrk="1" hangingPunct="1">
              <a:lnSpc>
                <a:spcPct val="90000"/>
              </a:lnSpc>
              <a:buFont typeface="Wingdings" charset="0"/>
              <a:buChar char="l"/>
              <a:defRPr/>
            </a:pPr>
            <a:r>
              <a:rPr lang="en-AU" sz="2800"/>
              <a:t>Ordinal data has 1 less degree of freedom compared to continuous data</a:t>
            </a:r>
          </a:p>
          <a:p>
            <a:pPr lvl="2" eaLnBrk="1" hangingPunct="1">
              <a:lnSpc>
                <a:spcPct val="90000"/>
              </a:lnSpc>
              <a:buFont typeface="Wingdings" charset="0"/>
              <a:buChar char="l"/>
              <a:defRPr/>
            </a:pPr>
            <a:r>
              <a:rPr lang="en-AU" sz="2100"/>
              <a:t>MZcov, DZcov, Prevalence</a:t>
            </a:r>
          </a:p>
          <a:p>
            <a:pPr lvl="2" eaLnBrk="1" hangingPunct="1">
              <a:lnSpc>
                <a:spcPct val="90000"/>
              </a:lnSpc>
              <a:buFont typeface="Wingdings" charset="0"/>
              <a:buChar char="l"/>
              <a:defRPr/>
            </a:pPr>
            <a:r>
              <a:rPr lang="en-AU" sz="2100"/>
              <a:t>No information on the variance</a:t>
            </a:r>
          </a:p>
          <a:p>
            <a:pPr lvl="2" eaLnBrk="1" hangingPunct="1">
              <a:lnSpc>
                <a:spcPct val="90000"/>
              </a:lnSpc>
              <a:buFont typeface="Wingdings" charset="0"/>
              <a:buChar char="l"/>
              <a:defRPr/>
            </a:pPr>
            <a:endParaRPr lang="en-AU" sz="2100"/>
          </a:p>
          <a:p>
            <a:pPr eaLnBrk="1" hangingPunct="1">
              <a:lnSpc>
                <a:spcPct val="90000"/>
              </a:lnSpc>
              <a:buFont typeface="Wingdings" charset="0"/>
              <a:buChar char="l"/>
              <a:defRPr/>
            </a:pPr>
            <a:r>
              <a:rPr lang="en-AU" sz="2800"/>
              <a:t>Thinking about our ACE/ADE model</a:t>
            </a:r>
          </a:p>
          <a:p>
            <a:pPr lvl="2" eaLnBrk="1" hangingPunct="1">
              <a:lnSpc>
                <a:spcPct val="90000"/>
              </a:lnSpc>
              <a:buFont typeface="Wingdings" charset="0"/>
              <a:buChar char="l"/>
              <a:defRPr/>
            </a:pPr>
            <a:r>
              <a:rPr lang="en-AU" sz="2100"/>
              <a:t>4 parameters being estimated</a:t>
            </a:r>
          </a:p>
          <a:p>
            <a:pPr lvl="2" eaLnBrk="1" hangingPunct="1">
              <a:lnSpc>
                <a:spcPct val="90000"/>
              </a:lnSpc>
              <a:buFont typeface="Wingdings" charset="0"/>
              <a:buChar char="l"/>
              <a:defRPr/>
            </a:pPr>
            <a:r>
              <a:rPr lang="en-AU" sz="2100"/>
              <a:t>A C E mean</a:t>
            </a:r>
          </a:p>
          <a:p>
            <a:pPr lvl="2" eaLnBrk="1" hangingPunct="1">
              <a:lnSpc>
                <a:spcPct val="90000"/>
              </a:lnSpc>
              <a:buFont typeface="Wingdings" charset="0"/>
              <a:buChar char="l"/>
              <a:defRPr/>
            </a:pPr>
            <a:endParaRPr lang="en-AU" sz="2100"/>
          </a:p>
          <a:p>
            <a:pPr eaLnBrk="1" hangingPunct="1">
              <a:lnSpc>
                <a:spcPct val="90000"/>
              </a:lnSpc>
              <a:buFont typeface="Wingdings" charset="0"/>
              <a:buChar char="l"/>
              <a:defRPr/>
            </a:pPr>
            <a:r>
              <a:rPr lang="en-AU" sz="2800"/>
              <a:t>ACE/ADE model is unidentified without adding a constraint</a:t>
            </a:r>
          </a:p>
          <a:p>
            <a:pPr eaLnBrk="1" hangingPunct="1">
              <a:buFont typeface="Wingdings" charset="0"/>
              <a:buChar char="l"/>
              <a:defRPr/>
            </a:pPr>
            <a:endParaRPr lang="en-US"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05D5E6-02E0-2AD1-CA30-8C0DAE1B277F}"/>
              </a:ext>
            </a:extLst>
          </p:cNvPr>
          <p:cNvSpPr>
            <a:spLocks noGrp="1"/>
          </p:cNvSpPr>
          <p:nvPr>
            <p:ph type="title" idx="4294967295"/>
          </p:nvPr>
        </p:nvSpPr>
        <p:spPr>
          <a:xfrm>
            <a:off x="685800" y="457200"/>
            <a:ext cx="7543800" cy="1143000"/>
          </a:xfrm>
        </p:spPr>
        <p:txBody>
          <a:bodyPr>
            <a:normAutofit/>
          </a:bodyPr>
          <a:lstStyle/>
          <a:p>
            <a:pPr eaLnBrk="1" hangingPunct="1">
              <a:defRPr/>
            </a:pPr>
            <a:r>
              <a:rPr lang="en-AU" sz="3400" dirty="0"/>
              <a:t>Two Approaches to the Liability Threshold Model</a:t>
            </a:r>
          </a:p>
        </p:txBody>
      </p:sp>
      <p:sp>
        <p:nvSpPr>
          <p:cNvPr id="13316" name="Content Placeholder 5">
            <a:extLst>
              <a:ext uri="{FF2B5EF4-FFF2-40B4-BE49-F238E27FC236}">
                <a16:creationId xmlns:a16="http://schemas.microsoft.com/office/drawing/2014/main" id="{563B1394-5F5C-FDB2-09FA-F35BD34F944F}"/>
              </a:ext>
            </a:extLst>
          </p:cNvPr>
          <p:cNvSpPr>
            <a:spLocks noGrp="1"/>
          </p:cNvSpPr>
          <p:nvPr>
            <p:ph idx="4294967295"/>
          </p:nvPr>
        </p:nvSpPr>
        <p:spPr>
          <a:xfrm>
            <a:off x="685800" y="2057400"/>
            <a:ext cx="7543800" cy="4073525"/>
          </a:xfrm>
        </p:spPr>
        <p:txBody>
          <a:bodyPr/>
          <a:lstStyle/>
          <a:p>
            <a:pPr eaLnBrk="1" hangingPunct="1">
              <a:buFont typeface="Wingdings" charset="0"/>
              <a:buChar char="l"/>
              <a:defRPr/>
            </a:pPr>
            <a:r>
              <a:rPr lang="en-AU" dirty="0"/>
              <a:t>Traditional</a:t>
            </a:r>
          </a:p>
          <a:p>
            <a:pPr lvl="1" eaLnBrk="1" hangingPunct="1">
              <a:buFont typeface="Wingdings" charset="0"/>
              <a:buChar char="¡"/>
              <a:defRPr/>
            </a:pPr>
            <a:r>
              <a:rPr lang="en-AU" dirty="0"/>
              <a:t>Maps data to a standard normal distribution</a:t>
            </a:r>
          </a:p>
          <a:p>
            <a:pPr lvl="1" eaLnBrk="1" hangingPunct="1">
              <a:buFont typeface="Wingdings" charset="0"/>
              <a:buChar char="¡"/>
              <a:defRPr/>
            </a:pPr>
            <a:r>
              <a:rPr lang="en-AU" dirty="0"/>
              <a:t>Total variance constrained to be 1</a:t>
            </a:r>
          </a:p>
          <a:p>
            <a:pPr lvl="1" eaLnBrk="1" hangingPunct="1">
              <a:buFont typeface="Wingdings" charset="0"/>
              <a:buNone/>
              <a:defRPr/>
            </a:pPr>
            <a:endParaRPr lang="en-AU" dirty="0"/>
          </a:p>
          <a:p>
            <a:pPr eaLnBrk="1" hangingPunct="1">
              <a:buFont typeface="Wingdings" charset="0"/>
              <a:buChar char="l"/>
              <a:defRPr/>
            </a:pPr>
            <a:r>
              <a:rPr lang="en-AU" dirty="0"/>
              <a:t>Alternate</a:t>
            </a:r>
          </a:p>
          <a:p>
            <a:pPr lvl="1" eaLnBrk="1" hangingPunct="1">
              <a:buFont typeface="Wingdings" charset="0"/>
              <a:buChar char="¡"/>
              <a:defRPr/>
            </a:pPr>
            <a:r>
              <a:rPr lang="en-AU" dirty="0"/>
              <a:t>Fixes an alternate parameter (usually E)</a:t>
            </a:r>
          </a:p>
          <a:p>
            <a:pPr lvl="1" eaLnBrk="1" hangingPunct="1">
              <a:buFont typeface="Wingdings" charset="0"/>
              <a:buChar char="¡"/>
              <a:defRPr/>
            </a:pPr>
            <a:r>
              <a:rPr lang="en-AU" dirty="0"/>
              <a:t>Estimates the remaining parameters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762000" y="76200"/>
            <a:ext cx="7772400" cy="1143000"/>
          </a:xfrm>
        </p:spPr>
        <p:txBody>
          <a:bodyPr/>
          <a:lstStyle/>
          <a:p>
            <a:r>
              <a:rPr lang="en-US" altLang="en-US" b="1" dirty="0">
                <a:solidFill>
                  <a:schemeClr val="tx1"/>
                </a:solidFill>
                <a:latin typeface="Arial" charset="0"/>
              </a:rPr>
              <a:t>ACE Liability Model</a:t>
            </a:r>
          </a:p>
        </p:txBody>
      </p:sp>
      <p:sp>
        <p:nvSpPr>
          <p:cNvPr id="21507" name="Text Box 3"/>
          <p:cNvSpPr txBox="1">
            <a:spLocks noChangeArrowheads="1"/>
          </p:cNvSpPr>
          <p:nvPr/>
        </p:nvSpPr>
        <p:spPr bwMode="auto">
          <a:xfrm>
            <a:off x="5497513" y="3992564"/>
            <a:ext cx="282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1200" b="1">
                <a:latin typeface="Tahoma" pitchFamily="34" charset="0"/>
              </a:rPr>
              <a:t>1</a:t>
            </a:r>
            <a:endParaRPr lang="en-US" altLang="en-US" sz="1600" b="1">
              <a:latin typeface="Tahoma" pitchFamily="34" charset="0"/>
            </a:endParaRPr>
          </a:p>
        </p:txBody>
      </p:sp>
      <p:grpSp>
        <p:nvGrpSpPr>
          <p:cNvPr id="21508" name="Group 4"/>
          <p:cNvGrpSpPr>
            <a:grpSpLocks/>
          </p:cNvGrpSpPr>
          <p:nvPr/>
        </p:nvGrpSpPr>
        <p:grpSpPr bwMode="auto">
          <a:xfrm>
            <a:off x="5722938" y="3838576"/>
            <a:ext cx="109537" cy="523875"/>
            <a:chOff x="2631" y="2207"/>
            <a:chExt cx="63" cy="712"/>
          </a:xfrm>
        </p:grpSpPr>
        <p:sp>
          <p:nvSpPr>
            <p:cNvPr id="21573" name="Line 5"/>
            <p:cNvSpPr>
              <a:spLocks noChangeShapeType="1"/>
            </p:cNvSpPr>
            <p:nvPr/>
          </p:nvSpPr>
          <p:spPr bwMode="auto">
            <a:xfrm>
              <a:off x="2663" y="2207"/>
              <a:ext cx="1" cy="65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4" name="Freeform 6"/>
            <p:cNvSpPr>
              <a:spLocks/>
            </p:cNvSpPr>
            <p:nvPr/>
          </p:nvSpPr>
          <p:spPr bwMode="auto">
            <a:xfrm>
              <a:off x="2631" y="2857"/>
              <a:ext cx="63" cy="62"/>
            </a:xfrm>
            <a:custGeom>
              <a:avLst/>
              <a:gdLst>
                <a:gd name="T0" fmla="*/ 0 w 124"/>
                <a:gd name="T1" fmla="*/ 0 h 125"/>
                <a:gd name="T2" fmla="*/ 1 w 124"/>
                <a:gd name="T3" fmla="*/ 0 h 125"/>
                <a:gd name="T4" fmla="*/ 1 w 124"/>
                <a:gd name="T5" fmla="*/ 0 h 125"/>
                <a:gd name="T6" fmla="*/ 0 w 124"/>
                <a:gd name="T7" fmla="*/ 0 h 125"/>
                <a:gd name="T8" fmla="*/ 0 60000 65536"/>
                <a:gd name="T9" fmla="*/ 0 60000 65536"/>
                <a:gd name="T10" fmla="*/ 0 60000 65536"/>
                <a:gd name="T11" fmla="*/ 0 60000 65536"/>
                <a:gd name="T12" fmla="*/ 0 w 124"/>
                <a:gd name="T13" fmla="*/ 0 h 125"/>
                <a:gd name="T14" fmla="*/ 124 w 124"/>
                <a:gd name="T15" fmla="*/ 125 h 125"/>
              </a:gdLst>
              <a:ahLst/>
              <a:cxnLst>
                <a:cxn ang="T8">
                  <a:pos x="T0" y="T1"/>
                </a:cxn>
                <a:cxn ang="T9">
                  <a:pos x="T2" y="T3"/>
                </a:cxn>
                <a:cxn ang="T10">
                  <a:pos x="T4" y="T5"/>
                </a:cxn>
                <a:cxn ang="T11">
                  <a:pos x="T6" y="T7"/>
                </a:cxn>
              </a:cxnLst>
              <a:rect l="T12" t="T13" r="T14" b="T15"/>
              <a:pathLst>
                <a:path w="124" h="125">
                  <a:moveTo>
                    <a:pt x="0" y="0"/>
                  </a:moveTo>
                  <a:lnTo>
                    <a:pt x="63" y="125"/>
                  </a:lnTo>
                  <a:lnTo>
                    <a:pt x="124" y="0"/>
                  </a:lnTo>
                  <a:lnTo>
                    <a:pt x="0" y="0"/>
                  </a:lnTo>
                  <a:close/>
                </a:path>
              </a:pathLst>
            </a:custGeom>
            <a:solidFill>
              <a:srgbClr val="000000"/>
            </a:solidFill>
            <a:ln w="28575" cmpd="sng">
              <a:solidFill>
                <a:schemeClr val="tx1"/>
              </a:solidFill>
              <a:round/>
              <a:headEnd/>
              <a:tailEnd/>
            </a:ln>
          </p:spPr>
          <p:txBody>
            <a:bodyPr/>
            <a:lstStyle/>
            <a:p>
              <a:endParaRPr lang="en-US"/>
            </a:p>
          </p:txBody>
        </p:sp>
      </p:grpSp>
      <p:sp>
        <p:nvSpPr>
          <p:cNvPr id="21509" name="Text Box 7"/>
          <p:cNvSpPr txBox="1">
            <a:spLocks noChangeArrowheads="1"/>
          </p:cNvSpPr>
          <p:nvPr/>
        </p:nvSpPr>
        <p:spPr bwMode="auto">
          <a:xfrm>
            <a:off x="2949575" y="3967164"/>
            <a:ext cx="282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1200" b="1">
                <a:latin typeface="Tahoma" pitchFamily="34" charset="0"/>
              </a:rPr>
              <a:t>1</a:t>
            </a:r>
            <a:endParaRPr lang="en-US" altLang="en-US" sz="1600" b="1">
              <a:latin typeface="Tahoma" pitchFamily="34" charset="0"/>
            </a:endParaRPr>
          </a:p>
        </p:txBody>
      </p:sp>
      <p:grpSp>
        <p:nvGrpSpPr>
          <p:cNvPr id="21510" name="Group 8"/>
          <p:cNvGrpSpPr>
            <a:grpSpLocks/>
          </p:cNvGrpSpPr>
          <p:nvPr/>
        </p:nvGrpSpPr>
        <p:grpSpPr bwMode="auto">
          <a:xfrm>
            <a:off x="3159125" y="3810000"/>
            <a:ext cx="134938" cy="519113"/>
            <a:chOff x="2631" y="2207"/>
            <a:chExt cx="63" cy="712"/>
          </a:xfrm>
        </p:grpSpPr>
        <p:sp>
          <p:nvSpPr>
            <p:cNvPr id="21571" name="Line 9"/>
            <p:cNvSpPr>
              <a:spLocks noChangeShapeType="1"/>
            </p:cNvSpPr>
            <p:nvPr/>
          </p:nvSpPr>
          <p:spPr bwMode="auto">
            <a:xfrm>
              <a:off x="2663" y="2207"/>
              <a:ext cx="1" cy="65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2" name="Freeform 10"/>
            <p:cNvSpPr>
              <a:spLocks/>
            </p:cNvSpPr>
            <p:nvPr/>
          </p:nvSpPr>
          <p:spPr bwMode="auto">
            <a:xfrm>
              <a:off x="2631" y="2857"/>
              <a:ext cx="63" cy="62"/>
            </a:xfrm>
            <a:custGeom>
              <a:avLst/>
              <a:gdLst>
                <a:gd name="T0" fmla="*/ 0 w 124"/>
                <a:gd name="T1" fmla="*/ 0 h 125"/>
                <a:gd name="T2" fmla="*/ 1 w 124"/>
                <a:gd name="T3" fmla="*/ 0 h 125"/>
                <a:gd name="T4" fmla="*/ 1 w 124"/>
                <a:gd name="T5" fmla="*/ 0 h 125"/>
                <a:gd name="T6" fmla="*/ 0 w 124"/>
                <a:gd name="T7" fmla="*/ 0 h 125"/>
                <a:gd name="T8" fmla="*/ 0 60000 65536"/>
                <a:gd name="T9" fmla="*/ 0 60000 65536"/>
                <a:gd name="T10" fmla="*/ 0 60000 65536"/>
                <a:gd name="T11" fmla="*/ 0 60000 65536"/>
                <a:gd name="T12" fmla="*/ 0 w 124"/>
                <a:gd name="T13" fmla="*/ 0 h 125"/>
                <a:gd name="T14" fmla="*/ 124 w 124"/>
                <a:gd name="T15" fmla="*/ 125 h 125"/>
              </a:gdLst>
              <a:ahLst/>
              <a:cxnLst>
                <a:cxn ang="T8">
                  <a:pos x="T0" y="T1"/>
                </a:cxn>
                <a:cxn ang="T9">
                  <a:pos x="T2" y="T3"/>
                </a:cxn>
                <a:cxn ang="T10">
                  <a:pos x="T4" y="T5"/>
                </a:cxn>
                <a:cxn ang="T11">
                  <a:pos x="T6" y="T7"/>
                </a:cxn>
              </a:cxnLst>
              <a:rect l="T12" t="T13" r="T14" b="T15"/>
              <a:pathLst>
                <a:path w="124" h="125">
                  <a:moveTo>
                    <a:pt x="0" y="0"/>
                  </a:moveTo>
                  <a:lnTo>
                    <a:pt x="63" y="125"/>
                  </a:lnTo>
                  <a:lnTo>
                    <a:pt x="124" y="0"/>
                  </a:lnTo>
                  <a:lnTo>
                    <a:pt x="0" y="0"/>
                  </a:lnTo>
                  <a:close/>
                </a:path>
              </a:pathLst>
            </a:custGeom>
            <a:solidFill>
              <a:srgbClr val="000000"/>
            </a:solidFill>
            <a:ln w="28575" cmpd="sng">
              <a:solidFill>
                <a:schemeClr val="tx1"/>
              </a:solidFill>
              <a:round/>
              <a:headEnd/>
              <a:tailEnd/>
            </a:ln>
          </p:spPr>
          <p:txBody>
            <a:bodyPr/>
            <a:lstStyle/>
            <a:p>
              <a:endParaRPr lang="en-US"/>
            </a:p>
          </p:txBody>
        </p:sp>
      </p:grpSp>
      <p:sp>
        <p:nvSpPr>
          <p:cNvPr id="21511" name="Text Box 11"/>
          <p:cNvSpPr txBox="1">
            <a:spLocks noChangeArrowheads="1"/>
          </p:cNvSpPr>
          <p:nvPr/>
        </p:nvSpPr>
        <p:spPr bwMode="auto">
          <a:xfrm>
            <a:off x="2781300" y="5921375"/>
            <a:ext cx="14525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buSzTx/>
              <a:buFontTx/>
              <a:buNone/>
            </a:pPr>
            <a:r>
              <a:rPr lang="en-US" altLang="en-US" sz="1600" b="1" dirty="0">
                <a:latin typeface="Tahoma" pitchFamily="34" charset="0"/>
              </a:rPr>
              <a:t>Twin 1</a:t>
            </a:r>
          </a:p>
        </p:txBody>
      </p:sp>
      <p:sp>
        <p:nvSpPr>
          <p:cNvPr id="21512" name="Oval 12"/>
          <p:cNvSpPr>
            <a:spLocks noChangeArrowheads="1"/>
          </p:cNvSpPr>
          <p:nvPr/>
        </p:nvSpPr>
        <p:spPr bwMode="auto">
          <a:xfrm>
            <a:off x="5532438" y="2343150"/>
            <a:ext cx="534987" cy="496888"/>
          </a:xfrm>
          <a:prstGeom prst="ellipse">
            <a:avLst/>
          </a:prstGeom>
          <a:solidFill>
            <a:srgbClr val="FFFFFF"/>
          </a:solidFill>
          <a:ln w="28575">
            <a:solidFill>
              <a:srgbClr val="000000"/>
            </a:solidFill>
            <a:round/>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21513" name="Rectangle 13"/>
          <p:cNvSpPr>
            <a:spLocks noChangeArrowheads="1"/>
          </p:cNvSpPr>
          <p:nvPr/>
        </p:nvSpPr>
        <p:spPr bwMode="auto">
          <a:xfrm>
            <a:off x="5659439" y="2435225"/>
            <a:ext cx="246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000" b="1" dirty="0">
                <a:solidFill>
                  <a:srgbClr val="000000"/>
                </a:solidFill>
                <a:latin typeface="Tahoma" pitchFamily="34" charset="0"/>
              </a:rPr>
              <a:t> C</a:t>
            </a:r>
            <a:endParaRPr lang="en-US" altLang="en-US" sz="2000" b="1" dirty="0">
              <a:latin typeface="Tahoma" pitchFamily="34" charset="0"/>
            </a:endParaRPr>
          </a:p>
        </p:txBody>
      </p:sp>
      <p:sp>
        <p:nvSpPr>
          <p:cNvPr id="21514" name="Oval 14"/>
          <p:cNvSpPr>
            <a:spLocks noChangeArrowheads="1"/>
          </p:cNvSpPr>
          <p:nvPr/>
        </p:nvSpPr>
        <p:spPr bwMode="auto">
          <a:xfrm>
            <a:off x="6413500" y="2355850"/>
            <a:ext cx="533400" cy="484188"/>
          </a:xfrm>
          <a:prstGeom prst="ellipse">
            <a:avLst/>
          </a:prstGeom>
          <a:solidFill>
            <a:srgbClr val="FFFFFF"/>
          </a:solidFill>
          <a:ln w="28575">
            <a:solidFill>
              <a:srgbClr val="000000"/>
            </a:solidFill>
            <a:round/>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21515" name="Rectangle 15"/>
          <p:cNvSpPr>
            <a:spLocks noChangeArrowheads="1"/>
          </p:cNvSpPr>
          <p:nvPr/>
        </p:nvSpPr>
        <p:spPr bwMode="auto">
          <a:xfrm>
            <a:off x="6526213" y="2441575"/>
            <a:ext cx="2324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000" b="1">
                <a:solidFill>
                  <a:srgbClr val="000000"/>
                </a:solidFill>
                <a:latin typeface="Tahoma" pitchFamily="34" charset="0"/>
              </a:rPr>
              <a:t> E</a:t>
            </a:r>
            <a:endParaRPr lang="en-US" altLang="en-US" sz="2000" b="1">
              <a:latin typeface="Tahoma" pitchFamily="34" charset="0"/>
            </a:endParaRPr>
          </a:p>
        </p:txBody>
      </p:sp>
      <p:sp>
        <p:nvSpPr>
          <p:cNvPr id="21516" name="Oval 16"/>
          <p:cNvSpPr>
            <a:spLocks noChangeArrowheads="1"/>
          </p:cNvSpPr>
          <p:nvPr/>
        </p:nvSpPr>
        <p:spPr bwMode="auto">
          <a:xfrm>
            <a:off x="4648200" y="2328863"/>
            <a:ext cx="533400" cy="511175"/>
          </a:xfrm>
          <a:prstGeom prst="ellipse">
            <a:avLst/>
          </a:prstGeom>
          <a:solidFill>
            <a:srgbClr val="FFFFFF"/>
          </a:solidFill>
          <a:ln w="28575">
            <a:solidFill>
              <a:srgbClr val="000000"/>
            </a:solidFill>
            <a:round/>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21517" name="Rectangle 17"/>
          <p:cNvSpPr>
            <a:spLocks noChangeArrowheads="1"/>
          </p:cNvSpPr>
          <p:nvPr/>
        </p:nvSpPr>
        <p:spPr bwMode="auto">
          <a:xfrm>
            <a:off x="4843463" y="2422525"/>
            <a:ext cx="1763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000" b="1">
                <a:solidFill>
                  <a:srgbClr val="000000"/>
                </a:solidFill>
                <a:latin typeface="Tahoma" pitchFamily="34" charset="0"/>
              </a:rPr>
              <a:t>A</a:t>
            </a:r>
            <a:endParaRPr lang="en-US" altLang="en-US" sz="2000" b="1">
              <a:latin typeface="Tahoma" pitchFamily="34" charset="0"/>
            </a:endParaRPr>
          </a:p>
        </p:txBody>
      </p:sp>
      <p:sp>
        <p:nvSpPr>
          <p:cNvPr id="21518" name="Oval 18"/>
          <p:cNvSpPr>
            <a:spLocks noChangeArrowheads="1"/>
          </p:cNvSpPr>
          <p:nvPr/>
        </p:nvSpPr>
        <p:spPr bwMode="auto">
          <a:xfrm>
            <a:off x="5484813" y="3303588"/>
            <a:ext cx="585787" cy="533400"/>
          </a:xfrm>
          <a:prstGeom prst="ellipse">
            <a:avLst/>
          </a:prstGeom>
          <a:solidFill>
            <a:srgbClr val="FFFFFF"/>
          </a:solidFill>
          <a:ln w="28575">
            <a:solidFill>
              <a:srgbClr val="000000"/>
            </a:solidFill>
            <a:round/>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21519" name="Rectangle 19"/>
          <p:cNvSpPr>
            <a:spLocks noChangeArrowheads="1"/>
          </p:cNvSpPr>
          <p:nvPr/>
        </p:nvSpPr>
        <p:spPr bwMode="auto">
          <a:xfrm>
            <a:off x="5576888" y="3414714"/>
            <a:ext cx="403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000" b="1">
                <a:solidFill>
                  <a:srgbClr val="000000"/>
                </a:solidFill>
                <a:latin typeface="Tahoma" pitchFamily="34" charset="0"/>
              </a:rPr>
              <a:t>  L</a:t>
            </a:r>
            <a:endParaRPr lang="en-US" altLang="en-US" sz="2000" b="1">
              <a:latin typeface="Tahoma" pitchFamily="34" charset="0"/>
            </a:endParaRPr>
          </a:p>
        </p:txBody>
      </p:sp>
      <p:sp>
        <p:nvSpPr>
          <p:cNvPr id="21520" name="Line 20"/>
          <p:cNvSpPr>
            <a:spLocks noChangeShapeType="1"/>
          </p:cNvSpPr>
          <p:nvPr/>
        </p:nvSpPr>
        <p:spPr bwMode="auto">
          <a:xfrm>
            <a:off x="5807075" y="2843213"/>
            <a:ext cx="1588" cy="4651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1" name="Line 21"/>
          <p:cNvSpPr>
            <a:spLocks noChangeShapeType="1"/>
          </p:cNvSpPr>
          <p:nvPr/>
        </p:nvSpPr>
        <p:spPr bwMode="auto">
          <a:xfrm flipH="1">
            <a:off x="5997576" y="2843213"/>
            <a:ext cx="682625" cy="557212"/>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2" name="Oval 22"/>
          <p:cNvSpPr>
            <a:spLocks noChangeArrowheads="1"/>
          </p:cNvSpPr>
          <p:nvPr/>
        </p:nvSpPr>
        <p:spPr bwMode="auto">
          <a:xfrm>
            <a:off x="2968626" y="2300288"/>
            <a:ext cx="530225" cy="496887"/>
          </a:xfrm>
          <a:prstGeom prst="ellipse">
            <a:avLst/>
          </a:prstGeom>
          <a:solidFill>
            <a:srgbClr val="FFFFFF"/>
          </a:solidFill>
          <a:ln w="28575">
            <a:solidFill>
              <a:srgbClr val="000000"/>
            </a:solidFill>
            <a:round/>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21523" name="Rectangle 23"/>
          <p:cNvSpPr>
            <a:spLocks noChangeArrowheads="1"/>
          </p:cNvSpPr>
          <p:nvPr/>
        </p:nvSpPr>
        <p:spPr bwMode="auto">
          <a:xfrm>
            <a:off x="3073400" y="2390775"/>
            <a:ext cx="246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000" b="1" dirty="0">
                <a:solidFill>
                  <a:srgbClr val="000000"/>
                </a:solidFill>
                <a:latin typeface="Tahoma" pitchFamily="34" charset="0"/>
              </a:rPr>
              <a:t> C</a:t>
            </a:r>
            <a:endParaRPr lang="en-US" altLang="en-US" sz="2000" b="1" dirty="0">
              <a:latin typeface="Tahoma" pitchFamily="34" charset="0"/>
            </a:endParaRPr>
          </a:p>
        </p:txBody>
      </p:sp>
      <p:sp>
        <p:nvSpPr>
          <p:cNvPr id="21524" name="Oval 24"/>
          <p:cNvSpPr>
            <a:spLocks noChangeArrowheads="1"/>
          </p:cNvSpPr>
          <p:nvPr/>
        </p:nvSpPr>
        <p:spPr bwMode="auto">
          <a:xfrm>
            <a:off x="3848100" y="2314575"/>
            <a:ext cx="531813" cy="482600"/>
          </a:xfrm>
          <a:prstGeom prst="ellipse">
            <a:avLst/>
          </a:prstGeom>
          <a:solidFill>
            <a:srgbClr val="FFFFFF"/>
          </a:solidFill>
          <a:ln w="28575">
            <a:solidFill>
              <a:srgbClr val="000000"/>
            </a:solidFill>
            <a:round/>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21525" name="Rectangle 25"/>
          <p:cNvSpPr>
            <a:spLocks noChangeArrowheads="1"/>
          </p:cNvSpPr>
          <p:nvPr/>
        </p:nvSpPr>
        <p:spPr bwMode="auto">
          <a:xfrm>
            <a:off x="3962400" y="2401889"/>
            <a:ext cx="2516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000" b="1" dirty="0">
                <a:solidFill>
                  <a:srgbClr val="000000"/>
                </a:solidFill>
                <a:latin typeface="Tahoma" pitchFamily="34" charset="0"/>
              </a:rPr>
              <a:t> A</a:t>
            </a:r>
            <a:endParaRPr lang="en-US" altLang="en-US" sz="2000" b="1" dirty="0">
              <a:latin typeface="Tahoma" pitchFamily="34" charset="0"/>
            </a:endParaRPr>
          </a:p>
        </p:txBody>
      </p:sp>
      <p:sp>
        <p:nvSpPr>
          <p:cNvPr id="21526" name="Oval 26"/>
          <p:cNvSpPr>
            <a:spLocks noChangeArrowheads="1"/>
          </p:cNvSpPr>
          <p:nvPr/>
        </p:nvSpPr>
        <p:spPr bwMode="auto">
          <a:xfrm>
            <a:off x="2082800" y="2286001"/>
            <a:ext cx="531813" cy="511175"/>
          </a:xfrm>
          <a:prstGeom prst="ellipse">
            <a:avLst/>
          </a:prstGeom>
          <a:solidFill>
            <a:srgbClr val="FFFFFF"/>
          </a:solidFill>
          <a:ln w="28575">
            <a:solidFill>
              <a:srgbClr val="000000"/>
            </a:solidFill>
            <a:round/>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21527" name="Rectangle 27"/>
          <p:cNvSpPr>
            <a:spLocks noChangeArrowheads="1"/>
          </p:cNvSpPr>
          <p:nvPr/>
        </p:nvSpPr>
        <p:spPr bwMode="auto">
          <a:xfrm>
            <a:off x="2266950" y="2373314"/>
            <a:ext cx="1570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000" b="1">
                <a:solidFill>
                  <a:srgbClr val="000000"/>
                </a:solidFill>
                <a:latin typeface="Tahoma" pitchFamily="34" charset="0"/>
              </a:rPr>
              <a:t>E</a:t>
            </a:r>
            <a:endParaRPr lang="en-US" altLang="en-US" sz="2000" b="1">
              <a:latin typeface="Tahoma" pitchFamily="34" charset="0"/>
            </a:endParaRPr>
          </a:p>
        </p:txBody>
      </p:sp>
      <p:sp>
        <p:nvSpPr>
          <p:cNvPr id="21528" name="Oval 28"/>
          <p:cNvSpPr>
            <a:spLocks noChangeArrowheads="1"/>
          </p:cNvSpPr>
          <p:nvPr/>
        </p:nvSpPr>
        <p:spPr bwMode="auto">
          <a:xfrm>
            <a:off x="2917825" y="3260725"/>
            <a:ext cx="588963" cy="533400"/>
          </a:xfrm>
          <a:prstGeom prst="ellipse">
            <a:avLst/>
          </a:prstGeom>
          <a:solidFill>
            <a:srgbClr val="FFFFFF"/>
          </a:solidFill>
          <a:ln w="28575">
            <a:solidFill>
              <a:srgbClr val="000000"/>
            </a:solidFill>
            <a:round/>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endParaRPr lang="en-US" altLang="en-US" sz="2800" b="1">
              <a:latin typeface="Tahoma" pitchFamily="34" charset="0"/>
            </a:endParaRPr>
          </a:p>
        </p:txBody>
      </p:sp>
      <p:sp>
        <p:nvSpPr>
          <p:cNvPr id="21529" name="Rectangle 29"/>
          <p:cNvSpPr>
            <a:spLocks noChangeArrowheads="1"/>
          </p:cNvSpPr>
          <p:nvPr/>
        </p:nvSpPr>
        <p:spPr bwMode="auto">
          <a:xfrm>
            <a:off x="3017838" y="3359150"/>
            <a:ext cx="403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000" b="1">
                <a:solidFill>
                  <a:srgbClr val="000000"/>
                </a:solidFill>
                <a:latin typeface="Tahoma" pitchFamily="34" charset="0"/>
              </a:rPr>
              <a:t>  L</a:t>
            </a:r>
            <a:endParaRPr lang="en-US" altLang="en-US" sz="2000" b="1">
              <a:latin typeface="Tahoma" pitchFamily="34" charset="0"/>
            </a:endParaRPr>
          </a:p>
        </p:txBody>
      </p:sp>
      <p:sp>
        <p:nvSpPr>
          <p:cNvPr id="21530" name="Line 30"/>
          <p:cNvSpPr>
            <a:spLocks noChangeShapeType="1"/>
          </p:cNvSpPr>
          <p:nvPr/>
        </p:nvSpPr>
        <p:spPr bwMode="auto">
          <a:xfrm>
            <a:off x="3241675" y="2800350"/>
            <a:ext cx="1588" cy="46513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31" name="Line 31"/>
          <p:cNvSpPr>
            <a:spLocks noChangeShapeType="1"/>
          </p:cNvSpPr>
          <p:nvPr/>
        </p:nvSpPr>
        <p:spPr bwMode="auto">
          <a:xfrm flipH="1">
            <a:off x="3430588" y="2800350"/>
            <a:ext cx="682625" cy="5572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32" name="Line 32"/>
          <p:cNvSpPr>
            <a:spLocks noChangeShapeType="1"/>
          </p:cNvSpPr>
          <p:nvPr/>
        </p:nvSpPr>
        <p:spPr bwMode="auto">
          <a:xfrm>
            <a:off x="2341563" y="2800350"/>
            <a:ext cx="654050" cy="5715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33" name="Line 33"/>
          <p:cNvSpPr>
            <a:spLocks noChangeShapeType="1"/>
          </p:cNvSpPr>
          <p:nvPr/>
        </p:nvSpPr>
        <p:spPr bwMode="auto">
          <a:xfrm>
            <a:off x="4910138" y="2846388"/>
            <a:ext cx="696912" cy="51593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34" name="Text Box 34"/>
          <p:cNvSpPr txBox="1">
            <a:spLocks noChangeArrowheads="1"/>
          </p:cNvSpPr>
          <p:nvPr/>
        </p:nvSpPr>
        <p:spPr bwMode="auto">
          <a:xfrm>
            <a:off x="5384800" y="5940425"/>
            <a:ext cx="1555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buSzTx/>
              <a:buFontTx/>
              <a:buNone/>
            </a:pPr>
            <a:r>
              <a:rPr lang="en-US" altLang="en-US" sz="1600" b="1" dirty="0">
                <a:latin typeface="Tahoma" pitchFamily="34" charset="0"/>
              </a:rPr>
              <a:t>Twin 2</a:t>
            </a:r>
          </a:p>
        </p:txBody>
      </p:sp>
      <p:sp>
        <p:nvSpPr>
          <p:cNvPr id="21535" name="Rectangle 35"/>
          <p:cNvSpPr>
            <a:spLocks noChangeArrowheads="1"/>
          </p:cNvSpPr>
          <p:nvPr/>
        </p:nvSpPr>
        <p:spPr bwMode="auto">
          <a:xfrm>
            <a:off x="2178051" y="5351463"/>
            <a:ext cx="574675" cy="327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1600" b="1">
              <a:latin typeface="Tahoma" pitchFamily="34" charset="0"/>
            </a:endParaRPr>
          </a:p>
          <a:p>
            <a:pPr algn="ctr">
              <a:spcBef>
                <a:spcPct val="0"/>
              </a:spcBef>
              <a:buSzTx/>
              <a:buFontTx/>
              <a:buNone/>
            </a:pPr>
            <a:r>
              <a:rPr lang="en-US" altLang="en-US" sz="1600" b="1">
                <a:latin typeface="Tahoma" pitchFamily="34" charset="0"/>
              </a:rPr>
              <a:t>Unaf</a:t>
            </a:r>
          </a:p>
          <a:p>
            <a:pPr algn="ctr">
              <a:spcBef>
                <a:spcPct val="0"/>
              </a:spcBef>
              <a:buSzTx/>
              <a:buFontTx/>
              <a:buNone/>
            </a:pPr>
            <a:endParaRPr lang="en-US" altLang="en-US" sz="1600" b="1">
              <a:latin typeface="Tahoma" pitchFamily="34" charset="0"/>
            </a:endParaRPr>
          </a:p>
        </p:txBody>
      </p:sp>
      <p:grpSp>
        <p:nvGrpSpPr>
          <p:cNvPr id="21536" name="Group 36"/>
          <p:cNvGrpSpPr>
            <a:grpSpLocks/>
          </p:cNvGrpSpPr>
          <p:nvPr/>
        </p:nvGrpSpPr>
        <p:grpSpPr bwMode="auto">
          <a:xfrm>
            <a:off x="2436813" y="4387850"/>
            <a:ext cx="1612900" cy="381000"/>
            <a:chOff x="3115" y="2736"/>
            <a:chExt cx="1016" cy="240"/>
          </a:xfrm>
        </p:grpSpPr>
        <p:sp>
          <p:nvSpPr>
            <p:cNvPr id="21568" name="Rectangle 37"/>
            <p:cNvSpPr>
              <a:spLocks noChangeArrowheads="1"/>
            </p:cNvSpPr>
            <p:nvPr/>
          </p:nvSpPr>
          <p:spPr bwMode="auto">
            <a:xfrm>
              <a:off x="3115" y="2736"/>
              <a:ext cx="1016" cy="24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21569" name="Freeform 38"/>
            <p:cNvSpPr>
              <a:spLocks/>
            </p:cNvSpPr>
            <p:nvPr/>
          </p:nvSpPr>
          <p:spPr bwMode="auto">
            <a:xfrm>
              <a:off x="3115" y="2736"/>
              <a:ext cx="1014" cy="240"/>
            </a:xfrm>
            <a:custGeom>
              <a:avLst/>
              <a:gdLst>
                <a:gd name="T0" fmla="*/ 1 w 1844"/>
                <a:gd name="T1" fmla="*/ 0 h 922"/>
                <a:gd name="T2" fmla="*/ 1 w 1844"/>
                <a:gd name="T3" fmla="*/ 0 h 922"/>
                <a:gd name="T4" fmla="*/ 1 w 1844"/>
                <a:gd name="T5" fmla="*/ 0 h 922"/>
                <a:gd name="T6" fmla="*/ 1 w 1844"/>
                <a:gd name="T7" fmla="*/ 0 h 922"/>
                <a:gd name="T8" fmla="*/ 1 w 1844"/>
                <a:gd name="T9" fmla="*/ 0 h 922"/>
                <a:gd name="T10" fmla="*/ 1 w 1844"/>
                <a:gd name="T11" fmla="*/ 0 h 922"/>
                <a:gd name="T12" fmla="*/ 1 w 1844"/>
                <a:gd name="T13" fmla="*/ 0 h 922"/>
                <a:gd name="T14" fmla="*/ 1 w 1844"/>
                <a:gd name="T15" fmla="*/ 0 h 922"/>
                <a:gd name="T16" fmla="*/ 1 w 1844"/>
                <a:gd name="T17" fmla="*/ 0 h 922"/>
                <a:gd name="T18" fmla="*/ 1 w 1844"/>
                <a:gd name="T19" fmla="*/ 0 h 922"/>
                <a:gd name="T20" fmla="*/ 1 w 1844"/>
                <a:gd name="T21" fmla="*/ 0 h 922"/>
                <a:gd name="T22" fmla="*/ 1 w 1844"/>
                <a:gd name="T23" fmla="*/ 0 h 922"/>
                <a:gd name="T24" fmla="*/ 1 w 1844"/>
                <a:gd name="T25" fmla="*/ 0 h 922"/>
                <a:gd name="T26" fmla="*/ 1 w 1844"/>
                <a:gd name="T27" fmla="*/ 0 h 922"/>
                <a:gd name="T28" fmla="*/ 1 w 1844"/>
                <a:gd name="T29" fmla="*/ 0 h 922"/>
                <a:gd name="T30" fmla="*/ 1 w 1844"/>
                <a:gd name="T31" fmla="*/ 0 h 922"/>
                <a:gd name="T32" fmla="*/ 1 w 1844"/>
                <a:gd name="T33" fmla="*/ 0 h 922"/>
                <a:gd name="T34" fmla="*/ 1 w 1844"/>
                <a:gd name="T35" fmla="*/ 0 h 922"/>
                <a:gd name="T36" fmla="*/ 1 w 1844"/>
                <a:gd name="T37" fmla="*/ 0 h 922"/>
                <a:gd name="T38" fmla="*/ 1 w 1844"/>
                <a:gd name="T39" fmla="*/ 0 h 922"/>
                <a:gd name="T40" fmla="*/ 1 w 1844"/>
                <a:gd name="T41" fmla="*/ 0 h 922"/>
                <a:gd name="T42" fmla="*/ 1 w 1844"/>
                <a:gd name="T43" fmla="*/ 0 h 922"/>
                <a:gd name="T44" fmla="*/ 1 w 1844"/>
                <a:gd name="T45" fmla="*/ 0 h 922"/>
                <a:gd name="T46" fmla="*/ 1 w 1844"/>
                <a:gd name="T47" fmla="*/ 0 h 922"/>
                <a:gd name="T48" fmla="*/ 1 w 1844"/>
                <a:gd name="T49" fmla="*/ 0 h 922"/>
                <a:gd name="T50" fmla="*/ 1 w 1844"/>
                <a:gd name="T51" fmla="*/ 0 h 922"/>
                <a:gd name="T52" fmla="*/ 1 w 1844"/>
                <a:gd name="T53" fmla="*/ 0 h 922"/>
                <a:gd name="T54" fmla="*/ 1 w 1844"/>
                <a:gd name="T55" fmla="*/ 0 h 922"/>
                <a:gd name="T56" fmla="*/ 1 w 1844"/>
                <a:gd name="T57" fmla="*/ 0 h 922"/>
                <a:gd name="T58" fmla="*/ 1 w 1844"/>
                <a:gd name="T59" fmla="*/ 0 h 922"/>
                <a:gd name="T60" fmla="*/ 1 w 1844"/>
                <a:gd name="T61" fmla="*/ 0 h 922"/>
                <a:gd name="T62" fmla="*/ 0 w 1844"/>
                <a:gd name="T63" fmla="*/ 0 h 9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44"/>
                <a:gd name="T97" fmla="*/ 0 h 922"/>
                <a:gd name="T98" fmla="*/ 1844 w 1844"/>
                <a:gd name="T99" fmla="*/ 922 h 9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44" h="922">
                  <a:moveTo>
                    <a:pt x="0" y="922"/>
                  </a:moveTo>
                  <a:lnTo>
                    <a:pt x="58" y="907"/>
                  </a:lnTo>
                  <a:lnTo>
                    <a:pt x="115" y="891"/>
                  </a:lnTo>
                  <a:lnTo>
                    <a:pt x="173" y="872"/>
                  </a:lnTo>
                  <a:lnTo>
                    <a:pt x="231" y="851"/>
                  </a:lnTo>
                  <a:lnTo>
                    <a:pt x="288" y="822"/>
                  </a:lnTo>
                  <a:lnTo>
                    <a:pt x="317" y="805"/>
                  </a:lnTo>
                  <a:lnTo>
                    <a:pt x="346" y="788"/>
                  </a:lnTo>
                  <a:lnTo>
                    <a:pt x="375" y="766"/>
                  </a:lnTo>
                  <a:lnTo>
                    <a:pt x="404" y="743"/>
                  </a:lnTo>
                  <a:lnTo>
                    <a:pt x="432" y="718"/>
                  </a:lnTo>
                  <a:lnTo>
                    <a:pt x="461" y="692"/>
                  </a:lnTo>
                  <a:lnTo>
                    <a:pt x="476" y="676"/>
                  </a:lnTo>
                  <a:lnTo>
                    <a:pt x="490" y="659"/>
                  </a:lnTo>
                  <a:lnTo>
                    <a:pt x="519" y="619"/>
                  </a:lnTo>
                  <a:lnTo>
                    <a:pt x="548" y="571"/>
                  </a:lnTo>
                  <a:lnTo>
                    <a:pt x="576" y="519"/>
                  </a:lnTo>
                  <a:lnTo>
                    <a:pt x="605" y="463"/>
                  </a:lnTo>
                  <a:lnTo>
                    <a:pt x="634" y="405"/>
                  </a:lnTo>
                  <a:lnTo>
                    <a:pt x="692" y="288"/>
                  </a:lnTo>
                  <a:lnTo>
                    <a:pt x="720" y="233"/>
                  </a:lnTo>
                  <a:lnTo>
                    <a:pt x="749" y="179"/>
                  </a:lnTo>
                  <a:lnTo>
                    <a:pt x="778" y="129"/>
                  </a:lnTo>
                  <a:lnTo>
                    <a:pt x="807" y="87"/>
                  </a:lnTo>
                  <a:lnTo>
                    <a:pt x="822" y="67"/>
                  </a:lnTo>
                  <a:lnTo>
                    <a:pt x="836" y="50"/>
                  </a:lnTo>
                  <a:lnTo>
                    <a:pt x="851" y="37"/>
                  </a:lnTo>
                  <a:lnTo>
                    <a:pt x="864" y="23"/>
                  </a:lnTo>
                  <a:lnTo>
                    <a:pt x="880" y="14"/>
                  </a:lnTo>
                  <a:lnTo>
                    <a:pt x="893" y="6"/>
                  </a:lnTo>
                  <a:lnTo>
                    <a:pt x="909" y="2"/>
                  </a:lnTo>
                  <a:lnTo>
                    <a:pt x="922" y="0"/>
                  </a:lnTo>
                  <a:lnTo>
                    <a:pt x="937" y="2"/>
                  </a:lnTo>
                  <a:lnTo>
                    <a:pt x="951" y="6"/>
                  </a:lnTo>
                  <a:lnTo>
                    <a:pt x="966" y="14"/>
                  </a:lnTo>
                  <a:lnTo>
                    <a:pt x="980" y="23"/>
                  </a:lnTo>
                  <a:lnTo>
                    <a:pt x="995" y="37"/>
                  </a:lnTo>
                  <a:lnTo>
                    <a:pt x="1008" y="50"/>
                  </a:lnTo>
                  <a:lnTo>
                    <a:pt x="1024" y="67"/>
                  </a:lnTo>
                  <a:lnTo>
                    <a:pt x="1037" y="87"/>
                  </a:lnTo>
                  <a:lnTo>
                    <a:pt x="1066" y="129"/>
                  </a:lnTo>
                  <a:lnTo>
                    <a:pt x="1095" y="179"/>
                  </a:lnTo>
                  <a:lnTo>
                    <a:pt x="1124" y="233"/>
                  </a:lnTo>
                  <a:lnTo>
                    <a:pt x="1152" y="288"/>
                  </a:lnTo>
                  <a:lnTo>
                    <a:pt x="1210" y="405"/>
                  </a:lnTo>
                  <a:lnTo>
                    <a:pt x="1239" y="463"/>
                  </a:lnTo>
                  <a:lnTo>
                    <a:pt x="1268" y="519"/>
                  </a:lnTo>
                  <a:lnTo>
                    <a:pt x="1296" y="571"/>
                  </a:lnTo>
                  <a:lnTo>
                    <a:pt x="1325" y="619"/>
                  </a:lnTo>
                  <a:lnTo>
                    <a:pt x="1354" y="659"/>
                  </a:lnTo>
                  <a:lnTo>
                    <a:pt x="1369" y="676"/>
                  </a:lnTo>
                  <a:lnTo>
                    <a:pt x="1383" y="692"/>
                  </a:lnTo>
                  <a:lnTo>
                    <a:pt x="1412" y="718"/>
                  </a:lnTo>
                  <a:lnTo>
                    <a:pt x="1440" y="743"/>
                  </a:lnTo>
                  <a:lnTo>
                    <a:pt x="1469" y="766"/>
                  </a:lnTo>
                  <a:lnTo>
                    <a:pt x="1498" y="788"/>
                  </a:lnTo>
                  <a:lnTo>
                    <a:pt x="1527" y="805"/>
                  </a:lnTo>
                  <a:lnTo>
                    <a:pt x="1556" y="822"/>
                  </a:lnTo>
                  <a:lnTo>
                    <a:pt x="1613" y="851"/>
                  </a:lnTo>
                  <a:lnTo>
                    <a:pt x="1671" y="872"/>
                  </a:lnTo>
                  <a:lnTo>
                    <a:pt x="1728" y="891"/>
                  </a:lnTo>
                  <a:lnTo>
                    <a:pt x="1786" y="907"/>
                  </a:lnTo>
                  <a:lnTo>
                    <a:pt x="1844" y="922"/>
                  </a:lnTo>
                  <a:lnTo>
                    <a:pt x="0" y="922"/>
                  </a:lnTo>
                  <a:close/>
                </a:path>
              </a:pathLst>
            </a:custGeom>
            <a:noFill/>
            <a:ln w="2857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70" name="Line 39"/>
            <p:cNvSpPr>
              <a:spLocks noChangeShapeType="1"/>
            </p:cNvSpPr>
            <p:nvPr/>
          </p:nvSpPr>
          <p:spPr bwMode="auto">
            <a:xfrm>
              <a:off x="3875" y="2916"/>
              <a:ext cx="1" cy="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1537" name="Group 40"/>
          <p:cNvGrpSpPr>
            <a:grpSpLocks/>
          </p:cNvGrpSpPr>
          <p:nvPr/>
        </p:nvGrpSpPr>
        <p:grpSpPr bwMode="auto">
          <a:xfrm>
            <a:off x="3744913" y="5391150"/>
            <a:ext cx="587375" cy="350838"/>
            <a:chOff x="2359" y="3256"/>
            <a:chExt cx="370" cy="221"/>
          </a:xfrm>
        </p:grpSpPr>
        <p:grpSp>
          <p:nvGrpSpPr>
            <p:cNvPr id="21563" name="Group 41"/>
            <p:cNvGrpSpPr>
              <a:grpSpLocks/>
            </p:cNvGrpSpPr>
            <p:nvPr/>
          </p:nvGrpSpPr>
          <p:grpSpPr bwMode="auto">
            <a:xfrm>
              <a:off x="2359" y="3256"/>
              <a:ext cx="356" cy="213"/>
              <a:chOff x="2359" y="3239"/>
              <a:chExt cx="356" cy="213"/>
            </a:xfrm>
          </p:grpSpPr>
          <p:sp>
            <p:nvSpPr>
              <p:cNvPr id="21565" name="Text Box 42"/>
              <p:cNvSpPr txBox="1">
                <a:spLocks noChangeArrowheads="1"/>
              </p:cNvSpPr>
              <p:nvPr/>
            </p:nvSpPr>
            <p:spPr bwMode="auto">
              <a:xfrm>
                <a:off x="2419" y="3239"/>
                <a:ext cx="1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900" b="1">
                    <a:latin typeface="Tahoma" pitchFamily="34" charset="0"/>
                  </a:rPr>
                  <a:t>¯</a:t>
                </a:r>
              </a:p>
            </p:txBody>
          </p:sp>
          <p:sp>
            <p:nvSpPr>
              <p:cNvPr id="21566" name="Rectangle 43"/>
              <p:cNvSpPr>
                <a:spLocks noChangeArrowheads="1"/>
              </p:cNvSpPr>
              <p:nvPr/>
            </p:nvSpPr>
            <p:spPr bwMode="auto">
              <a:xfrm>
                <a:off x="2363" y="3254"/>
                <a:ext cx="352" cy="19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1600" b="1">
                  <a:latin typeface="Tahoma" pitchFamily="34" charset="0"/>
                </a:endParaRPr>
              </a:p>
            </p:txBody>
          </p:sp>
          <p:sp>
            <p:nvSpPr>
              <p:cNvPr id="21567" name="Text Box 44"/>
              <p:cNvSpPr txBox="1">
                <a:spLocks noChangeArrowheads="1"/>
              </p:cNvSpPr>
              <p:nvPr/>
            </p:nvSpPr>
            <p:spPr bwMode="auto">
              <a:xfrm>
                <a:off x="2359" y="3281"/>
                <a:ext cx="11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endParaRPr lang="en-US" altLang="en-US" sz="900" b="1">
                  <a:latin typeface="Tahoma" pitchFamily="34" charset="0"/>
                </a:endParaRPr>
              </a:p>
            </p:txBody>
          </p:sp>
        </p:grpSp>
        <p:sp>
          <p:nvSpPr>
            <p:cNvPr id="21564" name="Text Box 45"/>
            <p:cNvSpPr txBox="1">
              <a:spLocks noChangeArrowheads="1"/>
            </p:cNvSpPr>
            <p:nvPr/>
          </p:nvSpPr>
          <p:spPr bwMode="auto">
            <a:xfrm>
              <a:off x="2425" y="3264"/>
              <a:ext cx="30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1600" b="1">
                  <a:latin typeface="Tahoma" pitchFamily="34" charset="0"/>
                </a:rPr>
                <a:t>Aff</a:t>
              </a:r>
              <a:endParaRPr lang="en-US" altLang="en-US" sz="2800" b="1">
                <a:latin typeface="Tahoma" pitchFamily="34" charset="0"/>
              </a:endParaRPr>
            </a:p>
          </p:txBody>
        </p:sp>
      </p:grpSp>
      <p:sp>
        <p:nvSpPr>
          <p:cNvPr id="21538" name="Line 46"/>
          <p:cNvSpPr>
            <a:spLocks noChangeShapeType="1"/>
          </p:cNvSpPr>
          <p:nvPr/>
        </p:nvSpPr>
        <p:spPr bwMode="auto">
          <a:xfrm>
            <a:off x="3733800" y="4800600"/>
            <a:ext cx="3048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39" name="Line 47"/>
          <p:cNvSpPr>
            <a:spLocks noChangeShapeType="1"/>
          </p:cNvSpPr>
          <p:nvPr/>
        </p:nvSpPr>
        <p:spPr bwMode="auto">
          <a:xfrm flipH="1">
            <a:off x="2438400" y="4800600"/>
            <a:ext cx="53340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1540" name="Group 48"/>
          <p:cNvGrpSpPr>
            <a:grpSpLocks/>
          </p:cNvGrpSpPr>
          <p:nvPr/>
        </p:nvGrpSpPr>
        <p:grpSpPr bwMode="auto">
          <a:xfrm>
            <a:off x="4987925" y="4395788"/>
            <a:ext cx="1612900" cy="381000"/>
            <a:chOff x="3115" y="2736"/>
            <a:chExt cx="1016" cy="240"/>
          </a:xfrm>
        </p:grpSpPr>
        <p:sp>
          <p:nvSpPr>
            <p:cNvPr id="21560" name="Rectangle 49"/>
            <p:cNvSpPr>
              <a:spLocks noChangeArrowheads="1"/>
            </p:cNvSpPr>
            <p:nvPr/>
          </p:nvSpPr>
          <p:spPr bwMode="auto">
            <a:xfrm>
              <a:off x="3115" y="2736"/>
              <a:ext cx="1016" cy="24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21561" name="Freeform 50"/>
            <p:cNvSpPr>
              <a:spLocks/>
            </p:cNvSpPr>
            <p:nvPr/>
          </p:nvSpPr>
          <p:spPr bwMode="auto">
            <a:xfrm>
              <a:off x="3115" y="2736"/>
              <a:ext cx="1014" cy="240"/>
            </a:xfrm>
            <a:custGeom>
              <a:avLst/>
              <a:gdLst>
                <a:gd name="T0" fmla="*/ 1 w 1844"/>
                <a:gd name="T1" fmla="*/ 0 h 922"/>
                <a:gd name="T2" fmla="*/ 1 w 1844"/>
                <a:gd name="T3" fmla="*/ 0 h 922"/>
                <a:gd name="T4" fmla="*/ 1 w 1844"/>
                <a:gd name="T5" fmla="*/ 0 h 922"/>
                <a:gd name="T6" fmla="*/ 1 w 1844"/>
                <a:gd name="T7" fmla="*/ 0 h 922"/>
                <a:gd name="T8" fmla="*/ 1 w 1844"/>
                <a:gd name="T9" fmla="*/ 0 h 922"/>
                <a:gd name="T10" fmla="*/ 1 w 1844"/>
                <a:gd name="T11" fmla="*/ 0 h 922"/>
                <a:gd name="T12" fmla="*/ 1 w 1844"/>
                <a:gd name="T13" fmla="*/ 0 h 922"/>
                <a:gd name="T14" fmla="*/ 1 w 1844"/>
                <a:gd name="T15" fmla="*/ 0 h 922"/>
                <a:gd name="T16" fmla="*/ 1 w 1844"/>
                <a:gd name="T17" fmla="*/ 0 h 922"/>
                <a:gd name="T18" fmla="*/ 1 w 1844"/>
                <a:gd name="T19" fmla="*/ 0 h 922"/>
                <a:gd name="T20" fmla="*/ 1 w 1844"/>
                <a:gd name="T21" fmla="*/ 0 h 922"/>
                <a:gd name="T22" fmla="*/ 1 w 1844"/>
                <a:gd name="T23" fmla="*/ 0 h 922"/>
                <a:gd name="T24" fmla="*/ 1 w 1844"/>
                <a:gd name="T25" fmla="*/ 0 h 922"/>
                <a:gd name="T26" fmla="*/ 1 w 1844"/>
                <a:gd name="T27" fmla="*/ 0 h 922"/>
                <a:gd name="T28" fmla="*/ 1 w 1844"/>
                <a:gd name="T29" fmla="*/ 0 h 922"/>
                <a:gd name="T30" fmla="*/ 1 w 1844"/>
                <a:gd name="T31" fmla="*/ 0 h 922"/>
                <a:gd name="T32" fmla="*/ 1 w 1844"/>
                <a:gd name="T33" fmla="*/ 0 h 922"/>
                <a:gd name="T34" fmla="*/ 1 w 1844"/>
                <a:gd name="T35" fmla="*/ 0 h 922"/>
                <a:gd name="T36" fmla="*/ 1 w 1844"/>
                <a:gd name="T37" fmla="*/ 0 h 922"/>
                <a:gd name="T38" fmla="*/ 1 w 1844"/>
                <a:gd name="T39" fmla="*/ 0 h 922"/>
                <a:gd name="T40" fmla="*/ 1 w 1844"/>
                <a:gd name="T41" fmla="*/ 0 h 922"/>
                <a:gd name="T42" fmla="*/ 1 w 1844"/>
                <a:gd name="T43" fmla="*/ 0 h 922"/>
                <a:gd name="T44" fmla="*/ 1 w 1844"/>
                <a:gd name="T45" fmla="*/ 0 h 922"/>
                <a:gd name="T46" fmla="*/ 1 w 1844"/>
                <a:gd name="T47" fmla="*/ 0 h 922"/>
                <a:gd name="T48" fmla="*/ 1 w 1844"/>
                <a:gd name="T49" fmla="*/ 0 h 922"/>
                <a:gd name="T50" fmla="*/ 1 w 1844"/>
                <a:gd name="T51" fmla="*/ 0 h 922"/>
                <a:gd name="T52" fmla="*/ 1 w 1844"/>
                <a:gd name="T53" fmla="*/ 0 h 922"/>
                <a:gd name="T54" fmla="*/ 1 w 1844"/>
                <a:gd name="T55" fmla="*/ 0 h 922"/>
                <a:gd name="T56" fmla="*/ 1 w 1844"/>
                <a:gd name="T57" fmla="*/ 0 h 922"/>
                <a:gd name="T58" fmla="*/ 1 w 1844"/>
                <a:gd name="T59" fmla="*/ 0 h 922"/>
                <a:gd name="T60" fmla="*/ 1 w 1844"/>
                <a:gd name="T61" fmla="*/ 0 h 922"/>
                <a:gd name="T62" fmla="*/ 0 w 1844"/>
                <a:gd name="T63" fmla="*/ 0 h 9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44"/>
                <a:gd name="T97" fmla="*/ 0 h 922"/>
                <a:gd name="T98" fmla="*/ 1844 w 1844"/>
                <a:gd name="T99" fmla="*/ 922 h 9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44" h="922">
                  <a:moveTo>
                    <a:pt x="0" y="922"/>
                  </a:moveTo>
                  <a:lnTo>
                    <a:pt x="58" y="907"/>
                  </a:lnTo>
                  <a:lnTo>
                    <a:pt x="115" y="891"/>
                  </a:lnTo>
                  <a:lnTo>
                    <a:pt x="173" y="872"/>
                  </a:lnTo>
                  <a:lnTo>
                    <a:pt x="231" y="851"/>
                  </a:lnTo>
                  <a:lnTo>
                    <a:pt x="288" y="822"/>
                  </a:lnTo>
                  <a:lnTo>
                    <a:pt x="317" y="805"/>
                  </a:lnTo>
                  <a:lnTo>
                    <a:pt x="346" y="788"/>
                  </a:lnTo>
                  <a:lnTo>
                    <a:pt x="375" y="766"/>
                  </a:lnTo>
                  <a:lnTo>
                    <a:pt x="404" y="743"/>
                  </a:lnTo>
                  <a:lnTo>
                    <a:pt x="432" y="718"/>
                  </a:lnTo>
                  <a:lnTo>
                    <a:pt x="461" y="692"/>
                  </a:lnTo>
                  <a:lnTo>
                    <a:pt x="476" y="676"/>
                  </a:lnTo>
                  <a:lnTo>
                    <a:pt x="490" y="659"/>
                  </a:lnTo>
                  <a:lnTo>
                    <a:pt x="519" y="619"/>
                  </a:lnTo>
                  <a:lnTo>
                    <a:pt x="548" y="571"/>
                  </a:lnTo>
                  <a:lnTo>
                    <a:pt x="576" y="519"/>
                  </a:lnTo>
                  <a:lnTo>
                    <a:pt x="605" y="463"/>
                  </a:lnTo>
                  <a:lnTo>
                    <a:pt x="634" y="405"/>
                  </a:lnTo>
                  <a:lnTo>
                    <a:pt x="692" y="288"/>
                  </a:lnTo>
                  <a:lnTo>
                    <a:pt x="720" y="233"/>
                  </a:lnTo>
                  <a:lnTo>
                    <a:pt x="749" y="179"/>
                  </a:lnTo>
                  <a:lnTo>
                    <a:pt x="778" y="129"/>
                  </a:lnTo>
                  <a:lnTo>
                    <a:pt x="807" y="87"/>
                  </a:lnTo>
                  <a:lnTo>
                    <a:pt x="822" y="67"/>
                  </a:lnTo>
                  <a:lnTo>
                    <a:pt x="836" y="50"/>
                  </a:lnTo>
                  <a:lnTo>
                    <a:pt x="851" y="37"/>
                  </a:lnTo>
                  <a:lnTo>
                    <a:pt x="864" y="23"/>
                  </a:lnTo>
                  <a:lnTo>
                    <a:pt x="880" y="14"/>
                  </a:lnTo>
                  <a:lnTo>
                    <a:pt x="893" y="6"/>
                  </a:lnTo>
                  <a:lnTo>
                    <a:pt x="909" y="2"/>
                  </a:lnTo>
                  <a:lnTo>
                    <a:pt x="922" y="0"/>
                  </a:lnTo>
                  <a:lnTo>
                    <a:pt x="937" y="2"/>
                  </a:lnTo>
                  <a:lnTo>
                    <a:pt x="951" y="6"/>
                  </a:lnTo>
                  <a:lnTo>
                    <a:pt x="966" y="14"/>
                  </a:lnTo>
                  <a:lnTo>
                    <a:pt x="980" y="23"/>
                  </a:lnTo>
                  <a:lnTo>
                    <a:pt x="995" y="37"/>
                  </a:lnTo>
                  <a:lnTo>
                    <a:pt x="1008" y="50"/>
                  </a:lnTo>
                  <a:lnTo>
                    <a:pt x="1024" y="67"/>
                  </a:lnTo>
                  <a:lnTo>
                    <a:pt x="1037" y="87"/>
                  </a:lnTo>
                  <a:lnTo>
                    <a:pt x="1066" y="129"/>
                  </a:lnTo>
                  <a:lnTo>
                    <a:pt x="1095" y="179"/>
                  </a:lnTo>
                  <a:lnTo>
                    <a:pt x="1124" y="233"/>
                  </a:lnTo>
                  <a:lnTo>
                    <a:pt x="1152" y="288"/>
                  </a:lnTo>
                  <a:lnTo>
                    <a:pt x="1210" y="405"/>
                  </a:lnTo>
                  <a:lnTo>
                    <a:pt x="1239" y="463"/>
                  </a:lnTo>
                  <a:lnTo>
                    <a:pt x="1268" y="519"/>
                  </a:lnTo>
                  <a:lnTo>
                    <a:pt x="1296" y="571"/>
                  </a:lnTo>
                  <a:lnTo>
                    <a:pt x="1325" y="619"/>
                  </a:lnTo>
                  <a:lnTo>
                    <a:pt x="1354" y="659"/>
                  </a:lnTo>
                  <a:lnTo>
                    <a:pt x="1369" y="676"/>
                  </a:lnTo>
                  <a:lnTo>
                    <a:pt x="1383" y="692"/>
                  </a:lnTo>
                  <a:lnTo>
                    <a:pt x="1412" y="718"/>
                  </a:lnTo>
                  <a:lnTo>
                    <a:pt x="1440" y="743"/>
                  </a:lnTo>
                  <a:lnTo>
                    <a:pt x="1469" y="766"/>
                  </a:lnTo>
                  <a:lnTo>
                    <a:pt x="1498" y="788"/>
                  </a:lnTo>
                  <a:lnTo>
                    <a:pt x="1527" y="805"/>
                  </a:lnTo>
                  <a:lnTo>
                    <a:pt x="1556" y="822"/>
                  </a:lnTo>
                  <a:lnTo>
                    <a:pt x="1613" y="851"/>
                  </a:lnTo>
                  <a:lnTo>
                    <a:pt x="1671" y="872"/>
                  </a:lnTo>
                  <a:lnTo>
                    <a:pt x="1728" y="891"/>
                  </a:lnTo>
                  <a:lnTo>
                    <a:pt x="1786" y="907"/>
                  </a:lnTo>
                  <a:lnTo>
                    <a:pt x="1844" y="922"/>
                  </a:lnTo>
                  <a:lnTo>
                    <a:pt x="0" y="922"/>
                  </a:lnTo>
                  <a:close/>
                </a:path>
              </a:pathLst>
            </a:custGeom>
            <a:noFill/>
            <a:ln w="2857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62" name="Line 51"/>
            <p:cNvSpPr>
              <a:spLocks noChangeShapeType="1"/>
            </p:cNvSpPr>
            <p:nvPr/>
          </p:nvSpPr>
          <p:spPr bwMode="auto">
            <a:xfrm>
              <a:off x="3875" y="2916"/>
              <a:ext cx="1" cy="5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1541" name="Line 52"/>
          <p:cNvSpPr>
            <a:spLocks noChangeShapeType="1"/>
          </p:cNvSpPr>
          <p:nvPr/>
        </p:nvSpPr>
        <p:spPr bwMode="auto">
          <a:xfrm>
            <a:off x="6284913" y="4808538"/>
            <a:ext cx="304800"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42" name="Line 53"/>
          <p:cNvSpPr>
            <a:spLocks noChangeShapeType="1"/>
          </p:cNvSpPr>
          <p:nvPr/>
        </p:nvSpPr>
        <p:spPr bwMode="auto">
          <a:xfrm flipH="1">
            <a:off x="4989513" y="4808538"/>
            <a:ext cx="533400" cy="5334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43" name="Rectangle 54"/>
          <p:cNvSpPr>
            <a:spLocks noChangeArrowheads="1"/>
          </p:cNvSpPr>
          <p:nvPr/>
        </p:nvSpPr>
        <p:spPr bwMode="auto">
          <a:xfrm>
            <a:off x="4724401" y="5376863"/>
            <a:ext cx="574675" cy="3270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1600" b="1">
              <a:latin typeface="Tahoma" pitchFamily="34" charset="0"/>
            </a:endParaRPr>
          </a:p>
          <a:p>
            <a:pPr algn="ctr">
              <a:spcBef>
                <a:spcPct val="0"/>
              </a:spcBef>
              <a:buSzTx/>
              <a:buFontTx/>
              <a:buNone/>
            </a:pPr>
            <a:r>
              <a:rPr lang="en-US" altLang="en-US" sz="1600" b="1">
                <a:latin typeface="Tahoma" pitchFamily="34" charset="0"/>
              </a:rPr>
              <a:t>Unaf</a:t>
            </a:r>
          </a:p>
          <a:p>
            <a:pPr algn="ctr">
              <a:spcBef>
                <a:spcPct val="0"/>
              </a:spcBef>
              <a:buSzTx/>
              <a:buFontTx/>
              <a:buNone/>
            </a:pPr>
            <a:endParaRPr lang="en-US" altLang="en-US" sz="1600" b="1">
              <a:latin typeface="Tahoma" pitchFamily="34" charset="0"/>
            </a:endParaRPr>
          </a:p>
        </p:txBody>
      </p:sp>
      <p:grpSp>
        <p:nvGrpSpPr>
          <p:cNvPr id="21544" name="Group 55"/>
          <p:cNvGrpSpPr>
            <a:grpSpLocks/>
          </p:cNvGrpSpPr>
          <p:nvPr/>
        </p:nvGrpSpPr>
        <p:grpSpPr bwMode="auto">
          <a:xfrm>
            <a:off x="6291263" y="5410200"/>
            <a:ext cx="587375" cy="350838"/>
            <a:chOff x="2359" y="3256"/>
            <a:chExt cx="370" cy="221"/>
          </a:xfrm>
        </p:grpSpPr>
        <p:grpSp>
          <p:nvGrpSpPr>
            <p:cNvPr id="21555" name="Group 56"/>
            <p:cNvGrpSpPr>
              <a:grpSpLocks/>
            </p:cNvGrpSpPr>
            <p:nvPr/>
          </p:nvGrpSpPr>
          <p:grpSpPr bwMode="auto">
            <a:xfrm>
              <a:off x="2359" y="3256"/>
              <a:ext cx="356" cy="213"/>
              <a:chOff x="2359" y="3239"/>
              <a:chExt cx="356" cy="213"/>
            </a:xfrm>
          </p:grpSpPr>
          <p:sp>
            <p:nvSpPr>
              <p:cNvPr id="21557" name="Text Box 57"/>
              <p:cNvSpPr txBox="1">
                <a:spLocks noChangeArrowheads="1"/>
              </p:cNvSpPr>
              <p:nvPr/>
            </p:nvSpPr>
            <p:spPr bwMode="auto">
              <a:xfrm>
                <a:off x="2419" y="3239"/>
                <a:ext cx="1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900" b="1">
                    <a:latin typeface="Tahoma" pitchFamily="34" charset="0"/>
                  </a:rPr>
                  <a:t>¯</a:t>
                </a:r>
              </a:p>
            </p:txBody>
          </p:sp>
          <p:sp>
            <p:nvSpPr>
              <p:cNvPr id="21558" name="Rectangle 58"/>
              <p:cNvSpPr>
                <a:spLocks noChangeArrowheads="1"/>
              </p:cNvSpPr>
              <p:nvPr/>
            </p:nvSpPr>
            <p:spPr bwMode="auto">
              <a:xfrm>
                <a:off x="2363" y="3254"/>
                <a:ext cx="352" cy="19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1600" b="1">
                  <a:latin typeface="Tahoma" pitchFamily="34" charset="0"/>
                </a:endParaRPr>
              </a:p>
            </p:txBody>
          </p:sp>
          <p:sp>
            <p:nvSpPr>
              <p:cNvPr id="21559" name="Text Box 59"/>
              <p:cNvSpPr txBox="1">
                <a:spLocks noChangeArrowheads="1"/>
              </p:cNvSpPr>
              <p:nvPr/>
            </p:nvSpPr>
            <p:spPr bwMode="auto">
              <a:xfrm>
                <a:off x="2359" y="3281"/>
                <a:ext cx="11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endParaRPr lang="en-US" altLang="en-US" sz="900" b="1">
                  <a:latin typeface="Tahoma" pitchFamily="34" charset="0"/>
                </a:endParaRPr>
              </a:p>
            </p:txBody>
          </p:sp>
        </p:grpSp>
        <p:sp>
          <p:nvSpPr>
            <p:cNvPr id="21556" name="Text Box 60"/>
            <p:cNvSpPr txBox="1">
              <a:spLocks noChangeArrowheads="1"/>
            </p:cNvSpPr>
            <p:nvPr/>
          </p:nvSpPr>
          <p:spPr bwMode="auto">
            <a:xfrm>
              <a:off x="2425" y="3264"/>
              <a:ext cx="30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1600" b="1">
                  <a:latin typeface="Tahoma" pitchFamily="34" charset="0"/>
                </a:rPr>
                <a:t>Aff</a:t>
              </a:r>
              <a:endParaRPr lang="en-US" altLang="en-US" sz="2800" b="1">
                <a:latin typeface="Tahoma" pitchFamily="34" charset="0"/>
              </a:endParaRPr>
            </a:p>
          </p:txBody>
        </p:sp>
      </p:grpSp>
      <p:cxnSp>
        <p:nvCxnSpPr>
          <p:cNvPr id="21545" name="AutoShape 61"/>
          <p:cNvCxnSpPr>
            <a:cxnSpLocks noChangeShapeType="1"/>
          </p:cNvCxnSpPr>
          <p:nvPr/>
        </p:nvCxnSpPr>
        <p:spPr bwMode="auto">
          <a:xfrm rot="5400000" flipV="1">
            <a:off x="4488657" y="2663681"/>
            <a:ext cx="14287" cy="304800"/>
          </a:xfrm>
          <a:prstGeom prst="curvedConnector3">
            <a:avLst>
              <a:gd name="adj1" fmla="val 1944645"/>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1546" name="AutoShape 62"/>
          <p:cNvCxnSpPr>
            <a:cxnSpLocks noChangeShapeType="1"/>
          </p:cNvCxnSpPr>
          <p:nvPr/>
        </p:nvCxnSpPr>
        <p:spPr bwMode="auto">
          <a:xfrm rot="5400000" flipV="1">
            <a:off x="4505325" y="1304925"/>
            <a:ext cx="76200" cy="2133600"/>
          </a:xfrm>
          <a:prstGeom prst="curvedConnector3">
            <a:avLst>
              <a:gd name="adj1" fmla="val -1474079"/>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1547" name="Text Box 63"/>
          <p:cNvSpPr txBox="1">
            <a:spLocks noChangeArrowheads="1"/>
          </p:cNvSpPr>
          <p:nvPr/>
        </p:nvSpPr>
        <p:spPr bwMode="auto">
          <a:xfrm>
            <a:off x="4327526" y="866776"/>
            <a:ext cx="4924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000" b="1" dirty="0" err="1">
                <a:latin typeface="Tahoma" pitchFamily="34" charset="0"/>
              </a:rPr>
              <a:t>Vc</a:t>
            </a:r>
            <a:endParaRPr lang="en-US" altLang="en-US" sz="2000" b="1" dirty="0">
              <a:latin typeface="Tahoma" pitchFamily="34" charset="0"/>
            </a:endParaRPr>
          </a:p>
        </p:txBody>
      </p:sp>
      <p:sp>
        <p:nvSpPr>
          <p:cNvPr id="21548" name="Text Box 64"/>
          <p:cNvSpPr txBox="1">
            <a:spLocks noChangeArrowheads="1"/>
          </p:cNvSpPr>
          <p:nvPr/>
        </p:nvSpPr>
        <p:spPr bwMode="auto">
          <a:xfrm>
            <a:off x="3907290" y="3189811"/>
            <a:ext cx="12298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000" b="1" dirty="0" err="1">
                <a:latin typeface="Tahoma" pitchFamily="34" charset="0"/>
              </a:rPr>
              <a:t>Va</a:t>
            </a:r>
            <a:r>
              <a:rPr lang="en-US" altLang="en-US" sz="2000" b="1" dirty="0">
                <a:latin typeface="Tahoma" pitchFamily="34" charset="0"/>
              </a:rPr>
              <a:t>/.5Va</a:t>
            </a:r>
          </a:p>
        </p:txBody>
      </p:sp>
      <p:grpSp>
        <p:nvGrpSpPr>
          <p:cNvPr id="10" name="Group 65"/>
          <p:cNvGrpSpPr>
            <a:grpSpLocks/>
          </p:cNvGrpSpPr>
          <p:nvPr/>
        </p:nvGrpSpPr>
        <p:grpSpPr bwMode="auto">
          <a:xfrm>
            <a:off x="7119937" y="4600576"/>
            <a:ext cx="1795462" cy="830263"/>
            <a:chOff x="4485" y="2898"/>
            <a:chExt cx="1131" cy="523"/>
          </a:xfrm>
        </p:grpSpPr>
        <p:sp>
          <p:nvSpPr>
            <p:cNvPr id="21553" name="AutoShape 66"/>
            <p:cNvSpPr>
              <a:spLocks/>
            </p:cNvSpPr>
            <p:nvPr/>
          </p:nvSpPr>
          <p:spPr bwMode="auto">
            <a:xfrm>
              <a:off x="4485" y="2977"/>
              <a:ext cx="45" cy="408"/>
            </a:xfrm>
            <a:prstGeom prst="rightBrace">
              <a:avLst>
                <a:gd name="adj1" fmla="val 7555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21554" name="Text Box 67"/>
            <p:cNvSpPr txBox="1">
              <a:spLocks noChangeArrowheads="1"/>
            </p:cNvSpPr>
            <p:nvPr/>
          </p:nvSpPr>
          <p:spPr bwMode="auto">
            <a:xfrm>
              <a:off x="4636" y="2898"/>
              <a:ext cx="98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GB" altLang="en-US" sz="2400" dirty="0">
                  <a:latin typeface="Arial" charset="0"/>
                </a:rPr>
                <a:t>Threshold</a:t>
              </a:r>
            </a:p>
            <a:p>
              <a:pPr>
                <a:spcBef>
                  <a:spcPct val="0"/>
                </a:spcBef>
                <a:buSzTx/>
                <a:buFontTx/>
                <a:buNone/>
              </a:pPr>
              <a:r>
                <a:rPr lang="en-GB" altLang="en-US" sz="2400" dirty="0">
                  <a:latin typeface="Arial" charset="0"/>
                </a:rPr>
                <a:t>model</a:t>
              </a:r>
              <a:endParaRPr lang="en-US" altLang="en-US" sz="2400" dirty="0">
                <a:latin typeface="Arial" charset="0"/>
              </a:endParaRPr>
            </a:p>
          </p:txBody>
        </p:sp>
      </p:grpSp>
      <p:grpSp>
        <p:nvGrpSpPr>
          <p:cNvPr id="11" name="Group 68"/>
          <p:cNvGrpSpPr>
            <a:grpSpLocks/>
          </p:cNvGrpSpPr>
          <p:nvPr/>
        </p:nvGrpSpPr>
        <p:grpSpPr bwMode="auto">
          <a:xfrm>
            <a:off x="7092956" y="3141662"/>
            <a:ext cx="1662114" cy="830262"/>
            <a:chOff x="4468" y="1979"/>
            <a:chExt cx="1047" cy="523"/>
          </a:xfrm>
        </p:grpSpPr>
        <p:sp>
          <p:nvSpPr>
            <p:cNvPr id="21551" name="AutoShape 69"/>
            <p:cNvSpPr>
              <a:spLocks/>
            </p:cNvSpPr>
            <p:nvPr/>
          </p:nvSpPr>
          <p:spPr bwMode="auto">
            <a:xfrm>
              <a:off x="4468" y="2024"/>
              <a:ext cx="45" cy="408"/>
            </a:xfrm>
            <a:prstGeom prst="rightBrace">
              <a:avLst>
                <a:gd name="adj1" fmla="val 7555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21552" name="Text Box 70"/>
            <p:cNvSpPr txBox="1">
              <a:spLocks noChangeArrowheads="1"/>
            </p:cNvSpPr>
            <p:nvPr/>
          </p:nvSpPr>
          <p:spPr bwMode="auto">
            <a:xfrm>
              <a:off x="4558" y="1979"/>
              <a:ext cx="95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GB" altLang="en-US" sz="2400" dirty="0">
                  <a:latin typeface="Arial" charset="0"/>
                </a:rPr>
                <a:t>Variance</a:t>
              </a:r>
            </a:p>
            <a:p>
              <a:pPr>
                <a:spcBef>
                  <a:spcPct val="0"/>
                </a:spcBef>
                <a:buSzTx/>
                <a:buFontTx/>
                <a:buNone/>
              </a:pPr>
              <a:r>
                <a:rPr lang="en-GB" altLang="en-US" sz="2400" dirty="0">
                  <a:latin typeface="Arial" charset="0"/>
                </a:rPr>
                <a:t>constraint</a:t>
              </a:r>
              <a:endParaRPr lang="en-US" altLang="en-US" sz="2400" dirty="0">
                <a:latin typeface="Arial" charset="0"/>
              </a:endParaRPr>
            </a:p>
          </p:txBody>
        </p:sp>
      </p:grpSp>
      <p:sp>
        <p:nvSpPr>
          <p:cNvPr id="71" name="Freeform 70">
            <a:extLst>
              <a:ext uri="{FF2B5EF4-FFF2-40B4-BE49-F238E27FC236}">
                <a16:creationId xmlns:a16="http://schemas.microsoft.com/office/drawing/2014/main" id="{C6B06668-1A71-624B-A470-B81B0C3BEFCD}"/>
              </a:ext>
            </a:extLst>
          </p:cNvPr>
          <p:cNvSpPr/>
          <p:nvPr/>
        </p:nvSpPr>
        <p:spPr>
          <a:xfrm>
            <a:off x="2196307" y="1978027"/>
            <a:ext cx="304800" cy="304800"/>
          </a:xfrm>
          <a:custGeom>
            <a:avLst/>
            <a:gdLst>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95275 w 1018381"/>
              <a:gd name="connsiteY0" fmla="*/ 912019 h 916781"/>
              <a:gd name="connsiteX1" fmla="*/ 64294 w 1018381"/>
              <a:gd name="connsiteY1" fmla="*/ 459581 h 916781"/>
              <a:gd name="connsiteX2" fmla="*/ 523875 w 1018381"/>
              <a:gd name="connsiteY2" fmla="*/ 0 h 916781"/>
              <a:gd name="connsiteX3" fmla="*/ 981075 w 1018381"/>
              <a:gd name="connsiteY3" fmla="*/ 459581 h 916781"/>
              <a:gd name="connsiteX4" fmla="*/ 747713 w 1018381"/>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92894 w 978694"/>
              <a:gd name="connsiteY0" fmla="*/ 912019 h 916781"/>
              <a:gd name="connsiteX1" fmla="*/ 140494 w 978694"/>
              <a:gd name="connsiteY1" fmla="*/ 764381 h 916781"/>
              <a:gd name="connsiteX2" fmla="*/ 61913 w 978694"/>
              <a:gd name="connsiteY2" fmla="*/ 459581 h 916781"/>
              <a:gd name="connsiteX3" fmla="*/ 521494 w 978694"/>
              <a:gd name="connsiteY3" fmla="*/ 0 h 916781"/>
              <a:gd name="connsiteX4" fmla="*/ 978694 w 978694"/>
              <a:gd name="connsiteY4" fmla="*/ 459581 h 916781"/>
              <a:gd name="connsiteX5" fmla="*/ 745332 w 978694"/>
              <a:gd name="connsiteY5" fmla="*/ 916781 h 916781"/>
              <a:gd name="connsiteX0" fmla="*/ 269081 w 954881"/>
              <a:gd name="connsiteY0" fmla="*/ 912019 h 916781"/>
              <a:gd name="connsiteX1" fmla="*/ 38100 w 954881"/>
              <a:gd name="connsiteY1" fmla="*/ 459581 h 916781"/>
              <a:gd name="connsiteX2" fmla="*/ 497681 w 954881"/>
              <a:gd name="connsiteY2" fmla="*/ 0 h 916781"/>
              <a:gd name="connsiteX3" fmla="*/ 954881 w 954881"/>
              <a:gd name="connsiteY3" fmla="*/ 459581 h 916781"/>
              <a:gd name="connsiteX4" fmla="*/ 721519 w 954881"/>
              <a:gd name="connsiteY4" fmla="*/ 916781 h 916781"/>
              <a:gd name="connsiteX0" fmla="*/ 269081 w 954881"/>
              <a:gd name="connsiteY0" fmla="*/ 912019 h 916781"/>
              <a:gd name="connsiteX1" fmla="*/ 38100 w 954881"/>
              <a:gd name="connsiteY1" fmla="*/ 459581 h 916781"/>
              <a:gd name="connsiteX2" fmla="*/ 497681 w 954881"/>
              <a:gd name="connsiteY2" fmla="*/ 0 h 916781"/>
              <a:gd name="connsiteX3" fmla="*/ 954881 w 954881"/>
              <a:gd name="connsiteY3" fmla="*/ 459581 h 916781"/>
              <a:gd name="connsiteX4" fmla="*/ 721519 w 9548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81" h="916781">
                <a:moveTo>
                  <a:pt x="230981" y="912019"/>
                </a:moveTo>
                <a:cubicBezTo>
                  <a:pt x="182860" y="817761"/>
                  <a:pt x="9525" y="671116"/>
                  <a:pt x="0" y="459581"/>
                </a:cubicBezTo>
                <a:cubicBezTo>
                  <a:pt x="19051" y="119460"/>
                  <a:pt x="306784" y="0"/>
                  <a:pt x="459581" y="0"/>
                </a:cubicBezTo>
                <a:cubicBezTo>
                  <a:pt x="612378" y="0"/>
                  <a:pt x="891382" y="90090"/>
                  <a:pt x="916781" y="459581"/>
                </a:cubicBezTo>
                <a:cubicBezTo>
                  <a:pt x="887412" y="705247"/>
                  <a:pt x="716359" y="850304"/>
                  <a:pt x="683419" y="916781"/>
                </a:cubicBezTo>
              </a:path>
            </a:pathLst>
          </a:custGeom>
          <a:ln w="19050">
            <a:solidFill>
              <a:schemeClr val="tx1"/>
            </a:solidFill>
            <a:headEnd type="triangle"/>
            <a:tailEnd type="triangle"/>
          </a:ln>
          <a:effectLst/>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dirty="0">
              <a:latin typeface="Times New Roman"/>
              <a:cs typeface="Times New Roman"/>
            </a:endParaRPr>
          </a:p>
        </p:txBody>
      </p:sp>
      <p:sp>
        <p:nvSpPr>
          <p:cNvPr id="72" name="Freeform 71">
            <a:extLst>
              <a:ext uri="{FF2B5EF4-FFF2-40B4-BE49-F238E27FC236}">
                <a16:creationId xmlns:a16="http://schemas.microsoft.com/office/drawing/2014/main" id="{9FF76285-5653-3D41-979A-915E2522F58B}"/>
              </a:ext>
            </a:extLst>
          </p:cNvPr>
          <p:cNvSpPr/>
          <p:nvPr/>
        </p:nvSpPr>
        <p:spPr>
          <a:xfrm>
            <a:off x="3073400" y="1999456"/>
            <a:ext cx="304800" cy="304800"/>
          </a:xfrm>
          <a:custGeom>
            <a:avLst/>
            <a:gdLst>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95275 w 1018381"/>
              <a:gd name="connsiteY0" fmla="*/ 912019 h 916781"/>
              <a:gd name="connsiteX1" fmla="*/ 64294 w 1018381"/>
              <a:gd name="connsiteY1" fmla="*/ 459581 h 916781"/>
              <a:gd name="connsiteX2" fmla="*/ 523875 w 1018381"/>
              <a:gd name="connsiteY2" fmla="*/ 0 h 916781"/>
              <a:gd name="connsiteX3" fmla="*/ 981075 w 1018381"/>
              <a:gd name="connsiteY3" fmla="*/ 459581 h 916781"/>
              <a:gd name="connsiteX4" fmla="*/ 747713 w 1018381"/>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92894 w 978694"/>
              <a:gd name="connsiteY0" fmla="*/ 912019 h 916781"/>
              <a:gd name="connsiteX1" fmla="*/ 140494 w 978694"/>
              <a:gd name="connsiteY1" fmla="*/ 764381 h 916781"/>
              <a:gd name="connsiteX2" fmla="*/ 61913 w 978694"/>
              <a:gd name="connsiteY2" fmla="*/ 459581 h 916781"/>
              <a:gd name="connsiteX3" fmla="*/ 521494 w 978694"/>
              <a:gd name="connsiteY3" fmla="*/ 0 h 916781"/>
              <a:gd name="connsiteX4" fmla="*/ 978694 w 978694"/>
              <a:gd name="connsiteY4" fmla="*/ 459581 h 916781"/>
              <a:gd name="connsiteX5" fmla="*/ 745332 w 978694"/>
              <a:gd name="connsiteY5" fmla="*/ 916781 h 916781"/>
              <a:gd name="connsiteX0" fmla="*/ 269081 w 954881"/>
              <a:gd name="connsiteY0" fmla="*/ 912019 h 916781"/>
              <a:gd name="connsiteX1" fmla="*/ 38100 w 954881"/>
              <a:gd name="connsiteY1" fmla="*/ 459581 h 916781"/>
              <a:gd name="connsiteX2" fmla="*/ 497681 w 954881"/>
              <a:gd name="connsiteY2" fmla="*/ 0 h 916781"/>
              <a:gd name="connsiteX3" fmla="*/ 954881 w 954881"/>
              <a:gd name="connsiteY3" fmla="*/ 459581 h 916781"/>
              <a:gd name="connsiteX4" fmla="*/ 721519 w 954881"/>
              <a:gd name="connsiteY4" fmla="*/ 916781 h 916781"/>
              <a:gd name="connsiteX0" fmla="*/ 269081 w 954881"/>
              <a:gd name="connsiteY0" fmla="*/ 912019 h 916781"/>
              <a:gd name="connsiteX1" fmla="*/ 38100 w 954881"/>
              <a:gd name="connsiteY1" fmla="*/ 459581 h 916781"/>
              <a:gd name="connsiteX2" fmla="*/ 497681 w 954881"/>
              <a:gd name="connsiteY2" fmla="*/ 0 h 916781"/>
              <a:gd name="connsiteX3" fmla="*/ 954881 w 954881"/>
              <a:gd name="connsiteY3" fmla="*/ 459581 h 916781"/>
              <a:gd name="connsiteX4" fmla="*/ 721519 w 9548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81" h="916781">
                <a:moveTo>
                  <a:pt x="230981" y="912019"/>
                </a:moveTo>
                <a:cubicBezTo>
                  <a:pt x="182860" y="817761"/>
                  <a:pt x="9525" y="671116"/>
                  <a:pt x="0" y="459581"/>
                </a:cubicBezTo>
                <a:cubicBezTo>
                  <a:pt x="19051" y="119460"/>
                  <a:pt x="306784" y="0"/>
                  <a:pt x="459581" y="0"/>
                </a:cubicBezTo>
                <a:cubicBezTo>
                  <a:pt x="612378" y="0"/>
                  <a:pt x="891382" y="90090"/>
                  <a:pt x="916781" y="459581"/>
                </a:cubicBezTo>
                <a:cubicBezTo>
                  <a:pt x="887412" y="705247"/>
                  <a:pt x="716359" y="850304"/>
                  <a:pt x="683419" y="916781"/>
                </a:cubicBezTo>
              </a:path>
            </a:pathLst>
          </a:custGeom>
          <a:ln w="19050">
            <a:solidFill>
              <a:schemeClr val="tx1"/>
            </a:solidFill>
            <a:headEnd type="triangle"/>
            <a:tailEnd type="triangle"/>
          </a:ln>
          <a:effectLst/>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dirty="0">
              <a:latin typeface="Times New Roman"/>
              <a:cs typeface="Times New Roman"/>
            </a:endParaRPr>
          </a:p>
        </p:txBody>
      </p:sp>
      <p:sp>
        <p:nvSpPr>
          <p:cNvPr id="74" name="Text Box 63">
            <a:extLst>
              <a:ext uri="{FF2B5EF4-FFF2-40B4-BE49-F238E27FC236}">
                <a16:creationId xmlns:a16="http://schemas.microsoft.com/office/drawing/2014/main" id="{70B663F9-D9A3-784D-9D0E-6349FA3604A0}"/>
              </a:ext>
            </a:extLst>
          </p:cNvPr>
          <p:cNvSpPr txBox="1">
            <a:spLocks noChangeArrowheads="1"/>
          </p:cNvSpPr>
          <p:nvPr/>
        </p:nvSpPr>
        <p:spPr bwMode="auto">
          <a:xfrm>
            <a:off x="2110330" y="1598339"/>
            <a:ext cx="5100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000" b="1" dirty="0" err="1">
                <a:latin typeface="Tahoma" pitchFamily="34" charset="0"/>
              </a:rPr>
              <a:t>Ve</a:t>
            </a:r>
            <a:endParaRPr lang="en-US" altLang="en-US" sz="2000" b="1" dirty="0">
              <a:latin typeface="Tahoma" pitchFamily="34" charset="0"/>
            </a:endParaRPr>
          </a:p>
        </p:txBody>
      </p:sp>
      <p:sp>
        <p:nvSpPr>
          <p:cNvPr id="75" name="Freeform 74">
            <a:extLst>
              <a:ext uri="{FF2B5EF4-FFF2-40B4-BE49-F238E27FC236}">
                <a16:creationId xmlns:a16="http://schemas.microsoft.com/office/drawing/2014/main" id="{B60A17DA-9B30-364E-AE60-E2AA1AEF2D2E}"/>
              </a:ext>
            </a:extLst>
          </p:cNvPr>
          <p:cNvSpPr/>
          <p:nvPr/>
        </p:nvSpPr>
        <p:spPr>
          <a:xfrm>
            <a:off x="6553046" y="2024064"/>
            <a:ext cx="304800" cy="304800"/>
          </a:xfrm>
          <a:custGeom>
            <a:avLst/>
            <a:gdLst>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95275 w 1018381"/>
              <a:gd name="connsiteY0" fmla="*/ 912019 h 916781"/>
              <a:gd name="connsiteX1" fmla="*/ 64294 w 1018381"/>
              <a:gd name="connsiteY1" fmla="*/ 459581 h 916781"/>
              <a:gd name="connsiteX2" fmla="*/ 523875 w 1018381"/>
              <a:gd name="connsiteY2" fmla="*/ 0 h 916781"/>
              <a:gd name="connsiteX3" fmla="*/ 981075 w 1018381"/>
              <a:gd name="connsiteY3" fmla="*/ 459581 h 916781"/>
              <a:gd name="connsiteX4" fmla="*/ 747713 w 1018381"/>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92894 w 978694"/>
              <a:gd name="connsiteY0" fmla="*/ 912019 h 916781"/>
              <a:gd name="connsiteX1" fmla="*/ 140494 w 978694"/>
              <a:gd name="connsiteY1" fmla="*/ 764381 h 916781"/>
              <a:gd name="connsiteX2" fmla="*/ 61913 w 978694"/>
              <a:gd name="connsiteY2" fmla="*/ 459581 h 916781"/>
              <a:gd name="connsiteX3" fmla="*/ 521494 w 978694"/>
              <a:gd name="connsiteY3" fmla="*/ 0 h 916781"/>
              <a:gd name="connsiteX4" fmla="*/ 978694 w 978694"/>
              <a:gd name="connsiteY4" fmla="*/ 459581 h 916781"/>
              <a:gd name="connsiteX5" fmla="*/ 745332 w 978694"/>
              <a:gd name="connsiteY5" fmla="*/ 916781 h 916781"/>
              <a:gd name="connsiteX0" fmla="*/ 269081 w 954881"/>
              <a:gd name="connsiteY0" fmla="*/ 912019 h 916781"/>
              <a:gd name="connsiteX1" fmla="*/ 38100 w 954881"/>
              <a:gd name="connsiteY1" fmla="*/ 459581 h 916781"/>
              <a:gd name="connsiteX2" fmla="*/ 497681 w 954881"/>
              <a:gd name="connsiteY2" fmla="*/ 0 h 916781"/>
              <a:gd name="connsiteX3" fmla="*/ 954881 w 954881"/>
              <a:gd name="connsiteY3" fmla="*/ 459581 h 916781"/>
              <a:gd name="connsiteX4" fmla="*/ 721519 w 954881"/>
              <a:gd name="connsiteY4" fmla="*/ 916781 h 916781"/>
              <a:gd name="connsiteX0" fmla="*/ 269081 w 954881"/>
              <a:gd name="connsiteY0" fmla="*/ 912019 h 916781"/>
              <a:gd name="connsiteX1" fmla="*/ 38100 w 954881"/>
              <a:gd name="connsiteY1" fmla="*/ 459581 h 916781"/>
              <a:gd name="connsiteX2" fmla="*/ 497681 w 954881"/>
              <a:gd name="connsiteY2" fmla="*/ 0 h 916781"/>
              <a:gd name="connsiteX3" fmla="*/ 954881 w 954881"/>
              <a:gd name="connsiteY3" fmla="*/ 459581 h 916781"/>
              <a:gd name="connsiteX4" fmla="*/ 721519 w 9548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81" h="916781">
                <a:moveTo>
                  <a:pt x="230981" y="912019"/>
                </a:moveTo>
                <a:cubicBezTo>
                  <a:pt x="182860" y="817761"/>
                  <a:pt x="9525" y="671116"/>
                  <a:pt x="0" y="459581"/>
                </a:cubicBezTo>
                <a:cubicBezTo>
                  <a:pt x="19051" y="119460"/>
                  <a:pt x="306784" y="0"/>
                  <a:pt x="459581" y="0"/>
                </a:cubicBezTo>
                <a:cubicBezTo>
                  <a:pt x="612378" y="0"/>
                  <a:pt x="891382" y="90090"/>
                  <a:pt x="916781" y="459581"/>
                </a:cubicBezTo>
                <a:cubicBezTo>
                  <a:pt x="887412" y="705247"/>
                  <a:pt x="716359" y="850304"/>
                  <a:pt x="683419" y="916781"/>
                </a:cubicBezTo>
              </a:path>
            </a:pathLst>
          </a:custGeom>
          <a:ln w="19050">
            <a:solidFill>
              <a:schemeClr val="tx1"/>
            </a:solidFill>
            <a:headEnd type="triangle"/>
            <a:tailEnd type="triangle"/>
          </a:ln>
          <a:effectLst/>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dirty="0">
              <a:latin typeface="Times New Roman"/>
              <a:cs typeface="Times New Roman"/>
            </a:endParaRPr>
          </a:p>
        </p:txBody>
      </p:sp>
      <p:sp>
        <p:nvSpPr>
          <p:cNvPr id="76" name="Text Box 63">
            <a:extLst>
              <a:ext uri="{FF2B5EF4-FFF2-40B4-BE49-F238E27FC236}">
                <a16:creationId xmlns:a16="http://schemas.microsoft.com/office/drawing/2014/main" id="{4F6083EA-B78A-9E4E-95D1-B4D01E0E06BD}"/>
              </a:ext>
            </a:extLst>
          </p:cNvPr>
          <p:cNvSpPr txBox="1">
            <a:spLocks noChangeArrowheads="1"/>
          </p:cNvSpPr>
          <p:nvPr/>
        </p:nvSpPr>
        <p:spPr bwMode="auto">
          <a:xfrm>
            <a:off x="6467069" y="1644377"/>
            <a:ext cx="5100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000" b="1" dirty="0" err="1">
                <a:latin typeface="Tahoma" pitchFamily="34" charset="0"/>
              </a:rPr>
              <a:t>Ve</a:t>
            </a:r>
            <a:endParaRPr lang="en-US" altLang="en-US" sz="2000" b="1" dirty="0">
              <a:latin typeface="Tahoma" pitchFamily="34" charset="0"/>
            </a:endParaRPr>
          </a:p>
        </p:txBody>
      </p:sp>
      <p:sp>
        <p:nvSpPr>
          <p:cNvPr id="77" name="Text Box 63">
            <a:extLst>
              <a:ext uri="{FF2B5EF4-FFF2-40B4-BE49-F238E27FC236}">
                <a16:creationId xmlns:a16="http://schemas.microsoft.com/office/drawing/2014/main" id="{3F420D9C-4A2E-5E4B-A6A2-231A2956CE41}"/>
              </a:ext>
            </a:extLst>
          </p:cNvPr>
          <p:cNvSpPr txBox="1">
            <a:spLocks noChangeArrowheads="1"/>
          </p:cNvSpPr>
          <p:nvPr/>
        </p:nvSpPr>
        <p:spPr bwMode="auto">
          <a:xfrm>
            <a:off x="3010442" y="1612354"/>
            <a:ext cx="4924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000" b="1" dirty="0" err="1">
                <a:latin typeface="Tahoma" pitchFamily="34" charset="0"/>
              </a:rPr>
              <a:t>Vc</a:t>
            </a:r>
            <a:endParaRPr lang="en-US" altLang="en-US" sz="2000" b="1" dirty="0">
              <a:latin typeface="Tahoma" pitchFamily="34" charset="0"/>
            </a:endParaRPr>
          </a:p>
        </p:txBody>
      </p:sp>
      <p:sp>
        <p:nvSpPr>
          <p:cNvPr id="78" name="Freeform 77">
            <a:extLst>
              <a:ext uri="{FF2B5EF4-FFF2-40B4-BE49-F238E27FC236}">
                <a16:creationId xmlns:a16="http://schemas.microsoft.com/office/drawing/2014/main" id="{AE959EC1-59E2-C04E-860A-C6150ACC0BCF}"/>
              </a:ext>
            </a:extLst>
          </p:cNvPr>
          <p:cNvSpPr/>
          <p:nvPr/>
        </p:nvSpPr>
        <p:spPr>
          <a:xfrm>
            <a:off x="5661178" y="2047627"/>
            <a:ext cx="304800" cy="304800"/>
          </a:xfrm>
          <a:custGeom>
            <a:avLst/>
            <a:gdLst>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95275 w 1018381"/>
              <a:gd name="connsiteY0" fmla="*/ 912019 h 916781"/>
              <a:gd name="connsiteX1" fmla="*/ 64294 w 1018381"/>
              <a:gd name="connsiteY1" fmla="*/ 459581 h 916781"/>
              <a:gd name="connsiteX2" fmla="*/ 523875 w 1018381"/>
              <a:gd name="connsiteY2" fmla="*/ 0 h 916781"/>
              <a:gd name="connsiteX3" fmla="*/ 981075 w 1018381"/>
              <a:gd name="connsiteY3" fmla="*/ 459581 h 916781"/>
              <a:gd name="connsiteX4" fmla="*/ 747713 w 1018381"/>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92894 w 978694"/>
              <a:gd name="connsiteY0" fmla="*/ 912019 h 916781"/>
              <a:gd name="connsiteX1" fmla="*/ 140494 w 978694"/>
              <a:gd name="connsiteY1" fmla="*/ 764381 h 916781"/>
              <a:gd name="connsiteX2" fmla="*/ 61913 w 978694"/>
              <a:gd name="connsiteY2" fmla="*/ 459581 h 916781"/>
              <a:gd name="connsiteX3" fmla="*/ 521494 w 978694"/>
              <a:gd name="connsiteY3" fmla="*/ 0 h 916781"/>
              <a:gd name="connsiteX4" fmla="*/ 978694 w 978694"/>
              <a:gd name="connsiteY4" fmla="*/ 459581 h 916781"/>
              <a:gd name="connsiteX5" fmla="*/ 745332 w 978694"/>
              <a:gd name="connsiteY5" fmla="*/ 916781 h 916781"/>
              <a:gd name="connsiteX0" fmla="*/ 269081 w 954881"/>
              <a:gd name="connsiteY0" fmla="*/ 912019 h 916781"/>
              <a:gd name="connsiteX1" fmla="*/ 38100 w 954881"/>
              <a:gd name="connsiteY1" fmla="*/ 459581 h 916781"/>
              <a:gd name="connsiteX2" fmla="*/ 497681 w 954881"/>
              <a:gd name="connsiteY2" fmla="*/ 0 h 916781"/>
              <a:gd name="connsiteX3" fmla="*/ 954881 w 954881"/>
              <a:gd name="connsiteY3" fmla="*/ 459581 h 916781"/>
              <a:gd name="connsiteX4" fmla="*/ 721519 w 954881"/>
              <a:gd name="connsiteY4" fmla="*/ 916781 h 916781"/>
              <a:gd name="connsiteX0" fmla="*/ 269081 w 954881"/>
              <a:gd name="connsiteY0" fmla="*/ 912019 h 916781"/>
              <a:gd name="connsiteX1" fmla="*/ 38100 w 954881"/>
              <a:gd name="connsiteY1" fmla="*/ 459581 h 916781"/>
              <a:gd name="connsiteX2" fmla="*/ 497681 w 954881"/>
              <a:gd name="connsiteY2" fmla="*/ 0 h 916781"/>
              <a:gd name="connsiteX3" fmla="*/ 954881 w 954881"/>
              <a:gd name="connsiteY3" fmla="*/ 459581 h 916781"/>
              <a:gd name="connsiteX4" fmla="*/ 721519 w 9548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81" h="916781">
                <a:moveTo>
                  <a:pt x="230981" y="912019"/>
                </a:moveTo>
                <a:cubicBezTo>
                  <a:pt x="182860" y="817761"/>
                  <a:pt x="9525" y="671116"/>
                  <a:pt x="0" y="459581"/>
                </a:cubicBezTo>
                <a:cubicBezTo>
                  <a:pt x="19051" y="119460"/>
                  <a:pt x="306784" y="0"/>
                  <a:pt x="459581" y="0"/>
                </a:cubicBezTo>
                <a:cubicBezTo>
                  <a:pt x="612378" y="0"/>
                  <a:pt x="891382" y="90090"/>
                  <a:pt x="916781" y="459581"/>
                </a:cubicBezTo>
                <a:cubicBezTo>
                  <a:pt x="887412" y="705247"/>
                  <a:pt x="716359" y="850304"/>
                  <a:pt x="683419" y="916781"/>
                </a:cubicBezTo>
              </a:path>
            </a:pathLst>
          </a:custGeom>
          <a:ln w="19050">
            <a:solidFill>
              <a:schemeClr val="tx1"/>
            </a:solidFill>
            <a:headEnd type="triangle"/>
            <a:tailEnd type="triangle"/>
          </a:ln>
          <a:effectLst/>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dirty="0">
              <a:latin typeface="Times New Roman"/>
              <a:cs typeface="Times New Roman"/>
            </a:endParaRPr>
          </a:p>
        </p:txBody>
      </p:sp>
      <p:sp>
        <p:nvSpPr>
          <p:cNvPr id="79" name="Text Box 63">
            <a:extLst>
              <a:ext uri="{FF2B5EF4-FFF2-40B4-BE49-F238E27FC236}">
                <a16:creationId xmlns:a16="http://schemas.microsoft.com/office/drawing/2014/main" id="{038645FF-7E37-B244-BCE4-ACC50790FF87}"/>
              </a:ext>
            </a:extLst>
          </p:cNvPr>
          <p:cNvSpPr txBox="1">
            <a:spLocks noChangeArrowheads="1"/>
          </p:cNvSpPr>
          <p:nvPr/>
        </p:nvSpPr>
        <p:spPr bwMode="auto">
          <a:xfrm>
            <a:off x="5598220" y="1660525"/>
            <a:ext cx="4924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000" b="1" dirty="0" err="1">
                <a:latin typeface="Tahoma" pitchFamily="34" charset="0"/>
              </a:rPr>
              <a:t>Vc</a:t>
            </a:r>
            <a:endParaRPr lang="en-US" altLang="en-US" sz="2000" b="1" dirty="0">
              <a:latin typeface="Tahoma" pitchFamily="34" charset="0"/>
            </a:endParaRPr>
          </a:p>
        </p:txBody>
      </p:sp>
      <p:sp>
        <p:nvSpPr>
          <p:cNvPr id="80" name="Freeform 79">
            <a:extLst>
              <a:ext uri="{FF2B5EF4-FFF2-40B4-BE49-F238E27FC236}">
                <a16:creationId xmlns:a16="http://schemas.microsoft.com/office/drawing/2014/main" id="{F0B72AD6-83B1-294C-8790-0E0641FB1F98}"/>
              </a:ext>
            </a:extLst>
          </p:cNvPr>
          <p:cNvSpPr/>
          <p:nvPr/>
        </p:nvSpPr>
        <p:spPr>
          <a:xfrm>
            <a:off x="3930553" y="2048793"/>
            <a:ext cx="304800" cy="304800"/>
          </a:xfrm>
          <a:custGeom>
            <a:avLst/>
            <a:gdLst>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95275 w 1018381"/>
              <a:gd name="connsiteY0" fmla="*/ 912019 h 916781"/>
              <a:gd name="connsiteX1" fmla="*/ 64294 w 1018381"/>
              <a:gd name="connsiteY1" fmla="*/ 459581 h 916781"/>
              <a:gd name="connsiteX2" fmla="*/ 523875 w 1018381"/>
              <a:gd name="connsiteY2" fmla="*/ 0 h 916781"/>
              <a:gd name="connsiteX3" fmla="*/ 981075 w 1018381"/>
              <a:gd name="connsiteY3" fmla="*/ 459581 h 916781"/>
              <a:gd name="connsiteX4" fmla="*/ 747713 w 1018381"/>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92894 w 978694"/>
              <a:gd name="connsiteY0" fmla="*/ 912019 h 916781"/>
              <a:gd name="connsiteX1" fmla="*/ 140494 w 978694"/>
              <a:gd name="connsiteY1" fmla="*/ 764381 h 916781"/>
              <a:gd name="connsiteX2" fmla="*/ 61913 w 978694"/>
              <a:gd name="connsiteY2" fmla="*/ 459581 h 916781"/>
              <a:gd name="connsiteX3" fmla="*/ 521494 w 978694"/>
              <a:gd name="connsiteY3" fmla="*/ 0 h 916781"/>
              <a:gd name="connsiteX4" fmla="*/ 978694 w 978694"/>
              <a:gd name="connsiteY4" fmla="*/ 459581 h 916781"/>
              <a:gd name="connsiteX5" fmla="*/ 745332 w 978694"/>
              <a:gd name="connsiteY5" fmla="*/ 916781 h 916781"/>
              <a:gd name="connsiteX0" fmla="*/ 269081 w 954881"/>
              <a:gd name="connsiteY0" fmla="*/ 912019 h 916781"/>
              <a:gd name="connsiteX1" fmla="*/ 38100 w 954881"/>
              <a:gd name="connsiteY1" fmla="*/ 459581 h 916781"/>
              <a:gd name="connsiteX2" fmla="*/ 497681 w 954881"/>
              <a:gd name="connsiteY2" fmla="*/ 0 h 916781"/>
              <a:gd name="connsiteX3" fmla="*/ 954881 w 954881"/>
              <a:gd name="connsiteY3" fmla="*/ 459581 h 916781"/>
              <a:gd name="connsiteX4" fmla="*/ 721519 w 954881"/>
              <a:gd name="connsiteY4" fmla="*/ 916781 h 916781"/>
              <a:gd name="connsiteX0" fmla="*/ 269081 w 954881"/>
              <a:gd name="connsiteY0" fmla="*/ 912019 h 916781"/>
              <a:gd name="connsiteX1" fmla="*/ 38100 w 954881"/>
              <a:gd name="connsiteY1" fmla="*/ 459581 h 916781"/>
              <a:gd name="connsiteX2" fmla="*/ 497681 w 954881"/>
              <a:gd name="connsiteY2" fmla="*/ 0 h 916781"/>
              <a:gd name="connsiteX3" fmla="*/ 954881 w 954881"/>
              <a:gd name="connsiteY3" fmla="*/ 459581 h 916781"/>
              <a:gd name="connsiteX4" fmla="*/ 721519 w 9548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81" h="916781">
                <a:moveTo>
                  <a:pt x="230981" y="912019"/>
                </a:moveTo>
                <a:cubicBezTo>
                  <a:pt x="182860" y="817761"/>
                  <a:pt x="9525" y="671116"/>
                  <a:pt x="0" y="459581"/>
                </a:cubicBezTo>
                <a:cubicBezTo>
                  <a:pt x="19051" y="119460"/>
                  <a:pt x="306784" y="0"/>
                  <a:pt x="459581" y="0"/>
                </a:cubicBezTo>
                <a:cubicBezTo>
                  <a:pt x="612378" y="0"/>
                  <a:pt x="891382" y="90090"/>
                  <a:pt x="916781" y="459581"/>
                </a:cubicBezTo>
                <a:cubicBezTo>
                  <a:pt x="887412" y="705247"/>
                  <a:pt x="716359" y="850304"/>
                  <a:pt x="683419" y="916781"/>
                </a:cubicBezTo>
              </a:path>
            </a:pathLst>
          </a:custGeom>
          <a:ln w="19050">
            <a:solidFill>
              <a:schemeClr val="tx1"/>
            </a:solidFill>
            <a:headEnd type="triangle"/>
            <a:tailEnd type="triangle"/>
          </a:ln>
          <a:effectLst/>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dirty="0">
              <a:latin typeface="Times New Roman"/>
              <a:cs typeface="Times New Roman"/>
            </a:endParaRPr>
          </a:p>
        </p:txBody>
      </p:sp>
      <p:sp>
        <p:nvSpPr>
          <p:cNvPr id="81" name="Text Box 63">
            <a:extLst>
              <a:ext uri="{FF2B5EF4-FFF2-40B4-BE49-F238E27FC236}">
                <a16:creationId xmlns:a16="http://schemas.microsoft.com/office/drawing/2014/main" id="{9371D08D-3DA6-8244-9F63-9AF8F5C4CE47}"/>
              </a:ext>
            </a:extLst>
          </p:cNvPr>
          <p:cNvSpPr txBox="1">
            <a:spLocks noChangeArrowheads="1"/>
          </p:cNvSpPr>
          <p:nvPr/>
        </p:nvSpPr>
        <p:spPr bwMode="auto">
          <a:xfrm>
            <a:off x="3867596" y="1661692"/>
            <a:ext cx="5116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000" b="1" dirty="0" err="1">
                <a:latin typeface="Tahoma" pitchFamily="34" charset="0"/>
              </a:rPr>
              <a:t>Va</a:t>
            </a:r>
            <a:endParaRPr lang="en-US" altLang="en-US" sz="2000" b="1" dirty="0">
              <a:latin typeface="Tahoma" pitchFamily="34" charset="0"/>
            </a:endParaRPr>
          </a:p>
        </p:txBody>
      </p:sp>
      <p:sp>
        <p:nvSpPr>
          <p:cNvPr id="83" name="Freeform 82">
            <a:extLst>
              <a:ext uri="{FF2B5EF4-FFF2-40B4-BE49-F238E27FC236}">
                <a16:creationId xmlns:a16="http://schemas.microsoft.com/office/drawing/2014/main" id="{918512D5-C657-914D-885F-B6F251382277}"/>
              </a:ext>
            </a:extLst>
          </p:cNvPr>
          <p:cNvSpPr/>
          <p:nvPr/>
        </p:nvSpPr>
        <p:spPr>
          <a:xfrm>
            <a:off x="4773626" y="2074549"/>
            <a:ext cx="304800" cy="312013"/>
          </a:xfrm>
          <a:custGeom>
            <a:avLst/>
            <a:gdLst>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69081 w 992187"/>
              <a:gd name="connsiteY0" fmla="*/ 912019 h 916781"/>
              <a:gd name="connsiteX1" fmla="*/ 38100 w 992187"/>
              <a:gd name="connsiteY1" fmla="*/ 459581 h 916781"/>
              <a:gd name="connsiteX2" fmla="*/ 497681 w 992187"/>
              <a:gd name="connsiteY2" fmla="*/ 0 h 916781"/>
              <a:gd name="connsiteX3" fmla="*/ 954881 w 992187"/>
              <a:gd name="connsiteY3" fmla="*/ 459581 h 916781"/>
              <a:gd name="connsiteX4" fmla="*/ 721519 w 992187"/>
              <a:gd name="connsiteY4" fmla="*/ 916781 h 916781"/>
              <a:gd name="connsiteX0" fmla="*/ 295275 w 1018381"/>
              <a:gd name="connsiteY0" fmla="*/ 912019 h 916781"/>
              <a:gd name="connsiteX1" fmla="*/ 64294 w 1018381"/>
              <a:gd name="connsiteY1" fmla="*/ 459581 h 916781"/>
              <a:gd name="connsiteX2" fmla="*/ 523875 w 1018381"/>
              <a:gd name="connsiteY2" fmla="*/ 0 h 916781"/>
              <a:gd name="connsiteX3" fmla="*/ 981075 w 1018381"/>
              <a:gd name="connsiteY3" fmla="*/ 459581 h 916781"/>
              <a:gd name="connsiteX4" fmla="*/ 747713 w 1018381"/>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54087"/>
              <a:gd name="connsiteY0" fmla="*/ 912019 h 916781"/>
              <a:gd name="connsiteX1" fmla="*/ 0 w 954087"/>
              <a:gd name="connsiteY1" fmla="*/ 459581 h 916781"/>
              <a:gd name="connsiteX2" fmla="*/ 459581 w 954087"/>
              <a:gd name="connsiteY2" fmla="*/ 0 h 916781"/>
              <a:gd name="connsiteX3" fmla="*/ 916781 w 954087"/>
              <a:gd name="connsiteY3" fmla="*/ 459581 h 916781"/>
              <a:gd name="connsiteX4" fmla="*/ 683419 w 954087"/>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92894 w 978694"/>
              <a:gd name="connsiteY0" fmla="*/ 912019 h 916781"/>
              <a:gd name="connsiteX1" fmla="*/ 140494 w 978694"/>
              <a:gd name="connsiteY1" fmla="*/ 764381 h 916781"/>
              <a:gd name="connsiteX2" fmla="*/ 61913 w 978694"/>
              <a:gd name="connsiteY2" fmla="*/ 459581 h 916781"/>
              <a:gd name="connsiteX3" fmla="*/ 521494 w 978694"/>
              <a:gd name="connsiteY3" fmla="*/ 0 h 916781"/>
              <a:gd name="connsiteX4" fmla="*/ 978694 w 978694"/>
              <a:gd name="connsiteY4" fmla="*/ 459581 h 916781"/>
              <a:gd name="connsiteX5" fmla="*/ 745332 w 978694"/>
              <a:gd name="connsiteY5" fmla="*/ 916781 h 916781"/>
              <a:gd name="connsiteX0" fmla="*/ 269081 w 954881"/>
              <a:gd name="connsiteY0" fmla="*/ 912019 h 916781"/>
              <a:gd name="connsiteX1" fmla="*/ 38100 w 954881"/>
              <a:gd name="connsiteY1" fmla="*/ 459581 h 916781"/>
              <a:gd name="connsiteX2" fmla="*/ 497681 w 954881"/>
              <a:gd name="connsiteY2" fmla="*/ 0 h 916781"/>
              <a:gd name="connsiteX3" fmla="*/ 954881 w 954881"/>
              <a:gd name="connsiteY3" fmla="*/ 459581 h 916781"/>
              <a:gd name="connsiteX4" fmla="*/ 721519 w 954881"/>
              <a:gd name="connsiteY4" fmla="*/ 916781 h 916781"/>
              <a:gd name="connsiteX0" fmla="*/ 269081 w 954881"/>
              <a:gd name="connsiteY0" fmla="*/ 912019 h 916781"/>
              <a:gd name="connsiteX1" fmla="*/ 38100 w 954881"/>
              <a:gd name="connsiteY1" fmla="*/ 459581 h 916781"/>
              <a:gd name="connsiteX2" fmla="*/ 497681 w 954881"/>
              <a:gd name="connsiteY2" fmla="*/ 0 h 916781"/>
              <a:gd name="connsiteX3" fmla="*/ 954881 w 954881"/>
              <a:gd name="connsiteY3" fmla="*/ 459581 h 916781"/>
              <a:gd name="connsiteX4" fmla="*/ 721519 w 9548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 name="connsiteX0" fmla="*/ 230981 w 916781"/>
              <a:gd name="connsiteY0" fmla="*/ 912019 h 916781"/>
              <a:gd name="connsiteX1" fmla="*/ 0 w 916781"/>
              <a:gd name="connsiteY1" fmla="*/ 459581 h 916781"/>
              <a:gd name="connsiteX2" fmla="*/ 459581 w 916781"/>
              <a:gd name="connsiteY2" fmla="*/ 0 h 916781"/>
              <a:gd name="connsiteX3" fmla="*/ 916781 w 916781"/>
              <a:gd name="connsiteY3" fmla="*/ 459581 h 916781"/>
              <a:gd name="connsiteX4" fmla="*/ 683419 w 916781"/>
              <a:gd name="connsiteY4" fmla="*/ 916781 h 916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781" h="916781">
                <a:moveTo>
                  <a:pt x="230981" y="912019"/>
                </a:moveTo>
                <a:cubicBezTo>
                  <a:pt x="182860" y="817761"/>
                  <a:pt x="9525" y="671116"/>
                  <a:pt x="0" y="459581"/>
                </a:cubicBezTo>
                <a:cubicBezTo>
                  <a:pt x="19051" y="119460"/>
                  <a:pt x="306784" y="0"/>
                  <a:pt x="459581" y="0"/>
                </a:cubicBezTo>
                <a:cubicBezTo>
                  <a:pt x="612378" y="0"/>
                  <a:pt x="891382" y="90090"/>
                  <a:pt x="916781" y="459581"/>
                </a:cubicBezTo>
                <a:cubicBezTo>
                  <a:pt x="887412" y="705247"/>
                  <a:pt x="716359" y="850304"/>
                  <a:pt x="683419" y="916781"/>
                </a:cubicBezTo>
              </a:path>
            </a:pathLst>
          </a:custGeom>
          <a:ln w="19050">
            <a:solidFill>
              <a:schemeClr val="tx1"/>
            </a:solidFill>
            <a:headEnd type="triangle"/>
            <a:tailEnd type="triangle"/>
          </a:ln>
          <a:effectLst/>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500" dirty="0">
              <a:latin typeface="Times New Roman"/>
              <a:cs typeface="Times New Roman"/>
            </a:endParaRPr>
          </a:p>
        </p:txBody>
      </p:sp>
      <p:sp>
        <p:nvSpPr>
          <p:cNvPr id="84" name="Text Box 63">
            <a:extLst>
              <a:ext uri="{FF2B5EF4-FFF2-40B4-BE49-F238E27FC236}">
                <a16:creationId xmlns:a16="http://schemas.microsoft.com/office/drawing/2014/main" id="{E55AE595-D22F-FB46-8C44-09E6C191AE46}"/>
              </a:ext>
            </a:extLst>
          </p:cNvPr>
          <p:cNvSpPr txBox="1">
            <a:spLocks noChangeArrowheads="1"/>
          </p:cNvSpPr>
          <p:nvPr/>
        </p:nvSpPr>
        <p:spPr bwMode="auto">
          <a:xfrm>
            <a:off x="4710668" y="1694659"/>
            <a:ext cx="5116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r>
              <a:rPr lang="en-US" altLang="en-US" sz="2000" b="1" dirty="0" err="1">
                <a:latin typeface="Tahoma" pitchFamily="34" charset="0"/>
              </a:rPr>
              <a:t>Va</a:t>
            </a:r>
            <a:endParaRPr lang="en-US" altLang="en-US" sz="2000" b="1" dirty="0">
              <a:latin typeface="Tahoma" pitchFamily="34" charset="0"/>
            </a:endParaRPr>
          </a:p>
        </p:txBody>
      </p:sp>
    </p:spTree>
    <p:extLst>
      <p:ext uri="{BB962C8B-B14F-4D97-AF65-F5344CB8AC3E}">
        <p14:creationId xmlns:p14="http://schemas.microsoft.com/office/powerpoint/2010/main" val="1124910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BE70-621C-4323-6F66-1F7E94EAFBB8}"/>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A01DE932-BF18-694D-20CF-6442308EDB27}"/>
              </a:ext>
            </a:extLst>
          </p:cNvPr>
          <p:cNvSpPr>
            <a:spLocks noGrp="1"/>
          </p:cNvSpPr>
          <p:nvPr>
            <p:ph idx="1"/>
          </p:nvPr>
        </p:nvSpPr>
        <p:spPr/>
        <p:txBody>
          <a:bodyPr>
            <a:normAutofit/>
          </a:bodyPr>
          <a:lstStyle/>
          <a:p>
            <a:r>
              <a:rPr lang="en-US" sz="2800" dirty="0"/>
              <a:t>Explain why binary and ordinal data cannot be treated as continuous measures in analyses</a:t>
            </a:r>
          </a:p>
          <a:p>
            <a:r>
              <a:rPr lang="en-US" sz="2800" dirty="0"/>
              <a:t>How to implement thresholds in </a:t>
            </a:r>
            <a:r>
              <a:rPr lang="en-US" sz="2800" dirty="0" err="1"/>
              <a:t>OpenMx</a:t>
            </a:r>
            <a:endParaRPr lang="en-US" sz="2800" dirty="0"/>
          </a:p>
        </p:txBody>
      </p:sp>
    </p:spTree>
    <p:extLst>
      <p:ext uri="{BB962C8B-B14F-4D97-AF65-F5344CB8AC3E}">
        <p14:creationId xmlns:p14="http://schemas.microsoft.com/office/powerpoint/2010/main" val="73678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4213" y="188913"/>
            <a:ext cx="7772400" cy="1143000"/>
          </a:xfrm>
        </p:spPr>
        <p:txBody>
          <a:bodyPr/>
          <a:lstStyle/>
          <a:p>
            <a:r>
              <a:rPr lang="en-US" altLang="en-US" b="1">
                <a:latin typeface="Arial" charset="0"/>
              </a:rPr>
              <a:t>Power issues</a:t>
            </a:r>
            <a:endParaRPr lang="en-US" altLang="en-US">
              <a:latin typeface="Arial" charset="0"/>
            </a:endParaRPr>
          </a:p>
        </p:txBody>
      </p:sp>
      <p:sp>
        <p:nvSpPr>
          <p:cNvPr id="23555" name="Line 4"/>
          <p:cNvSpPr>
            <a:spLocks noChangeShapeType="1"/>
          </p:cNvSpPr>
          <p:nvPr/>
        </p:nvSpPr>
        <p:spPr bwMode="auto">
          <a:xfrm>
            <a:off x="4329113" y="5300663"/>
            <a:ext cx="108108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6" name="Text Box 5"/>
          <p:cNvSpPr txBox="1">
            <a:spLocks noChangeArrowheads="1"/>
          </p:cNvSpPr>
          <p:nvPr/>
        </p:nvSpPr>
        <p:spPr bwMode="auto">
          <a:xfrm>
            <a:off x="5632450" y="6254750"/>
            <a:ext cx="1757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buSzTx/>
              <a:buFontTx/>
              <a:buNone/>
            </a:pPr>
            <a:r>
              <a:rPr lang="en-GB" altLang="en-US" sz="2000" b="1">
                <a:latin typeface="Arial" charset="0"/>
              </a:rPr>
              <a:t>sub-clinical</a:t>
            </a:r>
            <a:endParaRPr lang="en-US" altLang="en-US" sz="2000" b="1">
              <a:latin typeface="Arial" charset="0"/>
            </a:endParaRPr>
          </a:p>
        </p:txBody>
      </p:sp>
      <p:sp>
        <p:nvSpPr>
          <p:cNvPr id="23557" name="Text Box 131"/>
          <p:cNvSpPr txBox="1">
            <a:spLocks noChangeArrowheads="1"/>
          </p:cNvSpPr>
          <p:nvPr/>
        </p:nvSpPr>
        <p:spPr bwMode="auto">
          <a:xfrm>
            <a:off x="2697163" y="6199188"/>
            <a:ext cx="93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buSzTx/>
              <a:buFontTx/>
              <a:buNone/>
            </a:pPr>
            <a:r>
              <a:rPr lang="en-GB" altLang="en-US" sz="2000" b="1">
                <a:latin typeface="Arial" charset="0"/>
              </a:rPr>
              <a:t>cases</a:t>
            </a:r>
            <a:endParaRPr lang="en-US" altLang="en-US" sz="2000" b="1">
              <a:latin typeface="Arial" charset="0"/>
            </a:endParaRPr>
          </a:p>
        </p:txBody>
      </p:sp>
      <p:grpSp>
        <p:nvGrpSpPr>
          <p:cNvPr id="23558" name="Group 258"/>
          <p:cNvGrpSpPr>
            <a:grpSpLocks/>
          </p:cNvGrpSpPr>
          <p:nvPr/>
        </p:nvGrpSpPr>
        <p:grpSpPr bwMode="auto">
          <a:xfrm>
            <a:off x="800100" y="4221163"/>
            <a:ext cx="3467100" cy="2087562"/>
            <a:chOff x="4838700" y="2636838"/>
            <a:chExt cx="3467100" cy="2519839"/>
          </a:xfrm>
        </p:grpSpPr>
        <p:sp>
          <p:nvSpPr>
            <p:cNvPr id="23688" name="Rectangle 4"/>
            <p:cNvSpPr>
              <a:spLocks noChangeArrowheads="1"/>
            </p:cNvSpPr>
            <p:nvPr/>
          </p:nvSpPr>
          <p:spPr bwMode="auto">
            <a:xfrm>
              <a:off x="6359525" y="2911475"/>
              <a:ext cx="0" cy="427038"/>
            </a:xfrm>
            <a:prstGeom prst="rect">
              <a:avLst/>
            </a:prstGeom>
            <a:solidFill>
              <a:srgbClr val="A08EBE"/>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endParaRPr lang="en-US" altLang="en-US" sz="2800" b="1">
                <a:latin typeface="Tahoma" pitchFamily="34" charset="0"/>
              </a:endParaRPr>
            </a:p>
          </p:txBody>
        </p:sp>
        <p:sp>
          <p:nvSpPr>
            <p:cNvPr id="23689" name="Rectangle 6"/>
            <p:cNvSpPr>
              <a:spLocks noChangeArrowheads="1"/>
            </p:cNvSpPr>
            <p:nvPr/>
          </p:nvSpPr>
          <p:spPr bwMode="auto">
            <a:xfrm>
              <a:off x="4838700" y="2636838"/>
              <a:ext cx="3467100" cy="2392362"/>
            </a:xfrm>
            <a:prstGeom prst="rect">
              <a:avLst/>
            </a:prstGeom>
            <a:solidFill>
              <a:srgbClr val="BFB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grpSp>
          <p:nvGrpSpPr>
            <p:cNvPr id="23690" name="Group 9"/>
            <p:cNvGrpSpPr>
              <a:grpSpLocks/>
            </p:cNvGrpSpPr>
            <p:nvPr/>
          </p:nvGrpSpPr>
          <p:grpSpPr bwMode="auto">
            <a:xfrm>
              <a:off x="5627688" y="4595813"/>
              <a:ext cx="1587" cy="6350"/>
              <a:chOff x="2064" y="3881"/>
              <a:chExt cx="1" cy="4"/>
            </a:xfrm>
          </p:grpSpPr>
          <p:sp>
            <p:nvSpPr>
              <p:cNvPr id="23808" name="Freeform 10"/>
              <p:cNvSpPr>
                <a:spLocks/>
              </p:cNvSpPr>
              <p:nvPr/>
            </p:nvSpPr>
            <p:spPr bwMode="auto">
              <a:xfrm>
                <a:off x="2064" y="3881"/>
                <a:ext cx="1" cy="4"/>
              </a:xfrm>
              <a:custGeom>
                <a:avLst/>
                <a:gdLst>
                  <a:gd name="T0" fmla="*/ 1 w 2"/>
                  <a:gd name="T1" fmla="*/ 0 h 12"/>
                  <a:gd name="T2" fmla="*/ 0 w 2"/>
                  <a:gd name="T3" fmla="*/ 0 h 12"/>
                  <a:gd name="T4" fmla="*/ 1 w 2"/>
                  <a:gd name="T5" fmla="*/ 0 h 12"/>
                  <a:gd name="T6" fmla="*/ 0 60000 65536"/>
                  <a:gd name="T7" fmla="*/ 0 60000 65536"/>
                  <a:gd name="T8" fmla="*/ 0 60000 65536"/>
                  <a:gd name="T9" fmla="*/ 0 w 2"/>
                  <a:gd name="T10" fmla="*/ 0 h 12"/>
                  <a:gd name="T11" fmla="*/ 2 w 2"/>
                  <a:gd name="T12" fmla="*/ 12 h 12"/>
                </a:gdLst>
                <a:ahLst/>
                <a:cxnLst>
                  <a:cxn ang="T6">
                    <a:pos x="T0" y="T1"/>
                  </a:cxn>
                  <a:cxn ang="T7">
                    <a:pos x="T2" y="T3"/>
                  </a:cxn>
                  <a:cxn ang="T8">
                    <a:pos x="T4" y="T5"/>
                  </a:cxn>
                </a:cxnLst>
                <a:rect l="T9" t="T10" r="T11" b="T12"/>
                <a:pathLst>
                  <a:path w="2" h="12">
                    <a:moveTo>
                      <a:pt x="2" y="12"/>
                    </a:moveTo>
                    <a:lnTo>
                      <a:pt x="0" y="0"/>
                    </a:lnTo>
                    <a:lnTo>
                      <a:pt x="2" y="12"/>
                    </a:lnTo>
                    <a:close/>
                  </a:path>
                </a:pathLst>
              </a:custGeom>
              <a:solidFill>
                <a:srgbClr val="A08EBE"/>
              </a:solidFill>
              <a:ln w="28575" cmpd="sng">
                <a:solidFill>
                  <a:srgbClr val="000000"/>
                </a:solidFill>
                <a:round/>
                <a:headEnd/>
                <a:tailEnd/>
              </a:ln>
            </p:spPr>
            <p:txBody>
              <a:bodyPr/>
              <a:lstStyle/>
              <a:p>
                <a:endParaRPr lang="en-US"/>
              </a:p>
            </p:txBody>
          </p:sp>
          <p:sp>
            <p:nvSpPr>
              <p:cNvPr id="23809" name="Line 11"/>
              <p:cNvSpPr>
                <a:spLocks noChangeShapeType="1"/>
              </p:cNvSpPr>
              <p:nvPr/>
            </p:nvSpPr>
            <p:spPr bwMode="auto">
              <a:xfrm flipH="1" flipV="1">
                <a:off x="2064" y="3881"/>
                <a:ext cx="1" cy="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691" name="Group 12"/>
            <p:cNvGrpSpPr>
              <a:grpSpLocks/>
            </p:cNvGrpSpPr>
            <p:nvPr/>
          </p:nvGrpSpPr>
          <p:grpSpPr bwMode="auto">
            <a:xfrm>
              <a:off x="7418388" y="4589463"/>
              <a:ext cx="6350" cy="12700"/>
              <a:chOff x="4132" y="3878"/>
              <a:chExt cx="8" cy="7"/>
            </a:xfrm>
          </p:grpSpPr>
          <p:sp>
            <p:nvSpPr>
              <p:cNvPr id="23806" name="Freeform 13"/>
              <p:cNvSpPr>
                <a:spLocks/>
              </p:cNvSpPr>
              <p:nvPr/>
            </p:nvSpPr>
            <p:spPr bwMode="auto">
              <a:xfrm>
                <a:off x="4132" y="3878"/>
                <a:ext cx="8" cy="7"/>
              </a:xfrm>
              <a:custGeom>
                <a:avLst/>
                <a:gdLst>
                  <a:gd name="T0" fmla="*/ 0 w 16"/>
                  <a:gd name="T1" fmla="*/ 0 h 22"/>
                  <a:gd name="T2" fmla="*/ 1 w 16"/>
                  <a:gd name="T3" fmla="*/ 0 h 22"/>
                  <a:gd name="T4" fmla="*/ 0 w 16"/>
                  <a:gd name="T5" fmla="*/ 0 h 22"/>
                  <a:gd name="T6" fmla="*/ 0 60000 65536"/>
                  <a:gd name="T7" fmla="*/ 0 60000 65536"/>
                  <a:gd name="T8" fmla="*/ 0 60000 65536"/>
                  <a:gd name="T9" fmla="*/ 0 w 16"/>
                  <a:gd name="T10" fmla="*/ 0 h 22"/>
                  <a:gd name="T11" fmla="*/ 16 w 16"/>
                  <a:gd name="T12" fmla="*/ 22 h 22"/>
                </a:gdLst>
                <a:ahLst/>
                <a:cxnLst>
                  <a:cxn ang="T6">
                    <a:pos x="T0" y="T1"/>
                  </a:cxn>
                  <a:cxn ang="T7">
                    <a:pos x="T2" y="T3"/>
                  </a:cxn>
                  <a:cxn ang="T8">
                    <a:pos x="T4" y="T5"/>
                  </a:cxn>
                </a:cxnLst>
                <a:rect l="T9" t="T10" r="T11" b="T12"/>
                <a:pathLst>
                  <a:path w="16" h="22">
                    <a:moveTo>
                      <a:pt x="0" y="22"/>
                    </a:moveTo>
                    <a:lnTo>
                      <a:pt x="16" y="0"/>
                    </a:lnTo>
                    <a:lnTo>
                      <a:pt x="0" y="22"/>
                    </a:lnTo>
                    <a:close/>
                  </a:path>
                </a:pathLst>
              </a:custGeom>
              <a:solidFill>
                <a:srgbClr val="A08EBE"/>
              </a:solidFill>
              <a:ln w="28575" cmpd="sng">
                <a:solidFill>
                  <a:srgbClr val="000000"/>
                </a:solidFill>
                <a:round/>
                <a:headEnd/>
                <a:tailEnd/>
              </a:ln>
            </p:spPr>
            <p:txBody>
              <a:bodyPr/>
              <a:lstStyle/>
              <a:p>
                <a:endParaRPr lang="en-US"/>
              </a:p>
            </p:txBody>
          </p:sp>
          <p:sp>
            <p:nvSpPr>
              <p:cNvPr id="23807" name="Line 14"/>
              <p:cNvSpPr>
                <a:spLocks noChangeShapeType="1"/>
              </p:cNvSpPr>
              <p:nvPr/>
            </p:nvSpPr>
            <p:spPr bwMode="auto">
              <a:xfrm flipV="1">
                <a:off x="4132" y="3878"/>
                <a:ext cx="8" cy="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692" name="Line 15"/>
            <p:cNvSpPr>
              <a:spLocks noChangeShapeType="1"/>
            </p:cNvSpPr>
            <p:nvPr/>
          </p:nvSpPr>
          <p:spPr bwMode="auto">
            <a:xfrm flipH="1">
              <a:off x="5254625" y="4602163"/>
              <a:ext cx="36513"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3" name="Line 16"/>
            <p:cNvSpPr>
              <a:spLocks noChangeShapeType="1"/>
            </p:cNvSpPr>
            <p:nvPr/>
          </p:nvSpPr>
          <p:spPr bwMode="auto">
            <a:xfrm flipH="1">
              <a:off x="5254625" y="3176588"/>
              <a:ext cx="36513"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4" name="Line 17"/>
            <p:cNvSpPr>
              <a:spLocks noChangeShapeType="1"/>
            </p:cNvSpPr>
            <p:nvPr/>
          </p:nvSpPr>
          <p:spPr bwMode="auto">
            <a:xfrm flipH="1">
              <a:off x="5254625" y="3886200"/>
              <a:ext cx="365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5" name="Line 18"/>
            <p:cNvSpPr>
              <a:spLocks noChangeShapeType="1"/>
            </p:cNvSpPr>
            <p:nvPr/>
          </p:nvSpPr>
          <p:spPr bwMode="auto">
            <a:xfrm flipH="1">
              <a:off x="5254625" y="4246563"/>
              <a:ext cx="36513"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6" name="Line 19"/>
            <p:cNvSpPr>
              <a:spLocks noChangeShapeType="1"/>
            </p:cNvSpPr>
            <p:nvPr/>
          </p:nvSpPr>
          <p:spPr bwMode="auto">
            <a:xfrm flipH="1">
              <a:off x="5254625" y="3530600"/>
              <a:ext cx="365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7" name="Line 20"/>
            <p:cNvSpPr>
              <a:spLocks noChangeShapeType="1"/>
            </p:cNvSpPr>
            <p:nvPr/>
          </p:nvSpPr>
          <p:spPr bwMode="auto">
            <a:xfrm flipH="1">
              <a:off x="5291138" y="4602163"/>
              <a:ext cx="254000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8" name="Line 21"/>
            <p:cNvSpPr>
              <a:spLocks noChangeShapeType="1"/>
            </p:cNvSpPr>
            <p:nvPr/>
          </p:nvSpPr>
          <p:spPr bwMode="auto">
            <a:xfrm flipV="1">
              <a:off x="5291138" y="3128963"/>
              <a:ext cx="3175" cy="15208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99" name="Rectangle 22"/>
            <p:cNvSpPr>
              <a:spLocks noChangeArrowheads="1"/>
            </p:cNvSpPr>
            <p:nvPr/>
          </p:nvSpPr>
          <p:spPr bwMode="auto">
            <a:xfrm>
              <a:off x="5351463" y="4598988"/>
              <a:ext cx="122237" cy="3175"/>
            </a:xfrm>
            <a:prstGeom prst="rect">
              <a:avLst/>
            </a:prstGeom>
            <a:solidFill>
              <a:srgbClr val="A08EBE"/>
            </a:solidFill>
            <a:ln w="28575">
              <a:solidFill>
                <a:srgbClr val="000000"/>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23700" name="Rectangle 23"/>
            <p:cNvSpPr>
              <a:spLocks noChangeArrowheads="1"/>
            </p:cNvSpPr>
            <p:nvPr/>
          </p:nvSpPr>
          <p:spPr bwMode="auto">
            <a:xfrm>
              <a:off x="5473700" y="4595813"/>
              <a:ext cx="120650" cy="6350"/>
            </a:xfrm>
            <a:prstGeom prst="rect">
              <a:avLst/>
            </a:prstGeom>
            <a:solidFill>
              <a:srgbClr val="A08EBE"/>
            </a:solidFill>
            <a:ln w="28575">
              <a:solidFill>
                <a:srgbClr val="000000"/>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23701" name="Rectangle 24"/>
            <p:cNvSpPr>
              <a:spLocks noChangeArrowheads="1"/>
            </p:cNvSpPr>
            <p:nvPr/>
          </p:nvSpPr>
          <p:spPr bwMode="auto">
            <a:xfrm>
              <a:off x="7405688" y="4594225"/>
              <a:ext cx="122237" cy="7938"/>
            </a:xfrm>
            <a:prstGeom prst="rect">
              <a:avLst/>
            </a:prstGeom>
            <a:solidFill>
              <a:srgbClr val="A08EBE"/>
            </a:solidFill>
            <a:ln w="28575">
              <a:solidFill>
                <a:srgbClr val="000000"/>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23702" name="Rectangle 25"/>
            <p:cNvSpPr>
              <a:spLocks noChangeArrowheads="1"/>
            </p:cNvSpPr>
            <p:nvPr/>
          </p:nvSpPr>
          <p:spPr bwMode="auto">
            <a:xfrm>
              <a:off x="7527925" y="4600575"/>
              <a:ext cx="120650" cy="1588"/>
            </a:xfrm>
            <a:prstGeom prst="rect">
              <a:avLst/>
            </a:prstGeom>
            <a:solidFill>
              <a:srgbClr val="A08EBE"/>
            </a:solidFill>
            <a:ln w="28575">
              <a:solidFill>
                <a:srgbClr val="000000"/>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23703" name="Rectangle 26"/>
            <p:cNvSpPr>
              <a:spLocks noChangeArrowheads="1"/>
            </p:cNvSpPr>
            <p:nvPr/>
          </p:nvSpPr>
          <p:spPr bwMode="auto">
            <a:xfrm>
              <a:off x="7648575" y="4600575"/>
              <a:ext cx="120650" cy="1588"/>
            </a:xfrm>
            <a:prstGeom prst="rect">
              <a:avLst/>
            </a:prstGeom>
            <a:solidFill>
              <a:srgbClr val="A08EBE"/>
            </a:solidFill>
            <a:ln w="28575">
              <a:solidFill>
                <a:srgbClr val="000000"/>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23704" name="Line 27"/>
            <p:cNvSpPr>
              <a:spLocks noChangeShapeType="1"/>
            </p:cNvSpPr>
            <p:nvPr/>
          </p:nvSpPr>
          <p:spPr bwMode="auto">
            <a:xfrm>
              <a:off x="5351463" y="4600575"/>
              <a:ext cx="254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5" name="Line 28"/>
            <p:cNvSpPr>
              <a:spLocks noChangeShapeType="1"/>
            </p:cNvSpPr>
            <p:nvPr/>
          </p:nvSpPr>
          <p:spPr bwMode="auto">
            <a:xfrm>
              <a:off x="5376863" y="4600575"/>
              <a:ext cx="254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6" name="Line 29"/>
            <p:cNvSpPr>
              <a:spLocks noChangeShapeType="1"/>
            </p:cNvSpPr>
            <p:nvPr/>
          </p:nvSpPr>
          <p:spPr bwMode="auto">
            <a:xfrm>
              <a:off x="5402263" y="4600575"/>
              <a:ext cx="23812"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7" name="Line 30"/>
            <p:cNvSpPr>
              <a:spLocks noChangeShapeType="1"/>
            </p:cNvSpPr>
            <p:nvPr/>
          </p:nvSpPr>
          <p:spPr bwMode="auto">
            <a:xfrm flipV="1">
              <a:off x="5426075" y="4598988"/>
              <a:ext cx="22225"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8" name="Line 31"/>
            <p:cNvSpPr>
              <a:spLocks noChangeShapeType="1"/>
            </p:cNvSpPr>
            <p:nvPr/>
          </p:nvSpPr>
          <p:spPr bwMode="auto">
            <a:xfrm>
              <a:off x="5448300" y="4598988"/>
              <a:ext cx="2540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09" name="Line 32"/>
            <p:cNvSpPr>
              <a:spLocks noChangeShapeType="1"/>
            </p:cNvSpPr>
            <p:nvPr/>
          </p:nvSpPr>
          <p:spPr bwMode="auto">
            <a:xfrm flipV="1">
              <a:off x="5473700" y="4597400"/>
              <a:ext cx="238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0" name="Line 33"/>
            <p:cNvSpPr>
              <a:spLocks noChangeShapeType="1"/>
            </p:cNvSpPr>
            <p:nvPr/>
          </p:nvSpPr>
          <p:spPr bwMode="auto">
            <a:xfrm flipV="1">
              <a:off x="5521325" y="4594225"/>
              <a:ext cx="254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1" name="Line 34"/>
            <p:cNvSpPr>
              <a:spLocks noChangeShapeType="1"/>
            </p:cNvSpPr>
            <p:nvPr/>
          </p:nvSpPr>
          <p:spPr bwMode="auto">
            <a:xfrm flipV="1">
              <a:off x="5546725" y="4594225"/>
              <a:ext cx="222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2" name="Line 35"/>
            <p:cNvSpPr>
              <a:spLocks noChangeShapeType="1"/>
            </p:cNvSpPr>
            <p:nvPr/>
          </p:nvSpPr>
          <p:spPr bwMode="auto">
            <a:xfrm flipV="1">
              <a:off x="5568950" y="4587875"/>
              <a:ext cx="23813"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3" name="Line 36"/>
            <p:cNvSpPr>
              <a:spLocks noChangeShapeType="1"/>
            </p:cNvSpPr>
            <p:nvPr/>
          </p:nvSpPr>
          <p:spPr bwMode="auto">
            <a:xfrm flipV="1">
              <a:off x="5592763" y="4586288"/>
              <a:ext cx="2540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4" name="Line 37"/>
            <p:cNvSpPr>
              <a:spLocks noChangeShapeType="1"/>
            </p:cNvSpPr>
            <p:nvPr/>
          </p:nvSpPr>
          <p:spPr bwMode="auto">
            <a:xfrm flipV="1">
              <a:off x="5618163" y="4583113"/>
              <a:ext cx="23812"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5" name="Line 38"/>
            <p:cNvSpPr>
              <a:spLocks noChangeShapeType="1"/>
            </p:cNvSpPr>
            <p:nvPr/>
          </p:nvSpPr>
          <p:spPr bwMode="auto">
            <a:xfrm flipV="1">
              <a:off x="5641975" y="4579938"/>
              <a:ext cx="23813"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6" name="Line 39"/>
            <p:cNvSpPr>
              <a:spLocks noChangeShapeType="1"/>
            </p:cNvSpPr>
            <p:nvPr/>
          </p:nvSpPr>
          <p:spPr bwMode="auto">
            <a:xfrm flipV="1">
              <a:off x="5665788" y="4572000"/>
              <a:ext cx="25400" cy="79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7" name="Line 40"/>
            <p:cNvSpPr>
              <a:spLocks noChangeShapeType="1"/>
            </p:cNvSpPr>
            <p:nvPr/>
          </p:nvSpPr>
          <p:spPr bwMode="auto">
            <a:xfrm flipV="1">
              <a:off x="5691188" y="4565650"/>
              <a:ext cx="22225"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8" name="Line 41"/>
            <p:cNvSpPr>
              <a:spLocks noChangeShapeType="1"/>
            </p:cNvSpPr>
            <p:nvPr/>
          </p:nvSpPr>
          <p:spPr bwMode="auto">
            <a:xfrm flipV="1">
              <a:off x="5713413" y="4556125"/>
              <a:ext cx="25400" cy="95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19" name="Line 42"/>
            <p:cNvSpPr>
              <a:spLocks noChangeShapeType="1"/>
            </p:cNvSpPr>
            <p:nvPr/>
          </p:nvSpPr>
          <p:spPr bwMode="auto">
            <a:xfrm flipV="1">
              <a:off x="5738813" y="4545013"/>
              <a:ext cx="25400" cy="111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0" name="Line 43"/>
            <p:cNvSpPr>
              <a:spLocks noChangeShapeType="1"/>
            </p:cNvSpPr>
            <p:nvPr/>
          </p:nvSpPr>
          <p:spPr bwMode="auto">
            <a:xfrm flipV="1">
              <a:off x="5764213" y="4532313"/>
              <a:ext cx="22225" cy="12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1" name="Line 44"/>
            <p:cNvSpPr>
              <a:spLocks noChangeShapeType="1"/>
            </p:cNvSpPr>
            <p:nvPr/>
          </p:nvSpPr>
          <p:spPr bwMode="auto">
            <a:xfrm flipV="1">
              <a:off x="5786438" y="4516438"/>
              <a:ext cx="25400" cy="158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2" name="Line 45"/>
            <p:cNvSpPr>
              <a:spLocks noChangeShapeType="1"/>
            </p:cNvSpPr>
            <p:nvPr/>
          </p:nvSpPr>
          <p:spPr bwMode="auto">
            <a:xfrm flipV="1">
              <a:off x="5811838" y="4498975"/>
              <a:ext cx="23812" cy="174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3" name="Line 46"/>
            <p:cNvSpPr>
              <a:spLocks noChangeShapeType="1"/>
            </p:cNvSpPr>
            <p:nvPr/>
          </p:nvSpPr>
          <p:spPr bwMode="auto">
            <a:xfrm flipV="1">
              <a:off x="5835650" y="4479925"/>
              <a:ext cx="25400" cy="190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4" name="Line 47"/>
            <p:cNvSpPr>
              <a:spLocks noChangeShapeType="1"/>
            </p:cNvSpPr>
            <p:nvPr/>
          </p:nvSpPr>
          <p:spPr bwMode="auto">
            <a:xfrm flipV="1">
              <a:off x="5861050" y="4454525"/>
              <a:ext cx="22225" cy="25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5" name="Line 48"/>
            <p:cNvSpPr>
              <a:spLocks noChangeShapeType="1"/>
            </p:cNvSpPr>
            <p:nvPr/>
          </p:nvSpPr>
          <p:spPr bwMode="auto">
            <a:xfrm flipV="1">
              <a:off x="5883275" y="4427538"/>
              <a:ext cx="25400" cy="269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6" name="Line 49"/>
            <p:cNvSpPr>
              <a:spLocks noChangeShapeType="1"/>
            </p:cNvSpPr>
            <p:nvPr/>
          </p:nvSpPr>
          <p:spPr bwMode="auto">
            <a:xfrm flipV="1">
              <a:off x="5908675" y="4395788"/>
              <a:ext cx="23813" cy="317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7" name="Line 50"/>
            <p:cNvSpPr>
              <a:spLocks noChangeShapeType="1"/>
            </p:cNvSpPr>
            <p:nvPr/>
          </p:nvSpPr>
          <p:spPr bwMode="auto">
            <a:xfrm flipV="1">
              <a:off x="5932488" y="4362450"/>
              <a:ext cx="23812" cy="333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8" name="Line 51"/>
            <p:cNvSpPr>
              <a:spLocks noChangeShapeType="1"/>
            </p:cNvSpPr>
            <p:nvPr/>
          </p:nvSpPr>
          <p:spPr bwMode="auto">
            <a:xfrm flipV="1">
              <a:off x="5956300" y="4322763"/>
              <a:ext cx="25400" cy="396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29" name="Line 52"/>
            <p:cNvSpPr>
              <a:spLocks noChangeShapeType="1"/>
            </p:cNvSpPr>
            <p:nvPr/>
          </p:nvSpPr>
          <p:spPr bwMode="auto">
            <a:xfrm flipV="1">
              <a:off x="5981700" y="4279900"/>
              <a:ext cx="22225" cy="428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0" name="Line 53"/>
            <p:cNvSpPr>
              <a:spLocks noChangeShapeType="1"/>
            </p:cNvSpPr>
            <p:nvPr/>
          </p:nvSpPr>
          <p:spPr bwMode="auto">
            <a:xfrm flipV="1">
              <a:off x="6003925" y="4232275"/>
              <a:ext cx="25400" cy="476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1" name="Line 54"/>
            <p:cNvSpPr>
              <a:spLocks noChangeShapeType="1"/>
            </p:cNvSpPr>
            <p:nvPr/>
          </p:nvSpPr>
          <p:spPr bwMode="auto">
            <a:xfrm flipV="1">
              <a:off x="6029325" y="4179888"/>
              <a:ext cx="23813" cy="523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2" name="Line 55"/>
            <p:cNvSpPr>
              <a:spLocks noChangeShapeType="1"/>
            </p:cNvSpPr>
            <p:nvPr/>
          </p:nvSpPr>
          <p:spPr bwMode="auto">
            <a:xfrm flipV="1">
              <a:off x="6053138" y="4125913"/>
              <a:ext cx="23812" cy="539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3" name="Line 56"/>
            <p:cNvSpPr>
              <a:spLocks noChangeShapeType="1"/>
            </p:cNvSpPr>
            <p:nvPr/>
          </p:nvSpPr>
          <p:spPr bwMode="auto">
            <a:xfrm flipV="1">
              <a:off x="6076950" y="4067175"/>
              <a:ext cx="25400" cy="587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4" name="Line 57"/>
            <p:cNvSpPr>
              <a:spLocks noChangeShapeType="1"/>
            </p:cNvSpPr>
            <p:nvPr/>
          </p:nvSpPr>
          <p:spPr bwMode="auto">
            <a:xfrm flipV="1">
              <a:off x="6102350" y="4002088"/>
              <a:ext cx="23813" cy="650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5" name="Line 58"/>
            <p:cNvSpPr>
              <a:spLocks noChangeShapeType="1"/>
            </p:cNvSpPr>
            <p:nvPr/>
          </p:nvSpPr>
          <p:spPr bwMode="auto">
            <a:xfrm flipV="1">
              <a:off x="6126163" y="3937000"/>
              <a:ext cx="22225" cy="650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6" name="Line 59"/>
            <p:cNvSpPr>
              <a:spLocks noChangeShapeType="1"/>
            </p:cNvSpPr>
            <p:nvPr/>
          </p:nvSpPr>
          <p:spPr bwMode="auto">
            <a:xfrm flipV="1">
              <a:off x="6148388" y="3867150"/>
              <a:ext cx="25400" cy="69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7" name="Line 60"/>
            <p:cNvSpPr>
              <a:spLocks noChangeShapeType="1"/>
            </p:cNvSpPr>
            <p:nvPr/>
          </p:nvSpPr>
          <p:spPr bwMode="auto">
            <a:xfrm flipV="1">
              <a:off x="6173788" y="3795713"/>
              <a:ext cx="23812" cy="714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8" name="Line 61"/>
            <p:cNvSpPr>
              <a:spLocks noChangeShapeType="1"/>
            </p:cNvSpPr>
            <p:nvPr/>
          </p:nvSpPr>
          <p:spPr bwMode="auto">
            <a:xfrm flipV="1">
              <a:off x="6197600" y="3725863"/>
              <a:ext cx="23813" cy="69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39" name="Line 62"/>
            <p:cNvSpPr>
              <a:spLocks noChangeShapeType="1"/>
            </p:cNvSpPr>
            <p:nvPr/>
          </p:nvSpPr>
          <p:spPr bwMode="auto">
            <a:xfrm flipV="1">
              <a:off x="6221413" y="3656013"/>
              <a:ext cx="25400" cy="69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0" name="Line 63"/>
            <p:cNvSpPr>
              <a:spLocks noChangeShapeType="1"/>
            </p:cNvSpPr>
            <p:nvPr/>
          </p:nvSpPr>
          <p:spPr bwMode="auto">
            <a:xfrm flipV="1">
              <a:off x="6246813" y="3582988"/>
              <a:ext cx="23812" cy="730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1" name="Line 64"/>
            <p:cNvSpPr>
              <a:spLocks noChangeShapeType="1"/>
            </p:cNvSpPr>
            <p:nvPr/>
          </p:nvSpPr>
          <p:spPr bwMode="auto">
            <a:xfrm flipV="1">
              <a:off x="6270625" y="3514725"/>
              <a:ext cx="22225" cy="682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2" name="Line 65"/>
            <p:cNvSpPr>
              <a:spLocks noChangeShapeType="1"/>
            </p:cNvSpPr>
            <p:nvPr/>
          </p:nvSpPr>
          <p:spPr bwMode="auto">
            <a:xfrm flipV="1">
              <a:off x="6292850" y="3446463"/>
              <a:ext cx="25400" cy="682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3" name="Line 66"/>
            <p:cNvSpPr>
              <a:spLocks noChangeShapeType="1"/>
            </p:cNvSpPr>
            <p:nvPr/>
          </p:nvSpPr>
          <p:spPr bwMode="auto">
            <a:xfrm flipV="1">
              <a:off x="6318250" y="3386138"/>
              <a:ext cx="23813" cy="603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4" name="Line 67"/>
            <p:cNvSpPr>
              <a:spLocks noChangeShapeType="1"/>
            </p:cNvSpPr>
            <p:nvPr/>
          </p:nvSpPr>
          <p:spPr bwMode="auto">
            <a:xfrm flipV="1">
              <a:off x="6342063" y="3330575"/>
              <a:ext cx="25400" cy="555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5" name="Line 68"/>
            <p:cNvSpPr>
              <a:spLocks noChangeShapeType="1"/>
            </p:cNvSpPr>
            <p:nvPr/>
          </p:nvSpPr>
          <p:spPr bwMode="auto">
            <a:xfrm flipV="1">
              <a:off x="6367463" y="3279775"/>
              <a:ext cx="25400" cy="508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6" name="Line 69"/>
            <p:cNvSpPr>
              <a:spLocks noChangeShapeType="1"/>
            </p:cNvSpPr>
            <p:nvPr/>
          </p:nvSpPr>
          <p:spPr bwMode="auto">
            <a:xfrm flipV="1">
              <a:off x="6392863" y="3235325"/>
              <a:ext cx="23812" cy="444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7" name="Line 70"/>
            <p:cNvSpPr>
              <a:spLocks noChangeShapeType="1"/>
            </p:cNvSpPr>
            <p:nvPr/>
          </p:nvSpPr>
          <p:spPr bwMode="auto">
            <a:xfrm flipV="1">
              <a:off x="6416675" y="3198813"/>
              <a:ext cx="23813" cy="365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8" name="Line 71"/>
            <p:cNvSpPr>
              <a:spLocks noChangeShapeType="1"/>
            </p:cNvSpPr>
            <p:nvPr/>
          </p:nvSpPr>
          <p:spPr bwMode="auto">
            <a:xfrm flipV="1">
              <a:off x="6440488" y="3173413"/>
              <a:ext cx="23812" cy="25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49" name="Line 72"/>
            <p:cNvSpPr>
              <a:spLocks noChangeShapeType="1"/>
            </p:cNvSpPr>
            <p:nvPr/>
          </p:nvSpPr>
          <p:spPr bwMode="auto">
            <a:xfrm flipV="1">
              <a:off x="6464300" y="3152775"/>
              <a:ext cx="22225" cy="206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0" name="Line 73"/>
            <p:cNvSpPr>
              <a:spLocks noChangeShapeType="1"/>
            </p:cNvSpPr>
            <p:nvPr/>
          </p:nvSpPr>
          <p:spPr bwMode="auto">
            <a:xfrm flipV="1">
              <a:off x="6486525" y="3144838"/>
              <a:ext cx="26988" cy="79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1" name="Line 74"/>
            <p:cNvSpPr>
              <a:spLocks noChangeShapeType="1"/>
            </p:cNvSpPr>
            <p:nvPr/>
          </p:nvSpPr>
          <p:spPr bwMode="auto">
            <a:xfrm>
              <a:off x="6513513" y="3152775"/>
              <a:ext cx="23812"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2" name="Line 75"/>
            <p:cNvSpPr>
              <a:spLocks noChangeShapeType="1"/>
            </p:cNvSpPr>
            <p:nvPr/>
          </p:nvSpPr>
          <p:spPr bwMode="auto">
            <a:xfrm>
              <a:off x="6537325" y="3146425"/>
              <a:ext cx="23813" cy="79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3" name="Line 76"/>
            <p:cNvSpPr>
              <a:spLocks noChangeShapeType="1"/>
            </p:cNvSpPr>
            <p:nvPr/>
          </p:nvSpPr>
          <p:spPr bwMode="auto">
            <a:xfrm>
              <a:off x="6561138" y="3154363"/>
              <a:ext cx="25400" cy="222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4" name="Line 77"/>
            <p:cNvSpPr>
              <a:spLocks noChangeShapeType="1"/>
            </p:cNvSpPr>
            <p:nvPr/>
          </p:nvSpPr>
          <p:spPr bwMode="auto">
            <a:xfrm>
              <a:off x="6586538" y="3176588"/>
              <a:ext cx="22225" cy="269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5" name="Line 78"/>
            <p:cNvSpPr>
              <a:spLocks noChangeShapeType="1"/>
            </p:cNvSpPr>
            <p:nvPr/>
          </p:nvSpPr>
          <p:spPr bwMode="auto">
            <a:xfrm>
              <a:off x="6608763" y="3203575"/>
              <a:ext cx="23812" cy="349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6" name="Line 79"/>
            <p:cNvSpPr>
              <a:spLocks noChangeShapeType="1"/>
            </p:cNvSpPr>
            <p:nvPr/>
          </p:nvSpPr>
          <p:spPr bwMode="auto">
            <a:xfrm>
              <a:off x="6632575" y="3238500"/>
              <a:ext cx="25400" cy="460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7" name="Line 80"/>
            <p:cNvSpPr>
              <a:spLocks noChangeShapeType="1"/>
            </p:cNvSpPr>
            <p:nvPr/>
          </p:nvSpPr>
          <p:spPr bwMode="auto">
            <a:xfrm>
              <a:off x="6657975" y="3284538"/>
              <a:ext cx="23813" cy="508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8" name="Line 81"/>
            <p:cNvSpPr>
              <a:spLocks noChangeShapeType="1"/>
            </p:cNvSpPr>
            <p:nvPr/>
          </p:nvSpPr>
          <p:spPr bwMode="auto">
            <a:xfrm>
              <a:off x="6681788" y="3335338"/>
              <a:ext cx="23812" cy="587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59" name="Line 82"/>
            <p:cNvSpPr>
              <a:spLocks noChangeShapeType="1"/>
            </p:cNvSpPr>
            <p:nvPr/>
          </p:nvSpPr>
          <p:spPr bwMode="auto">
            <a:xfrm>
              <a:off x="6705600" y="3394075"/>
              <a:ext cx="25400" cy="619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0" name="Line 83"/>
            <p:cNvSpPr>
              <a:spLocks noChangeShapeType="1"/>
            </p:cNvSpPr>
            <p:nvPr/>
          </p:nvSpPr>
          <p:spPr bwMode="auto">
            <a:xfrm>
              <a:off x="6731000" y="3455988"/>
              <a:ext cx="22225" cy="650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1" name="Line 84"/>
            <p:cNvSpPr>
              <a:spLocks noChangeShapeType="1"/>
            </p:cNvSpPr>
            <p:nvPr/>
          </p:nvSpPr>
          <p:spPr bwMode="auto">
            <a:xfrm>
              <a:off x="6753225" y="3521075"/>
              <a:ext cx="23813" cy="69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2" name="Line 85"/>
            <p:cNvSpPr>
              <a:spLocks noChangeShapeType="1"/>
            </p:cNvSpPr>
            <p:nvPr/>
          </p:nvSpPr>
          <p:spPr bwMode="auto">
            <a:xfrm>
              <a:off x="6777038" y="3590925"/>
              <a:ext cx="25400" cy="69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3" name="Line 86"/>
            <p:cNvSpPr>
              <a:spLocks noChangeShapeType="1"/>
            </p:cNvSpPr>
            <p:nvPr/>
          </p:nvSpPr>
          <p:spPr bwMode="auto">
            <a:xfrm>
              <a:off x="6802438" y="3660775"/>
              <a:ext cx="23812" cy="714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4" name="Line 87"/>
            <p:cNvSpPr>
              <a:spLocks noChangeShapeType="1"/>
            </p:cNvSpPr>
            <p:nvPr/>
          </p:nvSpPr>
          <p:spPr bwMode="auto">
            <a:xfrm>
              <a:off x="6826250" y="3732213"/>
              <a:ext cx="23813" cy="730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5" name="Line 88"/>
            <p:cNvSpPr>
              <a:spLocks noChangeShapeType="1"/>
            </p:cNvSpPr>
            <p:nvPr/>
          </p:nvSpPr>
          <p:spPr bwMode="auto">
            <a:xfrm>
              <a:off x="6850063" y="3805238"/>
              <a:ext cx="25400" cy="69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6" name="Line 89"/>
            <p:cNvSpPr>
              <a:spLocks noChangeShapeType="1"/>
            </p:cNvSpPr>
            <p:nvPr/>
          </p:nvSpPr>
          <p:spPr bwMode="auto">
            <a:xfrm>
              <a:off x="6875463" y="3875088"/>
              <a:ext cx="23812" cy="666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7" name="Line 90"/>
            <p:cNvSpPr>
              <a:spLocks noChangeShapeType="1"/>
            </p:cNvSpPr>
            <p:nvPr/>
          </p:nvSpPr>
          <p:spPr bwMode="auto">
            <a:xfrm>
              <a:off x="6899275" y="3941763"/>
              <a:ext cx="23813" cy="682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8" name="Line 91"/>
            <p:cNvSpPr>
              <a:spLocks noChangeShapeType="1"/>
            </p:cNvSpPr>
            <p:nvPr/>
          </p:nvSpPr>
          <p:spPr bwMode="auto">
            <a:xfrm>
              <a:off x="6923088" y="4010025"/>
              <a:ext cx="23812" cy="603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69" name="Line 92"/>
            <p:cNvSpPr>
              <a:spLocks noChangeShapeType="1"/>
            </p:cNvSpPr>
            <p:nvPr/>
          </p:nvSpPr>
          <p:spPr bwMode="auto">
            <a:xfrm>
              <a:off x="6946900" y="4070350"/>
              <a:ext cx="23813" cy="603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0" name="Line 93"/>
            <p:cNvSpPr>
              <a:spLocks noChangeShapeType="1"/>
            </p:cNvSpPr>
            <p:nvPr/>
          </p:nvSpPr>
          <p:spPr bwMode="auto">
            <a:xfrm>
              <a:off x="6970713" y="4130675"/>
              <a:ext cx="26987" cy="571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1" name="Line 94"/>
            <p:cNvSpPr>
              <a:spLocks noChangeShapeType="1"/>
            </p:cNvSpPr>
            <p:nvPr/>
          </p:nvSpPr>
          <p:spPr bwMode="auto">
            <a:xfrm>
              <a:off x="6997700" y="4187825"/>
              <a:ext cx="23813" cy="492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2" name="Line 95"/>
            <p:cNvSpPr>
              <a:spLocks noChangeShapeType="1"/>
            </p:cNvSpPr>
            <p:nvPr/>
          </p:nvSpPr>
          <p:spPr bwMode="auto">
            <a:xfrm>
              <a:off x="7021513" y="4237038"/>
              <a:ext cx="22225" cy="492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3" name="Line 96"/>
            <p:cNvSpPr>
              <a:spLocks noChangeShapeType="1"/>
            </p:cNvSpPr>
            <p:nvPr/>
          </p:nvSpPr>
          <p:spPr bwMode="auto">
            <a:xfrm>
              <a:off x="7043738" y="4286250"/>
              <a:ext cx="25400" cy="396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4" name="Line 97"/>
            <p:cNvSpPr>
              <a:spLocks noChangeShapeType="1"/>
            </p:cNvSpPr>
            <p:nvPr/>
          </p:nvSpPr>
          <p:spPr bwMode="auto">
            <a:xfrm>
              <a:off x="7069138" y="4325938"/>
              <a:ext cx="22225" cy="396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5" name="Line 98"/>
            <p:cNvSpPr>
              <a:spLocks noChangeShapeType="1"/>
            </p:cNvSpPr>
            <p:nvPr/>
          </p:nvSpPr>
          <p:spPr bwMode="auto">
            <a:xfrm>
              <a:off x="7091363" y="4365625"/>
              <a:ext cx="25400" cy="349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6" name="Line 99"/>
            <p:cNvSpPr>
              <a:spLocks noChangeShapeType="1"/>
            </p:cNvSpPr>
            <p:nvPr/>
          </p:nvSpPr>
          <p:spPr bwMode="auto">
            <a:xfrm>
              <a:off x="7116763" y="4400550"/>
              <a:ext cx="25400" cy="285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7" name="Line 100"/>
            <p:cNvSpPr>
              <a:spLocks noChangeShapeType="1"/>
            </p:cNvSpPr>
            <p:nvPr/>
          </p:nvSpPr>
          <p:spPr bwMode="auto">
            <a:xfrm>
              <a:off x="7142163" y="4429125"/>
              <a:ext cx="23812" cy="269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8" name="Line 101"/>
            <p:cNvSpPr>
              <a:spLocks noChangeShapeType="1"/>
            </p:cNvSpPr>
            <p:nvPr/>
          </p:nvSpPr>
          <p:spPr bwMode="auto">
            <a:xfrm>
              <a:off x="7165975" y="4456113"/>
              <a:ext cx="22225" cy="25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79" name="Line 102"/>
            <p:cNvSpPr>
              <a:spLocks noChangeShapeType="1"/>
            </p:cNvSpPr>
            <p:nvPr/>
          </p:nvSpPr>
          <p:spPr bwMode="auto">
            <a:xfrm>
              <a:off x="7188200" y="4481513"/>
              <a:ext cx="25400" cy="206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0" name="Line 103"/>
            <p:cNvSpPr>
              <a:spLocks noChangeShapeType="1"/>
            </p:cNvSpPr>
            <p:nvPr/>
          </p:nvSpPr>
          <p:spPr bwMode="auto">
            <a:xfrm>
              <a:off x="7213600" y="4502150"/>
              <a:ext cx="23813" cy="142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1" name="Line 104"/>
            <p:cNvSpPr>
              <a:spLocks noChangeShapeType="1"/>
            </p:cNvSpPr>
            <p:nvPr/>
          </p:nvSpPr>
          <p:spPr bwMode="auto">
            <a:xfrm>
              <a:off x="7237413" y="4516438"/>
              <a:ext cx="23812" cy="158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2" name="Line 105"/>
            <p:cNvSpPr>
              <a:spLocks noChangeShapeType="1"/>
            </p:cNvSpPr>
            <p:nvPr/>
          </p:nvSpPr>
          <p:spPr bwMode="auto">
            <a:xfrm>
              <a:off x="7261225" y="4532313"/>
              <a:ext cx="25400" cy="12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3" name="Line 106"/>
            <p:cNvSpPr>
              <a:spLocks noChangeShapeType="1"/>
            </p:cNvSpPr>
            <p:nvPr/>
          </p:nvSpPr>
          <p:spPr bwMode="auto">
            <a:xfrm>
              <a:off x="7286625" y="4545013"/>
              <a:ext cx="23813" cy="111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4" name="Line 107"/>
            <p:cNvSpPr>
              <a:spLocks noChangeShapeType="1"/>
            </p:cNvSpPr>
            <p:nvPr/>
          </p:nvSpPr>
          <p:spPr bwMode="auto">
            <a:xfrm>
              <a:off x="7310438" y="4556125"/>
              <a:ext cx="22225" cy="95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5" name="Line 108"/>
            <p:cNvSpPr>
              <a:spLocks noChangeShapeType="1"/>
            </p:cNvSpPr>
            <p:nvPr/>
          </p:nvSpPr>
          <p:spPr bwMode="auto">
            <a:xfrm>
              <a:off x="7332663" y="4565650"/>
              <a:ext cx="25400"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6" name="Line 109"/>
            <p:cNvSpPr>
              <a:spLocks noChangeShapeType="1"/>
            </p:cNvSpPr>
            <p:nvPr/>
          </p:nvSpPr>
          <p:spPr bwMode="auto">
            <a:xfrm>
              <a:off x="7358063" y="4572000"/>
              <a:ext cx="23812" cy="79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7" name="Line 110"/>
            <p:cNvSpPr>
              <a:spLocks noChangeShapeType="1"/>
            </p:cNvSpPr>
            <p:nvPr/>
          </p:nvSpPr>
          <p:spPr bwMode="auto">
            <a:xfrm>
              <a:off x="7381875" y="4579938"/>
              <a:ext cx="23813"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8" name="Line 111"/>
            <p:cNvSpPr>
              <a:spLocks noChangeShapeType="1"/>
            </p:cNvSpPr>
            <p:nvPr/>
          </p:nvSpPr>
          <p:spPr bwMode="auto">
            <a:xfrm>
              <a:off x="7405688" y="4583113"/>
              <a:ext cx="25400"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89" name="Line 112"/>
            <p:cNvSpPr>
              <a:spLocks noChangeShapeType="1"/>
            </p:cNvSpPr>
            <p:nvPr/>
          </p:nvSpPr>
          <p:spPr bwMode="auto">
            <a:xfrm>
              <a:off x="7310438" y="4583113"/>
              <a:ext cx="22225"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90" name="Line 113"/>
            <p:cNvSpPr>
              <a:spLocks noChangeShapeType="1"/>
            </p:cNvSpPr>
            <p:nvPr/>
          </p:nvSpPr>
          <p:spPr bwMode="auto">
            <a:xfrm>
              <a:off x="7453313" y="4587875"/>
              <a:ext cx="23812"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91" name="Line 114"/>
            <p:cNvSpPr>
              <a:spLocks noChangeShapeType="1"/>
            </p:cNvSpPr>
            <p:nvPr/>
          </p:nvSpPr>
          <p:spPr bwMode="auto">
            <a:xfrm>
              <a:off x="7477125" y="4594225"/>
              <a:ext cx="26988"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92" name="Line 115"/>
            <p:cNvSpPr>
              <a:spLocks noChangeShapeType="1"/>
            </p:cNvSpPr>
            <p:nvPr/>
          </p:nvSpPr>
          <p:spPr bwMode="auto">
            <a:xfrm>
              <a:off x="7527925" y="4595813"/>
              <a:ext cx="2540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93" name="Line 116"/>
            <p:cNvSpPr>
              <a:spLocks noChangeShapeType="1"/>
            </p:cNvSpPr>
            <p:nvPr/>
          </p:nvSpPr>
          <p:spPr bwMode="auto">
            <a:xfrm>
              <a:off x="7553325" y="4597400"/>
              <a:ext cx="238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94" name="Line 117"/>
            <p:cNvSpPr>
              <a:spLocks noChangeShapeType="1"/>
            </p:cNvSpPr>
            <p:nvPr/>
          </p:nvSpPr>
          <p:spPr bwMode="auto">
            <a:xfrm>
              <a:off x="7577138" y="4598988"/>
              <a:ext cx="2381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95" name="Line 118"/>
            <p:cNvSpPr>
              <a:spLocks noChangeShapeType="1"/>
            </p:cNvSpPr>
            <p:nvPr/>
          </p:nvSpPr>
          <p:spPr bwMode="auto">
            <a:xfrm>
              <a:off x="7600950" y="4598988"/>
              <a:ext cx="22225"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96" name="Line 119"/>
            <p:cNvSpPr>
              <a:spLocks noChangeShapeType="1"/>
            </p:cNvSpPr>
            <p:nvPr/>
          </p:nvSpPr>
          <p:spPr bwMode="auto">
            <a:xfrm>
              <a:off x="7623175" y="4600575"/>
              <a:ext cx="254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97" name="Line 120"/>
            <p:cNvSpPr>
              <a:spLocks noChangeShapeType="1"/>
            </p:cNvSpPr>
            <p:nvPr/>
          </p:nvSpPr>
          <p:spPr bwMode="auto">
            <a:xfrm>
              <a:off x="7648575" y="4600575"/>
              <a:ext cx="238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98" name="Line 121"/>
            <p:cNvSpPr>
              <a:spLocks noChangeShapeType="1"/>
            </p:cNvSpPr>
            <p:nvPr/>
          </p:nvSpPr>
          <p:spPr bwMode="auto">
            <a:xfrm>
              <a:off x="7672388" y="4600575"/>
              <a:ext cx="254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799" name="Line 122"/>
            <p:cNvSpPr>
              <a:spLocks noChangeShapeType="1"/>
            </p:cNvSpPr>
            <p:nvPr/>
          </p:nvSpPr>
          <p:spPr bwMode="auto">
            <a:xfrm>
              <a:off x="7697788" y="4600575"/>
              <a:ext cx="23812"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00" name="Line 123"/>
            <p:cNvSpPr>
              <a:spLocks noChangeShapeType="1"/>
            </p:cNvSpPr>
            <p:nvPr/>
          </p:nvSpPr>
          <p:spPr bwMode="auto">
            <a:xfrm>
              <a:off x="7721600" y="4600575"/>
              <a:ext cx="238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01" name="Line 124"/>
            <p:cNvSpPr>
              <a:spLocks noChangeShapeType="1"/>
            </p:cNvSpPr>
            <p:nvPr/>
          </p:nvSpPr>
          <p:spPr bwMode="auto">
            <a:xfrm>
              <a:off x="7745413" y="4602163"/>
              <a:ext cx="2381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02" name="Rectangle 125"/>
            <p:cNvSpPr>
              <a:spLocks noChangeArrowheads="1"/>
            </p:cNvSpPr>
            <p:nvPr/>
          </p:nvSpPr>
          <p:spPr bwMode="auto">
            <a:xfrm>
              <a:off x="6731000" y="4643438"/>
              <a:ext cx="4572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23803" name="Freeform 126"/>
            <p:cNvSpPr>
              <a:spLocks/>
            </p:cNvSpPr>
            <p:nvPr/>
          </p:nvSpPr>
          <p:spPr bwMode="auto">
            <a:xfrm>
              <a:off x="7510463" y="4595813"/>
              <a:ext cx="15875" cy="4762"/>
            </a:xfrm>
            <a:custGeom>
              <a:avLst/>
              <a:gdLst>
                <a:gd name="T0" fmla="*/ 2147483647 w 37"/>
                <a:gd name="T1" fmla="*/ 2147483647 h 8"/>
                <a:gd name="T2" fmla="*/ 2147483647 w 37"/>
                <a:gd name="T3" fmla="*/ 2147483647 h 8"/>
                <a:gd name="T4" fmla="*/ 2147483647 w 37"/>
                <a:gd name="T5" fmla="*/ 2147483647 h 8"/>
                <a:gd name="T6" fmla="*/ 2147483647 w 37"/>
                <a:gd name="T7" fmla="*/ 2147483647 h 8"/>
                <a:gd name="T8" fmla="*/ 2147483647 w 37"/>
                <a:gd name="T9" fmla="*/ 0 h 8"/>
                <a:gd name="T10" fmla="*/ 0 w 37"/>
                <a:gd name="T11" fmla="*/ 0 h 8"/>
                <a:gd name="T12" fmla="*/ 2147483647 w 37"/>
                <a:gd name="T13" fmla="*/ 0 h 8"/>
                <a:gd name="T14" fmla="*/ 2147483647 w 37"/>
                <a:gd name="T15" fmla="*/ 2147483647 h 8"/>
                <a:gd name="T16" fmla="*/ 2147483647 w 37"/>
                <a:gd name="T17" fmla="*/ 2147483647 h 8"/>
                <a:gd name="T18" fmla="*/ 2147483647 w 37"/>
                <a:gd name="T19" fmla="*/ 2147483647 h 8"/>
                <a:gd name="T20" fmla="*/ 2147483647 w 37"/>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8"/>
                <a:gd name="T35" fmla="*/ 37 w 3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8">
                  <a:moveTo>
                    <a:pt x="37" y="8"/>
                  </a:moveTo>
                  <a:lnTo>
                    <a:pt x="27" y="5"/>
                  </a:lnTo>
                  <a:lnTo>
                    <a:pt x="13" y="3"/>
                  </a:lnTo>
                  <a:lnTo>
                    <a:pt x="3" y="1"/>
                  </a:lnTo>
                  <a:lnTo>
                    <a:pt x="2" y="0"/>
                  </a:lnTo>
                  <a:lnTo>
                    <a:pt x="0" y="0"/>
                  </a:lnTo>
                  <a:lnTo>
                    <a:pt x="2" y="0"/>
                  </a:lnTo>
                  <a:lnTo>
                    <a:pt x="3" y="1"/>
                  </a:lnTo>
                  <a:lnTo>
                    <a:pt x="13" y="3"/>
                  </a:lnTo>
                  <a:lnTo>
                    <a:pt x="27" y="5"/>
                  </a:lnTo>
                  <a:lnTo>
                    <a:pt x="37" y="8"/>
                  </a:lnTo>
                  <a:close/>
                </a:path>
              </a:pathLst>
            </a:custGeom>
            <a:solidFill>
              <a:srgbClr val="A08EBE"/>
            </a:solidFill>
            <a:ln w="28575" cmpd="sng">
              <a:solidFill>
                <a:srgbClr val="000000"/>
              </a:solidFill>
              <a:prstDash val="solid"/>
              <a:round/>
              <a:headEnd/>
              <a:tailEnd/>
            </a:ln>
          </p:spPr>
          <p:txBody>
            <a:bodyPr/>
            <a:lstStyle/>
            <a:p>
              <a:endParaRPr lang="en-US"/>
            </a:p>
          </p:txBody>
        </p:sp>
        <p:sp>
          <p:nvSpPr>
            <p:cNvPr id="23804" name="Line 128"/>
            <p:cNvSpPr>
              <a:spLocks noChangeShapeType="1"/>
            </p:cNvSpPr>
            <p:nvPr/>
          </p:nvSpPr>
          <p:spPr bwMode="auto">
            <a:xfrm flipV="1">
              <a:off x="7168455" y="4568400"/>
              <a:ext cx="0" cy="58827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805" name="Line 137"/>
            <p:cNvSpPr>
              <a:spLocks noChangeShapeType="1"/>
            </p:cNvSpPr>
            <p:nvPr/>
          </p:nvSpPr>
          <p:spPr bwMode="auto">
            <a:xfrm>
              <a:off x="7007225" y="4221163"/>
              <a:ext cx="0" cy="3603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559" name="Text Box 131"/>
          <p:cNvSpPr txBox="1">
            <a:spLocks noChangeArrowheads="1"/>
          </p:cNvSpPr>
          <p:nvPr/>
        </p:nvSpPr>
        <p:spPr bwMode="auto">
          <a:xfrm>
            <a:off x="1227138" y="4397035"/>
            <a:ext cx="1336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buSzTx/>
              <a:buFontTx/>
              <a:buNone/>
            </a:pPr>
            <a:r>
              <a:rPr lang="en-GB" altLang="en-US" sz="2000" b="1" dirty="0">
                <a:solidFill>
                  <a:schemeClr val="accent5"/>
                </a:solidFill>
                <a:latin typeface="Arial" charset="0"/>
              </a:rPr>
              <a:t>controls</a:t>
            </a:r>
            <a:endParaRPr lang="en-US" altLang="en-US" sz="2000" b="1" dirty="0">
              <a:solidFill>
                <a:schemeClr val="accent5"/>
              </a:solidFill>
              <a:latin typeface="Arial" charset="0"/>
            </a:endParaRPr>
          </a:p>
        </p:txBody>
      </p:sp>
      <p:grpSp>
        <p:nvGrpSpPr>
          <p:cNvPr id="23560" name="Group 389"/>
          <p:cNvGrpSpPr>
            <a:grpSpLocks/>
          </p:cNvGrpSpPr>
          <p:nvPr/>
        </p:nvGrpSpPr>
        <p:grpSpPr bwMode="auto">
          <a:xfrm>
            <a:off x="5414963" y="4192588"/>
            <a:ext cx="3467100" cy="2201862"/>
            <a:chOff x="4838700" y="2636838"/>
            <a:chExt cx="3467100" cy="2656488"/>
          </a:xfrm>
        </p:grpSpPr>
        <p:sp>
          <p:nvSpPr>
            <p:cNvPr id="23566" name="Rectangle 4"/>
            <p:cNvSpPr>
              <a:spLocks noChangeArrowheads="1"/>
            </p:cNvSpPr>
            <p:nvPr/>
          </p:nvSpPr>
          <p:spPr bwMode="auto">
            <a:xfrm>
              <a:off x="6359525" y="2911475"/>
              <a:ext cx="0" cy="427038"/>
            </a:xfrm>
            <a:prstGeom prst="rect">
              <a:avLst/>
            </a:prstGeom>
            <a:solidFill>
              <a:srgbClr val="A08EBE"/>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0"/>
                </a:spcBef>
                <a:buSzTx/>
                <a:buFontTx/>
                <a:buNone/>
              </a:pPr>
              <a:endParaRPr lang="en-US" altLang="en-US" sz="2800" b="1">
                <a:latin typeface="Tahoma" pitchFamily="34" charset="0"/>
              </a:endParaRPr>
            </a:p>
          </p:txBody>
        </p:sp>
        <p:sp>
          <p:nvSpPr>
            <p:cNvPr id="23567" name="Rectangle 6"/>
            <p:cNvSpPr>
              <a:spLocks noChangeArrowheads="1"/>
            </p:cNvSpPr>
            <p:nvPr/>
          </p:nvSpPr>
          <p:spPr bwMode="auto">
            <a:xfrm>
              <a:off x="4838700" y="2636838"/>
              <a:ext cx="3467100" cy="2392362"/>
            </a:xfrm>
            <a:prstGeom prst="rect">
              <a:avLst/>
            </a:prstGeom>
            <a:solidFill>
              <a:srgbClr val="BFB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grpSp>
          <p:nvGrpSpPr>
            <p:cNvPr id="23568" name="Group 9"/>
            <p:cNvGrpSpPr>
              <a:grpSpLocks/>
            </p:cNvGrpSpPr>
            <p:nvPr/>
          </p:nvGrpSpPr>
          <p:grpSpPr bwMode="auto">
            <a:xfrm>
              <a:off x="5627688" y="4595813"/>
              <a:ext cx="1587" cy="6350"/>
              <a:chOff x="2064" y="3881"/>
              <a:chExt cx="1" cy="4"/>
            </a:xfrm>
          </p:grpSpPr>
          <p:sp>
            <p:nvSpPr>
              <p:cNvPr id="23686" name="Freeform 10"/>
              <p:cNvSpPr>
                <a:spLocks/>
              </p:cNvSpPr>
              <p:nvPr/>
            </p:nvSpPr>
            <p:spPr bwMode="auto">
              <a:xfrm>
                <a:off x="2064" y="3881"/>
                <a:ext cx="1" cy="4"/>
              </a:xfrm>
              <a:custGeom>
                <a:avLst/>
                <a:gdLst>
                  <a:gd name="T0" fmla="*/ 1 w 2"/>
                  <a:gd name="T1" fmla="*/ 0 h 12"/>
                  <a:gd name="T2" fmla="*/ 0 w 2"/>
                  <a:gd name="T3" fmla="*/ 0 h 12"/>
                  <a:gd name="T4" fmla="*/ 1 w 2"/>
                  <a:gd name="T5" fmla="*/ 0 h 12"/>
                  <a:gd name="T6" fmla="*/ 0 60000 65536"/>
                  <a:gd name="T7" fmla="*/ 0 60000 65536"/>
                  <a:gd name="T8" fmla="*/ 0 60000 65536"/>
                  <a:gd name="T9" fmla="*/ 0 w 2"/>
                  <a:gd name="T10" fmla="*/ 0 h 12"/>
                  <a:gd name="T11" fmla="*/ 2 w 2"/>
                  <a:gd name="T12" fmla="*/ 12 h 12"/>
                </a:gdLst>
                <a:ahLst/>
                <a:cxnLst>
                  <a:cxn ang="T6">
                    <a:pos x="T0" y="T1"/>
                  </a:cxn>
                  <a:cxn ang="T7">
                    <a:pos x="T2" y="T3"/>
                  </a:cxn>
                  <a:cxn ang="T8">
                    <a:pos x="T4" y="T5"/>
                  </a:cxn>
                </a:cxnLst>
                <a:rect l="T9" t="T10" r="T11" b="T12"/>
                <a:pathLst>
                  <a:path w="2" h="12">
                    <a:moveTo>
                      <a:pt x="2" y="12"/>
                    </a:moveTo>
                    <a:lnTo>
                      <a:pt x="0" y="0"/>
                    </a:lnTo>
                    <a:lnTo>
                      <a:pt x="2" y="12"/>
                    </a:lnTo>
                    <a:close/>
                  </a:path>
                </a:pathLst>
              </a:custGeom>
              <a:solidFill>
                <a:srgbClr val="A08EBE"/>
              </a:solidFill>
              <a:ln w="28575" cmpd="sng">
                <a:solidFill>
                  <a:srgbClr val="000000"/>
                </a:solidFill>
                <a:round/>
                <a:headEnd/>
                <a:tailEnd/>
              </a:ln>
            </p:spPr>
            <p:txBody>
              <a:bodyPr/>
              <a:lstStyle/>
              <a:p>
                <a:endParaRPr lang="en-US"/>
              </a:p>
            </p:txBody>
          </p:sp>
          <p:sp>
            <p:nvSpPr>
              <p:cNvPr id="23687" name="Line 11"/>
              <p:cNvSpPr>
                <a:spLocks noChangeShapeType="1"/>
              </p:cNvSpPr>
              <p:nvPr/>
            </p:nvSpPr>
            <p:spPr bwMode="auto">
              <a:xfrm flipH="1" flipV="1">
                <a:off x="2064" y="3881"/>
                <a:ext cx="1" cy="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3569" name="Group 12"/>
            <p:cNvGrpSpPr>
              <a:grpSpLocks/>
            </p:cNvGrpSpPr>
            <p:nvPr/>
          </p:nvGrpSpPr>
          <p:grpSpPr bwMode="auto">
            <a:xfrm>
              <a:off x="7418388" y="4589463"/>
              <a:ext cx="6350" cy="12700"/>
              <a:chOff x="4132" y="3878"/>
              <a:chExt cx="8" cy="7"/>
            </a:xfrm>
          </p:grpSpPr>
          <p:sp>
            <p:nvSpPr>
              <p:cNvPr id="23684" name="Freeform 13"/>
              <p:cNvSpPr>
                <a:spLocks/>
              </p:cNvSpPr>
              <p:nvPr/>
            </p:nvSpPr>
            <p:spPr bwMode="auto">
              <a:xfrm>
                <a:off x="4132" y="3878"/>
                <a:ext cx="8" cy="7"/>
              </a:xfrm>
              <a:custGeom>
                <a:avLst/>
                <a:gdLst>
                  <a:gd name="T0" fmla="*/ 0 w 16"/>
                  <a:gd name="T1" fmla="*/ 0 h 22"/>
                  <a:gd name="T2" fmla="*/ 1 w 16"/>
                  <a:gd name="T3" fmla="*/ 0 h 22"/>
                  <a:gd name="T4" fmla="*/ 0 w 16"/>
                  <a:gd name="T5" fmla="*/ 0 h 22"/>
                  <a:gd name="T6" fmla="*/ 0 60000 65536"/>
                  <a:gd name="T7" fmla="*/ 0 60000 65536"/>
                  <a:gd name="T8" fmla="*/ 0 60000 65536"/>
                  <a:gd name="T9" fmla="*/ 0 w 16"/>
                  <a:gd name="T10" fmla="*/ 0 h 22"/>
                  <a:gd name="T11" fmla="*/ 16 w 16"/>
                  <a:gd name="T12" fmla="*/ 22 h 22"/>
                </a:gdLst>
                <a:ahLst/>
                <a:cxnLst>
                  <a:cxn ang="T6">
                    <a:pos x="T0" y="T1"/>
                  </a:cxn>
                  <a:cxn ang="T7">
                    <a:pos x="T2" y="T3"/>
                  </a:cxn>
                  <a:cxn ang="T8">
                    <a:pos x="T4" y="T5"/>
                  </a:cxn>
                </a:cxnLst>
                <a:rect l="T9" t="T10" r="T11" b="T12"/>
                <a:pathLst>
                  <a:path w="16" h="22">
                    <a:moveTo>
                      <a:pt x="0" y="22"/>
                    </a:moveTo>
                    <a:lnTo>
                      <a:pt x="16" y="0"/>
                    </a:lnTo>
                    <a:lnTo>
                      <a:pt x="0" y="22"/>
                    </a:lnTo>
                    <a:close/>
                  </a:path>
                </a:pathLst>
              </a:custGeom>
              <a:solidFill>
                <a:srgbClr val="A08EBE"/>
              </a:solidFill>
              <a:ln w="28575" cmpd="sng">
                <a:solidFill>
                  <a:srgbClr val="000000"/>
                </a:solidFill>
                <a:round/>
                <a:headEnd/>
                <a:tailEnd/>
              </a:ln>
            </p:spPr>
            <p:txBody>
              <a:bodyPr/>
              <a:lstStyle/>
              <a:p>
                <a:endParaRPr lang="en-US"/>
              </a:p>
            </p:txBody>
          </p:sp>
          <p:sp>
            <p:nvSpPr>
              <p:cNvPr id="23685" name="Line 14"/>
              <p:cNvSpPr>
                <a:spLocks noChangeShapeType="1"/>
              </p:cNvSpPr>
              <p:nvPr/>
            </p:nvSpPr>
            <p:spPr bwMode="auto">
              <a:xfrm flipV="1">
                <a:off x="4132" y="3878"/>
                <a:ext cx="8" cy="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570" name="Line 15"/>
            <p:cNvSpPr>
              <a:spLocks noChangeShapeType="1"/>
            </p:cNvSpPr>
            <p:nvPr/>
          </p:nvSpPr>
          <p:spPr bwMode="auto">
            <a:xfrm flipH="1">
              <a:off x="5254625" y="4602163"/>
              <a:ext cx="36513"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1" name="Line 16"/>
            <p:cNvSpPr>
              <a:spLocks noChangeShapeType="1"/>
            </p:cNvSpPr>
            <p:nvPr/>
          </p:nvSpPr>
          <p:spPr bwMode="auto">
            <a:xfrm flipH="1">
              <a:off x="5254625" y="3176588"/>
              <a:ext cx="36513"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2" name="Line 17"/>
            <p:cNvSpPr>
              <a:spLocks noChangeShapeType="1"/>
            </p:cNvSpPr>
            <p:nvPr/>
          </p:nvSpPr>
          <p:spPr bwMode="auto">
            <a:xfrm flipH="1">
              <a:off x="5254625" y="3886200"/>
              <a:ext cx="365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3" name="Line 18"/>
            <p:cNvSpPr>
              <a:spLocks noChangeShapeType="1"/>
            </p:cNvSpPr>
            <p:nvPr/>
          </p:nvSpPr>
          <p:spPr bwMode="auto">
            <a:xfrm flipH="1">
              <a:off x="5254625" y="4246563"/>
              <a:ext cx="36513"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4" name="Line 19"/>
            <p:cNvSpPr>
              <a:spLocks noChangeShapeType="1"/>
            </p:cNvSpPr>
            <p:nvPr/>
          </p:nvSpPr>
          <p:spPr bwMode="auto">
            <a:xfrm flipH="1">
              <a:off x="5254625" y="3530600"/>
              <a:ext cx="365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5" name="Line 20"/>
            <p:cNvSpPr>
              <a:spLocks noChangeShapeType="1"/>
            </p:cNvSpPr>
            <p:nvPr/>
          </p:nvSpPr>
          <p:spPr bwMode="auto">
            <a:xfrm flipH="1">
              <a:off x="5291138" y="4602163"/>
              <a:ext cx="254000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6" name="Line 21"/>
            <p:cNvSpPr>
              <a:spLocks noChangeShapeType="1"/>
            </p:cNvSpPr>
            <p:nvPr/>
          </p:nvSpPr>
          <p:spPr bwMode="auto">
            <a:xfrm flipV="1">
              <a:off x="5291138" y="3128963"/>
              <a:ext cx="3175" cy="15208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7" name="Rectangle 22"/>
            <p:cNvSpPr>
              <a:spLocks noChangeArrowheads="1"/>
            </p:cNvSpPr>
            <p:nvPr/>
          </p:nvSpPr>
          <p:spPr bwMode="auto">
            <a:xfrm>
              <a:off x="5351463" y="4598988"/>
              <a:ext cx="122237" cy="3175"/>
            </a:xfrm>
            <a:prstGeom prst="rect">
              <a:avLst/>
            </a:prstGeom>
            <a:solidFill>
              <a:srgbClr val="A08EBE"/>
            </a:solidFill>
            <a:ln w="28575">
              <a:solidFill>
                <a:srgbClr val="000000"/>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23578" name="Rectangle 23"/>
            <p:cNvSpPr>
              <a:spLocks noChangeArrowheads="1"/>
            </p:cNvSpPr>
            <p:nvPr/>
          </p:nvSpPr>
          <p:spPr bwMode="auto">
            <a:xfrm>
              <a:off x="5473700" y="4595813"/>
              <a:ext cx="120650" cy="6350"/>
            </a:xfrm>
            <a:prstGeom prst="rect">
              <a:avLst/>
            </a:prstGeom>
            <a:solidFill>
              <a:srgbClr val="A08EBE"/>
            </a:solidFill>
            <a:ln w="28575">
              <a:solidFill>
                <a:srgbClr val="000000"/>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23579" name="Rectangle 24"/>
            <p:cNvSpPr>
              <a:spLocks noChangeArrowheads="1"/>
            </p:cNvSpPr>
            <p:nvPr/>
          </p:nvSpPr>
          <p:spPr bwMode="auto">
            <a:xfrm>
              <a:off x="7405688" y="4594225"/>
              <a:ext cx="122237" cy="7938"/>
            </a:xfrm>
            <a:prstGeom prst="rect">
              <a:avLst/>
            </a:prstGeom>
            <a:solidFill>
              <a:srgbClr val="A08EBE"/>
            </a:solidFill>
            <a:ln w="28575">
              <a:solidFill>
                <a:srgbClr val="000000"/>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23580" name="Rectangle 25"/>
            <p:cNvSpPr>
              <a:spLocks noChangeArrowheads="1"/>
            </p:cNvSpPr>
            <p:nvPr/>
          </p:nvSpPr>
          <p:spPr bwMode="auto">
            <a:xfrm>
              <a:off x="7527925" y="4600575"/>
              <a:ext cx="120650" cy="1588"/>
            </a:xfrm>
            <a:prstGeom prst="rect">
              <a:avLst/>
            </a:prstGeom>
            <a:solidFill>
              <a:srgbClr val="A08EBE"/>
            </a:solidFill>
            <a:ln w="28575">
              <a:solidFill>
                <a:srgbClr val="000000"/>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23581" name="Rectangle 26"/>
            <p:cNvSpPr>
              <a:spLocks noChangeArrowheads="1"/>
            </p:cNvSpPr>
            <p:nvPr/>
          </p:nvSpPr>
          <p:spPr bwMode="auto">
            <a:xfrm>
              <a:off x="7648575" y="4600575"/>
              <a:ext cx="120650" cy="1588"/>
            </a:xfrm>
            <a:prstGeom prst="rect">
              <a:avLst/>
            </a:prstGeom>
            <a:solidFill>
              <a:srgbClr val="A08EBE"/>
            </a:solidFill>
            <a:ln w="28575">
              <a:solidFill>
                <a:srgbClr val="000000"/>
              </a:solidFill>
              <a:miter lim="800000"/>
              <a:headEnd/>
              <a:tailEnd/>
            </a:ln>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23582" name="Line 27"/>
            <p:cNvSpPr>
              <a:spLocks noChangeShapeType="1"/>
            </p:cNvSpPr>
            <p:nvPr/>
          </p:nvSpPr>
          <p:spPr bwMode="auto">
            <a:xfrm>
              <a:off x="5351463" y="4600575"/>
              <a:ext cx="254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3" name="Line 28"/>
            <p:cNvSpPr>
              <a:spLocks noChangeShapeType="1"/>
            </p:cNvSpPr>
            <p:nvPr/>
          </p:nvSpPr>
          <p:spPr bwMode="auto">
            <a:xfrm>
              <a:off x="5376863" y="4600575"/>
              <a:ext cx="254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4" name="Line 29"/>
            <p:cNvSpPr>
              <a:spLocks noChangeShapeType="1"/>
            </p:cNvSpPr>
            <p:nvPr/>
          </p:nvSpPr>
          <p:spPr bwMode="auto">
            <a:xfrm>
              <a:off x="5402263" y="4600575"/>
              <a:ext cx="23812"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5" name="Line 30"/>
            <p:cNvSpPr>
              <a:spLocks noChangeShapeType="1"/>
            </p:cNvSpPr>
            <p:nvPr/>
          </p:nvSpPr>
          <p:spPr bwMode="auto">
            <a:xfrm flipV="1">
              <a:off x="5426075" y="4598988"/>
              <a:ext cx="22225"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6" name="Line 31"/>
            <p:cNvSpPr>
              <a:spLocks noChangeShapeType="1"/>
            </p:cNvSpPr>
            <p:nvPr/>
          </p:nvSpPr>
          <p:spPr bwMode="auto">
            <a:xfrm>
              <a:off x="5448300" y="4598988"/>
              <a:ext cx="2540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7" name="Line 32"/>
            <p:cNvSpPr>
              <a:spLocks noChangeShapeType="1"/>
            </p:cNvSpPr>
            <p:nvPr/>
          </p:nvSpPr>
          <p:spPr bwMode="auto">
            <a:xfrm flipV="1">
              <a:off x="5473700" y="4597400"/>
              <a:ext cx="238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8" name="Line 33"/>
            <p:cNvSpPr>
              <a:spLocks noChangeShapeType="1"/>
            </p:cNvSpPr>
            <p:nvPr/>
          </p:nvSpPr>
          <p:spPr bwMode="auto">
            <a:xfrm flipV="1">
              <a:off x="5521325" y="4594225"/>
              <a:ext cx="254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89" name="Line 34"/>
            <p:cNvSpPr>
              <a:spLocks noChangeShapeType="1"/>
            </p:cNvSpPr>
            <p:nvPr/>
          </p:nvSpPr>
          <p:spPr bwMode="auto">
            <a:xfrm flipV="1">
              <a:off x="5546725" y="4594225"/>
              <a:ext cx="22225"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0" name="Line 35"/>
            <p:cNvSpPr>
              <a:spLocks noChangeShapeType="1"/>
            </p:cNvSpPr>
            <p:nvPr/>
          </p:nvSpPr>
          <p:spPr bwMode="auto">
            <a:xfrm flipV="1">
              <a:off x="5568950" y="4587875"/>
              <a:ext cx="23813"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1" name="Line 36"/>
            <p:cNvSpPr>
              <a:spLocks noChangeShapeType="1"/>
            </p:cNvSpPr>
            <p:nvPr/>
          </p:nvSpPr>
          <p:spPr bwMode="auto">
            <a:xfrm flipV="1">
              <a:off x="5592763" y="4586288"/>
              <a:ext cx="2540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2" name="Line 37"/>
            <p:cNvSpPr>
              <a:spLocks noChangeShapeType="1"/>
            </p:cNvSpPr>
            <p:nvPr/>
          </p:nvSpPr>
          <p:spPr bwMode="auto">
            <a:xfrm flipV="1">
              <a:off x="5618163" y="4583113"/>
              <a:ext cx="23812"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3" name="Line 38"/>
            <p:cNvSpPr>
              <a:spLocks noChangeShapeType="1"/>
            </p:cNvSpPr>
            <p:nvPr/>
          </p:nvSpPr>
          <p:spPr bwMode="auto">
            <a:xfrm flipV="1">
              <a:off x="5641975" y="4579938"/>
              <a:ext cx="23813"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4" name="Line 39"/>
            <p:cNvSpPr>
              <a:spLocks noChangeShapeType="1"/>
            </p:cNvSpPr>
            <p:nvPr/>
          </p:nvSpPr>
          <p:spPr bwMode="auto">
            <a:xfrm flipV="1">
              <a:off x="5665788" y="4572000"/>
              <a:ext cx="25400" cy="79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5" name="Line 40"/>
            <p:cNvSpPr>
              <a:spLocks noChangeShapeType="1"/>
            </p:cNvSpPr>
            <p:nvPr/>
          </p:nvSpPr>
          <p:spPr bwMode="auto">
            <a:xfrm flipV="1">
              <a:off x="5691188" y="4565650"/>
              <a:ext cx="22225"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6" name="Line 41"/>
            <p:cNvSpPr>
              <a:spLocks noChangeShapeType="1"/>
            </p:cNvSpPr>
            <p:nvPr/>
          </p:nvSpPr>
          <p:spPr bwMode="auto">
            <a:xfrm flipV="1">
              <a:off x="5713413" y="4556125"/>
              <a:ext cx="25400" cy="95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7" name="Line 42"/>
            <p:cNvSpPr>
              <a:spLocks noChangeShapeType="1"/>
            </p:cNvSpPr>
            <p:nvPr/>
          </p:nvSpPr>
          <p:spPr bwMode="auto">
            <a:xfrm flipV="1">
              <a:off x="5738813" y="4545013"/>
              <a:ext cx="25400" cy="111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8" name="Line 43"/>
            <p:cNvSpPr>
              <a:spLocks noChangeShapeType="1"/>
            </p:cNvSpPr>
            <p:nvPr/>
          </p:nvSpPr>
          <p:spPr bwMode="auto">
            <a:xfrm flipV="1">
              <a:off x="5764213" y="4532313"/>
              <a:ext cx="22225" cy="12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99" name="Line 44"/>
            <p:cNvSpPr>
              <a:spLocks noChangeShapeType="1"/>
            </p:cNvSpPr>
            <p:nvPr/>
          </p:nvSpPr>
          <p:spPr bwMode="auto">
            <a:xfrm flipV="1">
              <a:off x="5786438" y="4516438"/>
              <a:ext cx="25400" cy="158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0" name="Line 45"/>
            <p:cNvSpPr>
              <a:spLocks noChangeShapeType="1"/>
            </p:cNvSpPr>
            <p:nvPr/>
          </p:nvSpPr>
          <p:spPr bwMode="auto">
            <a:xfrm flipV="1">
              <a:off x="5811838" y="4498975"/>
              <a:ext cx="23812" cy="174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1" name="Line 46"/>
            <p:cNvSpPr>
              <a:spLocks noChangeShapeType="1"/>
            </p:cNvSpPr>
            <p:nvPr/>
          </p:nvSpPr>
          <p:spPr bwMode="auto">
            <a:xfrm flipV="1">
              <a:off x="5835650" y="4479925"/>
              <a:ext cx="25400" cy="190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2" name="Line 47"/>
            <p:cNvSpPr>
              <a:spLocks noChangeShapeType="1"/>
            </p:cNvSpPr>
            <p:nvPr/>
          </p:nvSpPr>
          <p:spPr bwMode="auto">
            <a:xfrm flipV="1">
              <a:off x="5861050" y="4454525"/>
              <a:ext cx="22225" cy="25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3" name="Line 48"/>
            <p:cNvSpPr>
              <a:spLocks noChangeShapeType="1"/>
            </p:cNvSpPr>
            <p:nvPr/>
          </p:nvSpPr>
          <p:spPr bwMode="auto">
            <a:xfrm flipV="1">
              <a:off x="5883275" y="4427538"/>
              <a:ext cx="25400" cy="269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4" name="Line 49"/>
            <p:cNvSpPr>
              <a:spLocks noChangeShapeType="1"/>
            </p:cNvSpPr>
            <p:nvPr/>
          </p:nvSpPr>
          <p:spPr bwMode="auto">
            <a:xfrm flipV="1">
              <a:off x="5908675" y="4395788"/>
              <a:ext cx="23813" cy="317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5" name="Line 50"/>
            <p:cNvSpPr>
              <a:spLocks noChangeShapeType="1"/>
            </p:cNvSpPr>
            <p:nvPr/>
          </p:nvSpPr>
          <p:spPr bwMode="auto">
            <a:xfrm flipV="1">
              <a:off x="5932488" y="4362450"/>
              <a:ext cx="23812" cy="333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6" name="Line 51"/>
            <p:cNvSpPr>
              <a:spLocks noChangeShapeType="1"/>
            </p:cNvSpPr>
            <p:nvPr/>
          </p:nvSpPr>
          <p:spPr bwMode="auto">
            <a:xfrm flipV="1">
              <a:off x="5956300" y="4322763"/>
              <a:ext cx="25400" cy="396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7" name="Line 52"/>
            <p:cNvSpPr>
              <a:spLocks noChangeShapeType="1"/>
            </p:cNvSpPr>
            <p:nvPr/>
          </p:nvSpPr>
          <p:spPr bwMode="auto">
            <a:xfrm flipV="1">
              <a:off x="5981700" y="4279900"/>
              <a:ext cx="22225" cy="428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8" name="Line 53"/>
            <p:cNvSpPr>
              <a:spLocks noChangeShapeType="1"/>
            </p:cNvSpPr>
            <p:nvPr/>
          </p:nvSpPr>
          <p:spPr bwMode="auto">
            <a:xfrm flipV="1">
              <a:off x="6003925" y="4232275"/>
              <a:ext cx="25400" cy="476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9" name="Line 54"/>
            <p:cNvSpPr>
              <a:spLocks noChangeShapeType="1"/>
            </p:cNvSpPr>
            <p:nvPr/>
          </p:nvSpPr>
          <p:spPr bwMode="auto">
            <a:xfrm flipV="1">
              <a:off x="6029325" y="4179888"/>
              <a:ext cx="23813" cy="523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0" name="Line 55"/>
            <p:cNvSpPr>
              <a:spLocks noChangeShapeType="1"/>
            </p:cNvSpPr>
            <p:nvPr/>
          </p:nvSpPr>
          <p:spPr bwMode="auto">
            <a:xfrm flipV="1">
              <a:off x="6053138" y="4125913"/>
              <a:ext cx="23812" cy="539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1" name="Line 56"/>
            <p:cNvSpPr>
              <a:spLocks noChangeShapeType="1"/>
            </p:cNvSpPr>
            <p:nvPr/>
          </p:nvSpPr>
          <p:spPr bwMode="auto">
            <a:xfrm flipV="1">
              <a:off x="6076950" y="4067175"/>
              <a:ext cx="25400" cy="587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2" name="Line 57"/>
            <p:cNvSpPr>
              <a:spLocks noChangeShapeType="1"/>
            </p:cNvSpPr>
            <p:nvPr/>
          </p:nvSpPr>
          <p:spPr bwMode="auto">
            <a:xfrm flipV="1">
              <a:off x="6102350" y="4002088"/>
              <a:ext cx="23813" cy="650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3" name="Line 58"/>
            <p:cNvSpPr>
              <a:spLocks noChangeShapeType="1"/>
            </p:cNvSpPr>
            <p:nvPr/>
          </p:nvSpPr>
          <p:spPr bwMode="auto">
            <a:xfrm flipV="1">
              <a:off x="6126163" y="3937000"/>
              <a:ext cx="22225" cy="650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4" name="Line 59"/>
            <p:cNvSpPr>
              <a:spLocks noChangeShapeType="1"/>
            </p:cNvSpPr>
            <p:nvPr/>
          </p:nvSpPr>
          <p:spPr bwMode="auto">
            <a:xfrm flipV="1">
              <a:off x="6148388" y="3867150"/>
              <a:ext cx="25400" cy="69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5" name="Line 60"/>
            <p:cNvSpPr>
              <a:spLocks noChangeShapeType="1"/>
            </p:cNvSpPr>
            <p:nvPr/>
          </p:nvSpPr>
          <p:spPr bwMode="auto">
            <a:xfrm flipV="1">
              <a:off x="6173788" y="3795713"/>
              <a:ext cx="23812" cy="714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6" name="Line 61"/>
            <p:cNvSpPr>
              <a:spLocks noChangeShapeType="1"/>
            </p:cNvSpPr>
            <p:nvPr/>
          </p:nvSpPr>
          <p:spPr bwMode="auto">
            <a:xfrm flipV="1">
              <a:off x="6197600" y="3725863"/>
              <a:ext cx="23813" cy="69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7" name="Line 62"/>
            <p:cNvSpPr>
              <a:spLocks noChangeShapeType="1"/>
            </p:cNvSpPr>
            <p:nvPr/>
          </p:nvSpPr>
          <p:spPr bwMode="auto">
            <a:xfrm flipV="1">
              <a:off x="6221413" y="3656013"/>
              <a:ext cx="25400" cy="69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8" name="Line 63"/>
            <p:cNvSpPr>
              <a:spLocks noChangeShapeType="1"/>
            </p:cNvSpPr>
            <p:nvPr/>
          </p:nvSpPr>
          <p:spPr bwMode="auto">
            <a:xfrm flipV="1">
              <a:off x="6246813" y="3582988"/>
              <a:ext cx="23812" cy="730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9" name="Line 64"/>
            <p:cNvSpPr>
              <a:spLocks noChangeShapeType="1"/>
            </p:cNvSpPr>
            <p:nvPr/>
          </p:nvSpPr>
          <p:spPr bwMode="auto">
            <a:xfrm flipV="1">
              <a:off x="6270625" y="3514725"/>
              <a:ext cx="22225" cy="682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0" name="Line 65"/>
            <p:cNvSpPr>
              <a:spLocks noChangeShapeType="1"/>
            </p:cNvSpPr>
            <p:nvPr/>
          </p:nvSpPr>
          <p:spPr bwMode="auto">
            <a:xfrm flipV="1">
              <a:off x="6292850" y="3446463"/>
              <a:ext cx="25400" cy="682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1" name="Line 66"/>
            <p:cNvSpPr>
              <a:spLocks noChangeShapeType="1"/>
            </p:cNvSpPr>
            <p:nvPr/>
          </p:nvSpPr>
          <p:spPr bwMode="auto">
            <a:xfrm flipV="1">
              <a:off x="6318250" y="3386138"/>
              <a:ext cx="23813" cy="603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2" name="Line 67"/>
            <p:cNvSpPr>
              <a:spLocks noChangeShapeType="1"/>
            </p:cNvSpPr>
            <p:nvPr/>
          </p:nvSpPr>
          <p:spPr bwMode="auto">
            <a:xfrm flipV="1">
              <a:off x="6342063" y="3330575"/>
              <a:ext cx="25400" cy="5556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3" name="Line 68"/>
            <p:cNvSpPr>
              <a:spLocks noChangeShapeType="1"/>
            </p:cNvSpPr>
            <p:nvPr/>
          </p:nvSpPr>
          <p:spPr bwMode="auto">
            <a:xfrm flipV="1">
              <a:off x="6367463" y="3279775"/>
              <a:ext cx="25400" cy="508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4" name="Line 69"/>
            <p:cNvSpPr>
              <a:spLocks noChangeShapeType="1"/>
            </p:cNvSpPr>
            <p:nvPr/>
          </p:nvSpPr>
          <p:spPr bwMode="auto">
            <a:xfrm flipV="1">
              <a:off x="6392863" y="3235325"/>
              <a:ext cx="23812" cy="444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5" name="Line 70"/>
            <p:cNvSpPr>
              <a:spLocks noChangeShapeType="1"/>
            </p:cNvSpPr>
            <p:nvPr/>
          </p:nvSpPr>
          <p:spPr bwMode="auto">
            <a:xfrm flipV="1">
              <a:off x="6416675" y="3198813"/>
              <a:ext cx="23813" cy="365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6" name="Line 71"/>
            <p:cNvSpPr>
              <a:spLocks noChangeShapeType="1"/>
            </p:cNvSpPr>
            <p:nvPr/>
          </p:nvSpPr>
          <p:spPr bwMode="auto">
            <a:xfrm flipV="1">
              <a:off x="6440488" y="3173413"/>
              <a:ext cx="23812" cy="25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7" name="Line 72"/>
            <p:cNvSpPr>
              <a:spLocks noChangeShapeType="1"/>
            </p:cNvSpPr>
            <p:nvPr/>
          </p:nvSpPr>
          <p:spPr bwMode="auto">
            <a:xfrm flipV="1">
              <a:off x="6464300" y="3152775"/>
              <a:ext cx="22225" cy="206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8" name="Line 73"/>
            <p:cNvSpPr>
              <a:spLocks noChangeShapeType="1"/>
            </p:cNvSpPr>
            <p:nvPr/>
          </p:nvSpPr>
          <p:spPr bwMode="auto">
            <a:xfrm flipV="1">
              <a:off x="6486525" y="3144838"/>
              <a:ext cx="26988" cy="79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29" name="Line 74"/>
            <p:cNvSpPr>
              <a:spLocks noChangeShapeType="1"/>
            </p:cNvSpPr>
            <p:nvPr/>
          </p:nvSpPr>
          <p:spPr bwMode="auto">
            <a:xfrm>
              <a:off x="6513513" y="3152775"/>
              <a:ext cx="23812"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0" name="Line 75"/>
            <p:cNvSpPr>
              <a:spLocks noChangeShapeType="1"/>
            </p:cNvSpPr>
            <p:nvPr/>
          </p:nvSpPr>
          <p:spPr bwMode="auto">
            <a:xfrm>
              <a:off x="6537325" y="3146425"/>
              <a:ext cx="23813" cy="79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1" name="Line 76"/>
            <p:cNvSpPr>
              <a:spLocks noChangeShapeType="1"/>
            </p:cNvSpPr>
            <p:nvPr/>
          </p:nvSpPr>
          <p:spPr bwMode="auto">
            <a:xfrm>
              <a:off x="6561138" y="3154363"/>
              <a:ext cx="25400" cy="222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2" name="Line 77"/>
            <p:cNvSpPr>
              <a:spLocks noChangeShapeType="1"/>
            </p:cNvSpPr>
            <p:nvPr/>
          </p:nvSpPr>
          <p:spPr bwMode="auto">
            <a:xfrm>
              <a:off x="6586538" y="3176588"/>
              <a:ext cx="22225" cy="269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3" name="Line 78"/>
            <p:cNvSpPr>
              <a:spLocks noChangeShapeType="1"/>
            </p:cNvSpPr>
            <p:nvPr/>
          </p:nvSpPr>
          <p:spPr bwMode="auto">
            <a:xfrm>
              <a:off x="6608763" y="3203575"/>
              <a:ext cx="23812" cy="349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4" name="Line 79"/>
            <p:cNvSpPr>
              <a:spLocks noChangeShapeType="1"/>
            </p:cNvSpPr>
            <p:nvPr/>
          </p:nvSpPr>
          <p:spPr bwMode="auto">
            <a:xfrm>
              <a:off x="6632575" y="3238500"/>
              <a:ext cx="25400" cy="460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5" name="Line 80"/>
            <p:cNvSpPr>
              <a:spLocks noChangeShapeType="1"/>
            </p:cNvSpPr>
            <p:nvPr/>
          </p:nvSpPr>
          <p:spPr bwMode="auto">
            <a:xfrm>
              <a:off x="6657975" y="3284538"/>
              <a:ext cx="23813" cy="508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6" name="Line 81"/>
            <p:cNvSpPr>
              <a:spLocks noChangeShapeType="1"/>
            </p:cNvSpPr>
            <p:nvPr/>
          </p:nvSpPr>
          <p:spPr bwMode="auto">
            <a:xfrm>
              <a:off x="6681788" y="3335338"/>
              <a:ext cx="23812" cy="587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7" name="Line 82"/>
            <p:cNvSpPr>
              <a:spLocks noChangeShapeType="1"/>
            </p:cNvSpPr>
            <p:nvPr/>
          </p:nvSpPr>
          <p:spPr bwMode="auto">
            <a:xfrm>
              <a:off x="6705600" y="3394075"/>
              <a:ext cx="25400" cy="619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8" name="Line 83"/>
            <p:cNvSpPr>
              <a:spLocks noChangeShapeType="1"/>
            </p:cNvSpPr>
            <p:nvPr/>
          </p:nvSpPr>
          <p:spPr bwMode="auto">
            <a:xfrm>
              <a:off x="6731000" y="3455988"/>
              <a:ext cx="22225" cy="650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39" name="Line 84"/>
            <p:cNvSpPr>
              <a:spLocks noChangeShapeType="1"/>
            </p:cNvSpPr>
            <p:nvPr/>
          </p:nvSpPr>
          <p:spPr bwMode="auto">
            <a:xfrm>
              <a:off x="6753225" y="3521075"/>
              <a:ext cx="23813" cy="69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0" name="Line 85"/>
            <p:cNvSpPr>
              <a:spLocks noChangeShapeType="1"/>
            </p:cNvSpPr>
            <p:nvPr/>
          </p:nvSpPr>
          <p:spPr bwMode="auto">
            <a:xfrm>
              <a:off x="6777038" y="3590925"/>
              <a:ext cx="25400" cy="69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1" name="Line 86"/>
            <p:cNvSpPr>
              <a:spLocks noChangeShapeType="1"/>
            </p:cNvSpPr>
            <p:nvPr/>
          </p:nvSpPr>
          <p:spPr bwMode="auto">
            <a:xfrm>
              <a:off x="6802438" y="3660775"/>
              <a:ext cx="23812" cy="714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2" name="Line 87"/>
            <p:cNvSpPr>
              <a:spLocks noChangeShapeType="1"/>
            </p:cNvSpPr>
            <p:nvPr/>
          </p:nvSpPr>
          <p:spPr bwMode="auto">
            <a:xfrm>
              <a:off x="6826250" y="3732213"/>
              <a:ext cx="23813" cy="730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3" name="Line 88"/>
            <p:cNvSpPr>
              <a:spLocks noChangeShapeType="1"/>
            </p:cNvSpPr>
            <p:nvPr/>
          </p:nvSpPr>
          <p:spPr bwMode="auto">
            <a:xfrm>
              <a:off x="6850063" y="3805238"/>
              <a:ext cx="25400" cy="698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4" name="Line 89"/>
            <p:cNvSpPr>
              <a:spLocks noChangeShapeType="1"/>
            </p:cNvSpPr>
            <p:nvPr/>
          </p:nvSpPr>
          <p:spPr bwMode="auto">
            <a:xfrm>
              <a:off x="6875463" y="3875088"/>
              <a:ext cx="23812" cy="666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5" name="Line 90"/>
            <p:cNvSpPr>
              <a:spLocks noChangeShapeType="1"/>
            </p:cNvSpPr>
            <p:nvPr/>
          </p:nvSpPr>
          <p:spPr bwMode="auto">
            <a:xfrm>
              <a:off x="6899275" y="3941763"/>
              <a:ext cx="23813" cy="682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6" name="Line 91"/>
            <p:cNvSpPr>
              <a:spLocks noChangeShapeType="1"/>
            </p:cNvSpPr>
            <p:nvPr/>
          </p:nvSpPr>
          <p:spPr bwMode="auto">
            <a:xfrm>
              <a:off x="6923088" y="4010025"/>
              <a:ext cx="23812" cy="603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7" name="Line 92"/>
            <p:cNvSpPr>
              <a:spLocks noChangeShapeType="1"/>
            </p:cNvSpPr>
            <p:nvPr/>
          </p:nvSpPr>
          <p:spPr bwMode="auto">
            <a:xfrm>
              <a:off x="6946900" y="4070350"/>
              <a:ext cx="23813" cy="603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8" name="Line 93"/>
            <p:cNvSpPr>
              <a:spLocks noChangeShapeType="1"/>
            </p:cNvSpPr>
            <p:nvPr/>
          </p:nvSpPr>
          <p:spPr bwMode="auto">
            <a:xfrm>
              <a:off x="6970713" y="4130675"/>
              <a:ext cx="26987" cy="571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49" name="Line 94"/>
            <p:cNvSpPr>
              <a:spLocks noChangeShapeType="1"/>
            </p:cNvSpPr>
            <p:nvPr/>
          </p:nvSpPr>
          <p:spPr bwMode="auto">
            <a:xfrm>
              <a:off x="6997700" y="4187825"/>
              <a:ext cx="23813" cy="492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0" name="Line 95"/>
            <p:cNvSpPr>
              <a:spLocks noChangeShapeType="1"/>
            </p:cNvSpPr>
            <p:nvPr/>
          </p:nvSpPr>
          <p:spPr bwMode="auto">
            <a:xfrm>
              <a:off x="7021513" y="4237038"/>
              <a:ext cx="22225" cy="492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1" name="Line 96"/>
            <p:cNvSpPr>
              <a:spLocks noChangeShapeType="1"/>
            </p:cNvSpPr>
            <p:nvPr/>
          </p:nvSpPr>
          <p:spPr bwMode="auto">
            <a:xfrm>
              <a:off x="7043738" y="4286250"/>
              <a:ext cx="25400" cy="396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2" name="Line 97"/>
            <p:cNvSpPr>
              <a:spLocks noChangeShapeType="1"/>
            </p:cNvSpPr>
            <p:nvPr/>
          </p:nvSpPr>
          <p:spPr bwMode="auto">
            <a:xfrm>
              <a:off x="7069138" y="4325938"/>
              <a:ext cx="22225" cy="396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3" name="Line 98"/>
            <p:cNvSpPr>
              <a:spLocks noChangeShapeType="1"/>
            </p:cNvSpPr>
            <p:nvPr/>
          </p:nvSpPr>
          <p:spPr bwMode="auto">
            <a:xfrm>
              <a:off x="7091363" y="4365625"/>
              <a:ext cx="25400" cy="349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4" name="Line 99"/>
            <p:cNvSpPr>
              <a:spLocks noChangeShapeType="1"/>
            </p:cNvSpPr>
            <p:nvPr/>
          </p:nvSpPr>
          <p:spPr bwMode="auto">
            <a:xfrm>
              <a:off x="7116763" y="4400550"/>
              <a:ext cx="25400" cy="285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5" name="Line 100"/>
            <p:cNvSpPr>
              <a:spLocks noChangeShapeType="1"/>
            </p:cNvSpPr>
            <p:nvPr/>
          </p:nvSpPr>
          <p:spPr bwMode="auto">
            <a:xfrm>
              <a:off x="7142163" y="4429125"/>
              <a:ext cx="23812" cy="269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6" name="Line 101"/>
            <p:cNvSpPr>
              <a:spLocks noChangeShapeType="1"/>
            </p:cNvSpPr>
            <p:nvPr/>
          </p:nvSpPr>
          <p:spPr bwMode="auto">
            <a:xfrm>
              <a:off x="7165975" y="4456113"/>
              <a:ext cx="22225" cy="254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7" name="Line 102"/>
            <p:cNvSpPr>
              <a:spLocks noChangeShapeType="1"/>
            </p:cNvSpPr>
            <p:nvPr/>
          </p:nvSpPr>
          <p:spPr bwMode="auto">
            <a:xfrm>
              <a:off x="7188200" y="4481513"/>
              <a:ext cx="25400" cy="206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8" name="Line 103"/>
            <p:cNvSpPr>
              <a:spLocks noChangeShapeType="1"/>
            </p:cNvSpPr>
            <p:nvPr/>
          </p:nvSpPr>
          <p:spPr bwMode="auto">
            <a:xfrm>
              <a:off x="7213600" y="4502150"/>
              <a:ext cx="23813" cy="142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59" name="Line 104"/>
            <p:cNvSpPr>
              <a:spLocks noChangeShapeType="1"/>
            </p:cNvSpPr>
            <p:nvPr/>
          </p:nvSpPr>
          <p:spPr bwMode="auto">
            <a:xfrm>
              <a:off x="7237413" y="4516438"/>
              <a:ext cx="23812" cy="158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0" name="Line 105"/>
            <p:cNvSpPr>
              <a:spLocks noChangeShapeType="1"/>
            </p:cNvSpPr>
            <p:nvPr/>
          </p:nvSpPr>
          <p:spPr bwMode="auto">
            <a:xfrm>
              <a:off x="7261225" y="4532313"/>
              <a:ext cx="25400" cy="1270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1" name="Line 106"/>
            <p:cNvSpPr>
              <a:spLocks noChangeShapeType="1"/>
            </p:cNvSpPr>
            <p:nvPr/>
          </p:nvSpPr>
          <p:spPr bwMode="auto">
            <a:xfrm>
              <a:off x="7286625" y="4545013"/>
              <a:ext cx="23813" cy="111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2" name="Line 107"/>
            <p:cNvSpPr>
              <a:spLocks noChangeShapeType="1"/>
            </p:cNvSpPr>
            <p:nvPr/>
          </p:nvSpPr>
          <p:spPr bwMode="auto">
            <a:xfrm>
              <a:off x="7310438" y="4556125"/>
              <a:ext cx="22225" cy="952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3" name="Line 108"/>
            <p:cNvSpPr>
              <a:spLocks noChangeShapeType="1"/>
            </p:cNvSpPr>
            <p:nvPr/>
          </p:nvSpPr>
          <p:spPr bwMode="auto">
            <a:xfrm>
              <a:off x="7332663" y="4565650"/>
              <a:ext cx="25400"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4" name="Line 109"/>
            <p:cNvSpPr>
              <a:spLocks noChangeShapeType="1"/>
            </p:cNvSpPr>
            <p:nvPr/>
          </p:nvSpPr>
          <p:spPr bwMode="auto">
            <a:xfrm>
              <a:off x="7358063" y="4572000"/>
              <a:ext cx="23812" cy="79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5" name="Line 110"/>
            <p:cNvSpPr>
              <a:spLocks noChangeShapeType="1"/>
            </p:cNvSpPr>
            <p:nvPr/>
          </p:nvSpPr>
          <p:spPr bwMode="auto">
            <a:xfrm>
              <a:off x="7381875" y="4579938"/>
              <a:ext cx="23813"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6" name="Line 111"/>
            <p:cNvSpPr>
              <a:spLocks noChangeShapeType="1"/>
            </p:cNvSpPr>
            <p:nvPr/>
          </p:nvSpPr>
          <p:spPr bwMode="auto">
            <a:xfrm>
              <a:off x="7405688" y="4583113"/>
              <a:ext cx="25400" cy="31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7" name="Line 112"/>
            <p:cNvSpPr>
              <a:spLocks noChangeShapeType="1"/>
            </p:cNvSpPr>
            <p:nvPr/>
          </p:nvSpPr>
          <p:spPr bwMode="auto">
            <a:xfrm>
              <a:off x="7310438" y="4583113"/>
              <a:ext cx="22225"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8" name="Line 113"/>
            <p:cNvSpPr>
              <a:spLocks noChangeShapeType="1"/>
            </p:cNvSpPr>
            <p:nvPr/>
          </p:nvSpPr>
          <p:spPr bwMode="auto">
            <a:xfrm>
              <a:off x="7453313" y="4587875"/>
              <a:ext cx="23812" cy="635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69" name="Line 114"/>
            <p:cNvSpPr>
              <a:spLocks noChangeShapeType="1"/>
            </p:cNvSpPr>
            <p:nvPr/>
          </p:nvSpPr>
          <p:spPr bwMode="auto">
            <a:xfrm>
              <a:off x="7477125" y="4594225"/>
              <a:ext cx="26988"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0" name="Line 115"/>
            <p:cNvSpPr>
              <a:spLocks noChangeShapeType="1"/>
            </p:cNvSpPr>
            <p:nvPr/>
          </p:nvSpPr>
          <p:spPr bwMode="auto">
            <a:xfrm>
              <a:off x="7527925" y="4595813"/>
              <a:ext cx="2540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1" name="Line 116"/>
            <p:cNvSpPr>
              <a:spLocks noChangeShapeType="1"/>
            </p:cNvSpPr>
            <p:nvPr/>
          </p:nvSpPr>
          <p:spPr bwMode="auto">
            <a:xfrm>
              <a:off x="7553325" y="4597400"/>
              <a:ext cx="238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2" name="Line 117"/>
            <p:cNvSpPr>
              <a:spLocks noChangeShapeType="1"/>
            </p:cNvSpPr>
            <p:nvPr/>
          </p:nvSpPr>
          <p:spPr bwMode="auto">
            <a:xfrm>
              <a:off x="7577138" y="4598988"/>
              <a:ext cx="2381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3" name="Line 118"/>
            <p:cNvSpPr>
              <a:spLocks noChangeShapeType="1"/>
            </p:cNvSpPr>
            <p:nvPr/>
          </p:nvSpPr>
          <p:spPr bwMode="auto">
            <a:xfrm>
              <a:off x="7600950" y="4598988"/>
              <a:ext cx="22225"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4" name="Line 119"/>
            <p:cNvSpPr>
              <a:spLocks noChangeShapeType="1"/>
            </p:cNvSpPr>
            <p:nvPr/>
          </p:nvSpPr>
          <p:spPr bwMode="auto">
            <a:xfrm>
              <a:off x="7623175" y="4600575"/>
              <a:ext cx="254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5" name="Line 120"/>
            <p:cNvSpPr>
              <a:spLocks noChangeShapeType="1"/>
            </p:cNvSpPr>
            <p:nvPr/>
          </p:nvSpPr>
          <p:spPr bwMode="auto">
            <a:xfrm>
              <a:off x="7648575" y="4600575"/>
              <a:ext cx="238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6" name="Line 121"/>
            <p:cNvSpPr>
              <a:spLocks noChangeShapeType="1"/>
            </p:cNvSpPr>
            <p:nvPr/>
          </p:nvSpPr>
          <p:spPr bwMode="auto">
            <a:xfrm>
              <a:off x="7672388" y="4600575"/>
              <a:ext cx="25400"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7" name="Line 122"/>
            <p:cNvSpPr>
              <a:spLocks noChangeShapeType="1"/>
            </p:cNvSpPr>
            <p:nvPr/>
          </p:nvSpPr>
          <p:spPr bwMode="auto">
            <a:xfrm>
              <a:off x="7697788" y="4600575"/>
              <a:ext cx="23812"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8" name="Line 123"/>
            <p:cNvSpPr>
              <a:spLocks noChangeShapeType="1"/>
            </p:cNvSpPr>
            <p:nvPr/>
          </p:nvSpPr>
          <p:spPr bwMode="auto">
            <a:xfrm>
              <a:off x="7721600" y="4600575"/>
              <a:ext cx="23813" cy="158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9" name="Line 124"/>
            <p:cNvSpPr>
              <a:spLocks noChangeShapeType="1"/>
            </p:cNvSpPr>
            <p:nvPr/>
          </p:nvSpPr>
          <p:spPr bwMode="auto">
            <a:xfrm>
              <a:off x="7745413" y="4602163"/>
              <a:ext cx="23812"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0" name="Rectangle 125"/>
            <p:cNvSpPr>
              <a:spLocks noChangeArrowheads="1"/>
            </p:cNvSpPr>
            <p:nvPr/>
          </p:nvSpPr>
          <p:spPr bwMode="auto">
            <a:xfrm>
              <a:off x="6731000" y="4643438"/>
              <a:ext cx="4572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lgn="ctr">
                <a:spcBef>
                  <a:spcPct val="0"/>
                </a:spcBef>
                <a:buSzTx/>
                <a:buFontTx/>
                <a:buNone/>
              </a:pPr>
              <a:endParaRPr lang="en-US" altLang="en-US" sz="4000">
                <a:latin typeface="Arial" charset="0"/>
              </a:endParaRPr>
            </a:p>
          </p:txBody>
        </p:sp>
        <p:sp>
          <p:nvSpPr>
            <p:cNvPr id="23681" name="Freeform 126"/>
            <p:cNvSpPr>
              <a:spLocks/>
            </p:cNvSpPr>
            <p:nvPr/>
          </p:nvSpPr>
          <p:spPr bwMode="auto">
            <a:xfrm>
              <a:off x="7510463" y="4595813"/>
              <a:ext cx="15875" cy="4762"/>
            </a:xfrm>
            <a:custGeom>
              <a:avLst/>
              <a:gdLst>
                <a:gd name="T0" fmla="*/ 2147483647 w 37"/>
                <a:gd name="T1" fmla="*/ 2147483647 h 8"/>
                <a:gd name="T2" fmla="*/ 2147483647 w 37"/>
                <a:gd name="T3" fmla="*/ 2147483647 h 8"/>
                <a:gd name="T4" fmla="*/ 2147483647 w 37"/>
                <a:gd name="T5" fmla="*/ 2147483647 h 8"/>
                <a:gd name="T6" fmla="*/ 2147483647 w 37"/>
                <a:gd name="T7" fmla="*/ 2147483647 h 8"/>
                <a:gd name="T8" fmla="*/ 2147483647 w 37"/>
                <a:gd name="T9" fmla="*/ 0 h 8"/>
                <a:gd name="T10" fmla="*/ 0 w 37"/>
                <a:gd name="T11" fmla="*/ 0 h 8"/>
                <a:gd name="T12" fmla="*/ 2147483647 w 37"/>
                <a:gd name="T13" fmla="*/ 0 h 8"/>
                <a:gd name="T14" fmla="*/ 2147483647 w 37"/>
                <a:gd name="T15" fmla="*/ 2147483647 h 8"/>
                <a:gd name="T16" fmla="*/ 2147483647 w 37"/>
                <a:gd name="T17" fmla="*/ 2147483647 h 8"/>
                <a:gd name="T18" fmla="*/ 2147483647 w 37"/>
                <a:gd name="T19" fmla="*/ 2147483647 h 8"/>
                <a:gd name="T20" fmla="*/ 2147483647 w 37"/>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8"/>
                <a:gd name="T35" fmla="*/ 37 w 37"/>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8">
                  <a:moveTo>
                    <a:pt x="37" y="8"/>
                  </a:moveTo>
                  <a:lnTo>
                    <a:pt x="27" y="5"/>
                  </a:lnTo>
                  <a:lnTo>
                    <a:pt x="13" y="3"/>
                  </a:lnTo>
                  <a:lnTo>
                    <a:pt x="3" y="1"/>
                  </a:lnTo>
                  <a:lnTo>
                    <a:pt x="2" y="0"/>
                  </a:lnTo>
                  <a:lnTo>
                    <a:pt x="0" y="0"/>
                  </a:lnTo>
                  <a:lnTo>
                    <a:pt x="2" y="0"/>
                  </a:lnTo>
                  <a:lnTo>
                    <a:pt x="3" y="1"/>
                  </a:lnTo>
                  <a:lnTo>
                    <a:pt x="13" y="3"/>
                  </a:lnTo>
                  <a:lnTo>
                    <a:pt x="27" y="5"/>
                  </a:lnTo>
                  <a:lnTo>
                    <a:pt x="37" y="8"/>
                  </a:lnTo>
                  <a:close/>
                </a:path>
              </a:pathLst>
            </a:custGeom>
            <a:solidFill>
              <a:srgbClr val="A08EBE"/>
            </a:solidFill>
            <a:ln w="28575" cmpd="sng">
              <a:solidFill>
                <a:srgbClr val="000000"/>
              </a:solidFill>
              <a:prstDash val="solid"/>
              <a:round/>
              <a:headEnd/>
              <a:tailEnd/>
            </a:ln>
          </p:spPr>
          <p:txBody>
            <a:bodyPr/>
            <a:lstStyle/>
            <a:p>
              <a:endParaRPr lang="en-US"/>
            </a:p>
          </p:txBody>
        </p:sp>
        <p:sp>
          <p:nvSpPr>
            <p:cNvPr id="23682" name="Line 137"/>
            <p:cNvSpPr>
              <a:spLocks noChangeShapeType="1"/>
            </p:cNvSpPr>
            <p:nvPr/>
          </p:nvSpPr>
          <p:spPr bwMode="auto">
            <a:xfrm>
              <a:off x="7007225" y="4221163"/>
              <a:ext cx="0" cy="3603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83" name="Line 136"/>
            <p:cNvSpPr>
              <a:spLocks noChangeShapeType="1"/>
            </p:cNvSpPr>
            <p:nvPr/>
          </p:nvSpPr>
          <p:spPr bwMode="auto">
            <a:xfrm flipV="1">
              <a:off x="6637338" y="4612657"/>
              <a:ext cx="322262" cy="680669"/>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3561" name="Line 137"/>
          <p:cNvSpPr>
            <a:spLocks noChangeShapeType="1"/>
          </p:cNvSpPr>
          <p:nvPr/>
        </p:nvSpPr>
        <p:spPr bwMode="auto">
          <a:xfrm>
            <a:off x="7451725" y="5240338"/>
            <a:ext cx="0" cy="5762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2" name="Text Box 131"/>
          <p:cNvSpPr txBox="1">
            <a:spLocks noChangeArrowheads="1"/>
          </p:cNvSpPr>
          <p:nvPr/>
        </p:nvSpPr>
        <p:spPr bwMode="auto">
          <a:xfrm>
            <a:off x="7740650" y="6200775"/>
            <a:ext cx="936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buSzTx/>
              <a:buFontTx/>
              <a:buNone/>
            </a:pPr>
            <a:r>
              <a:rPr lang="en-GB" altLang="en-US" sz="2000" b="1">
                <a:latin typeface="Arial" charset="0"/>
              </a:rPr>
              <a:t>cases</a:t>
            </a:r>
            <a:endParaRPr lang="en-US" altLang="en-US" sz="2000" b="1">
              <a:latin typeface="Arial" charset="0"/>
            </a:endParaRPr>
          </a:p>
        </p:txBody>
      </p:sp>
      <p:sp>
        <p:nvSpPr>
          <p:cNvPr id="23563" name="Line 128"/>
          <p:cNvSpPr>
            <a:spLocks noChangeShapeType="1"/>
          </p:cNvSpPr>
          <p:nvPr/>
        </p:nvSpPr>
        <p:spPr bwMode="auto">
          <a:xfrm flipV="1">
            <a:off x="7740650" y="5805488"/>
            <a:ext cx="0" cy="487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0" name="Rectangle 3"/>
          <p:cNvSpPr txBox="1">
            <a:spLocks noChangeArrowheads="1"/>
          </p:cNvSpPr>
          <p:nvPr/>
        </p:nvSpPr>
        <p:spPr bwMode="auto">
          <a:xfrm>
            <a:off x="611188" y="1268413"/>
            <a:ext cx="777240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defRPr>
            </a:lvl5pPr>
            <a:lvl6pPr marL="2514600" indent="-228600" algn="l" defTabSz="762000" rtl="0" eaLnBrk="0" fontAlgn="base" hangingPunct="0">
              <a:spcBef>
                <a:spcPct val="20000"/>
              </a:spcBef>
              <a:spcAft>
                <a:spcPct val="0"/>
              </a:spcAft>
              <a:buSzPct val="100000"/>
              <a:buChar char="•"/>
              <a:defRPr sz="2000">
                <a:solidFill>
                  <a:schemeClr val="tx1"/>
                </a:solidFill>
                <a:latin typeface="+mn-lt"/>
              </a:defRPr>
            </a:lvl6pPr>
            <a:lvl7pPr marL="2971800" indent="-228600" algn="l" defTabSz="762000" rtl="0" eaLnBrk="0" fontAlgn="base" hangingPunct="0">
              <a:spcBef>
                <a:spcPct val="20000"/>
              </a:spcBef>
              <a:spcAft>
                <a:spcPct val="0"/>
              </a:spcAft>
              <a:buSzPct val="100000"/>
              <a:buChar char="•"/>
              <a:defRPr sz="2000">
                <a:solidFill>
                  <a:schemeClr val="tx1"/>
                </a:solidFill>
                <a:latin typeface="+mn-lt"/>
              </a:defRPr>
            </a:lvl7pPr>
            <a:lvl8pPr marL="3429000" indent="-228600" algn="l" defTabSz="762000" rtl="0" eaLnBrk="0" fontAlgn="base" hangingPunct="0">
              <a:spcBef>
                <a:spcPct val="20000"/>
              </a:spcBef>
              <a:spcAft>
                <a:spcPct val="0"/>
              </a:spcAft>
              <a:buSzPct val="100000"/>
              <a:buChar char="•"/>
              <a:defRPr sz="2000">
                <a:solidFill>
                  <a:schemeClr val="tx1"/>
                </a:solidFill>
                <a:latin typeface="+mn-lt"/>
              </a:defRPr>
            </a:lvl8pPr>
            <a:lvl9pPr marL="3886200" indent="-228600" algn="l" defTabSz="762000" rtl="0" eaLnBrk="0" fontAlgn="base" hangingPunct="0">
              <a:spcBef>
                <a:spcPct val="20000"/>
              </a:spcBef>
              <a:spcAft>
                <a:spcPct val="0"/>
              </a:spcAft>
              <a:buSzPct val="100000"/>
              <a:buChar char="•"/>
              <a:defRPr sz="2000">
                <a:solidFill>
                  <a:schemeClr val="tx1"/>
                </a:solidFill>
                <a:latin typeface="+mn-lt"/>
              </a:defRPr>
            </a:lvl9pPr>
          </a:lstStyle>
          <a:p>
            <a:pPr>
              <a:lnSpc>
                <a:spcPct val="90000"/>
              </a:lnSpc>
              <a:defRPr/>
            </a:pPr>
            <a:r>
              <a:rPr lang="en-GB" sz="2800" kern="0" dirty="0">
                <a:latin typeface="Arial" charset="0"/>
              </a:rPr>
              <a:t>Ordinal data / Liability Threshold Model: less power than analyses on continuous data</a:t>
            </a:r>
          </a:p>
          <a:p>
            <a:pPr algn="r">
              <a:lnSpc>
                <a:spcPct val="90000"/>
              </a:lnSpc>
              <a:buFontTx/>
              <a:buNone/>
              <a:defRPr/>
            </a:pPr>
            <a:r>
              <a:rPr lang="en-GB" sz="2000" kern="0" dirty="0">
                <a:solidFill>
                  <a:srgbClr val="FF9900"/>
                </a:solidFill>
                <a:latin typeface="Arial" charset="0"/>
              </a:rPr>
              <a:t>Neale, Eaves &amp; Kendler 1994</a:t>
            </a:r>
          </a:p>
          <a:p>
            <a:pPr>
              <a:lnSpc>
                <a:spcPct val="90000"/>
              </a:lnSpc>
              <a:defRPr/>
            </a:pPr>
            <a:r>
              <a:rPr lang="en-GB" sz="2800" kern="0" dirty="0">
                <a:latin typeface="Arial" charset="0"/>
              </a:rPr>
              <a:t>Solutions:	</a:t>
            </a:r>
          </a:p>
          <a:p>
            <a:pPr>
              <a:lnSpc>
                <a:spcPct val="90000"/>
              </a:lnSpc>
              <a:buFontTx/>
              <a:buNone/>
              <a:defRPr/>
            </a:pPr>
            <a:r>
              <a:rPr lang="en-GB" sz="2800" kern="0" dirty="0">
                <a:latin typeface="Arial" charset="0"/>
              </a:rPr>
              <a:t>1. Bigger samples</a:t>
            </a:r>
          </a:p>
          <a:p>
            <a:pPr>
              <a:lnSpc>
                <a:spcPct val="90000"/>
              </a:lnSpc>
              <a:buFontTx/>
              <a:buNone/>
              <a:defRPr/>
            </a:pPr>
            <a:r>
              <a:rPr lang="en-GB" sz="2800" kern="0" dirty="0">
                <a:latin typeface="Arial" charset="0"/>
              </a:rPr>
              <a:t>2. Use more categories</a:t>
            </a:r>
          </a:p>
        </p:txBody>
      </p:sp>
      <p:sp>
        <p:nvSpPr>
          <p:cNvPr id="23565" name="Text Box 131"/>
          <p:cNvSpPr txBox="1">
            <a:spLocks noChangeArrowheads="1"/>
          </p:cNvSpPr>
          <p:nvPr/>
        </p:nvSpPr>
        <p:spPr bwMode="auto">
          <a:xfrm>
            <a:off x="5867400" y="4343400"/>
            <a:ext cx="1336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SzPct val="100000"/>
              <a:buChar char="•"/>
              <a:defRPr sz="3200">
                <a:solidFill>
                  <a:schemeClr val="tx1"/>
                </a:solidFill>
                <a:latin typeface="Times New Roman" pitchFamily="18" charset="0"/>
              </a:defRPr>
            </a:lvl1pPr>
            <a:lvl2pPr marL="742950" indent="-285750" algn="l">
              <a:spcBef>
                <a:spcPct val="20000"/>
              </a:spcBef>
              <a:buSzPct val="100000"/>
              <a:buChar char="–"/>
              <a:defRPr sz="2800">
                <a:solidFill>
                  <a:schemeClr val="tx1"/>
                </a:solidFill>
                <a:latin typeface="Times New Roman" pitchFamily="18" charset="0"/>
              </a:defRPr>
            </a:lvl2pPr>
            <a:lvl3pPr marL="1143000" indent="-228600" algn="l">
              <a:spcBef>
                <a:spcPct val="20000"/>
              </a:spcBef>
              <a:buSzPct val="100000"/>
              <a:buChar char="•"/>
              <a:defRPr sz="2400">
                <a:solidFill>
                  <a:schemeClr val="tx1"/>
                </a:solidFill>
                <a:latin typeface="Times New Roman" pitchFamily="18" charset="0"/>
              </a:defRPr>
            </a:lvl3pPr>
            <a:lvl4pPr marL="1600200" indent="-228600" algn="l">
              <a:spcBef>
                <a:spcPct val="20000"/>
              </a:spcBef>
              <a:buSzPct val="100000"/>
              <a:buChar char="–"/>
              <a:defRPr sz="2000">
                <a:solidFill>
                  <a:schemeClr val="tx1"/>
                </a:solidFill>
                <a:latin typeface="Times New Roman" pitchFamily="18" charset="0"/>
              </a:defRPr>
            </a:lvl4pPr>
            <a:lvl5pPr marL="2057400" indent="-228600" algn="l">
              <a:spcBef>
                <a:spcPct val="20000"/>
              </a:spcBef>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itchFamily="18" charset="0"/>
              </a:defRPr>
            </a:lvl9pPr>
          </a:lstStyle>
          <a:p>
            <a:pPr>
              <a:spcBef>
                <a:spcPct val="50000"/>
              </a:spcBef>
              <a:buSzTx/>
              <a:buFontTx/>
              <a:buNone/>
            </a:pPr>
            <a:r>
              <a:rPr lang="en-GB" altLang="en-US" sz="2000" b="1" dirty="0">
                <a:solidFill>
                  <a:schemeClr val="accent5"/>
                </a:solidFill>
                <a:latin typeface="Arial" charset="0"/>
              </a:rPr>
              <a:t>controls</a:t>
            </a:r>
            <a:endParaRPr lang="en-US" altLang="en-US" sz="2000" b="1" dirty="0">
              <a:solidFill>
                <a:schemeClr val="accent5"/>
              </a:solidFill>
              <a:latin typeface="Arial"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a:extLst>
              <a:ext uri="{FF2B5EF4-FFF2-40B4-BE49-F238E27FC236}">
                <a16:creationId xmlns:a16="http://schemas.microsoft.com/office/drawing/2014/main" id="{073A2A04-5FE2-BB10-7498-BA7A39A55D4F}"/>
              </a:ext>
            </a:extLst>
          </p:cNvPr>
          <p:cNvSpPr>
            <a:spLocks noGrp="1" noChangeArrowheads="1"/>
          </p:cNvSpPr>
          <p:nvPr>
            <p:ph type="ctrTitle"/>
          </p:nvPr>
        </p:nvSpPr>
        <p:spPr>
          <a:xfrm>
            <a:off x="1436539" y="1524000"/>
            <a:ext cx="6270922" cy="19050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ormAutofit/>
          </a:bodyPr>
          <a:lstStyle/>
          <a:p>
            <a:pPr algn="ctr" eaLnBrk="1" hangingPunct="1">
              <a:defRPr/>
            </a:pPr>
            <a:r>
              <a:rPr lang="en-US" dirty="0"/>
              <a:t>Time for MORE Data</a:t>
            </a:r>
          </a:p>
        </p:txBody>
      </p:sp>
      <p:sp>
        <p:nvSpPr>
          <p:cNvPr id="2" name="TextBox 1">
            <a:extLst>
              <a:ext uri="{FF2B5EF4-FFF2-40B4-BE49-F238E27FC236}">
                <a16:creationId xmlns:a16="http://schemas.microsoft.com/office/drawing/2014/main" id="{79B983B5-211A-4B87-33BE-F13E9FEC59D0}"/>
              </a:ext>
            </a:extLst>
          </p:cNvPr>
          <p:cNvSpPr txBox="1"/>
          <p:nvPr/>
        </p:nvSpPr>
        <p:spPr>
          <a:xfrm>
            <a:off x="1143000" y="3733800"/>
            <a:ext cx="7239000" cy="2123658"/>
          </a:xfrm>
          <a:prstGeom prst="rect">
            <a:avLst/>
          </a:prstGeom>
          <a:noFill/>
        </p:spPr>
        <p:txBody>
          <a:bodyPr wrap="square" rtlCol="0">
            <a:spAutoFit/>
          </a:bodyPr>
          <a:lstStyle/>
          <a:p>
            <a:pPr algn="ctr"/>
            <a:r>
              <a:rPr lang="en-US" sz="2600" dirty="0">
                <a:solidFill>
                  <a:schemeClr val="bg2"/>
                </a:solidFill>
              </a:rPr>
              <a:t>Open </a:t>
            </a:r>
            <a:r>
              <a:rPr lang="en-US" sz="2600" dirty="0" err="1">
                <a:solidFill>
                  <a:schemeClr val="bg2"/>
                </a:solidFill>
              </a:rPr>
              <a:t>oneACEvo.R</a:t>
            </a:r>
            <a:endParaRPr lang="en-US" sz="2600" dirty="0">
              <a:solidFill>
                <a:schemeClr val="bg2"/>
              </a:solidFill>
            </a:endParaRPr>
          </a:p>
          <a:p>
            <a:pPr algn="ctr"/>
            <a:endParaRPr lang="en-US" sz="2600" dirty="0">
              <a:solidFill>
                <a:schemeClr val="bg2"/>
              </a:solidFill>
            </a:endParaRPr>
          </a:p>
          <a:p>
            <a:r>
              <a:rPr lang="en-US" sz="2600" dirty="0"/>
              <a:t>Copy from: </a:t>
            </a:r>
            <a:r>
              <a:rPr lang="en-US" sz="2600" dirty="0">
                <a:solidFill>
                  <a:schemeClr val="accent2"/>
                </a:solidFill>
              </a:rPr>
              <a:t>/faculty/</a:t>
            </a:r>
            <a:r>
              <a:rPr lang="en-US" sz="2600" dirty="0" err="1">
                <a:solidFill>
                  <a:schemeClr val="accent2"/>
                </a:solidFill>
              </a:rPr>
              <a:t>chelsea</a:t>
            </a:r>
            <a:r>
              <a:rPr lang="en-US" sz="2600" dirty="0">
                <a:solidFill>
                  <a:schemeClr val="accent2"/>
                </a:solidFill>
              </a:rPr>
              <a:t>/2024/Day-3/Ordinal</a:t>
            </a:r>
          </a:p>
          <a:p>
            <a:r>
              <a:rPr lang="en-US" sz="2600" dirty="0"/>
              <a:t>If you did not do so at the beginning</a:t>
            </a:r>
          </a:p>
          <a:p>
            <a:pPr algn="ctr"/>
            <a:endParaRPr lang="en-US" sz="2800" dirty="0">
              <a:solidFill>
                <a:schemeClr val="bg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a:extLst>
              <a:ext uri="{FF2B5EF4-FFF2-40B4-BE49-F238E27FC236}">
                <a16:creationId xmlns:a16="http://schemas.microsoft.com/office/drawing/2014/main" id="{0EBDF23E-7D01-8285-A173-CE5B7E655BA6}"/>
              </a:ext>
            </a:extLst>
          </p:cNvPr>
          <p:cNvSpPr>
            <a:spLocks noGrp="1" noChangeArrowheads="1"/>
          </p:cNvSpPr>
          <p:nvPr>
            <p:ph type="ctrTitle"/>
          </p:nvPr>
        </p:nvSpPr>
        <p:spPr>
          <a:xfrm>
            <a:off x="1436539" y="1524000"/>
            <a:ext cx="6270922" cy="3317426"/>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ormAutofit fontScale="90000"/>
          </a:bodyPr>
          <a:lstStyle/>
          <a:p>
            <a:pPr algn="ctr" eaLnBrk="1" hangingPunct="1">
              <a:defRPr/>
            </a:pPr>
            <a:br>
              <a:rPr lang="en-US" dirty="0"/>
            </a:br>
            <a:r>
              <a:rPr lang="en-US" dirty="0"/>
              <a:t>Translating Back to the SEM Approach in </a:t>
            </a:r>
            <a:r>
              <a:rPr lang="en-US" dirty="0" err="1"/>
              <a:t>OpenMx</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6655CCBB-A7D2-C9E9-8423-51B83B58E7BB}"/>
              </a:ext>
            </a:extLst>
          </p:cNvPr>
          <p:cNvSpPr>
            <a:spLocks noGrp="1" noChangeArrowheads="1"/>
          </p:cNvSpPr>
          <p:nvPr>
            <p:ph type="title" idx="4294967295"/>
          </p:nvPr>
        </p:nvSpPr>
        <p:spPr>
          <a:xfrm>
            <a:off x="1000125" y="26988"/>
            <a:ext cx="8143875" cy="1330325"/>
          </a:xfrm>
        </p:spPr>
        <p:txBody>
          <a:bodyPr lIns="35717" tIns="35717" rIns="35717" bIns="35717"/>
          <a:lstStyle/>
          <a:p>
            <a:pPr algn="ctr" eaLnBrk="1" hangingPunct="1">
              <a:defRPr/>
            </a:pPr>
            <a:r>
              <a:rPr lang="en-US" sz="3400"/>
              <a:t>Univariate Analysis with Ordinal Data</a:t>
            </a:r>
            <a:br>
              <a:rPr lang="en-US" sz="3400"/>
            </a:br>
            <a:r>
              <a:rPr lang="en-US" sz="3400" i="1"/>
              <a:t>A Roadmap</a:t>
            </a:r>
          </a:p>
        </p:txBody>
      </p:sp>
      <p:sp>
        <p:nvSpPr>
          <p:cNvPr id="25602" name="Rectangle 2">
            <a:extLst>
              <a:ext uri="{FF2B5EF4-FFF2-40B4-BE49-F238E27FC236}">
                <a16:creationId xmlns:a16="http://schemas.microsoft.com/office/drawing/2014/main" id="{41826B6F-4BC1-E1C6-0A41-23F3F1670368}"/>
              </a:ext>
            </a:extLst>
          </p:cNvPr>
          <p:cNvSpPr>
            <a:spLocks/>
          </p:cNvSpPr>
          <p:nvPr/>
        </p:nvSpPr>
        <p:spPr bwMode="auto">
          <a:xfrm>
            <a:off x="766762" y="1441450"/>
            <a:ext cx="8377238"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642938">
              <a:defRPr sz="2400">
                <a:solidFill>
                  <a:schemeClr val="tx1"/>
                </a:solidFill>
                <a:latin typeface="Arial" panose="020B0604020202020204" pitchFamily="34" charset="0"/>
                <a:ea typeface="ＭＳ Ｐゴシック" panose="020B0600070205080204" pitchFamily="34" charset="-128"/>
              </a:defRPr>
            </a:lvl1pPr>
            <a:lvl2pPr marL="482600" defTabSz="642938">
              <a:defRPr sz="2400">
                <a:solidFill>
                  <a:schemeClr val="tx1"/>
                </a:solidFill>
                <a:latin typeface="Arial" panose="020B0604020202020204" pitchFamily="34" charset="0"/>
                <a:ea typeface="ＭＳ Ｐゴシック" panose="020B0600070205080204" pitchFamily="34" charset="-128"/>
              </a:defRPr>
            </a:lvl2pPr>
            <a:lvl3pPr marL="1143000" indent="-228600" defTabSz="642938">
              <a:defRPr sz="2400">
                <a:solidFill>
                  <a:schemeClr val="tx1"/>
                </a:solidFill>
                <a:latin typeface="Arial" panose="020B0604020202020204" pitchFamily="34" charset="0"/>
                <a:ea typeface="ＭＳ Ｐゴシック" panose="020B0600070205080204" pitchFamily="34" charset="-128"/>
              </a:defRPr>
            </a:lvl3pPr>
            <a:lvl4pPr marL="1600200" indent="-228600" defTabSz="642938">
              <a:defRPr sz="2400">
                <a:solidFill>
                  <a:schemeClr val="tx1"/>
                </a:solidFill>
                <a:latin typeface="Arial" panose="020B0604020202020204" pitchFamily="34" charset="0"/>
                <a:ea typeface="ＭＳ Ｐゴシック" panose="020B0600070205080204" pitchFamily="34" charset="-128"/>
              </a:defRPr>
            </a:lvl4pPr>
            <a:lvl5pPr marL="2057400" indent="-228600" defTabSz="642938">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6429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dirty="0">
                <a:solidFill>
                  <a:schemeClr val="tx2"/>
                </a:solidFill>
                <a:sym typeface="Gill Sans" panose="020B0502020104020203" pitchFamily="34" charset="-79"/>
              </a:rPr>
              <a:t>1*- Use the data to test basic assumptions inherent to standard ACE (ADE) models  </a:t>
            </a:r>
          </a:p>
          <a:p>
            <a:pPr lvl="1" algn="l" eaLnBrk="1" hangingPunct="1"/>
            <a:r>
              <a:rPr lang="en-US" altLang="en-US" i="1" dirty="0">
                <a:solidFill>
                  <a:schemeClr val="tx2"/>
                </a:solidFill>
                <a:sym typeface="Gill Sans" panose="020B0502020104020203" pitchFamily="34" charset="-79"/>
              </a:rPr>
              <a:t>Saturated Model</a:t>
            </a:r>
          </a:p>
          <a:p>
            <a:pPr algn="l" eaLnBrk="1" hangingPunct="1"/>
            <a:endParaRPr lang="en-US" altLang="en-US" dirty="0">
              <a:solidFill>
                <a:schemeClr val="tx2"/>
              </a:solidFill>
              <a:sym typeface="Gill Sans" panose="020B0502020104020203" pitchFamily="34" charset="-79"/>
            </a:endParaRPr>
          </a:p>
          <a:p>
            <a:pPr algn="l" eaLnBrk="1" hangingPunct="1"/>
            <a:r>
              <a:rPr lang="en-US" altLang="en-US" dirty="0">
                <a:solidFill>
                  <a:schemeClr val="tx2"/>
                </a:solidFill>
                <a:sym typeface="Gill Sans" panose="020B0502020104020203" pitchFamily="34" charset="-79"/>
              </a:rPr>
              <a:t>2- Estimate contributions of genetic and environmental effects on the </a:t>
            </a:r>
            <a:r>
              <a:rPr lang="en-US" altLang="en-US" u="sng" dirty="0">
                <a:solidFill>
                  <a:schemeClr val="tx2"/>
                </a:solidFill>
                <a:sym typeface="Gill Sans" panose="020B0502020104020203" pitchFamily="34" charset="-79"/>
              </a:rPr>
              <a:t>liability</a:t>
            </a:r>
            <a:r>
              <a:rPr lang="en-US" altLang="en-US" dirty="0">
                <a:solidFill>
                  <a:schemeClr val="tx2"/>
                </a:solidFill>
                <a:sym typeface="Gill Sans" panose="020B0502020104020203" pitchFamily="34" charset="-79"/>
              </a:rPr>
              <a:t> of a trait</a:t>
            </a:r>
          </a:p>
          <a:p>
            <a:pPr algn="l" eaLnBrk="1" hangingPunct="1"/>
            <a:r>
              <a:rPr lang="en-US" altLang="en-US" dirty="0">
                <a:solidFill>
                  <a:schemeClr val="tx2"/>
                </a:solidFill>
                <a:sym typeface="Gill Sans" panose="020B0502020104020203" pitchFamily="34" charset="-79"/>
              </a:rPr>
              <a:t>	</a:t>
            </a:r>
            <a:r>
              <a:rPr lang="en-US" altLang="en-US" i="1" dirty="0">
                <a:solidFill>
                  <a:schemeClr val="tx2"/>
                </a:solidFill>
                <a:sym typeface="Gill Sans" panose="020B0502020104020203" pitchFamily="34" charset="-79"/>
              </a:rPr>
              <a:t>ADE or ACE Models</a:t>
            </a:r>
          </a:p>
          <a:p>
            <a:pPr lvl="1" algn="l" eaLnBrk="1" hangingPunct="1"/>
            <a:endParaRPr lang="en-US" altLang="en-US" i="1" dirty="0">
              <a:solidFill>
                <a:schemeClr val="tx2"/>
              </a:solidFill>
              <a:sym typeface="Gill Sans" panose="020B0502020104020203" pitchFamily="34" charset="-79"/>
            </a:endParaRPr>
          </a:p>
          <a:p>
            <a:pPr algn="l" eaLnBrk="1" hangingPunct="1"/>
            <a:r>
              <a:rPr lang="en-US" altLang="en-US" dirty="0">
                <a:solidFill>
                  <a:schemeClr val="tx2"/>
                </a:solidFill>
                <a:sym typeface="Gill Sans" panose="020B0502020104020203" pitchFamily="34" charset="-79"/>
              </a:rPr>
              <a:t>3**- Test ADE (ACE) </a:t>
            </a:r>
            <a:r>
              <a:rPr lang="en-US" altLang="en-US" dirty="0" err="1">
                <a:solidFill>
                  <a:schemeClr val="tx2"/>
                </a:solidFill>
                <a:sym typeface="Gill Sans" panose="020B0502020104020203" pitchFamily="34" charset="-79"/>
              </a:rPr>
              <a:t>submodels</a:t>
            </a:r>
            <a:r>
              <a:rPr lang="en-US" altLang="en-US" dirty="0">
                <a:solidFill>
                  <a:schemeClr val="tx2"/>
                </a:solidFill>
                <a:sym typeface="Gill Sans" panose="020B0502020104020203" pitchFamily="34" charset="-79"/>
              </a:rPr>
              <a:t> to identify and report significant genetic and environmental contributions  </a:t>
            </a:r>
          </a:p>
          <a:p>
            <a:pPr lvl="1" algn="l" eaLnBrk="1" hangingPunct="1"/>
            <a:r>
              <a:rPr lang="en-US" altLang="en-US" i="1" dirty="0">
                <a:solidFill>
                  <a:schemeClr val="tx2"/>
                </a:solidFill>
                <a:sym typeface="Gill Sans" panose="020B0502020104020203" pitchFamily="34" charset="-79"/>
              </a:rPr>
              <a:t>AE or E Only Models</a:t>
            </a:r>
          </a:p>
          <a:p>
            <a:pPr lvl="1" algn="l" eaLnBrk="1" hangingPunct="1"/>
            <a:endParaRPr lang="en-US" altLang="en-US" i="1" dirty="0">
              <a:solidFill>
                <a:schemeClr val="tx2"/>
              </a:solidFill>
              <a:sym typeface="Gill Sans" panose="020B0502020104020203" pitchFamily="34" charset="-79"/>
            </a:endParaRPr>
          </a:p>
          <a:p>
            <a:pPr lvl="1" algn="l" eaLnBrk="1" hangingPunct="1"/>
            <a:r>
              <a:rPr lang="en-US" altLang="en-US" i="1" dirty="0">
                <a:solidFill>
                  <a:schemeClr val="tx2"/>
                </a:solidFill>
                <a:sym typeface="Gill Sans" panose="020B0502020104020203" pitchFamily="34" charset="-79"/>
              </a:rPr>
              <a:t>*Not reviewing saturated model in this practical</a:t>
            </a:r>
          </a:p>
          <a:p>
            <a:pPr lvl="1" algn="l" eaLnBrk="1" hangingPunct="1"/>
            <a:r>
              <a:rPr lang="en-US" altLang="en-US" i="1" dirty="0">
                <a:solidFill>
                  <a:schemeClr val="tx2"/>
                </a:solidFill>
                <a:sym typeface="Gill Sans" panose="020B0502020104020203" pitchFamily="34" charset="-79"/>
              </a:rPr>
              <a:t>** Maybe if there’s time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673E-DBB3-ED7B-49B5-FCDF09C38C6A}"/>
              </a:ext>
            </a:extLst>
          </p:cNvPr>
          <p:cNvSpPr>
            <a:spLocks noGrp="1"/>
          </p:cNvSpPr>
          <p:nvPr>
            <p:ph type="title"/>
          </p:nvPr>
        </p:nvSpPr>
        <p:spPr/>
        <p:txBody>
          <a:bodyPr/>
          <a:lstStyle/>
          <a:p>
            <a:r>
              <a:rPr lang="en-US" dirty="0"/>
              <a:t>Back to R…</a:t>
            </a:r>
          </a:p>
        </p:txBody>
      </p:sp>
      <p:sp>
        <p:nvSpPr>
          <p:cNvPr id="3" name="TextBox 2">
            <a:extLst>
              <a:ext uri="{FF2B5EF4-FFF2-40B4-BE49-F238E27FC236}">
                <a16:creationId xmlns:a16="http://schemas.microsoft.com/office/drawing/2014/main" id="{6C7A31F2-282F-2E52-CFE4-BA5F7AE9E311}"/>
              </a:ext>
            </a:extLst>
          </p:cNvPr>
          <p:cNvSpPr txBox="1"/>
          <p:nvPr/>
        </p:nvSpPr>
        <p:spPr>
          <a:xfrm>
            <a:off x="1143000" y="4448643"/>
            <a:ext cx="7209728" cy="1107996"/>
          </a:xfrm>
          <a:prstGeom prst="rect">
            <a:avLst/>
          </a:prstGeom>
          <a:noFill/>
        </p:spPr>
        <p:txBody>
          <a:bodyPr wrap="square" rtlCol="0">
            <a:spAutoFit/>
          </a:bodyPr>
          <a:lstStyle/>
          <a:p>
            <a:r>
              <a:rPr lang="en-US" sz="2400" dirty="0"/>
              <a:t>Copy from: </a:t>
            </a:r>
            <a:r>
              <a:rPr lang="en-US" sz="2400" dirty="0">
                <a:solidFill>
                  <a:schemeClr val="accent2"/>
                </a:solidFill>
              </a:rPr>
              <a:t>/faculty/</a:t>
            </a:r>
            <a:r>
              <a:rPr lang="en-US" sz="2400" dirty="0" err="1">
                <a:solidFill>
                  <a:schemeClr val="accent2"/>
                </a:solidFill>
              </a:rPr>
              <a:t>chelsea</a:t>
            </a:r>
            <a:r>
              <a:rPr lang="en-US" sz="2400" dirty="0">
                <a:solidFill>
                  <a:schemeClr val="accent2"/>
                </a:solidFill>
              </a:rPr>
              <a:t>/2024/Day-3/Ordinal</a:t>
            </a:r>
          </a:p>
          <a:p>
            <a:r>
              <a:rPr lang="en-US" sz="2400" dirty="0"/>
              <a:t>If you did not do so at the beginning</a:t>
            </a:r>
          </a:p>
          <a:p>
            <a:endParaRPr lang="en-US" dirty="0"/>
          </a:p>
        </p:txBody>
      </p:sp>
    </p:spTree>
    <p:extLst>
      <p:ext uri="{BB962C8B-B14F-4D97-AF65-F5344CB8AC3E}">
        <p14:creationId xmlns:p14="http://schemas.microsoft.com/office/powerpoint/2010/main" val="3976273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B2BC0-DCE5-DA24-AF17-16205C16B61E}"/>
              </a:ext>
            </a:extLst>
          </p:cNvPr>
          <p:cNvSpPr>
            <a:spLocks noGrp="1"/>
          </p:cNvSpPr>
          <p:nvPr>
            <p:ph type="title"/>
          </p:nvPr>
        </p:nvSpPr>
        <p:spPr>
          <a:xfrm>
            <a:off x="971550" y="247650"/>
            <a:ext cx="8020050" cy="742950"/>
          </a:xfrm>
        </p:spPr>
        <p:txBody>
          <a:bodyPr/>
          <a:lstStyle/>
          <a:p>
            <a:r>
              <a:rPr lang="en-AU" sz="4400" dirty="0"/>
              <a:t>Handling Ordinal Data in </a:t>
            </a:r>
            <a:r>
              <a:rPr lang="en-AU" sz="4400" dirty="0" err="1"/>
              <a:t>OpenMx</a:t>
            </a:r>
            <a:endParaRPr lang="en-US" dirty="0"/>
          </a:p>
        </p:txBody>
      </p:sp>
      <p:sp>
        <p:nvSpPr>
          <p:cNvPr id="3" name="Content Placeholder 2">
            <a:extLst>
              <a:ext uri="{FF2B5EF4-FFF2-40B4-BE49-F238E27FC236}">
                <a16:creationId xmlns:a16="http://schemas.microsoft.com/office/drawing/2014/main" id="{A8D9CB41-D6BB-FEB3-4690-E59E4B1E8619}"/>
              </a:ext>
            </a:extLst>
          </p:cNvPr>
          <p:cNvSpPr>
            <a:spLocks noGrp="1"/>
          </p:cNvSpPr>
          <p:nvPr>
            <p:ph idx="1"/>
          </p:nvPr>
        </p:nvSpPr>
        <p:spPr>
          <a:xfrm>
            <a:off x="1143000" y="1143000"/>
            <a:ext cx="7200900" cy="3581400"/>
          </a:xfrm>
        </p:spPr>
        <p:txBody>
          <a:bodyPr/>
          <a:lstStyle/>
          <a:p>
            <a:pPr marL="0" indent="0">
              <a:buNone/>
            </a:pPr>
            <a:endParaRPr lang="en-US" dirty="0"/>
          </a:p>
          <a:p>
            <a:r>
              <a:rPr lang="en-GB" altLang="en-US" sz="2000" dirty="0">
                <a:solidFill>
                  <a:schemeClr val="tx1"/>
                </a:solidFill>
                <a:latin typeface="Arial" charset="0"/>
              </a:rPr>
              <a:t># Declare variables to be ordered Factors for </a:t>
            </a:r>
            <a:r>
              <a:rPr lang="en-GB" altLang="en-US" sz="2000" dirty="0" err="1">
                <a:solidFill>
                  <a:schemeClr val="tx1"/>
                </a:solidFill>
                <a:latin typeface="Arial" charset="0"/>
              </a:rPr>
              <a:t>OpenMx</a:t>
            </a:r>
            <a:endParaRPr lang="en-US" altLang="en-US" sz="2000" dirty="0">
              <a:solidFill>
                <a:schemeClr val="tx1"/>
              </a:solidFill>
              <a:latin typeface="Arial" charset="0"/>
            </a:endParaRPr>
          </a:p>
          <a:p>
            <a:pPr marL="0" indent="0">
              <a:buNone/>
            </a:pPr>
            <a:r>
              <a:rPr lang="en-US" dirty="0"/>
              <a:t>	</a:t>
            </a:r>
            <a:r>
              <a:rPr lang="en-US" dirty="0" err="1"/>
              <a:t>mzDataF</a:t>
            </a:r>
            <a:r>
              <a:rPr lang="en-US" dirty="0"/>
              <a:t> &lt;- </a:t>
            </a:r>
            <a:r>
              <a:rPr lang="en-US" dirty="0" err="1"/>
              <a:t>mxFactor</a:t>
            </a:r>
            <a:r>
              <a:rPr lang="en-US" dirty="0"/>
              <a:t>( x=</a:t>
            </a:r>
            <a:r>
              <a:rPr lang="en-US" dirty="0" err="1"/>
              <a:t>mzData</a:t>
            </a:r>
            <a:r>
              <a:rPr lang="en-US" dirty="0"/>
              <a:t>, levels=c(0:nth) )</a:t>
            </a:r>
          </a:p>
          <a:p>
            <a:pPr marL="0" indent="0">
              <a:buNone/>
            </a:pPr>
            <a:r>
              <a:rPr lang="en-US" dirty="0"/>
              <a:t>	</a:t>
            </a:r>
            <a:r>
              <a:rPr lang="en-US" dirty="0" err="1"/>
              <a:t>dzDataF</a:t>
            </a:r>
            <a:r>
              <a:rPr lang="en-US" dirty="0"/>
              <a:t> &lt;- </a:t>
            </a:r>
            <a:r>
              <a:rPr lang="en-US" dirty="0" err="1"/>
              <a:t>mxFactor</a:t>
            </a:r>
            <a:r>
              <a:rPr lang="en-US" dirty="0"/>
              <a:t>( x=</a:t>
            </a:r>
            <a:r>
              <a:rPr lang="en-US" dirty="0" err="1"/>
              <a:t>dzData</a:t>
            </a:r>
            <a:r>
              <a:rPr lang="en-US" dirty="0"/>
              <a:t>, levels=c(0:nth) )</a:t>
            </a:r>
          </a:p>
        </p:txBody>
      </p:sp>
    </p:spTree>
    <p:extLst>
      <p:ext uri="{BB962C8B-B14F-4D97-AF65-F5344CB8AC3E}">
        <p14:creationId xmlns:p14="http://schemas.microsoft.com/office/powerpoint/2010/main" val="1050677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AC77C03-76E6-B250-8971-D5B2393D2E2A}"/>
              </a:ext>
            </a:extLst>
          </p:cNvPr>
          <p:cNvSpPr>
            <a:spLocks noGrp="1"/>
          </p:cNvSpPr>
          <p:nvPr>
            <p:ph type="title" idx="4294967295"/>
          </p:nvPr>
        </p:nvSpPr>
        <p:spPr>
          <a:xfrm>
            <a:off x="762000" y="304800"/>
            <a:ext cx="8229600" cy="1143000"/>
          </a:xfrm>
        </p:spPr>
        <p:txBody>
          <a:bodyPr>
            <a:normAutofit/>
          </a:bodyPr>
          <a:lstStyle/>
          <a:p>
            <a:pPr eaLnBrk="1" hangingPunct="1">
              <a:defRPr/>
            </a:pPr>
            <a:r>
              <a:rPr lang="en-AU" sz="3400" dirty="0"/>
              <a:t>Handling Ordinal Data in </a:t>
            </a:r>
            <a:r>
              <a:rPr lang="en-AU" sz="3400" dirty="0" err="1"/>
              <a:t>OpenMx</a:t>
            </a:r>
            <a:endParaRPr lang="en-AU" sz="3400" dirty="0"/>
          </a:p>
        </p:txBody>
      </p:sp>
      <p:sp>
        <p:nvSpPr>
          <p:cNvPr id="40964" name="Content Placeholder 2">
            <a:extLst>
              <a:ext uri="{FF2B5EF4-FFF2-40B4-BE49-F238E27FC236}">
                <a16:creationId xmlns:a16="http://schemas.microsoft.com/office/drawing/2014/main" id="{D42F77BB-362C-E28C-3588-7D82AFB0F1EC}"/>
              </a:ext>
            </a:extLst>
          </p:cNvPr>
          <p:cNvSpPr>
            <a:spLocks noGrp="1"/>
          </p:cNvSpPr>
          <p:nvPr>
            <p:ph idx="4294967295"/>
          </p:nvPr>
        </p:nvSpPr>
        <p:spPr>
          <a:xfrm>
            <a:off x="762000" y="990600"/>
            <a:ext cx="8229600" cy="5715000"/>
          </a:xfrm>
        </p:spPr>
        <p:txBody>
          <a:bodyPr>
            <a:noAutofit/>
          </a:bodyPr>
          <a:lstStyle/>
          <a:p>
            <a:pPr eaLnBrk="1" hangingPunct="1">
              <a:buFont typeface="Wingdings" charset="0"/>
              <a:buChar char="l"/>
              <a:defRPr/>
            </a:pPr>
            <a:r>
              <a:rPr lang="en-AU" dirty="0"/>
              <a:t>1- Determine the 1</a:t>
            </a:r>
            <a:r>
              <a:rPr lang="en-AU" baseline="30000" dirty="0"/>
              <a:t>st</a:t>
            </a:r>
            <a:r>
              <a:rPr lang="en-AU" dirty="0"/>
              <a:t> threshold </a:t>
            </a:r>
          </a:p>
          <a:p>
            <a:pPr eaLnBrk="1" hangingPunct="1">
              <a:buFont typeface="Wingdings" charset="0"/>
              <a:buNone/>
              <a:defRPr/>
            </a:pPr>
            <a:r>
              <a:rPr lang="en-AU" dirty="0" err="1">
                <a:solidFill>
                  <a:schemeClr val="accent6">
                    <a:lumMod val="50000"/>
                  </a:schemeClr>
                </a:solidFill>
              </a:rPr>
              <a:t>svLTh</a:t>
            </a:r>
            <a:r>
              <a:rPr lang="en-AU" dirty="0">
                <a:solidFill>
                  <a:schemeClr val="accent6">
                    <a:lumMod val="50000"/>
                  </a:schemeClr>
                </a:solidFill>
              </a:rPr>
              <a:t> &lt;- -1.5           </a:t>
            </a:r>
            <a:r>
              <a:rPr lang="en-AU" dirty="0"/>
              <a:t># start value for first threshold</a:t>
            </a:r>
          </a:p>
          <a:p>
            <a:pPr eaLnBrk="1" hangingPunct="1">
              <a:buFont typeface="Wingdings" charset="0"/>
              <a:buNone/>
              <a:defRPr/>
            </a:pPr>
            <a:endParaRPr lang="en-AU" dirty="0"/>
          </a:p>
          <a:p>
            <a:pPr eaLnBrk="1" hangingPunct="1">
              <a:buFont typeface="Wingdings" charset="0"/>
              <a:buChar char="l"/>
              <a:defRPr/>
            </a:pPr>
            <a:r>
              <a:rPr lang="en-AU" dirty="0"/>
              <a:t>2- Determine displacements between 1</a:t>
            </a:r>
            <a:r>
              <a:rPr lang="en-AU" baseline="30000" dirty="0"/>
              <a:t>st</a:t>
            </a:r>
            <a:r>
              <a:rPr lang="en-AU" dirty="0"/>
              <a:t> threshold and subsequent thresholds</a:t>
            </a:r>
          </a:p>
          <a:p>
            <a:pPr marL="0" indent="0" eaLnBrk="1" hangingPunct="1">
              <a:buNone/>
              <a:defRPr/>
            </a:pPr>
            <a:r>
              <a:rPr lang="en-AU" dirty="0" err="1">
                <a:solidFill>
                  <a:schemeClr val="accent6">
                    <a:lumMod val="50000"/>
                  </a:schemeClr>
                </a:solidFill>
              </a:rPr>
              <a:t>svITh</a:t>
            </a:r>
            <a:r>
              <a:rPr lang="en-AU" dirty="0">
                <a:solidFill>
                  <a:schemeClr val="accent6">
                    <a:lumMod val="50000"/>
                  </a:schemeClr>
                </a:solidFill>
              </a:rPr>
              <a:t> &lt;- 1               </a:t>
            </a:r>
            <a:r>
              <a:rPr lang="en-AU" dirty="0"/>
              <a:t># start value for increments</a:t>
            </a:r>
          </a:p>
          <a:p>
            <a:pPr marL="0" indent="0" eaLnBrk="1" hangingPunct="1">
              <a:buNone/>
              <a:defRPr/>
            </a:pPr>
            <a:endParaRPr lang="en-AU" dirty="0"/>
          </a:p>
          <a:p>
            <a:pPr eaLnBrk="1" hangingPunct="1">
              <a:buFont typeface="Wingdings" charset="0"/>
              <a:buChar char="l"/>
              <a:defRPr/>
            </a:pPr>
            <a:r>
              <a:rPr lang="en-AU" dirty="0"/>
              <a:t>3- Add the 1</a:t>
            </a:r>
            <a:r>
              <a:rPr lang="en-AU" baseline="30000" dirty="0"/>
              <a:t>st</a:t>
            </a:r>
            <a:r>
              <a:rPr lang="en-AU" dirty="0"/>
              <a:t> threshold and the displacement to obtain the subsequent thresholds</a:t>
            </a:r>
          </a:p>
          <a:p>
            <a:pPr marL="0" indent="0" eaLnBrk="1" hangingPunct="1">
              <a:buNone/>
              <a:defRPr/>
            </a:pPr>
            <a:r>
              <a:rPr lang="en-AU" dirty="0" err="1">
                <a:solidFill>
                  <a:schemeClr val="accent6">
                    <a:lumMod val="50000"/>
                  </a:schemeClr>
                </a:solidFill>
              </a:rPr>
              <a:t>svTh</a:t>
            </a:r>
            <a:r>
              <a:rPr lang="en-AU" dirty="0">
                <a:solidFill>
                  <a:schemeClr val="accent6">
                    <a:lumMod val="50000"/>
                  </a:schemeClr>
                </a:solidFill>
              </a:rPr>
              <a:t> &lt;- matrix(rep(c(</a:t>
            </a:r>
            <a:r>
              <a:rPr lang="en-AU" dirty="0" err="1">
                <a:solidFill>
                  <a:schemeClr val="accent6">
                    <a:lumMod val="50000"/>
                  </a:schemeClr>
                </a:solidFill>
              </a:rPr>
              <a:t>svLTh</a:t>
            </a:r>
            <a:r>
              <a:rPr lang="en-AU" dirty="0">
                <a:solidFill>
                  <a:schemeClr val="accent6">
                    <a:lumMod val="50000"/>
                  </a:schemeClr>
                </a:solidFill>
              </a:rPr>
              <a:t>,(rep(svITh,nth-1)))),</a:t>
            </a:r>
            <a:r>
              <a:rPr lang="en-AU" dirty="0" err="1">
                <a:solidFill>
                  <a:schemeClr val="accent6">
                    <a:lumMod val="50000"/>
                  </a:schemeClr>
                </a:solidFill>
              </a:rPr>
              <a:t>nrow</a:t>
            </a:r>
            <a:r>
              <a:rPr lang="en-AU" dirty="0">
                <a:solidFill>
                  <a:schemeClr val="accent6">
                    <a:lumMod val="50000"/>
                  </a:schemeClr>
                </a:solidFill>
              </a:rPr>
              <a:t>=</a:t>
            </a:r>
            <a:r>
              <a:rPr lang="en-AU" dirty="0" err="1">
                <a:solidFill>
                  <a:schemeClr val="accent6">
                    <a:lumMod val="50000"/>
                  </a:schemeClr>
                </a:solidFill>
              </a:rPr>
              <a:t>nth,ncol</a:t>
            </a:r>
            <a:r>
              <a:rPr lang="en-AU" dirty="0">
                <a:solidFill>
                  <a:schemeClr val="accent6">
                    <a:lumMod val="50000"/>
                  </a:schemeClr>
                </a:solidFill>
              </a:rPr>
              <a:t>=</a:t>
            </a:r>
            <a:r>
              <a:rPr lang="en-AU" dirty="0" err="1">
                <a:solidFill>
                  <a:schemeClr val="accent6">
                    <a:lumMod val="50000"/>
                  </a:schemeClr>
                </a:solidFill>
              </a:rPr>
              <a:t>nv</a:t>
            </a:r>
            <a:r>
              <a:rPr lang="en-AU" dirty="0">
                <a:solidFill>
                  <a:schemeClr val="accent6">
                    <a:lumMod val="50000"/>
                  </a:schemeClr>
                </a:solidFill>
              </a:rPr>
              <a:t>)</a:t>
            </a:r>
          </a:p>
          <a:p>
            <a:pPr marL="0" indent="0" eaLnBrk="1" hangingPunct="1">
              <a:buNone/>
              <a:defRPr/>
            </a:pPr>
            <a:endParaRPr lang="en-AU" dirty="0"/>
          </a:p>
          <a:p>
            <a:pPr marL="0" indent="0" eaLnBrk="1" hangingPunct="1">
              <a:buNone/>
              <a:defRPr/>
            </a:pPr>
            <a:endParaRPr lang="en-AU" dirty="0">
              <a:solidFill>
                <a:schemeClr val="accent5"/>
              </a:solidFill>
            </a:endParaRPr>
          </a:p>
          <a:p>
            <a:pPr marL="0" indent="0" algn="ctr" eaLnBrk="1" hangingPunct="1">
              <a:buNone/>
              <a:defRPr/>
            </a:pPr>
            <a:endParaRPr lang="en-AU" dirty="0">
              <a:solidFill>
                <a:schemeClr val="accent6">
                  <a:lumMod val="50000"/>
                </a:schemeClr>
              </a:solidFill>
            </a:endParaRPr>
          </a:p>
          <a:p>
            <a:pPr marL="0" indent="0" algn="ctr" eaLnBrk="1" hangingPunct="1">
              <a:buNone/>
              <a:defRPr/>
            </a:pPr>
            <a:r>
              <a:rPr lang="en-AU" dirty="0" err="1">
                <a:solidFill>
                  <a:schemeClr val="accent6">
                    <a:lumMod val="50000"/>
                  </a:schemeClr>
                </a:solidFill>
              </a:rPr>
              <a:t>svTh</a:t>
            </a:r>
            <a:r>
              <a:rPr lang="en-AU" dirty="0">
                <a:solidFill>
                  <a:schemeClr val="accent6">
                    <a:lumMod val="50000"/>
                  </a:schemeClr>
                </a:solidFill>
              </a:rPr>
              <a:t> = (1x nth)</a:t>
            </a:r>
          </a:p>
        </p:txBody>
      </p:sp>
      <p:graphicFrame>
        <p:nvGraphicFramePr>
          <p:cNvPr id="2" name="Group 56">
            <a:extLst>
              <a:ext uri="{FF2B5EF4-FFF2-40B4-BE49-F238E27FC236}">
                <a16:creationId xmlns:a16="http://schemas.microsoft.com/office/drawing/2014/main" id="{39911D69-057E-B1C7-522C-00EBE7A7E4B0}"/>
              </a:ext>
            </a:extLst>
          </p:cNvPr>
          <p:cNvGraphicFramePr>
            <a:graphicFrameLocks noGrp="1"/>
          </p:cNvGraphicFramePr>
          <p:nvPr>
            <p:extLst>
              <p:ext uri="{D42A27DB-BD31-4B8C-83A1-F6EECF244321}">
                <p14:modId xmlns:p14="http://schemas.microsoft.com/office/powerpoint/2010/main" val="1593582223"/>
              </p:ext>
            </p:extLst>
          </p:nvPr>
        </p:nvGraphicFramePr>
        <p:xfrm>
          <a:off x="4572000" y="5181600"/>
          <a:ext cx="609600" cy="1097757"/>
        </p:xfrm>
        <a:graphic>
          <a:graphicData uri="http://schemas.openxmlformats.org/drawingml/2006/table">
            <a:tbl>
              <a:tblPr/>
              <a:tblGrid>
                <a:gridCol w="609600">
                  <a:extLst>
                    <a:ext uri="{9D8B030D-6E8A-4147-A177-3AD203B41FA5}">
                      <a16:colId xmlns:a16="http://schemas.microsoft.com/office/drawing/2014/main" val="20000"/>
                    </a:ext>
                  </a:extLst>
                </a:gridCol>
              </a:tblGrid>
              <a:tr h="36591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600" b="1" i="0" u="none" strike="noStrike" cap="none" normalizeH="0" baseline="0" dirty="0">
                          <a:ln>
                            <a:noFill/>
                          </a:ln>
                          <a:solidFill>
                            <a:schemeClr val="accent6">
                              <a:lumMod val="50000"/>
                            </a:schemeClr>
                          </a:solidFill>
                          <a:effectLst/>
                          <a:latin typeface="Arial" charset="0"/>
                          <a:ea typeface="ＭＳ Ｐゴシック" charset="0"/>
                        </a:rPr>
                        <a:t>-1.5</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91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600" b="1" i="0" u="none" strike="noStrike" cap="none" normalizeH="0" baseline="0" dirty="0">
                          <a:ln>
                            <a:noFill/>
                          </a:ln>
                          <a:solidFill>
                            <a:schemeClr val="accent6">
                              <a:lumMod val="50000"/>
                            </a:schemeClr>
                          </a:solidFill>
                          <a:effectLst/>
                          <a:latin typeface="Arial" charset="0"/>
                          <a:ea typeface="ＭＳ Ｐゴシック" charset="0"/>
                        </a:rPr>
                        <a:t>1</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91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600" b="1" i="0" u="none" strike="noStrike" cap="none" normalizeH="0" baseline="0" dirty="0">
                          <a:ln>
                            <a:noFill/>
                          </a:ln>
                          <a:solidFill>
                            <a:schemeClr val="accent6">
                              <a:lumMod val="50000"/>
                            </a:schemeClr>
                          </a:solidFill>
                          <a:effectLst/>
                          <a:latin typeface="Arial" charset="0"/>
                          <a:ea typeface="ＭＳ Ｐゴシック" charset="0"/>
                        </a:rPr>
                        <a:t>1</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3492" name="Rectangle 4">
            <a:extLst>
              <a:ext uri="{FF2B5EF4-FFF2-40B4-BE49-F238E27FC236}">
                <a16:creationId xmlns:a16="http://schemas.microsoft.com/office/drawing/2014/main" id="{478863E9-9008-1AEA-78E0-6687DF8ACD8D}"/>
              </a:ext>
            </a:extLst>
          </p:cNvPr>
          <p:cNvSpPr>
            <a:spLocks noGrp="1" noChangeArrowheads="1"/>
          </p:cNvSpPr>
          <p:nvPr>
            <p:ph type="title"/>
          </p:nvPr>
        </p:nvSpPr>
        <p:spPr/>
        <p:txBody>
          <a:bodyPr/>
          <a:lstStyle/>
          <a:p>
            <a:pPr eaLnBrk="1" hangingPunct="1">
              <a:defRPr/>
            </a:pPr>
            <a:r>
              <a:rPr lang="en-US" sz="3400"/>
              <a:t>Matrix and Algebra for Expected Means</a:t>
            </a:r>
          </a:p>
        </p:txBody>
      </p:sp>
      <p:sp>
        <p:nvSpPr>
          <p:cNvPr id="63493" name="Rectangle 5">
            <a:extLst>
              <a:ext uri="{FF2B5EF4-FFF2-40B4-BE49-F238E27FC236}">
                <a16:creationId xmlns:a16="http://schemas.microsoft.com/office/drawing/2014/main" id="{7D17CF2C-1079-B57D-A6CA-44B096D1CAAC}"/>
              </a:ext>
            </a:extLst>
          </p:cNvPr>
          <p:cNvSpPr>
            <a:spLocks noChangeArrowheads="1"/>
          </p:cNvSpPr>
          <p:nvPr/>
        </p:nvSpPr>
        <p:spPr bwMode="auto">
          <a:xfrm>
            <a:off x="685800" y="1889125"/>
            <a:ext cx="8534400" cy="1631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dirty="0" err="1">
                <a:latin typeface="Arial" charset="0"/>
                <a:ea typeface="ＭＳ Ｐゴシック" charset="0"/>
              </a:rPr>
              <a:t>meanG</a:t>
            </a:r>
            <a:r>
              <a:rPr lang="en-US" sz="2000" dirty="0">
                <a:latin typeface="Arial" charset="0"/>
                <a:ea typeface="ＭＳ Ｐゴシック" charset="0"/>
              </a:rPr>
              <a:t>    &lt;- </a:t>
            </a:r>
            <a:r>
              <a:rPr lang="en-US" sz="2000" dirty="0" err="1">
                <a:latin typeface="Arial" charset="0"/>
                <a:ea typeface="ＭＳ Ｐゴシック" charset="0"/>
              </a:rPr>
              <a:t>mxMatrix</a:t>
            </a:r>
            <a:r>
              <a:rPr lang="en-US" sz="2000" dirty="0">
                <a:latin typeface="Arial" charset="0"/>
                <a:ea typeface="ＭＳ Ｐゴシック" charset="0"/>
              </a:rPr>
              <a:t>( type="Zero", </a:t>
            </a:r>
            <a:r>
              <a:rPr lang="en-US" sz="2000" dirty="0" err="1">
                <a:latin typeface="Arial" charset="0"/>
                <a:ea typeface="ＭＳ Ｐゴシック" charset="0"/>
              </a:rPr>
              <a:t>nrow</a:t>
            </a:r>
            <a:r>
              <a:rPr lang="en-US" sz="2000" dirty="0">
                <a:latin typeface="Arial" charset="0"/>
                <a:ea typeface="ＭＳ Ｐゴシック" charset="0"/>
              </a:rPr>
              <a:t>=1, </a:t>
            </a:r>
            <a:r>
              <a:rPr lang="en-US" sz="2000" dirty="0" err="1">
                <a:latin typeface="Arial" charset="0"/>
                <a:ea typeface="ＭＳ Ｐゴシック" charset="0"/>
              </a:rPr>
              <a:t>ncol</a:t>
            </a:r>
            <a:r>
              <a:rPr lang="en-US" sz="2000" dirty="0">
                <a:latin typeface="Arial" charset="0"/>
                <a:ea typeface="ＭＳ Ｐゴシック" charset="0"/>
              </a:rPr>
              <a:t>=</a:t>
            </a:r>
            <a:r>
              <a:rPr lang="en-US" sz="2000" dirty="0" err="1">
                <a:latin typeface="Arial" charset="0"/>
                <a:ea typeface="ＭＳ Ｐゴシック" charset="0"/>
              </a:rPr>
              <a:t>nv</a:t>
            </a:r>
            <a:r>
              <a:rPr lang="en-US" sz="2000" dirty="0">
                <a:latin typeface="Arial" charset="0"/>
                <a:ea typeface="ＭＳ Ｐゴシック" charset="0"/>
              </a:rPr>
              <a:t>, name=”</a:t>
            </a:r>
            <a:r>
              <a:rPr lang="en-US" sz="2000" dirty="0" err="1">
                <a:latin typeface="Arial" charset="0"/>
                <a:ea typeface="ＭＳ Ｐゴシック" charset="0"/>
              </a:rPr>
              <a:t>meanG</a:t>
            </a:r>
            <a:r>
              <a:rPr lang="en-US" sz="2000" dirty="0">
                <a:latin typeface="Arial" charset="0"/>
                <a:ea typeface="ＭＳ Ｐゴシック" charset="0"/>
              </a:rPr>
              <a:t>" )</a:t>
            </a:r>
          </a:p>
          <a:p>
            <a:pPr algn="l">
              <a:defRPr/>
            </a:pPr>
            <a:endParaRPr lang="en-US" sz="2000" dirty="0">
              <a:latin typeface="Arial" charset="0"/>
              <a:ea typeface="ＭＳ Ｐゴシック" charset="0"/>
            </a:endParaRPr>
          </a:p>
          <a:p>
            <a:pPr algn="l">
              <a:defRPr/>
            </a:pPr>
            <a:endParaRPr lang="en-US" sz="2000" dirty="0">
              <a:latin typeface="Arial" charset="0"/>
              <a:ea typeface="ＭＳ Ｐゴシック" charset="0"/>
            </a:endParaRPr>
          </a:p>
          <a:p>
            <a:pPr algn="l">
              <a:defRPr/>
            </a:pPr>
            <a:endParaRPr lang="en-US" sz="2000" dirty="0">
              <a:latin typeface="Arial" charset="0"/>
              <a:ea typeface="ＭＳ Ｐゴシック" charset="0"/>
            </a:endParaRPr>
          </a:p>
          <a:p>
            <a:pPr algn="l">
              <a:defRPr/>
            </a:pPr>
            <a:endParaRPr lang="en-US" sz="2000" dirty="0">
              <a:latin typeface="Arial" charset="0"/>
              <a:ea typeface="ＭＳ Ｐゴシック" charset="0"/>
            </a:endParaRPr>
          </a:p>
        </p:txBody>
      </p:sp>
      <p:sp>
        <p:nvSpPr>
          <p:cNvPr id="7" name="Text Box 36">
            <a:extLst>
              <a:ext uri="{FF2B5EF4-FFF2-40B4-BE49-F238E27FC236}">
                <a16:creationId xmlns:a16="http://schemas.microsoft.com/office/drawing/2014/main" id="{45AFA6A4-B363-9A99-C264-5F269099B73E}"/>
              </a:ext>
            </a:extLst>
          </p:cNvPr>
          <p:cNvSpPr txBox="1">
            <a:spLocks noChangeArrowheads="1"/>
          </p:cNvSpPr>
          <p:nvPr/>
        </p:nvSpPr>
        <p:spPr bwMode="auto">
          <a:xfrm>
            <a:off x="3819525" y="3375025"/>
            <a:ext cx="12875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Arial" charset="0"/>
                <a:ea typeface="ＭＳ Ｐゴシック" charset="0"/>
              </a:rPr>
              <a:t>1X2 Matrix</a:t>
            </a:r>
          </a:p>
        </p:txBody>
      </p:sp>
      <p:graphicFrame>
        <p:nvGraphicFramePr>
          <p:cNvPr id="8" name="Group 56">
            <a:extLst>
              <a:ext uri="{FF2B5EF4-FFF2-40B4-BE49-F238E27FC236}">
                <a16:creationId xmlns:a16="http://schemas.microsoft.com/office/drawing/2014/main" id="{268B87F4-7392-51D7-C909-B0742FE60169}"/>
              </a:ext>
            </a:extLst>
          </p:cNvPr>
          <p:cNvGraphicFramePr>
            <a:graphicFrameLocks noGrp="1"/>
          </p:cNvGraphicFramePr>
          <p:nvPr>
            <p:extLst>
              <p:ext uri="{D42A27DB-BD31-4B8C-83A1-F6EECF244321}">
                <p14:modId xmlns:p14="http://schemas.microsoft.com/office/powerpoint/2010/main" val="3182603903"/>
              </p:ext>
            </p:extLst>
          </p:nvPr>
        </p:nvGraphicFramePr>
        <p:xfrm>
          <a:off x="3200400" y="2803524"/>
          <a:ext cx="2514600" cy="365919"/>
        </p:xfrm>
        <a:graphic>
          <a:graphicData uri="http://schemas.openxmlformats.org/drawingml/2006/table">
            <a:tbl>
              <a:tblPr/>
              <a:tblGrid>
                <a:gridCol w="1257300">
                  <a:extLst>
                    <a:ext uri="{9D8B030D-6E8A-4147-A177-3AD203B41FA5}">
                      <a16:colId xmlns:a16="http://schemas.microsoft.com/office/drawing/2014/main" val="20000"/>
                    </a:ext>
                  </a:extLst>
                </a:gridCol>
                <a:gridCol w="1257300">
                  <a:extLst>
                    <a:ext uri="{9D8B030D-6E8A-4147-A177-3AD203B41FA5}">
                      <a16:colId xmlns:a16="http://schemas.microsoft.com/office/drawing/2014/main" val="470397694"/>
                    </a:ext>
                  </a:extLst>
                </a:gridCol>
              </a:tblGrid>
              <a:tr h="36591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800" b="1" i="0" u="none" strike="noStrike" cap="none" normalizeH="0" baseline="0" dirty="0">
                          <a:ln>
                            <a:noFill/>
                          </a:ln>
                          <a:solidFill>
                            <a:srgbClr val="FF9900"/>
                          </a:solidFill>
                          <a:effectLst/>
                          <a:latin typeface="Arial" charset="0"/>
                          <a:ea typeface="ＭＳ Ｐゴシック" charset="0"/>
                        </a:rPr>
                        <a:t>0</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800" b="1" i="0" u="none" strike="noStrike" cap="none" normalizeH="0" baseline="0" dirty="0">
                          <a:ln>
                            <a:noFill/>
                          </a:ln>
                          <a:solidFill>
                            <a:srgbClr val="FF9900"/>
                          </a:solidFill>
                          <a:effectLst/>
                          <a:latin typeface="Arial" charset="0"/>
                          <a:ea typeface="ＭＳ Ｐゴシック" charset="0"/>
                        </a:rPr>
                        <a:t>0</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590" name="Rectangle 6">
            <a:extLst>
              <a:ext uri="{FF2B5EF4-FFF2-40B4-BE49-F238E27FC236}">
                <a16:creationId xmlns:a16="http://schemas.microsoft.com/office/drawing/2014/main" id="{1A9AA8EC-6508-62C3-6EF2-C3DC8A30D43F}"/>
              </a:ext>
            </a:extLst>
          </p:cNvPr>
          <p:cNvSpPr>
            <a:spLocks noGrp="1" noChangeArrowheads="1"/>
          </p:cNvSpPr>
          <p:nvPr>
            <p:ph type="title"/>
          </p:nvPr>
        </p:nvSpPr>
        <p:spPr>
          <a:xfrm>
            <a:off x="971550" y="203439"/>
            <a:ext cx="7200900" cy="1485900"/>
          </a:xfrm>
        </p:spPr>
        <p:txBody>
          <a:bodyPr/>
          <a:lstStyle/>
          <a:p>
            <a:pPr eaLnBrk="1" hangingPunct="1">
              <a:defRPr/>
            </a:pPr>
            <a:r>
              <a:rPr lang="en-US" dirty="0"/>
              <a:t>Matrices for Expected Thresholds</a:t>
            </a:r>
          </a:p>
        </p:txBody>
      </p:sp>
      <p:sp>
        <p:nvSpPr>
          <p:cNvPr id="67591" name="Rectangle 7">
            <a:extLst>
              <a:ext uri="{FF2B5EF4-FFF2-40B4-BE49-F238E27FC236}">
                <a16:creationId xmlns:a16="http://schemas.microsoft.com/office/drawing/2014/main" id="{39DBD3B8-2813-E7A8-9EBF-4316A4B451C5}"/>
              </a:ext>
            </a:extLst>
          </p:cNvPr>
          <p:cNvSpPr>
            <a:spLocks noGrp="1" noChangeArrowheads="1"/>
          </p:cNvSpPr>
          <p:nvPr>
            <p:ph idx="1"/>
          </p:nvPr>
        </p:nvSpPr>
        <p:spPr>
          <a:xfrm>
            <a:off x="693668" y="1689338"/>
            <a:ext cx="5867400" cy="4406661"/>
          </a:xfrm>
        </p:spPr>
        <p:txBody>
          <a:bodyPr>
            <a:normAutofit lnSpcReduction="10000"/>
          </a:bodyPr>
          <a:lstStyle/>
          <a:p>
            <a:pPr eaLnBrk="1" hangingPunct="1">
              <a:lnSpc>
                <a:spcPct val="90000"/>
              </a:lnSpc>
              <a:buFont typeface="Wingdings" charset="0"/>
              <a:buNone/>
              <a:defRPr/>
            </a:pPr>
            <a:endParaRPr lang="en-US" dirty="0"/>
          </a:p>
          <a:p>
            <a:pPr eaLnBrk="1" hangingPunct="1">
              <a:lnSpc>
                <a:spcPct val="90000"/>
              </a:lnSpc>
              <a:buFont typeface="Wingdings" charset="0"/>
              <a:buNone/>
              <a:defRPr/>
            </a:pPr>
            <a:r>
              <a:rPr lang="en-US" dirty="0" err="1"/>
              <a:t>thinG</a:t>
            </a:r>
            <a:r>
              <a:rPr lang="en-US" dirty="0"/>
              <a:t> &lt;- </a:t>
            </a:r>
            <a:r>
              <a:rPr lang="en-US" dirty="0" err="1"/>
              <a:t>mxMatrix</a:t>
            </a:r>
            <a:r>
              <a:rPr lang="en-US" dirty="0"/>
              <a:t>( type="Full", </a:t>
            </a:r>
            <a:r>
              <a:rPr lang="en-US" dirty="0" err="1"/>
              <a:t>nrow</a:t>
            </a:r>
            <a:r>
              <a:rPr lang="en-US" dirty="0"/>
              <a:t>=nth, </a:t>
            </a:r>
            <a:r>
              <a:rPr lang="en-US" dirty="0" err="1"/>
              <a:t>ncol</a:t>
            </a:r>
            <a:r>
              <a:rPr lang="en-US" dirty="0"/>
              <a:t>=</a:t>
            </a:r>
            <a:r>
              <a:rPr lang="en-US" dirty="0" err="1"/>
              <a:t>ntv</a:t>
            </a:r>
            <a:r>
              <a:rPr lang="en-US" dirty="0"/>
              <a:t>, free=TRUE, values=</a:t>
            </a:r>
            <a:r>
              <a:rPr lang="en-US" dirty="0" err="1">
                <a:solidFill>
                  <a:schemeClr val="accent6">
                    <a:lumMod val="50000"/>
                  </a:schemeClr>
                </a:solidFill>
              </a:rPr>
              <a:t>svTh</a:t>
            </a:r>
            <a:r>
              <a:rPr lang="en-US" dirty="0"/>
              <a:t>, </a:t>
            </a:r>
            <a:r>
              <a:rPr lang="en-US" dirty="0" err="1"/>
              <a:t>lbound</a:t>
            </a:r>
            <a:r>
              <a:rPr lang="en-US" dirty="0"/>
              <a:t>=</a:t>
            </a:r>
            <a:r>
              <a:rPr lang="en-US" dirty="0" err="1">
                <a:solidFill>
                  <a:schemeClr val="accent6"/>
                </a:solidFill>
              </a:rPr>
              <a:t>lbTh</a:t>
            </a:r>
            <a:r>
              <a:rPr lang="en-US" dirty="0"/>
              <a:t>, labels=</a:t>
            </a:r>
            <a:r>
              <a:rPr lang="en-US" dirty="0" err="1"/>
              <a:t>labTh</a:t>
            </a:r>
            <a:r>
              <a:rPr lang="en-US" dirty="0"/>
              <a:t>("</a:t>
            </a:r>
            <a:r>
              <a:rPr lang="en-US" sz="2000" b="1" dirty="0" err="1">
                <a:solidFill>
                  <a:srgbClr val="FF9933"/>
                </a:solidFill>
              </a:rPr>
              <a:t>th</a:t>
            </a:r>
            <a:r>
              <a:rPr lang="en-US" dirty="0"/>
              <a:t>",</a:t>
            </a:r>
            <a:r>
              <a:rPr lang="en-US" dirty="0" err="1"/>
              <a:t>vars,nth</a:t>
            </a:r>
            <a:r>
              <a:rPr lang="en-US" dirty="0"/>
              <a:t>), name="</a:t>
            </a:r>
            <a:r>
              <a:rPr lang="en-US" dirty="0" err="1"/>
              <a:t>thinG</a:t>
            </a:r>
            <a:r>
              <a:rPr lang="en-US" dirty="0"/>
              <a:t>" )</a:t>
            </a:r>
            <a:endParaRPr lang="en-US" sz="2000" dirty="0"/>
          </a:p>
          <a:p>
            <a:pPr eaLnBrk="1" hangingPunct="1">
              <a:lnSpc>
                <a:spcPct val="90000"/>
              </a:lnSpc>
              <a:buFont typeface="Wingdings" charset="0"/>
              <a:buNone/>
              <a:defRPr/>
            </a:pPr>
            <a:endParaRPr lang="en-US" sz="2000" dirty="0"/>
          </a:p>
          <a:p>
            <a:pPr>
              <a:lnSpc>
                <a:spcPct val="90000"/>
              </a:lnSpc>
              <a:buNone/>
              <a:defRPr/>
            </a:pPr>
            <a:r>
              <a:rPr lang="en-AU" sz="2000" dirty="0">
                <a:solidFill>
                  <a:schemeClr val="accent6"/>
                </a:solidFill>
                <a:latin typeface="Verdana" pitchFamily="34" charset="0"/>
              </a:rPr>
              <a:t>* The positive bounds on the increments stop the thresholds going ‘backwards’, i.e. they preserve the ordering of the categories</a:t>
            </a:r>
            <a:endParaRPr lang="en-US" dirty="0">
              <a:solidFill>
                <a:schemeClr val="accent6"/>
              </a:solidFill>
            </a:endParaRPr>
          </a:p>
          <a:p>
            <a:pPr eaLnBrk="1" hangingPunct="1">
              <a:lnSpc>
                <a:spcPct val="90000"/>
              </a:lnSpc>
              <a:buFont typeface="Wingdings" charset="0"/>
              <a:buNone/>
              <a:defRPr/>
            </a:pPr>
            <a:endParaRPr lang="en-US" sz="2000" dirty="0"/>
          </a:p>
          <a:p>
            <a:pPr eaLnBrk="1" hangingPunct="1">
              <a:lnSpc>
                <a:spcPct val="90000"/>
              </a:lnSpc>
              <a:buFont typeface="Wingdings" charset="0"/>
              <a:buNone/>
              <a:defRPr/>
            </a:pPr>
            <a:endParaRPr lang="en-US" sz="2000" dirty="0"/>
          </a:p>
          <a:p>
            <a:pPr eaLnBrk="1" hangingPunct="1">
              <a:lnSpc>
                <a:spcPct val="90000"/>
              </a:lnSpc>
              <a:buFont typeface="Wingdings" charset="0"/>
              <a:buNone/>
              <a:defRPr/>
            </a:pPr>
            <a:r>
              <a:rPr lang="en-US" sz="2000" dirty="0"/>
              <a:t>Inc      &lt;- </a:t>
            </a:r>
            <a:r>
              <a:rPr lang="en-US" sz="2000" dirty="0" err="1"/>
              <a:t>mxMatrix</a:t>
            </a:r>
            <a:r>
              <a:rPr lang="en-US" sz="2000" dirty="0"/>
              <a:t>( type="Lower", </a:t>
            </a:r>
            <a:r>
              <a:rPr lang="en-US" sz="2000" dirty="0" err="1"/>
              <a:t>nrow</a:t>
            </a:r>
            <a:r>
              <a:rPr lang="en-US" sz="2000" dirty="0"/>
              <a:t>=nth, </a:t>
            </a:r>
            <a:r>
              <a:rPr lang="en-US" sz="2000" dirty="0" err="1"/>
              <a:t>ncol</a:t>
            </a:r>
            <a:r>
              <a:rPr lang="en-US" sz="2000" dirty="0"/>
              <a:t>=nth, free=FALSE, values=1, name="</a:t>
            </a:r>
            <a:r>
              <a:rPr lang="en-US" sz="2000" dirty="0">
                <a:solidFill>
                  <a:schemeClr val="accent4"/>
                </a:solidFill>
              </a:rPr>
              <a:t>Inc</a:t>
            </a:r>
            <a:r>
              <a:rPr lang="en-US" sz="2000" dirty="0"/>
              <a:t>" )</a:t>
            </a:r>
          </a:p>
          <a:p>
            <a:pPr eaLnBrk="1" hangingPunct="1">
              <a:lnSpc>
                <a:spcPct val="90000"/>
              </a:lnSpc>
              <a:buFont typeface="Wingdings" charset="0"/>
              <a:buNone/>
              <a:defRPr/>
            </a:pPr>
            <a:endParaRPr lang="en-US" sz="2000" dirty="0"/>
          </a:p>
          <a:p>
            <a:pPr eaLnBrk="1" hangingPunct="1">
              <a:lnSpc>
                <a:spcPct val="90000"/>
              </a:lnSpc>
              <a:buFont typeface="Wingdings" charset="0"/>
              <a:buNone/>
              <a:defRPr/>
            </a:pPr>
            <a:endParaRPr lang="en-US" sz="2000" dirty="0"/>
          </a:p>
          <a:p>
            <a:pPr eaLnBrk="1" hangingPunct="1">
              <a:lnSpc>
                <a:spcPct val="90000"/>
              </a:lnSpc>
              <a:buFont typeface="Wingdings" charset="0"/>
              <a:buNone/>
              <a:defRPr/>
            </a:pPr>
            <a:endParaRPr lang="en-US" sz="2000" dirty="0"/>
          </a:p>
          <a:p>
            <a:pPr eaLnBrk="1" hangingPunct="1">
              <a:lnSpc>
                <a:spcPct val="90000"/>
              </a:lnSpc>
              <a:buFont typeface="Wingdings" charset="0"/>
              <a:buNone/>
              <a:defRPr/>
            </a:pPr>
            <a:endParaRPr lang="en-US" sz="2000" dirty="0"/>
          </a:p>
        </p:txBody>
      </p:sp>
      <p:sp>
        <p:nvSpPr>
          <p:cNvPr id="67592" name="Text Box 8">
            <a:extLst>
              <a:ext uri="{FF2B5EF4-FFF2-40B4-BE49-F238E27FC236}">
                <a16:creationId xmlns:a16="http://schemas.microsoft.com/office/drawing/2014/main" id="{BDA06006-F1C7-18C3-A2BF-1BFEA82B5B0B}"/>
              </a:ext>
            </a:extLst>
          </p:cNvPr>
          <p:cNvSpPr txBox="1">
            <a:spLocks noChangeArrowheads="1"/>
          </p:cNvSpPr>
          <p:nvPr/>
        </p:nvSpPr>
        <p:spPr bwMode="auto">
          <a:xfrm>
            <a:off x="7090534" y="5955268"/>
            <a:ext cx="12875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Arial" charset="0"/>
                <a:ea typeface="ＭＳ Ｐゴシック" charset="0"/>
              </a:rPr>
              <a:t>3X3 Matrix</a:t>
            </a:r>
          </a:p>
        </p:txBody>
      </p:sp>
      <p:graphicFrame>
        <p:nvGraphicFramePr>
          <p:cNvPr id="67593" name="Group 9">
            <a:extLst>
              <a:ext uri="{FF2B5EF4-FFF2-40B4-BE49-F238E27FC236}">
                <a16:creationId xmlns:a16="http://schemas.microsoft.com/office/drawing/2014/main" id="{60023B88-9C4A-4DCE-4C01-96BDF66F28C5}"/>
              </a:ext>
            </a:extLst>
          </p:cNvPr>
          <p:cNvGraphicFramePr>
            <a:graphicFrameLocks noGrp="1"/>
          </p:cNvGraphicFramePr>
          <p:nvPr>
            <p:extLst>
              <p:ext uri="{D42A27DB-BD31-4B8C-83A1-F6EECF244321}">
                <p14:modId xmlns:p14="http://schemas.microsoft.com/office/powerpoint/2010/main" val="1514297390"/>
              </p:ext>
            </p:extLst>
          </p:nvPr>
        </p:nvGraphicFramePr>
        <p:xfrm>
          <a:off x="6877050" y="4633119"/>
          <a:ext cx="1714500" cy="1238250"/>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tblGrid>
              <a:tr h="41275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2000" b="0" i="0" u="none" strike="noStrike" cap="none" normalizeH="0" baseline="0" dirty="0">
                          <a:ln>
                            <a:noFill/>
                          </a:ln>
                          <a:solidFill>
                            <a:schemeClr val="accent4"/>
                          </a:solidFill>
                          <a:effectLst/>
                          <a:latin typeface="Arial" charset="0"/>
                          <a:ea typeface="ＭＳ Ｐゴシック"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2000" b="0" i="0" u="none" strike="noStrike" cap="none" normalizeH="0" baseline="0" dirty="0">
                          <a:ln>
                            <a:noFill/>
                          </a:ln>
                          <a:solidFill>
                            <a:schemeClr val="accent4"/>
                          </a:solidFill>
                          <a:effectLst/>
                          <a:latin typeface="Arial" charset="0"/>
                          <a:ea typeface="ＭＳ Ｐゴシック"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2000" b="0" i="0" u="none" strike="noStrike" cap="none" normalizeH="0" baseline="0">
                          <a:ln>
                            <a:noFill/>
                          </a:ln>
                          <a:solidFill>
                            <a:schemeClr val="accent4"/>
                          </a:solidFill>
                          <a:effectLst/>
                          <a:latin typeface="Arial" charset="0"/>
                          <a:ea typeface="ＭＳ Ｐゴシック"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275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2000" b="0" i="0" u="none" strike="noStrike" cap="none" normalizeH="0" baseline="0" dirty="0">
                          <a:ln>
                            <a:noFill/>
                          </a:ln>
                          <a:solidFill>
                            <a:schemeClr val="accent4"/>
                          </a:solidFill>
                          <a:effectLst/>
                          <a:latin typeface="Arial" charset="0"/>
                          <a:ea typeface="ＭＳ Ｐゴシック"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2000" b="0" i="0" u="none" strike="noStrike" cap="none" normalizeH="0" baseline="0" dirty="0">
                          <a:ln>
                            <a:noFill/>
                          </a:ln>
                          <a:solidFill>
                            <a:schemeClr val="accent4"/>
                          </a:solidFill>
                          <a:effectLst/>
                          <a:latin typeface="Arial" charset="0"/>
                          <a:ea typeface="ＭＳ Ｐゴシック"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2000" b="0" i="0" u="none" strike="noStrike" cap="none" normalizeH="0" baseline="0">
                          <a:ln>
                            <a:noFill/>
                          </a:ln>
                          <a:solidFill>
                            <a:schemeClr val="accent4"/>
                          </a:solidFill>
                          <a:effectLst/>
                          <a:latin typeface="Arial" charset="0"/>
                          <a:ea typeface="ＭＳ Ｐゴシック"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275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2000" b="0" i="0" u="none" strike="noStrike" cap="none" normalizeH="0" baseline="0" dirty="0">
                          <a:ln>
                            <a:noFill/>
                          </a:ln>
                          <a:solidFill>
                            <a:schemeClr val="accent4"/>
                          </a:solidFill>
                          <a:effectLst/>
                          <a:latin typeface="Arial" charset="0"/>
                          <a:ea typeface="ＭＳ Ｐゴシック"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2000" b="0" i="0" u="none" strike="noStrike" cap="none" normalizeH="0" baseline="0" dirty="0">
                          <a:ln>
                            <a:noFill/>
                          </a:ln>
                          <a:solidFill>
                            <a:schemeClr val="accent4"/>
                          </a:solidFill>
                          <a:effectLst/>
                          <a:latin typeface="Arial" charset="0"/>
                          <a:ea typeface="ＭＳ Ｐゴシック"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2000" b="0" i="0" u="none" strike="noStrike" cap="none" normalizeH="0" baseline="0" dirty="0">
                          <a:ln>
                            <a:noFill/>
                          </a:ln>
                          <a:solidFill>
                            <a:schemeClr val="accent4"/>
                          </a:solidFill>
                          <a:effectLst/>
                          <a:latin typeface="Arial" charset="0"/>
                          <a:ea typeface="ＭＳ Ｐゴシック"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7620" name="Text Box 36">
            <a:extLst>
              <a:ext uri="{FF2B5EF4-FFF2-40B4-BE49-F238E27FC236}">
                <a16:creationId xmlns:a16="http://schemas.microsoft.com/office/drawing/2014/main" id="{BAD2A964-4ECB-4EE7-6D7F-DAAC31F777B8}"/>
              </a:ext>
            </a:extLst>
          </p:cNvPr>
          <p:cNvSpPr txBox="1">
            <a:spLocks noChangeArrowheads="1"/>
          </p:cNvSpPr>
          <p:nvPr/>
        </p:nvSpPr>
        <p:spPr bwMode="auto">
          <a:xfrm>
            <a:off x="7162800" y="3303627"/>
            <a:ext cx="128753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latin typeface="Arial" charset="0"/>
                <a:ea typeface="ＭＳ Ｐゴシック" charset="0"/>
              </a:rPr>
              <a:t>3X2 Matrix</a:t>
            </a:r>
          </a:p>
        </p:txBody>
      </p:sp>
      <p:graphicFrame>
        <p:nvGraphicFramePr>
          <p:cNvPr id="67640" name="Group 56">
            <a:extLst>
              <a:ext uri="{FF2B5EF4-FFF2-40B4-BE49-F238E27FC236}">
                <a16:creationId xmlns:a16="http://schemas.microsoft.com/office/drawing/2014/main" id="{817558AA-A45A-6728-E2A3-C4B4D9A8B1F0}"/>
              </a:ext>
            </a:extLst>
          </p:cNvPr>
          <p:cNvGraphicFramePr>
            <a:graphicFrameLocks noGrp="1"/>
          </p:cNvGraphicFramePr>
          <p:nvPr>
            <p:extLst>
              <p:ext uri="{D42A27DB-BD31-4B8C-83A1-F6EECF244321}">
                <p14:modId xmlns:p14="http://schemas.microsoft.com/office/powerpoint/2010/main" val="3821061022"/>
              </p:ext>
            </p:extLst>
          </p:nvPr>
        </p:nvGraphicFramePr>
        <p:xfrm>
          <a:off x="6625466" y="2133600"/>
          <a:ext cx="2362200" cy="1097757"/>
        </p:xfrm>
        <a:graphic>
          <a:graphicData uri="http://schemas.openxmlformats.org/drawingml/2006/table">
            <a:tbl>
              <a:tblPr/>
              <a:tblGrid>
                <a:gridCol w="1181100">
                  <a:extLst>
                    <a:ext uri="{9D8B030D-6E8A-4147-A177-3AD203B41FA5}">
                      <a16:colId xmlns:a16="http://schemas.microsoft.com/office/drawing/2014/main" val="3810904169"/>
                    </a:ext>
                  </a:extLst>
                </a:gridCol>
                <a:gridCol w="1181100">
                  <a:extLst>
                    <a:ext uri="{9D8B030D-6E8A-4147-A177-3AD203B41FA5}">
                      <a16:colId xmlns:a16="http://schemas.microsoft.com/office/drawing/2014/main" val="20000"/>
                    </a:ext>
                  </a:extLst>
                </a:gridCol>
              </a:tblGrid>
              <a:tr h="36591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800" b="1" i="0" u="none" strike="noStrike" cap="none" normalizeH="0" baseline="0" dirty="0">
                          <a:ln>
                            <a:noFill/>
                          </a:ln>
                          <a:solidFill>
                            <a:srgbClr val="FF9900"/>
                          </a:solidFill>
                          <a:effectLst/>
                          <a:latin typeface="Arial" charset="0"/>
                          <a:ea typeface="ＭＳ Ｐゴシック" charset="0"/>
                        </a:rPr>
                        <a:t>Th1</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800" b="1" i="0" u="none" strike="noStrike" cap="none" normalizeH="0" baseline="0" dirty="0">
                          <a:ln>
                            <a:noFill/>
                          </a:ln>
                          <a:solidFill>
                            <a:srgbClr val="FF9900"/>
                          </a:solidFill>
                          <a:effectLst/>
                          <a:latin typeface="Arial" charset="0"/>
                          <a:ea typeface="ＭＳ Ｐゴシック" charset="0"/>
                        </a:rPr>
                        <a:t>th1</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91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800" b="1" i="0" u="none" strike="noStrike" cap="none" normalizeH="0" baseline="0" dirty="0">
                          <a:ln>
                            <a:noFill/>
                          </a:ln>
                          <a:solidFill>
                            <a:srgbClr val="FF9900"/>
                          </a:solidFill>
                          <a:effectLst/>
                          <a:latin typeface="Arial" charset="0"/>
                          <a:ea typeface="ＭＳ Ｐゴシック" charset="0"/>
                        </a:rPr>
                        <a:t>inc1</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800" b="1" i="0" u="none" strike="noStrike" cap="none" normalizeH="0" baseline="0" dirty="0">
                          <a:ln>
                            <a:noFill/>
                          </a:ln>
                          <a:solidFill>
                            <a:srgbClr val="FF9900"/>
                          </a:solidFill>
                          <a:effectLst/>
                          <a:latin typeface="Arial" charset="0"/>
                          <a:ea typeface="ＭＳ Ｐゴシック" charset="0"/>
                        </a:rPr>
                        <a:t>inc1</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91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800" b="1" i="0" u="none" strike="noStrike" cap="none" normalizeH="0" baseline="0" dirty="0">
                          <a:ln>
                            <a:noFill/>
                          </a:ln>
                          <a:solidFill>
                            <a:srgbClr val="FF9900"/>
                          </a:solidFill>
                          <a:effectLst/>
                          <a:latin typeface="Arial" charset="0"/>
                          <a:ea typeface="ＭＳ Ｐゴシック" charset="0"/>
                        </a:rPr>
                        <a:t>Inc1</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800" b="1" i="0" u="none" strike="noStrike" cap="none" normalizeH="0" baseline="0" dirty="0">
                          <a:ln>
                            <a:noFill/>
                          </a:ln>
                          <a:solidFill>
                            <a:srgbClr val="FF9900"/>
                          </a:solidFill>
                          <a:effectLst/>
                          <a:latin typeface="Arial" charset="0"/>
                          <a:ea typeface="ＭＳ Ｐゴシック" charset="0"/>
                        </a:rPr>
                        <a:t>inc1</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78A07A91-006B-B8EB-EE65-7D40FD174930}"/>
              </a:ext>
            </a:extLst>
          </p:cNvPr>
          <p:cNvSpPr>
            <a:spLocks noGrp="1" noChangeArrowheads="1"/>
          </p:cNvSpPr>
          <p:nvPr>
            <p:ph type="title"/>
          </p:nvPr>
        </p:nvSpPr>
        <p:spPr>
          <a:xfrm>
            <a:off x="997517" y="174171"/>
            <a:ext cx="7200900" cy="1485900"/>
          </a:xfrm>
        </p:spPr>
        <p:txBody>
          <a:bodyPr/>
          <a:lstStyle/>
          <a:p>
            <a:pPr eaLnBrk="1" hangingPunct="1">
              <a:defRPr/>
            </a:pPr>
            <a:r>
              <a:rPr lang="en-US" dirty="0"/>
              <a:t>Algebra for Expected Thresholds</a:t>
            </a:r>
          </a:p>
        </p:txBody>
      </p:sp>
      <p:sp>
        <p:nvSpPr>
          <p:cNvPr id="70659" name="Rectangle 3">
            <a:extLst>
              <a:ext uri="{FF2B5EF4-FFF2-40B4-BE49-F238E27FC236}">
                <a16:creationId xmlns:a16="http://schemas.microsoft.com/office/drawing/2014/main" id="{6008D9A2-F065-43B4-6718-12203E755431}"/>
              </a:ext>
            </a:extLst>
          </p:cNvPr>
          <p:cNvSpPr>
            <a:spLocks noGrp="1" noChangeArrowheads="1"/>
          </p:cNvSpPr>
          <p:nvPr>
            <p:ph idx="1"/>
          </p:nvPr>
        </p:nvSpPr>
        <p:spPr>
          <a:xfrm>
            <a:off x="956469" y="1447800"/>
            <a:ext cx="7200900" cy="3581400"/>
          </a:xfrm>
        </p:spPr>
        <p:txBody>
          <a:bodyPr/>
          <a:lstStyle/>
          <a:p>
            <a:pPr eaLnBrk="1" hangingPunct="1">
              <a:buFont typeface="Wingdings" charset="0"/>
              <a:buNone/>
              <a:defRPr/>
            </a:pPr>
            <a:r>
              <a:rPr lang="en-US" sz="2400" dirty="0" err="1"/>
              <a:t>threG</a:t>
            </a:r>
            <a:r>
              <a:rPr lang="en-US" sz="2400" dirty="0"/>
              <a:t>   &lt;- </a:t>
            </a:r>
            <a:r>
              <a:rPr lang="en-US" sz="2400" dirty="0" err="1"/>
              <a:t>mxAlgebra</a:t>
            </a:r>
            <a:r>
              <a:rPr lang="en-US" sz="2400" dirty="0"/>
              <a:t>( expression=</a:t>
            </a:r>
            <a:r>
              <a:rPr lang="en-US" sz="2400" dirty="0">
                <a:solidFill>
                  <a:schemeClr val="accent4"/>
                </a:solidFill>
              </a:rPr>
              <a:t> </a:t>
            </a:r>
            <a:r>
              <a:rPr lang="en-US" sz="2400" dirty="0" err="1">
                <a:solidFill>
                  <a:schemeClr val="accent4"/>
                </a:solidFill>
              </a:rPr>
              <a:t>inc</a:t>
            </a:r>
            <a:r>
              <a:rPr lang="en-US" sz="2400" dirty="0">
                <a:solidFill>
                  <a:schemeClr val="accent4"/>
                </a:solidFill>
              </a:rPr>
              <a:t> </a:t>
            </a:r>
            <a:r>
              <a:rPr lang="en-US" sz="2400" dirty="0"/>
              <a:t>%*% </a:t>
            </a:r>
            <a:r>
              <a:rPr lang="en-US" sz="2400" dirty="0" err="1">
                <a:solidFill>
                  <a:schemeClr val="accent5"/>
                </a:solidFill>
              </a:rPr>
              <a:t>thinG</a:t>
            </a:r>
            <a:r>
              <a:rPr lang="en-US" sz="2400" dirty="0"/>
              <a:t>, name="</a:t>
            </a:r>
            <a:r>
              <a:rPr lang="en-US" sz="2400" dirty="0" err="1"/>
              <a:t>threG</a:t>
            </a:r>
            <a:r>
              <a:rPr lang="en-US" sz="2400" dirty="0"/>
              <a:t>" )</a:t>
            </a:r>
          </a:p>
        </p:txBody>
      </p:sp>
      <p:sp>
        <p:nvSpPr>
          <p:cNvPr id="70699" name="Text Box 43">
            <a:extLst>
              <a:ext uri="{FF2B5EF4-FFF2-40B4-BE49-F238E27FC236}">
                <a16:creationId xmlns:a16="http://schemas.microsoft.com/office/drawing/2014/main" id="{24A347D5-A2EA-ED54-4233-687C8E200C5E}"/>
              </a:ext>
            </a:extLst>
          </p:cNvPr>
          <p:cNvSpPr txBox="1">
            <a:spLocks noChangeArrowheads="1"/>
          </p:cNvSpPr>
          <p:nvPr/>
        </p:nvSpPr>
        <p:spPr bwMode="auto">
          <a:xfrm>
            <a:off x="2533650" y="2800925"/>
            <a:ext cx="8731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b="1" dirty="0">
                <a:latin typeface="Arial" charset="0"/>
                <a:ea typeface="ＭＳ Ｐゴシック" charset="0"/>
              </a:rPr>
              <a:t>% * %</a:t>
            </a:r>
          </a:p>
        </p:txBody>
      </p:sp>
      <p:sp>
        <p:nvSpPr>
          <p:cNvPr id="70700" name="Text Box 44">
            <a:extLst>
              <a:ext uri="{FF2B5EF4-FFF2-40B4-BE49-F238E27FC236}">
                <a16:creationId xmlns:a16="http://schemas.microsoft.com/office/drawing/2014/main" id="{07D1F32C-5EE5-9795-F17B-7BCAAAEBA6CB}"/>
              </a:ext>
            </a:extLst>
          </p:cNvPr>
          <p:cNvSpPr txBox="1">
            <a:spLocks noChangeArrowheads="1"/>
          </p:cNvSpPr>
          <p:nvPr/>
        </p:nvSpPr>
        <p:spPr bwMode="auto">
          <a:xfrm>
            <a:off x="5886450" y="2884267"/>
            <a:ext cx="33178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b="1" dirty="0">
                <a:latin typeface="Arial" charset="0"/>
                <a:ea typeface="ＭＳ Ｐゴシック" charset="0"/>
              </a:rPr>
              <a:t>=</a:t>
            </a:r>
          </a:p>
        </p:txBody>
      </p:sp>
      <p:graphicFrame>
        <p:nvGraphicFramePr>
          <p:cNvPr id="2" name="Group 9">
            <a:extLst>
              <a:ext uri="{FF2B5EF4-FFF2-40B4-BE49-F238E27FC236}">
                <a16:creationId xmlns:a16="http://schemas.microsoft.com/office/drawing/2014/main" id="{41ADA35A-2F40-1D5A-B815-DB1B8342E1E4}"/>
              </a:ext>
            </a:extLst>
          </p:cNvPr>
          <p:cNvGraphicFramePr>
            <a:graphicFrameLocks noGrp="1"/>
          </p:cNvGraphicFramePr>
          <p:nvPr>
            <p:extLst>
              <p:ext uri="{D42A27DB-BD31-4B8C-83A1-F6EECF244321}">
                <p14:modId xmlns:p14="http://schemas.microsoft.com/office/powerpoint/2010/main" val="2746182250"/>
              </p:ext>
            </p:extLst>
          </p:nvPr>
        </p:nvGraphicFramePr>
        <p:xfrm>
          <a:off x="762000" y="2407622"/>
          <a:ext cx="1714500" cy="1350169"/>
        </p:xfrm>
        <a:graphic>
          <a:graphicData uri="http://schemas.openxmlformats.org/drawingml/2006/table">
            <a:tbl>
              <a:tblPr/>
              <a:tblGrid>
                <a:gridCol w="5715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tblGrid>
              <a:tr h="524669">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2000" b="0" i="0" u="none" strike="noStrike" cap="none" normalizeH="0" baseline="0" dirty="0">
                          <a:ln>
                            <a:noFill/>
                          </a:ln>
                          <a:solidFill>
                            <a:schemeClr val="accent4"/>
                          </a:solidFill>
                          <a:effectLst/>
                          <a:latin typeface="Arial" charset="0"/>
                          <a:ea typeface="ＭＳ Ｐゴシック"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2000" b="0" i="0" u="none" strike="noStrike" cap="none" normalizeH="0" baseline="0" dirty="0">
                          <a:ln>
                            <a:noFill/>
                          </a:ln>
                          <a:solidFill>
                            <a:schemeClr val="accent4"/>
                          </a:solidFill>
                          <a:effectLst/>
                          <a:latin typeface="Arial" charset="0"/>
                          <a:ea typeface="ＭＳ Ｐゴシック"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2000" b="0" i="0" u="none" strike="noStrike" cap="none" normalizeH="0" baseline="0">
                          <a:ln>
                            <a:noFill/>
                          </a:ln>
                          <a:solidFill>
                            <a:schemeClr val="accent4"/>
                          </a:solidFill>
                          <a:effectLst/>
                          <a:latin typeface="Arial" charset="0"/>
                          <a:ea typeface="ＭＳ Ｐゴシック"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275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2000" b="0" i="0" u="none" strike="noStrike" cap="none" normalizeH="0" baseline="0">
                          <a:ln>
                            <a:noFill/>
                          </a:ln>
                          <a:solidFill>
                            <a:schemeClr val="accent4"/>
                          </a:solidFill>
                          <a:effectLst/>
                          <a:latin typeface="Arial" charset="0"/>
                          <a:ea typeface="ＭＳ Ｐゴシック"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2000" b="0" i="0" u="none" strike="noStrike" cap="none" normalizeH="0" baseline="0" dirty="0">
                          <a:ln>
                            <a:noFill/>
                          </a:ln>
                          <a:solidFill>
                            <a:schemeClr val="accent4"/>
                          </a:solidFill>
                          <a:effectLst/>
                          <a:latin typeface="Arial" charset="0"/>
                          <a:ea typeface="ＭＳ Ｐゴシック"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2000" b="0" i="0" u="none" strike="noStrike" cap="none" normalizeH="0" baseline="0">
                          <a:ln>
                            <a:noFill/>
                          </a:ln>
                          <a:solidFill>
                            <a:schemeClr val="accent4"/>
                          </a:solidFill>
                          <a:effectLst/>
                          <a:latin typeface="Arial" charset="0"/>
                          <a:ea typeface="ＭＳ Ｐゴシック"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2750">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2000" b="0" i="0" u="none" strike="noStrike" cap="none" normalizeH="0" baseline="0">
                          <a:ln>
                            <a:noFill/>
                          </a:ln>
                          <a:solidFill>
                            <a:schemeClr val="accent4"/>
                          </a:solidFill>
                          <a:effectLst/>
                          <a:latin typeface="Arial" charset="0"/>
                          <a:ea typeface="ＭＳ Ｐゴシック"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2000" b="0" i="0" u="none" strike="noStrike" cap="none" normalizeH="0" baseline="0">
                          <a:ln>
                            <a:noFill/>
                          </a:ln>
                          <a:solidFill>
                            <a:schemeClr val="accent4"/>
                          </a:solidFill>
                          <a:effectLst/>
                          <a:latin typeface="Arial" charset="0"/>
                          <a:ea typeface="ＭＳ Ｐゴシック"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2000" b="0" i="0" u="none" strike="noStrike" cap="none" normalizeH="0" baseline="0" dirty="0">
                          <a:ln>
                            <a:noFill/>
                          </a:ln>
                          <a:solidFill>
                            <a:schemeClr val="accent4"/>
                          </a:solidFill>
                          <a:effectLst/>
                          <a:latin typeface="Arial" charset="0"/>
                          <a:ea typeface="ＭＳ Ｐゴシック"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7F4EEE37-E1A3-4C23-80F3-FCFF7374ED9A}"/>
              </a:ext>
            </a:extLst>
          </p:cNvPr>
          <p:cNvSpPr txBox="1"/>
          <p:nvPr/>
        </p:nvSpPr>
        <p:spPr>
          <a:xfrm>
            <a:off x="609600" y="4044077"/>
            <a:ext cx="5276850" cy="2585323"/>
          </a:xfrm>
          <a:prstGeom prst="rect">
            <a:avLst/>
          </a:prstGeom>
          <a:noFill/>
        </p:spPr>
        <p:txBody>
          <a:bodyPr wrap="square" rtlCol="0">
            <a:spAutoFit/>
          </a:bodyPr>
          <a:lstStyle/>
          <a:p>
            <a:pPr>
              <a:spcBef>
                <a:spcPct val="0"/>
              </a:spcBef>
              <a:buSzTx/>
              <a:buFontTx/>
              <a:buNone/>
            </a:pPr>
            <a:r>
              <a:rPr lang="en-GB" altLang="en-US" sz="1800" dirty="0">
                <a:latin typeface="Arial" charset="0"/>
              </a:rPr>
              <a:t>A multiplication is used to ensure that any threshold is higher than the previous one. This is necessary for the optimization procedure involving numerical integration over the MVN </a:t>
            </a:r>
          </a:p>
          <a:p>
            <a:pPr>
              <a:spcBef>
                <a:spcPct val="0"/>
              </a:spcBef>
              <a:buSzTx/>
              <a:buFontTx/>
              <a:buNone/>
            </a:pPr>
            <a:endParaRPr lang="en-GB" altLang="en-US" dirty="0">
              <a:latin typeface="Arial" charset="0"/>
            </a:endParaRPr>
          </a:p>
          <a:p>
            <a:pPr>
              <a:spcBef>
                <a:spcPct val="0"/>
              </a:spcBef>
            </a:pPr>
            <a:r>
              <a:rPr lang="en-GB" altLang="en-US" sz="1800" dirty="0">
                <a:latin typeface="Arial" charset="0"/>
              </a:rPr>
              <a:t>Note: this only works if the increments are </a:t>
            </a:r>
            <a:r>
              <a:rPr lang="en-GB" altLang="en-US" sz="1800" dirty="0">
                <a:solidFill>
                  <a:schemeClr val="accent4"/>
                </a:solidFill>
                <a:latin typeface="Arial" charset="0"/>
              </a:rPr>
              <a:t>POSITIVE values, </a:t>
            </a:r>
            <a:r>
              <a:rPr lang="en-GB" altLang="en-US" sz="1800" dirty="0">
                <a:latin typeface="Arial" charset="0"/>
              </a:rPr>
              <a:t>therefore a </a:t>
            </a:r>
            <a:r>
              <a:rPr lang="en-GB" altLang="en-US" sz="1800" dirty="0">
                <a:solidFill>
                  <a:schemeClr val="accent6"/>
                </a:solidFill>
                <a:latin typeface="Arial" charset="0"/>
              </a:rPr>
              <a:t>BOUND</a:t>
            </a:r>
            <a:r>
              <a:rPr lang="en-GB" altLang="en-US" sz="1800" dirty="0">
                <a:solidFill>
                  <a:srgbClr val="FFFF00"/>
                </a:solidFill>
                <a:latin typeface="Arial" charset="0"/>
              </a:rPr>
              <a:t> </a:t>
            </a:r>
            <a:r>
              <a:rPr lang="en-GB" altLang="en-US" sz="1800" dirty="0">
                <a:latin typeface="Arial" charset="0"/>
              </a:rPr>
              <a:t>statement around the increments are necessary</a:t>
            </a:r>
          </a:p>
          <a:p>
            <a:pPr>
              <a:spcBef>
                <a:spcPct val="0"/>
              </a:spcBef>
              <a:buSzTx/>
              <a:buFontTx/>
              <a:buNone/>
            </a:pPr>
            <a:endParaRPr lang="en-US" altLang="en-US" sz="1800" dirty="0">
              <a:solidFill>
                <a:srgbClr val="FFFFFF"/>
              </a:solidFill>
              <a:latin typeface="Arial" charset="0"/>
            </a:endParaRPr>
          </a:p>
        </p:txBody>
      </p:sp>
      <p:graphicFrame>
        <p:nvGraphicFramePr>
          <p:cNvPr id="6" name="Group 56">
            <a:extLst>
              <a:ext uri="{FF2B5EF4-FFF2-40B4-BE49-F238E27FC236}">
                <a16:creationId xmlns:a16="http://schemas.microsoft.com/office/drawing/2014/main" id="{BF292EE2-98BF-5954-4DAD-387E3BCEC334}"/>
              </a:ext>
            </a:extLst>
          </p:cNvPr>
          <p:cNvGraphicFramePr>
            <a:graphicFrameLocks noGrp="1"/>
          </p:cNvGraphicFramePr>
          <p:nvPr>
            <p:extLst>
              <p:ext uri="{D42A27DB-BD31-4B8C-83A1-F6EECF244321}">
                <p14:modId xmlns:p14="http://schemas.microsoft.com/office/powerpoint/2010/main" val="2487367672"/>
              </p:ext>
            </p:extLst>
          </p:nvPr>
        </p:nvGraphicFramePr>
        <p:xfrm>
          <a:off x="6218238" y="2543154"/>
          <a:ext cx="2686048" cy="1097757"/>
        </p:xfrm>
        <a:graphic>
          <a:graphicData uri="http://schemas.openxmlformats.org/drawingml/2006/table">
            <a:tbl>
              <a:tblPr/>
              <a:tblGrid>
                <a:gridCol w="1343024">
                  <a:extLst>
                    <a:ext uri="{9D8B030D-6E8A-4147-A177-3AD203B41FA5}">
                      <a16:colId xmlns:a16="http://schemas.microsoft.com/office/drawing/2014/main" val="3810904169"/>
                    </a:ext>
                  </a:extLst>
                </a:gridCol>
                <a:gridCol w="1343024">
                  <a:extLst>
                    <a:ext uri="{9D8B030D-6E8A-4147-A177-3AD203B41FA5}">
                      <a16:colId xmlns:a16="http://schemas.microsoft.com/office/drawing/2014/main" val="20000"/>
                    </a:ext>
                  </a:extLst>
                </a:gridCol>
              </a:tblGrid>
              <a:tr h="36591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800" b="1" i="0" u="none" strike="noStrike" cap="none" normalizeH="0" baseline="0" dirty="0">
                          <a:ln>
                            <a:noFill/>
                          </a:ln>
                          <a:solidFill>
                            <a:srgbClr val="FF9900"/>
                          </a:solidFill>
                          <a:effectLst/>
                          <a:latin typeface="Arial" charset="0"/>
                          <a:ea typeface="ＭＳ Ｐゴシック" charset="0"/>
                        </a:rPr>
                        <a:t>Th1</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800" b="1" i="0" u="none" strike="noStrike" cap="none" normalizeH="0" baseline="0" dirty="0">
                          <a:ln>
                            <a:noFill/>
                          </a:ln>
                          <a:solidFill>
                            <a:srgbClr val="FF9900"/>
                          </a:solidFill>
                          <a:effectLst/>
                          <a:latin typeface="Arial" charset="0"/>
                          <a:ea typeface="ＭＳ Ｐゴシック" charset="0"/>
                        </a:rPr>
                        <a:t>Th1</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91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800" b="1" i="0" u="none" strike="noStrike" cap="none" normalizeH="0" baseline="0" dirty="0">
                          <a:ln>
                            <a:noFill/>
                          </a:ln>
                          <a:solidFill>
                            <a:srgbClr val="FF9900"/>
                          </a:solidFill>
                          <a:effectLst/>
                          <a:latin typeface="Arial" charset="0"/>
                          <a:ea typeface="ＭＳ Ｐゴシック" charset="0"/>
                        </a:rPr>
                        <a:t>Th1 +</a:t>
                      </a:r>
                      <a:r>
                        <a:rPr kumimoji="0" lang="en-US" sz="1800" b="1" i="0" u="none" strike="noStrike" cap="none" normalizeH="0" baseline="0" dirty="0" err="1">
                          <a:ln>
                            <a:noFill/>
                          </a:ln>
                          <a:solidFill>
                            <a:srgbClr val="FF9900"/>
                          </a:solidFill>
                          <a:effectLst/>
                          <a:latin typeface="Arial" charset="0"/>
                          <a:ea typeface="ＭＳ Ｐゴシック" charset="0"/>
                        </a:rPr>
                        <a:t>inc</a:t>
                      </a:r>
                      <a:endParaRPr kumimoji="0" lang="en-US" sz="1800" b="1" i="0" u="none" strike="noStrike" cap="none" normalizeH="0" baseline="0" dirty="0">
                        <a:ln>
                          <a:noFill/>
                        </a:ln>
                        <a:solidFill>
                          <a:srgbClr val="FF9900"/>
                        </a:solidFill>
                        <a:effectLst/>
                        <a:latin typeface="Arial" charset="0"/>
                        <a:ea typeface="ＭＳ Ｐゴシック" charset="0"/>
                      </a:endParaRP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defRPr/>
                      </a:pPr>
                      <a:r>
                        <a:rPr kumimoji="0" lang="en-US" sz="1800" b="1" i="0" u="none" strike="noStrike" cap="none" normalizeH="0" baseline="0" dirty="0">
                          <a:ln>
                            <a:noFill/>
                          </a:ln>
                          <a:solidFill>
                            <a:srgbClr val="FF9900"/>
                          </a:solidFill>
                          <a:effectLst/>
                          <a:latin typeface="Arial" charset="0"/>
                          <a:ea typeface="ＭＳ Ｐゴシック" charset="0"/>
                        </a:rPr>
                        <a:t>Th1 +</a:t>
                      </a:r>
                      <a:r>
                        <a:rPr kumimoji="0" lang="en-US" sz="1800" b="1" i="0" u="none" strike="noStrike" cap="none" normalizeH="0" baseline="0" dirty="0" err="1">
                          <a:ln>
                            <a:noFill/>
                          </a:ln>
                          <a:solidFill>
                            <a:srgbClr val="FF9900"/>
                          </a:solidFill>
                          <a:effectLst/>
                          <a:latin typeface="Arial" charset="0"/>
                          <a:ea typeface="ＭＳ Ｐゴシック" charset="0"/>
                        </a:rPr>
                        <a:t>inc</a:t>
                      </a:r>
                      <a:endParaRPr kumimoji="0" lang="en-US" sz="1800" b="1" i="0" u="none" strike="noStrike" cap="none" normalizeH="0" baseline="0" dirty="0">
                        <a:ln>
                          <a:noFill/>
                        </a:ln>
                        <a:solidFill>
                          <a:srgbClr val="FF9900"/>
                        </a:solidFill>
                        <a:effectLst/>
                        <a:latin typeface="Arial" charset="0"/>
                        <a:ea typeface="ＭＳ Ｐゴシック" charset="0"/>
                      </a:endParaRP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91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800" b="1" i="0" u="none" strike="noStrike" cap="none" normalizeH="0" baseline="0" dirty="0">
                          <a:ln>
                            <a:noFill/>
                          </a:ln>
                          <a:solidFill>
                            <a:srgbClr val="FF9900"/>
                          </a:solidFill>
                          <a:effectLst/>
                          <a:latin typeface="Arial" charset="0"/>
                          <a:ea typeface="ＭＳ Ｐゴシック" charset="0"/>
                        </a:rPr>
                        <a:t>Th1 +inc2</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defRPr/>
                      </a:pPr>
                      <a:r>
                        <a:rPr kumimoji="0" lang="en-US" sz="1800" b="1" i="0" u="none" strike="noStrike" cap="none" normalizeH="0" baseline="0" dirty="0">
                          <a:ln>
                            <a:noFill/>
                          </a:ln>
                          <a:solidFill>
                            <a:srgbClr val="FF9900"/>
                          </a:solidFill>
                          <a:effectLst/>
                          <a:latin typeface="Arial" charset="0"/>
                          <a:ea typeface="ＭＳ Ｐゴシック" charset="0"/>
                        </a:rPr>
                        <a:t>Th1 +inc2</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7" name="Group 56">
            <a:extLst>
              <a:ext uri="{FF2B5EF4-FFF2-40B4-BE49-F238E27FC236}">
                <a16:creationId xmlns:a16="http://schemas.microsoft.com/office/drawing/2014/main" id="{17C5D82A-674B-1163-8290-09A58C1A6B39}"/>
              </a:ext>
            </a:extLst>
          </p:cNvPr>
          <p:cNvGraphicFramePr>
            <a:graphicFrameLocks noGrp="1"/>
          </p:cNvGraphicFramePr>
          <p:nvPr>
            <p:extLst>
              <p:ext uri="{D42A27DB-BD31-4B8C-83A1-F6EECF244321}">
                <p14:modId xmlns:p14="http://schemas.microsoft.com/office/powerpoint/2010/main" val="2936116432"/>
              </p:ext>
            </p:extLst>
          </p:nvPr>
        </p:nvGraphicFramePr>
        <p:xfrm>
          <a:off x="3463925" y="2533824"/>
          <a:ext cx="2362200" cy="1097757"/>
        </p:xfrm>
        <a:graphic>
          <a:graphicData uri="http://schemas.openxmlformats.org/drawingml/2006/table">
            <a:tbl>
              <a:tblPr/>
              <a:tblGrid>
                <a:gridCol w="1181100">
                  <a:extLst>
                    <a:ext uri="{9D8B030D-6E8A-4147-A177-3AD203B41FA5}">
                      <a16:colId xmlns:a16="http://schemas.microsoft.com/office/drawing/2014/main" val="3810904169"/>
                    </a:ext>
                  </a:extLst>
                </a:gridCol>
                <a:gridCol w="1181100">
                  <a:extLst>
                    <a:ext uri="{9D8B030D-6E8A-4147-A177-3AD203B41FA5}">
                      <a16:colId xmlns:a16="http://schemas.microsoft.com/office/drawing/2014/main" val="20000"/>
                    </a:ext>
                  </a:extLst>
                </a:gridCol>
              </a:tblGrid>
              <a:tr h="36591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800" b="1" i="0" u="none" strike="noStrike" cap="none" normalizeH="0" baseline="0" dirty="0">
                          <a:ln>
                            <a:noFill/>
                          </a:ln>
                          <a:solidFill>
                            <a:srgbClr val="FF9900"/>
                          </a:solidFill>
                          <a:effectLst/>
                          <a:latin typeface="Arial" charset="0"/>
                          <a:ea typeface="ＭＳ Ｐゴシック" charset="0"/>
                        </a:rPr>
                        <a:t>Th1</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800" b="1" i="0" u="none" strike="noStrike" cap="none" normalizeH="0" baseline="0" dirty="0">
                          <a:ln>
                            <a:noFill/>
                          </a:ln>
                          <a:solidFill>
                            <a:srgbClr val="FF9900"/>
                          </a:solidFill>
                          <a:effectLst/>
                          <a:latin typeface="Arial" charset="0"/>
                          <a:ea typeface="ＭＳ Ｐゴシック" charset="0"/>
                        </a:rPr>
                        <a:t>th1</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91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800" b="1" i="0" u="none" strike="noStrike" cap="none" normalizeH="0" baseline="0" dirty="0">
                          <a:ln>
                            <a:noFill/>
                          </a:ln>
                          <a:solidFill>
                            <a:srgbClr val="FF9900"/>
                          </a:solidFill>
                          <a:effectLst/>
                          <a:latin typeface="Arial" charset="0"/>
                          <a:ea typeface="ＭＳ Ｐゴシック" charset="0"/>
                        </a:rPr>
                        <a:t>inc1</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800" b="1" i="0" u="none" strike="noStrike" cap="none" normalizeH="0" baseline="0" dirty="0">
                          <a:ln>
                            <a:noFill/>
                          </a:ln>
                          <a:solidFill>
                            <a:srgbClr val="FF9900"/>
                          </a:solidFill>
                          <a:effectLst/>
                          <a:latin typeface="Arial" charset="0"/>
                          <a:ea typeface="ＭＳ Ｐゴシック" charset="0"/>
                        </a:rPr>
                        <a:t>inc1</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91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800" b="1" i="0" u="none" strike="noStrike" cap="none" normalizeH="0" baseline="0" dirty="0">
                          <a:ln>
                            <a:noFill/>
                          </a:ln>
                          <a:solidFill>
                            <a:srgbClr val="FF9900"/>
                          </a:solidFill>
                          <a:effectLst/>
                          <a:latin typeface="Arial" charset="0"/>
                          <a:ea typeface="ＭＳ Ｐゴシック" charset="0"/>
                        </a:rPr>
                        <a:t>Inc1</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800" b="1" i="0" u="none" strike="noStrike" cap="none" normalizeH="0" baseline="0" dirty="0">
                          <a:ln>
                            <a:noFill/>
                          </a:ln>
                          <a:solidFill>
                            <a:srgbClr val="FF9900"/>
                          </a:solidFill>
                          <a:effectLst/>
                          <a:latin typeface="Arial" charset="0"/>
                          <a:ea typeface="ＭＳ Ｐゴシック" charset="0"/>
                        </a:rPr>
                        <a:t>inc1</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8" name="Group 56">
            <a:extLst>
              <a:ext uri="{FF2B5EF4-FFF2-40B4-BE49-F238E27FC236}">
                <a16:creationId xmlns:a16="http://schemas.microsoft.com/office/drawing/2014/main" id="{D8EB1166-6168-3CBF-573C-B92A6204C0B6}"/>
              </a:ext>
            </a:extLst>
          </p:cNvPr>
          <p:cNvGraphicFramePr>
            <a:graphicFrameLocks noGrp="1"/>
          </p:cNvGraphicFramePr>
          <p:nvPr>
            <p:extLst>
              <p:ext uri="{D42A27DB-BD31-4B8C-83A1-F6EECF244321}">
                <p14:modId xmlns:p14="http://schemas.microsoft.com/office/powerpoint/2010/main" val="2826764815"/>
              </p:ext>
            </p:extLst>
          </p:nvPr>
        </p:nvGraphicFramePr>
        <p:xfrm>
          <a:off x="6542086" y="4769643"/>
          <a:ext cx="2362200" cy="1097757"/>
        </p:xfrm>
        <a:graphic>
          <a:graphicData uri="http://schemas.openxmlformats.org/drawingml/2006/table">
            <a:tbl>
              <a:tblPr/>
              <a:tblGrid>
                <a:gridCol w="1181100">
                  <a:extLst>
                    <a:ext uri="{9D8B030D-6E8A-4147-A177-3AD203B41FA5}">
                      <a16:colId xmlns:a16="http://schemas.microsoft.com/office/drawing/2014/main" val="3810904169"/>
                    </a:ext>
                  </a:extLst>
                </a:gridCol>
                <a:gridCol w="1181100">
                  <a:extLst>
                    <a:ext uri="{9D8B030D-6E8A-4147-A177-3AD203B41FA5}">
                      <a16:colId xmlns:a16="http://schemas.microsoft.com/office/drawing/2014/main" val="20000"/>
                    </a:ext>
                  </a:extLst>
                </a:gridCol>
              </a:tblGrid>
              <a:tr h="36591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800" b="1" i="0" u="none" strike="noStrike" cap="none" normalizeH="0" baseline="0" dirty="0">
                          <a:ln>
                            <a:noFill/>
                          </a:ln>
                          <a:solidFill>
                            <a:srgbClr val="FF9900"/>
                          </a:solidFill>
                          <a:effectLst/>
                          <a:latin typeface="Arial" charset="0"/>
                          <a:ea typeface="ＭＳ Ｐゴシック" charset="0"/>
                        </a:rPr>
                        <a:t>t1thobmi</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800" b="1" i="0" u="none" strike="noStrike" cap="none" normalizeH="0" baseline="0" dirty="0">
                          <a:ln>
                            <a:noFill/>
                          </a:ln>
                          <a:solidFill>
                            <a:srgbClr val="FF9900"/>
                          </a:solidFill>
                          <a:effectLst/>
                          <a:latin typeface="Arial" charset="0"/>
                          <a:ea typeface="ＭＳ Ｐゴシック" charset="0"/>
                        </a:rPr>
                        <a:t>t1thobmi</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91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800" b="1" i="0" u="none" strike="noStrike" cap="none" normalizeH="0" baseline="0" dirty="0">
                          <a:ln>
                            <a:noFill/>
                          </a:ln>
                          <a:solidFill>
                            <a:srgbClr val="FF9900"/>
                          </a:solidFill>
                          <a:effectLst/>
                          <a:latin typeface="Arial" charset="0"/>
                          <a:ea typeface="ＭＳ Ｐゴシック" charset="0"/>
                        </a:rPr>
                        <a:t>t2thobmi</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800" b="1" i="0" u="none" strike="noStrike" cap="none" normalizeH="0" baseline="0" dirty="0">
                          <a:ln>
                            <a:noFill/>
                          </a:ln>
                          <a:solidFill>
                            <a:srgbClr val="FF9900"/>
                          </a:solidFill>
                          <a:effectLst/>
                          <a:latin typeface="Arial" charset="0"/>
                          <a:ea typeface="ＭＳ Ｐゴシック" charset="0"/>
                        </a:rPr>
                        <a:t>t2thobmi</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91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800" b="1" i="0" u="none" strike="noStrike" cap="none" normalizeH="0" baseline="0" dirty="0">
                          <a:ln>
                            <a:noFill/>
                          </a:ln>
                          <a:solidFill>
                            <a:srgbClr val="FF9900"/>
                          </a:solidFill>
                          <a:effectLst/>
                          <a:latin typeface="Arial" charset="0"/>
                          <a:ea typeface="ＭＳ Ｐゴシック" charset="0"/>
                        </a:rPr>
                        <a:t>t3thobmi</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charset="0"/>
                        <a:buNone/>
                        <a:tabLst/>
                      </a:pPr>
                      <a:r>
                        <a:rPr kumimoji="0" lang="en-US" sz="1800" b="1" i="0" u="none" strike="noStrike" cap="none" normalizeH="0" baseline="0" dirty="0">
                          <a:ln>
                            <a:noFill/>
                          </a:ln>
                          <a:solidFill>
                            <a:srgbClr val="FF9900"/>
                          </a:solidFill>
                          <a:effectLst/>
                          <a:latin typeface="Arial" charset="0"/>
                          <a:ea typeface="ＭＳ Ｐゴシック" charset="0"/>
                        </a:rPr>
                        <a:t>t3thobmi</a:t>
                      </a:r>
                    </a:p>
                  </a:txBody>
                  <a:tcPr marT="45740" marB="4574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 name="TextBox 8">
            <a:extLst>
              <a:ext uri="{FF2B5EF4-FFF2-40B4-BE49-F238E27FC236}">
                <a16:creationId xmlns:a16="http://schemas.microsoft.com/office/drawing/2014/main" id="{E5DEFD49-4272-463B-E4DE-CD876AC17367}"/>
              </a:ext>
            </a:extLst>
          </p:cNvPr>
          <p:cNvSpPr txBox="1"/>
          <p:nvPr/>
        </p:nvSpPr>
        <p:spPr>
          <a:xfrm>
            <a:off x="6572250" y="4191000"/>
            <a:ext cx="2266950" cy="400110"/>
          </a:xfrm>
          <a:prstGeom prst="rect">
            <a:avLst/>
          </a:prstGeom>
          <a:noFill/>
        </p:spPr>
        <p:txBody>
          <a:bodyPr wrap="square" rtlCol="0">
            <a:spAutoFit/>
          </a:bodyPr>
          <a:lstStyle/>
          <a:p>
            <a:r>
              <a:rPr lang="en-US" sz="2000" dirty="0">
                <a:solidFill>
                  <a:schemeClr val="tx2"/>
                </a:solidFill>
              </a:rPr>
              <a:t>With labels=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60350"/>
            <a:ext cx="7772400" cy="1143000"/>
          </a:xfrm>
        </p:spPr>
        <p:txBody>
          <a:bodyPr>
            <a:normAutofit/>
          </a:bodyPr>
          <a:lstStyle/>
          <a:p>
            <a:r>
              <a:rPr lang="en-US" altLang="en-US" sz="6000" b="1">
                <a:latin typeface="Arial" charset="0"/>
              </a:rPr>
              <a:t>Ordinal data</a:t>
            </a:r>
            <a:endParaRPr lang="en-GB" altLang="en-US" sz="6000" b="1">
              <a:latin typeface="Arial" charset="0"/>
            </a:endParaRPr>
          </a:p>
        </p:txBody>
      </p:sp>
      <p:sp>
        <p:nvSpPr>
          <p:cNvPr id="4099" name="Rectangle 3"/>
          <p:cNvSpPr>
            <a:spLocks noGrp="1" noChangeArrowheads="1"/>
          </p:cNvSpPr>
          <p:nvPr>
            <p:ph idx="1"/>
          </p:nvPr>
        </p:nvSpPr>
        <p:spPr>
          <a:xfrm>
            <a:off x="971550" y="1806575"/>
            <a:ext cx="7200900" cy="3581400"/>
          </a:xfrm>
        </p:spPr>
        <p:txBody>
          <a:bodyPr/>
          <a:lstStyle/>
          <a:p>
            <a:pPr algn="just">
              <a:lnSpc>
                <a:spcPct val="90000"/>
              </a:lnSpc>
            </a:pPr>
            <a:r>
              <a:rPr lang="en-US" altLang="en-US" dirty="0">
                <a:latin typeface="Arial" charset="0"/>
              </a:rPr>
              <a:t>Often measure behaviors using limited number of </a:t>
            </a:r>
            <a:r>
              <a:rPr lang="en-US" altLang="en-US" u="sng" dirty="0">
                <a:latin typeface="Arial" charset="0"/>
              </a:rPr>
              <a:t>ordered</a:t>
            </a:r>
            <a:r>
              <a:rPr lang="en-US" altLang="en-US" dirty="0">
                <a:latin typeface="Arial" charset="0"/>
              </a:rPr>
              <a:t> categories:</a:t>
            </a:r>
          </a:p>
          <a:p>
            <a:pPr lvl="1">
              <a:lnSpc>
                <a:spcPct val="90000"/>
              </a:lnSpc>
              <a:buFont typeface="Arial" panose="020B0604020202020204" pitchFamily="34" charset="0"/>
              <a:buChar char="•"/>
            </a:pPr>
            <a:r>
              <a:rPr lang="en-US" altLang="en-US" dirty="0">
                <a:latin typeface="Arial" charset="0"/>
              </a:rPr>
              <a:t>Absence (0) or presence (1) of a disorder</a:t>
            </a:r>
          </a:p>
          <a:p>
            <a:pPr lvl="1">
              <a:lnSpc>
                <a:spcPct val="90000"/>
              </a:lnSpc>
              <a:buFont typeface="Arial" panose="020B0604020202020204" pitchFamily="34" charset="0"/>
              <a:buChar char="•"/>
            </a:pPr>
            <a:r>
              <a:rPr lang="en-US" altLang="en-US" dirty="0">
                <a:latin typeface="Arial" charset="0"/>
              </a:rPr>
              <a:t>Severity of a disorder</a:t>
            </a:r>
          </a:p>
          <a:p>
            <a:pPr lvl="1">
              <a:lnSpc>
                <a:spcPct val="90000"/>
              </a:lnSpc>
              <a:buFont typeface="Arial" panose="020B0604020202020204" pitchFamily="34" charset="0"/>
              <a:buChar char="•"/>
            </a:pPr>
            <a:r>
              <a:rPr lang="en-GB" altLang="en-US" dirty="0">
                <a:latin typeface="Arial" charset="0"/>
              </a:rPr>
              <a:t>Score on a single Likert item ‘none/some/lots’</a:t>
            </a:r>
          </a:p>
          <a:p>
            <a:pPr lvl="1">
              <a:lnSpc>
                <a:spcPct val="90000"/>
              </a:lnSpc>
              <a:buFont typeface="Arial" panose="020B0604020202020204" pitchFamily="34" charset="0"/>
              <a:buChar char="•"/>
            </a:pPr>
            <a:r>
              <a:rPr lang="en-GB" altLang="en-US" dirty="0">
                <a:latin typeface="Arial" charset="0"/>
              </a:rPr>
              <a:t>Number of symptoms (far from ideal)</a:t>
            </a:r>
          </a:p>
          <a:p>
            <a:pPr lvl="1">
              <a:lnSpc>
                <a:spcPct val="90000"/>
              </a:lnSpc>
            </a:pPr>
            <a:endParaRPr lang="en-US" altLang="en-US" dirty="0">
              <a:latin typeface="Arial" charset="0"/>
            </a:endParaRPr>
          </a:p>
          <a:p>
            <a:pPr algn="just">
              <a:lnSpc>
                <a:spcPct val="90000"/>
              </a:lnSpc>
            </a:pPr>
            <a:r>
              <a:rPr lang="en-US" altLang="en-US" dirty="0">
                <a:latin typeface="Arial" charset="0"/>
              </a:rPr>
              <a:t>In such cases the data take the form of counts, i.e. the number of individuals within each category of response</a:t>
            </a:r>
            <a:endParaRPr lang="en-US" altLang="en-US" b="1" dirty="0">
              <a:latin typeface="Arial" charset="0"/>
            </a:endParaRPr>
          </a:p>
          <a:p>
            <a:pPr lvl="1">
              <a:lnSpc>
                <a:spcPct val="90000"/>
              </a:lnSpc>
            </a:pPr>
            <a:endParaRPr lang="en-GB" altLang="en-US" b="1" dirty="0">
              <a:latin typeface="Arial" charset="0"/>
            </a:endParaRPr>
          </a:p>
        </p:txBody>
      </p:sp>
      <p:sp>
        <p:nvSpPr>
          <p:cNvPr id="2" name="TextBox 1">
            <a:extLst>
              <a:ext uri="{FF2B5EF4-FFF2-40B4-BE49-F238E27FC236}">
                <a16:creationId xmlns:a16="http://schemas.microsoft.com/office/drawing/2014/main" id="{CC7C4E1E-543C-3B25-1D35-5D0001B64FD8}"/>
              </a:ext>
            </a:extLst>
          </p:cNvPr>
          <p:cNvSpPr txBox="1"/>
          <p:nvPr/>
        </p:nvSpPr>
        <p:spPr>
          <a:xfrm>
            <a:off x="685800" y="5791200"/>
            <a:ext cx="8229600" cy="461665"/>
          </a:xfrm>
          <a:prstGeom prst="rect">
            <a:avLst/>
          </a:prstGeom>
          <a:noFill/>
        </p:spPr>
        <p:txBody>
          <a:bodyPr wrap="square" rtlCol="0">
            <a:spAutoFit/>
          </a:bodyPr>
          <a:lstStyle/>
          <a:p>
            <a:r>
              <a:rPr lang="en-US" sz="2400" b="1" dirty="0">
                <a:solidFill>
                  <a:schemeClr val="accent5"/>
                </a:solidFill>
              </a:rPr>
              <a:t>ORDINAL DATA REQUIRES DIFFERENT STATICAL METHODS</a:t>
            </a:r>
          </a:p>
        </p:txBody>
      </p:sp>
    </p:spTree>
    <p:extLst>
      <p:ext uri="{BB962C8B-B14F-4D97-AF65-F5344CB8AC3E}">
        <p14:creationId xmlns:p14="http://schemas.microsoft.com/office/powerpoint/2010/main" val="5756131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7348" name="Rectangle 4">
            <a:extLst>
              <a:ext uri="{FF2B5EF4-FFF2-40B4-BE49-F238E27FC236}">
                <a16:creationId xmlns:a16="http://schemas.microsoft.com/office/drawing/2014/main" id="{708F0E8C-5F3D-4632-2687-20770DCCE552}"/>
              </a:ext>
            </a:extLst>
          </p:cNvPr>
          <p:cNvSpPr>
            <a:spLocks noGrp="1" noChangeArrowheads="1"/>
          </p:cNvSpPr>
          <p:nvPr>
            <p:ph type="title"/>
          </p:nvPr>
        </p:nvSpPr>
        <p:spPr/>
        <p:txBody>
          <a:bodyPr/>
          <a:lstStyle/>
          <a:p>
            <a:pPr eaLnBrk="1" hangingPunct="1">
              <a:defRPr/>
            </a:pPr>
            <a:r>
              <a:rPr lang="en-US" sz="3400" dirty="0"/>
              <a:t>ADE Model Deconstructed </a:t>
            </a:r>
            <a:br>
              <a:rPr lang="en-US" sz="3400" dirty="0"/>
            </a:br>
            <a:r>
              <a:rPr lang="en-US" sz="3400" i="1" dirty="0"/>
              <a:t>Variance Components</a:t>
            </a:r>
          </a:p>
        </p:txBody>
      </p:sp>
      <p:graphicFrame>
        <p:nvGraphicFramePr>
          <p:cNvPr id="57376" name="Group 32">
            <a:extLst>
              <a:ext uri="{FF2B5EF4-FFF2-40B4-BE49-F238E27FC236}">
                <a16:creationId xmlns:a16="http://schemas.microsoft.com/office/drawing/2014/main" id="{BB06E34D-2FD9-911F-EAC2-4BBBE31EBA57}"/>
              </a:ext>
            </a:extLst>
          </p:cNvPr>
          <p:cNvGraphicFramePr>
            <a:graphicFrameLocks noGrp="1"/>
          </p:cNvGraphicFramePr>
          <p:nvPr>
            <p:extLst>
              <p:ext uri="{D42A27DB-BD31-4B8C-83A1-F6EECF244321}">
                <p14:modId xmlns:p14="http://schemas.microsoft.com/office/powerpoint/2010/main" val="814700211"/>
              </p:ext>
            </p:extLst>
          </p:nvPr>
        </p:nvGraphicFramePr>
        <p:xfrm>
          <a:off x="7964488" y="2293938"/>
          <a:ext cx="493712" cy="406400"/>
        </p:xfrm>
        <a:graphic>
          <a:graphicData uri="http://schemas.openxmlformats.org/drawingml/2006/table">
            <a:tbl>
              <a:tblPr/>
              <a:tblGrid>
                <a:gridCol w="493712">
                  <a:extLst>
                    <a:ext uri="{9D8B030D-6E8A-4147-A177-3AD203B41FA5}">
                      <a16:colId xmlns:a16="http://schemas.microsoft.com/office/drawing/2014/main" val="20000"/>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0"/>
                        <a:buNone/>
                        <a:tabLst>
                          <a:tab pos="914400" algn="l"/>
                        </a:tabLst>
                      </a:pPr>
                      <a:r>
                        <a:rPr kumimoji="0" lang="en-US" sz="2000" b="0" i="0" u="none" strike="noStrike" cap="none" normalizeH="0" baseline="0" dirty="0">
                          <a:ln>
                            <a:noFill/>
                          </a:ln>
                          <a:solidFill>
                            <a:srgbClr val="FF0000"/>
                          </a:solidFill>
                          <a:effectLst/>
                          <a:latin typeface="Arial" charset="0"/>
                          <a:ea typeface="ＭＳ Ｐゴシック" charset="0"/>
                        </a:rPr>
                        <a:t>VA</a:t>
                      </a:r>
                    </a:p>
                  </a:txBody>
                  <a:tcPr marL="50800" marR="50800" marT="50800" marB="5080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7656" name="Rectangle 8">
            <a:extLst>
              <a:ext uri="{FF2B5EF4-FFF2-40B4-BE49-F238E27FC236}">
                <a16:creationId xmlns:a16="http://schemas.microsoft.com/office/drawing/2014/main" id="{9E43A740-8B1C-769C-EDCF-4B52C13F0540}"/>
              </a:ext>
            </a:extLst>
          </p:cNvPr>
          <p:cNvSpPr>
            <a:spLocks/>
          </p:cNvSpPr>
          <p:nvPr/>
        </p:nvSpPr>
        <p:spPr bwMode="auto">
          <a:xfrm>
            <a:off x="7602538" y="3048000"/>
            <a:ext cx="1309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i="1">
                <a:latin typeface="Gill Sans" panose="020B0502020104020203" pitchFamily="34" charset="-79"/>
                <a:sym typeface="Gill Sans" panose="020B0502020104020203" pitchFamily="34" charset="-79"/>
              </a:rPr>
              <a:t>1 x 1 matrix</a:t>
            </a:r>
          </a:p>
        </p:txBody>
      </p:sp>
      <p:graphicFrame>
        <p:nvGraphicFramePr>
          <p:cNvPr id="57377" name="Group 33">
            <a:extLst>
              <a:ext uri="{FF2B5EF4-FFF2-40B4-BE49-F238E27FC236}">
                <a16:creationId xmlns:a16="http://schemas.microsoft.com/office/drawing/2014/main" id="{5C6E8B2F-1747-2DE8-FBD0-4E89AA33C86D}"/>
              </a:ext>
            </a:extLst>
          </p:cNvPr>
          <p:cNvGraphicFramePr>
            <a:graphicFrameLocks noGrp="1"/>
          </p:cNvGraphicFramePr>
          <p:nvPr>
            <p:extLst>
              <p:ext uri="{D42A27DB-BD31-4B8C-83A1-F6EECF244321}">
                <p14:modId xmlns:p14="http://schemas.microsoft.com/office/powerpoint/2010/main" val="2125047979"/>
              </p:ext>
            </p:extLst>
          </p:nvPr>
        </p:nvGraphicFramePr>
        <p:xfrm>
          <a:off x="7924800" y="3652838"/>
          <a:ext cx="469900" cy="406400"/>
        </p:xfrm>
        <a:graphic>
          <a:graphicData uri="http://schemas.openxmlformats.org/drawingml/2006/table">
            <a:tbl>
              <a:tblPr/>
              <a:tblGrid>
                <a:gridCol w="469900">
                  <a:extLst>
                    <a:ext uri="{9D8B030D-6E8A-4147-A177-3AD203B41FA5}">
                      <a16:colId xmlns:a16="http://schemas.microsoft.com/office/drawing/2014/main" val="20000"/>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0"/>
                        <a:buNone/>
                        <a:tabLst>
                          <a:tab pos="914400" algn="l"/>
                        </a:tabLst>
                      </a:pPr>
                      <a:r>
                        <a:rPr kumimoji="0" lang="en-US" sz="2000" b="0" i="0" u="none" strike="noStrike" cap="none" normalizeH="0" baseline="0" dirty="0">
                          <a:ln>
                            <a:noFill/>
                          </a:ln>
                          <a:solidFill>
                            <a:schemeClr val="accent2"/>
                          </a:solidFill>
                          <a:effectLst/>
                          <a:latin typeface="Arial" charset="0"/>
                          <a:ea typeface="ＭＳ Ｐゴシック" charset="0"/>
                        </a:rPr>
                        <a:t>VD</a:t>
                      </a:r>
                    </a:p>
                  </a:txBody>
                  <a:tcPr marL="50800" marR="50800" marT="50800" marB="5080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7663" name="Rectangle 15">
            <a:extLst>
              <a:ext uri="{FF2B5EF4-FFF2-40B4-BE49-F238E27FC236}">
                <a16:creationId xmlns:a16="http://schemas.microsoft.com/office/drawing/2014/main" id="{B32254CF-8D16-C26B-D014-DA618818DE71}"/>
              </a:ext>
            </a:extLst>
          </p:cNvPr>
          <p:cNvSpPr>
            <a:spLocks/>
          </p:cNvSpPr>
          <p:nvPr/>
        </p:nvSpPr>
        <p:spPr bwMode="auto">
          <a:xfrm>
            <a:off x="7605713" y="4381500"/>
            <a:ext cx="1309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i="1">
                <a:latin typeface="Gill Sans" panose="020B0502020104020203" pitchFamily="34" charset="-79"/>
                <a:sym typeface="Gill Sans" panose="020B0502020104020203" pitchFamily="34" charset="-79"/>
              </a:rPr>
              <a:t>1 x 1 matrix</a:t>
            </a:r>
          </a:p>
        </p:txBody>
      </p:sp>
      <p:graphicFrame>
        <p:nvGraphicFramePr>
          <p:cNvPr id="57378" name="Group 34">
            <a:extLst>
              <a:ext uri="{FF2B5EF4-FFF2-40B4-BE49-F238E27FC236}">
                <a16:creationId xmlns:a16="http://schemas.microsoft.com/office/drawing/2014/main" id="{AE8A9B82-BE35-C4D2-4098-EEA8A3B75EDC}"/>
              </a:ext>
            </a:extLst>
          </p:cNvPr>
          <p:cNvGraphicFramePr>
            <a:graphicFrameLocks noGrp="1"/>
          </p:cNvGraphicFramePr>
          <p:nvPr>
            <p:extLst>
              <p:ext uri="{D42A27DB-BD31-4B8C-83A1-F6EECF244321}">
                <p14:modId xmlns:p14="http://schemas.microsoft.com/office/powerpoint/2010/main" val="3372293606"/>
              </p:ext>
            </p:extLst>
          </p:nvPr>
        </p:nvGraphicFramePr>
        <p:xfrm>
          <a:off x="7964488" y="4986338"/>
          <a:ext cx="493712" cy="406400"/>
        </p:xfrm>
        <a:graphic>
          <a:graphicData uri="http://schemas.openxmlformats.org/drawingml/2006/table">
            <a:tbl>
              <a:tblPr/>
              <a:tblGrid>
                <a:gridCol w="493712">
                  <a:extLst>
                    <a:ext uri="{9D8B030D-6E8A-4147-A177-3AD203B41FA5}">
                      <a16:colId xmlns:a16="http://schemas.microsoft.com/office/drawing/2014/main" val="20000"/>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0"/>
                        <a:buNone/>
                        <a:tabLst>
                          <a:tab pos="914400" algn="l"/>
                        </a:tabLst>
                      </a:pPr>
                      <a:r>
                        <a:rPr kumimoji="0" lang="en-US" sz="2000" b="0" i="0" u="none" strike="noStrike" cap="none" normalizeH="0" baseline="0" dirty="0">
                          <a:ln>
                            <a:noFill/>
                          </a:ln>
                          <a:solidFill>
                            <a:srgbClr val="3366FF"/>
                          </a:solidFill>
                          <a:effectLst/>
                          <a:latin typeface="Calibri" panose="020F0502020204030204" pitchFamily="34" charset="0"/>
                          <a:ea typeface="ＭＳ Ｐゴシック" charset="0"/>
                        </a:rPr>
                        <a:t>VE</a:t>
                      </a:r>
                      <a:endParaRPr kumimoji="0" lang="en-US" sz="2000" b="0" i="0" u="none" strike="noStrike" cap="none" normalizeH="0" baseline="0" dirty="0">
                        <a:ln>
                          <a:noFill/>
                        </a:ln>
                        <a:solidFill>
                          <a:srgbClr val="00FFFF"/>
                        </a:solidFill>
                        <a:effectLst/>
                        <a:latin typeface="Arial" charset="0"/>
                        <a:ea typeface="ＭＳ Ｐゴシック" charset="0"/>
                      </a:endParaRPr>
                    </a:p>
                  </a:txBody>
                  <a:tcPr marL="50800" marR="50800" marT="50800" marB="5080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7670" name="Rectangle 22">
            <a:extLst>
              <a:ext uri="{FF2B5EF4-FFF2-40B4-BE49-F238E27FC236}">
                <a16:creationId xmlns:a16="http://schemas.microsoft.com/office/drawing/2014/main" id="{7DEC5889-239E-3D85-14FE-F30E80226BFA}"/>
              </a:ext>
            </a:extLst>
          </p:cNvPr>
          <p:cNvSpPr>
            <a:spLocks/>
          </p:cNvSpPr>
          <p:nvPr/>
        </p:nvSpPr>
        <p:spPr bwMode="auto">
          <a:xfrm>
            <a:off x="7605713" y="5715000"/>
            <a:ext cx="1309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i="1">
                <a:latin typeface="Gill Sans" panose="020B0502020104020203" pitchFamily="34" charset="-79"/>
                <a:sym typeface="Gill Sans" panose="020B0502020104020203" pitchFamily="34" charset="-79"/>
              </a:rPr>
              <a:t>1 x 1 matrix</a:t>
            </a:r>
          </a:p>
        </p:txBody>
      </p:sp>
      <p:sp>
        <p:nvSpPr>
          <p:cNvPr id="57379" name="Rectangle 35">
            <a:extLst>
              <a:ext uri="{FF2B5EF4-FFF2-40B4-BE49-F238E27FC236}">
                <a16:creationId xmlns:a16="http://schemas.microsoft.com/office/drawing/2014/main" id="{D3A8C208-FB63-99CE-3E32-76AF5F5EC0F0}"/>
              </a:ext>
            </a:extLst>
          </p:cNvPr>
          <p:cNvSpPr>
            <a:spLocks noChangeArrowheads="1"/>
          </p:cNvSpPr>
          <p:nvPr/>
        </p:nvSpPr>
        <p:spPr bwMode="auto">
          <a:xfrm>
            <a:off x="685800" y="2147888"/>
            <a:ext cx="6629400" cy="3477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dirty="0" err="1"/>
              <a:t>covA</a:t>
            </a:r>
            <a:r>
              <a:rPr lang="en-US" sz="2000" dirty="0"/>
              <a:t> &lt;- </a:t>
            </a:r>
            <a:r>
              <a:rPr lang="en-US" sz="2000" dirty="0" err="1"/>
              <a:t>mxMatrix</a:t>
            </a:r>
            <a:r>
              <a:rPr lang="en-US" sz="2000" dirty="0"/>
              <a:t>( type="</a:t>
            </a:r>
            <a:r>
              <a:rPr lang="en-US" sz="2000" dirty="0" err="1"/>
              <a:t>Symm</a:t>
            </a:r>
            <a:r>
              <a:rPr lang="en-US" sz="2000" dirty="0"/>
              <a:t>", </a:t>
            </a:r>
            <a:r>
              <a:rPr lang="en-US" sz="2000" dirty="0" err="1"/>
              <a:t>nrow</a:t>
            </a:r>
            <a:r>
              <a:rPr lang="en-US" sz="2000" dirty="0"/>
              <a:t>=</a:t>
            </a:r>
            <a:r>
              <a:rPr lang="en-US" sz="2000" dirty="0" err="1"/>
              <a:t>nv</a:t>
            </a:r>
            <a:r>
              <a:rPr lang="en-US" sz="2000" dirty="0"/>
              <a:t>, </a:t>
            </a:r>
            <a:r>
              <a:rPr lang="en-US" sz="2000" dirty="0" err="1"/>
              <a:t>ncol</a:t>
            </a:r>
            <a:r>
              <a:rPr lang="en-US" sz="2000" dirty="0"/>
              <a:t>=</a:t>
            </a:r>
            <a:r>
              <a:rPr lang="en-US" sz="2000" dirty="0" err="1"/>
              <a:t>nv</a:t>
            </a:r>
            <a:r>
              <a:rPr lang="en-US" sz="2000" dirty="0"/>
              <a:t>, free=TRUE, values=</a:t>
            </a:r>
            <a:r>
              <a:rPr lang="en-US" sz="2000" dirty="0" err="1"/>
              <a:t>svPa</a:t>
            </a:r>
            <a:r>
              <a:rPr lang="en-US" sz="2000" dirty="0"/>
              <a:t>, label="VA11", name="</a:t>
            </a:r>
            <a:r>
              <a:rPr lang="en-US" sz="2000" dirty="0">
                <a:solidFill>
                  <a:srgbClr val="FF0000"/>
                </a:solidFill>
              </a:rPr>
              <a:t>VA</a:t>
            </a:r>
            <a:r>
              <a:rPr lang="en-US" sz="2000" dirty="0"/>
              <a:t>" ) </a:t>
            </a:r>
          </a:p>
          <a:p>
            <a:pPr algn="l">
              <a:defRPr/>
            </a:pPr>
            <a:endParaRPr lang="en-US" sz="2000" dirty="0"/>
          </a:p>
          <a:p>
            <a:pPr algn="l">
              <a:defRPr/>
            </a:pPr>
            <a:endParaRPr lang="en-US" sz="2000" dirty="0"/>
          </a:p>
          <a:p>
            <a:pPr algn="l">
              <a:defRPr/>
            </a:pPr>
            <a:endParaRPr lang="en-US" sz="2000" dirty="0"/>
          </a:p>
          <a:p>
            <a:pPr algn="l">
              <a:defRPr/>
            </a:pPr>
            <a:r>
              <a:rPr lang="en-US" sz="2000" dirty="0" err="1"/>
              <a:t>covD</a:t>
            </a:r>
            <a:r>
              <a:rPr lang="en-US" sz="2000" dirty="0"/>
              <a:t> &lt;- </a:t>
            </a:r>
            <a:r>
              <a:rPr lang="en-US" sz="2000" dirty="0" err="1"/>
              <a:t>mxMatrix</a:t>
            </a:r>
            <a:r>
              <a:rPr lang="en-US" sz="2000" dirty="0"/>
              <a:t>( type="</a:t>
            </a:r>
            <a:r>
              <a:rPr lang="en-US" sz="2000" dirty="0" err="1"/>
              <a:t>Symm</a:t>
            </a:r>
            <a:r>
              <a:rPr lang="en-US" sz="2000" dirty="0"/>
              <a:t>", </a:t>
            </a:r>
            <a:r>
              <a:rPr lang="en-US" sz="2000" dirty="0" err="1"/>
              <a:t>nrow</a:t>
            </a:r>
            <a:r>
              <a:rPr lang="en-US" sz="2000" dirty="0"/>
              <a:t>=</a:t>
            </a:r>
            <a:r>
              <a:rPr lang="en-US" sz="2000" dirty="0" err="1"/>
              <a:t>nv</a:t>
            </a:r>
            <a:r>
              <a:rPr lang="en-US" sz="2000" dirty="0"/>
              <a:t>, </a:t>
            </a:r>
            <a:r>
              <a:rPr lang="en-US" sz="2000" dirty="0" err="1"/>
              <a:t>ncol</a:t>
            </a:r>
            <a:r>
              <a:rPr lang="en-US" sz="2000" dirty="0"/>
              <a:t>=</a:t>
            </a:r>
            <a:r>
              <a:rPr lang="en-US" sz="2000" dirty="0" err="1"/>
              <a:t>nv</a:t>
            </a:r>
            <a:r>
              <a:rPr lang="en-US" sz="2000" dirty="0"/>
              <a:t>, free=TRUE, values=</a:t>
            </a:r>
            <a:r>
              <a:rPr lang="en-US" sz="2000" dirty="0" err="1"/>
              <a:t>svPa</a:t>
            </a:r>
            <a:r>
              <a:rPr lang="en-US" sz="2000" dirty="0"/>
              <a:t>, label="VD11", name="</a:t>
            </a:r>
            <a:r>
              <a:rPr lang="en-US" sz="2000" dirty="0">
                <a:solidFill>
                  <a:schemeClr val="accent2"/>
                </a:solidFill>
              </a:rPr>
              <a:t>VD</a:t>
            </a:r>
            <a:r>
              <a:rPr lang="en-US" sz="2000" dirty="0"/>
              <a:t>" )</a:t>
            </a:r>
          </a:p>
          <a:p>
            <a:pPr>
              <a:defRPr/>
            </a:pPr>
            <a:endParaRPr lang="en-US" sz="2000" dirty="0"/>
          </a:p>
          <a:p>
            <a:pPr>
              <a:defRPr/>
            </a:pPr>
            <a:endParaRPr lang="en-US" sz="2000" dirty="0"/>
          </a:p>
          <a:p>
            <a:pPr>
              <a:defRPr/>
            </a:pPr>
            <a:r>
              <a:rPr lang="en-US" sz="2000" dirty="0" err="1"/>
              <a:t>covE</a:t>
            </a:r>
            <a:r>
              <a:rPr lang="en-US" sz="2000" dirty="0"/>
              <a:t> &lt;- </a:t>
            </a:r>
            <a:r>
              <a:rPr lang="en-US" sz="2000" dirty="0" err="1"/>
              <a:t>mxMatrix</a:t>
            </a:r>
            <a:r>
              <a:rPr lang="en-US" sz="2000" dirty="0"/>
              <a:t>( type="</a:t>
            </a:r>
            <a:r>
              <a:rPr lang="en-US" sz="2000" dirty="0" err="1"/>
              <a:t>Symm</a:t>
            </a:r>
            <a:r>
              <a:rPr lang="en-US" sz="2000" dirty="0"/>
              <a:t>", </a:t>
            </a:r>
            <a:r>
              <a:rPr lang="en-US" sz="2000" dirty="0" err="1"/>
              <a:t>nrow</a:t>
            </a:r>
            <a:r>
              <a:rPr lang="en-US" sz="2000" dirty="0"/>
              <a:t>=</a:t>
            </a:r>
            <a:r>
              <a:rPr lang="en-US" sz="2000" dirty="0" err="1"/>
              <a:t>nv</a:t>
            </a:r>
            <a:r>
              <a:rPr lang="en-US" sz="2000" dirty="0"/>
              <a:t>, </a:t>
            </a:r>
            <a:r>
              <a:rPr lang="en-US" sz="2000" dirty="0" err="1"/>
              <a:t>ncol</a:t>
            </a:r>
            <a:r>
              <a:rPr lang="en-US" sz="2000" dirty="0"/>
              <a:t>=</a:t>
            </a:r>
            <a:r>
              <a:rPr lang="en-US" sz="2000" dirty="0" err="1"/>
              <a:t>nv</a:t>
            </a:r>
            <a:r>
              <a:rPr lang="en-US" sz="2000" dirty="0"/>
              <a:t>, free=TRUE, values=</a:t>
            </a:r>
            <a:r>
              <a:rPr lang="en-US" sz="2000" dirty="0" err="1"/>
              <a:t>svPa</a:t>
            </a:r>
            <a:r>
              <a:rPr lang="en-US" sz="2000" dirty="0"/>
              <a:t>, label="VE11", name="</a:t>
            </a:r>
            <a:r>
              <a:rPr kumimoji="0" lang="en-US" sz="2000" b="0" i="0" u="none" strike="noStrike" cap="none" normalizeH="0" baseline="0" dirty="0">
                <a:ln>
                  <a:noFill/>
                </a:ln>
                <a:solidFill>
                  <a:srgbClr val="00FFFF"/>
                </a:solidFill>
                <a:effectLst/>
                <a:latin typeface="Arial" charset="0"/>
                <a:ea typeface="ＭＳ Ｐゴシック" charset="0"/>
              </a:rPr>
              <a:t> </a:t>
            </a:r>
            <a:r>
              <a:rPr kumimoji="0" lang="en-US" sz="2000" b="0" i="0" u="none" strike="noStrike" cap="none" normalizeH="0" baseline="0" dirty="0">
                <a:ln>
                  <a:noFill/>
                </a:ln>
                <a:solidFill>
                  <a:srgbClr val="3366FF"/>
                </a:solidFill>
                <a:effectLst/>
                <a:latin typeface="Calibri" panose="020F0502020204030204" pitchFamily="34" charset="0"/>
                <a:ea typeface="ＭＳ Ｐゴシック" charset="0"/>
              </a:rPr>
              <a:t>VE</a:t>
            </a:r>
            <a:r>
              <a:rPr lang="en-US" sz="2000" dirty="0"/>
              <a:t>" ) #</a:t>
            </a:r>
            <a:endParaRPr lang="en-US" sz="2000" dirty="0">
              <a:latin typeface="Arial" charset="0"/>
              <a:ea typeface="ＭＳ Ｐゴシック"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3A31F269-86C8-9A15-8A73-9927A9A1BC66}"/>
              </a:ext>
            </a:extLst>
          </p:cNvPr>
          <p:cNvSpPr>
            <a:spLocks noGrp="1" noChangeArrowheads="1"/>
          </p:cNvSpPr>
          <p:nvPr>
            <p:ph type="title" idx="4294967295"/>
          </p:nvPr>
        </p:nvSpPr>
        <p:spPr>
          <a:xfrm>
            <a:off x="1371600" y="76200"/>
            <a:ext cx="7772400" cy="1143000"/>
          </a:xfrm>
        </p:spPr>
        <p:txBody>
          <a:bodyPr lIns="90488" tIns="44450" rIns="90488" bIns="44450"/>
          <a:lstStyle/>
          <a:p>
            <a:pPr algn="ctr" defTabSz="762000" eaLnBrk="1" hangingPunct="1">
              <a:defRPr/>
            </a:pPr>
            <a:r>
              <a:rPr lang="en-US" b="1" dirty="0">
                <a:solidFill>
                  <a:schemeClr val="tx1"/>
                </a:solidFill>
              </a:rPr>
              <a:t>ADE Liability Model</a:t>
            </a:r>
          </a:p>
        </p:txBody>
      </p:sp>
      <p:grpSp>
        <p:nvGrpSpPr>
          <p:cNvPr id="32770" name="Group 4">
            <a:extLst>
              <a:ext uri="{FF2B5EF4-FFF2-40B4-BE49-F238E27FC236}">
                <a16:creationId xmlns:a16="http://schemas.microsoft.com/office/drawing/2014/main" id="{C924C024-BC0D-F610-3A39-0F3F005A0F54}"/>
              </a:ext>
            </a:extLst>
          </p:cNvPr>
          <p:cNvGrpSpPr>
            <a:grpSpLocks/>
          </p:cNvGrpSpPr>
          <p:nvPr/>
        </p:nvGrpSpPr>
        <p:grpSpPr bwMode="auto">
          <a:xfrm>
            <a:off x="5735637" y="3319462"/>
            <a:ext cx="96838" cy="477837"/>
            <a:chOff x="2631" y="2207"/>
            <a:chExt cx="63" cy="712"/>
          </a:xfrm>
        </p:grpSpPr>
        <p:sp>
          <p:nvSpPr>
            <p:cNvPr id="32826" name="Line 5">
              <a:extLst>
                <a:ext uri="{FF2B5EF4-FFF2-40B4-BE49-F238E27FC236}">
                  <a16:creationId xmlns:a16="http://schemas.microsoft.com/office/drawing/2014/main" id="{E2644E55-1156-266A-D0F2-DDFC23D1C8E5}"/>
                </a:ext>
              </a:extLst>
            </p:cNvPr>
            <p:cNvSpPr>
              <a:spLocks noChangeShapeType="1"/>
            </p:cNvSpPr>
            <p:nvPr/>
          </p:nvSpPr>
          <p:spPr bwMode="auto">
            <a:xfrm>
              <a:off x="2663" y="2207"/>
              <a:ext cx="1" cy="65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27" name="Freeform 6">
              <a:extLst>
                <a:ext uri="{FF2B5EF4-FFF2-40B4-BE49-F238E27FC236}">
                  <a16:creationId xmlns:a16="http://schemas.microsoft.com/office/drawing/2014/main" id="{BE4D0939-2D5F-9322-0CBB-5DE0803C48A6}"/>
                </a:ext>
              </a:extLst>
            </p:cNvPr>
            <p:cNvSpPr>
              <a:spLocks/>
            </p:cNvSpPr>
            <p:nvPr/>
          </p:nvSpPr>
          <p:spPr bwMode="auto">
            <a:xfrm>
              <a:off x="2631" y="2857"/>
              <a:ext cx="63" cy="62"/>
            </a:xfrm>
            <a:custGeom>
              <a:avLst/>
              <a:gdLst>
                <a:gd name="T0" fmla="*/ 0 w 124"/>
                <a:gd name="T1" fmla="*/ 0 h 125"/>
                <a:gd name="T2" fmla="*/ 4 w 124"/>
                <a:gd name="T3" fmla="*/ 7 h 125"/>
                <a:gd name="T4" fmla="*/ 8 w 124"/>
                <a:gd name="T5" fmla="*/ 0 h 125"/>
                <a:gd name="T6" fmla="*/ 0 w 124"/>
                <a:gd name="T7" fmla="*/ 0 h 125"/>
                <a:gd name="T8" fmla="*/ 0 60000 65536"/>
                <a:gd name="T9" fmla="*/ 0 60000 65536"/>
                <a:gd name="T10" fmla="*/ 0 60000 65536"/>
                <a:gd name="T11" fmla="*/ 0 60000 65536"/>
                <a:gd name="T12" fmla="*/ 0 w 124"/>
                <a:gd name="T13" fmla="*/ 0 h 125"/>
                <a:gd name="T14" fmla="*/ 124 w 124"/>
                <a:gd name="T15" fmla="*/ 125 h 125"/>
              </a:gdLst>
              <a:ahLst/>
              <a:cxnLst>
                <a:cxn ang="T8">
                  <a:pos x="T0" y="T1"/>
                </a:cxn>
                <a:cxn ang="T9">
                  <a:pos x="T2" y="T3"/>
                </a:cxn>
                <a:cxn ang="T10">
                  <a:pos x="T4" y="T5"/>
                </a:cxn>
                <a:cxn ang="T11">
                  <a:pos x="T6" y="T7"/>
                </a:cxn>
              </a:cxnLst>
              <a:rect l="T12" t="T13" r="T14" b="T15"/>
              <a:pathLst>
                <a:path w="124" h="125">
                  <a:moveTo>
                    <a:pt x="0" y="0"/>
                  </a:moveTo>
                  <a:lnTo>
                    <a:pt x="63" y="125"/>
                  </a:lnTo>
                  <a:lnTo>
                    <a:pt x="124" y="0"/>
                  </a:lnTo>
                  <a:lnTo>
                    <a:pt x="0" y="0"/>
                  </a:lnTo>
                  <a:close/>
                </a:path>
              </a:pathLst>
            </a:custGeom>
            <a:solidFill>
              <a:srgbClr val="000000"/>
            </a:solidFill>
            <a:ln w="28575">
              <a:solidFill>
                <a:schemeClr val="tx1"/>
              </a:solidFill>
              <a:round/>
              <a:headEnd/>
              <a:tailEnd/>
            </a:ln>
          </p:spPr>
          <p:txBody>
            <a:bodyPr/>
            <a:lstStyle/>
            <a:p>
              <a:endParaRPr lang="en-US"/>
            </a:p>
          </p:txBody>
        </p:sp>
      </p:grpSp>
      <p:sp>
        <p:nvSpPr>
          <p:cNvPr id="32771" name="Oval 28">
            <a:extLst>
              <a:ext uri="{FF2B5EF4-FFF2-40B4-BE49-F238E27FC236}">
                <a16:creationId xmlns:a16="http://schemas.microsoft.com/office/drawing/2014/main" id="{89FAA4DF-DA89-A3DD-6F94-D1B4033992B9}"/>
              </a:ext>
            </a:extLst>
          </p:cNvPr>
          <p:cNvSpPr>
            <a:spLocks noChangeArrowheads="1"/>
          </p:cNvSpPr>
          <p:nvPr/>
        </p:nvSpPr>
        <p:spPr bwMode="auto">
          <a:xfrm>
            <a:off x="3471862" y="2790824"/>
            <a:ext cx="517525" cy="487363"/>
          </a:xfrm>
          <a:prstGeom prst="ellipse">
            <a:avLst/>
          </a:prstGeom>
          <a:solidFill>
            <a:srgbClr val="FF99CC"/>
          </a:solidFill>
          <a:ln w="28575">
            <a:solidFill>
              <a:schemeClr val="bg2"/>
            </a:solid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endParaRPr lang="en-US" altLang="en-US" sz="2800" b="1">
              <a:latin typeface="Tahoma" panose="020B0604030504040204" pitchFamily="34" charset="0"/>
            </a:endParaRPr>
          </a:p>
        </p:txBody>
      </p:sp>
      <p:sp>
        <p:nvSpPr>
          <p:cNvPr id="32772" name="Text Box 63">
            <a:extLst>
              <a:ext uri="{FF2B5EF4-FFF2-40B4-BE49-F238E27FC236}">
                <a16:creationId xmlns:a16="http://schemas.microsoft.com/office/drawing/2014/main" id="{57150AFD-711B-AF9C-F646-E3F6A3163C1E}"/>
              </a:ext>
            </a:extLst>
          </p:cNvPr>
          <p:cNvSpPr txBox="1">
            <a:spLocks noChangeArrowheads="1"/>
          </p:cNvSpPr>
          <p:nvPr/>
        </p:nvSpPr>
        <p:spPr bwMode="auto">
          <a:xfrm>
            <a:off x="4682932" y="681246"/>
            <a:ext cx="10416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dirty="0">
                <a:solidFill>
                  <a:schemeClr val="accent2"/>
                </a:solidFill>
                <a:latin typeface="Tahoma" panose="020B0604030504040204" pitchFamily="34" charset="0"/>
              </a:rPr>
              <a:t>MZ=1</a:t>
            </a:r>
          </a:p>
          <a:p>
            <a:pPr algn="l"/>
            <a:r>
              <a:rPr lang="en-US" altLang="en-US" sz="2000" dirty="0">
                <a:solidFill>
                  <a:schemeClr val="accent2"/>
                </a:solidFill>
                <a:latin typeface="Tahoma" panose="020B0604030504040204" pitchFamily="34" charset="0"/>
              </a:rPr>
              <a:t>DZ=.25</a:t>
            </a:r>
          </a:p>
        </p:txBody>
      </p:sp>
      <p:sp>
        <p:nvSpPr>
          <p:cNvPr id="32773" name="Text Box 64">
            <a:extLst>
              <a:ext uri="{FF2B5EF4-FFF2-40B4-BE49-F238E27FC236}">
                <a16:creationId xmlns:a16="http://schemas.microsoft.com/office/drawing/2014/main" id="{F6607EFC-9010-1376-17B9-4AE0EDE2FCAE}"/>
              </a:ext>
            </a:extLst>
          </p:cNvPr>
          <p:cNvSpPr txBox="1">
            <a:spLocks noChangeArrowheads="1"/>
          </p:cNvSpPr>
          <p:nvPr/>
        </p:nvSpPr>
        <p:spPr bwMode="auto">
          <a:xfrm>
            <a:off x="3252787" y="1066799"/>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endParaRPr lang="en-US" altLang="en-US" sz="2000" b="1">
              <a:solidFill>
                <a:srgbClr val="FF0000"/>
              </a:solidFill>
              <a:latin typeface="Tahoma" panose="020B0604030504040204" pitchFamily="34" charset="0"/>
            </a:endParaRPr>
          </a:p>
        </p:txBody>
      </p:sp>
      <p:cxnSp>
        <p:nvCxnSpPr>
          <p:cNvPr id="51" name="Straight Arrow Connector 50">
            <a:extLst>
              <a:ext uri="{FF2B5EF4-FFF2-40B4-BE49-F238E27FC236}">
                <a16:creationId xmlns:a16="http://schemas.microsoft.com/office/drawing/2014/main" id="{A897E597-29B6-9242-9C21-6EB169847782}"/>
              </a:ext>
            </a:extLst>
          </p:cNvPr>
          <p:cNvCxnSpPr>
            <a:stCxn id="49" idx="4"/>
          </p:cNvCxnSpPr>
          <p:nvPr/>
        </p:nvCxnSpPr>
        <p:spPr>
          <a:xfrm flipH="1">
            <a:off x="3730625" y="2454274"/>
            <a:ext cx="1587" cy="338138"/>
          </a:xfrm>
          <a:prstGeom prst="straightConnector1">
            <a:avLst/>
          </a:prstGeom>
          <a:ln w="28575">
            <a:solidFill>
              <a:schemeClr val="accent2"/>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sp>
        <p:nvSpPr>
          <p:cNvPr id="32777" name="Text Box 3">
            <a:extLst>
              <a:ext uri="{FF2B5EF4-FFF2-40B4-BE49-F238E27FC236}">
                <a16:creationId xmlns:a16="http://schemas.microsoft.com/office/drawing/2014/main" id="{7D336A10-DF27-28C0-4C41-C9DA6072221B}"/>
              </a:ext>
            </a:extLst>
          </p:cNvPr>
          <p:cNvSpPr txBox="1">
            <a:spLocks noChangeArrowheads="1"/>
          </p:cNvSpPr>
          <p:nvPr/>
        </p:nvSpPr>
        <p:spPr bwMode="auto">
          <a:xfrm>
            <a:off x="5538788" y="3459162"/>
            <a:ext cx="280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latin typeface="Tahoma" panose="020B0604030504040204" pitchFamily="34" charset="0"/>
              </a:rPr>
              <a:t>1</a:t>
            </a:r>
            <a:endParaRPr lang="en-US" altLang="en-US" sz="1600" b="1">
              <a:latin typeface="Tahoma" panose="020B0604030504040204" pitchFamily="34" charset="0"/>
            </a:endParaRPr>
          </a:p>
        </p:txBody>
      </p:sp>
      <p:sp>
        <p:nvSpPr>
          <p:cNvPr id="32778" name="Text Box 7">
            <a:extLst>
              <a:ext uri="{FF2B5EF4-FFF2-40B4-BE49-F238E27FC236}">
                <a16:creationId xmlns:a16="http://schemas.microsoft.com/office/drawing/2014/main" id="{7D2A16BE-35D8-BF9B-F7A3-4706EAD48104}"/>
              </a:ext>
            </a:extLst>
          </p:cNvPr>
          <p:cNvSpPr txBox="1">
            <a:spLocks noChangeArrowheads="1"/>
          </p:cNvSpPr>
          <p:nvPr/>
        </p:nvSpPr>
        <p:spPr bwMode="auto">
          <a:xfrm>
            <a:off x="3500438" y="3436937"/>
            <a:ext cx="280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1200" b="1">
                <a:latin typeface="Tahoma" panose="020B0604030504040204" pitchFamily="34" charset="0"/>
              </a:rPr>
              <a:t>1</a:t>
            </a:r>
            <a:endParaRPr lang="en-US" altLang="en-US" sz="1600" b="1">
              <a:latin typeface="Tahoma" panose="020B0604030504040204" pitchFamily="34" charset="0"/>
            </a:endParaRPr>
          </a:p>
        </p:txBody>
      </p:sp>
      <p:grpSp>
        <p:nvGrpSpPr>
          <p:cNvPr id="32779" name="Group 8">
            <a:extLst>
              <a:ext uri="{FF2B5EF4-FFF2-40B4-BE49-F238E27FC236}">
                <a16:creationId xmlns:a16="http://schemas.microsoft.com/office/drawing/2014/main" id="{90DD604E-E031-E575-C9D7-6380DD932BBA}"/>
              </a:ext>
            </a:extLst>
          </p:cNvPr>
          <p:cNvGrpSpPr>
            <a:grpSpLocks/>
          </p:cNvGrpSpPr>
          <p:nvPr/>
        </p:nvGrpSpPr>
        <p:grpSpPr bwMode="auto">
          <a:xfrm>
            <a:off x="3684588" y="3292474"/>
            <a:ext cx="119063" cy="474663"/>
            <a:chOff x="2631" y="2207"/>
            <a:chExt cx="63" cy="712"/>
          </a:xfrm>
        </p:grpSpPr>
        <p:sp>
          <p:nvSpPr>
            <p:cNvPr id="32824" name="Line 9">
              <a:extLst>
                <a:ext uri="{FF2B5EF4-FFF2-40B4-BE49-F238E27FC236}">
                  <a16:creationId xmlns:a16="http://schemas.microsoft.com/office/drawing/2014/main" id="{A633845A-28AC-2CF9-BA1C-4060FF74EA37}"/>
                </a:ext>
              </a:extLst>
            </p:cNvPr>
            <p:cNvSpPr>
              <a:spLocks noChangeShapeType="1"/>
            </p:cNvSpPr>
            <p:nvPr/>
          </p:nvSpPr>
          <p:spPr bwMode="auto">
            <a:xfrm>
              <a:off x="2663" y="2207"/>
              <a:ext cx="1" cy="65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25" name="Freeform 10">
              <a:extLst>
                <a:ext uri="{FF2B5EF4-FFF2-40B4-BE49-F238E27FC236}">
                  <a16:creationId xmlns:a16="http://schemas.microsoft.com/office/drawing/2014/main" id="{6E98BC60-DAC2-0EB0-9602-44E6AA0E49B4}"/>
                </a:ext>
              </a:extLst>
            </p:cNvPr>
            <p:cNvSpPr>
              <a:spLocks/>
            </p:cNvSpPr>
            <p:nvPr/>
          </p:nvSpPr>
          <p:spPr bwMode="auto">
            <a:xfrm>
              <a:off x="2631" y="2857"/>
              <a:ext cx="63" cy="62"/>
            </a:xfrm>
            <a:custGeom>
              <a:avLst/>
              <a:gdLst>
                <a:gd name="T0" fmla="*/ 0 w 124"/>
                <a:gd name="T1" fmla="*/ 0 h 125"/>
                <a:gd name="T2" fmla="*/ 4 w 124"/>
                <a:gd name="T3" fmla="*/ 7 h 125"/>
                <a:gd name="T4" fmla="*/ 8 w 124"/>
                <a:gd name="T5" fmla="*/ 0 h 125"/>
                <a:gd name="T6" fmla="*/ 0 w 124"/>
                <a:gd name="T7" fmla="*/ 0 h 125"/>
                <a:gd name="T8" fmla="*/ 0 60000 65536"/>
                <a:gd name="T9" fmla="*/ 0 60000 65536"/>
                <a:gd name="T10" fmla="*/ 0 60000 65536"/>
                <a:gd name="T11" fmla="*/ 0 60000 65536"/>
                <a:gd name="T12" fmla="*/ 0 w 124"/>
                <a:gd name="T13" fmla="*/ 0 h 125"/>
                <a:gd name="T14" fmla="*/ 124 w 124"/>
                <a:gd name="T15" fmla="*/ 125 h 125"/>
              </a:gdLst>
              <a:ahLst/>
              <a:cxnLst>
                <a:cxn ang="T8">
                  <a:pos x="T0" y="T1"/>
                </a:cxn>
                <a:cxn ang="T9">
                  <a:pos x="T2" y="T3"/>
                </a:cxn>
                <a:cxn ang="T10">
                  <a:pos x="T4" y="T5"/>
                </a:cxn>
                <a:cxn ang="T11">
                  <a:pos x="T6" y="T7"/>
                </a:cxn>
              </a:cxnLst>
              <a:rect l="T12" t="T13" r="T14" b="T15"/>
              <a:pathLst>
                <a:path w="124" h="125">
                  <a:moveTo>
                    <a:pt x="0" y="0"/>
                  </a:moveTo>
                  <a:lnTo>
                    <a:pt x="63" y="125"/>
                  </a:lnTo>
                  <a:lnTo>
                    <a:pt x="124" y="0"/>
                  </a:lnTo>
                  <a:lnTo>
                    <a:pt x="0" y="0"/>
                  </a:lnTo>
                  <a:close/>
                </a:path>
              </a:pathLst>
            </a:custGeom>
            <a:solidFill>
              <a:srgbClr val="000000"/>
            </a:solidFill>
            <a:ln w="28575">
              <a:solidFill>
                <a:schemeClr val="tx1"/>
              </a:solidFill>
              <a:round/>
              <a:headEnd/>
              <a:tailEnd/>
            </a:ln>
          </p:spPr>
          <p:txBody>
            <a:bodyPr/>
            <a:lstStyle/>
            <a:p>
              <a:endParaRPr lang="en-US"/>
            </a:p>
          </p:txBody>
        </p:sp>
      </p:grpSp>
      <p:sp>
        <p:nvSpPr>
          <p:cNvPr id="32780" name="Oval 18">
            <a:extLst>
              <a:ext uri="{FF2B5EF4-FFF2-40B4-BE49-F238E27FC236}">
                <a16:creationId xmlns:a16="http://schemas.microsoft.com/office/drawing/2014/main" id="{EE46D67B-6A95-1F98-F298-9F4B22300AA9}"/>
              </a:ext>
            </a:extLst>
          </p:cNvPr>
          <p:cNvSpPr>
            <a:spLocks noChangeArrowheads="1"/>
          </p:cNvSpPr>
          <p:nvPr/>
        </p:nvSpPr>
        <p:spPr bwMode="auto">
          <a:xfrm>
            <a:off x="5527675" y="2874962"/>
            <a:ext cx="515938" cy="487363"/>
          </a:xfrm>
          <a:prstGeom prst="ellipse">
            <a:avLst/>
          </a:prstGeom>
          <a:solidFill>
            <a:srgbClr val="FF99CC"/>
          </a:solidFill>
          <a:ln w="28575">
            <a:noFill/>
            <a:round/>
            <a:headEnd/>
            <a:tailEnd/>
          </a:ln>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sz="4000"/>
          </a:p>
        </p:txBody>
      </p:sp>
      <p:sp>
        <p:nvSpPr>
          <p:cNvPr id="32781" name="Rectangle 19">
            <a:extLst>
              <a:ext uri="{FF2B5EF4-FFF2-40B4-BE49-F238E27FC236}">
                <a16:creationId xmlns:a16="http://schemas.microsoft.com/office/drawing/2014/main" id="{75C678CC-58ED-0DD8-ED36-D36679A67D53}"/>
              </a:ext>
            </a:extLst>
          </p:cNvPr>
          <p:cNvSpPr>
            <a:spLocks noChangeArrowheads="1"/>
          </p:cNvSpPr>
          <p:nvPr/>
        </p:nvSpPr>
        <p:spPr bwMode="auto">
          <a:xfrm>
            <a:off x="5608638" y="2968823"/>
            <a:ext cx="423864" cy="307777"/>
          </a:xfrm>
          <a:prstGeom prst="rect">
            <a:avLst/>
          </a:prstGeom>
          <a:noFill/>
          <a:ln>
            <a:noFill/>
          </a:ln>
        </p:spPr>
        <p:txBody>
          <a:bodyPr wrap="square"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dirty="0">
                <a:solidFill>
                  <a:srgbClr val="000000"/>
                </a:solidFill>
                <a:latin typeface="Tahoma" panose="020B0604030504040204" pitchFamily="34" charset="0"/>
              </a:rPr>
              <a:t>L</a:t>
            </a:r>
            <a:r>
              <a:rPr lang="en-US" altLang="en-US" sz="2000" b="1" baseline="-25000" dirty="0">
                <a:solidFill>
                  <a:srgbClr val="000000"/>
                </a:solidFill>
                <a:latin typeface="Tahoma" panose="020B0604030504040204" pitchFamily="34" charset="0"/>
              </a:rPr>
              <a:t>T2</a:t>
            </a:r>
          </a:p>
        </p:txBody>
      </p:sp>
      <p:sp>
        <p:nvSpPr>
          <p:cNvPr id="32782" name="Rectangle 29">
            <a:extLst>
              <a:ext uri="{FF2B5EF4-FFF2-40B4-BE49-F238E27FC236}">
                <a16:creationId xmlns:a16="http://schemas.microsoft.com/office/drawing/2014/main" id="{B3C18760-F72C-9120-35E0-453E9B583218}"/>
              </a:ext>
            </a:extLst>
          </p:cNvPr>
          <p:cNvSpPr>
            <a:spLocks noChangeArrowheads="1"/>
          </p:cNvSpPr>
          <p:nvPr/>
        </p:nvSpPr>
        <p:spPr bwMode="auto">
          <a:xfrm>
            <a:off x="3452813" y="2881312"/>
            <a:ext cx="495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a:r>
              <a:rPr lang="en-US" altLang="en-US" sz="2000" b="1" dirty="0">
                <a:solidFill>
                  <a:srgbClr val="000000"/>
                </a:solidFill>
                <a:latin typeface="Tahoma" panose="020B0604030504040204" pitchFamily="34" charset="0"/>
              </a:rPr>
              <a:t> L</a:t>
            </a:r>
            <a:r>
              <a:rPr lang="en-US" altLang="en-US" sz="2000" b="1" baseline="-25000" dirty="0">
                <a:solidFill>
                  <a:srgbClr val="000000"/>
                </a:solidFill>
                <a:latin typeface="Tahoma" panose="020B0604030504040204" pitchFamily="34" charset="0"/>
              </a:rPr>
              <a:t>T1</a:t>
            </a:r>
          </a:p>
        </p:txBody>
      </p:sp>
      <p:pic>
        <p:nvPicPr>
          <p:cNvPr id="71751" name="Picture 71">
            <a:extLst>
              <a:ext uri="{FF2B5EF4-FFF2-40B4-BE49-F238E27FC236}">
                <a16:creationId xmlns:a16="http://schemas.microsoft.com/office/drawing/2014/main" id="{94CB7157-B259-BFAC-1481-6334A59011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525" y="3773487"/>
            <a:ext cx="1204913" cy="350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1752" name="Picture 72">
            <a:extLst>
              <a:ext uri="{FF2B5EF4-FFF2-40B4-BE49-F238E27FC236}">
                <a16:creationId xmlns:a16="http://schemas.microsoft.com/office/drawing/2014/main" id="{0060B98D-5E9B-E696-DC4B-7718093EA4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975" y="3779837"/>
            <a:ext cx="1204913" cy="350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1755" name="Text Box 75">
            <a:extLst>
              <a:ext uri="{FF2B5EF4-FFF2-40B4-BE49-F238E27FC236}">
                <a16:creationId xmlns:a16="http://schemas.microsoft.com/office/drawing/2014/main" id="{81066246-2320-9791-07F9-654993449896}"/>
              </a:ext>
            </a:extLst>
          </p:cNvPr>
          <p:cNvSpPr txBox="1">
            <a:spLocks noChangeArrowheads="1"/>
          </p:cNvSpPr>
          <p:nvPr/>
        </p:nvSpPr>
        <p:spPr bwMode="auto">
          <a:xfrm>
            <a:off x="1524000" y="3014662"/>
            <a:ext cx="120015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600" b="1">
                <a:latin typeface="Arial" charset="0"/>
                <a:ea typeface="ＭＳ Ｐゴシック" charset="0"/>
              </a:rPr>
              <a:t>Variance</a:t>
            </a:r>
          </a:p>
          <a:p>
            <a:pPr algn="l">
              <a:defRPr/>
            </a:pPr>
            <a:r>
              <a:rPr lang="en-US" sz="1600" b="1">
                <a:latin typeface="Arial" charset="0"/>
                <a:ea typeface="ＭＳ Ｐゴシック" charset="0"/>
              </a:rPr>
              <a:t>Constraint</a:t>
            </a:r>
          </a:p>
        </p:txBody>
      </p:sp>
      <p:sp>
        <p:nvSpPr>
          <p:cNvPr id="71756" name="Text Box 76">
            <a:extLst>
              <a:ext uri="{FF2B5EF4-FFF2-40B4-BE49-F238E27FC236}">
                <a16:creationId xmlns:a16="http://schemas.microsoft.com/office/drawing/2014/main" id="{D21562AE-25AE-3595-19B5-E560FCC0DB4F}"/>
              </a:ext>
            </a:extLst>
          </p:cNvPr>
          <p:cNvSpPr txBox="1">
            <a:spLocks noChangeArrowheads="1"/>
          </p:cNvSpPr>
          <p:nvPr/>
        </p:nvSpPr>
        <p:spPr bwMode="auto">
          <a:xfrm>
            <a:off x="1590675" y="3667124"/>
            <a:ext cx="1165225"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600" b="1">
                <a:latin typeface="Arial" charset="0"/>
                <a:ea typeface="ＭＳ Ｐゴシック" charset="0"/>
              </a:rPr>
              <a:t>Threshold</a:t>
            </a:r>
          </a:p>
          <a:p>
            <a:pPr algn="l">
              <a:defRPr/>
            </a:pPr>
            <a:r>
              <a:rPr lang="en-US" sz="1600" b="1">
                <a:latin typeface="Arial" charset="0"/>
                <a:ea typeface="ＭＳ Ｐゴシック" charset="0"/>
              </a:rPr>
              <a:t>Model</a:t>
            </a:r>
          </a:p>
        </p:txBody>
      </p:sp>
      <p:sp>
        <p:nvSpPr>
          <p:cNvPr id="71757" name="Line 77">
            <a:extLst>
              <a:ext uri="{FF2B5EF4-FFF2-40B4-BE49-F238E27FC236}">
                <a16:creationId xmlns:a16="http://schemas.microsoft.com/office/drawing/2014/main" id="{7518923A-84DA-EC37-2B6A-3939FE40ED18}"/>
              </a:ext>
            </a:extLst>
          </p:cNvPr>
          <p:cNvSpPr>
            <a:spLocks noChangeShapeType="1"/>
          </p:cNvSpPr>
          <p:nvPr/>
        </p:nvSpPr>
        <p:spPr bwMode="auto">
          <a:xfrm>
            <a:off x="2663825" y="3362324"/>
            <a:ext cx="5889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71758" name="Line 78">
            <a:extLst>
              <a:ext uri="{FF2B5EF4-FFF2-40B4-BE49-F238E27FC236}">
                <a16:creationId xmlns:a16="http://schemas.microsoft.com/office/drawing/2014/main" id="{FD7F2224-8D02-5226-1962-39CE81B58E72}"/>
              </a:ext>
            </a:extLst>
          </p:cNvPr>
          <p:cNvSpPr>
            <a:spLocks noChangeShapeType="1"/>
          </p:cNvSpPr>
          <p:nvPr/>
        </p:nvSpPr>
        <p:spPr bwMode="auto">
          <a:xfrm>
            <a:off x="2463800" y="3962399"/>
            <a:ext cx="5873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48" name="Oval 47">
            <a:extLst>
              <a:ext uri="{FF2B5EF4-FFF2-40B4-BE49-F238E27FC236}">
                <a16:creationId xmlns:a16="http://schemas.microsoft.com/office/drawing/2014/main" id="{9692B35A-CEB5-802C-8C64-A4357EFDE7AC}"/>
              </a:ext>
            </a:extLst>
          </p:cNvPr>
          <p:cNvSpPr/>
          <p:nvPr/>
        </p:nvSpPr>
        <p:spPr bwMode="auto">
          <a:xfrm>
            <a:off x="2963863" y="1960562"/>
            <a:ext cx="457200" cy="481013"/>
          </a:xfrm>
          <a:prstGeom prst="ellipse">
            <a:avLst/>
          </a:prstGeom>
          <a:solidFill>
            <a:schemeClr val="tx1">
              <a:lumMod val="50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defTabSz="457200" eaLnBrk="1" fontAlgn="auto" hangingPunct="1">
              <a:spcBef>
                <a:spcPts val="0"/>
              </a:spcBef>
              <a:spcAft>
                <a:spcPts val="0"/>
              </a:spcAft>
              <a:defRPr/>
            </a:pPr>
            <a:r>
              <a:rPr lang="en-US" dirty="0">
                <a:solidFill>
                  <a:srgbClr val="FF0000"/>
                </a:solidFill>
              </a:rPr>
              <a:t>A</a:t>
            </a:r>
          </a:p>
        </p:txBody>
      </p:sp>
      <p:sp>
        <p:nvSpPr>
          <p:cNvPr id="49" name="Oval 48">
            <a:extLst>
              <a:ext uri="{FF2B5EF4-FFF2-40B4-BE49-F238E27FC236}">
                <a16:creationId xmlns:a16="http://schemas.microsoft.com/office/drawing/2014/main" id="{3A1A56F0-AEE0-8E3E-FDFD-B11287E2CC83}"/>
              </a:ext>
            </a:extLst>
          </p:cNvPr>
          <p:cNvSpPr/>
          <p:nvPr/>
        </p:nvSpPr>
        <p:spPr bwMode="auto">
          <a:xfrm>
            <a:off x="3503613" y="1960562"/>
            <a:ext cx="457200" cy="481013"/>
          </a:xfrm>
          <a:prstGeom prst="ellipse">
            <a:avLst/>
          </a:prstGeom>
          <a:solidFill>
            <a:schemeClr val="tx1">
              <a:lumMod val="50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defTabSz="457200" eaLnBrk="1" fontAlgn="auto" hangingPunct="1">
              <a:spcBef>
                <a:spcPts val="0"/>
              </a:spcBef>
              <a:spcAft>
                <a:spcPts val="0"/>
              </a:spcAft>
              <a:defRPr/>
            </a:pPr>
            <a:r>
              <a:rPr lang="en-US" dirty="0">
                <a:solidFill>
                  <a:schemeClr val="accent2"/>
                </a:solidFill>
              </a:rPr>
              <a:t>D</a:t>
            </a:r>
          </a:p>
        </p:txBody>
      </p:sp>
      <p:sp>
        <p:nvSpPr>
          <p:cNvPr id="50" name="Oval 49">
            <a:extLst>
              <a:ext uri="{FF2B5EF4-FFF2-40B4-BE49-F238E27FC236}">
                <a16:creationId xmlns:a16="http://schemas.microsoft.com/office/drawing/2014/main" id="{BC181D9C-0585-09FD-7695-2EFCB222E5D8}"/>
              </a:ext>
            </a:extLst>
          </p:cNvPr>
          <p:cNvSpPr/>
          <p:nvPr/>
        </p:nvSpPr>
        <p:spPr bwMode="auto">
          <a:xfrm>
            <a:off x="4070351" y="1960562"/>
            <a:ext cx="458788" cy="481013"/>
          </a:xfrm>
          <a:prstGeom prst="ellipse">
            <a:avLst/>
          </a:prstGeom>
          <a:solidFill>
            <a:schemeClr val="tx1">
              <a:lumMod val="50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defTabSz="457200" eaLnBrk="1" fontAlgn="auto" hangingPunct="1">
              <a:spcBef>
                <a:spcPts val="0"/>
              </a:spcBef>
              <a:spcAft>
                <a:spcPts val="0"/>
              </a:spcAft>
              <a:defRPr/>
            </a:pPr>
            <a:r>
              <a:rPr lang="en-US" dirty="0">
                <a:solidFill>
                  <a:srgbClr val="3366FF"/>
                </a:solidFill>
              </a:rPr>
              <a:t>E</a:t>
            </a:r>
          </a:p>
        </p:txBody>
      </p:sp>
      <p:cxnSp>
        <p:nvCxnSpPr>
          <p:cNvPr id="52" name="Straight Arrow Connector 51">
            <a:extLst>
              <a:ext uri="{FF2B5EF4-FFF2-40B4-BE49-F238E27FC236}">
                <a16:creationId xmlns:a16="http://schemas.microsoft.com/office/drawing/2014/main" id="{539275B6-9A26-E696-381F-ED5729AB82E1}"/>
              </a:ext>
            </a:extLst>
          </p:cNvPr>
          <p:cNvCxnSpPr/>
          <p:nvPr/>
        </p:nvCxnSpPr>
        <p:spPr bwMode="auto">
          <a:xfrm flipH="1">
            <a:off x="3897313" y="2441574"/>
            <a:ext cx="327025" cy="339725"/>
          </a:xfrm>
          <a:prstGeom prst="straightConnector1">
            <a:avLst/>
          </a:prstGeom>
          <a:ln w="28575">
            <a:solidFill>
              <a:srgbClr val="3366FF"/>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1B48FFE3-1A50-363D-8D9B-EA9D78266A45}"/>
              </a:ext>
            </a:extLst>
          </p:cNvPr>
          <p:cNvCxnSpPr/>
          <p:nvPr/>
        </p:nvCxnSpPr>
        <p:spPr bwMode="auto">
          <a:xfrm>
            <a:off x="3282951" y="2441574"/>
            <a:ext cx="311150" cy="339725"/>
          </a:xfrm>
          <a:prstGeom prst="straightConnector1">
            <a:avLst/>
          </a:prstGeom>
          <a:ln w="28575">
            <a:solidFill>
              <a:srgbClr val="FF0000"/>
            </a:solidFill>
            <a:headEnd type="none"/>
            <a:tailEnd type="triangle" w="sm" len="sm"/>
          </a:ln>
          <a:effectLst/>
        </p:spPr>
        <p:style>
          <a:lnRef idx="2">
            <a:schemeClr val="accent1"/>
          </a:lnRef>
          <a:fillRef idx="0">
            <a:schemeClr val="accent1"/>
          </a:fillRef>
          <a:effectRef idx="1">
            <a:schemeClr val="accent1"/>
          </a:effectRef>
          <a:fontRef idx="minor">
            <a:schemeClr val="tx1"/>
          </a:fontRef>
        </p:style>
      </p:cxnSp>
      <p:sp>
        <p:nvSpPr>
          <p:cNvPr id="55" name="Oval 54">
            <a:extLst>
              <a:ext uri="{FF2B5EF4-FFF2-40B4-BE49-F238E27FC236}">
                <a16:creationId xmlns:a16="http://schemas.microsoft.com/office/drawing/2014/main" id="{65BDFED7-5A29-9856-8448-349781499715}"/>
              </a:ext>
            </a:extLst>
          </p:cNvPr>
          <p:cNvSpPr/>
          <p:nvPr/>
        </p:nvSpPr>
        <p:spPr bwMode="auto">
          <a:xfrm>
            <a:off x="5010151" y="1960562"/>
            <a:ext cx="458788" cy="481013"/>
          </a:xfrm>
          <a:prstGeom prst="ellipse">
            <a:avLst/>
          </a:prstGeom>
          <a:solidFill>
            <a:schemeClr val="tx1">
              <a:lumMod val="50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defTabSz="457200" eaLnBrk="1" fontAlgn="auto" hangingPunct="1">
              <a:spcBef>
                <a:spcPts val="0"/>
              </a:spcBef>
              <a:spcAft>
                <a:spcPts val="0"/>
              </a:spcAft>
              <a:defRPr/>
            </a:pPr>
            <a:r>
              <a:rPr lang="en-US" dirty="0">
                <a:solidFill>
                  <a:srgbClr val="FF0000"/>
                </a:solidFill>
              </a:rPr>
              <a:t>A</a:t>
            </a:r>
          </a:p>
        </p:txBody>
      </p:sp>
      <p:sp>
        <p:nvSpPr>
          <p:cNvPr id="56" name="Oval 55">
            <a:extLst>
              <a:ext uri="{FF2B5EF4-FFF2-40B4-BE49-F238E27FC236}">
                <a16:creationId xmlns:a16="http://schemas.microsoft.com/office/drawing/2014/main" id="{70FE2103-FA97-E720-2BFB-EF71C1B8EAEA}"/>
              </a:ext>
            </a:extLst>
          </p:cNvPr>
          <p:cNvSpPr/>
          <p:nvPr/>
        </p:nvSpPr>
        <p:spPr bwMode="auto">
          <a:xfrm>
            <a:off x="5549901" y="1960562"/>
            <a:ext cx="457200" cy="481013"/>
          </a:xfrm>
          <a:prstGeom prst="ellipse">
            <a:avLst/>
          </a:prstGeom>
          <a:solidFill>
            <a:schemeClr val="tx1">
              <a:lumMod val="50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defTabSz="457200" eaLnBrk="1" fontAlgn="auto" hangingPunct="1">
              <a:spcBef>
                <a:spcPts val="0"/>
              </a:spcBef>
              <a:spcAft>
                <a:spcPts val="0"/>
              </a:spcAft>
              <a:defRPr/>
            </a:pPr>
            <a:r>
              <a:rPr lang="en-US" dirty="0">
                <a:solidFill>
                  <a:schemeClr val="accent2"/>
                </a:solidFill>
              </a:rPr>
              <a:t>D</a:t>
            </a:r>
          </a:p>
        </p:txBody>
      </p:sp>
      <p:sp>
        <p:nvSpPr>
          <p:cNvPr id="57" name="Oval 56">
            <a:extLst>
              <a:ext uri="{FF2B5EF4-FFF2-40B4-BE49-F238E27FC236}">
                <a16:creationId xmlns:a16="http://schemas.microsoft.com/office/drawing/2014/main" id="{3ADEBA82-E9B8-233A-47FF-4E2A4E6C8635}"/>
              </a:ext>
            </a:extLst>
          </p:cNvPr>
          <p:cNvSpPr/>
          <p:nvPr/>
        </p:nvSpPr>
        <p:spPr bwMode="auto">
          <a:xfrm>
            <a:off x="6118226" y="1960562"/>
            <a:ext cx="457200" cy="481013"/>
          </a:xfrm>
          <a:prstGeom prst="ellipse">
            <a:avLst/>
          </a:prstGeom>
          <a:solidFill>
            <a:schemeClr val="tx1">
              <a:lumMod val="50000"/>
            </a:schemeClr>
          </a:solidFill>
          <a:ln w="254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defTabSz="457200" eaLnBrk="1" fontAlgn="auto" hangingPunct="1">
              <a:spcBef>
                <a:spcPts val="0"/>
              </a:spcBef>
              <a:spcAft>
                <a:spcPts val="0"/>
              </a:spcAft>
              <a:defRPr/>
            </a:pPr>
            <a:r>
              <a:rPr lang="en-US" dirty="0">
                <a:solidFill>
                  <a:srgbClr val="3366FF"/>
                </a:solidFill>
              </a:rPr>
              <a:t>E</a:t>
            </a:r>
          </a:p>
        </p:txBody>
      </p:sp>
      <p:cxnSp>
        <p:nvCxnSpPr>
          <p:cNvPr id="58" name="Straight Arrow Connector 57">
            <a:extLst>
              <a:ext uri="{FF2B5EF4-FFF2-40B4-BE49-F238E27FC236}">
                <a16:creationId xmlns:a16="http://schemas.microsoft.com/office/drawing/2014/main" id="{996626AE-ED77-DE79-EDC7-29CF2AEF2EE6}"/>
              </a:ext>
            </a:extLst>
          </p:cNvPr>
          <p:cNvCxnSpPr>
            <a:stCxn id="56" idx="4"/>
          </p:cNvCxnSpPr>
          <p:nvPr/>
        </p:nvCxnSpPr>
        <p:spPr bwMode="auto">
          <a:xfrm flipH="1">
            <a:off x="5778501" y="2454274"/>
            <a:ext cx="0" cy="339725"/>
          </a:xfrm>
          <a:prstGeom prst="straightConnector1">
            <a:avLst/>
          </a:prstGeom>
          <a:ln w="28575">
            <a:solidFill>
              <a:schemeClr val="accent2"/>
            </a:solidFill>
            <a:headEnd type="none" w="sm" len="med"/>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04372980-025B-BBD5-4E29-766A7E5C59F2}"/>
              </a:ext>
            </a:extLst>
          </p:cNvPr>
          <p:cNvCxnSpPr/>
          <p:nvPr/>
        </p:nvCxnSpPr>
        <p:spPr bwMode="auto">
          <a:xfrm flipH="1">
            <a:off x="5929312" y="2441574"/>
            <a:ext cx="328613" cy="339725"/>
          </a:xfrm>
          <a:prstGeom prst="straightConnector1">
            <a:avLst/>
          </a:prstGeom>
          <a:ln w="28575">
            <a:solidFill>
              <a:srgbClr val="3366FF"/>
            </a:solidFill>
            <a:headEnd type="none" w="sm" len="med"/>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303B3C93-137F-9112-31D3-6ED76AD8CE35}"/>
              </a:ext>
            </a:extLst>
          </p:cNvPr>
          <p:cNvCxnSpPr/>
          <p:nvPr/>
        </p:nvCxnSpPr>
        <p:spPr bwMode="auto">
          <a:xfrm>
            <a:off x="5330826" y="2441574"/>
            <a:ext cx="309563" cy="339725"/>
          </a:xfrm>
          <a:prstGeom prst="straightConnector1">
            <a:avLst/>
          </a:prstGeom>
          <a:ln w="28575">
            <a:solidFill>
              <a:srgbClr val="FF0000"/>
            </a:solidFill>
            <a:headEnd type="none" w="sm" len="med"/>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61" name="Curved Connector 60">
            <a:extLst>
              <a:ext uri="{FF2B5EF4-FFF2-40B4-BE49-F238E27FC236}">
                <a16:creationId xmlns:a16="http://schemas.microsoft.com/office/drawing/2014/main" id="{C383FAE1-9E35-355B-77DF-ED6AA0EF4803}"/>
              </a:ext>
            </a:extLst>
          </p:cNvPr>
          <p:cNvCxnSpPr/>
          <p:nvPr/>
        </p:nvCxnSpPr>
        <p:spPr bwMode="auto">
          <a:xfrm rot="5400000" flipH="1" flipV="1">
            <a:off x="4749801" y="931862"/>
            <a:ext cx="6350" cy="2046288"/>
          </a:xfrm>
          <a:prstGeom prst="curvedConnector3">
            <a:avLst>
              <a:gd name="adj1" fmla="val 8216661"/>
            </a:avLst>
          </a:prstGeom>
          <a:ln w="28575">
            <a:solidFill>
              <a:schemeClr val="accent2"/>
            </a:solidFill>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sp>
        <p:nvSpPr>
          <p:cNvPr id="32802" name="TextBox 61">
            <a:extLst>
              <a:ext uri="{FF2B5EF4-FFF2-40B4-BE49-F238E27FC236}">
                <a16:creationId xmlns:a16="http://schemas.microsoft.com/office/drawing/2014/main" id="{56AD382A-6D18-38F7-25F2-1D46E191560D}"/>
              </a:ext>
            </a:extLst>
          </p:cNvPr>
          <p:cNvSpPr txBox="1">
            <a:spLocks noChangeArrowheads="1"/>
          </p:cNvSpPr>
          <p:nvPr/>
        </p:nvSpPr>
        <p:spPr bwMode="auto">
          <a:xfrm>
            <a:off x="3310731" y="762000"/>
            <a:ext cx="8874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dirty="0">
                <a:solidFill>
                  <a:srgbClr val="FF0000"/>
                </a:solidFill>
                <a:latin typeface="Calibri" panose="020F0502020204030204" pitchFamily="34" charset="0"/>
              </a:rPr>
              <a:t>MZ = 1</a:t>
            </a:r>
          </a:p>
          <a:p>
            <a:pPr algn="l" eaLnBrk="1" hangingPunct="1"/>
            <a:r>
              <a:rPr lang="en-US" altLang="en-US" sz="1800" dirty="0">
                <a:solidFill>
                  <a:srgbClr val="FF0000"/>
                </a:solidFill>
                <a:latin typeface="Calibri" panose="020F0502020204030204" pitchFamily="34" charset="0"/>
              </a:rPr>
              <a:t>DZ= 0.5</a:t>
            </a:r>
          </a:p>
        </p:txBody>
      </p:sp>
      <p:cxnSp>
        <p:nvCxnSpPr>
          <p:cNvPr id="64" name="Curved Connector 63">
            <a:extLst>
              <a:ext uri="{FF2B5EF4-FFF2-40B4-BE49-F238E27FC236}">
                <a16:creationId xmlns:a16="http://schemas.microsoft.com/office/drawing/2014/main" id="{F4D5CC00-C633-CA55-ED29-66A8329D2E9C}"/>
              </a:ext>
            </a:extLst>
          </p:cNvPr>
          <p:cNvCxnSpPr>
            <a:stCxn id="48" idx="0"/>
            <a:endCxn id="55" idx="0"/>
          </p:cNvCxnSpPr>
          <p:nvPr/>
        </p:nvCxnSpPr>
        <p:spPr bwMode="auto">
          <a:xfrm rot="5400000" flipH="1" flipV="1">
            <a:off x="4214813" y="938212"/>
            <a:ext cx="7938" cy="2046288"/>
          </a:xfrm>
          <a:prstGeom prst="curvedConnector3">
            <a:avLst>
              <a:gd name="adj1" fmla="val 8216661"/>
            </a:avLst>
          </a:prstGeom>
          <a:ln w="28575">
            <a:solidFill>
              <a:srgbClr val="FF0000"/>
            </a:solidFill>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sp>
        <p:nvSpPr>
          <p:cNvPr id="32823" name="TextBox 80">
            <a:extLst>
              <a:ext uri="{FF2B5EF4-FFF2-40B4-BE49-F238E27FC236}">
                <a16:creationId xmlns:a16="http://schemas.microsoft.com/office/drawing/2014/main" id="{3F73875F-8A3D-EE1A-71B2-97A8D9309990}"/>
              </a:ext>
            </a:extLst>
          </p:cNvPr>
          <p:cNvSpPr txBox="1">
            <a:spLocks noChangeArrowheads="1"/>
          </p:cNvSpPr>
          <p:nvPr/>
        </p:nvSpPr>
        <p:spPr bwMode="auto">
          <a:xfrm>
            <a:off x="3402608" y="1428749"/>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dirty="0">
                <a:latin typeface="Calibri" panose="020F0502020204030204" pitchFamily="34" charset="0"/>
              </a:rPr>
              <a:t>1</a:t>
            </a:r>
          </a:p>
        </p:txBody>
      </p:sp>
      <p:sp>
        <p:nvSpPr>
          <p:cNvPr id="32806" name="TextBox 66">
            <a:extLst>
              <a:ext uri="{FF2B5EF4-FFF2-40B4-BE49-F238E27FC236}">
                <a16:creationId xmlns:a16="http://schemas.microsoft.com/office/drawing/2014/main" id="{8DD4C9EA-C280-D7FE-DDBE-BF04D3B1C6B9}"/>
              </a:ext>
            </a:extLst>
          </p:cNvPr>
          <p:cNvSpPr txBox="1">
            <a:spLocks noChangeArrowheads="1"/>
          </p:cNvSpPr>
          <p:nvPr/>
        </p:nvSpPr>
        <p:spPr bwMode="auto">
          <a:xfrm>
            <a:off x="3937633" y="1428749"/>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dirty="0">
                <a:latin typeface="Calibri" panose="020F0502020204030204" pitchFamily="34" charset="0"/>
              </a:rPr>
              <a:t>1</a:t>
            </a:r>
          </a:p>
        </p:txBody>
      </p:sp>
      <p:sp>
        <p:nvSpPr>
          <p:cNvPr id="32808" name="TextBox 68">
            <a:extLst>
              <a:ext uri="{FF2B5EF4-FFF2-40B4-BE49-F238E27FC236}">
                <a16:creationId xmlns:a16="http://schemas.microsoft.com/office/drawing/2014/main" id="{5F7F19ED-D5B3-5097-22C7-E66E2C80B896}"/>
              </a:ext>
            </a:extLst>
          </p:cNvPr>
          <p:cNvSpPr txBox="1">
            <a:spLocks noChangeArrowheads="1"/>
          </p:cNvSpPr>
          <p:nvPr/>
        </p:nvSpPr>
        <p:spPr bwMode="auto">
          <a:xfrm>
            <a:off x="4553473" y="1428749"/>
            <a:ext cx="184150" cy="3667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dirty="0">
                <a:latin typeface="Calibri" panose="020F0502020204030204" pitchFamily="34" charset="0"/>
              </a:rPr>
              <a:t>1</a:t>
            </a:r>
          </a:p>
        </p:txBody>
      </p:sp>
      <p:sp>
        <p:nvSpPr>
          <p:cNvPr id="32817" name="TextBox 74">
            <a:extLst>
              <a:ext uri="{FF2B5EF4-FFF2-40B4-BE49-F238E27FC236}">
                <a16:creationId xmlns:a16="http://schemas.microsoft.com/office/drawing/2014/main" id="{9BBE71B7-2DB5-106B-F83D-A8BAB22A038D}"/>
              </a:ext>
            </a:extLst>
          </p:cNvPr>
          <p:cNvSpPr txBox="1">
            <a:spLocks noChangeArrowheads="1"/>
          </p:cNvSpPr>
          <p:nvPr/>
        </p:nvSpPr>
        <p:spPr bwMode="auto">
          <a:xfrm>
            <a:off x="5330826" y="1428749"/>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dirty="0">
                <a:latin typeface="Calibri" panose="020F0502020204030204" pitchFamily="34" charset="0"/>
              </a:rPr>
              <a:t>1</a:t>
            </a:r>
          </a:p>
        </p:txBody>
      </p:sp>
      <p:sp>
        <p:nvSpPr>
          <p:cNvPr id="32819" name="TextBox 76">
            <a:extLst>
              <a:ext uri="{FF2B5EF4-FFF2-40B4-BE49-F238E27FC236}">
                <a16:creationId xmlns:a16="http://schemas.microsoft.com/office/drawing/2014/main" id="{B77EFA64-7BA4-5C9A-BE20-E7A2769ED422}"/>
              </a:ext>
            </a:extLst>
          </p:cNvPr>
          <p:cNvSpPr txBox="1">
            <a:spLocks noChangeArrowheads="1"/>
          </p:cNvSpPr>
          <p:nvPr/>
        </p:nvSpPr>
        <p:spPr bwMode="auto">
          <a:xfrm>
            <a:off x="5897562" y="1428749"/>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dirty="0">
                <a:latin typeface="Calibri" panose="020F0502020204030204" pitchFamily="34" charset="0"/>
              </a:rPr>
              <a:t>1</a:t>
            </a:r>
          </a:p>
        </p:txBody>
      </p:sp>
      <p:cxnSp>
        <p:nvCxnSpPr>
          <p:cNvPr id="78" name="Curved Connector 77">
            <a:extLst>
              <a:ext uri="{FF2B5EF4-FFF2-40B4-BE49-F238E27FC236}">
                <a16:creationId xmlns:a16="http://schemas.microsoft.com/office/drawing/2014/main" id="{07B019AA-A13D-B064-3354-2A044CE0CA6E}"/>
              </a:ext>
            </a:extLst>
          </p:cNvPr>
          <p:cNvCxnSpPr>
            <a:cxnSpLocks/>
          </p:cNvCxnSpPr>
          <p:nvPr/>
        </p:nvCxnSpPr>
        <p:spPr bwMode="auto">
          <a:xfrm rot="16200000" flipH="1">
            <a:off x="6412911" y="1970620"/>
            <a:ext cx="105955" cy="127280"/>
          </a:xfrm>
          <a:prstGeom prst="curvedConnector4">
            <a:avLst>
              <a:gd name="adj1" fmla="val -215752"/>
              <a:gd name="adj2" fmla="val 253632"/>
            </a:avLst>
          </a:prstGeom>
          <a:ln w="25400" cmpd="sng">
            <a:solidFill>
              <a:srgbClr val="3366FF"/>
            </a:solidFill>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sp>
        <p:nvSpPr>
          <p:cNvPr id="32821" name="TextBox 78">
            <a:extLst>
              <a:ext uri="{FF2B5EF4-FFF2-40B4-BE49-F238E27FC236}">
                <a16:creationId xmlns:a16="http://schemas.microsoft.com/office/drawing/2014/main" id="{4107107E-9CA8-7BEC-EB4B-55F5F78443C2}"/>
              </a:ext>
            </a:extLst>
          </p:cNvPr>
          <p:cNvSpPr txBox="1">
            <a:spLocks noChangeArrowheads="1"/>
          </p:cNvSpPr>
          <p:nvPr/>
        </p:nvSpPr>
        <p:spPr bwMode="auto">
          <a:xfrm>
            <a:off x="6482285" y="1428749"/>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dirty="0">
                <a:latin typeface="Calibri" panose="020F0502020204030204" pitchFamily="34" charset="0"/>
              </a:rPr>
              <a:t>1</a:t>
            </a:r>
          </a:p>
        </p:txBody>
      </p:sp>
      <p:sp>
        <p:nvSpPr>
          <p:cNvPr id="32810" name="TextBox 40">
            <a:extLst>
              <a:ext uri="{FF2B5EF4-FFF2-40B4-BE49-F238E27FC236}">
                <a16:creationId xmlns:a16="http://schemas.microsoft.com/office/drawing/2014/main" id="{EC870D25-C382-D1C8-834D-AFB9A2815B3C}"/>
              </a:ext>
            </a:extLst>
          </p:cNvPr>
          <p:cNvSpPr txBox="1">
            <a:spLocks noChangeArrowheads="1"/>
          </p:cNvSpPr>
          <p:nvPr/>
        </p:nvSpPr>
        <p:spPr bwMode="auto">
          <a:xfrm>
            <a:off x="3205163" y="2438399"/>
            <a:ext cx="293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a:solidFill>
                  <a:srgbClr val="FF0000"/>
                </a:solidFill>
                <a:latin typeface="Calibri" panose="020F0502020204030204" pitchFamily="34" charset="0"/>
              </a:rPr>
              <a:t>a</a:t>
            </a:r>
          </a:p>
        </p:txBody>
      </p:sp>
      <p:sp>
        <p:nvSpPr>
          <p:cNvPr id="32811" name="TextBox 41">
            <a:extLst>
              <a:ext uri="{FF2B5EF4-FFF2-40B4-BE49-F238E27FC236}">
                <a16:creationId xmlns:a16="http://schemas.microsoft.com/office/drawing/2014/main" id="{1C0B9FD4-9A32-70DE-406D-943EAF06B27A}"/>
              </a:ext>
            </a:extLst>
          </p:cNvPr>
          <p:cNvSpPr txBox="1">
            <a:spLocks noChangeArrowheads="1"/>
          </p:cNvSpPr>
          <p:nvPr/>
        </p:nvSpPr>
        <p:spPr bwMode="auto">
          <a:xfrm>
            <a:off x="3686390" y="2361802"/>
            <a:ext cx="306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dirty="0">
                <a:solidFill>
                  <a:schemeClr val="accent2"/>
                </a:solidFill>
                <a:latin typeface="Calibri" panose="020F0502020204030204" pitchFamily="34" charset="0"/>
              </a:rPr>
              <a:t>d</a:t>
            </a:r>
          </a:p>
        </p:txBody>
      </p:sp>
      <p:sp>
        <p:nvSpPr>
          <p:cNvPr id="32812" name="TextBox 42">
            <a:extLst>
              <a:ext uri="{FF2B5EF4-FFF2-40B4-BE49-F238E27FC236}">
                <a16:creationId xmlns:a16="http://schemas.microsoft.com/office/drawing/2014/main" id="{E05D8D36-0735-B95D-CB03-A80B74B8265B}"/>
              </a:ext>
            </a:extLst>
          </p:cNvPr>
          <p:cNvSpPr txBox="1">
            <a:spLocks noChangeArrowheads="1"/>
          </p:cNvSpPr>
          <p:nvPr/>
        </p:nvSpPr>
        <p:spPr bwMode="auto">
          <a:xfrm>
            <a:off x="4095751" y="2454274"/>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a:solidFill>
                  <a:srgbClr val="3366FF"/>
                </a:solidFill>
                <a:latin typeface="Calibri" panose="020F0502020204030204" pitchFamily="34" charset="0"/>
              </a:rPr>
              <a:t>e</a:t>
            </a:r>
          </a:p>
        </p:txBody>
      </p:sp>
      <p:sp>
        <p:nvSpPr>
          <p:cNvPr id="32813" name="TextBox 43">
            <a:extLst>
              <a:ext uri="{FF2B5EF4-FFF2-40B4-BE49-F238E27FC236}">
                <a16:creationId xmlns:a16="http://schemas.microsoft.com/office/drawing/2014/main" id="{42BE8AF6-5605-7584-C0F3-DD5D67E3C169}"/>
              </a:ext>
            </a:extLst>
          </p:cNvPr>
          <p:cNvSpPr txBox="1">
            <a:spLocks noChangeArrowheads="1"/>
          </p:cNvSpPr>
          <p:nvPr/>
        </p:nvSpPr>
        <p:spPr bwMode="auto">
          <a:xfrm>
            <a:off x="5254624" y="2444749"/>
            <a:ext cx="293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dirty="0">
                <a:solidFill>
                  <a:srgbClr val="FF0000"/>
                </a:solidFill>
                <a:latin typeface="Calibri" panose="020F0502020204030204" pitchFamily="34" charset="0"/>
              </a:rPr>
              <a:t>a</a:t>
            </a:r>
          </a:p>
        </p:txBody>
      </p:sp>
      <p:sp>
        <p:nvSpPr>
          <p:cNvPr id="32814" name="TextBox 44">
            <a:extLst>
              <a:ext uri="{FF2B5EF4-FFF2-40B4-BE49-F238E27FC236}">
                <a16:creationId xmlns:a16="http://schemas.microsoft.com/office/drawing/2014/main" id="{BF2A70BF-FB54-E021-D01F-1D76E141DA72}"/>
              </a:ext>
            </a:extLst>
          </p:cNvPr>
          <p:cNvSpPr txBox="1">
            <a:spLocks noChangeArrowheads="1"/>
          </p:cNvSpPr>
          <p:nvPr/>
        </p:nvSpPr>
        <p:spPr bwMode="auto">
          <a:xfrm>
            <a:off x="5744315" y="2387718"/>
            <a:ext cx="306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dirty="0">
                <a:solidFill>
                  <a:schemeClr val="accent2"/>
                </a:solidFill>
                <a:latin typeface="Calibri" panose="020F0502020204030204" pitchFamily="34" charset="0"/>
              </a:rPr>
              <a:t>d</a:t>
            </a:r>
          </a:p>
        </p:txBody>
      </p:sp>
      <p:sp>
        <p:nvSpPr>
          <p:cNvPr id="32815" name="TextBox 45">
            <a:extLst>
              <a:ext uri="{FF2B5EF4-FFF2-40B4-BE49-F238E27FC236}">
                <a16:creationId xmlns:a16="http://schemas.microsoft.com/office/drawing/2014/main" id="{05CDD8A6-EA59-2992-1839-3DE64F8BD7C1}"/>
              </a:ext>
            </a:extLst>
          </p:cNvPr>
          <p:cNvSpPr txBox="1">
            <a:spLocks noChangeArrowheads="1"/>
          </p:cNvSpPr>
          <p:nvPr/>
        </p:nvSpPr>
        <p:spPr bwMode="auto">
          <a:xfrm>
            <a:off x="6164262" y="2460624"/>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en-US" sz="1800" dirty="0">
                <a:solidFill>
                  <a:srgbClr val="3366FF"/>
                </a:solidFill>
                <a:latin typeface="Calibri" panose="020F0502020204030204" pitchFamily="34" charset="0"/>
              </a:rPr>
              <a:t>e</a:t>
            </a:r>
          </a:p>
        </p:txBody>
      </p:sp>
      <p:sp>
        <p:nvSpPr>
          <p:cNvPr id="71811" name="Rectangle 131">
            <a:extLst>
              <a:ext uri="{FF2B5EF4-FFF2-40B4-BE49-F238E27FC236}">
                <a16:creationId xmlns:a16="http://schemas.microsoft.com/office/drawing/2014/main" id="{04ED9A44-E950-ADE3-8A4B-88A707EF631D}"/>
              </a:ext>
            </a:extLst>
          </p:cNvPr>
          <p:cNvSpPr>
            <a:spLocks noChangeArrowheads="1"/>
          </p:cNvSpPr>
          <p:nvPr/>
        </p:nvSpPr>
        <p:spPr bwMode="auto">
          <a:xfrm>
            <a:off x="663576" y="4343400"/>
            <a:ext cx="8556623" cy="224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l">
              <a:defRPr/>
            </a:pPr>
            <a:r>
              <a:rPr lang="pt-BR" sz="2000" dirty="0" err="1">
                <a:latin typeface="Arial" charset="0"/>
                <a:ea typeface="ＭＳ Ｐゴシック" charset="0"/>
              </a:rPr>
              <a:t>covMZ</a:t>
            </a:r>
            <a:r>
              <a:rPr lang="pt-BR" sz="2000" dirty="0">
                <a:latin typeface="Arial" charset="0"/>
                <a:ea typeface="ＭＳ Ｐゴシック" charset="0"/>
              </a:rPr>
              <a:t>    &lt;- </a:t>
            </a:r>
            <a:r>
              <a:rPr lang="pt-BR" sz="2000" dirty="0" err="1">
                <a:latin typeface="Arial" charset="0"/>
                <a:ea typeface="ＭＳ Ｐゴシック" charset="0"/>
              </a:rPr>
              <a:t>mxAlgebra</a:t>
            </a:r>
            <a:r>
              <a:rPr lang="pt-BR" sz="2000" dirty="0">
                <a:latin typeface="Arial" charset="0"/>
                <a:ea typeface="ＭＳ Ｐゴシック" charset="0"/>
              </a:rPr>
              <a:t>(</a:t>
            </a:r>
            <a:r>
              <a:rPr lang="en-US" sz="2000" dirty="0"/>
              <a:t>expression= </a:t>
            </a:r>
            <a:r>
              <a:rPr lang="en-US" sz="2000" dirty="0">
                <a:solidFill>
                  <a:srgbClr val="FF0000"/>
                </a:solidFill>
              </a:rPr>
              <a:t>VA</a:t>
            </a:r>
            <a:r>
              <a:rPr lang="en-US" sz="2000" dirty="0"/>
              <a:t>+</a:t>
            </a:r>
            <a:r>
              <a:rPr lang="pt-BR" sz="2000" dirty="0">
                <a:latin typeface="Arial" charset="0"/>
                <a:ea typeface="ＭＳ Ｐゴシック" charset="0"/>
              </a:rPr>
              <a:t> 0.25%x%</a:t>
            </a:r>
            <a:r>
              <a:rPr lang="pt-BR" sz="2000" dirty="0">
                <a:solidFill>
                  <a:schemeClr val="accent2"/>
                </a:solidFill>
                <a:latin typeface="Arial" charset="0"/>
                <a:ea typeface="ＭＳ Ｐゴシック" charset="0"/>
              </a:rPr>
              <a:t>VD</a:t>
            </a:r>
            <a:r>
              <a:rPr lang="en-US" sz="2000" dirty="0"/>
              <a:t>, name="</a:t>
            </a:r>
            <a:r>
              <a:rPr lang="en-US" sz="2000" dirty="0" err="1"/>
              <a:t>cMZ</a:t>
            </a:r>
            <a:r>
              <a:rPr lang="en-US" sz="2000" dirty="0"/>
              <a:t>" </a:t>
            </a:r>
            <a:r>
              <a:rPr lang="pt-BR" sz="2000" dirty="0">
                <a:latin typeface="Arial" charset="0"/>
                <a:ea typeface="ＭＳ Ｐゴシック" charset="0"/>
              </a:rPr>
              <a:t>)</a:t>
            </a:r>
          </a:p>
          <a:p>
            <a:pPr algn="l">
              <a:defRPr/>
            </a:pPr>
            <a:r>
              <a:rPr lang="pt-BR" sz="2000" dirty="0" err="1">
                <a:latin typeface="Arial" charset="0"/>
                <a:ea typeface="ＭＳ Ｐゴシック" charset="0"/>
              </a:rPr>
              <a:t>covDZ</a:t>
            </a:r>
            <a:r>
              <a:rPr lang="pt-BR" sz="2000" dirty="0">
                <a:latin typeface="Arial" charset="0"/>
                <a:ea typeface="ＭＳ Ｐゴシック" charset="0"/>
              </a:rPr>
              <a:t>    &lt;- </a:t>
            </a:r>
            <a:r>
              <a:rPr lang="pt-BR" sz="2000" dirty="0" err="1">
                <a:latin typeface="Arial" charset="0"/>
                <a:ea typeface="ＭＳ Ｐゴシック" charset="0"/>
              </a:rPr>
              <a:t>mxAlgebra</a:t>
            </a:r>
            <a:r>
              <a:rPr lang="pt-BR" sz="2000" dirty="0">
                <a:latin typeface="Arial" charset="0"/>
                <a:ea typeface="ＭＳ Ｐゴシック" charset="0"/>
              </a:rPr>
              <a:t>( </a:t>
            </a:r>
            <a:r>
              <a:rPr lang="en-US" sz="2000" dirty="0"/>
              <a:t>expression= 0.5%x%</a:t>
            </a:r>
            <a:r>
              <a:rPr lang="en-US" sz="2000" dirty="0">
                <a:solidFill>
                  <a:srgbClr val="FF0000"/>
                </a:solidFill>
              </a:rPr>
              <a:t>VA</a:t>
            </a:r>
            <a:r>
              <a:rPr lang="en-US" sz="2000" dirty="0"/>
              <a:t>+ 0.25%x%</a:t>
            </a:r>
            <a:r>
              <a:rPr lang="en-US" sz="2000" dirty="0">
                <a:solidFill>
                  <a:schemeClr val="accent2"/>
                </a:solidFill>
              </a:rPr>
              <a:t>VD</a:t>
            </a:r>
            <a:r>
              <a:rPr lang="en-US" sz="2000" dirty="0"/>
              <a:t>, name="</a:t>
            </a:r>
            <a:r>
              <a:rPr lang="en-US" sz="2000" dirty="0" err="1"/>
              <a:t>cDZ</a:t>
            </a:r>
            <a:r>
              <a:rPr lang="en-US" sz="2000" dirty="0"/>
              <a:t>”)</a:t>
            </a:r>
            <a:endParaRPr lang="pt-BR" sz="2000" dirty="0">
              <a:latin typeface="Arial" charset="0"/>
              <a:ea typeface="ＭＳ Ｐゴシック" charset="0"/>
            </a:endParaRPr>
          </a:p>
          <a:p>
            <a:pPr algn="l">
              <a:defRPr/>
            </a:pPr>
            <a:endParaRPr lang="pt-BR" sz="2000" dirty="0">
              <a:latin typeface="Arial" charset="0"/>
              <a:ea typeface="ＭＳ Ｐゴシック" charset="0"/>
            </a:endParaRPr>
          </a:p>
          <a:p>
            <a:pPr algn="l">
              <a:defRPr/>
            </a:pPr>
            <a:r>
              <a:rPr lang="en-US" sz="2000" dirty="0" err="1"/>
              <a:t>expCovMZ</a:t>
            </a:r>
            <a:r>
              <a:rPr lang="en-US" sz="2000" dirty="0"/>
              <a:t> &lt;- </a:t>
            </a:r>
            <a:r>
              <a:rPr lang="en-US" sz="2000" dirty="0" err="1"/>
              <a:t>mxAlgebra</a:t>
            </a:r>
            <a:r>
              <a:rPr lang="en-US" sz="2000" dirty="0"/>
              <a:t>( expression= </a:t>
            </a:r>
            <a:r>
              <a:rPr lang="en-US" sz="2000" dirty="0" err="1"/>
              <a:t>rbind</a:t>
            </a:r>
            <a:r>
              <a:rPr lang="en-US" sz="2000" dirty="0"/>
              <a:t>( </a:t>
            </a:r>
            <a:r>
              <a:rPr lang="en-US" sz="2000" dirty="0" err="1"/>
              <a:t>cbind</a:t>
            </a:r>
            <a:r>
              <a:rPr lang="en-US" sz="2000" dirty="0"/>
              <a:t>(V, </a:t>
            </a:r>
            <a:r>
              <a:rPr lang="en-US" sz="2000" dirty="0" err="1"/>
              <a:t>cMZ</a:t>
            </a:r>
            <a:r>
              <a:rPr lang="en-US" sz="2000" dirty="0"/>
              <a:t>), </a:t>
            </a:r>
            <a:r>
              <a:rPr lang="en-US" sz="2000" dirty="0" err="1"/>
              <a:t>cbind</a:t>
            </a:r>
            <a:r>
              <a:rPr lang="en-US" sz="2000" dirty="0"/>
              <a:t>(t(</a:t>
            </a:r>
            <a:r>
              <a:rPr lang="en-US" sz="2000" dirty="0" err="1"/>
              <a:t>cMZ</a:t>
            </a:r>
            <a:r>
              <a:rPr lang="en-US" sz="2000" dirty="0"/>
              <a:t>), V)), name="</a:t>
            </a:r>
            <a:r>
              <a:rPr lang="en-US" sz="2000" dirty="0" err="1"/>
              <a:t>expCovMZ</a:t>
            </a:r>
            <a:r>
              <a:rPr lang="en-US" sz="2000" dirty="0"/>
              <a:t>" ) </a:t>
            </a:r>
          </a:p>
          <a:p>
            <a:pPr algn="l">
              <a:defRPr/>
            </a:pPr>
            <a:r>
              <a:rPr lang="en-US" sz="2000" dirty="0" err="1"/>
              <a:t>expCovDZ</a:t>
            </a:r>
            <a:r>
              <a:rPr lang="en-US" sz="2000" dirty="0"/>
              <a:t> &lt;- </a:t>
            </a:r>
            <a:r>
              <a:rPr lang="en-US" sz="2000" dirty="0" err="1"/>
              <a:t>mxAlgebra</a:t>
            </a:r>
            <a:r>
              <a:rPr lang="en-US" sz="2000" dirty="0"/>
              <a:t>( expression= </a:t>
            </a:r>
            <a:r>
              <a:rPr lang="en-US" sz="2000" dirty="0" err="1"/>
              <a:t>rbind</a:t>
            </a:r>
            <a:r>
              <a:rPr lang="en-US" sz="2000" dirty="0"/>
              <a:t>( </a:t>
            </a:r>
            <a:r>
              <a:rPr lang="en-US" sz="2000" dirty="0" err="1"/>
              <a:t>cbind</a:t>
            </a:r>
            <a:r>
              <a:rPr lang="en-US" sz="2000" dirty="0"/>
              <a:t>(V, </a:t>
            </a:r>
            <a:r>
              <a:rPr lang="en-US" sz="2000" dirty="0" err="1"/>
              <a:t>cDZ</a:t>
            </a:r>
            <a:r>
              <a:rPr lang="en-US" sz="2000" dirty="0"/>
              <a:t>), </a:t>
            </a:r>
            <a:r>
              <a:rPr lang="en-US" sz="2000" dirty="0" err="1"/>
              <a:t>cbind</a:t>
            </a:r>
            <a:r>
              <a:rPr lang="en-US" sz="2000" dirty="0"/>
              <a:t>(t(</a:t>
            </a:r>
            <a:r>
              <a:rPr lang="en-US" sz="2000" dirty="0" err="1"/>
              <a:t>cDZ</a:t>
            </a:r>
            <a:r>
              <a:rPr lang="en-US" sz="2000" dirty="0"/>
              <a:t>), V)), name="</a:t>
            </a:r>
            <a:r>
              <a:rPr lang="en-US" sz="2000" dirty="0" err="1"/>
              <a:t>expCovDZ</a:t>
            </a:r>
            <a:r>
              <a:rPr lang="en-US" sz="2000" dirty="0"/>
              <a:t>" ) </a:t>
            </a:r>
            <a:endParaRPr lang="pt-BR" sz="2000" dirty="0">
              <a:latin typeface="Arial" charset="0"/>
              <a:ea typeface="ＭＳ Ｐゴシック" charset="0"/>
            </a:endParaRPr>
          </a:p>
        </p:txBody>
      </p:sp>
      <p:cxnSp>
        <p:nvCxnSpPr>
          <p:cNvPr id="17" name="Curved Connector 16">
            <a:extLst>
              <a:ext uri="{FF2B5EF4-FFF2-40B4-BE49-F238E27FC236}">
                <a16:creationId xmlns:a16="http://schemas.microsoft.com/office/drawing/2014/main" id="{B9043D00-3855-FC07-27E1-5434E7DDDE87}"/>
              </a:ext>
            </a:extLst>
          </p:cNvPr>
          <p:cNvCxnSpPr>
            <a:cxnSpLocks/>
          </p:cNvCxnSpPr>
          <p:nvPr/>
        </p:nvCxnSpPr>
        <p:spPr bwMode="auto">
          <a:xfrm rot="16200000" flipH="1">
            <a:off x="5825859" y="1970620"/>
            <a:ext cx="105955" cy="127280"/>
          </a:xfrm>
          <a:prstGeom prst="curvedConnector4">
            <a:avLst>
              <a:gd name="adj1" fmla="val -215752"/>
              <a:gd name="adj2" fmla="val 253632"/>
            </a:avLst>
          </a:prstGeom>
          <a:ln w="25400" cmpd="sng">
            <a:solidFill>
              <a:schemeClr val="accent2"/>
            </a:solidFill>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8" name="Curved Connector 17">
            <a:extLst>
              <a:ext uri="{FF2B5EF4-FFF2-40B4-BE49-F238E27FC236}">
                <a16:creationId xmlns:a16="http://schemas.microsoft.com/office/drawing/2014/main" id="{8DEA1B97-F384-4715-B30E-FA54CB0E3A3A}"/>
              </a:ext>
            </a:extLst>
          </p:cNvPr>
          <p:cNvCxnSpPr>
            <a:cxnSpLocks/>
          </p:cNvCxnSpPr>
          <p:nvPr/>
        </p:nvCxnSpPr>
        <p:spPr bwMode="auto">
          <a:xfrm rot="16200000" flipH="1">
            <a:off x="4400101" y="1990992"/>
            <a:ext cx="105955" cy="127280"/>
          </a:xfrm>
          <a:prstGeom prst="curvedConnector4">
            <a:avLst>
              <a:gd name="adj1" fmla="val -215752"/>
              <a:gd name="adj2" fmla="val 253632"/>
            </a:avLst>
          </a:prstGeom>
          <a:ln w="25400" cmpd="sng">
            <a:solidFill>
              <a:srgbClr val="3366FF"/>
            </a:solidFill>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9" name="Curved Connector 18">
            <a:extLst>
              <a:ext uri="{FF2B5EF4-FFF2-40B4-BE49-F238E27FC236}">
                <a16:creationId xmlns:a16="http://schemas.microsoft.com/office/drawing/2014/main" id="{4866ADAB-C0E1-468E-7050-182082BA4CAB}"/>
              </a:ext>
            </a:extLst>
          </p:cNvPr>
          <p:cNvCxnSpPr>
            <a:cxnSpLocks/>
          </p:cNvCxnSpPr>
          <p:nvPr/>
        </p:nvCxnSpPr>
        <p:spPr bwMode="auto">
          <a:xfrm rot="16200000" flipH="1">
            <a:off x="5291273" y="1970620"/>
            <a:ext cx="105955" cy="127280"/>
          </a:xfrm>
          <a:prstGeom prst="curvedConnector4">
            <a:avLst>
              <a:gd name="adj1" fmla="val -215752"/>
              <a:gd name="adj2" fmla="val 253632"/>
            </a:avLst>
          </a:prstGeom>
          <a:ln w="25400" cmpd="sng">
            <a:solidFill>
              <a:srgbClr val="FF0000"/>
            </a:solidFill>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1" name="Curved Connector 20">
            <a:extLst>
              <a:ext uri="{FF2B5EF4-FFF2-40B4-BE49-F238E27FC236}">
                <a16:creationId xmlns:a16="http://schemas.microsoft.com/office/drawing/2014/main" id="{13371E00-22D9-7EB1-B2FA-8E4A9025A9D3}"/>
              </a:ext>
            </a:extLst>
          </p:cNvPr>
          <p:cNvCxnSpPr>
            <a:cxnSpLocks/>
          </p:cNvCxnSpPr>
          <p:nvPr/>
        </p:nvCxnSpPr>
        <p:spPr bwMode="auto">
          <a:xfrm rot="16200000" flipH="1">
            <a:off x="3827884" y="1955762"/>
            <a:ext cx="105955" cy="127280"/>
          </a:xfrm>
          <a:prstGeom prst="curvedConnector4">
            <a:avLst>
              <a:gd name="adj1" fmla="val -215752"/>
              <a:gd name="adj2" fmla="val 253632"/>
            </a:avLst>
          </a:prstGeom>
          <a:ln w="25400" cmpd="sng">
            <a:solidFill>
              <a:schemeClr val="accent2"/>
            </a:solidFill>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22" name="Curved Connector 21">
            <a:extLst>
              <a:ext uri="{FF2B5EF4-FFF2-40B4-BE49-F238E27FC236}">
                <a16:creationId xmlns:a16="http://schemas.microsoft.com/office/drawing/2014/main" id="{0532525D-99A0-B256-9E59-46D2808AB64F}"/>
              </a:ext>
            </a:extLst>
          </p:cNvPr>
          <p:cNvCxnSpPr>
            <a:cxnSpLocks/>
          </p:cNvCxnSpPr>
          <p:nvPr/>
        </p:nvCxnSpPr>
        <p:spPr bwMode="auto">
          <a:xfrm rot="16200000" flipH="1">
            <a:off x="3293298" y="1955762"/>
            <a:ext cx="105955" cy="127280"/>
          </a:xfrm>
          <a:prstGeom prst="curvedConnector4">
            <a:avLst>
              <a:gd name="adj1" fmla="val -215752"/>
              <a:gd name="adj2" fmla="val 253632"/>
            </a:avLst>
          </a:prstGeom>
          <a:ln w="25400" cmpd="sng">
            <a:solidFill>
              <a:srgbClr val="FF0000"/>
            </a:solidFill>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3796" name="Rectangle 4">
            <a:extLst>
              <a:ext uri="{FF2B5EF4-FFF2-40B4-BE49-F238E27FC236}">
                <a16:creationId xmlns:a16="http://schemas.microsoft.com/office/drawing/2014/main" id="{B6FE70E1-EF61-EDAC-4B9C-9FAF29501C82}"/>
              </a:ext>
            </a:extLst>
          </p:cNvPr>
          <p:cNvSpPr>
            <a:spLocks noGrp="1" noChangeArrowheads="1"/>
          </p:cNvSpPr>
          <p:nvPr>
            <p:ph type="title"/>
          </p:nvPr>
        </p:nvSpPr>
        <p:spPr>
          <a:xfrm>
            <a:off x="457200" y="381000"/>
            <a:ext cx="8229600" cy="1143000"/>
          </a:xfrm>
        </p:spPr>
        <p:txBody>
          <a:bodyPr>
            <a:normAutofit/>
          </a:bodyPr>
          <a:lstStyle/>
          <a:p>
            <a:pPr algn="ctr" eaLnBrk="1" hangingPunct="1">
              <a:defRPr/>
            </a:pPr>
            <a:r>
              <a:rPr lang="en-US" sz="3400" dirty="0"/>
              <a:t>ADE Model Deconstructed</a:t>
            </a:r>
            <a:br>
              <a:rPr lang="en-US" sz="3400" dirty="0"/>
            </a:br>
            <a:r>
              <a:rPr lang="en-US" sz="3400" i="1" dirty="0"/>
              <a:t>Constraint on Variance of Ordinal Variables</a:t>
            </a:r>
          </a:p>
        </p:txBody>
      </p:sp>
      <p:sp>
        <p:nvSpPr>
          <p:cNvPr id="33860" name="Rectangle 68">
            <a:extLst>
              <a:ext uri="{FF2B5EF4-FFF2-40B4-BE49-F238E27FC236}">
                <a16:creationId xmlns:a16="http://schemas.microsoft.com/office/drawing/2014/main" id="{C3AE111E-AE3A-7C73-A24C-D71AC2B78DA4}"/>
              </a:ext>
            </a:extLst>
          </p:cNvPr>
          <p:cNvSpPr>
            <a:spLocks noChangeArrowheads="1"/>
          </p:cNvSpPr>
          <p:nvPr/>
        </p:nvSpPr>
        <p:spPr bwMode="auto">
          <a:xfrm>
            <a:off x="685800" y="2357577"/>
            <a:ext cx="7010400"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l">
              <a:defRPr/>
            </a:pPr>
            <a:r>
              <a:rPr lang="pt-BR" sz="2000" dirty="0" err="1">
                <a:latin typeface="Arial" charset="0"/>
                <a:ea typeface="ＭＳ Ｐゴシック" charset="0"/>
              </a:rPr>
              <a:t>covP</a:t>
            </a:r>
            <a:r>
              <a:rPr lang="pt-BR" sz="2000" dirty="0">
                <a:latin typeface="Arial" charset="0"/>
                <a:ea typeface="ＭＳ Ｐゴシック" charset="0"/>
              </a:rPr>
              <a:t>     &lt;- </a:t>
            </a:r>
            <a:r>
              <a:rPr lang="en-US" sz="2000" dirty="0" err="1"/>
              <a:t>mxAlgebra</a:t>
            </a:r>
            <a:r>
              <a:rPr lang="en-US" sz="2000" dirty="0"/>
              <a:t>( expression= VA+VD+VE, name="</a:t>
            </a:r>
            <a:r>
              <a:rPr lang="pt-BR" sz="2000" dirty="0">
                <a:solidFill>
                  <a:srgbClr val="66FF33"/>
                </a:solidFill>
                <a:latin typeface="Arial" charset="0"/>
                <a:ea typeface="ＭＳ Ｐゴシック" charset="0"/>
              </a:rPr>
              <a:t> </a:t>
            </a:r>
            <a:r>
              <a:rPr lang="pt-BR" sz="2000" dirty="0">
                <a:solidFill>
                  <a:schemeClr val="accent4"/>
                </a:solidFill>
                <a:latin typeface="Arial" charset="0"/>
                <a:ea typeface="ＭＳ Ｐゴシック" charset="0"/>
              </a:rPr>
              <a:t>V</a:t>
            </a:r>
            <a:r>
              <a:rPr lang="pt-BR" sz="2000" dirty="0">
                <a:solidFill>
                  <a:srgbClr val="66FF33"/>
                </a:solidFill>
                <a:latin typeface="Arial" charset="0"/>
                <a:ea typeface="ＭＳ Ｐゴシック" charset="0"/>
              </a:rPr>
              <a:t> </a:t>
            </a:r>
            <a:r>
              <a:rPr lang="en-US" sz="2000" dirty="0"/>
              <a:t>" )</a:t>
            </a:r>
            <a:endParaRPr lang="pt-BR" sz="2000" dirty="0">
              <a:latin typeface="Arial" charset="0"/>
              <a:ea typeface="ＭＳ Ｐゴシック" charset="0"/>
            </a:endParaRPr>
          </a:p>
          <a:p>
            <a:pPr algn="l">
              <a:defRPr/>
            </a:pPr>
            <a:endParaRPr lang="en-US" sz="2000" dirty="0">
              <a:latin typeface="Arial" charset="0"/>
              <a:ea typeface="ＭＳ Ｐゴシック" charset="0"/>
            </a:endParaRPr>
          </a:p>
          <a:p>
            <a:pPr algn="l">
              <a:defRPr/>
            </a:pPr>
            <a:endParaRPr lang="en-US" sz="2000" dirty="0">
              <a:latin typeface="Arial" charset="0"/>
              <a:ea typeface="ＭＳ Ｐゴシック" charset="0"/>
            </a:endParaRPr>
          </a:p>
          <a:p>
            <a:pPr algn="l">
              <a:defRPr/>
            </a:pPr>
            <a:endParaRPr lang="en-US" sz="2000" dirty="0">
              <a:latin typeface="Arial" charset="0"/>
              <a:ea typeface="ＭＳ Ｐゴシック" charset="0"/>
            </a:endParaRPr>
          </a:p>
          <a:p>
            <a:pPr algn="l">
              <a:defRPr/>
            </a:pPr>
            <a:r>
              <a:rPr lang="en-US" sz="2000" dirty="0">
                <a:latin typeface="Arial" charset="0"/>
                <a:ea typeface="ＭＳ Ｐゴシック" charset="0"/>
              </a:rPr>
              <a:t>var1     </a:t>
            </a:r>
            <a:r>
              <a:rPr lang="en-US" sz="2000" dirty="0"/>
              <a:t>&lt;- </a:t>
            </a:r>
            <a:r>
              <a:rPr lang="en-US" sz="2000" dirty="0" err="1"/>
              <a:t>mxConstraint</a:t>
            </a:r>
            <a:r>
              <a:rPr lang="en-US" sz="2000" dirty="0"/>
              <a:t>(expression=diag2vec(</a:t>
            </a:r>
            <a:r>
              <a:rPr lang="pt-BR" sz="2000" dirty="0">
                <a:solidFill>
                  <a:schemeClr val="accent4"/>
                </a:solidFill>
                <a:latin typeface="Arial" charset="0"/>
                <a:ea typeface="ＭＳ Ｐゴシック" charset="0"/>
              </a:rPr>
              <a:t>V</a:t>
            </a:r>
            <a:r>
              <a:rPr lang="en-US" sz="2000" dirty="0"/>
              <a:t>)==1, name="</a:t>
            </a:r>
            <a:r>
              <a:rPr lang="en-US" sz="2000" dirty="0">
                <a:solidFill>
                  <a:schemeClr val="accent6"/>
                </a:solidFill>
              </a:rPr>
              <a:t>Var1</a:t>
            </a:r>
            <a:r>
              <a:rPr lang="en-US" sz="2000" dirty="0"/>
              <a:t>" )</a:t>
            </a:r>
            <a:endParaRPr lang="en-US" sz="2000" dirty="0">
              <a:latin typeface="Arial" charset="0"/>
              <a:ea typeface="ＭＳ Ｐゴシック" charset="0"/>
            </a:endParaRPr>
          </a:p>
        </p:txBody>
      </p:sp>
      <p:graphicFrame>
        <p:nvGraphicFramePr>
          <p:cNvPr id="33868" name="Group 76">
            <a:extLst>
              <a:ext uri="{FF2B5EF4-FFF2-40B4-BE49-F238E27FC236}">
                <a16:creationId xmlns:a16="http://schemas.microsoft.com/office/drawing/2014/main" id="{5B9A8C24-4CD4-52E3-2F7F-F409A0F205D7}"/>
              </a:ext>
            </a:extLst>
          </p:cNvPr>
          <p:cNvGraphicFramePr>
            <a:graphicFrameLocks noGrp="1"/>
          </p:cNvGraphicFramePr>
          <p:nvPr>
            <p:extLst>
              <p:ext uri="{D42A27DB-BD31-4B8C-83A1-F6EECF244321}">
                <p14:modId xmlns:p14="http://schemas.microsoft.com/office/powerpoint/2010/main" val="1643728829"/>
              </p:ext>
            </p:extLst>
          </p:nvPr>
        </p:nvGraphicFramePr>
        <p:xfrm>
          <a:off x="7600950" y="2370138"/>
          <a:ext cx="493713" cy="406400"/>
        </p:xfrm>
        <a:graphic>
          <a:graphicData uri="http://schemas.openxmlformats.org/drawingml/2006/table">
            <a:tbl>
              <a:tblPr/>
              <a:tblGrid>
                <a:gridCol w="493713">
                  <a:extLst>
                    <a:ext uri="{9D8B030D-6E8A-4147-A177-3AD203B41FA5}">
                      <a16:colId xmlns:a16="http://schemas.microsoft.com/office/drawing/2014/main" val="20000"/>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0"/>
                        <a:buNone/>
                        <a:tabLst>
                          <a:tab pos="914400" algn="l"/>
                        </a:tabLst>
                      </a:pPr>
                      <a:r>
                        <a:rPr kumimoji="0" lang="en-US" sz="2000" b="0" i="0" u="none" strike="noStrike" cap="none" normalizeH="0" baseline="0" dirty="0">
                          <a:ln>
                            <a:noFill/>
                          </a:ln>
                          <a:solidFill>
                            <a:schemeClr val="accent4"/>
                          </a:solidFill>
                          <a:effectLst/>
                          <a:latin typeface="Arial" charset="0"/>
                          <a:ea typeface="ＭＳ Ｐゴシック" charset="0"/>
                        </a:rPr>
                        <a:t>V</a:t>
                      </a:r>
                    </a:p>
                  </a:txBody>
                  <a:tcPr marL="50800" marR="50800" marT="50800" marB="5080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4832" name="Rectangle 8">
            <a:extLst>
              <a:ext uri="{FF2B5EF4-FFF2-40B4-BE49-F238E27FC236}">
                <a16:creationId xmlns:a16="http://schemas.microsoft.com/office/drawing/2014/main" id="{0C0BD9D5-1D13-DE61-D17C-E98FAD928B91}"/>
              </a:ext>
            </a:extLst>
          </p:cNvPr>
          <p:cNvSpPr>
            <a:spLocks/>
          </p:cNvSpPr>
          <p:nvPr/>
        </p:nvSpPr>
        <p:spPr bwMode="auto">
          <a:xfrm>
            <a:off x="7239000" y="2895600"/>
            <a:ext cx="1309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i="1">
                <a:latin typeface="Gill Sans" panose="020B0502020104020203" pitchFamily="34" charset="-79"/>
                <a:sym typeface="Gill Sans" panose="020B0502020104020203" pitchFamily="34" charset="-79"/>
              </a:rPr>
              <a:t>1 x 1 matrix</a:t>
            </a:r>
          </a:p>
        </p:txBody>
      </p:sp>
      <p:graphicFrame>
        <p:nvGraphicFramePr>
          <p:cNvPr id="33875" name="Group 83">
            <a:extLst>
              <a:ext uri="{FF2B5EF4-FFF2-40B4-BE49-F238E27FC236}">
                <a16:creationId xmlns:a16="http://schemas.microsoft.com/office/drawing/2014/main" id="{614B08BF-47C4-A315-5FFE-41C50D98F0BA}"/>
              </a:ext>
            </a:extLst>
          </p:cNvPr>
          <p:cNvGraphicFramePr>
            <a:graphicFrameLocks noGrp="1"/>
          </p:cNvGraphicFramePr>
          <p:nvPr>
            <p:extLst>
              <p:ext uri="{D42A27DB-BD31-4B8C-83A1-F6EECF244321}">
                <p14:modId xmlns:p14="http://schemas.microsoft.com/office/powerpoint/2010/main" val="2446487190"/>
              </p:ext>
            </p:extLst>
          </p:nvPr>
        </p:nvGraphicFramePr>
        <p:xfrm>
          <a:off x="7613651" y="3716338"/>
          <a:ext cx="493712" cy="406400"/>
        </p:xfrm>
        <a:graphic>
          <a:graphicData uri="http://schemas.openxmlformats.org/drawingml/2006/table">
            <a:tbl>
              <a:tblPr/>
              <a:tblGrid>
                <a:gridCol w="493712">
                  <a:extLst>
                    <a:ext uri="{9D8B030D-6E8A-4147-A177-3AD203B41FA5}">
                      <a16:colId xmlns:a16="http://schemas.microsoft.com/office/drawing/2014/main" val="20000"/>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chemeClr val="tx1"/>
                        </a:buClr>
                        <a:buSzTx/>
                        <a:buFont typeface="Wingdings" charset="0"/>
                        <a:buNone/>
                        <a:tabLst>
                          <a:tab pos="914400" algn="l"/>
                        </a:tabLst>
                      </a:pPr>
                      <a:r>
                        <a:rPr kumimoji="0" lang="en-US" sz="2000" b="0" i="0" u="none" strike="noStrike" cap="none" normalizeH="0" baseline="0" dirty="0">
                          <a:ln>
                            <a:noFill/>
                          </a:ln>
                          <a:solidFill>
                            <a:schemeClr val="accent6"/>
                          </a:solidFill>
                          <a:effectLst/>
                          <a:latin typeface="Arial" charset="0"/>
                          <a:ea typeface="ＭＳ Ｐゴシック" charset="0"/>
                        </a:rPr>
                        <a:t>1</a:t>
                      </a:r>
                    </a:p>
                  </a:txBody>
                  <a:tcPr marL="50800" marR="50800" marT="50800" marB="50800" anchor="ctr" horzOverflow="overflow">
                    <a:lnL w="2540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4839" name="Rectangle 8">
            <a:extLst>
              <a:ext uri="{FF2B5EF4-FFF2-40B4-BE49-F238E27FC236}">
                <a16:creationId xmlns:a16="http://schemas.microsoft.com/office/drawing/2014/main" id="{2B251BA7-3871-90B4-CF64-A44187E0E228}"/>
              </a:ext>
            </a:extLst>
          </p:cNvPr>
          <p:cNvSpPr>
            <a:spLocks/>
          </p:cNvSpPr>
          <p:nvPr/>
        </p:nvSpPr>
        <p:spPr bwMode="auto">
          <a:xfrm>
            <a:off x="7251701" y="4470400"/>
            <a:ext cx="1309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i="1">
                <a:latin typeface="Gill Sans" panose="020B0502020104020203" pitchFamily="34" charset="-79"/>
                <a:sym typeface="Gill Sans" panose="020B0502020104020203" pitchFamily="34" charset="-79"/>
              </a:rPr>
              <a:t>1 x 1 matrix</a:t>
            </a:r>
          </a:p>
        </p:txBody>
      </p:sp>
      <p:sp>
        <p:nvSpPr>
          <p:cNvPr id="2" name="TextBox 1">
            <a:extLst>
              <a:ext uri="{FF2B5EF4-FFF2-40B4-BE49-F238E27FC236}">
                <a16:creationId xmlns:a16="http://schemas.microsoft.com/office/drawing/2014/main" id="{791368F9-C73D-99A5-839C-A15A8676A0DE}"/>
              </a:ext>
            </a:extLst>
          </p:cNvPr>
          <p:cNvSpPr txBox="1"/>
          <p:nvPr/>
        </p:nvSpPr>
        <p:spPr>
          <a:xfrm>
            <a:off x="1090386" y="5722938"/>
            <a:ext cx="7027863" cy="523220"/>
          </a:xfrm>
          <a:prstGeom prst="rect">
            <a:avLst/>
          </a:prstGeom>
          <a:noFill/>
        </p:spPr>
        <p:txBody>
          <a:bodyPr wrap="square" rtlCol="0">
            <a:spAutoFit/>
          </a:bodyPr>
          <a:lstStyle/>
          <a:p>
            <a:pPr algn="ctr"/>
            <a:r>
              <a:rPr lang="en-US" sz="2800" b="1" dirty="0">
                <a:solidFill>
                  <a:schemeClr val="accent5"/>
                </a:solidFill>
              </a:rPr>
              <a:t>Why is the variance being constrained?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84913B-22A6-CCF4-2F7B-D50DD92E75C7}"/>
              </a:ext>
            </a:extLst>
          </p:cNvPr>
          <p:cNvSpPr>
            <a:spLocks noGrp="1"/>
          </p:cNvSpPr>
          <p:nvPr>
            <p:ph type="ctrTitle"/>
          </p:nvPr>
        </p:nvSpPr>
        <p:spPr>
          <a:xfrm>
            <a:off x="1436346" y="2321374"/>
            <a:ext cx="6270922" cy="2098226"/>
          </a:xfrm>
        </p:spPr>
        <p:txBody>
          <a:bodyPr/>
          <a:lstStyle/>
          <a:p>
            <a:r>
              <a:rPr lang="en-US" dirty="0"/>
              <a:t>Let’s look at the output</a:t>
            </a:r>
          </a:p>
        </p:txBody>
      </p:sp>
    </p:spTree>
    <p:extLst>
      <p:ext uri="{BB962C8B-B14F-4D97-AF65-F5344CB8AC3E}">
        <p14:creationId xmlns:p14="http://schemas.microsoft.com/office/powerpoint/2010/main" val="271511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B9BAE310-7B64-4555-77BC-4CD519988B02}"/>
              </a:ext>
            </a:extLst>
          </p:cNvPr>
          <p:cNvSpPr>
            <a:spLocks noGrp="1" noChangeArrowheads="1"/>
          </p:cNvSpPr>
          <p:nvPr>
            <p:ph type="title"/>
          </p:nvPr>
        </p:nvSpPr>
        <p:spPr/>
        <p:txBody>
          <a:bodyPr/>
          <a:lstStyle/>
          <a:p>
            <a:pPr algn="ctr" eaLnBrk="1" hangingPunct="1">
              <a:defRPr/>
            </a:pPr>
            <a:r>
              <a:rPr lang="en-US"/>
              <a:t>How Many Parameters?</a:t>
            </a:r>
          </a:p>
        </p:txBody>
      </p:sp>
      <p:sp>
        <p:nvSpPr>
          <p:cNvPr id="81923" name="Rectangle 3">
            <a:extLst>
              <a:ext uri="{FF2B5EF4-FFF2-40B4-BE49-F238E27FC236}">
                <a16:creationId xmlns:a16="http://schemas.microsoft.com/office/drawing/2014/main" id="{0DEDCE78-9E22-5256-92D9-41DC86599BC5}"/>
              </a:ext>
            </a:extLst>
          </p:cNvPr>
          <p:cNvSpPr>
            <a:spLocks noGrp="1" noChangeArrowheads="1"/>
          </p:cNvSpPr>
          <p:nvPr>
            <p:ph idx="1"/>
          </p:nvPr>
        </p:nvSpPr>
        <p:spPr/>
        <p:txBody>
          <a:bodyPr/>
          <a:lstStyle/>
          <a:p>
            <a:pPr eaLnBrk="1" hangingPunct="1">
              <a:buFont typeface="Wingdings" charset="0"/>
              <a:buChar char="l"/>
              <a:defRPr/>
            </a:pPr>
            <a:endParaRPr lang="en-US" dirty="0">
              <a:solidFill>
                <a:srgbClr val="FF0000"/>
              </a:solidFill>
            </a:endParaRPr>
          </a:p>
          <a:p>
            <a:pPr eaLnBrk="1" hangingPunct="1">
              <a:buFont typeface="Wingdings" charset="0"/>
              <a:buChar char="l"/>
              <a:defRPr/>
            </a:pPr>
            <a:r>
              <a:rPr lang="en-US" sz="2800" dirty="0">
                <a:solidFill>
                  <a:srgbClr val="FF0000"/>
                </a:solidFill>
              </a:rPr>
              <a:t>A</a:t>
            </a:r>
            <a:endParaRPr lang="en-US" sz="2800" dirty="0"/>
          </a:p>
          <a:p>
            <a:pPr eaLnBrk="1" hangingPunct="1">
              <a:buFont typeface="Wingdings" charset="0"/>
              <a:buChar char="l"/>
              <a:defRPr/>
            </a:pPr>
            <a:r>
              <a:rPr lang="en-US" sz="2800" dirty="0">
                <a:solidFill>
                  <a:schemeClr val="accent2"/>
                </a:solidFill>
              </a:rPr>
              <a:t>D</a:t>
            </a:r>
          </a:p>
          <a:p>
            <a:pPr eaLnBrk="1" hangingPunct="1">
              <a:buFont typeface="Wingdings" charset="0"/>
              <a:buChar char="l"/>
              <a:defRPr/>
            </a:pPr>
            <a:r>
              <a:rPr lang="en-US" sz="2800" dirty="0">
                <a:solidFill>
                  <a:srgbClr val="3366FF"/>
                </a:solidFill>
              </a:rPr>
              <a:t>E</a:t>
            </a:r>
          </a:p>
          <a:p>
            <a:pPr eaLnBrk="1" hangingPunct="1">
              <a:buFont typeface="Wingdings" charset="0"/>
              <a:buNone/>
              <a:defRPr/>
            </a:pPr>
            <a:endParaRPr lang="en-US" sz="2800" dirty="0">
              <a:solidFill>
                <a:srgbClr val="3366FF"/>
              </a:solidFill>
            </a:endParaRPr>
          </a:p>
          <a:p>
            <a:pPr eaLnBrk="1" hangingPunct="1">
              <a:buFont typeface="Wingdings" charset="0"/>
              <a:buChar char="l"/>
              <a:defRPr/>
            </a:pPr>
            <a:r>
              <a:rPr lang="en-US" sz="2800" dirty="0">
                <a:solidFill>
                  <a:schemeClr val="accent5"/>
                </a:solidFill>
              </a:rPr>
              <a:t>Thresholds (3)</a:t>
            </a:r>
          </a:p>
          <a:p>
            <a:pPr eaLnBrk="1" hangingPunct="1">
              <a:buFont typeface="Wingdings" charset="0"/>
              <a:buNone/>
              <a:defRPr/>
            </a:pPr>
            <a:endParaRPr lang="en-US" dirty="0">
              <a:solidFill>
                <a:srgbClr val="FF99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19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P spid="81923" grpId="1"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D019CFE4-D967-6AF6-B5E3-95E77B9B78CD}"/>
              </a:ext>
            </a:extLst>
          </p:cNvPr>
          <p:cNvSpPr>
            <a:spLocks noGrp="1" noChangeArrowheads="1"/>
          </p:cNvSpPr>
          <p:nvPr>
            <p:ph type="title"/>
          </p:nvPr>
        </p:nvSpPr>
        <p:spPr>
          <a:xfrm>
            <a:off x="998220" y="533400"/>
            <a:ext cx="7200900" cy="1485900"/>
          </a:xfrm>
        </p:spPr>
        <p:txBody>
          <a:bodyPr lIns="90488" tIns="44450" rIns="90488" bIns="44450">
            <a:normAutofit/>
          </a:bodyPr>
          <a:lstStyle/>
          <a:p>
            <a:pPr defTabSz="762000" eaLnBrk="1" hangingPunct="1">
              <a:defRPr/>
            </a:pPr>
            <a:r>
              <a:rPr lang="en-US" sz="4000" b="1" dirty="0">
                <a:solidFill>
                  <a:schemeClr val="tx1"/>
                </a:solidFill>
                <a:cs typeface="Arial" charset="0"/>
              </a:rPr>
              <a:t>Questions to Consider</a:t>
            </a:r>
          </a:p>
        </p:txBody>
      </p:sp>
      <p:sp>
        <p:nvSpPr>
          <p:cNvPr id="79875" name="Rectangle 3">
            <a:extLst>
              <a:ext uri="{FF2B5EF4-FFF2-40B4-BE49-F238E27FC236}">
                <a16:creationId xmlns:a16="http://schemas.microsoft.com/office/drawing/2014/main" id="{6A48D39B-C077-534C-D3AD-A7CA19FED495}"/>
              </a:ext>
            </a:extLst>
          </p:cNvPr>
          <p:cNvSpPr>
            <a:spLocks noGrp="1" noChangeArrowheads="1"/>
          </p:cNvSpPr>
          <p:nvPr>
            <p:ph idx="1"/>
          </p:nvPr>
        </p:nvSpPr>
        <p:spPr/>
        <p:txBody>
          <a:bodyPr/>
          <a:lstStyle/>
          <a:p>
            <a:pPr lvl="1" eaLnBrk="1" hangingPunct="1">
              <a:lnSpc>
                <a:spcPct val="90000"/>
              </a:lnSpc>
              <a:buFont typeface="Wingdings" charset="0"/>
              <a:buNone/>
              <a:defRPr/>
            </a:pPr>
            <a:endParaRPr lang="en-GB" b="1" dirty="0">
              <a:solidFill>
                <a:srgbClr val="FFFFFF"/>
              </a:solidFill>
            </a:endParaRPr>
          </a:p>
          <a:p>
            <a:pPr eaLnBrk="1" hangingPunct="1">
              <a:lnSpc>
                <a:spcPct val="90000"/>
              </a:lnSpc>
              <a:buFont typeface="Wingdings" charset="0"/>
              <a:buChar char="l"/>
              <a:defRPr/>
            </a:pPr>
            <a:r>
              <a:rPr lang="en-GB" sz="3200" b="1" dirty="0">
                <a:solidFill>
                  <a:schemeClr val="tx1"/>
                </a:solidFill>
              </a:rPr>
              <a:t>Are there any </a:t>
            </a:r>
            <a:r>
              <a:rPr lang="en-GB" sz="3200" b="1" dirty="0" err="1">
                <a:solidFill>
                  <a:schemeClr val="tx1"/>
                </a:solidFill>
              </a:rPr>
              <a:t>submodels</a:t>
            </a:r>
            <a:r>
              <a:rPr lang="en-GB" sz="3200" b="1" dirty="0">
                <a:solidFill>
                  <a:schemeClr val="tx1"/>
                </a:solidFill>
              </a:rPr>
              <a:t> that are appropriate to use instead of ADE?</a:t>
            </a:r>
          </a:p>
          <a:p>
            <a:pPr lvl="1" eaLnBrk="1" hangingPunct="1">
              <a:lnSpc>
                <a:spcPct val="90000"/>
              </a:lnSpc>
              <a:buFont typeface="Wingdings" charset="0"/>
              <a:buChar char="¡"/>
              <a:defRPr/>
            </a:pPr>
            <a:endParaRPr lang="en-GB" sz="3200" b="1" dirty="0">
              <a:solidFill>
                <a:schemeClr val="tx1"/>
              </a:solidFill>
            </a:endParaRPr>
          </a:p>
          <a:p>
            <a:pPr eaLnBrk="1" hangingPunct="1">
              <a:lnSpc>
                <a:spcPct val="90000"/>
              </a:lnSpc>
              <a:buFont typeface="Wingdings" charset="0"/>
              <a:buChar char="l"/>
              <a:defRPr/>
            </a:pPr>
            <a:r>
              <a:rPr lang="en-GB" sz="3200" b="1" dirty="0">
                <a:solidFill>
                  <a:schemeClr val="tx1"/>
                </a:solidFill>
              </a:rPr>
              <a:t>What are your conclusions regarding genetic and environmental influences on BMI?	</a:t>
            </a:r>
            <a:endParaRPr lang="en-US" sz="3200" b="1"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BE70-621C-4323-6F66-1F7E94EAFBB8}"/>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A01DE932-BF18-694D-20CF-6442308EDB27}"/>
              </a:ext>
            </a:extLst>
          </p:cNvPr>
          <p:cNvSpPr>
            <a:spLocks noGrp="1"/>
          </p:cNvSpPr>
          <p:nvPr>
            <p:ph idx="1"/>
          </p:nvPr>
        </p:nvSpPr>
        <p:spPr/>
        <p:txBody>
          <a:bodyPr>
            <a:normAutofit/>
          </a:bodyPr>
          <a:lstStyle/>
          <a:p>
            <a:r>
              <a:rPr lang="en-US" sz="2800" dirty="0"/>
              <a:t>Explain why binary and ordinal data cannot be treated as continuous measures in analyses</a:t>
            </a:r>
          </a:p>
          <a:p>
            <a:r>
              <a:rPr lang="en-US" sz="2800" dirty="0"/>
              <a:t>How to implement thresholds in </a:t>
            </a:r>
            <a:r>
              <a:rPr lang="en-US" sz="2800" dirty="0" err="1"/>
              <a:t>OpenMx</a:t>
            </a:r>
            <a:r>
              <a:rPr lang="en-US" sz="2800" dirty="0"/>
              <a:t> models</a:t>
            </a:r>
          </a:p>
        </p:txBody>
      </p:sp>
    </p:spTree>
    <p:extLst>
      <p:ext uri="{BB962C8B-B14F-4D97-AF65-F5344CB8AC3E}">
        <p14:creationId xmlns:p14="http://schemas.microsoft.com/office/powerpoint/2010/main" val="8907457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EFE27-CDFF-DA8E-2678-315735C54FEF}"/>
              </a:ext>
            </a:extLst>
          </p:cNvPr>
          <p:cNvSpPr>
            <a:spLocks noGrp="1"/>
          </p:cNvSpPr>
          <p:nvPr>
            <p:ph type="title"/>
          </p:nvPr>
        </p:nvSpPr>
        <p:spPr/>
        <p:txBody>
          <a:bodyPr/>
          <a:lstStyle/>
          <a:p>
            <a:r>
              <a:rPr lang="en-US" dirty="0"/>
              <a:t>Resources for twin modeling</a:t>
            </a:r>
          </a:p>
        </p:txBody>
      </p:sp>
      <p:sp>
        <p:nvSpPr>
          <p:cNvPr id="3" name="Content Placeholder 2">
            <a:extLst>
              <a:ext uri="{FF2B5EF4-FFF2-40B4-BE49-F238E27FC236}">
                <a16:creationId xmlns:a16="http://schemas.microsoft.com/office/drawing/2014/main" id="{7437BCA9-F1D3-C3FA-E5E6-1429C0917B14}"/>
              </a:ext>
            </a:extLst>
          </p:cNvPr>
          <p:cNvSpPr>
            <a:spLocks noGrp="1"/>
          </p:cNvSpPr>
          <p:nvPr>
            <p:ph idx="1"/>
          </p:nvPr>
        </p:nvSpPr>
        <p:spPr>
          <a:xfrm>
            <a:off x="723900" y="1752600"/>
            <a:ext cx="8115300" cy="4800600"/>
          </a:xfrm>
        </p:spPr>
        <p:txBody>
          <a:bodyPr>
            <a:normAutofit/>
          </a:bodyPr>
          <a:lstStyle/>
          <a:p>
            <a:pPr marL="0" indent="0">
              <a:buNone/>
            </a:pPr>
            <a:r>
              <a:rPr lang="en-US" sz="2800" dirty="0"/>
              <a:t>If you need twin code an excellent resource is:</a:t>
            </a:r>
          </a:p>
          <a:p>
            <a:pPr marL="0" indent="0">
              <a:buNone/>
            </a:pPr>
            <a:r>
              <a:rPr lang="en-US" sz="2800" dirty="0">
                <a:hlinkClick r:id="rId2">
                  <a:extLst>
                    <a:ext uri="{A12FA001-AC4F-418D-AE19-62706E023703}">
                      <ahyp:hlinkClr xmlns:ahyp="http://schemas.microsoft.com/office/drawing/2018/hyperlinkcolor" val="tx"/>
                    </a:ext>
                  </a:extLst>
                </a:hlinkClick>
              </a:rPr>
              <a:t>https://hermine-maes.squarespace.com/#/onea5/</a:t>
            </a:r>
            <a:r>
              <a:rPr lang="en-US" sz="2800" dirty="0"/>
              <a:t> </a:t>
            </a:r>
          </a:p>
          <a:p>
            <a:pPr marL="0" indent="0">
              <a:buNone/>
            </a:pPr>
            <a:endParaRPr lang="en-US" sz="2800" dirty="0"/>
          </a:p>
          <a:p>
            <a:pPr marL="0" indent="0">
              <a:buNone/>
            </a:pPr>
            <a:r>
              <a:rPr lang="en-US" sz="2800" dirty="0"/>
              <a:t>If you have </a:t>
            </a:r>
            <a:r>
              <a:rPr lang="en-US" sz="2800" dirty="0" err="1"/>
              <a:t>OpenMx</a:t>
            </a:r>
            <a:r>
              <a:rPr lang="en-US" sz="2800" dirty="0"/>
              <a:t> questions:</a:t>
            </a:r>
          </a:p>
          <a:p>
            <a:pPr marL="0" indent="0">
              <a:buNone/>
            </a:pPr>
            <a:r>
              <a:rPr lang="en-US" sz="2800" dirty="0">
                <a:hlinkClick r:id="rId3"/>
              </a:rPr>
              <a:t>https://openmx.ssri.psu.edu/forums</a:t>
            </a:r>
            <a:r>
              <a:rPr lang="en-US" sz="2800" dirty="0"/>
              <a:t> </a:t>
            </a:r>
          </a:p>
          <a:p>
            <a:pPr marL="0" indent="0">
              <a:buNone/>
            </a:pPr>
            <a:endParaRPr lang="en-US" sz="2800" dirty="0"/>
          </a:p>
          <a:p>
            <a:pPr marL="0" indent="0">
              <a:buNone/>
            </a:pPr>
            <a:r>
              <a:rPr lang="en-US" sz="2800" dirty="0"/>
              <a:t>Want to know more about </a:t>
            </a:r>
            <a:r>
              <a:rPr lang="en-US" sz="2800" dirty="0" err="1"/>
              <a:t>OpenMx</a:t>
            </a:r>
            <a:r>
              <a:rPr lang="en-US" sz="2800" dirty="0"/>
              <a:t>?</a:t>
            </a:r>
          </a:p>
          <a:p>
            <a:pPr marL="0" indent="0">
              <a:buNone/>
            </a:pPr>
            <a:r>
              <a:rPr lang="en-US" sz="2800" dirty="0">
                <a:hlinkClick r:id="rId4"/>
              </a:rPr>
              <a:t>https://openmx.ssri.psu.edu/</a:t>
            </a:r>
            <a:endParaRPr lang="en-US" sz="2800" dirty="0"/>
          </a:p>
        </p:txBody>
      </p:sp>
    </p:spTree>
    <p:extLst>
      <p:ext uri="{BB962C8B-B14F-4D97-AF65-F5344CB8AC3E}">
        <p14:creationId xmlns:p14="http://schemas.microsoft.com/office/powerpoint/2010/main" val="348835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1DFD-F9A5-4434-684C-83ACEC96543C}"/>
              </a:ext>
            </a:extLst>
          </p:cNvPr>
          <p:cNvSpPr>
            <a:spLocks noGrp="1"/>
          </p:cNvSpPr>
          <p:nvPr>
            <p:ph type="title"/>
          </p:nvPr>
        </p:nvSpPr>
        <p:spPr/>
        <p:txBody>
          <a:bodyPr/>
          <a:lstStyle/>
          <a:p>
            <a:r>
              <a:rPr lang="en-US" dirty="0"/>
              <a:t>Using Continuous methods on Ordinal Data</a:t>
            </a:r>
          </a:p>
        </p:txBody>
      </p:sp>
      <p:sp>
        <p:nvSpPr>
          <p:cNvPr id="3" name="Content Placeholder 2">
            <a:extLst>
              <a:ext uri="{FF2B5EF4-FFF2-40B4-BE49-F238E27FC236}">
                <a16:creationId xmlns:a16="http://schemas.microsoft.com/office/drawing/2014/main" id="{E316835B-91A9-2307-D33A-442DBBCA144C}"/>
              </a:ext>
            </a:extLst>
          </p:cNvPr>
          <p:cNvSpPr>
            <a:spLocks noGrp="1"/>
          </p:cNvSpPr>
          <p:nvPr>
            <p:ph idx="1"/>
          </p:nvPr>
        </p:nvSpPr>
        <p:spPr>
          <a:xfrm>
            <a:off x="1028700" y="2286000"/>
            <a:ext cx="7200900" cy="1676400"/>
          </a:xfrm>
        </p:spPr>
        <p:txBody>
          <a:bodyPr/>
          <a:lstStyle/>
          <a:p>
            <a:endParaRPr lang="en-US" dirty="0"/>
          </a:p>
          <a:p>
            <a:r>
              <a:rPr lang="en-US" dirty="0"/>
              <a:t>Underestimate the correlation/parameters</a:t>
            </a:r>
          </a:p>
          <a:p>
            <a:pPr lvl="1"/>
            <a:r>
              <a:rPr lang="en-US" dirty="0"/>
              <a:t>Worse for binary than for categorical/ordinal</a:t>
            </a:r>
          </a:p>
        </p:txBody>
      </p:sp>
      <p:pic>
        <p:nvPicPr>
          <p:cNvPr id="4" name="Picture 3">
            <a:extLst>
              <a:ext uri="{FF2B5EF4-FFF2-40B4-BE49-F238E27FC236}">
                <a16:creationId xmlns:a16="http://schemas.microsoft.com/office/drawing/2014/main" id="{7F3A5A85-D15F-784C-E125-BFAD85D97093}"/>
              </a:ext>
            </a:extLst>
          </p:cNvPr>
          <p:cNvPicPr>
            <a:picLocks noChangeAspect="1"/>
          </p:cNvPicPr>
          <p:nvPr/>
        </p:nvPicPr>
        <p:blipFill rotWithShape="1">
          <a:blip r:embed="rId3"/>
          <a:srcRect l="12424" t="46232" r="26472" b="23333"/>
          <a:stretch/>
        </p:blipFill>
        <p:spPr>
          <a:xfrm>
            <a:off x="914400" y="4114800"/>
            <a:ext cx="7810500" cy="2431375"/>
          </a:xfrm>
          <a:prstGeom prst="rect">
            <a:avLst/>
          </a:prstGeom>
        </p:spPr>
      </p:pic>
    </p:spTree>
    <p:extLst>
      <p:ext uri="{BB962C8B-B14F-4D97-AF65-F5344CB8AC3E}">
        <p14:creationId xmlns:p14="http://schemas.microsoft.com/office/powerpoint/2010/main" val="3537948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Problems with the treating ordinal variables as continuous</a:t>
            </a:r>
          </a:p>
        </p:txBody>
      </p:sp>
      <p:sp>
        <p:nvSpPr>
          <p:cNvPr id="3" name="Content Placeholder 2"/>
          <p:cNvSpPr>
            <a:spLocks noGrp="1"/>
          </p:cNvSpPr>
          <p:nvPr>
            <p:ph idx="1"/>
          </p:nvPr>
        </p:nvSpPr>
        <p:spPr>
          <a:xfrm>
            <a:off x="4267200" y="2069123"/>
            <a:ext cx="4730863" cy="3478761"/>
          </a:xfrm>
        </p:spPr>
        <p:txBody>
          <a:bodyPr>
            <a:normAutofit lnSpcReduction="10000"/>
          </a:bodyPr>
          <a:lstStyle/>
          <a:p>
            <a:r>
              <a:rPr lang="en-US" sz="2800" dirty="0"/>
              <a:t>Normality – Ordinal variables are not distributed normally, </a:t>
            </a:r>
            <a:r>
              <a:rPr lang="en-US" sz="2800" b="1" i="1" dirty="0"/>
              <a:t>obviously</a:t>
            </a:r>
          </a:p>
          <a:p>
            <a:pPr marL="0" indent="0">
              <a:buNone/>
            </a:pPr>
            <a:endParaRPr lang="en-US" sz="2800" b="1" i="1" dirty="0"/>
          </a:p>
          <a:p>
            <a:r>
              <a:rPr lang="en-US" sz="2800" dirty="0"/>
              <a:t>This means that the error terms cannot be normally distributed</a:t>
            </a:r>
          </a:p>
          <a:p>
            <a:endParaRPr lang="en-US" dirty="0"/>
          </a:p>
        </p:txBody>
      </p:sp>
      <p:pic>
        <p:nvPicPr>
          <p:cNvPr id="4" name="Picture 3"/>
          <p:cNvPicPr>
            <a:picLocks noChangeAspect="1"/>
          </p:cNvPicPr>
          <p:nvPr/>
        </p:nvPicPr>
        <p:blipFill>
          <a:blip r:embed="rId3"/>
          <a:stretch>
            <a:fillRect/>
          </a:stretch>
        </p:blipFill>
        <p:spPr>
          <a:xfrm>
            <a:off x="609600" y="2069124"/>
            <a:ext cx="3478760" cy="3478760"/>
          </a:xfrm>
          <a:prstGeom prst="rect">
            <a:avLst/>
          </a:prstGeom>
          <a:solidFill>
            <a:schemeClr val="bg2"/>
          </a:solidFill>
        </p:spPr>
      </p:pic>
    </p:spTree>
    <p:extLst>
      <p:ext uri="{BB962C8B-B14F-4D97-AF65-F5344CB8AC3E}">
        <p14:creationId xmlns:p14="http://schemas.microsoft.com/office/powerpoint/2010/main" val="3987674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Two Ways of Thinking about Binary Dependent Variables</a:t>
            </a:r>
          </a:p>
        </p:txBody>
      </p:sp>
      <p:sp>
        <p:nvSpPr>
          <p:cNvPr id="3" name="Content Placeholder 2"/>
          <p:cNvSpPr>
            <a:spLocks noGrp="1"/>
          </p:cNvSpPr>
          <p:nvPr>
            <p:ph idx="1"/>
          </p:nvPr>
        </p:nvSpPr>
        <p:spPr/>
        <p:txBody>
          <a:bodyPr>
            <a:normAutofit/>
          </a:bodyPr>
          <a:lstStyle/>
          <a:p>
            <a:pPr marL="457182" indent="-457182">
              <a:buFont typeface="+mj-lt"/>
              <a:buAutoNum type="arabicPeriod"/>
            </a:pPr>
            <a:r>
              <a:rPr lang="en-US" dirty="0"/>
              <a:t>Assume that the observed binary variable is indicative of an underlying, latent (unobserved) continuous, normally distributed variable.</a:t>
            </a:r>
          </a:p>
          <a:p>
            <a:pPr lvl="1"/>
            <a:r>
              <a:rPr lang="en-US" dirty="0"/>
              <a:t>We call the unobserved variable a </a:t>
            </a:r>
            <a:r>
              <a:rPr lang="en-US" b="1" dirty="0">
                <a:solidFill>
                  <a:schemeClr val="accent5"/>
                </a:solidFill>
              </a:rPr>
              <a:t>Liability</a:t>
            </a:r>
          </a:p>
          <a:p>
            <a:pPr marL="457182" indent="-457182">
              <a:buFont typeface="+mj-lt"/>
              <a:buAutoNum type="arabicPeriod"/>
            </a:pPr>
            <a:endParaRPr lang="en-US" dirty="0"/>
          </a:p>
          <a:p>
            <a:pPr marL="457182" indent="-457182">
              <a:buFont typeface="+mj-lt"/>
              <a:buAutoNum type="arabicPeriod"/>
            </a:pPr>
            <a:r>
              <a:rPr lang="en-US" dirty="0"/>
              <a:t>Assume the Binary Variable as a random draw from a Binomial (or </a:t>
            </a:r>
            <a:r>
              <a:rPr lang="en-US" dirty="0" err="1"/>
              <a:t>Bernouilli</a:t>
            </a:r>
            <a:r>
              <a:rPr lang="en-US" dirty="0"/>
              <a:t>) Distribution (Non-Linear Probability Model). Genuinely categorical responses, no underlying continuous distribution.</a:t>
            </a:r>
          </a:p>
        </p:txBody>
      </p:sp>
    </p:spTree>
    <p:extLst>
      <p:ext uri="{BB962C8B-B14F-4D97-AF65-F5344CB8AC3E}">
        <p14:creationId xmlns:p14="http://schemas.microsoft.com/office/powerpoint/2010/main" val="585264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Binary Variables as indicators of Latent Continuous Variables</a:t>
            </a:r>
          </a:p>
        </p:txBody>
      </p:sp>
      <p:sp>
        <p:nvSpPr>
          <p:cNvPr id="3" name="Content Placeholder 2"/>
          <p:cNvSpPr>
            <a:spLocks noGrp="1"/>
          </p:cNvSpPr>
          <p:nvPr>
            <p:ph idx="1"/>
          </p:nvPr>
        </p:nvSpPr>
        <p:spPr>
          <a:xfrm>
            <a:off x="628650" y="2055044"/>
            <a:ext cx="7886700" cy="4351338"/>
          </a:xfrm>
        </p:spPr>
        <p:txBody>
          <a:bodyPr>
            <a:noAutofit/>
          </a:bodyPr>
          <a:lstStyle/>
          <a:p>
            <a:r>
              <a:rPr lang="en-US" sz="2300" dirty="0"/>
              <a:t>Assume that the observed binary variable is indicative of an underlying, latent (unobserved) continuous, normally distributed variable.</a:t>
            </a:r>
          </a:p>
          <a:p>
            <a:r>
              <a:rPr lang="en-US" sz="2300" dirty="0"/>
              <a:t>Assumptions: </a:t>
            </a:r>
          </a:p>
          <a:p>
            <a:pPr marL="885790" lvl="1" indent="-428608">
              <a:buFont typeface="+mj-lt"/>
              <a:buAutoNum type="arabicPeriod"/>
            </a:pPr>
            <a:r>
              <a:rPr lang="en-US" sz="2300" dirty="0"/>
              <a:t>Categories reflect an imprecise measurement of an underlying</a:t>
            </a:r>
            <a:r>
              <a:rPr lang="en-US" sz="2300" dirty="0">
                <a:solidFill>
                  <a:schemeClr val="accent5"/>
                </a:solidFill>
              </a:rPr>
              <a:t> </a:t>
            </a:r>
            <a:r>
              <a:rPr lang="en-US" sz="2300" b="1" i="1" dirty="0">
                <a:solidFill>
                  <a:schemeClr val="accent5"/>
                </a:solidFill>
              </a:rPr>
              <a:t>normal distribution</a:t>
            </a:r>
            <a:r>
              <a:rPr lang="en-US" sz="2300" i="1" dirty="0">
                <a:solidFill>
                  <a:schemeClr val="accent5"/>
                </a:solidFill>
              </a:rPr>
              <a:t> </a:t>
            </a:r>
            <a:r>
              <a:rPr lang="en-US" sz="2300" dirty="0"/>
              <a:t>of liability.  This liability is thought to be influenced by many many things, each of which does almost nothing.  The Central Limit Theorem predicts that variation should be distributed according to the normal or Gaussian distribution.</a:t>
            </a:r>
          </a:p>
          <a:p>
            <a:pPr marL="885790" lvl="1" indent="-428608">
              <a:buFont typeface="+mj-lt"/>
              <a:buAutoNum type="arabicPeriod"/>
            </a:pPr>
            <a:r>
              <a:rPr lang="en-US" sz="2300" dirty="0"/>
              <a:t>The liability distribution has 1 or more </a:t>
            </a:r>
            <a:r>
              <a:rPr lang="en-US" sz="2300" b="1" dirty="0">
                <a:solidFill>
                  <a:schemeClr val="accent5"/>
                </a:solidFill>
              </a:rPr>
              <a:t>thresholds</a:t>
            </a:r>
            <a:r>
              <a:rPr lang="en-US" sz="2300" dirty="0">
                <a:solidFill>
                  <a:schemeClr val="accent5"/>
                </a:solidFill>
              </a:rPr>
              <a:t> </a:t>
            </a:r>
          </a:p>
        </p:txBody>
      </p:sp>
    </p:spTree>
    <p:extLst>
      <p:ext uri="{BB962C8B-B14F-4D97-AF65-F5344CB8AC3E}">
        <p14:creationId xmlns:p14="http://schemas.microsoft.com/office/powerpoint/2010/main" val="3161902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Fundamentals of the </a:t>
            </a:r>
            <a:br>
              <a:rPr lang="en-US" dirty="0"/>
            </a:br>
            <a:r>
              <a:rPr lang="en-US" dirty="0"/>
              <a:t>Threshold Model</a:t>
            </a:r>
          </a:p>
        </p:txBody>
      </p:sp>
      <p:pic>
        <p:nvPicPr>
          <p:cNvPr id="8" name="Content Placeholder 7"/>
          <p:cNvPicPr>
            <a:picLocks noGrp="1" noChangeAspect="1"/>
          </p:cNvPicPr>
          <p:nvPr>
            <p:ph idx="1"/>
          </p:nvPr>
        </p:nvPicPr>
        <p:blipFill>
          <a:blip r:embed="rId3"/>
          <a:stretch>
            <a:fillRect/>
          </a:stretch>
        </p:blipFill>
        <p:spPr>
          <a:xfrm>
            <a:off x="2838450" y="2286000"/>
            <a:ext cx="3581400" cy="3581400"/>
          </a:xfrm>
          <a:solidFill>
            <a:schemeClr val="accent1"/>
          </a:solidFill>
        </p:spPr>
      </p:pic>
      <p:sp>
        <p:nvSpPr>
          <p:cNvPr id="10" name="TextBox 9"/>
          <p:cNvSpPr txBox="1"/>
          <p:nvPr/>
        </p:nvSpPr>
        <p:spPr>
          <a:xfrm rot="16200000">
            <a:off x="2121967" y="3524729"/>
            <a:ext cx="1703791" cy="369332"/>
          </a:xfrm>
          <a:prstGeom prst="rect">
            <a:avLst/>
          </a:prstGeom>
          <a:noFill/>
        </p:spPr>
        <p:txBody>
          <a:bodyPr wrap="square" rtlCol="0">
            <a:spAutoFit/>
          </a:bodyPr>
          <a:lstStyle/>
          <a:p>
            <a:r>
              <a:rPr lang="en-US" dirty="0"/>
              <a:t>Density of y*</a:t>
            </a:r>
          </a:p>
        </p:txBody>
      </p:sp>
      <p:sp>
        <p:nvSpPr>
          <p:cNvPr id="11" name="TextBox 10"/>
          <p:cNvSpPr txBox="1"/>
          <p:nvPr/>
        </p:nvSpPr>
        <p:spPr>
          <a:xfrm>
            <a:off x="3299272" y="4955053"/>
            <a:ext cx="2510985" cy="369332"/>
          </a:xfrm>
          <a:prstGeom prst="rect">
            <a:avLst/>
          </a:prstGeom>
          <a:noFill/>
        </p:spPr>
        <p:txBody>
          <a:bodyPr wrap="square" rtlCol="0">
            <a:spAutoFit/>
          </a:bodyPr>
          <a:lstStyle/>
          <a:p>
            <a:r>
              <a:rPr lang="en-US" dirty="0"/>
              <a:t>Observed values of y</a:t>
            </a:r>
          </a:p>
        </p:txBody>
      </p:sp>
      <p:sp>
        <p:nvSpPr>
          <p:cNvPr id="12" name="TextBox 11"/>
          <p:cNvSpPr txBox="1"/>
          <p:nvPr/>
        </p:nvSpPr>
        <p:spPr>
          <a:xfrm>
            <a:off x="6505073" y="3719298"/>
            <a:ext cx="787885" cy="461665"/>
          </a:xfrm>
          <a:prstGeom prst="rect">
            <a:avLst/>
          </a:prstGeom>
          <a:noFill/>
        </p:spPr>
        <p:txBody>
          <a:bodyPr wrap="square" rtlCol="0">
            <a:spAutoFit/>
          </a:bodyPr>
          <a:lstStyle/>
          <a:p>
            <a:r>
              <a:rPr lang="en-US" sz="2400" dirty="0"/>
              <a:t>y = </a:t>
            </a:r>
          </a:p>
        </p:txBody>
      </p:sp>
      <p:sp>
        <p:nvSpPr>
          <p:cNvPr id="13" name="TextBox 12"/>
          <p:cNvSpPr txBox="1"/>
          <p:nvPr/>
        </p:nvSpPr>
        <p:spPr>
          <a:xfrm>
            <a:off x="7311636" y="3559061"/>
            <a:ext cx="1832364" cy="830997"/>
          </a:xfrm>
          <a:prstGeom prst="rect">
            <a:avLst/>
          </a:prstGeom>
          <a:noFill/>
        </p:spPr>
        <p:txBody>
          <a:bodyPr wrap="square" rtlCol="0">
            <a:spAutoFit/>
          </a:bodyPr>
          <a:lstStyle/>
          <a:p>
            <a:r>
              <a:rPr lang="en-US" sz="2400" dirty="0"/>
              <a:t>1 if y* &gt;</a:t>
            </a:r>
            <a:r>
              <a:rPr lang="el-GR" sz="2400" dirty="0"/>
              <a:t> </a:t>
            </a:r>
            <a:r>
              <a:rPr lang="el-GR" sz="2400" dirty="0">
                <a:latin typeface="Times New Roman" panose="02020603050405020304" pitchFamily="18" charset="0"/>
                <a:cs typeface="Times New Roman" panose="02020603050405020304" pitchFamily="18" charset="0"/>
              </a:rPr>
              <a:t>τ</a:t>
            </a:r>
            <a:endParaRPr lang="en-US" sz="2400" dirty="0">
              <a:latin typeface="Times New Roman" panose="02020603050405020304" pitchFamily="18" charset="0"/>
              <a:cs typeface="Times New Roman" panose="02020603050405020304" pitchFamily="18" charset="0"/>
            </a:endParaRPr>
          </a:p>
          <a:p>
            <a:r>
              <a:rPr lang="en-US" sz="2400" dirty="0"/>
              <a:t>0 if y* &lt;</a:t>
            </a:r>
            <a:r>
              <a:rPr lang="el-GR" sz="2400" dirty="0"/>
              <a:t> </a:t>
            </a:r>
            <a:r>
              <a:rPr lang="el-GR" sz="2400" dirty="0">
                <a:latin typeface="Times New Roman" panose="02020603050405020304" pitchFamily="18" charset="0"/>
                <a:cs typeface="Times New Roman" panose="02020603050405020304" pitchFamily="18" charset="0"/>
              </a:rPr>
              <a:t>τ</a:t>
            </a:r>
            <a:r>
              <a:rPr lang="en-US" sz="2400" dirty="0"/>
              <a:t>    </a:t>
            </a:r>
          </a:p>
        </p:txBody>
      </p:sp>
      <p:sp>
        <p:nvSpPr>
          <p:cNvPr id="14" name="Rectangle 13"/>
          <p:cNvSpPr/>
          <p:nvPr/>
        </p:nvSpPr>
        <p:spPr>
          <a:xfrm>
            <a:off x="6982428" y="3079654"/>
            <a:ext cx="561372" cy="1446550"/>
          </a:xfrm>
          <a:prstGeom prst="rect">
            <a:avLst/>
          </a:prstGeom>
        </p:spPr>
        <p:txBody>
          <a:bodyPr wrap="none">
            <a:spAutoFit/>
          </a:bodyPr>
          <a:lstStyle/>
          <a:p>
            <a:r>
              <a:rPr lang="en-US" sz="8800" dirty="0"/>
              <a:t>{</a:t>
            </a:r>
          </a:p>
        </p:txBody>
      </p:sp>
      <p:sp>
        <p:nvSpPr>
          <p:cNvPr id="3" name="TextBox 2">
            <a:extLst>
              <a:ext uri="{FF2B5EF4-FFF2-40B4-BE49-F238E27FC236}">
                <a16:creationId xmlns:a16="http://schemas.microsoft.com/office/drawing/2014/main" id="{04486C42-CA7A-044F-B5B7-80A09B06CA03}"/>
              </a:ext>
            </a:extLst>
          </p:cNvPr>
          <p:cNvSpPr txBox="1"/>
          <p:nvPr/>
        </p:nvSpPr>
        <p:spPr>
          <a:xfrm>
            <a:off x="7400929" y="5470662"/>
            <a:ext cx="1590671" cy="707886"/>
          </a:xfrm>
          <a:prstGeom prst="rect">
            <a:avLst/>
          </a:prstGeom>
          <a:noFill/>
        </p:spPr>
        <p:txBody>
          <a:bodyPr wrap="square" rtlCol="0">
            <a:spAutoFit/>
          </a:bodyPr>
          <a:lstStyle/>
          <a:p>
            <a:r>
              <a:rPr lang="en-US" sz="2000" dirty="0">
                <a:solidFill>
                  <a:srgbClr val="FF0000"/>
                </a:solidFill>
              </a:rPr>
              <a:t>Liability</a:t>
            </a:r>
          </a:p>
          <a:p>
            <a:r>
              <a:rPr lang="en-US" sz="2000" dirty="0">
                <a:solidFill>
                  <a:srgbClr val="FF0000"/>
                </a:solidFill>
              </a:rPr>
              <a:t>Dimension</a:t>
            </a:r>
          </a:p>
        </p:txBody>
      </p:sp>
      <p:cxnSp>
        <p:nvCxnSpPr>
          <p:cNvPr id="5" name="Straight Arrow Connector 4">
            <a:extLst>
              <a:ext uri="{FF2B5EF4-FFF2-40B4-BE49-F238E27FC236}">
                <a16:creationId xmlns:a16="http://schemas.microsoft.com/office/drawing/2014/main" id="{9205D9E5-41BB-A64C-81E1-CE0D333DE59C}"/>
              </a:ext>
            </a:extLst>
          </p:cNvPr>
          <p:cNvCxnSpPr>
            <a:cxnSpLocks/>
            <a:stCxn id="3" idx="1"/>
          </p:cNvCxnSpPr>
          <p:nvPr/>
        </p:nvCxnSpPr>
        <p:spPr>
          <a:xfrm flipH="1" flipV="1">
            <a:off x="5257800" y="4390058"/>
            <a:ext cx="2143129" cy="1434547"/>
          </a:xfrm>
          <a:prstGeom prst="straightConnector1">
            <a:avLst/>
          </a:prstGeom>
          <a:ln w="53975">
            <a:solidFill>
              <a:srgbClr val="FF0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8C65E2A-AD3B-924C-BCF7-31315CD8CB6E}"/>
              </a:ext>
            </a:extLst>
          </p:cNvPr>
          <p:cNvCxnSpPr>
            <a:cxnSpLocks/>
          </p:cNvCxnSpPr>
          <p:nvPr/>
        </p:nvCxnSpPr>
        <p:spPr>
          <a:xfrm>
            <a:off x="2508810" y="2376130"/>
            <a:ext cx="1682190" cy="367070"/>
          </a:xfrm>
          <a:prstGeom prst="straightConnector1">
            <a:avLst/>
          </a:prstGeom>
          <a:ln w="57150">
            <a:solidFill>
              <a:srgbClr val="FF0000"/>
            </a:solidFill>
            <a:tailEnd type="triangle" w="sm" len="sm"/>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A9EEA33-219E-D94E-B350-B46F68ACA654}"/>
              </a:ext>
            </a:extLst>
          </p:cNvPr>
          <p:cNvSpPr txBox="1"/>
          <p:nvPr/>
        </p:nvSpPr>
        <p:spPr>
          <a:xfrm>
            <a:off x="1458302" y="1897080"/>
            <a:ext cx="1988223" cy="553998"/>
          </a:xfrm>
          <a:prstGeom prst="rect">
            <a:avLst/>
          </a:prstGeom>
          <a:noFill/>
        </p:spPr>
        <p:txBody>
          <a:bodyPr wrap="square" rtlCol="0">
            <a:spAutoFit/>
          </a:bodyPr>
          <a:lstStyle/>
          <a:p>
            <a:r>
              <a:rPr lang="en-US" sz="3000" dirty="0">
                <a:solidFill>
                  <a:srgbClr val="FF0000"/>
                </a:solidFill>
              </a:rPr>
              <a:t>Threshold</a:t>
            </a:r>
          </a:p>
        </p:txBody>
      </p:sp>
      <p:cxnSp>
        <p:nvCxnSpPr>
          <p:cNvPr id="6" name="Straight Connector 5">
            <a:extLst>
              <a:ext uri="{FF2B5EF4-FFF2-40B4-BE49-F238E27FC236}">
                <a16:creationId xmlns:a16="http://schemas.microsoft.com/office/drawing/2014/main" id="{0C9A033D-4E2D-C244-B91F-DF3939BE5B18}"/>
              </a:ext>
            </a:extLst>
          </p:cNvPr>
          <p:cNvCxnSpPr>
            <a:cxnSpLocks/>
          </p:cNvCxnSpPr>
          <p:nvPr/>
        </p:nvCxnSpPr>
        <p:spPr>
          <a:xfrm flipV="1">
            <a:off x="3276600" y="2667000"/>
            <a:ext cx="0" cy="1981200"/>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49163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77A1AB"/>
      </a:hlink>
      <a:folHlink>
        <a:srgbClr val="9A5D78"/>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{DA512272-4DDF-BA43-8331-6C318E77CFAB}tf10001072</Template>
  <TotalTime>34835</TotalTime>
  <Words>4526</Words>
  <Application>Microsoft Macintosh PowerPoint</Application>
  <PresentationFormat>On-screen Show (4:3)</PresentationFormat>
  <Paragraphs>562</Paragraphs>
  <Slides>47</Slides>
  <Notes>41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60" baseType="lpstr">
      <vt:lpstr>72</vt:lpstr>
      <vt:lpstr>Arial</vt:lpstr>
      <vt:lpstr>Calibri</vt:lpstr>
      <vt:lpstr>Century Gothic</vt:lpstr>
      <vt:lpstr>Franklin Gothic Book</vt:lpstr>
      <vt:lpstr>Gill Sans</vt:lpstr>
      <vt:lpstr>Menlo</vt:lpstr>
      <vt:lpstr>Tahoma</vt:lpstr>
      <vt:lpstr>Times New Roman</vt:lpstr>
      <vt:lpstr>Verdana</vt:lpstr>
      <vt:lpstr>Wingdings</vt:lpstr>
      <vt:lpstr>Crop</vt:lpstr>
      <vt:lpstr>Document</vt:lpstr>
      <vt:lpstr>PowerPoint Presentation</vt:lpstr>
      <vt:lpstr>Working with Ordinal Data</vt:lpstr>
      <vt:lpstr>Objectives</vt:lpstr>
      <vt:lpstr>Ordinal data</vt:lpstr>
      <vt:lpstr>Using Continuous methods on Ordinal Data</vt:lpstr>
      <vt:lpstr>Problems with the treating ordinal variables as continuous</vt:lpstr>
      <vt:lpstr>Two Ways of Thinking about Binary Dependent Variables</vt:lpstr>
      <vt:lpstr>Binary Variables as indicators of Latent Continuous Variables</vt:lpstr>
      <vt:lpstr>Fundamentals of the  Threshold Model</vt:lpstr>
      <vt:lpstr>PowerPoint Presentation</vt:lpstr>
      <vt:lpstr>Ideas behind the Liability Threshold Model (LTM) </vt:lpstr>
      <vt:lpstr>Identifying Assumptions</vt:lpstr>
      <vt:lpstr>Identifying Assumptions of Ordinal Associations</vt:lpstr>
      <vt:lpstr>Fundamentals of the  Threshold Model</vt:lpstr>
      <vt:lpstr>Fundamentals of the  Threshold Model</vt:lpstr>
      <vt:lpstr>Time for Data</vt:lpstr>
      <vt:lpstr>What About Twins?</vt:lpstr>
      <vt:lpstr>Two binary traits (e.g., data from twins)</vt:lpstr>
      <vt:lpstr>Joint Liability Threshold Model for twin pairs </vt:lpstr>
      <vt:lpstr>PowerPoint Presentation</vt:lpstr>
      <vt:lpstr>PowerPoint Presentation</vt:lpstr>
      <vt:lpstr>More Practice Available!</vt:lpstr>
      <vt:lpstr>Moving to  ordinal Data!</vt:lpstr>
      <vt:lpstr>Intuition behind the Multiple Threshold Liability model</vt:lpstr>
      <vt:lpstr>Now Time  for TwinS!</vt:lpstr>
      <vt:lpstr>Twin Models</vt:lpstr>
      <vt:lpstr>Transitioning from Continuous Logic to Ordinal Logic</vt:lpstr>
      <vt:lpstr>Two Approaches to the Liability Threshold Model</vt:lpstr>
      <vt:lpstr>ACE Liability Model</vt:lpstr>
      <vt:lpstr>Power issues</vt:lpstr>
      <vt:lpstr>Time for MORE Data</vt:lpstr>
      <vt:lpstr> Translating Back to the SEM Approach in OpenMx</vt:lpstr>
      <vt:lpstr>Univariate Analysis with Ordinal Data A Roadmap</vt:lpstr>
      <vt:lpstr>Back to R…</vt:lpstr>
      <vt:lpstr>Handling Ordinal Data in OpenMx</vt:lpstr>
      <vt:lpstr>Handling Ordinal Data in OpenMx</vt:lpstr>
      <vt:lpstr>Matrix and Algebra for Expected Means</vt:lpstr>
      <vt:lpstr>Matrices for Expected Thresholds</vt:lpstr>
      <vt:lpstr>Algebra for Expected Thresholds</vt:lpstr>
      <vt:lpstr>ADE Model Deconstructed  Variance Components</vt:lpstr>
      <vt:lpstr>ADE Liability Model</vt:lpstr>
      <vt:lpstr>ADE Model Deconstructed Constraint on Variance of Ordinal Variables</vt:lpstr>
      <vt:lpstr>Let’s look at the output</vt:lpstr>
      <vt:lpstr>How Many Parameters?</vt:lpstr>
      <vt:lpstr>Questions to Consider</vt:lpstr>
      <vt:lpstr>Objectives</vt:lpstr>
      <vt:lpstr>Resources for twin modeling</vt:lpstr>
    </vt:vector>
  </TitlesOfParts>
  <Company> VCU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with Categorical Data</dc:title>
  <dc:creator>Elizabeth Prom-Wormley</dc:creator>
  <cp:lastModifiedBy>Chelsea Sawyers</cp:lastModifiedBy>
  <cp:revision>30</cp:revision>
  <dcterms:created xsi:type="dcterms:W3CDTF">2013-02-06T12:57:34Z</dcterms:created>
  <dcterms:modified xsi:type="dcterms:W3CDTF">2024-03-06T13:33:08Z</dcterms:modified>
</cp:coreProperties>
</file>