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347" r:id="rId3"/>
    <p:sldId id="356" r:id="rId4"/>
    <p:sldId id="351" r:id="rId5"/>
    <p:sldId id="352" r:id="rId6"/>
    <p:sldId id="344" r:id="rId7"/>
    <p:sldId id="324" r:id="rId8"/>
    <p:sldId id="354" r:id="rId9"/>
    <p:sldId id="326" r:id="rId10"/>
    <p:sldId id="327" r:id="rId11"/>
    <p:sldId id="338" r:id="rId12"/>
    <p:sldId id="258" r:id="rId13"/>
    <p:sldId id="369" r:id="rId14"/>
    <p:sldId id="348" r:id="rId15"/>
    <p:sldId id="335" r:id="rId16"/>
    <p:sldId id="331" r:id="rId17"/>
    <p:sldId id="355" r:id="rId18"/>
    <p:sldId id="336" r:id="rId19"/>
    <p:sldId id="361" r:id="rId20"/>
    <p:sldId id="357" r:id="rId21"/>
    <p:sldId id="362" r:id="rId22"/>
    <p:sldId id="358" r:id="rId23"/>
    <p:sldId id="359" r:id="rId24"/>
    <p:sldId id="363" r:id="rId25"/>
    <p:sldId id="339" r:id="rId26"/>
    <p:sldId id="342" r:id="rId27"/>
    <p:sldId id="350" r:id="rId28"/>
    <p:sldId id="364" r:id="rId29"/>
    <p:sldId id="366" r:id="rId30"/>
    <p:sldId id="367" r:id="rId31"/>
    <p:sldId id="365" r:id="rId32"/>
    <p:sldId id="368" r:id="rId33"/>
    <p:sldId id="349" r:id="rId34"/>
    <p:sldId id="340" r:id="rId35"/>
    <p:sldId id="370" r:id="rId36"/>
    <p:sldId id="371" r:id="rId37"/>
    <p:sldId id="3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215"/>
  </p:normalViewPr>
  <p:slideViewPr>
    <p:cSldViewPr snapToGrid="0">
      <p:cViewPr>
        <p:scale>
          <a:sx n="82" d="100"/>
          <a:sy n="82" d="100"/>
        </p:scale>
        <p:origin x="1032"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5D908-A662-E146-A0C3-30C106E91252}" type="datetimeFigureOut">
              <a:rPr lang="en-US" smtClean="0"/>
              <a:t>3/2/24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8AADD-7D22-4A40-903E-1E0C7582A691}" type="slidenum">
              <a:rPr lang="en-US" smtClean="0"/>
              <a:t>‹#›</a:t>
            </a:fld>
            <a:endParaRPr lang="en-US"/>
          </a:p>
        </p:txBody>
      </p:sp>
    </p:spTree>
    <p:extLst>
      <p:ext uri="{BB962C8B-B14F-4D97-AF65-F5344CB8AC3E}">
        <p14:creationId xmlns:p14="http://schemas.microsoft.com/office/powerpoint/2010/main" val="14014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Body CS)"/>
              </a:rPr>
              <a:t>Significant difference in BMI by sex (t = 4.3073, p = 1.674e-05)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Body CS)"/>
              </a:rPr>
              <a:t>How do differences in genetic and environmental influences by sex contribute to the variance in BMI?</a:t>
            </a:r>
            <a:r>
              <a:rPr lang="en-US" sz="120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6918AADD-7D22-4A40-903E-1E0C7582A691}" type="slidenum">
              <a:rPr lang="en-US" smtClean="0"/>
              <a:t>8</a:t>
            </a:fld>
            <a:endParaRPr lang="en-US"/>
          </a:p>
        </p:txBody>
      </p:sp>
    </p:spTree>
    <p:extLst>
      <p:ext uri="{BB962C8B-B14F-4D97-AF65-F5344CB8AC3E}">
        <p14:creationId xmlns:p14="http://schemas.microsoft.com/office/powerpoint/2010/main" val="404423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8AADD-7D22-4A40-903E-1E0C7582A691}" type="slidenum">
              <a:rPr lang="en-US" smtClean="0"/>
              <a:t>15</a:t>
            </a:fld>
            <a:endParaRPr lang="en-US"/>
          </a:p>
        </p:txBody>
      </p:sp>
    </p:spTree>
    <p:extLst>
      <p:ext uri="{BB962C8B-B14F-4D97-AF65-F5344CB8AC3E}">
        <p14:creationId xmlns:p14="http://schemas.microsoft.com/office/powerpoint/2010/main" val="353524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8AADD-7D22-4A40-903E-1E0C7582A691}" type="slidenum">
              <a:rPr lang="en-US" smtClean="0"/>
              <a:t>16</a:t>
            </a:fld>
            <a:endParaRPr lang="en-US"/>
          </a:p>
        </p:txBody>
      </p:sp>
    </p:spTree>
    <p:extLst>
      <p:ext uri="{BB962C8B-B14F-4D97-AF65-F5344CB8AC3E}">
        <p14:creationId xmlns:p14="http://schemas.microsoft.com/office/powerpoint/2010/main" val="329074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97E027-35B6-6EB3-7240-6CDD34F484CB}"/>
              </a:ext>
            </a:extLst>
          </p:cNvPr>
          <p:cNvSpPr>
            <a:spLocks noGrp="1"/>
          </p:cNvSpPr>
          <p:nvPr>
            <p:ph type="dt" sz="half" idx="10"/>
          </p:nvPr>
        </p:nvSpPr>
        <p:spPr/>
        <p:txBody>
          <a:bodyPr/>
          <a:lstStyle>
            <a:lvl1pPr>
              <a:defRPr/>
            </a:lvl1pPr>
          </a:lstStyle>
          <a:p>
            <a:fld id="{1AB99E57-2C7B-1B43-A1E2-3D7F2AE1D3D8}" type="datetimeFigureOut">
              <a:rPr lang="en-US" altLang="en-US"/>
              <a:pPr/>
              <a:t>2/24/24</a:t>
            </a:fld>
            <a:endParaRPr lang="en-US" altLang="en-US"/>
          </a:p>
        </p:txBody>
      </p:sp>
      <p:sp>
        <p:nvSpPr>
          <p:cNvPr id="5" name="Footer Placeholder 4">
            <a:extLst>
              <a:ext uri="{FF2B5EF4-FFF2-40B4-BE49-F238E27FC236}">
                <a16:creationId xmlns:a16="http://schemas.microsoft.com/office/drawing/2014/main" id="{DBF7A2E2-1CD2-3C06-4A7E-FB6D526AAB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417959-7B02-46BA-6C54-CF61ED5B2853}"/>
              </a:ext>
            </a:extLst>
          </p:cNvPr>
          <p:cNvSpPr>
            <a:spLocks noGrp="1"/>
          </p:cNvSpPr>
          <p:nvPr>
            <p:ph type="sldNum" sz="quarter" idx="12"/>
          </p:nvPr>
        </p:nvSpPr>
        <p:spPr/>
        <p:txBody>
          <a:bodyPr/>
          <a:lstStyle>
            <a:lvl1pPr>
              <a:defRPr/>
            </a:lvl1pPr>
          </a:lstStyle>
          <a:p>
            <a:fld id="{44CC3592-2DBB-2C4D-A60B-CA3DC4049B96}" type="slidenum">
              <a:rPr lang="en-US" altLang="en-US"/>
              <a:pPr/>
              <a:t>‹#›</a:t>
            </a:fld>
            <a:endParaRPr lang="en-US" altLang="en-US"/>
          </a:p>
        </p:txBody>
      </p:sp>
    </p:spTree>
    <p:extLst>
      <p:ext uri="{BB962C8B-B14F-4D97-AF65-F5344CB8AC3E}">
        <p14:creationId xmlns:p14="http://schemas.microsoft.com/office/powerpoint/2010/main" val="208723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E07B8-3C1B-55BA-8722-050FFB40E806}"/>
              </a:ext>
            </a:extLst>
          </p:cNvPr>
          <p:cNvSpPr>
            <a:spLocks noGrp="1"/>
          </p:cNvSpPr>
          <p:nvPr>
            <p:ph type="dt" sz="half" idx="10"/>
          </p:nvPr>
        </p:nvSpPr>
        <p:spPr/>
        <p:txBody>
          <a:bodyPr/>
          <a:lstStyle>
            <a:lvl1pPr>
              <a:defRPr/>
            </a:lvl1pPr>
          </a:lstStyle>
          <a:p>
            <a:fld id="{81DBE2F7-F6EE-D44F-98C8-68BB91F2964B}" type="datetimeFigureOut">
              <a:rPr lang="en-US" altLang="en-US"/>
              <a:pPr/>
              <a:t>2/24/24</a:t>
            </a:fld>
            <a:endParaRPr lang="en-US" altLang="en-US"/>
          </a:p>
        </p:txBody>
      </p:sp>
      <p:sp>
        <p:nvSpPr>
          <p:cNvPr id="5" name="Footer Placeholder 4">
            <a:extLst>
              <a:ext uri="{FF2B5EF4-FFF2-40B4-BE49-F238E27FC236}">
                <a16:creationId xmlns:a16="http://schemas.microsoft.com/office/drawing/2014/main" id="{018CE75D-0C27-4819-3DBE-2047D9C525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9A64DA-D115-2564-7EB0-678FB2F1C50E}"/>
              </a:ext>
            </a:extLst>
          </p:cNvPr>
          <p:cNvSpPr>
            <a:spLocks noGrp="1"/>
          </p:cNvSpPr>
          <p:nvPr>
            <p:ph type="sldNum" sz="quarter" idx="12"/>
          </p:nvPr>
        </p:nvSpPr>
        <p:spPr/>
        <p:txBody>
          <a:bodyPr/>
          <a:lstStyle>
            <a:lvl1pPr>
              <a:defRPr/>
            </a:lvl1pPr>
          </a:lstStyle>
          <a:p>
            <a:fld id="{980DC4BC-D9CE-F045-B40D-76DCFA912BC0}" type="slidenum">
              <a:rPr lang="en-US" altLang="en-US"/>
              <a:pPr/>
              <a:t>‹#›</a:t>
            </a:fld>
            <a:endParaRPr lang="en-US" altLang="en-US"/>
          </a:p>
        </p:txBody>
      </p:sp>
    </p:spTree>
    <p:extLst>
      <p:ext uri="{BB962C8B-B14F-4D97-AF65-F5344CB8AC3E}">
        <p14:creationId xmlns:p14="http://schemas.microsoft.com/office/powerpoint/2010/main" val="408047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1EF4D3-FDE9-5A5F-46E6-A265319305F6}"/>
              </a:ext>
            </a:extLst>
          </p:cNvPr>
          <p:cNvSpPr>
            <a:spLocks noGrp="1"/>
          </p:cNvSpPr>
          <p:nvPr>
            <p:ph type="dt" sz="half" idx="10"/>
          </p:nvPr>
        </p:nvSpPr>
        <p:spPr/>
        <p:txBody>
          <a:bodyPr/>
          <a:lstStyle>
            <a:lvl1pPr>
              <a:defRPr/>
            </a:lvl1pPr>
          </a:lstStyle>
          <a:p>
            <a:fld id="{52146896-7C41-8F4D-8E68-68E8380EBAED}" type="datetimeFigureOut">
              <a:rPr lang="en-US" altLang="en-US"/>
              <a:pPr/>
              <a:t>2/24/24</a:t>
            </a:fld>
            <a:endParaRPr lang="en-US" altLang="en-US"/>
          </a:p>
        </p:txBody>
      </p:sp>
      <p:sp>
        <p:nvSpPr>
          <p:cNvPr id="5" name="Footer Placeholder 4">
            <a:extLst>
              <a:ext uri="{FF2B5EF4-FFF2-40B4-BE49-F238E27FC236}">
                <a16:creationId xmlns:a16="http://schemas.microsoft.com/office/drawing/2014/main" id="{9C8AF84C-AE4F-8998-9EA0-D233F62F5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5CDE63-6789-0E07-85FB-E1E1120C809B}"/>
              </a:ext>
            </a:extLst>
          </p:cNvPr>
          <p:cNvSpPr>
            <a:spLocks noGrp="1"/>
          </p:cNvSpPr>
          <p:nvPr>
            <p:ph type="sldNum" sz="quarter" idx="12"/>
          </p:nvPr>
        </p:nvSpPr>
        <p:spPr/>
        <p:txBody>
          <a:bodyPr/>
          <a:lstStyle>
            <a:lvl1pPr>
              <a:defRPr/>
            </a:lvl1pPr>
          </a:lstStyle>
          <a:p>
            <a:fld id="{D7043F2E-4233-B94A-8F90-6F6E06D909BA}" type="slidenum">
              <a:rPr lang="en-US" altLang="en-US"/>
              <a:pPr/>
              <a:t>‹#›</a:t>
            </a:fld>
            <a:endParaRPr lang="en-US" altLang="en-US"/>
          </a:p>
        </p:txBody>
      </p:sp>
    </p:spTree>
    <p:extLst>
      <p:ext uri="{BB962C8B-B14F-4D97-AF65-F5344CB8AC3E}">
        <p14:creationId xmlns:p14="http://schemas.microsoft.com/office/powerpoint/2010/main" val="143934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D3A1BD-6E75-F2E8-1F16-63D9736804BC}"/>
              </a:ext>
            </a:extLst>
          </p:cNvPr>
          <p:cNvSpPr>
            <a:spLocks noGrp="1"/>
          </p:cNvSpPr>
          <p:nvPr>
            <p:ph type="dt" sz="half" idx="10"/>
          </p:nvPr>
        </p:nvSpPr>
        <p:spPr/>
        <p:txBody>
          <a:bodyPr/>
          <a:lstStyle>
            <a:lvl1pPr>
              <a:defRPr/>
            </a:lvl1pPr>
          </a:lstStyle>
          <a:p>
            <a:fld id="{3AB62FDC-40BA-1648-A216-79F6953B4806}" type="datetimeFigureOut">
              <a:rPr lang="en-US" altLang="en-US"/>
              <a:pPr/>
              <a:t>2/24/24</a:t>
            </a:fld>
            <a:endParaRPr lang="en-US" altLang="en-US"/>
          </a:p>
        </p:txBody>
      </p:sp>
      <p:sp>
        <p:nvSpPr>
          <p:cNvPr id="5" name="Footer Placeholder 4">
            <a:extLst>
              <a:ext uri="{FF2B5EF4-FFF2-40B4-BE49-F238E27FC236}">
                <a16:creationId xmlns:a16="http://schemas.microsoft.com/office/drawing/2014/main" id="{7C9125B8-5331-6BC5-FF0F-ACF2E56626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AC6EFB-1E43-810B-0F7F-D58455286AB1}"/>
              </a:ext>
            </a:extLst>
          </p:cNvPr>
          <p:cNvSpPr>
            <a:spLocks noGrp="1"/>
          </p:cNvSpPr>
          <p:nvPr>
            <p:ph type="sldNum" sz="quarter" idx="12"/>
          </p:nvPr>
        </p:nvSpPr>
        <p:spPr/>
        <p:txBody>
          <a:bodyPr/>
          <a:lstStyle>
            <a:lvl1pPr>
              <a:defRPr/>
            </a:lvl1pPr>
          </a:lstStyle>
          <a:p>
            <a:fld id="{86D5C088-E0EC-E74A-BB7B-3A5A2F1D1107}" type="slidenum">
              <a:rPr lang="en-US" altLang="en-US"/>
              <a:pPr/>
              <a:t>‹#›</a:t>
            </a:fld>
            <a:endParaRPr lang="en-US" altLang="en-US"/>
          </a:p>
        </p:txBody>
      </p:sp>
    </p:spTree>
    <p:extLst>
      <p:ext uri="{BB962C8B-B14F-4D97-AF65-F5344CB8AC3E}">
        <p14:creationId xmlns:p14="http://schemas.microsoft.com/office/powerpoint/2010/main" val="54605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1542E-CB44-8AFB-C2B6-3E1592CCED5B}"/>
              </a:ext>
            </a:extLst>
          </p:cNvPr>
          <p:cNvSpPr>
            <a:spLocks noGrp="1"/>
          </p:cNvSpPr>
          <p:nvPr>
            <p:ph type="dt" sz="half" idx="10"/>
          </p:nvPr>
        </p:nvSpPr>
        <p:spPr/>
        <p:txBody>
          <a:bodyPr/>
          <a:lstStyle>
            <a:lvl1pPr>
              <a:defRPr/>
            </a:lvl1pPr>
          </a:lstStyle>
          <a:p>
            <a:fld id="{2D759BC5-8FB3-D949-9472-1376FF812CDF}" type="datetimeFigureOut">
              <a:rPr lang="en-US" altLang="en-US"/>
              <a:pPr/>
              <a:t>2/24/24</a:t>
            </a:fld>
            <a:endParaRPr lang="en-US" altLang="en-US"/>
          </a:p>
        </p:txBody>
      </p:sp>
      <p:sp>
        <p:nvSpPr>
          <p:cNvPr id="5" name="Footer Placeholder 4">
            <a:extLst>
              <a:ext uri="{FF2B5EF4-FFF2-40B4-BE49-F238E27FC236}">
                <a16:creationId xmlns:a16="http://schemas.microsoft.com/office/drawing/2014/main" id="{74FB4289-382B-098D-9A82-8A14D4FFDF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EC10D1-C64A-0CC9-498B-EC952DB1725E}"/>
              </a:ext>
            </a:extLst>
          </p:cNvPr>
          <p:cNvSpPr>
            <a:spLocks noGrp="1"/>
          </p:cNvSpPr>
          <p:nvPr>
            <p:ph type="sldNum" sz="quarter" idx="12"/>
          </p:nvPr>
        </p:nvSpPr>
        <p:spPr/>
        <p:txBody>
          <a:bodyPr/>
          <a:lstStyle>
            <a:lvl1pPr>
              <a:defRPr/>
            </a:lvl1pPr>
          </a:lstStyle>
          <a:p>
            <a:fld id="{C968C09F-92A4-0F4F-83A1-58D81A319AE8}" type="slidenum">
              <a:rPr lang="en-US" altLang="en-US"/>
              <a:pPr/>
              <a:t>‹#›</a:t>
            </a:fld>
            <a:endParaRPr lang="en-US" altLang="en-US"/>
          </a:p>
        </p:txBody>
      </p:sp>
    </p:spTree>
    <p:extLst>
      <p:ext uri="{BB962C8B-B14F-4D97-AF65-F5344CB8AC3E}">
        <p14:creationId xmlns:p14="http://schemas.microsoft.com/office/powerpoint/2010/main" val="80173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B4C8FA-4030-6117-E7C1-E01057B4A6C9}"/>
              </a:ext>
            </a:extLst>
          </p:cNvPr>
          <p:cNvSpPr>
            <a:spLocks noGrp="1"/>
          </p:cNvSpPr>
          <p:nvPr>
            <p:ph type="dt" sz="half" idx="10"/>
          </p:nvPr>
        </p:nvSpPr>
        <p:spPr/>
        <p:txBody>
          <a:bodyPr/>
          <a:lstStyle>
            <a:lvl1pPr>
              <a:defRPr/>
            </a:lvl1pPr>
          </a:lstStyle>
          <a:p>
            <a:fld id="{B63BC61D-A933-4740-B6E5-D9ACFE45710B}" type="datetimeFigureOut">
              <a:rPr lang="en-US" altLang="en-US"/>
              <a:pPr/>
              <a:t>2/24/24</a:t>
            </a:fld>
            <a:endParaRPr lang="en-US" altLang="en-US"/>
          </a:p>
        </p:txBody>
      </p:sp>
      <p:sp>
        <p:nvSpPr>
          <p:cNvPr id="6" name="Footer Placeholder 4">
            <a:extLst>
              <a:ext uri="{FF2B5EF4-FFF2-40B4-BE49-F238E27FC236}">
                <a16:creationId xmlns:a16="http://schemas.microsoft.com/office/drawing/2014/main" id="{5B49EAC1-B282-80CE-88CC-B026D26B4C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0063F8-1688-6783-2762-87D2FC38B6E0}"/>
              </a:ext>
            </a:extLst>
          </p:cNvPr>
          <p:cNvSpPr>
            <a:spLocks noGrp="1"/>
          </p:cNvSpPr>
          <p:nvPr>
            <p:ph type="sldNum" sz="quarter" idx="12"/>
          </p:nvPr>
        </p:nvSpPr>
        <p:spPr/>
        <p:txBody>
          <a:bodyPr/>
          <a:lstStyle>
            <a:lvl1pPr>
              <a:defRPr/>
            </a:lvl1pPr>
          </a:lstStyle>
          <a:p>
            <a:fld id="{87E7F8A3-7815-7246-9D6F-963A208756D0}" type="slidenum">
              <a:rPr lang="en-US" altLang="en-US"/>
              <a:pPr/>
              <a:t>‹#›</a:t>
            </a:fld>
            <a:endParaRPr lang="en-US" altLang="en-US"/>
          </a:p>
        </p:txBody>
      </p:sp>
    </p:spTree>
    <p:extLst>
      <p:ext uri="{BB962C8B-B14F-4D97-AF65-F5344CB8AC3E}">
        <p14:creationId xmlns:p14="http://schemas.microsoft.com/office/powerpoint/2010/main" val="237215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4BAA9AD-4D74-7E79-F255-B90BEB201212}"/>
              </a:ext>
            </a:extLst>
          </p:cNvPr>
          <p:cNvSpPr>
            <a:spLocks noGrp="1"/>
          </p:cNvSpPr>
          <p:nvPr>
            <p:ph type="dt" sz="half" idx="10"/>
          </p:nvPr>
        </p:nvSpPr>
        <p:spPr/>
        <p:txBody>
          <a:bodyPr/>
          <a:lstStyle>
            <a:lvl1pPr>
              <a:defRPr/>
            </a:lvl1pPr>
          </a:lstStyle>
          <a:p>
            <a:fld id="{B8E54227-1512-1543-8F39-1AAE29A75F4D}" type="datetimeFigureOut">
              <a:rPr lang="en-US" altLang="en-US"/>
              <a:pPr/>
              <a:t>2/24/24</a:t>
            </a:fld>
            <a:endParaRPr lang="en-US" altLang="en-US"/>
          </a:p>
        </p:txBody>
      </p:sp>
      <p:sp>
        <p:nvSpPr>
          <p:cNvPr id="8" name="Footer Placeholder 4">
            <a:extLst>
              <a:ext uri="{FF2B5EF4-FFF2-40B4-BE49-F238E27FC236}">
                <a16:creationId xmlns:a16="http://schemas.microsoft.com/office/drawing/2014/main" id="{54B9A0B9-F1F9-5F5D-0BA7-4E690BF059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993A465-7FAB-D596-7A7A-05CB90A57EC3}"/>
              </a:ext>
            </a:extLst>
          </p:cNvPr>
          <p:cNvSpPr>
            <a:spLocks noGrp="1"/>
          </p:cNvSpPr>
          <p:nvPr>
            <p:ph type="sldNum" sz="quarter" idx="12"/>
          </p:nvPr>
        </p:nvSpPr>
        <p:spPr/>
        <p:txBody>
          <a:bodyPr/>
          <a:lstStyle>
            <a:lvl1pPr>
              <a:defRPr/>
            </a:lvl1pPr>
          </a:lstStyle>
          <a:p>
            <a:fld id="{7337A4E8-5067-AE4F-B33F-67E8D183D4BA}" type="slidenum">
              <a:rPr lang="en-US" altLang="en-US"/>
              <a:pPr/>
              <a:t>‹#›</a:t>
            </a:fld>
            <a:endParaRPr lang="en-US" altLang="en-US"/>
          </a:p>
        </p:txBody>
      </p:sp>
    </p:spTree>
    <p:extLst>
      <p:ext uri="{BB962C8B-B14F-4D97-AF65-F5344CB8AC3E}">
        <p14:creationId xmlns:p14="http://schemas.microsoft.com/office/powerpoint/2010/main" val="414909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4EFD6A-05C9-AD6B-08B0-F88329D51144}"/>
              </a:ext>
            </a:extLst>
          </p:cNvPr>
          <p:cNvSpPr>
            <a:spLocks noGrp="1"/>
          </p:cNvSpPr>
          <p:nvPr>
            <p:ph type="dt" sz="half" idx="10"/>
          </p:nvPr>
        </p:nvSpPr>
        <p:spPr/>
        <p:txBody>
          <a:bodyPr/>
          <a:lstStyle>
            <a:lvl1pPr>
              <a:defRPr/>
            </a:lvl1pPr>
          </a:lstStyle>
          <a:p>
            <a:fld id="{E33A9E0B-4CA7-5244-82F8-AFE404E1F348}" type="datetimeFigureOut">
              <a:rPr lang="en-US" altLang="en-US"/>
              <a:pPr/>
              <a:t>2/24/24</a:t>
            </a:fld>
            <a:endParaRPr lang="en-US" altLang="en-US"/>
          </a:p>
        </p:txBody>
      </p:sp>
      <p:sp>
        <p:nvSpPr>
          <p:cNvPr id="4" name="Footer Placeholder 4">
            <a:extLst>
              <a:ext uri="{FF2B5EF4-FFF2-40B4-BE49-F238E27FC236}">
                <a16:creationId xmlns:a16="http://schemas.microsoft.com/office/drawing/2014/main" id="{271295E7-38DA-5899-0E94-8E98F90D9E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0AA9146-9451-B21A-F220-A92CC89E1BA2}"/>
              </a:ext>
            </a:extLst>
          </p:cNvPr>
          <p:cNvSpPr>
            <a:spLocks noGrp="1"/>
          </p:cNvSpPr>
          <p:nvPr>
            <p:ph type="sldNum" sz="quarter" idx="12"/>
          </p:nvPr>
        </p:nvSpPr>
        <p:spPr/>
        <p:txBody>
          <a:bodyPr/>
          <a:lstStyle>
            <a:lvl1pPr>
              <a:defRPr/>
            </a:lvl1pPr>
          </a:lstStyle>
          <a:p>
            <a:fld id="{C75A3D76-C180-D946-9646-8C507862372D}" type="slidenum">
              <a:rPr lang="en-US" altLang="en-US"/>
              <a:pPr/>
              <a:t>‹#›</a:t>
            </a:fld>
            <a:endParaRPr lang="en-US" altLang="en-US"/>
          </a:p>
        </p:txBody>
      </p:sp>
    </p:spTree>
    <p:extLst>
      <p:ext uri="{BB962C8B-B14F-4D97-AF65-F5344CB8AC3E}">
        <p14:creationId xmlns:p14="http://schemas.microsoft.com/office/powerpoint/2010/main" val="219584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327142-4D7D-7693-EC45-5B877B9524BD}"/>
              </a:ext>
            </a:extLst>
          </p:cNvPr>
          <p:cNvSpPr>
            <a:spLocks noGrp="1"/>
          </p:cNvSpPr>
          <p:nvPr>
            <p:ph type="dt" sz="half" idx="10"/>
          </p:nvPr>
        </p:nvSpPr>
        <p:spPr/>
        <p:txBody>
          <a:bodyPr/>
          <a:lstStyle>
            <a:lvl1pPr>
              <a:defRPr/>
            </a:lvl1pPr>
          </a:lstStyle>
          <a:p>
            <a:fld id="{D0C4E9F2-9E01-1146-B4F3-881C5B029695}" type="datetimeFigureOut">
              <a:rPr lang="en-US" altLang="en-US"/>
              <a:pPr/>
              <a:t>2/24/24</a:t>
            </a:fld>
            <a:endParaRPr lang="en-US" altLang="en-US"/>
          </a:p>
        </p:txBody>
      </p:sp>
      <p:sp>
        <p:nvSpPr>
          <p:cNvPr id="3" name="Footer Placeholder 4">
            <a:extLst>
              <a:ext uri="{FF2B5EF4-FFF2-40B4-BE49-F238E27FC236}">
                <a16:creationId xmlns:a16="http://schemas.microsoft.com/office/drawing/2014/main" id="{724E8EA2-8488-9499-555C-C4C11220A3C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9454DE3-4BB6-CF9E-D0D4-2C2B53A8A665}"/>
              </a:ext>
            </a:extLst>
          </p:cNvPr>
          <p:cNvSpPr>
            <a:spLocks noGrp="1"/>
          </p:cNvSpPr>
          <p:nvPr>
            <p:ph type="sldNum" sz="quarter" idx="12"/>
          </p:nvPr>
        </p:nvSpPr>
        <p:spPr/>
        <p:txBody>
          <a:bodyPr/>
          <a:lstStyle>
            <a:lvl1pPr>
              <a:defRPr/>
            </a:lvl1pPr>
          </a:lstStyle>
          <a:p>
            <a:fld id="{D7BA39F4-4DA4-A544-991A-2EA1D2FA62E5}" type="slidenum">
              <a:rPr lang="en-US" altLang="en-US"/>
              <a:pPr/>
              <a:t>‹#›</a:t>
            </a:fld>
            <a:endParaRPr lang="en-US" altLang="en-US"/>
          </a:p>
        </p:txBody>
      </p:sp>
    </p:spTree>
    <p:extLst>
      <p:ext uri="{BB962C8B-B14F-4D97-AF65-F5344CB8AC3E}">
        <p14:creationId xmlns:p14="http://schemas.microsoft.com/office/powerpoint/2010/main" val="275522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5FAD014-C427-6DE1-AD92-E8D9172912C3}"/>
              </a:ext>
            </a:extLst>
          </p:cNvPr>
          <p:cNvSpPr>
            <a:spLocks noGrp="1"/>
          </p:cNvSpPr>
          <p:nvPr>
            <p:ph type="dt" sz="half" idx="10"/>
          </p:nvPr>
        </p:nvSpPr>
        <p:spPr/>
        <p:txBody>
          <a:bodyPr/>
          <a:lstStyle>
            <a:lvl1pPr>
              <a:defRPr/>
            </a:lvl1pPr>
          </a:lstStyle>
          <a:p>
            <a:fld id="{7AD5A906-B617-2F4B-82DC-4F7484F03002}" type="datetimeFigureOut">
              <a:rPr lang="en-US" altLang="en-US"/>
              <a:pPr/>
              <a:t>2/24/24</a:t>
            </a:fld>
            <a:endParaRPr lang="en-US" altLang="en-US"/>
          </a:p>
        </p:txBody>
      </p:sp>
      <p:sp>
        <p:nvSpPr>
          <p:cNvPr id="6" name="Footer Placeholder 4">
            <a:extLst>
              <a:ext uri="{FF2B5EF4-FFF2-40B4-BE49-F238E27FC236}">
                <a16:creationId xmlns:a16="http://schemas.microsoft.com/office/drawing/2014/main" id="{0B2DF37F-D06A-CBCC-1DB6-25F5D13EAC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60E158-67FA-04FF-DD1B-78C99E889558}"/>
              </a:ext>
            </a:extLst>
          </p:cNvPr>
          <p:cNvSpPr>
            <a:spLocks noGrp="1"/>
          </p:cNvSpPr>
          <p:nvPr>
            <p:ph type="sldNum" sz="quarter" idx="12"/>
          </p:nvPr>
        </p:nvSpPr>
        <p:spPr/>
        <p:txBody>
          <a:bodyPr/>
          <a:lstStyle>
            <a:lvl1pPr>
              <a:defRPr/>
            </a:lvl1pPr>
          </a:lstStyle>
          <a:p>
            <a:fld id="{738CD4B9-DF38-D344-9E86-FB598477E3E9}" type="slidenum">
              <a:rPr lang="en-US" altLang="en-US"/>
              <a:pPr/>
              <a:t>‹#›</a:t>
            </a:fld>
            <a:endParaRPr lang="en-US" altLang="en-US"/>
          </a:p>
        </p:txBody>
      </p:sp>
    </p:spTree>
    <p:extLst>
      <p:ext uri="{BB962C8B-B14F-4D97-AF65-F5344CB8AC3E}">
        <p14:creationId xmlns:p14="http://schemas.microsoft.com/office/powerpoint/2010/main" val="386022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B60510-CF9C-60C7-C0B0-0148384861B8}"/>
              </a:ext>
            </a:extLst>
          </p:cNvPr>
          <p:cNvSpPr>
            <a:spLocks noGrp="1"/>
          </p:cNvSpPr>
          <p:nvPr>
            <p:ph type="dt" sz="half" idx="10"/>
          </p:nvPr>
        </p:nvSpPr>
        <p:spPr/>
        <p:txBody>
          <a:bodyPr/>
          <a:lstStyle>
            <a:lvl1pPr>
              <a:defRPr/>
            </a:lvl1pPr>
          </a:lstStyle>
          <a:p>
            <a:fld id="{24B5CFA9-BEB9-D54A-903C-20EF92AB1B9C}" type="datetimeFigureOut">
              <a:rPr lang="en-US" altLang="en-US"/>
              <a:pPr/>
              <a:t>2/24/24</a:t>
            </a:fld>
            <a:endParaRPr lang="en-US" altLang="en-US"/>
          </a:p>
        </p:txBody>
      </p:sp>
      <p:sp>
        <p:nvSpPr>
          <p:cNvPr id="6" name="Footer Placeholder 4">
            <a:extLst>
              <a:ext uri="{FF2B5EF4-FFF2-40B4-BE49-F238E27FC236}">
                <a16:creationId xmlns:a16="http://schemas.microsoft.com/office/drawing/2014/main" id="{EA0D5005-E8CC-48A3-63D0-7D8E98C2FE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38E2D6-E025-13F1-4571-41E578BDA8D3}"/>
              </a:ext>
            </a:extLst>
          </p:cNvPr>
          <p:cNvSpPr>
            <a:spLocks noGrp="1"/>
          </p:cNvSpPr>
          <p:nvPr>
            <p:ph type="sldNum" sz="quarter" idx="12"/>
          </p:nvPr>
        </p:nvSpPr>
        <p:spPr/>
        <p:txBody>
          <a:bodyPr/>
          <a:lstStyle>
            <a:lvl1pPr>
              <a:defRPr/>
            </a:lvl1pPr>
          </a:lstStyle>
          <a:p>
            <a:fld id="{634EF083-110E-4A45-A457-641BE1225D9B}" type="slidenum">
              <a:rPr lang="en-US" altLang="en-US"/>
              <a:pPr/>
              <a:t>‹#›</a:t>
            </a:fld>
            <a:endParaRPr lang="en-US" altLang="en-US"/>
          </a:p>
        </p:txBody>
      </p:sp>
    </p:spTree>
    <p:extLst>
      <p:ext uri="{BB962C8B-B14F-4D97-AF65-F5344CB8AC3E}">
        <p14:creationId xmlns:p14="http://schemas.microsoft.com/office/powerpoint/2010/main" val="124626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1000">
              <a:srgbClr val="000000"/>
            </a:gs>
            <a:gs pos="62000">
              <a:srgbClr val="24213E"/>
            </a:gs>
            <a:gs pos="100000">
              <a:srgbClr val="51566D"/>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21B1543-6E84-AAEF-8CE9-C69D5DA215C4}"/>
              </a:ext>
            </a:extLst>
          </p:cNvPr>
          <p:cNvSpPr>
            <a:spLocks noGrp="1"/>
          </p:cNvSpPr>
          <p:nvPr>
            <p:ph type="title"/>
          </p:nvPr>
        </p:nvSpPr>
        <p:spPr bwMode="auto">
          <a:xfrm>
            <a:off x="609600" y="457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281754-ABB2-EDA4-B99B-A7106E5DDD8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D57A93-9741-8E7C-B1C9-18AD92978ECA}"/>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5A8B1897-751F-6C44-A28A-3E0EDCAC5618}" type="datetimeFigureOut">
              <a:rPr lang="en-US" altLang="en-US"/>
              <a:pPr/>
              <a:t>2/24/24</a:t>
            </a:fld>
            <a:endParaRPr lang="en-US" altLang="en-US"/>
          </a:p>
        </p:txBody>
      </p:sp>
      <p:sp>
        <p:nvSpPr>
          <p:cNvPr id="5" name="Footer Placeholder 4">
            <a:extLst>
              <a:ext uri="{FF2B5EF4-FFF2-40B4-BE49-F238E27FC236}">
                <a16:creationId xmlns:a16="http://schemas.microsoft.com/office/drawing/2014/main" id="{78B5A7D0-2BF1-0B5A-A8A1-E82E022E73D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FF0D466-B757-9E1D-7355-376162EE64B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B7FCB2E-BCF2-5742-8E38-2554BD241BB0}" type="slidenum">
              <a:rPr lang="en-US" altLang="en-US"/>
              <a:pPr/>
              <a:t>‹#›</a:t>
            </a:fld>
            <a:endParaRPr lang="en-US" altLang="en-US"/>
          </a:p>
        </p:txBody>
      </p:sp>
    </p:spTree>
    <p:extLst>
      <p:ext uri="{BB962C8B-B14F-4D97-AF65-F5344CB8AC3E}">
        <p14:creationId xmlns:p14="http://schemas.microsoft.com/office/powerpoint/2010/main" val="25765541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2pPr>
      <a:lvl3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3pPr>
      <a:lvl4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4pPr>
      <a:lvl5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lnSpc>
          <a:spcPct val="150000"/>
        </a:lnSpc>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lnSpc>
          <a:spcPct val="150000"/>
        </a:lnSpc>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lnSpc>
          <a:spcPct val="150000"/>
        </a:lnSpc>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lnSpc>
          <a:spcPct val="15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lnSpc>
          <a:spcPct val="15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qimr.az1.qualtrics.com/jfe/form/SV_eXmQtPdjWv4yO9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AB1B-1277-52E6-3CFB-970B068F412D}"/>
              </a:ext>
            </a:extLst>
          </p:cNvPr>
          <p:cNvSpPr>
            <a:spLocks noGrp="1"/>
          </p:cNvSpPr>
          <p:nvPr>
            <p:ph type="ctrTitle"/>
          </p:nvPr>
        </p:nvSpPr>
        <p:spPr/>
        <p:txBody>
          <a:bodyPr/>
          <a:lstStyle/>
          <a:p>
            <a:r>
              <a:rPr lang="en-US" sz="4400" kern="100" dirty="0">
                <a:effectLst/>
                <a:latin typeface="+mn-lt"/>
                <a:ea typeface="Calibri" panose="020F0502020204030204" pitchFamily="34" charset="0"/>
                <a:cs typeface="Times New Roman (Body CS)"/>
              </a:rPr>
              <a:t>Using Univariate Twin Models to Study Sex Differences: An Introduction</a:t>
            </a:r>
            <a:endParaRPr lang="en-US" sz="4400" dirty="0"/>
          </a:p>
        </p:txBody>
      </p:sp>
      <p:sp>
        <p:nvSpPr>
          <p:cNvPr id="3" name="Subtitle 2">
            <a:extLst>
              <a:ext uri="{FF2B5EF4-FFF2-40B4-BE49-F238E27FC236}">
                <a16:creationId xmlns:a16="http://schemas.microsoft.com/office/drawing/2014/main" id="{6D4803FF-FA9B-1ACB-43DF-C4D6C5613F12}"/>
              </a:ext>
            </a:extLst>
          </p:cNvPr>
          <p:cNvSpPr>
            <a:spLocks noGrp="1"/>
          </p:cNvSpPr>
          <p:nvPr>
            <p:ph type="subTitle" idx="1"/>
          </p:nvPr>
        </p:nvSpPr>
        <p:spPr>
          <a:xfrm>
            <a:off x="1828800" y="4214191"/>
            <a:ext cx="8534400" cy="1752600"/>
          </a:xfrm>
        </p:spPr>
        <p:txBody>
          <a:bodyPr/>
          <a:lstStyle/>
          <a:p>
            <a:pPr>
              <a:lnSpc>
                <a:spcPct val="100000"/>
              </a:lnSpc>
            </a:pPr>
            <a:r>
              <a:rPr lang="en-US" dirty="0"/>
              <a:t>Elizabeth Prom-Wormley and </a:t>
            </a:r>
            <a:r>
              <a:rPr lang="en-DE"/>
              <a:t>Laura W. Wesseldijk </a:t>
            </a:r>
            <a:endParaRPr lang="en-US" dirty="0"/>
          </a:p>
          <a:p>
            <a:pPr>
              <a:lnSpc>
                <a:spcPct val="100000"/>
              </a:lnSpc>
            </a:pPr>
            <a:r>
              <a:rPr lang="en-US" dirty="0"/>
              <a:t>With Many Thanks to </a:t>
            </a:r>
          </a:p>
          <a:p>
            <a:pPr>
              <a:lnSpc>
                <a:spcPct val="100000"/>
              </a:lnSpc>
            </a:pPr>
            <a:r>
              <a:rPr lang="en-US" dirty="0"/>
              <a:t>Jose </a:t>
            </a:r>
            <a:r>
              <a:rPr lang="en-US" dirty="0" err="1"/>
              <a:t>Morosoli</a:t>
            </a:r>
            <a:r>
              <a:rPr lang="en-US" dirty="0"/>
              <a:t>, Hermine </a:t>
            </a:r>
            <a:r>
              <a:rPr lang="en-US" dirty="0" err="1"/>
              <a:t>Maes</a:t>
            </a:r>
            <a:r>
              <a:rPr lang="en-US" dirty="0"/>
              <a:t> and Sarah </a:t>
            </a:r>
            <a:r>
              <a:rPr lang="en-US" dirty="0" err="1"/>
              <a:t>Medland</a:t>
            </a:r>
            <a:endParaRPr lang="en-US" dirty="0"/>
          </a:p>
        </p:txBody>
      </p:sp>
    </p:spTree>
    <p:extLst>
      <p:ext uri="{BB962C8B-B14F-4D97-AF65-F5344CB8AC3E}">
        <p14:creationId xmlns:p14="http://schemas.microsoft.com/office/powerpoint/2010/main" val="261676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5339-3EE6-1C8C-D732-2F9B916853FC}"/>
              </a:ext>
            </a:extLst>
          </p:cNvPr>
          <p:cNvSpPr>
            <a:spLocks noGrp="1"/>
          </p:cNvSpPr>
          <p:nvPr>
            <p:ph type="title"/>
          </p:nvPr>
        </p:nvSpPr>
        <p:spPr>
          <a:xfrm>
            <a:off x="158115" y="377506"/>
            <a:ext cx="11875770" cy="1143000"/>
          </a:xfrm>
        </p:spPr>
        <p:txBody>
          <a:bodyPr/>
          <a:lstStyle/>
          <a:p>
            <a:r>
              <a:rPr lang="en-US" sz="4400" dirty="0"/>
              <a:t>Research Questions Using Twin Models to Discuss the Role of Sex Limitation on Sex Differences </a:t>
            </a:r>
          </a:p>
        </p:txBody>
      </p:sp>
      <p:sp>
        <p:nvSpPr>
          <p:cNvPr id="3" name="Content Placeholder 2">
            <a:extLst>
              <a:ext uri="{FF2B5EF4-FFF2-40B4-BE49-F238E27FC236}">
                <a16:creationId xmlns:a16="http://schemas.microsoft.com/office/drawing/2014/main" id="{FF22205D-48BB-0459-235C-3421C64FD11A}"/>
              </a:ext>
            </a:extLst>
          </p:cNvPr>
          <p:cNvSpPr>
            <a:spLocks noGrp="1"/>
          </p:cNvSpPr>
          <p:nvPr>
            <p:ph idx="1"/>
          </p:nvPr>
        </p:nvSpPr>
        <p:spPr>
          <a:xfrm>
            <a:off x="609600" y="2103121"/>
            <a:ext cx="10972800" cy="4525963"/>
          </a:xfrm>
        </p:spPr>
        <p:txBody>
          <a:bodyPr anchor="t"/>
          <a:lstStyle/>
          <a:p>
            <a:pPr>
              <a:lnSpc>
                <a:spcPct val="100000"/>
              </a:lnSpc>
            </a:pPr>
            <a:r>
              <a:rPr lang="en-US" dirty="0"/>
              <a:t>Are there different sets of genetic (or environmental) factors in males and females that contribute to a phenotype? </a:t>
            </a:r>
            <a:r>
              <a:rPr lang="en-US" b="1" dirty="0"/>
              <a:t>Quantitative + Qualitative Sex Limitation</a:t>
            </a:r>
          </a:p>
          <a:p>
            <a:pPr>
              <a:lnSpc>
                <a:spcPct val="100000"/>
              </a:lnSpc>
            </a:pPr>
            <a:endParaRPr lang="en-US" dirty="0"/>
          </a:p>
          <a:p>
            <a:pPr>
              <a:lnSpc>
                <a:spcPct val="100000"/>
              </a:lnSpc>
            </a:pPr>
            <a:r>
              <a:rPr lang="en-US" dirty="0">
                <a:solidFill>
                  <a:srgbClr val="FFFF00"/>
                </a:solidFill>
              </a:rPr>
              <a:t>Are there differences in the magnitude of genetic and environmental sources of variance between males and females that influence a phenotype?                             </a:t>
            </a:r>
            <a:r>
              <a:rPr lang="en-US" b="1" dirty="0">
                <a:solidFill>
                  <a:srgbClr val="FFFF00"/>
                </a:solidFill>
              </a:rPr>
              <a:t>Quantitative Sex Limitation</a:t>
            </a:r>
          </a:p>
          <a:p>
            <a:pPr>
              <a:lnSpc>
                <a:spcPct val="100000"/>
              </a:lnSpc>
            </a:pPr>
            <a:endParaRPr lang="en-US" dirty="0"/>
          </a:p>
        </p:txBody>
      </p:sp>
    </p:spTree>
    <p:extLst>
      <p:ext uri="{BB962C8B-B14F-4D97-AF65-F5344CB8AC3E}">
        <p14:creationId xmlns:p14="http://schemas.microsoft.com/office/powerpoint/2010/main" val="417011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0E6F3-3067-D25B-7F90-110D61369538}"/>
              </a:ext>
            </a:extLst>
          </p:cNvPr>
          <p:cNvSpPr>
            <a:spLocks noGrp="1"/>
          </p:cNvSpPr>
          <p:nvPr>
            <p:ph type="title"/>
          </p:nvPr>
        </p:nvSpPr>
        <p:spPr/>
        <p:txBody>
          <a:bodyPr/>
          <a:lstStyle/>
          <a:p>
            <a:r>
              <a:rPr lang="en-US" dirty="0"/>
              <a:t>Classical Twin Model</a:t>
            </a:r>
          </a:p>
        </p:txBody>
      </p:sp>
      <p:pic>
        <p:nvPicPr>
          <p:cNvPr id="7" name="Picture 6">
            <a:extLst>
              <a:ext uri="{FF2B5EF4-FFF2-40B4-BE49-F238E27FC236}">
                <a16:creationId xmlns:a16="http://schemas.microsoft.com/office/drawing/2014/main" id="{D03C18CF-2B9C-7CEB-7A22-20E1BAE9D5C1}"/>
              </a:ext>
            </a:extLst>
          </p:cNvPr>
          <p:cNvPicPr>
            <a:picLocks noChangeAspect="1"/>
          </p:cNvPicPr>
          <p:nvPr/>
        </p:nvPicPr>
        <p:blipFill>
          <a:blip r:embed="rId2"/>
          <a:stretch>
            <a:fillRect/>
          </a:stretch>
        </p:blipFill>
        <p:spPr>
          <a:xfrm>
            <a:off x="848120" y="2040467"/>
            <a:ext cx="6272893" cy="3429000"/>
          </a:xfrm>
          <a:prstGeom prst="rect">
            <a:avLst/>
          </a:prstGeom>
        </p:spPr>
      </p:pic>
      <p:sp>
        <p:nvSpPr>
          <p:cNvPr id="8" name="TextBox 7">
            <a:extLst>
              <a:ext uri="{FF2B5EF4-FFF2-40B4-BE49-F238E27FC236}">
                <a16:creationId xmlns:a16="http://schemas.microsoft.com/office/drawing/2014/main" id="{4DE33EF1-A3D4-D896-A814-59FFEF878A78}"/>
              </a:ext>
            </a:extLst>
          </p:cNvPr>
          <p:cNvSpPr txBox="1"/>
          <p:nvPr/>
        </p:nvSpPr>
        <p:spPr>
          <a:xfrm>
            <a:off x="7631288" y="2151727"/>
            <a:ext cx="4148893" cy="3539430"/>
          </a:xfrm>
          <a:prstGeom prst="rect">
            <a:avLst/>
          </a:prstGeom>
          <a:noFill/>
        </p:spPr>
        <p:txBody>
          <a:bodyPr wrap="none" rtlCol="0">
            <a:spAutoFit/>
          </a:bodyPr>
          <a:lstStyle/>
          <a:p>
            <a:r>
              <a:rPr lang="en-US" sz="3200" b="1" u="sng" dirty="0"/>
              <a:t>Parameters Estimated</a:t>
            </a:r>
          </a:p>
          <a:p>
            <a:r>
              <a:rPr lang="en-US" sz="3200" dirty="0"/>
              <a:t>1- Mean</a:t>
            </a:r>
          </a:p>
          <a:p>
            <a:r>
              <a:rPr lang="en-US" sz="3200" dirty="0"/>
              <a:t>2- Variance due to A</a:t>
            </a:r>
          </a:p>
          <a:p>
            <a:r>
              <a:rPr lang="en-US" sz="3200" dirty="0"/>
              <a:t>3- Variance due to C</a:t>
            </a:r>
          </a:p>
          <a:p>
            <a:r>
              <a:rPr lang="en-US" sz="3200" dirty="0"/>
              <a:t>4- Variance due to E</a:t>
            </a:r>
          </a:p>
          <a:p>
            <a:endParaRPr lang="en-US" sz="3200" dirty="0"/>
          </a:p>
          <a:p>
            <a:r>
              <a:rPr lang="en-US" sz="3200" dirty="0"/>
              <a:t>4 Total Parameters</a:t>
            </a:r>
          </a:p>
        </p:txBody>
      </p:sp>
    </p:spTree>
    <p:extLst>
      <p:ext uri="{BB962C8B-B14F-4D97-AF65-F5344CB8AC3E}">
        <p14:creationId xmlns:p14="http://schemas.microsoft.com/office/powerpoint/2010/main" val="49327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
            <a:extLst>
              <a:ext uri="{FF2B5EF4-FFF2-40B4-BE49-F238E27FC236}">
                <a16:creationId xmlns:a16="http://schemas.microsoft.com/office/drawing/2014/main" id="{3BA5534A-FC76-BF4F-4623-08EC044F6631}"/>
              </a:ext>
            </a:extLst>
          </p:cNvPr>
          <p:cNvSpPr>
            <a:spLocks noGrp="1" noChangeArrowheads="1"/>
          </p:cNvSpPr>
          <p:nvPr>
            <p:ph type="title"/>
          </p:nvPr>
        </p:nvSpPr>
        <p:spPr>
          <a:xfrm>
            <a:off x="1872258" y="187523"/>
            <a:ext cx="8447484" cy="884039"/>
          </a:xfrm>
        </p:spPr>
        <p:txBody>
          <a:bodyPr/>
          <a:lstStyle/>
          <a:p>
            <a:pPr eaLnBrk="1" hangingPunct="1"/>
            <a:r>
              <a:rPr lang="en-US" altLang="en-US" sz="5062"/>
              <a:t>Patterns of Twin Correlation</a:t>
            </a:r>
          </a:p>
        </p:txBody>
      </p:sp>
      <p:sp>
        <p:nvSpPr>
          <p:cNvPr id="200707" name="Rectangle 7">
            <a:extLst>
              <a:ext uri="{FF2B5EF4-FFF2-40B4-BE49-F238E27FC236}">
                <a16:creationId xmlns:a16="http://schemas.microsoft.com/office/drawing/2014/main" id="{0B395B9F-C192-C5E0-CA66-82A3C7445220}"/>
              </a:ext>
            </a:extLst>
          </p:cNvPr>
          <p:cNvSpPr>
            <a:spLocks/>
          </p:cNvSpPr>
          <p:nvPr/>
        </p:nvSpPr>
        <p:spPr bwMode="auto">
          <a:xfrm>
            <a:off x="595387" y="3888878"/>
            <a:ext cx="1955602" cy="24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80000"/>
              </a:lnSpc>
              <a:spcBef>
                <a:spcPct val="0"/>
              </a:spcBef>
              <a:spcAft>
                <a:spcPct val="0"/>
              </a:spcAft>
            </a:pPr>
            <a:r>
              <a:rPr lang="en-US" altLang="en-US" sz="2531" dirty="0" err="1">
                <a:ea typeface="ＭＳ Ｐゴシック" panose="020B0600070205080204" pitchFamily="34" charset="-128"/>
              </a:rPr>
              <a:t>rMZ</a:t>
            </a:r>
            <a:r>
              <a:rPr lang="en-US" altLang="en-US" sz="2531" dirty="0">
                <a:ea typeface="ＭＳ Ｐゴシック" panose="020B0600070205080204" pitchFamily="34" charset="-128"/>
              </a:rPr>
              <a:t> = 2rDZ</a:t>
            </a:r>
          </a:p>
          <a:p>
            <a:pPr defTabSz="642915" fontAlgn="base">
              <a:lnSpc>
                <a:spcPct val="80000"/>
              </a:lnSpc>
              <a:spcBef>
                <a:spcPct val="0"/>
              </a:spcBef>
              <a:spcAft>
                <a:spcPct val="0"/>
              </a:spcAft>
            </a:pPr>
            <a:r>
              <a:rPr lang="en-US" altLang="en-US" sz="2531" dirty="0">
                <a:ea typeface="ＭＳ Ｐゴシック" panose="020B0600070205080204" pitchFamily="34" charset="-128"/>
              </a:rPr>
              <a:t>Additive</a:t>
            </a:r>
          </a:p>
          <a:p>
            <a:pPr defTabSz="642915" fontAlgn="base">
              <a:lnSpc>
                <a:spcPct val="80000"/>
              </a:lnSpc>
              <a:spcBef>
                <a:spcPct val="0"/>
              </a:spcBef>
              <a:spcAft>
                <a:spcPct val="0"/>
              </a:spcAft>
            </a:pPr>
            <a:endParaRPr lang="en-US" altLang="en-US" sz="2531" dirty="0">
              <a:ea typeface="ＭＳ Ｐゴシック" panose="020B0600070205080204" pitchFamily="34" charset="-128"/>
            </a:endParaRPr>
          </a:p>
          <a:p>
            <a:pPr defTabSz="642915" fontAlgn="base">
              <a:lnSpc>
                <a:spcPct val="80000"/>
              </a:lnSpc>
              <a:spcBef>
                <a:spcPct val="0"/>
              </a:spcBef>
              <a:spcAft>
                <a:spcPct val="0"/>
              </a:spcAft>
            </a:pPr>
            <a:r>
              <a:rPr lang="en-US" altLang="en-US" sz="2531" i="1" dirty="0">
                <a:ea typeface="ＭＳ Ｐゴシック" panose="020B0600070205080204" pitchFamily="34" charset="-128"/>
              </a:rPr>
              <a:t>DZ twins on average share 50% of additive</a:t>
            </a:r>
          </a:p>
          <a:p>
            <a:pPr defTabSz="642915" fontAlgn="base">
              <a:lnSpc>
                <a:spcPct val="80000"/>
              </a:lnSpc>
              <a:spcBef>
                <a:spcPct val="0"/>
              </a:spcBef>
              <a:spcAft>
                <a:spcPct val="0"/>
              </a:spcAft>
            </a:pPr>
            <a:r>
              <a:rPr lang="en-US" altLang="en-US" sz="2531" i="1" dirty="0">
                <a:ea typeface="ＭＳ Ｐゴシック" panose="020B0600070205080204" pitchFamily="34" charset="-128"/>
              </a:rPr>
              <a:t>effects</a:t>
            </a:r>
          </a:p>
        </p:txBody>
      </p:sp>
      <p:sp>
        <p:nvSpPr>
          <p:cNvPr id="200708" name="Rectangle 8">
            <a:extLst>
              <a:ext uri="{FF2B5EF4-FFF2-40B4-BE49-F238E27FC236}">
                <a16:creationId xmlns:a16="http://schemas.microsoft.com/office/drawing/2014/main" id="{3E960E4B-B402-980A-D56A-769EBF9337FC}"/>
              </a:ext>
            </a:extLst>
          </p:cNvPr>
          <p:cNvSpPr>
            <a:spLocks/>
          </p:cNvSpPr>
          <p:nvPr/>
        </p:nvSpPr>
        <p:spPr bwMode="auto">
          <a:xfrm>
            <a:off x="3558650" y="3960315"/>
            <a:ext cx="1955602" cy="132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80000"/>
              </a:lnSpc>
              <a:spcBef>
                <a:spcPct val="0"/>
              </a:spcBef>
              <a:spcAft>
                <a:spcPct val="0"/>
              </a:spcAft>
            </a:pPr>
            <a:r>
              <a:rPr lang="en-US" altLang="en-US" sz="2531" dirty="0" err="1">
                <a:ea typeface="ＭＳ Ｐゴシック" panose="020B0600070205080204" pitchFamily="34" charset="-128"/>
              </a:rPr>
              <a:t>rMZ</a:t>
            </a:r>
            <a:r>
              <a:rPr lang="en-US" altLang="en-US" sz="2531" dirty="0">
                <a:ea typeface="ＭＳ Ｐゴシック" panose="020B0600070205080204" pitchFamily="34" charset="-128"/>
              </a:rPr>
              <a:t> = </a:t>
            </a:r>
            <a:r>
              <a:rPr lang="en-US" altLang="en-US" sz="2531" dirty="0" err="1">
                <a:ea typeface="ＭＳ Ｐゴシック" panose="020B0600070205080204" pitchFamily="34" charset="-128"/>
              </a:rPr>
              <a:t>rDZ</a:t>
            </a:r>
            <a:endParaRPr lang="en-US" altLang="en-US" sz="2531" dirty="0">
              <a:ea typeface="ＭＳ Ｐゴシック" panose="020B0600070205080204" pitchFamily="34" charset="-128"/>
            </a:endParaRPr>
          </a:p>
          <a:p>
            <a:pPr defTabSz="642915" fontAlgn="base">
              <a:lnSpc>
                <a:spcPct val="80000"/>
              </a:lnSpc>
              <a:spcBef>
                <a:spcPct val="0"/>
              </a:spcBef>
              <a:spcAft>
                <a:spcPct val="0"/>
              </a:spcAft>
            </a:pPr>
            <a:r>
              <a:rPr lang="en-US" altLang="en-US" sz="2531" dirty="0">
                <a:ea typeface="ＭＳ Ｐゴシック" panose="020B0600070205080204" pitchFamily="34" charset="-128"/>
              </a:rPr>
              <a:t>Shared Environment</a:t>
            </a:r>
          </a:p>
          <a:p>
            <a:pPr defTabSz="642915" fontAlgn="base">
              <a:lnSpc>
                <a:spcPct val="80000"/>
              </a:lnSpc>
              <a:spcBef>
                <a:spcPct val="0"/>
              </a:spcBef>
              <a:spcAft>
                <a:spcPct val="0"/>
              </a:spcAft>
            </a:pPr>
            <a:endParaRPr lang="en-US" altLang="en-US" sz="2531" dirty="0">
              <a:ea typeface="ＭＳ Ｐゴシック" panose="020B0600070205080204" pitchFamily="34" charset="-128"/>
            </a:endParaRPr>
          </a:p>
        </p:txBody>
      </p:sp>
      <p:sp>
        <p:nvSpPr>
          <p:cNvPr id="200709" name="Rectangle 9">
            <a:extLst>
              <a:ext uri="{FF2B5EF4-FFF2-40B4-BE49-F238E27FC236}">
                <a16:creationId xmlns:a16="http://schemas.microsoft.com/office/drawing/2014/main" id="{F0085FCE-38F4-BD0B-D107-06EDE607B022}"/>
              </a:ext>
            </a:extLst>
          </p:cNvPr>
          <p:cNvSpPr>
            <a:spLocks/>
          </p:cNvSpPr>
          <p:nvPr/>
        </p:nvSpPr>
        <p:spPr bwMode="auto">
          <a:xfrm>
            <a:off x="6521913" y="3888878"/>
            <a:ext cx="177700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80000"/>
              </a:lnSpc>
              <a:spcBef>
                <a:spcPct val="0"/>
              </a:spcBef>
              <a:spcAft>
                <a:spcPct val="0"/>
              </a:spcAft>
            </a:pPr>
            <a:r>
              <a:rPr lang="en-US" altLang="en-US" sz="2531" dirty="0" err="1">
                <a:ea typeface="ＭＳ Ｐゴシック" panose="020B0600070205080204" pitchFamily="34" charset="-128"/>
              </a:rPr>
              <a:t>rMZ</a:t>
            </a:r>
            <a:r>
              <a:rPr lang="en-US" altLang="en-US" sz="2531" dirty="0">
                <a:ea typeface="ＭＳ Ｐゴシック" panose="020B0600070205080204" pitchFamily="34" charset="-128"/>
              </a:rPr>
              <a:t> &gt; 2rDZ</a:t>
            </a:r>
          </a:p>
          <a:p>
            <a:pPr defTabSz="642915" fontAlgn="base">
              <a:lnSpc>
                <a:spcPct val="80000"/>
              </a:lnSpc>
              <a:spcBef>
                <a:spcPct val="0"/>
              </a:spcBef>
              <a:spcAft>
                <a:spcPct val="0"/>
              </a:spcAft>
            </a:pPr>
            <a:r>
              <a:rPr lang="en-US" altLang="en-US" sz="2531" dirty="0">
                <a:ea typeface="ＭＳ Ｐゴシック" panose="020B0600070205080204" pitchFamily="34" charset="-128"/>
              </a:rPr>
              <a:t>Additive &amp;</a:t>
            </a:r>
          </a:p>
          <a:p>
            <a:pPr defTabSz="642915" fontAlgn="base">
              <a:lnSpc>
                <a:spcPct val="80000"/>
              </a:lnSpc>
              <a:spcBef>
                <a:spcPct val="0"/>
              </a:spcBef>
              <a:spcAft>
                <a:spcPct val="0"/>
              </a:spcAft>
            </a:pPr>
            <a:r>
              <a:rPr lang="en-US" altLang="en-US" sz="2531" dirty="0">
                <a:ea typeface="ＭＳ Ｐゴシック" panose="020B0600070205080204" pitchFamily="34" charset="-128"/>
              </a:rPr>
              <a:t>Dominance</a:t>
            </a:r>
          </a:p>
          <a:p>
            <a:pPr defTabSz="642915" fontAlgn="base">
              <a:lnSpc>
                <a:spcPct val="80000"/>
              </a:lnSpc>
              <a:spcBef>
                <a:spcPct val="0"/>
              </a:spcBef>
              <a:spcAft>
                <a:spcPct val="0"/>
              </a:spcAft>
            </a:pPr>
            <a:endParaRPr lang="en-US" altLang="en-US" sz="2531" i="1" dirty="0">
              <a:ea typeface="ＭＳ Ｐゴシック" panose="020B0600070205080204" pitchFamily="34" charset="-128"/>
            </a:endParaRPr>
          </a:p>
          <a:p>
            <a:pPr defTabSz="642915" fontAlgn="base">
              <a:lnSpc>
                <a:spcPct val="80000"/>
              </a:lnSpc>
              <a:spcBef>
                <a:spcPct val="0"/>
              </a:spcBef>
              <a:spcAft>
                <a:spcPct val="0"/>
              </a:spcAft>
            </a:pPr>
            <a:r>
              <a:rPr lang="en-US" altLang="en-US" sz="2531" i="1" dirty="0">
                <a:ea typeface="ＭＳ Ｐゴシック" panose="020B0600070205080204" pitchFamily="34" charset="-128"/>
              </a:rPr>
              <a:t>DZ twins on average share 25% of dominance effects</a:t>
            </a:r>
          </a:p>
        </p:txBody>
      </p:sp>
      <p:sp>
        <p:nvSpPr>
          <p:cNvPr id="200710" name="Rectangle 10">
            <a:extLst>
              <a:ext uri="{FF2B5EF4-FFF2-40B4-BE49-F238E27FC236}">
                <a16:creationId xmlns:a16="http://schemas.microsoft.com/office/drawing/2014/main" id="{6FA01C55-8890-6D68-F841-B5C1A7EFA485}"/>
              </a:ext>
            </a:extLst>
          </p:cNvPr>
          <p:cNvSpPr>
            <a:spLocks/>
          </p:cNvSpPr>
          <p:nvPr/>
        </p:nvSpPr>
        <p:spPr bwMode="auto">
          <a:xfrm>
            <a:off x="9619768" y="3830836"/>
            <a:ext cx="1777008"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spcBef>
                <a:spcPct val="0"/>
              </a:spcBef>
              <a:spcAft>
                <a:spcPct val="0"/>
              </a:spcAft>
            </a:pPr>
            <a:r>
              <a:rPr lang="en-US" altLang="en-US" sz="3375" dirty="0">
                <a:ea typeface="ＭＳ Ｐゴシック" panose="020B0600070205080204" pitchFamily="34" charset="-128"/>
              </a:rPr>
              <a:t>???</a:t>
            </a:r>
          </a:p>
        </p:txBody>
      </p:sp>
      <p:sp>
        <p:nvSpPr>
          <p:cNvPr id="43019" name="Rectangle 11">
            <a:extLst>
              <a:ext uri="{FF2B5EF4-FFF2-40B4-BE49-F238E27FC236}">
                <a16:creationId xmlns:a16="http://schemas.microsoft.com/office/drawing/2014/main" id="{91F9BEBC-8996-1BBF-12B9-C73ED0648CC8}"/>
              </a:ext>
            </a:extLst>
          </p:cNvPr>
          <p:cNvSpPr>
            <a:spLocks/>
          </p:cNvSpPr>
          <p:nvPr/>
        </p:nvSpPr>
        <p:spPr bwMode="auto">
          <a:xfrm>
            <a:off x="9075057" y="5572125"/>
            <a:ext cx="2652117"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90000"/>
              </a:lnSpc>
              <a:spcBef>
                <a:spcPct val="0"/>
              </a:spcBef>
              <a:spcAft>
                <a:spcPct val="0"/>
              </a:spcAft>
            </a:pPr>
            <a:r>
              <a:rPr lang="en-US" altLang="en-US" sz="2531" dirty="0">
                <a:ea typeface="ＭＳ Ｐゴシック" panose="020B0600070205080204" pitchFamily="34" charset="-128"/>
              </a:rPr>
              <a:t>A = 2(</a:t>
            </a:r>
            <a:r>
              <a:rPr lang="en-US" altLang="en-US" sz="2531" dirty="0" err="1">
                <a:ea typeface="ＭＳ Ｐゴシック" panose="020B0600070205080204" pitchFamily="34" charset="-128"/>
              </a:rPr>
              <a:t>rMZ-rDZ</a:t>
            </a:r>
            <a:r>
              <a:rPr lang="en-US" altLang="en-US" sz="2531" dirty="0">
                <a:ea typeface="ＭＳ Ｐゴシック" panose="020B0600070205080204" pitchFamily="34" charset="-128"/>
              </a:rPr>
              <a:t>)</a:t>
            </a:r>
          </a:p>
          <a:p>
            <a:pPr defTabSz="642915" fontAlgn="base">
              <a:lnSpc>
                <a:spcPct val="90000"/>
              </a:lnSpc>
              <a:spcBef>
                <a:spcPct val="0"/>
              </a:spcBef>
              <a:spcAft>
                <a:spcPct val="0"/>
              </a:spcAft>
            </a:pPr>
            <a:r>
              <a:rPr lang="en-US" altLang="en-US" sz="2531" dirty="0">
                <a:ea typeface="ＭＳ Ｐゴシック" panose="020B0600070205080204" pitchFamily="34" charset="-128"/>
              </a:rPr>
              <a:t>C = 2rDZ - </a:t>
            </a:r>
            <a:r>
              <a:rPr lang="en-US" altLang="en-US" sz="2531" dirty="0" err="1">
                <a:ea typeface="ＭＳ Ｐゴシック" panose="020B0600070205080204" pitchFamily="34" charset="-128"/>
              </a:rPr>
              <a:t>rMZ</a:t>
            </a:r>
            <a:endParaRPr lang="en-US" altLang="en-US" sz="2531" dirty="0">
              <a:ea typeface="ＭＳ Ｐゴシック" panose="020B0600070205080204" pitchFamily="34" charset="-128"/>
            </a:endParaRPr>
          </a:p>
          <a:p>
            <a:pPr algn="l" defTabSz="642915" fontAlgn="base">
              <a:lnSpc>
                <a:spcPct val="90000"/>
              </a:lnSpc>
              <a:spcBef>
                <a:spcPct val="0"/>
              </a:spcBef>
              <a:spcAft>
                <a:spcPct val="0"/>
              </a:spcAft>
            </a:pPr>
            <a:r>
              <a:rPr lang="en-US" altLang="en-US" sz="2531" dirty="0">
                <a:ea typeface="ＭＳ Ｐゴシック" panose="020B0600070205080204" pitchFamily="34" charset="-128"/>
              </a:rPr>
              <a:t>   E = 1- </a:t>
            </a:r>
            <a:r>
              <a:rPr lang="en-US" altLang="en-US" sz="2531" dirty="0" err="1">
                <a:ea typeface="ＭＳ Ｐゴシック" panose="020B0600070205080204" pitchFamily="34" charset="-128"/>
              </a:rPr>
              <a:t>rMZ</a:t>
            </a:r>
            <a:endParaRPr lang="en-US" altLang="en-US" sz="2531" dirty="0">
              <a:ea typeface="ＭＳ Ｐゴシック" panose="020B0600070205080204" pitchFamily="34" charset="-128"/>
            </a:endParaRPr>
          </a:p>
        </p:txBody>
      </p:sp>
      <p:sp>
        <p:nvSpPr>
          <p:cNvPr id="43020" name="Rectangle 12">
            <a:extLst>
              <a:ext uri="{FF2B5EF4-FFF2-40B4-BE49-F238E27FC236}">
                <a16:creationId xmlns:a16="http://schemas.microsoft.com/office/drawing/2014/main" id="{2F03D982-E64C-B8EF-A5E2-93F8766D4D29}"/>
              </a:ext>
            </a:extLst>
          </p:cNvPr>
          <p:cNvSpPr>
            <a:spLocks/>
          </p:cNvSpPr>
          <p:nvPr/>
        </p:nvSpPr>
        <p:spPr bwMode="auto">
          <a:xfrm>
            <a:off x="9700135" y="4295180"/>
            <a:ext cx="1955602"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algn="l" defTabSz="642915" fontAlgn="base">
              <a:spcBef>
                <a:spcPct val="0"/>
              </a:spcBef>
              <a:spcAft>
                <a:spcPct val="0"/>
              </a:spcAft>
            </a:pPr>
            <a:r>
              <a:rPr lang="en-US" altLang="en-US" sz="2531" dirty="0">
                <a:ea typeface="ＭＳ Ｐゴシック" panose="020B0600070205080204" pitchFamily="34" charset="-128"/>
              </a:rPr>
              <a:t>Additive &amp; </a:t>
            </a:r>
            <a:r>
              <a:rPr lang="ja-JP" altLang="en-US" sz="2531">
                <a:latin typeface="Arial" panose="020B0604020202020204" pitchFamily="34" charset="0"/>
                <a:ea typeface="ＭＳ Ｐゴシック" panose="020B0600070205080204" pitchFamily="34" charset="-128"/>
              </a:rPr>
              <a:t>“</a:t>
            </a:r>
            <a:r>
              <a:rPr lang="en-US" altLang="ja-JP" sz="2531" dirty="0">
                <a:ea typeface="ＭＳ Ｐゴシック" panose="020B0600070205080204" pitchFamily="34" charset="-128"/>
              </a:rPr>
              <a:t>Shared Environment</a:t>
            </a:r>
            <a:r>
              <a:rPr lang="ja-JP" altLang="en-US" sz="2531">
                <a:latin typeface="Arial" panose="020B0604020202020204" pitchFamily="34" charset="0"/>
                <a:ea typeface="ＭＳ Ｐゴシック" panose="020B0600070205080204" pitchFamily="34" charset="-128"/>
              </a:rPr>
              <a:t>”</a:t>
            </a:r>
            <a:endParaRPr lang="en-US" altLang="en-US" sz="2531" dirty="0">
              <a:ea typeface="ＭＳ Ｐゴシック" panose="020B0600070205080204" pitchFamily="34" charset="-128"/>
            </a:endParaRPr>
          </a:p>
        </p:txBody>
      </p:sp>
      <p:pic>
        <p:nvPicPr>
          <p:cNvPr id="200713" name="Picture 3">
            <a:extLst>
              <a:ext uri="{FF2B5EF4-FFF2-40B4-BE49-F238E27FC236}">
                <a16:creationId xmlns:a16="http://schemas.microsoft.com/office/drawing/2014/main" id="{A5A1EC2D-E059-F064-B812-ACCBA182C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55" y="1178718"/>
            <a:ext cx="11592595" cy="26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701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utoUpdateAnimBg="0"/>
      <p:bldP spid="430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2F7AA-AA03-AD7C-795F-5EB0B682D826}"/>
              </a:ext>
            </a:extLst>
          </p:cNvPr>
          <p:cNvPicPr>
            <a:picLocks noChangeAspect="1"/>
          </p:cNvPicPr>
          <p:nvPr/>
        </p:nvPicPr>
        <p:blipFill>
          <a:blip r:embed="rId2"/>
          <a:stretch>
            <a:fillRect/>
          </a:stretch>
        </p:blipFill>
        <p:spPr>
          <a:xfrm>
            <a:off x="118328" y="1193368"/>
            <a:ext cx="5564619" cy="5207431"/>
          </a:xfrm>
          <a:prstGeom prst="rect">
            <a:avLst/>
          </a:prstGeom>
        </p:spPr>
      </p:pic>
      <p:sp>
        <p:nvSpPr>
          <p:cNvPr id="4" name="TextBox 3">
            <a:extLst>
              <a:ext uri="{FF2B5EF4-FFF2-40B4-BE49-F238E27FC236}">
                <a16:creationId xmlns:a16="http://schemas.microsoft.com/office/drawing/2014/main" id="{F4D38E56-F2AF-5F10-8DF8-AE74FEBFFD50}"/>
              </a:ext>
            </a:extLst>
          </p:cNvPr>
          <p:cNvSpPr txBox="1"/>
          <p:nvPr/>
        </p:nvSpPr>
        <p:spPr>
          <a:xfrm>
            <a:off x="475465" y="5371053"/>
            <a:ext cx="1238554"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0.78</a:t>
            </a:r>
          </a:p>
        </p:txBody>
      </p:sp>
      <p:sp>
        <p:nvSpPr>
          <p:cNvPr id="5" name="TextBox 4">
            <a:extLst>
              <a:ext uri="{FF2B5EF4-FFF2-40B4-BE49-F238E27FC236}">
                <a16:creationId xmlns:a16="http://schemas.microsoft.com/office/drawing/2014/main" id="{4BDC6112-D2DC-D917-C62A-F379782616D1}"/>
              </a:ext>
            </a:extLst>
          </p:cNvPr>
          <p:cNvSpPr txBox="1"/>
          <p:nvPr/>
        </p:nvSpPr>
        <p:spPr>
          <a:xfrm>
            <a:off x="3111601" y="5386533"/>
            <a:ext cx="1325385"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0.74</a:t>
            </a:r>
          </a:p>
        </p:txBody>
      </p:sp>
      <p:sp>
        <p:nvSpPr>
          <p:cNvPr id="6" name="TextBox 5">
            <a:extLst>
              <a:ext uri="{FF2B5EF4-FFF2-40B4-BE49-F238E27FC236}">
                <a16:creationId xmlns:a16="http://schemas.microsoft.com/office/drawing/2014/main" id="{C95216AE-6D48-2420-C8B9-61AD13F1BE8A}"/>
              </a:ext>
            </a:extLst>
          </p:cNvPr>
          <p:cNvSpPr txBox="1"/>
          <p:nvPr/>
        </p:nvSpPr>
        <p:spPr>
          <a:xfrm>
            <a:off x="1880363" y="5386533"/>
            <a:ext cx="1195139"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0.32</a:t>
            </a:r>
          </a:p>
        </p:txBody>
      </p:sp>
      <p:sp>
        <p:nvSpPr>
          <p:cNvPr id="7" name="TextBox 6">
            <a:extLst>
              <a:ext uri="{FF2B5EF4-FFF2-40B4-BE49-F238E27FC236}">
                <a16:creationId xmlns:a16="http://schemas.microsoft.com/office/drawing/2014/main" id="{F8E16820-A17E-55C8-0404-B898E0E5BC3E}"/>
              </a:ext>
            </a:extLst>
          </p:cNvPr>
          <p:cNvSpPr txBox="1"/>
          <p:nvPr/>
        </p:nvSpPr>
        <p:spPr>
          <a:xfrm>
            <a:off x="4436986" y="5386533"/>
            <a:ext cx="1281970"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0.25</a:t>
            </a:r>
          </a:p>
        </p:txBody>
      </p:sp>
      <p:sp>
        <p:nvSpPr>
          <p:cNvPr id="8" name="Rectangle 11">
            <a:extLst>
              <a:ext uri="{FF2B5EF4-FFF2-40B4-BE49-F238E27FC236}">
                <a16:creationId xmlns:a16="http://schemas.microsoft.com/office/drawing/2014/main" id="{EE998A19-7241-37C7-8C20-D66178BA7A9B}"/>
              </a:ext>
            </a:extLst>
          </p:cNvPr>
          <p:cNvSpPr>
            <a:spLocks/>
          </p:cNvSpPr>
          <p:nvPr/>
        </p:nvSpPr>
        <p:spPr bwMode="auto">
          <a:xfrm>
            <a:off x="6903253" y="3797083"/>
            <a:ext cx="4214507"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90000"/>
              </a:lnSpc>
              <a:spcBef>
                <a:spcPct val="0"/>
              </a:spcBef>
              <a:spcAft>
                <a:spcPct val="0"/>
              </a:spcAft>
            </a:pPr>
            <a:r>
              <a:rPr lang="en-US" altLang="en-US" sz="3200" dirty="0" err="1">
                <a:ea typeface="ＭＳ Ｐゴシック" panose="020B0600070205080204" pitchFamily="34" charset="-128"/>
              </a:rPr>
              <a:t>Af</a:t>
            </a:r>
            <a:r>
              <a:rPr lang="en-US" altLang="en-US" sz="3200" dirty="0">
                <a:ea typeface="ＭＳ Ｐゴシック" panose="020B0600070205080204" pitchFamily="34" charset="-128"/>
              </a:rPr>
              <a:t> = 2(</a:t>
            </a:r>
            <a:r>
              <a:rPr lang="en-US" altLang="en-US" sz="3200" dirty="0" err="1">
                <a:ea typeface="ＭＳ Ｐゴシック" panose="020B0600070205080204" pitchFamily="34" charset="-128"/>
              </a:rPr>
              <a:t>rMZ-rDZ</a:t>
            </a:r>
            <a:r>
              <a:rPr lang="en-US" altLang="en-US" sz="3200" dirty="0">
                <a:ea typeface="ＭＳ Ｐゴシック" panose="020B0600070205080204" pitchFamily="34" charset="-128"/>
              </a:rPr>
              <a:t>)</a:t>
            </a:r>
          </a:p>
          <a:p>
            <a:pPr defTabSz="642915" fontAlgn="base">
              <a:lnSpc>
                <a:spcPct val="90000"/>
              </a:lnSpc>
              <a:spcBef>
                <a:spcPct val="0"/>
              </a:spcBef>
              <a:spcAft>
                <a:spcPct val="0"/>
              </a:spcAft>
            </a:pPr>
            <a:r>
              <a:rPr lang="en-US" altLang="en-US" sz="3200" dirty="0">
                <a:ea typeface="ＭＳ Ｐゴシック" panose="020B0600070205080204" pitchFamily="34" charset="-128"/>
              </a:rPr>
              <a:t>Cf= 2rDZ -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a:p>
            <a:pPr algn="l" defTabSz="642915" fontAlgn="base">
              <a:lnSpc>
                <a:spcPct val="90000"/>
              </a:lnSpc>
              <a:spcBef>
                <a:spcPct val="0"/>
              </a:spcBef>
              <a:spcAft>
                <a:spcPct val="0"/>
              </a:spcAft>
            </a:pPr>
            <a:r>
              <a:rPr lang="en-US" altLang="en-US" sz="3200" dirty="0">
                <a:ea typeface="ＭＳ Ｐゴシック" panose="020B0600070205080204" pitchFamily="34" charset="-128"/>
              </a:rPr>
              <a:t>       Ef = 1-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p:txBody>
      </p:sp>
      <p:sp>
        <p:nvSpPr>
          <p:cNvPr id="9" name="Rectangle 11">
            <a:extLst>
              <a:ext uri="{FF2B5EF4-FFF2-40B4-BE49-F238E27FC236}">
                <a16:creationId xmlns:a16="http://schemas.microsoft.com/office/drawing/2014/main" id="{C330CA1F-F977-2884-2673-E0FAD0C3BE16}"/>
              </a:ext>
            </a:extLst>
          </p:cNvPr>
          <p:cNvSpPr>
            <a:spLocks/>
          </p:cNvSpPr>
          <p:nvPr/>
        </p:nvSpPr>
        <p:spPr bwMode="auto">
          <a:xfrm>
            <a:off x="6788025" y="644192"/>
            <a:ext cx="4214507"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90000"/>
              </a:lnSpc>
              <a:spcBef>
                <a:spcPct val="0"/>
              </a:spcBef>
              <a:spcAft>
                <a:spcPct val="0"/>
              </a:spcAft>
            </a:pPr>
            <a:r>
              <a:rPr lang="en-US" altLang="en-US" sz="3200" dirty="0">
                <a:ea typeface="ＭＳ Ｐゴシック" panose="020B0600070205080204" pitchFamily="34" charset="-128"/>
              </a:rPr>
              <a:t>Am = 2(</a:t>
            </a:r>
            <a:r>
              <a:rPr lang="en-US" altLang="en-US" sz="3200" dirty="0" err="1">
                <a:ea typeface="ＭＳ Ｐゴシック" panose="020B0600070205080204" pitchFamily="34" charset="-128"/>
              </a:rPr>
              <a:t>rMZ-rDZ</a:t>
            </a:r>
            <a:r>
              <a:rPr lang="en-US" altLang="en-US" sz="3200" dirty="0">
                <a:ea typeface="ＭＳ Ｐゴシック" panose="020B0600070205080204" pitchFamily="34" charset="-128"/>
              </a:rPr>
              <a:t>)</a:t>
            </a:r>
          </a:p>
          <a:p>
            <a:pPr defTabSz="642915" fontAlgn="base">
              <a:lnSpc>
                <a:spcPct val="90000"/>
              </a:lnSpc>
              <a:spcBef>
                <a:spcPct val="0"/>
              </a:spcBef>
              <a:spcAft>
                <a:spcPct val="0"/>
              </a:spcAft>
            </a:pPr>
            <a:r>
              <a:rPr lang="en-US" altLang="en-US" sz="3200" dirty="0">
                <a:ea typeface="ＭＳ Ｐゴシック" panose="020B0600070205080204" pitchFamily="34" charset="-128"/>
              </a:rPr>
              <a:t>Cm= 2rDZ -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a:p>
            <a:pPr algn="l" defTabSz="642915" fontAlgn="base">
              <a:lnSpc>
                <a:spcPct val="90000"/>
              </a:lnSpc>
              <a:spcBef>
                <a:spcPct val="0"/>
              </a:spcBef>
              <a:spcAft>
                <a:spcPct val="0"/>
              </a:spcAft>
            </a:pP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Em</a:t>
            </a:r>
            <a:r>
              <a:rPr lang="en-US" altLang="en-US" sz="3200" dirty="0">
                <a:ea typeface="ＭＳ Ｐゴシック" panose="020B0600070205080204" pitchFamily="34" charset="-128"/>
              </a:rPr>
              <a:t> = 1-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p:txBody>
      </p:sp>
    </p:spTree>
    <p:extLst>
      <p:ext uri="{BB962C8B-B14F-4D97-AF65-F5344CB8AC3E}">
        <p14:creationId xmlns:p14="http://schemas.microsoft.com/office/powerpoint/2010/main" val="167587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2F7AA-AA03-AD7C-795F-5EB0B682D826}"/>
              </a:ext>
            </a:extLst>
          </p:cNvPr>
          <p:cNvPicPr>
            <a:picLocks noChangeAspect="1"/>
          </p:cNvPicPr>
          <p:nvPr/>
        </p:nvPicPr>
        <p:blipFill>
          <a:blip r:embed="rId2"/>
          <a:stretch>
            <a:fillRect/>
          </a:stretch>
        </p:blipFill>
        <p:spPr>
          <a:xfrm>
            <a:off x="118328" y="1193368"/>
            <a:ext cx="5564619" cy="5207431"/>
          </a:xfrm>
          <a:prstGeom prst="rect">
            <a:avLst/>
          </a:prstGeom>
        </p:spPr>
      </p:pic>
      <p:sp>
        <p:nvSpPr>
          <p:cNvPr id="4" name="TextBox 3">
            <a:extLst>
              <a:ext uri="{FF2B5EF4-FFF2-40B4-BE49-F238E27FC236}">
                <a16:creationId xmlns:a16="http://schemas.microsoft.com/office/drawing/2014/main" id="{F4D38E56-F2AF-5F10-8DF8-AE74FEBFFD50}"/>
              </a:ext>
            </a:extLst>
          </p:cNvPr>
          <p:cNvSpPr txBox="1"/>
          <p:nvPr/>
        </p:nvSpPr>
        <p:spPr>
          <a:xfrm>
            <a:off x="475465" y="5371053"/>
            <a:ext cx="1238554"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0.78</a:t>
            </a:r>
          </a:p>
        </p:txBody>
      </p:sp>
      <p:sp>
        <p:nvSpPr>
          <p:cNvPr id="5" name="TextBox 4">
            <a:extLst>
              <a:ext uri="{FF2B5EF4-FFF2-40B4-BE49-F238E27FC236}">
                <a16:creationId xmlns:a16="http://schemas.microsoft.com/office/drawing/2014/main" id="{4BDC6112-D2DC-D917-C62A-F379782616D1}"/>
              </a:ext>
            </a:extLst>
          </p:cNvPr>
          <p:cNvSpPr txBox="1"/>
          <p:nvPr/>
        </p:nvSpPr>
        <p:spPr>
          <a:xfrm>
            <a:off x="3111601" y="5386533"/>
            <a:ext cx="1325385"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0.74</a:t>
            </a:r>
          </a:p>
        </p:txBody>
      </p:sp>
      <p:sp>
        <p:nvSpPr>
          <p:cNvPr id="6" name="TextBox 5">
            <a:extLst>
              <a:ext uri="{FF2B5EF4-FFF2-40B4-BE49-F238E27FC236}">
                <a16:creationId xmlns:a16="http://schemas.microsoft.com/office/drawing/2014/main" id="{C95216AE-6D48-2420-C8B9-61AD13F1BE8A}"/>
              </a:ext>
            </a:extLst>
          </p:cNvPr>
          <p:cNvSpPr txBox="1"/>
          <p:nvPr/>
        </p:nvSpPr>
        <p:spPr>
          <a:xfrm>
            <a:off x="1880363" y="5386533"/>
            <a:ext cx="1195139"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0.32</a:t>
            </a:r>
          </a:p>
        </p:txBody>
      </p:sp>
      <p:sp>
        <p:nvSpPr>
          <p:cNvPr id="7" name="TextBox 6">
            <a:extLst>
              <a:ext uri="{FF2B5EF4-FFF2-40B4-BE49-F238E27FC236}">
                <a16:creationId xmlns:a16="http://schemas.microsoft.com/office/drawing/2014/main" id="{F8E16820-A17E-55C8-0404-B898E0E5BC3E}"/>
              </a:ext>
            </a:extLst>
          </p:cNvPr>
          <p:cNvSpPr txBox="1"/>
          <p:nvPr/>
        </p:nvSpPr>
        <p:spPr>
          <a:xfrm>
            <a:off x="4436986" y="5386533"/>
            <a:ext cx="1281970" cy="1014266"/>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0.25</a:t>
            </a:r>
          </a:p>
        </p:txBody>
      </p:sp>
      <p:sp>
        <p:nvSpPr>
          <p:cNvPr id="8" name="Rectangle 11">
            <a:extLst>
              <a:ext uri="{FF2B5EF4-FFF2-40B4-BE49-F238E27FC236}">
                <a16:creationId xmlns:a16="http://schemas.microsoft.com/office/drawing/2014/main" id="{EE998A19-7241-37C7-8C20-D66178BA7A9B}"/>
              </a:ext>
            </a:extLst>
          </p:cNvPr>
          <p:cNvSpPr>
            <a:spLocks/>
          </p:cNvSpPr>
          <p:nvPr/>
        </p:nvSpPr>
        <p:spPr bwMode="auto">
          <a:xfrm>
            <a:off x="7166724" y="3770261"/>
            <a:ext cx="4214507"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90000"/>
              </a:lnSpc>
              <a:spcBef>
                <a:spcPct val="0"/>
              </a:spcBef>
              <a:spcAft>
                <a:spcPct val="0"/>
              </a:spcAft>
            </a:pPr>
            <a:r>
              <a:rPr lang="en-US" altLang="en-US" sz="3200" dirty="0" err="1">
                <a:ea typeface="ＭＳ Ｐゴシック" panose="020B0600070205080204" pitchFamily="34" charset="-128"/>
              </a:rPr>
              <a:t>Af</a:t>
            </a:r>
            <a:r>
              <a:rPr lang="en-US" altLang="en-US" sz="3200" dirty="0">
                <a:ea typeface="ＭＳ Ｐゴシック" panose="020B0600070205080204" pitchFamily="34" charset="-128"/>
              </a:rPr>
              <a:t> = 2(</a:t>
            </a:r>
            <a:r>
              <a:rPr lang="en-US" altLang="en-US" sz="3200" dirty="0" err="1">
                <a:ea typeface="ＭＳ Ｐゴシック" panose="020B0600070205080204" pitchFamily="34" charset="-128"/>
              </a:rPr>
              <a:t>rMZ-rDZ</a:t>
            </a:r>
            <a:r>
              <a:rPr lang="en-US" altLang="en-US" sz="3200" dirty="0">
                <a:ea typeface="ＭＳ Ｐゴシック" panose="020B0600070205080204" pitchFamily="34" charset="-128"/>
              </a:rPr>
              <a:t>)</a:t>
            </a:r>
          </a:p>
          <a:p>
            <a:pPr defTabSz="642915" fontAlgn="base">
              <a:lnSpc>
                <a:spcPct val="90000"/>
              </a:lnSpc>
              <a:spcBef>
                <a:spcPct val="0"/>
              </a:spcBef>
              <a:spcAft>
                <a:spcPct val="0"/>
              </a:spcAft>
            </a:pPr>
            <a:r>
              <a:rPr lang="en-US" altLang="en-US" sz="3200" dirty="0">
                <a:ea typeface="ＭＳ Ｐゴシック" panose="020B0600070205080204" pitchFamily="34" charset="-128"/>
              </a:rPr>
              <a:t>Cf= 2rDZ -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a:p>
            <a:pPr algn="l" defTabSz="642915" fontAlgn="base">
              <a:lnSpc>
                <a:spcPct val="90000"/>
              </a:lnSpc>
              <a:spcBef>
                <a:spcPct val="0"/>
              </a:spcBef>
              <a:spcAft>
                <a:spcPct val="0"/>
              </a:spcAft>
            </a:pPr>
            <a:r>
              <a:rPr lang="en-US" altLang="en-US" sz="3200" dirty="0">
                <a:ea typeface="ＭＳ Ｐゴシック" panose="020B0600070205080204" pitchFamily="34" charset="-128"/>
              </a:rPr>
              <a:t>       Ef = 1-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p:txBody>
      </p:sp>
      <p:sp>
        <p:nvSpPr>
          <p:cNvPr id="9" name="Rectangle 11">
            <a:extLst>
              <a:ext uri="{FF2B5EF4-FFF2-40B4-BE49-F238E27FC236}">
                <a16:creationId xmlns:a16="http://schemas.microsoft.com/office/drawing/2014/main" id="{C330CA1F-F977-2884-2673-E0FAD0C3BE16}"/>
              </a:ext>
            </a:extLst>
          </p:cNvPr>
          <p:cNvSpPr>
            <a:spLocks/>
          </p:cNvSpPr>
          <p:nvPr/>
        </p:nvSpPr>
        <p:spPr bwMode="auto">
          <a:xfrm>
            <a:off x="6509055" y="330584"/>
            <a:ext cx="4214507"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FFFFFF"/>
                </a:solidFill>
                <a:latin typeface="Gill Sans" panose="020B0502020104020203" pitchFamily="34" charset="-79"/>
                <a:ea typeface="ヒラギノ角ゴ ProN W3" charset="-128"/>
                <a:sym typeface="Gill Sans" panose="020B0502020104020203" pitchFamily="34" charset="-79"/>
              </a:defRPr>
            </a:lvl1pPr>
            <a:lvl2pPr marL="742950" indent="-285750" algn="ctr">
              <a:defRPr sz="4200">
                <a:solidFill>
                  <a:srgbClr val="FFFFFF"/>
                </a:solidFill>
                <a:latin typeface="Gill Sans" panose="020B0502020104020203" pitchFamily="34" charset="-79"/>
                <a:ea typeface="ヒラギノ角ゴ ProN W3" charset="-128"/>
                <a:sym typeface="Gill Sans" panose="020B0502020104020203" pitchFamily="34" charset="-79"/>
              </a:defRPr>
            </a:lvl2pPr>
            <a:lvl3pPr marL="11430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3pPr>
            <a:lvl4pPr marL="16002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4pPr>
            <a:lvl5pPr marL="2057400" indent="-228600" algn="ctr">
              <a:defRPr sz="4200">
                <a:solidFill>
                  <a:srgbClr val="FFFFFF"/>
                </a:solidFill>
                <a:latin typeface="Gill Sans" panose="020B0502020104020203" pitchFamily="34" charset="-79"/>
                <a:ea typeface="ヒラギノ角ゴ ProN W3" charset="-128"/>
                <a:sym typeface="Gill Sans" panose="020B0502020104020203" pitchFamily="34" charset="-79"/>
              </a:defRPr>
            </a:lvl5pPr>
            <a:lvl6pPr marL="25146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6pPr>
            <a:lvl7pPr marL="29718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7pPr>
            <a:lvl8pPr marL="34290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8pPr>
            <a:lvl9pPr marL="3886200" indent="-228600" algn="ctr" eaLnBrk="0" fontAlgn="base" hangingPunct="0">
              <a:spcBef>
                <a:spcPct val="0"/>
              </a:spcBef>
              <a:spcAft>
                <a:spcPct val="0"/>
              </a:spcAft>
              <a:defRPr sz="4200">
                <a:solidFill>
                  <a:srgbClr val="FFFFFF"/>
                </a:solidFill>
                <a:latin typeface="Gill Sans" panose="020B0502020104020203" pitchFamily="34" charset="-79"/>
                <a:ea typeface="ヒラギノ角ゴ ProN W3" charset="-128"/>
                <a:sym typeface="Gill Sans" panose="020B0502020104020203" pitchFamily="34" charset="-79"/>
              </a:defRPr>
            </a:lvl9pPr>
          </a:lstStyle>
          <a:p>
            <a:pPr defTabSz="642915" fontAlgn="base">
              <a:lnSpc>
                <a:spcPct val="90000"/>
              </a:lnSpc>
              <a:spcBef>
                <a:spcPct val="0"/>
              </a:spcBef>
              <a:spcAft>
                <a:spcPct val="0"/>
              </a:spcAft>
            </a:pPr>
            <a:r>
              <a:rPr lang="en-US" altLang="en-US" sz="3200" dirty="0">
                <a:ea typeface="ＭＳ Ｐゴシック" panose="020B0600070205080204" pitchFamily="34" charset="-128"/>
              </a:rPr>
              <a:t>Am = 2(</a:t>
            </a:r>
            <a:r>
              <a:rPr lang="en-US" altLang="en-US" sz="3200" dirty="0" err="1">
                <a:ea typeface="ＭＳ Ｐゴシック" panose="020B0600070205080204" pitchFamily="34" charset="-128"/>
              </a:rPr>
              <a:t>rMZ-rDZ</a:t>
            </a:r>
            <a:r>
              <a:rPr lang="en-US" altLang="en-US" sz="3200" dirty="0">
                <a:ea typeface="ＭＳ Ｐゴシック" panose="020B0600070205080204" pitchFamily="34" charset="-128"/>
              </a:rPr>
              <a:t>)</a:t>
            </a:r>
          </a:p>
          <a:p>
            <a:pPr defTabSz="642915" fontAlgn="base">
              <a:lnSpc>
                <a:spcPct val="90000"/>
              </a:lnSpc>
              <a:spcBef>
                <a:spcPct val="0"/>
              </a:spcBef>
              <a:spcAft>
                <a:spcPct val="0"/>
              </a:spcAft>
            </a:pPr>
            <a:r>
              <a:rPr lang="en-US" altLang="en-US" sz="3200" dirty="0">
                <a:ea typeface="ＭＳ Ｐゴシック" panose="020B0600070205080204" pitchFamily="34" charset="-128"/>
              </a:rPr>
              <a:t>Cm= 2rDZ -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a:p>
            <a:pPr algn="l" defTabSz="642915" fontAlgn="base">
              <a:lnSpc>
                <a:spcPct val="90000"/>
              </a:lnSpc>
              <a:spcBef>
                <a:spcPct val="0"/>
              </a:spcBef>
              <a:spcAft>
                <a:spcPct val="0"/>
              </a:spcAft>
            </a:pP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Em</a:t>
            </a:r>
            <a:r>
              <a:rPr lang="en-US" altLang="en-US" sz="3200" dirty="0">
                <a:ea typeface="ＭＳ Ｐゴシック" panose="020B0600070205080204" pitchFamily="34" charset="-128"/>
              </a:rPr>
              <a:t> = 1- </a:t>
            </a:r>
            <a:r>
              <a:rPr lang="en-US" altLang="en-US" sz="3200" dirty="0" err="1">
                <a:ea typeface="ＭＳ Ｐゴシック" panose="020B0600070205080204" pitchFamily="34" charset="-128"/>
              </a:rPr>
              <a:t>rMZ</a:t>
            </a:r>
            <a:endParaRPr lang="en-US" altLang="en-US" sz="3200" dirty="0">
              <a:ea typeface="ＭＳ Ｐゴシック" panose="020B0600070205080204" pitchFamily="34" charset="-128"/>
            </a:endParaRPr>
          </a:p>
        </p:txBody>
      </p:sp>
      <p:sp>
        <p:nvSpPr>
          <p:cNvPr id="10" name="TextBox 9">
            <a:extLst>
              <a:ext uri="{FF2B5EF4-FFF2-40B4-BE49-F238E27FC236}">
                <a16:creationId xmlns:a16="http://schemas.microsoft.com/office/drawing/2014/main" id="{E36A6E2E-55D1-A5FC-D0F2-B4487AC0B083}"/>
              </a:ext>
            </a:extLst>
          </p:cNvPr>
          <p:cNvSpPr txBox="1"/>
          <p:nvPr/>
        </p:nvSpPr>
        <p:spPr>
          <a:xfrm>
            <a:off x="5884735" y="1766650"/>
            <a:ext cx="6347635" cy="1569660"/>
          </a:xfrm>
          <a:prstGeom prst="rect">
            <a:avLst/>
          </a:prstGeom>
          <a:noFill/>
        </p:spPr>
        <p:txBody>
          <a:bodyPr wrap="none" rtlCol="0">
            <a:spAutoFit/>
          </a:bodyPr>
          <a:lstStyle/>
          <a:p>
            <a:r>
              <a:rPr lang="en-US" sz="2400" dirty="0"/>
              <a:t> Am- 2*(</a:t>
            </a:r>
            <a:r>
              <a:rPr lang="en-US" sz="2400" dirty="0" err="1"/>
              <a:t>rMZM-rDZM</a:t>
            </a:r>
            <a:r>
              <a:rPr lang="en-US" sz="2400" dirty="0"/>
              <a:t>) = 2*(0.74-0.25) = 0.98</a:t>
            </a:r>
          </a:p>
          <a:p>
            <a:r>
              <a:rPr lang="en-US" sz="2400" dirty="0"/>
              <a:t> Cm (or Dm)- 2rDZM-rMZM = 2*0.25-0.74 = -0.24</a:t>
            </a:r>
          </a:p>
          <a:p>
            <a:r>
              <a:rPr lang="en-US" sz="2400" dirty="0"/>
              <a:t> </a:t>
            </a:r>
            <a:r>
              <a:rPr lang="en-US" sz="2400" dirty="0" err="1"/>
              <a:t>Em</a:t>
            </a:r>
            <a:r>
              <a:rPr lang="en-US" sz="2400" dirty="0"/>
              <a:t>- 1-rMZM = 1-0.74 = 0.26</a:t>
            </a:r>
          </a:p>
          <a:p>
            <a:endParaRPr lang="en-US" sz="2400" dirty="0"/>
          </a:p>
        </p:txBody>
      </p:sp>
      <p:sp>
        <p:nvSpPr>
          <p:cNvPr id="11" name="TextBox 10">
            <a:extLst>
              <a:ext uri="{FF2B5EF4-FFF2-40B4-BE49-F238E27FC236}">
                <a16:creationId xmlns:a16="http://schemas.microsoft.com/office/drawing/2014/main" id="{46D8E81D-440E-E2FE-3C11-449099DB3F71}"/>
              </a:ext>
            </a:extLst>
          </p:cNvPr>
          <p:cNvSpPr txBox="1"/>
          <p:nvPr/>
        </p:nvSpPr>
        <p:spPr>
          <a:xfrm>
            <a:off x="5884735" y="4990899"/>
            <a:ext cx="6136370" cy="1569660"/>
          </a:xfrm>
          <a:prstGeom prst="rect">
            <a:avLst/>
          </a:prstGeom>
          <a:noFill/>
        </p:spPr>
        <p:txBody>
          <a:bodyPr wrap="square" rtlCol="0">
            <a:spAutoFit/>
          </a:bodyPr>
          <a:lstStyle/>
          <a:p>
            <a:r>
              <a:rPr lang="en-US" sz="2400" dirty="0"/>
              <a:t> </a:t>
            </a:r>
            <a:r>
              <a:rPr lang="en-US" sz="2400" dirty="0" err="1"/>
              <a:t>Af</a:t>
            </a:r>
            <a:r>
              <a:rPr lang="en-US" sz="2400" dirty="0"/>
              <a:t>- 2*(</a:t>
            </a:r>
            <a:r>
              <a:rPr lang="en-US" sz="2400" dirty="0" err="1"/>
              <a:t>rMZF-rDZF</a:t>
            </a:r>
            <a:r>
              <a:rPr lang="en-US" sz="2400" dirty="0"/>
              <a:t>) = 2*(0.78-0.32) = 0.92</a:t>
            </a:r>
          </a:p>
          <a:p>
            <a:r>
              <a:rPr lang="en-US" sz="2400" dirty="0"/>
              <a:t>Cf (or </a:t>
            </a:r>
            <a:r>
              <a:rPr lang="en-US" sz="2400" dirty="0" err="1"/>
              <a:t>Df</a:t>
            </a:r>
            <a:r>
              <a:rPr lang="en-US" sz="2400" dirty="0"/>
              <a:t>)- 2rDZF-rMZF = 2*0.32-0.78 = -0.14</a:t>
            </a:r>
          </a:p>
          <a:p>
            <a:r>
              <a:rPr lang="en-US" sz="2400" dirty="0"/>
              <a:t>Ef- 1-rMZF = 1-0.78 = 0.22</a:t>
            </a:r>
          </a:p>
          <a:p>
            <a:endParaRPr lang="en-US" sz="2400" dirty="0"/>
          </a:p>
        </p:txBody>
      </p:sp>
    </p:spTree>
    <p:extLst>
      <p:ext uri="{BB962C8B-B14F-4D97-AF65-F5344CB8AC3E}">
        <p14:creationId xmlns:p14="http://schemas.microsoft.com/office/powerpoint/2010/main" val="48498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 name="Picture 572">
            <a:extLst>
              <a:ext uri="{FF2B5EF4-FFF2-40B4-BE49-F238E27FC236}">
                <a16:creationId xmlns:a16="http://schemas.microsoft.com/office/drawing/2014/main" id="{E0570B0F-7B23-5038-1B78-C05215598065}"/>
              </a:ext>
            </a:extLst>
          </p:cNvPr>
          <p:cNvPicPr>
            <a:picLocks noChangeAspect="1"/>
          </p:cNvPicPr>
          <p:nvPr/>
        </p:nvPicPr>
        <p:blipFill>
          <a:blip r:embed="rId3"/>
          <a:stretch>
            <a:fillRect/>
          </a:stretch>
        </p:blipFill>
        <p:spPr>
          <a:xfrm>
            <a:off x="207038" y="568544"/>
            <a:ext cx="4711129" cy="3041101"/>
          </a:xfrm>
          <a:prstGeom prst="rect">
            <a:avLst/>
          </a:prstGeom>
        </p:spPr>
      </p:pic>
      <p:pic>
        <p:nvPicPr>
          <p:cNvPr id="621" name="Picture 620">
            <a:extLst>
              <a:ext uri="{FF2B5EF4-FFF2-40B4-BE49-F238E27FC236}">
                <a16:creationId xmlns:a16="http://schemas.microsoft.com/office/drawing/2014/main" id="{E5491B38-B7D9-D39E-5280-112B9D961695}"/>
              </a:ext>
            </a:extLst>
          </p:cNvPr>
          <p:cNvPicPr>
            <a:picLocks noChangeAspect="1"/>
          </p:cNvPicPr>
          <p:nvPr/>
        </p:nvPicPr>
        <p:blipFill>
          <a:blip r:embed="rId4"/>
          <a:stretch>
            <a:fillRect/>
          </a:stretch>
        </p:blipFill>
        <p:spPr>
          <a:xfrm>
            <a:off x="114808" y="3772818"/>
            <a:ext cx="4886169" cy="3031779"/>
          </a:xfrm>
          <a:prstGeom prst="rect">
            <a:avLst/>
          </a:prstGeom>
        </p:spPr>
      </p:pic>
      <p:sp>
        <p:nvSpPr>
          <p:cNvPr id="3" name="TextBox 2">
            <a:extLst>
              <a:ext uri="{FF2B5EF4-FFF2-40B4-BE49-F238E27FC236}">
                <a16:creationId xmlns:a16="http://schemas.microsoft.com/office/drawing/2014/main" id="{EF07194B-77A9-7066-8D4F-DE1656390FED}"/>
              </a:ext>
            </a:extLst>
          </p:cNvPr>
          <p:cNvSpPr txBox="1"/>
          <p:nvPr/>
        </p:nvSpPr>
        <p:spPr>
          <a:xfrm>
            <a:off x="7631288" y="1059398"/>
            <a:ext cx="3898824" cy="5632311"/>
          </a:xfrm>
          <a:prstGeom prst="rect">
            <a:avLst/>
          </a:prstGeom>
          <a:noFill/>
        </p:spPr>
        <p:txBody>
          <a:bodyPr wrap="none" rtlCol="0">
            <a:spAutoFit/>
          </a:bodyPr>
          <a:lstStyle/>
          <a:p>
            <a:r>
              <a:rPr lang="en-US" sz="3000" b="1" u="sng" dirty="0"/>
              <a:t>Parameters Estimated</a:t>
            </a:r>
          </a:p>
          <a:p>
            <a:r>
              <a:rPr lang="en-US" sz="3000" dirty="0"/>
              <a:t>1- Mean (females)</a:t>
            </a:r>
          </a:p>
          <a:p>
            <a:r>
              <a:rPr lang="en-US" sz="3000" dirty="0"/>
              <a:t>2- Variance due to </a:t>
            </a:r>
            <a:r>
              <a:rPr lang="en-US" sz="3000" dirty="0" err="1"/>
              <a:t>Af</a:t>
            </a:r>
            <a:endParaRPr lang="en-US" sz="3000" dirty="0"/>
          </a:p>
          <a:p>
            <a:r>
              <a:rPr lang="en-US" sz="3000" dirty="0"/>
              <a:t>3- Variance due to Cf</a:t>
            </a:r>
          </a:p>
          <a:p>
            <a:r>
              <a:rPr lang="en-US" sz="3000" dirty="0"/>
              <a:t>4- Variance due to Ef</a:t>
            </a:r>
          </a:p>
          <a:p>
            <a:endParaRPr lang="en-US" sz="3000" dirty="0"/>
          </a:p>
          <a:p>
            <a:r>
              <a:rPr lang="en-US" sz="3000" dirty="0"/>
              <a:t>5- Mean (males)</a:t>
            </a:r>
          </a:p>
          <a:p>
            <a:r>
              <a:rPr lang="en-US" sz="3000" dirty="0"/>
              <a:t>6- Variance due to Am</a:t>
            </a:r>
          </a:p>
          <a:p>
            <a:r>
              <a:rPr lang="en-US" sz="3000" dirty="0"/>
              <a:t>7- Variance due to Cm</a:t>
            </a:r>
          </a:p>
          <a:p>
            <a:r>
              <a:rPr lang="en-US" sz="3000" dirty="0"/>
              <a:t>8- Variance due to </a:t>
            </a:r>
            <a:r>
              <a:rPr lang="en-US" sz="3000" dirty="0" err="1"/>
              <a:t>Em</a:t>
            </a:r>
            <a:endParaRPr lang="en-US" sz="3000" dirty="0"/>
          </a:p>
          <a:p>
            <a:endParaRPr lang="en-US" sz="3000" dirty="0"/>
          </a:p>
          <a:p>
            <a:r>
              <a:rPr lang="en-US" sz="3000" dirty="0"/>
              <a:t>8 Total Parameters</a:t>
            </a:r>
          </a:p>
        </p:txBody>
      </p:sp>
      <p:sp>
        <p:nvSpPr>
          <p:cNvPr id="5" name="Title 4">
            <a:extLst>
              <a:ext uri="{FF2B5EF4-FFF2-40B4-BE49-F238E27FC236}">
                <a16:creationId xmlns:a16="http://schemas.microsoft.com/office/drawing/2014/main" id="{4A285172-4CE0-D99F-617A-73C9998E80F7}"/>
              </a:ext>
            </a:extLst>
          </p:cNvPr>
          <p:cNvSpPr>
            <a:spLocks noGrp="1"/>
          </p:cNvSpPr>
          <p:nvPr>
            <p:ph type="title"/>
          </p:nvPr>
        </p:nvSpPr>
        <p:spPr>
          <a:xfrm>
            <a:off x="609600" y="53403"/>
            <a:ext cx="10972800" cy="1143000"/>
          </a:xfrm>
        </p:spPr>
        <p:txBody>
          <a:bodyPr/>
          <a:lstStyle/>
          <a:p>
            <a:r>
              <a:rPr lang="en-US" sz="4400" dirty="0"/>
              <a:t>Quantitative Sex Limitation </a:t>
            </a:r>
          </a:p>
        </p:txBody>
      </p:sp>
    </p:spTree>
    <p:extLst>
      <p:ext uri="{BB962C8B-B14F-4D97-AF65-F5344CB8AC3E}">
        <p14:creationId xmlns:p14="http://schemas.microsoft.com/office/powerpoint/2010/main" val="199252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 name="Picture 572">
            <a:extLst>
              <a:ext uri="{FF2B5EF4-FFF2-40B4-BE49-F238E27FC236}">
                <a16:creationId xmlns:a16="http://schemas.microsoft.com/office/drawing/2014/main" id="{E0570B0F-7B23-5038-1B78-C05215598065}"/>
              </a:ext>
            </a:extLst>
          </p:cNvPr>
          <p:cNvPicPr>
            <a:picLocks noChangeAspect="1"/>
          </p:cNvPicPr>
          <p:nvPr/>
        </p:nvPicPr>
        <p:blipFill>
          <a:blip r:embed="rId3"/>
          <a:stretch>
            <a:fillRect/>
          </a:stretch>
        </p:blipFill>
        <p:spPr>
          <a:xfrm>
            <a:off x="0" y="138478"/>
            <a:ext cx="4594578" cy="2965865"/>
          </a:xfrm>
          <a:prstGeom prst="rect">
            <a:avLst/>
          </a:prstGeom>
        </p:spPr>
      </p:pic>
      <p:pic>
        <p:nvPicPr>
          <p:cNvPr id="621" name="Picture 620">
            <a:extLst>
              <a:ext uri="{FF2B5EF4-FFF2-40B4-BE49-F238E27FC236}">
                <a16:creationId xmlns:a16="http://schemas.microsoft.com/office/drawing/2014/main" id="{E5491B38-B7D9-D39E-5280-112B9D961695}"/>
              </a:ext>
            </a:extLst>
          </p:cNvPr>
          <p:cNvPicPr>
            <a:picLocks noChangeAspect="1"/>
          </p:cNvPicPr>
          <p:nvPr/>
        </p:nvPicPr>
        <p:blipFill>
          <a:blip r:embed="rId4"/>
          <a:stretch>
            <a:fillRect/>
          </a:stretch>
        </p:blipFill>
        <p:spPr>
          <a:xfrm>
            <a:off x="4594578" y="147568"/>
            <a:ext cx="4765288" cy="2956775"/>
          </a:xfrm>
          <a:prstGeom prst="rect">
            <a:avLst/>
          </a:prstGeom>
        </p:spPr>
      </p:pic>
      <p:pic>
        <p:nvPicPr>
          <p:cNvPr id="764" name="Picture 763">
            <a:extLst>
              <a:ext uri="{FF2B5EF4-FFF2-40B4-BE49-F238E27FC236}">
                <a16:creationId xmlns:a16="http://schemas.microsoft.com/office/drawing/2014/main" id="{4F85AED9-3497-238B-471E-05F7E718DE1E}"/>
              </a:ext>
            </a:extLst>
          </p:cNvPr>
          <p:cNvPicPr>
            <a:picLocks noChangeAspect="1"/>
          </p:cNvPicPr>
          <p:nvPr/>
        </p:nvPicPr>
        <p:blipFill>
          <a:blip r:embed="rId5"/>
          <a:stretch>
            <a:fillRect/>
          </a:stretch>
        </p:blipFill>
        <p:spPr>
          <a:xfrm>
            <a:off x="1510827" y="3963636"/>
            <a:ext cx="5041522" cy="2755886"/>
          </a:xfrm>
          <a:prstGeom prst="rect">
            <a:avLst/>
          </a:prstGeom>
        </p:spPr>
      </p:pic>
      <p:sp>
        <p:nvSpPr>
          <p:cNvPr id="765" name="TextBox 764">
            <a:extLst>
              <a:ext uri="{FF2B5EF4-FFF2-40B4-BE49-F238E27FC236}">
                <a16:creationId xmlns:a16="http://schemas.microsoft.com/office/drawing/2014/main" id="{E2916A08-FF4A-DC69-E905-F6B226B89908}"/>
              </a:ext>
            </a:extLst>
          </p:cNvPr>
          <p:cNvSpPr txBox="1"/>
          <p:nvPr/>
        </p:nvSpPr>
        <p:spPr>
          <a:xfrm rot="10800000" flipH="1" flipV="1">
            <a:off x="8706555" y="4226611"/>
            <a:ext cx="3725333" cy="2400657"/>
          </a:xfrm>
          <a:prstGeom prst="rect">
            <a:avLst/>
          </a:prstGeom>
          <a:noFill/>
        </p:spPr>
        <p:txBody>
          <a:bodyPr wrap="square" rtlCol="0">
            <a:spAutoFit/>
          </a:bodyPr>
          <a:lstStyle/>
          <a:p>
            <a:pPr algn="ctr"/>
            <a:r>
              <a:rPr lang="en-US" sz="3000" u="sng" dirty="0"/>
              <a:t>No Sex Limitation </a:t>
            </a:r>
          </a:p>
          <a:p>
            <a:pPr algn="ctr"/>
            <a:r>
              <a:rPr lang="en-US" sz="3000" dirty="0" err="1"/>
              <a:t>VAf</a:t>
            </a:r>
            <a:r>
              <a:rPr lang="en-US" sz="3000" dirty="0"/>
              <a:t>  = </a:t>
            </a:r>
            <a:r>
              <a:rPr lang="en-US" sz="3000" dirty="0" err="1"/>
              <a:t>VAm</a:t>
            </a:r>
            <a:endParaRPr lang="en-US" sz="3000" dirty="0"/>
          </a:p>
          <a:p>
            <a:pPr algn="ctr"/>
            <a:r>
              <a:rPr lang="en-US" sz="3000" dirty="0" err="1"/>
              <a:t>VCf</a:t>
            </a:r>
            <a:r>
              <a:rPr lang="en-US" sz="3000" dirty="0"/>
              <a:t> = </a:t>
            </a:r>
            <a:r>
              <a:rPr lang="en-US" sz="3000" dirty="0" err="1"/>
              <a:t>VCm</a:t>
            </a:r>
            <a:endParaRPr lang="en-US" sz="3000" dirty="0"/>
          </a:p>
          <a:p>
            <a:pPr algn="ctr"/>
            <a:r>
              <a:rPr lang="en-US" sz="3000" dirty="0" err="1"/>
              <a:t>VEf</a:t>
            </a:r>
            <a:r>
              <a:rPr lang="en-US" sz="3000" dirty="0"/>
              <a:t> = Vem</a:t>
            </a:r>
          </a:p>
          <a:p>
            <a:pPr algn="ctr"/>
            <a:r>
              <a:rPr lang="en-US" sz="3000" dirty="0" err="1"/>
              <a:t>varF</a:t>
            </a:r>
            <a:r>
              <a:rPr lang="en-US" sz="3000" dirty="0"/>
              <a:t> = </a:t>
            </a:r>
            <a:r>
              <a:rPr lang="en-US" sz="3000" dirty="0" err="1"/>
              <a:t>varM</a:t>
            </a:r>
            <a:endParaRPr lang="en-US" sz="3000" dirty="0"/>
          </a:p>
        </p:txBody>
      </p:sp>
      <p:sp>
        <p:nvSpPr>
          <p:cNvPr id="766" name="TextBox 765">
            <a:extLst>
              <a:ext uri="{FF2B5EF4-FFF2-40B4-BE49-F238E27FC236}">
                <a16:creationId xmlns:a16="http://schemas.microsoft.com/office/drawing/2014/main" id="{6B77FA02-9682-D654-8BA8-FBC1F46A09F2}"/>
              </a:ext>
            </a:extLst>
          </p:cNvPr>
          <p:cNvSpPr txBox="1"/>
          <p:nvPr/>
        </p:nvSpPr>
        <p:spPr>
          <a:xfrm rot="10800000" flipH="1" flipV="1">
            <a:off x="8619067" y="3495"/>
            <a:ext cx="3900311" cy="3339376"/>
          </a:xfrm>
          <a:prstGeom prst="rect">
            <a:avLst/>
          </a:prstGeom>
          <a:noFill/>
        </p:spPr>
        <p:txBody>
          <a:bodyPr wrap="square" rtlCol="0">
            <a:spAutoFit/>
          </a:bodyPr>
          <a:lstStyle/>
          <a:p>
            <a:pPr algn="ctr"/>
            <a:r>
              <a:rPr lang="en-US" sz="3000" u="sng" dirty="0"/>
              <a:t>Quantitative Sex Limitation </a:t>
            </a:r>
          </a:p>
          <a:p>
            <a:pPr algn="ctr"/>
            <a:endParaRPr lang="en-US" sz="3000" dirty="0"/>
          </a:p>
          <a:p>
            <a:pPr algn="ctr"/>
            <a:r>
              <a:rPr lang="en-US" sz="3000" dirty="0" err="1"/>
              <a:t>VAf</a:t>
            </a:r>
            <a:r>
              <a:rPr lang="en-US" sz="3000" dirty="0"/>
              <a:t>  </a:t>
            </a:r>
            <a:r>
              <a:rPr lang="en-US" sz="3100" kern="100" dirty="0">
                <a:effectLst/>
                <a:latin typeface="Arial" panose="020B0604020202020204" pitchFamily="34" charset="0"/>
                <a:ea typeface="Calibri" panose="020F0502020204030204" pitchFamily="34" charset="0"/>
                <a:cs typeface="Times New Roman (Body CS)"/>
                <a:sym typeface="Symbol" pitchFamily="2" charset="2"/>
              </a:rPr>
              <a:t></a:t>
            </a:r>
            <a:r>
              <a:rPr lang="en-US" sz="3100" kern="100" dirty="0">
                <a:latin typeface="Arial" panose="020B0604020202020204" pitchFamily="34" charset="0"/>
                <a:ea typeface="Calibri" panose="020F0502020204030204" pitchFamily="34" charset="0"/>
                <a:cs typeface="Times New Roman (Body CS)"/>
                <a:sym typeface="Symbol" pitchFamily="2" charset="2"/>
              </a:rPr>
              <a:t> </a:t>
            </a:r>
            <a:r>
              <a:rPr lang="en-US" sz="3000" dirty="0" err="1"/>
              <a:t>VAm</a:t>
            </a:r>
            <a:endParaRPr lang="en-US" sz="3000" dirty="0"/>
          </a:p>
          <a:p>
            <a:pPr algn="ctr"/>
            <a:r>
              <a:rPr lang="en-US" sz="3000" dirty="0" err="1"/>
              <a:t>VCf</a:t>
            </a:r>
            <a:r>
              <a:rPr lang="en-US" sz="2800" dirty="0"/>
              <a:t> </a:t>
            </a:r>
            <a:r>
              <a:rPr lang="en-US" sz="2800" kern="100" dirty="0">
                <a:effectLst/>
                <a:latin typeface="Arial" panose="020B0604020202020204" pitchFamily="34" charset="0"/>
                <a:ea typeface="Calibri" panose="020F0502020204030204" pitchFamily="34" charset="0"/>
                <a:cs typeface="Times New Roman (Body CS)"/>
                <a:sym typeface="Symbol" pitchFamily="2" charset="2"/>
              </a:rPr>
              <a:t></a:t>
            </a:r>
            <a:r>
              <a:rPr lang="en-US" sz="2800" kern="100" dirty="0">
                <a:latin typeface="Arial" panose="020B0604020202020204" pitchFamily="34" charset="0"/>
                <a:ea typeface="Calibri" panose="020F0502020204030204" pitchFamily="34" charset="0"/>
                <a:cs typeface="Times New Roman (Body CS)"/>
                <a:sym typeface="Symbol" pitchFamily="2" charset="2"/>
              </a:rPr>
              <a:t> </a:t>
            </a:r>
            <a:r>
              <a:rPr lang="en-US" sz="3000" dirty="0" err="1"/>
              <a:t>VCm</a:t>
            </a:r>
            <a:endParaRPr lang="en-US" sz="3000" dirty="0"/>
          </a:p>
          <a:p>
            <a:pPr algn="ctr"/>
            <a:r>
              <a:rPr lang="en-US" sz="3000" dirty="0" err="1"/>
              <a:t>VEf</a:t>
            </a:r>
            <a:r>
              <a:rPr lang="en-US" sz="2800" dirty="0"/>
              <a:t> </a:t>
            </a:r>
            <a:r>
              <a:rPr lang="en-US" sz="2800" kern="100" dirty="0">
                <a:effectLst/>
                <a:latin typeface="Arial" panose="020B0604020202020204" pitchFamily="34" charset="0"/>
                <a:ea typeface="Calibri" panose="020F0502020204030204" pitchFamily="34" charset="0"/>
                <a:cs typeface="Times New Roman (Body CS)"/>
                <a:sym typeface="Symbol" pitchFamily="2" charset="2"/>
              </a:rPr>
              <a:t></a:t>
            </a:r>
            <a:r>
              <a:rPr lang="en-US" sz="2800" kern="100" dirty="0">
                <a:latin typeface="Arial" panose="020B0604020202020204" pitchFamily="34" charset="0"/>
                <a:ea typeface="Calibri" panose="020F0502020204030204" pitchFamily="34" charset="0"/>
                <a:cs typeface="Times New Roman (Body CS)"/>
                <a:sym typeface="Symbol" pitchFamily="2" charset="2"/>
              </a:rPr>
              <a:t> </a:t>
            </a:r>
            <a:r>
              <a:rPr lang="en-US" sz="3000" dirty="0"/>
              <a:t>Vem</a:t>
            </a:r>
          </a:p>
          <a:p>
            <a:pPr algn="ctr"/>
            <a:r>
              <a:rPr lang="en-US" sz="3000" dirty="0" err="1"/>
              <a:t>varF</a:t>
            </a:r>
            <a:r>
              <a:rPr lang="en-US" sz="2800" dirty="0"/>
              <a:t> </a:t>
            </a:r>
            <a:r>
              <a:rPr lang="en-US" sz="2800" kern="100" dirty="0">
                <a:effectLst/>
                <a:latin typeface="Arial" panose="020B0604020202020204" pitchFamily="34" charset="0"/>
                <a:ea typeface="Calibri" panose="020F0502020204030204" pitchFamily="34" charset="0"/>
                <a:cs typeface="Times New Roman (Body CS)"/>
                <a:sym typeface="Symbol" pitchFamily="2" charset="2"/>
              </a:rPr>
              <a:t></a:t>
            </a:r>
            <a:r>
              <a:rPr lang="en-US" sz="2800" kern="100" dirty="0">
                <a:latin typeface="Arial" panose="020B0604020202020204" pitchFamily="34" charset="0"/>
                <a:ea typeface="Calibri" panose="020F0502020204030204" pitchFamily="34" charset="0"/>
                <a:cs typeface="Times New Roman (Body CS)"/>
                <a:sym typeface="Symbol" pitchFamily="2" charset="2"/>
              </a:rPr>
              <a:t> </a:t>
            </a:r>
            <a:r>
              <a:rPr lang="en-US" sz="3000" dirty="0" err="1"/>
              <a:t>varM</a:t>
            </a:r>
            <a:endParaRPr lang="en-US" sz="3000" dirty="0"/>
          </a:p>
        </p:txBody>
      </p:sp>
    </p:spTree>
    <p:extLst>
      <p:ext uri="{BB962C8B-B14F-4D97-AF65-F5344CB8AC3E}">
        <p14:creationId xmlns:p14="http://schemas.microsoft.com/office/powerpoint/2010/main" val="57167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AB2E55-AE4A-4495-0A2B-FFF071577413}"/>
              </a:ext>
            </a:extLst>
          </p:cNvPr>
          <p:cNvSpPr>
            <a:spLocks noGrp="1"/>
          </p:cNvSpPr>
          <p:nvPr>
            <p:ph type="ctrTitle"/>
          </p:nvPr>
        </p:nvSpPr>
        <p:spPr/>
        <p:txBody>
          <a:bodyPr/>
          <a:lstStyle/>
          <a:p>
            <a:r>
              <a:rPr lang="en-US" dirty="0"/>
              <a:t>Implementing a Quantitative Sex Limitation Model in </a:t>
            </a:r>
            <a:r>
              <a:rPr lang="en-US" dirty="0" err="1"/>
              <a:t>OpenMx</a:t>
            </a:r>
            <a:endParaRPr lang="en-US" dirty="0"/>
          </a:p>
        </p:txBody>
      </p:sp>
      <p:sp>
        <p:nvSpPr>
          <p:cNvPr id="6" name="Subtitle 5">
            <a:extLst>
              <a:ext uri="{FF2B5EF4-FFF2-40B4-BE49-F238E27FC236}">
                <a16:creationId xmlns:a16="http://schemas.microsoft.com/office/drawing/2014/main" id="{B63A159A-E72C-C03F-15B2-2594710B0DDB}"/>
              </a:ext>
            </a:extLst>
          </p:cNvPr>
          <p:cNvSpPr>
            <a:spLocks noGrp="1"/>
          </p:cNvSpPr>
          <p:nvPr>
            <p:ph type="subTitle" idx="1"/>
          </p:nvPr>
        </p:nvSpPr>
        <p:spPr/>
        <p:txBody>
          <a:bodyPr>
            <a:normAutofit/>
          </a:bodyPr>
          <a:lstStyle/>
          <a:p>
            <a:r>
              <a:rPr lang="en-US" sz="3600" dirty="0"/>
              <a:t>Open  Day2SexLimPrac.R</a:t>
            </a:r>
          </a:p>
        </p:txBody>
      </p:sp>
    </p:spTree>
    <p:extLst>
      <p:ext uri="{BB962C8B-B14F-4D97-AF65-F5344CB8AC3E}">
        <p14:creationId xmlns:p14="http://schemas.microsoft.com/office/powerpoint/2010/main" val="138402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6E63A4E-0B9C-3E4E-135F-6D9F21182026}"/>
              </a:ext>
            </a:extLst>
          </p:cNvPr>
          <p:cNvGrpSpPr/>
          <p:nvPr/>
        </p:nvGrpSpPr>
        <p:grpSpPr>
          <a:xfrm>
            <a:off x="298031" y="1082822"/>
            <a:ext cx="5719284" cy="5630728"/>
            <a:chOff x="298031" y="1082822"/>
            <a:chExt cx="5719284" cy="5630728"/>
          </a:xfrm>
        </p:grpSpPr>
        <p:grpSp>
          <p:nvGrpSpPr>
            <p:cNvPr id="18" name="Group 17">
              <a:extLst>
                <a:ext uri="{FF2B5EF4-FFF2-40B4-BE49-F238E27FC236}">
                  <a16:creationId xmlns:a16="http://schemas.microsoft.com/office/drawing/2014/main" id="{F61C9B86-E474-CFE4-8AE9-BD39307BB109}"/>
                </a:ext>
              </a:extLst>
            </p:cNvPr>
            <p:cNvGrpSpPr/>
            <p:nvPr/>
          </p:nvGrpSpPr>
          <p:grpSpPr>
            <a:xfrm>
              <a:off x="298031" y="1082822"/>
              <a:ext cx="5719284" cy="3626368"/>
              <a:chOff x="298031" y="1082822"/>
              <a:chExt cx="5719284" cy="3626368"/>
            </a:xfrm>
          </p:grpSpPr>
          <p:grpSp>
            <p:nvGrpSpPr>
              <p:cNvPr id="128" name="Group 16">
                <a:extLst>
                  <a:ext uri="{FF2B5EF4-FFF2-40B4-BE49-F238E27FC236}">
                    <a16:creationId xmlns:a16="http://schemas.microsoft.com/office/drawing/2014/main" id="{E2076973-F7A6-0E0D-F33B-D434C8FCF7C6}"/>
                  </a:ext>
                </a:extLst>
              </p:cNvPr>
              <p:cNvGrpSpPr>
                <a:grpSpLocks/>
              </p:cNvGrpSpPr>
              <p:nvPr/>
            </p:nvGrpSpPr>
            <p:grpSpPr bwMode="auto">
              <a:xfrm>
                <a:off x="298031" y="1082822"/>
                <a:ext cx="5719284" cy="3626368"/>
                <a:chOff x="1108078" y="513694"/>
                <a:chExt cx="5413520" cy="3380139"/>
              </a:xfrm>
            </p:grpSpPr>
            <p:grpSp>
              <p:nvGrpSpPr>
                <p:cNvPr id="129" name="Group 46">
                  <a:extLst>
                    <a:ext uri="{FF2B5EF4-FFF2-40B4-BE49-F238E27FC236}">
                      <a16:creationId xmlns:a16="http://schemas.microsoft.com/office/drawing/2014/main" id="{F1749E65-C4D9-3FD8-1495-984D3468C115}"/>
                    </a:ext>
                  </a:extLst>
                </p:cNvPr>
                <p:cNvGrpSpPr>
                  <a:grpSpLocks/>
                </p:cNvGrpSpPr>
                <p:nvPr/>
              </p:nvGrpSpPr>
              <p:grpSpPr bwMode="auto">
                <a:xfrm>
                  <a:off x="1108078" y="513694"/>
                  <a:ext cx="5413520" cy="3380139"/>
                  <a:chOff x="2248924" y="-238472"/>
                  <a:chExt cx="4571154" cy="3057872"/>
                </a:xfrm>
              </p:grpSpPr>
              <p:grpSp>
                <p:nvGrpSpPr>
                  <p:cNvPr id="136" name="Group 47">
                    <a:extLst>
                      <a:ext uri="{FF2B5EF4-FFF2-40B4-BE49-F238E27FC236}">
                        <a16:creationId xmlns:a16="http://schemas.microsoft.com/office/drawing/2014/main" id="{25B25A63-9D4A-F48B-85BC-B37AF2381CC6}"/>
                      </a:ext>
                    </a:extLst>
                  </p:cNvPr>
                  <p:cNvGrpSpPr>
                    <a:grpSpLocks/>
                  </p:cNvGrpSpPr>
                  <p:nvPr/>
                </p:nvGrpSpPr>
                <p:grpSpPr bwMode="auto">
                  <a:xfrm>
                    <a:off x="2248924" y="-238472"/>
                    <a:ext cx="4571154" cy="3057872"/>
                    <a:chOff x="874162" y="236054"/>
                    <a:chExt cx="7125697" cy="4484192"/>
                  </a:xfrm>
                </p:grpSpPr>
                <p:sp>
                  <p:nvSpPr>
                    <p:cNvPr id="143" name="Rectangle 54">
                      <a:extLst>
                        <a:ext uri="{FF2B5EF4-FFF2-40B4-BE49-F238E27FC236}">
                          <a16:creationId xmlns:a16="http://schemas.microsoft.com/office/drawing/2014/main" id="{23C40ADD-CFC4-6EB3-19AD-8539055E3D3F}"/>
                        </a:ext>
                      </a:extLst>
                    </p:cNvPr>
                    <p:cNvSpPr>
                      <a:spLocks noChangeArrowheads="1"/>
                    </p:cNvSpPr>
                    <p:nvPr/>
                  </p:nvSpPr>
                  <p:spPr bwMode="auto">
                    <a:xfrm>
                      <a:off x="2035815" y="3806278"/>
                      <a:ext cx="915115" cy="913968"/>
                    </a:xfrm>
                    <a:prstGeom prst="rect">
                      <a:avLst/>
                    </a:prstGeom>
                    <a:solidFill>
                      <a:schemeClr val="tx1">
                        <a:lumMod val="75000"/>
                      </a:schemeClr>
                    </a:solidFill>
                    <a:ln w="25400">
                      <a:solidFill>
                        <a:schemeClr val="bg1"/>
                      </a:solidFill>
                      <a:miter lim="800000"/>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CC5439">
                              <a:lumMod val="75000"/>
                            </a:srgbClr>
                          </a:solidFill>
                          <a:effectLst/>
                          <a:uLnTx/>
                          <a:uFillTx/>
                          <a:latin typeface="Calibri" panose="020F0502020204030204" pitchFamily="34" charset="0"/>
                          <a:ea typeface="ＭＳ Ｐゴシック" panose="020B0600070205080204" pitchFamily="34" charset="-128"/>
                          <a:cs typeface="+mn-cs"/>
                        </a:rPr>
                        <a:t>P</a:t>
                      </a:r>
                      <a:r>
                        <a:rPr kumimoji="0" lang="en-US" altLang="en-US" sz="2200" b="0" i="0" u="none" strike="noStrike" kern="1200" cap="none" spc="0" normalizeH="0" baseline="-25000" noProof="0" dirty="0">
                          <a:ln>
                            <a:noFill/>
                          </a:ln>
                          <a:solidFill>
                            <a:srgbClr val="CC5439">
                              <a:lumMod val="75000"/>
                            </a:srgbClr>
                          </a:solidFill>
                          <a:effectLst/>
                          <a:uLnTx/>
                          <a:uFillTx/>
                          <a:latin typeface="Calibri" panose="020F0502020204030204" pitchFamily="34" charset="0"/>
                          <a:ea typeface="ＭＳ Ｐゴシック" panose="020B0600070205080204" pitchFamily="34" charset="-128"/>
                          <a:cs typeface="+mn-cs"/>
                        </a:rPr>
                        <a:t>T1f</a:t>
                      </a:r>
                    </a:p>
                  </p:txBody>
                </p:sp>
                <p:cxnSp>
                  <p:nvCxnSpPr>
                    <p:cNvPr id="144" name="Straight Arrow Connector 58">
                      <a:extLst>
                        <a:ext uri="{FF2B5EF4-FFF2-40B4-BE49-F238E27FC236}">
                          <a16:creationId xmlns:a16="http://schemas.microsoft.com/office/drawing/2014/main" id="{FC2A86D7-7CF5-429F-D940-928178604F92}"/>
                        </a:ext>
                      </a:extLst>
                    </p:cNvPr>
                    <p:cNvCxnSpPr>
                      <a:cxnSpLocks noChangeShapeType="1"/>
                      <a:endCxn id="143" idx="0"/>
                    </p:cNvCxnSpPr>
                    <p:nvPr/>
                  </p:nvCxnSpPr>
                  <p:spPr bwMode="auto">
                    <a:xfrm flipH="1">
                      <a:off x="2493894" y="3195897"/>
                      <a:ext cx="2298"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45" name="Straight Arrow Connector 59">
                      <a:extLst>
                        <a:ext uri="{FF2B5EF4-FFF2-40B4-BE49-F238E27FC236}">
                          <a16:creationId xmlns:a16="http://schemas.microsoft.com/office/drawing/2014/main" id="{084948F2-CE44-6E18-83E6-509CE86B69BB}"/>
                        </a:ext>
                      </a:extLst>
                    </p:cNvPr>
                    <p:cNvCxnSpPr>
                      <a:cxnSpLocks noChangeShapeType="1"/>
                    </p:cNvCxnSpPr>
                    <p:nvPr/>
                  </p:nvCxnSpPr>
                  <p:spPr bwMode="auto">
                    <a:xfrm flipH="1">
                      <a:off x="2813510" y="3195897"/>
                      <a:ext cx="634942"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46" name="Straight Arrow Connector 60">
                      <a:extLst>
                        <a:ext uri="{FF2B5EF4-FFF2-40B4-BE49-F238E27FC236}">
                          <a16:creationId xmlns:a16="http://schemas.microsoft.com/office/drawing/2014/main" id="{8A60B649-9D44-F889-DBAF-9875ED764833}"/>
                        </a:ext>
                      </a:extLst>
                    </p:cNvPr>
                    <p:cNvCxnSpPr>
                      <a:cxnSpLocks noChangeShapeType="1"/>
                    </p:cNvCxnSpPr>
                    <p:nvPr/>
                  </p:nvCxnSpPr>
                  <p:spPr bwMode="auto">
                    <a:xfrm>
                      <a:off x="1627171" y="3195897"/>
                      <a:ext cx="601524"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sp>
                  <p:nvSpPr>
                    <p:cNvPr id="147" name="Rectangle 61">
                      <a:extLst>
                        <a:ext uri="{FF2B5EF4-FFF2-40B4-BE49-F238E27FC236}">
                          <a16:creationId xmlns:a16="http://schemas.microsoft.com/office/drawing/2014/main" id="{9225BD65-DFA1-3F1E-1898-485BA15CEE90}"/>
                        </a:ext>
                      </a:extLst>
                    </p:cNvPr>
                    <p:cNvSpPr>
                      <a:spLocks noChangeArrowheads="1"/>
                    </p:cNvSpPr>
                    <p:nvPr/>
                  </p:nvSpPr>
                  <p:spPr bwMode="auto">
                    <a:xfrm>
                      <a:off x="5535080" y="3806278"/>
                      <a:ext cx="915115" cy="913968"/>
                    </a:xfrm>
                    <a:prstGeom prst="rect">
                      <a:avLst/>
                    </a:prstGeom>
                    <a:solidFill>
                      <a:schemeClr val="tx1">
                        <a:lumMod val="75000"/>
                      </a:schemeClr>
                    </a:solidFill>
                    <a:ln w="25400">
                      <a:solidFill>
                        <a:schemeClr val="bg1"/>
                      </a:solidFill>
                      <a:miter lim="800000"/>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CC5439">
                              <a:lumMod val="75000"/>
                            </a:srgbClr>
                          </a:solidFill>
                          <a:effectLst/>
                          <a:uLnTx/>
                          <a:uFillTx/>
                          <a:latin typeface="Calibri" panose="020F0502020204030204" pitchFamily="34" charset="0"/>
                          <a:ea typeface="ＭＳ Ｐゴシック" panose="020B0600070205080204" pitchFamily="34" charset="-128"/>
                          <a:cs typeface="+mn-cs"/>
                        </a:rPr>
                        <a:t>P</a:t>
                      </a:r>
                      <a:r>
                        <a:rPr kumimoji="0" lang="en-US" altLang="en-US" sz="2200" b="0" i="0" u="none" strike="noStrike" kern="1200" cap="none" spc="0" normalizeH="0" baseline="-25000" noProof="0" dirty="0">
                          <a:ln>
                            <a:noFill/>
                          </a:ln>
                          <a:solidFill>
                            <a:srgbClr val="CC5439">
                              <a:lumMod val="75000"/>
                            </a:srgbClr>
                          </a:solidFill>
                          <a:effectLst/>
                          <a:uLnTx/>
                          <a:uFillTx/>
                          <a:latin typeface="Calibri" panose="020F0502020204030204" pitchFamily="34" charset="0"/>
                          <a:ea typeface="ＭＳ Ｐゴシック" panose="020B0600070205080204" pitchFamily="34" charset="-128"/>
                          <a:cs typeface="+mn-cs"/>
                        </a:rPr>
                        <a:t>T2f</a:t>
                      </a:r>
                    </a:p>
                  </p:txBody>
                </p:sp>
                <p:cxnSp>
                  <p:nvCxnSpPr>
                    <p:cNvPr id="148" name="Straight Arrow Connector 65">
                      <a:extLst>
                        <a:ext uri="{FF2B5EF4-FFF2-40B4-BE49-F238E27FC236}">
                          <a16:creationId xmlns:a16="http://schemas.microsoft.com/office/drawing/2014/main" id="{855D64BF-068D-08D2-6BCE-A730B8DC7E85}"/>
                        </a:ext>
                      </a:extLst>
                    </p:cNvPr>
                    <p:cNvCxnSpPr>
                      <a:cxnSpLocks noChangeShapeType="1"/>
                      <a:endCxn id="147" idx="0"/>
                    </p:cNvCxnSpPr>
                    <p:nvPr/>
                  </p:nvCxnSpPr>
                  <p:spPr bwMode="auto">
                    <a:xfrm flipH="1">
                      <a:off x="5992148" y="3195898"/>
                      <a:ext cx="2297"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49" name="Straight Arrow Connector 66">
                      <a:extLst>
                        <a:ext uri="{FF2B5EF4-FFF2-40B4-BE49-F238E27FC236}">
                          <a16:creationId xmlns:a16="http://schemas.microsoft.com/office/drawing/2014/main" id="{C6BEDE47-B48C-AAF7-EE57-CA095CFA91B6}"/>
                        </a:ext>
                      </a:extLst>
                    </p:cNvPr>
                    <p:cNvCxnSpPr>
                      <a:cxnSpLocks noChangeShapeType="1"/>
                    </p:cNvCxnSpPr>
                    <p:nvPr/>
                  </p:nvCxnSpPr>
                  <p:spPr bwMode="auto">
                    <a:xfrm flipH="1">
                      <a:off x="6311763" y="3195898"/>
                      <a:ext cx="634943"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50" name="Straight Arrow Connector 67">
                      <a:extLst>
                        <a:ext uri="{FF2B5EF4-FFF2-40B4-BE49-F238E27FC236}">
                          <a16:creationId xmlns:a16="http://schemas.microsoft.com/office/drawing/2014/main" id="{7F2DB128-5A12-F74D-174E-5FB045029098}"/>
                        </a:ext>
                      </a:extLst>
                    </p:cNvPr>
                    <p:cNvCxnSpPr>
                      <a:cxnSpLocks noChangeShapeType="1"/>
                    </p:cNvCxnSpPr>
                    <p:nvPr/>
                  </p:nvCxnSpPr>
                  <p:spPr bwMode="auto">
                    <a:xfrm>
                      <a:off x="5125426" y="3195898"/>
                      <a:ext cx="601525"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51" name="Curved Connector 68">
                      <a:extLst>
                        <a:ext uri="{FF2B5EF4-FFF2-40B4-BE49-F238E27FC236}">
                          <a16:creationId xmlns:a16="http://schemas.microsoft.com/office/drawing/2014/main" id="{AB7F356F-92AE-9159-E747-DE0B5F62C3F9}"/>
                        </a:ext>
                      </a:extLst>
                    </p:cNvPr>
                    <p:cNvCxnSpPr>
                      <a:cxnSpLocks noChangeShapeType="1"/>
                      <a:stCxn id="131" idx="0"/>
                      <a:endCxn id="134" idx="0"/>
                    </p:cNvCxnSpPr>
                    <p:nvPr/>
                  </p:nvCxnSpPr>
                  <p:spPr bwMode="auto">
                    <a:xfrm rot="5400000" flipH="1" flipV="1">
                      <a:off x="4224786" y="584136"/>
                      <a:ext cx="15704" cy="3512851"/>
                    </a:xfrm>
                    <a:prstGeom prst="curvedConnector3">
                      <a:avLst>
                        <a:gd name="adj1" fmla="val 8911110"/>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52" name="TextBox 151">
                      <a:extLst>
                        <a:ext uri="{FF2B5EF4-FFF2-40B4-BE49-F238E27FC236}">
                          <a16:creationId xmlns:a16="http://schemas.microsoft.com/office/drawing/2014/main" id="{B3F1DC64-14DC-C6C0-16EC-A61C693AF580}"/>
                        </a:ext>
                      </a:extLst>
                    </p:cNvPr>
                    <p:cNvSpPr txBox="1"/>
                    <p:nvPr/>
                  </p:nvSpPr>
                  <p:spPr>
                    <a:xfrm>
                      <a:off x="1081685" y="236054"/>
                      <a:ext cx="1514081" cy="9514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MZf</a:t>
                      </a:r>
                      <a:r>
                        <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DZf</a:t>
                      </a:r>
                      <a:r>
                        <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rPr>
                        <a:t>= 0.5</a:t>
                      </a:r>
                    </a:p>
                  </p:txBody>
                </p:sp>
                <p:sp>
                  <p:nvSpPr>
                    <p:cNvPr id="153" name="TextBox 152">
                      <a:extLst>
                        <a:ext uri="{FF2B5EF4-FFF2-40B4-BE49-F238E27FC236}">
                          <a16:creationId xmlns:a16="http://schemas.microsoft.com/office/drawing/2014/main" id="{15E25A83-E101-E37B-3D3A-DD05402BAD51}"/>
                        </a:ext>
                      </a:extLst>
                    </p:cNvPr>
                    <p:cNvSpPr txBox="1"/>
                    <p:nvPr/>
                  </p:nvSpPr>
                  <p:spPr>
                    <a:xfrm>
                      <a:off x="4921883" y="254505"/>
                      <a:ext cx="1721981" cy="951454"/>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MZf</a:t>
                      </a:r>
                      <a:r>
                        <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0" dirty="0" err="1">
                          <a:solidFill>
                            <a:sysClr val="window" lastClr="FFFFFF"/>
                          </a:solidFill>
                          <a:latin typeface="Corbel"/>
                          <a:ea typeface="ＭＳ Ｐゴシック" panose="020B0600070205080204" pitchFamily="34" charset="-128"/>
                        </a:rPr>
                        <a:t>DZf</a:t>
                      </a:r>
                      <a:r>
                        <a:rPr lang="en-US" sz="2200" kern="0" dirty="0">
                          <a:solidFill>
                            <a:sysClr val="window" lastClr="FFFFFF"/>
                          </a:solidFill>
                          <a:latin typeface="Corbel"/>
                          <a:ea typeface="ＭＳ Ｐゴシック" panose="020B0600070205080204" pitchFamily="34" charset="-128"/>
                        </a:rPr>
                        <a:t> = 0.25</a:t>
                      </a:r>
                      <a:endPar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154" name="Curved Connector 71">
                      <a:extLst>
                        <a:ext uri="{FF2B5EF4-FFF2-40B4-BE49-F238E27FC236}">
                          <a16:creationId xmlns:a16="http://schemas.microsoft.com/office/drawing/2014/main" id="{4A89B08E-B123-4B1B-743F-552214B07AA4}"/>
                        </a:ext>
                      </a:extLst>
                    </p:cNvPr>
                    <p:cNvCxnSpPr>
                      <a:cxnSpLocks noChangeShapeType="1"/>
                      <a:stCxn id="130" idx="0"/>
                      <a:endCxn id="135" idx="0"/>
                    </p:cNvCxnSpPr>
                    <p:nvPr/>
                  </p:nvCxnSpPr>
                  <p:spPr bwMode="auto">
                    <a:xfrm rot="5400000" flipH="1" flipV="1">
                      <a:off x="3230657" y="558409"/>
                      <a:ext cx="21060" cy="3530607"/>
                    </a:xfrm>
                    <a:prstGeom prst="curvedConnector3">
                      <a:avLst>
                        <a:gd name="adj1" fmla="val 6413587"/>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grpSp>
                  <p:nvGrpSpPr>
                    <p:cNvPr id="155" name="Group 72">
                      <a:extLst>
                        <a:ext uri="{FF2B5EF4-FFF2-40B4-BE49-F238E27FC236}">
                          <a16:creationId xmlns:a16="http://schemas.microsoft.com/office/drawing/2014/main" id="{7A698AB6-1353-0DD6-9906-7A0730CFBB74}"/>
                        </a:ext>
                      </a:extLst>
                    </p:cNvPr>
                    <p:cNvGrpSpPr>
                      <a:grpSpLocks/>
                    </p:cNvGrpSpPr>
                    <p:nvPr/>
                  </p:nvGrpSpPr>
                  <p:grpSpPr bwMode="auto">
                    <a:xfrm>
                      <a:off x="874162" y="1531346"/>
                      <a:ext cx="804354" cy="852702"/>
                      <a:chOff x="874162" y="1531346"/>
                      <a:chExt cx="804354" cy="852702"/>
                    </a:xfrm>
                  </p:grpSpPr>
                  <p:cxnSp>
                    <p:nvCxnSpPr>
                      <p:cNvPr id="167" name="Curved Connector 84">
                        <a:extLst>
                          <a:ext uri="{FF2B5EF4-FFF2-40B4-BE49-F238E27FC236}">
                            <a16:creationId xmlns:a16="http://schemas.microsoft.com/office/drawing/2014/main" id="{C56D7CDF-CCB5-CAD2-1C1C-12F8AD67DCDB}"/>
                          </a:ext>
                        </a:extLst>
                      </p:cNvPr>
                      <p:cNvCxnSpPr>
                        <a:cxnSpLocks noChangeShapeType="1"/>
                      </p:cNvCxnSpPr>
                      <p:nvPr/>
                    </p:nvCxnSpPr>
                    <p:spPr bwMode="auto">
                      <a:xfrm rot="5400000" flipH="1" flipV="1">
                        <a:off x="1448707" y="2154239"/>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68" name="TextBox 167">
                        <a:extLst>
                          <a:ext uri="{FF2B5EF4-FFF2-40B4-BE49-F238E27FC236}">
                            <a16:creationId xmlns:a16="http://schemas.microsoft.com/office/drawing/2014/main" id="{3B51C8E1-BF3F-5FBA-E506-7779EA5DD88C}"/>
                          </a:ext>
                        </a:extLst>
                      </p:cNvPr>
                      <p:cNvSpPr txBox="1"/>
                      <p:nvPr/>
                    </p:nvSpPr>
                    <p:spPr>
                      <a:xfrm>
                        <a:off x="874162" y="1531346"/>
                        <a:ext cx="753010" cy="532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VA</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f</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grpSp>
                <p:cxnSp>
                  <p:nvCxnSpPr>
                    <p:cNvPr id="156" name="Curved Connector 73">
                      <a:extLst>
                        <a:ext uri="{FF2B5EF4-FFF2-40B4-BE49-F238E27FC236}">
                          <a16:creationId xmlns:a16="http://schemas.microsoft.com/office/drawing/2014/main" id="{D937ABA4-42B5-4D19-9890-3D10F814A2D4}"/>
                        </a:ext>
                      </a:extLst>
                    </p:cNvPr>
                    <p:cNvCxnSpPr>
                      <a:cxnSpLocks noChangeShapeType="1"/>
                    </p:cNvCxnSpPr>
                    <p:nvPr/>
                  </p:nvCxnSpPr>
                  <p:spPr bwMode="auto">
                    <a:xfrm rot="5400000" flipH="1" flipV="1">
                      <a:off x="2463053" y="2183870"/>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57" name="TextBox 156">
                      <a:extLst>
                        <a:ext uri="{FF2B5EF4-FFF2-40B4-BE49-F238E27FC236}">
                          <a16:creationId xmlns:a16="http://schemas.microsoft.com/office/drawing/2014/main" id="{37BA585A-A3C6-AD49-E0C5-FCBC571EB084}"/>
                        </a:ext>
                      </a:extLst>
                    </p:cNvPr>
                    <p:cNvSpPr txBox="1"/>
                    <p:nvPr/>
                  </p:nvSpPr>
                  <p:spPr>
                    <a:xfrm>
                      <a:off x="1895046" y="1550300"/>
                      <a:ext cx="794694" cy="532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VD</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f</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158" name="Curved Connector 75">
                      <a:extLst>
                        <a:ext uri="{FF2B5EF4-FFF2-40B4-BE49-F238E27FC236}">
                          <a16:creationId xmlns:a16="http://schemas.microsoft.com/office/drawing/2014/main" id="{1DCDE6D9-B17A-231A-43E7-0B806AED8ADB}"/>
                        </a:ext>
                      </a:extLst>
                    </p:cNvPr>
                    <p:cNvCxnSpPr>
                      <a:cxnSpLocks noChangeShapeType="1"/>
                    </p:cNvCxnSpPr>
                    <p:nvPr/>
                  </p:nvCxnSpPr>
                  <p:spPr bwMode="auto">
                    <a:xfrm rot="5400000" flipH="1" flipV="1">
                      <a:off x="3590773" y="2171168"/>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59" name="TextBox 158">
                      <a:extLst>
                        <a:ext uri="{FF2B5EF4-FFF2-40B4-BE49-F238E27FC236}">
                          <a16:creationId xmlns:a16="http://schemas.microsoft.com/office/drawing/2014/main" id="{FB47682D-CE19-324D-1876-032DB47EB25B}"/>
                        </a:ext>
                      </a:extLst>
                    </p:cNvPr>
                    <p:cNvSpPr txBox="1"/>
                    <p:nvPr/>
                  </p:nvSpPr>
                  <p:spPr>
                    <a:xfrm>
                      <a:off x="3136876" y="1548193"/>
                      <a:ext cx="906758" cy="532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VE</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f</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grpSp>
                  <p:nvGrpSpPr>
                    <p:cNvPr id="160" name="Group 77">
                      <a:extLst>
                        <a:ext uri="{FF2B5EF4-FFF2-40B4-BE49-F238E27FC236}">
                          <a16:creationId xmlns:a16="http://schemas.microsoft.com/office/drawing/2014/main" id="{2E548045-64D3-D100-2F67-1CE2A7069EC5}"/>
                        </a:ext>
                      </a:extLst>
                    </p:cNvPr>
                    <p:cNvGrpSpPr>
                      <a:grpSpLocks/>
                    </p:cNvGrpSpPr>
                    <p:nvPr/>
                  </p:nvGrpSpPr>
                  <p:grpSpPr bwMode="auto">
                    <a:xfrm>
                      <a:off x="4738481" y="1585543"/>
                      <a:ext cx="3261378" cy="819510"/>
                      <a:chOff x="765498" y="1594169"/>
                      <a:chExt cx="3261378" cy="819510"/>
                    </a:xfrm>
                  </p:grpSpPr>
                  <p:cxnSp>
                    <p:nvCxnSpPr>
                      <p:cNvPr id="161" name="Curved Connector 78">
                        <a:extLst>
                          <a:ext uri="{FF2B5EF4-FFF2-40B4-BE49-F238E27FC236}">
                            <a16:creationId xmlns:a16="http://schemas.microsoft.com/office/drawing/2014/main" id="{F6CC79D8-20BE-7592-3587-45D608680C17}"/>
                          </a:ext>
                        </a:extLst>
                      </p:cNvPr>
                      <p:cNvCxnSpPr>
                        <a:cxnSpLocks noChangeShapeType="1"/>
                      </p:cNvCxnSpPr>
                      <p:nvPr/>
                    </p:nvCxnSpPr>
                    <p:spPr bwMode="auto">
                      <a:xfrm rot="5400000" flipH="1" flipV="1">
                        <a:off x="984563" y="2154238"/>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62" name="TextBox 161">
                        <a:extLst>
                          <a:ext uri="{FF2B5EF4-FFF2-40B4-BE49-F238E27FC236}">
                            <a16:creationId xmlns:a16="http://schemas.microsoft.com/office/drawing/2014/main" id="{AE898121-FE60-564D-F6DD-0C23E669382B}"/>
                          </a:ext>
                        </a:extLst>
                      </p:cNvPr>
                      <p:cNvSpPr txBox="1"/>
                      <p:nvPr/>
                    </p:nvSpPr>
                    <p:spPr>
                      <a:xfrm>
                        <a:off x="868330" y="1594170"/>
                        <a:ext cx="946492" cy="532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VA</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f</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163" name="Curved Connector 80">
                        <a:extLst>
                          <a:ext uri="{FF2B5EF4-FFF2-40B4-BE49-F238E27FC236}">
                            <a16:creationId xmlns:a16="http://schemas.microsoft.com/office/drawing/2014/main" id="{9DEA5C52-0E26-7488-05AE-20713176957F}"/>
                          </a:ext>
                        </a:extLst>
                      </p:cNvPr>
                      <p:cNvCxnSpPr>
                        <a:cxnSpLocks noChangeShapeType="1"/>
                      </p:cNvCxnSpPr>
                      <p:nvPr/>
                    </p:nvCxnSpPr>
                    <p:spPr bwMode="auto">
                      <a:xfrm rot="5400000" flipH="1" flipV="1">
                        <a:off x="1998907" y="2183870"/>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64" name="TextBox 163">
                        <a:extLst>
                          <a:ext uri="{FF2B5EF4-FFF2-40B4-BE49-F238E27FC236}">
                            <a16:creationId xmlns:a16="http://schemas.microsoft.com/office/drawing/2014/main" id="{7673C3ED-3201-AF86-E584-13D86A309388}"/>
                          </a:ext>
                        </a:extLst>
                      </p:cNvPr>
                      <p:cNvSpPr txBox="1"/>
                      <p:nvPr/>
                    </p:nvSpPr>
                    <p:spPr>
                      <a:xfrm>
                        <a:off x="1882030" y="1594170"/>
                        <a:ext cx="901881" cy="532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VD</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f</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165" name="Curved Connector 82">
                        <a:extLst>
                          <a:ext uri="{FF2B5EF4-FFF2-40B4-BE49-F238E27FC236}">
                            <a16:creationId xmlns:a16="http://schemas.microsoft.com/office/drawing/2014/main" id="{FA4FF600-0478-F803-A4E5-6B86817F2D99}"/>
                          </a:ext>
                        </a:extLst>
                      </p:cNvPr>
                      <p:cNvCxnSpPr>
                        <a:cxnSpLocks noChangeShapeType="1"/>
                      </p:cNvCxnSpPr>
                      <p:nvPr/>
                    </p:nvCxnSpPr>
                    <p:spPr bwMode="auto">
                      <a:xfrm rot="5400000" flipH="1" flipV="1">
                        <a:off x="3126628" y="2171168"/>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66" name="TextBox 165">
                        <a:extLst>
                          <a:ext uri="{FF2B5EF4-FFF2-40B4-BE49-F238E27FC236}">
                            <a16:creationId xmlns:a16="http://schemas.microsoft.com/office/drawing/2014/main" id="{1AE694EE-25FB-A28D-D0E8-B59984344AA7}"/>
                          </a:ext>
                        </a:extLst>
                      </p:cNvPr>
                      <p:cNvSpPr txBox="1"/>
                      <p:nvPr/>
                    </p:nvSpPr>
                    <p:spPr>
                      <a:xfrm>
                        <a:off x="3029378" y="1594169"/>
                        <a:ext cx="997498" cy="532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VE</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f</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grpSp>
              </p:grpSp>
              <p:sp>
                <p:nvSpPr>
                  <p:cNvPr id="137" name="TextBox 136">
                    <a:extLst>
                      <a:ext uri="{FF2B5EF4-FFF2-40B4-BE49-F238E27FC236}">
                        <a16:creationId xmlns:a16="http://schemas.microsoft.com/office/drawing/2014/main" id="{A6AF8CA8-2A22-E8DA-7FB0-F951B96E4E72}"/>
                      </a:ext>
                    </a:extLst>
                  </p:cNvPr>
                  <p:cNvSpPr txBox="1"/>
                  <p:nvPr/>
                </p:nvSpPr>
                <p:spPr>
                  <a:xfrm>
                    <a:off x="2634929" y="1775375"/>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38" name="TextBox 137">
                    <a:extLst>
                      <a:ext uri="{FF2B5EF4-FFF2-40B4-BE49-F238E27FC236}">
                        <a16:creationId xmlns:a16="http://schemas.microsoft.com/office/drawing/2014/main" id="{0933845B-4A94-8EAB-9BB7-CD0A0B7A763D}"/>
                      </a:ext>
                    </a:extLst>
                  </p:cNvPr>
                  <p:cNvSpPr txBox="1"/>
                  <p:nvPr/>
                </p:nvSpPr>
                <p:spPr>
                  <a:xfrm>
                    <a:off x="3246103" y="1765323"/>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39" name="TextBox 138">
                    <a:extLst>
                      <a:ext uri="{FF2B5EF4-FFF2-40B4-BE49-F238E27FC236}">
                        <a16:creationId xmlns:a16="http://schemas.microsoft.com/office/drawing/2014/main" id="{5AA3077E-A289-BDAB-C2AB-1E0EFFD2AF0D}"/>
                      </a:ext>
                    </a:extLst>
                  </p:cNvPr>
                  <p:cNvSpPr txBox="1"/>
                  <p:nvPr/>
                </p:nvSpPr>
                <p:spPr>
                  <a:xfrm>
                    <a:off x="3742012" y="1771067"/>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40" name="TextBox 139">
                    <a:extLst>
                      <a:ext uri="{FF2B5EF4-FFF2-40B4-BE49-F238E27FC236}">
                        <a16:creationId xmlns:a16="http://schemas.microsoft.com/office/drawing/2014/main" id="{B9F0F77D-D1D8-6C1E-40D8-FCC2A6B02880}"/>
                      </a:ext>
                    </a:extLst>
                  </p:cNvPr>
                  <p:cNvSpPr txBox="1"/>
                  <p:nvPr/>
                </p:nvSpPr>
                <p:spPr>
                  <a:xfrm>
                    <a:off x="4887759" y="1782556"/>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41" name="TextBox 140">
                    <a:extLst>
                      <a:ext uri="{FF2B5EF4-FFF2-40B4-BE49-F238E27FC236}">
                        <a16:creationId xmlns:a16="http://schemas.microsoft.com/office/drawing/2014/main" id="{CCF89B3C-8B9D-2203-8D8F-804B97A0BD1D}"/>
                      </a:ext>
                    </a:extLst>
                  </p:cNvPr>
                  <p:cNvSpPr txBox="1"/>
                  <p:nvPr/>
                </p:nvSpPr>
                <p:spPr>
                  <a:xfrm>
                    <a:off x="5487266" y="1772503"/>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42" name="TextBox 141">
                    <a:extLst>
                      <a:ext uri="{FF2B5EF4-FFF2-40B4-BE49-F238E27FC236}">
                        <a16:creationId xmlns:a16="http://schemas.microsoft.com/office/drawing/2014/main" id="{502666FE-D66C-0B8E-0324-10E2999CABA8}"/>
                      </a:ext>
                    </a:extLst>
                  </p:cNvPr>
                  <p:cNvSpPr txBox="1"/>
                  <p:nvPr/>
                </p:nvSpPr>
                <p:spPr>
                  <a:xfrm>
                    <a:off x="5994845" y="1778247"/>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grpSp>
            <p:sp>
              <p:nvSpPr>
                <p:cNvPr id="130" name="Oval 214">
                  <a:extLst>
                    <a:ext uri="{FF2B5EF4-FFF2-40B4-BE49-F238E27FC236}">
                      <a16:creationId xmlns:a16="http://schemas.microsoft.com/office/drawing/2014/main" id="{3D75820E-172C-2727-9503-F61A02237E74}"/>
                    </a:ext>
                  </a:extLst>
                </p:cNvPr>
                <p:cNvSpPr>
                  <a:spLocks noChangeArrowheads="1"/>
                </p:cNvSpPr>
                <p:nvPr/>
              </p:nvSpPr>
              <p:spPr bwMode="auto">
                <a:xfrm>
                  <a:off x="1220776" y="2095287"/>
                  <a:ext cx="688880" cy="654016"/>
                </a:xfrm>
                <a:prstGeom prst="ellipse">
                  <a:avLst/>
                </a:prstGeom>
                <a:solidFill>
                  <a:schemeClr val="accent6">
                    <a:lumMod val="75000"/>
                  </a:schemeClr>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panose="020B0600070205080204" pitchFamily="34" charset="-128"/>
                      <a:cs typeface="+mn-cs"/>
                    </a:rPr>
                    <a:t>Af</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31" name="Oval 215">
                  <a:extLst>
                    <a:ext uri="{FF2B5EF4-FFF2-40B4-BE49-F238E27FC236}">
                      <a16:creationId xmlns:a16="http://schemas.microsoft.com/office/drawing/2014/main" id="{FC3053B0-8267-6AB4-03CC-B79BC291E613}"/>
                    </a:ext>
                  </a:extLst>
                </p:cNvPr>
                <p:cNvSpPr>
                  <a:spLocks noChangeArrowheads="1"/>
                </p:cNvSpPr>
                <p:nvPr/>
              </p:nvSpPr>
              <p:spPr bwMode="auto">
                <a:xfrm>
                  <a:off x="1984258" y="2100050"/>
                  <a:ext cx="669833" cy="654016"/>
                </a:xfrm>
                <a:prstGeom prst="ellipse">
                  <a:avLst/>
                </a:prstGeom>
                <a:solidFill>
                  <a:schemeClr val="accent6">
                    <a:lumMod val="75000"/>
                  </a:schemeClr>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dirty="0">
                      <a:solidFill>
                        <a:prstClr val="white"/>
                      </a:solidFill>
                      <a:latin typeface="Calibri" panose="020F0502020204030204" pitchFamily="34" charset="0"/>
                    </a:rPr>
                    <a:t>D</a:t>
                  </a: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f</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32" name="Oval 216">
                  <a:extLst>
                    <a:ext uri="{FF2B5EF4-FFF2-40B4-BE49-F238E27FC236}">
                      <a16:creationId xmlns:a16="http://schemas.microsoft.com/office/drawing/2014/main" id="{460E5822-2C81-7FBB-740B-64F1C445276C}"/>
                    </a:ext>
                  </a:extLst>
                </p:cNvPr>
                <p:cNvSpPr>
                  <a:spLocks noChangeArrowheads="1"/>
                </p:cNvSpPr>
                <p:nvPr/>
              </p:nvSpPr>
              <p:spPr bwMode="auto">
                <a:xfrm>
                  <a:off x="2827105" y="2100050"/>
                  <a:ext cx="669833" cy="654016"/>
                </a:xfrm>
                <a:prstGeom prst="ellipse">
                  <a:avLst/>
                </a:prstGeom>
                <a:solidFill>
                  <a:schemeClr val="accent6">
                    <a:lumMod val="75000"/>
                  </a:schemeClr>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Ef</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33" name="Oval 217">
                  <a:extLst>
                    <a:ext uri="{FF2B5EF4-FFF2-40B4-BE49-F238E27FC236}">
                      <a16:creationId xmlns:a16="http://schemas.microsoft.com/office/drawing/2014/main" id="{36A93D08-F5EA-0BF7-F46B-F0C08B5C9F43}"/>
                    </a:ext>
                  </a:extLst>
                </p:cNvPr>
                <p:cNvSpPr>
                  <a:spLocks noChangeArrowheads="1"/>
                </p:cNvSpPr>
                <p:nvPr/>
              </p:nvSpPr>
              <p:spPr bwMode="auto">
                <a:xfrm>
                  <a:off x="5472865" y="2100050"/>
                  <a:ext cx="669833" cy="654016"/>
                </a:xfrm>
                <a:prstGeom prst="ellipse">
                  <a:avLst/>
                </a:prstGeom>
                <a:solidFill>
                  <a:schemeClr val="accent6">
                    <a:lumMod val="75000"/>
                  </a:schemeClr>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Ef</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34" name="Oval 218">
                  <a:extLst>
                    <a:ext uri="{FF2B5EF4-FFF2-40B4-BE49-F238E27FC236}">
                      <a16:creationId xmlns:a16="http://schemas.microsoft.com/office/drawing/2014/main" id="{10E4BDB4-FDA7-C8E4-F71C-28DD33643284}"/>
                    </a:ext>
                  </a:extLst>
                </p:cNvPr>
                <p:cNvSpPr>
                  <a:spLocks noChangeArrowheads="1"/>
                </p:cNvSpPr>
                <p:nvPr/>
              </p:nvSpPr>
              <p:spPr bwMode="auto">
                <a:xfrm>
                  <a:off x="4652240" y="2100050"/>
                  <a:ext cx="671420" cy="654016"/>
                </a:xfrm>
                <a:prstGeom prst="ellipse">
                  <a:avLst/>
                </a:prstGeom>
                <a:solidFill>
                  <a:schemeClr val="accent6">
                    <a:lumMod val="75000"/>
                  </a:schemeClr>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dirty="0">
                      <a:solidFill>
                        <a:prstClr val="white"/>
                      </a:solidFill>
                      <a:latin typeface="Calibri" panose="020F0502020204030204" pitchFamily="34" charset="0"/>
                    </a:rPr>
                    <a:t>D</a:t>
                  </a: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f</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35" name="Oval 219">
                  <a:extLst>
                    <a:ext uri="{FF2B5EF4-FFF2-40B4-BE49-F238E27FC236}">
                      <a16:creationId xmlns:a16="http://schemas.microsoft.com/office/drawing/2014/main" id="{B82E6C04-1341-8AF1-E988-59A1556F7D9F}"/>
                    </a:ext>
                  </a:extLst>
                </p:cNvPr>
                <p:cNvSpPr>
                  <a:spLocks noChangeArrowheads="1"/>
                </p:cNvSpPr>
                <p:nvPr/>
              </p:nvSpPr>
              <p:spPr bwMode="auto">
                <a:xfrm>
                  <a:off x="3912565" y="2079413"/>
                  <a:ext cx="669833" cy="652430"/>
                </a:xfrm>
                <a:prstGeom prst="ellipse">
                  <a:avLst/>
                </a:prstGeom>
                <a:solidFill>
                  <a:schemeClr val="accent6">
                    <a:lumMod val="75000"/>
                  </a:schemeClr>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panose="020B0600070205080204" pitchFamily="34" charset="-128"/>
                      <a:cs typeface="+mn-cs"/>
                    </a:rPr>
                    <a:t>Af</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grpSp>
          <p:sp>
            <p:nvSpPr>
              <p:cNvPr id="2" name="Isosceles Triangle 25">
                <a:extLst>
                  <a:ext uri="{FF2B5EF4-FFF2-40B4-BE49-F238E27FC236}">
                    <a16:creationId xmlns:a16="http://schemas.microsoft.com/office/drawing/2014/main" id="{EE6ACC43-CD09-1C08-D2D4-90FBBE20C0F0}"/>
                  </a:ext>
                </a:extLst>
              </p:cNvPr>
              <p:cNvSpPr/>
              <p:nvPr/>
            </p:nvSpPr>
            <p:spPr>
              <a:xfrm>
                <a:off x="2609080" y="4032863"/>
                <a:ext cx="664023" cy="607001"/>
              </a:xfrm>
              <a:prstGeom prst="triangle">
                <a:avLst/>
              </a:prstGeom>
              <a:solidFill>
                <a:srgbClr val="4F81BD"/>
              </a:solidFill>
              <a:ln w="9525" cap="flat" cmpd="sng" algn="ctr">
                <a:solidFill>
                  <a:schemeClr val="bg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prstClr val="white"/>
                    </a:solidFill>
                    <a:effectLst/>
                    <a:uLnTx/>
                    <a:uFillTx/>
                    <a:latin typeface="Calibri"/>
                    <a:ea typeface="+mn-ea"/>
                    <a:cs typeface="+mn-cs"/>
                  </a:rPr>
                  <a:t>1</a:t>
                </a:r>
              </a:p>
            </p:txBody>
          </p:sp>
          <p:cxnSp>
            <p:nvCxnSpPr>
              <p:cNvPr id="3" name="Straight Arrow Connector 2">
                <a:extLst>
                  <a:ext uri="{FF2B5EF4-FFF2-40B4-BE49-F238E27FC236}">
                    <a16:creationId xmlns:a16="http://schemas.microsoft.com/office/drawing/2014/main" id="{63307E94-D936-87CD-BDBB-3470EA2E4E75}"/>
                  </a:ext>
                </a:extLst>
              </p:cNvPr>
              <p:cNvCxnSpPr>
                <a:cxnSpLocks/>
                <a:stCxn id="2" idx="1"/>
                <a:endCxn id="143" idx="3"/>
              </p:cNvCxnSpPr>
              <p:nvPr/>
            </p:nvCxnSpPr>
            <p:spPr>
              <a:xfrm flipH="1">
                <a:off x="1964903" y="4336364"/>
                <a:ext cx="810183" cy="326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sp>
            <p:nvSpPr>
              <p:cNvPr id="4" name="TextBox 3">
                <a:extLst>
                  <a:ext uri="{FF2B5EF4-FFF2-40B4-BE49-F238E27FC236}">
                    <a16:creationId xmlns:a16="http://schemas.microsoft.com/office/drawing/2014/main" id="{889CCA1C-3024-1567-3BA3-0C13390D450E}"/>
                  </a:ext>
                </a:extLst>
              </p:cNvPr>
              <p:cNvSpPr txBox="1"/>
              <p:nvPr/>
            </p:nvSpPr>
            <p:spPr>
              <a:xfrm>
                <a:off x="3249541" y="3943687"/>
                <a:ext cx="38343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a:ea typeface="+mn-ea"/>
                    <a:cs typeface="+mn-cs"/>
                  </a:rPr>
                  <a:t>μ</a:t>
                </a:r>
                <a:r>
                  <a:rPr kumimoji="0" lang="en-US" sz="2000" b="1" i="0" u="none" strike="noStrike" kern="0" cap="none" spc="0" normalizeH="0" baseline="-25000" noProof="0" dirty="0" err="1">
                    <a:ln>
                      <a:noFill/>
                    </a:ln>
                    <a:solidFill>
                      <a:prstClr val="white"/>
                    </a:solidFill>
                    <a:effectLst/>
                    <a:uLnTx/>
                    <a:uFillTx/>
                    <a:latin typeface="Calibri"/>
                    <a:ea typeface="+mn-ea"/>
                    <a:cs typeface="+mn-cs"/>
                  </a:rPr>
                  <a:t>f</a:t>
                </a:r>
                <a:endParaRPr kumimoji="0" lang="en-US" sz="1900" b="0" i="0" u="none" strike="noStrike" kern="0" cap="none" spc="0" normalizeH="0" baseline="-25000" noProof="0" dirty="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C2BE841B-FA1A-917F-1CB9-A43DBDCEC6F2}"/>
                  </a:ext>
                </a:extLst>
              </p:cNvPr>
              <p:cNvCxnSpPr>
                <a:cxnSpLocks/>
                <a:stCxn id="2" idx="5"/>
                <a:endCxn id="147" idx="1"/>
              </p:cNvCxnSpPr>
              <p:nvPr/>
            </p:nvCxnSpPr>
            <p:spPr>
              <a:xfrm>
                <a:off x="3107097" y="4336364"/>
                <a:ext cx="931917" cy="326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sp>
            <p:nvSpPr>
              <p:cNvPr id="9" name="TextBox 8">
                <a:extLst>
                  <a:ext uri="{FF2B5EF4-FFF2-40B4-BE49-F238E27FC236}">
                    <a16:creationId xmlns:a16="http://schemas.microsoft.com/office/drawing/2014/main" id="{40E39B1E-E1FA-2890-7EF4-AF80FBA03685}"/>
                  </a:ext>
                </a:extLst>
              </p:cNvPr>
              <p:cNvSpPr txBox="1"/>
              <p:nvPr/>
            </p:nvSpPr>
            <p:spPr>
              <a:xfrm>
                <a:off x="2259923" y="3943687"/>
                <a:ext cx="38343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a:ea typeface="+mn-ea"/>
                    <a:cs typeface="+mn-cs"/>
                  </a:rPr>
                  <a:t>μ</a:t>
                </a:r>
                <a:r>
                  <a:rPr kumimoji="0" lang="en-US" sz="2000" b="1" i="0" u="none" strike="noStrike" kern="0" cap="none" spc="0" normalizeH="0" baseline="-25000" noProof="0" dirty="0" err="1">
                    <a:ln>
                      <a:noFill/>
                    </a:ln>
                    <a:solidFill>
                      <a:prstClr val="white"/>
                    </a:solidFill>
                    <a:effectLst/>
                    <a:uLnTx/>
                    <a:uFillTx/>
                    <a:latin typeface="Calibri"/>
                    <a:ea typeface="+mn-ea"/>
                    <a:cs typeface="+mn-cs"/>
                  </a:rPr>
                  <a:t>f</a:t>
                </a:r>
                <a:endParaRPr kumimoji="0" lang="en-US" sz="1900" b="0" i="0" u="none" strike="noStrike" kern="0" cap="none" spc="0" normalizeH="0" baseline="-25000" noProof="0" dirty="0">
                  <a:ln>
                    <a:noFill/>
                  </a:ln>
                  <a:solidFill>
                    <a:prstClr val="white"/>
                  </a:solidFill>
                  <a:effectLst/>
                  <a:uLnTx/>
                  <a:uFillTx/>
                  <a:latin typeface="Calibri"/>
                  <a:ea typeface="+mn-ea"/>
                  <a:cs typeface="+mn-cs"/>
                </a:endParaRPr>
              </a:p>
            </p:txBody>
          </p:sp>
        </p:grpSp>
        <p:sp>
          <p:nvSpPr>
            <p:cNvPr id="15" name="Diamond 14">
              <a:extLst>
                <a:ext uri="{FF2B5EF4-FFF2-40B4-BE49-F238E27FC236}">
                  <a16:creationId xmlns:a16="http://schemas.microsoft.com/office/drawing/2014/main" id="{998EAC49-9ECD-8F66-01D0-C832F9ABDBD6}"/>
                </a:ext>
              </a:extLst>
            </p:cNvPr>
            <p:cNvSpPr/>
            <p:nvPr/>
          </p:nvSpPr>
          <p:spPr>
            <a:xfrm>
              <a:off x="1597654" y="4757855"/>
              <a:ext cx="1150841" cy="722811"/>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dirty="0">
                  <a:solidFill>
                    <a:sysClr val="windowText" lastClr="000000"/>
                  </a:solidFill>
                </a:rPr>
                <a:t>age</a:t>
              </a:r>
            </a:p>
          </p:txBody>
        </p:sp>
        <p:sp>
          <p:nvSpPr>
            <p:cNvPr id="16" name="Diamond 15">
              <a:extLst>
                <a:ext uri="{FF2B5EF4-FFF2-40B4-BE49-F238E27FC236}">
                  <a16:creationId xmlns:a16="http://schemas.microsoft.com/office/drawing/2014/main" id="{302DB932-2D0E-14CC-8F5C-BE6A2E4071FC}"/>
                </a:ext>
              </a:extLst>
            </p:cNvPr>
            <p:cNvSpPr/>
            <p:nvPr/>
          </p:nvSpPr>
          <p:spPr>
            <a:xfrm>
              <a:off x="3106148" y="4752867"/>
              <a:ext cx="1150841" cy="722811"/>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dirty="0">
                  <a:solidFill>
                    <a:sysClr val="windowText" lastClr="000000"/>
                  </a:solidFill>
                </a:rPr>
                <a:t>age</a:t>
              </a:r>
            </a:p>
          </p:txBody>
        </p:sp>
        <p:sp>
          <p:nvSpPr>
            <p:cNvPr id="17" name="Oval 16">
              <a:extLst>
                <a:ext uri="{FF2B5EF4-FFF2-40B4-BE49-F238E27FC236}">
                  <a16:creationId xmlns:a16="http://schemas.microsoft.com/office/drawing/2014/main" id="{46FBB1C3-14EF-EF85-EB28-89B7A4D6240B}"/>
                </a:ext>
              </a:extLst>
            </p:cNvPr>
            <p:cNvSpPr/>
            <p:nvPr/>
          </p:nvSpPr>
          <p:spPr>
            <a:xfrm>
              <a:off x="2815668" y="5825451"/>
              <a:ext cx="189782" cy="1678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TextBox 19">
              <a:extLst>
                <a:ext uri="{FF2B5EF4-FFF2-40B4-BE49-F238E27FC236}">
                  <a16:creationId xmlns:a16="http://schemas.microsoft.com/office/drawing/2014/main" id="{B4DF9F93-9060-4E9F-AC7E-7268640DF242}"/>
                </a:ext>
              </a:extLst>
            </p:cNvPr>
            <p:cNvSpPr txBox="1"/>
            <p:nvPr/>
          </p:nvSpPr>
          <p:spPr>
            <a:xfrm>
              <a:off x="2760542" y="6313440"/>
              <a:ext cx="249750" cy="400110"/>
            </a:xfrm>
            <a:prstGeom prst="rect">
              <a:avLst/>
            </a:prstGeom>
            <a:noFill/>
          </p:spPr>
          <p:txBody>
            <a:bodyPr wrap="square">
              <a:spAutoFit/>
            </a:bodyPr>
            <a:lstStyle/>
            <a:p>
              <a:r>
                <a:rPr lang="el-GR" sz="2000" dirty="0">
                  <a:solidFill>
                    <a:schemeClr val="tx1"/>
                  </a:solidFill>
                </a:rPr>
                <a:t>β</a:t>
              </a:r>
              <a:endParaRPr lang="en-DE" sz="2000" dirty="0"/>
            </a:p>
          </p:txBody>
        </p:sp>
        <p:cxnSp>
          <p:nvCxnSpPr>
            <p:cNvPr id="21" name="AutoShape 8">
              <a:extLst>
                <a:ext uri="{FF2B5EF4-FFF2-40B4-BE49-F238E27FC236}">
                  <a16:creationId xmlns:a16="http://schemas.microsoft.com/office/drawing/2014/main" id="{245158B6-C263-9170-27C6-3C2903E161E9}"/>
                </a:ext>
              </a:extLst>
            </p:cNvPr>
            <p:cNvCxnSpPr>
              <a:cxnSpLocks noChangeShapeType="1"/>
            </p:cNvCxnSpPr>
            <p:nvPr/>
          </p:nvCxnSpPr>
          <p:spPr bwMode="auto">
            <a:xfrm flipV="1">
              <a:off x="2913199" y="6000085"/>
              <a:ext cx="0" cy="350321"/>
            </a:xfrm>
            <a:prstGeom prst="straightConnector1">
              <a:avLst/>
            </a:prstGeom>
            <a:noFill/>
            <a:ln w="31750">
              <a:solidFill>
                <a:schemeClr val="tx1"/>
              </a:solidFill>
              <a:round/>
              <a:headEnd/>
              <a:tailEnd type="triangle" w="med" len="med"/>
            </a:ln>
            <a:effectLst/>
          </p:spPr>
        </p:cxnSp>
        <p:cxnSp>
          <p:nvCxnSpPr>
            <p:cNvPr id="26" name="Straight Connector 25">
              <a:extLst>
                <a:ext uri="{FF2B5EF4-FFF2-40B4-BE49-F238E27FC236}">
                  <a16:creationId xmlns:a16="http://schemas.microsoft.com/office/drawing/2014/main" id="{C96D83D0-028F-D8BE-3020-46CB9A74B8FE}"/>
                </a:ext>
              </a:extLst>
            </p:cNvPr>
            <p:cNvCxnSpPr>
              <a:cxnSpLocks/>
              <a:stCxn id="17" idx="0"/>
            </p:cNvCxnSpPr>
            <p:nvPr/>
          </p:nvCxnSpPr>
          <p:spPr>
            <a:xfrm flipH="1" flipV="1">
              <a:off x="2364228" y="5364820"/>
              <a:ext cx="546331" cy="4606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641AC9-68AD-DF52-EDE9-3CA61B1CF14B}"/>
                </a:ext>
              </a:extLst>
            </p:cNvPr>
            <p:cNvCxnSpPr>
              <a:cxnSpLocks/>
              <a:stCxn id="17" idx="0"/>
            </p:cNvCxnSpPr>
            <p:nvPr/>
          </p:nvCxnSpPr>
          <p:spPr>
            <a:xfrm flipV="1">
              <a:off x="2910559" y="5332040"/>
              <a:ext cx="571619" cy="493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903F61B-6A3A-6678-C266-905393234795}"/>
                </a:ext>
              </a:extLst>
            </p:cNvPr>
            <p:cNvCxnSpPr>
              <a:cxnSpLocks/>
              <a:endCxn id="2" idx="3"/>
            </p:cNvCxnSpPr>
            <p:nvPr/>
          </p:nvCxnSpPr>
          <p:spPr>
            <a:xfrm flipV="1">
              <a:off x="2523034" y="4639864"/>
              <a:ext cx="418058" cy="329032"/>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cxnSp>
          <p:nvCxnSpPr>
            <p:cNvPr id="36" name="Straight Arrow Connector 35">
              <a:extLst>
                <a:ext uri="{FF2B5EF4-FFF2-40B4-BE49-F238E27FC236}">
                  <a16:creationId xmlns:a16="http://schemas.microsoft.com/office/drawing/2014/main" id="{ED851E64-95A1-3B46-D2D3-6DF76727B8BB}"/>
                </a:ext>
              </a:extLst>
            </p:cNvPr>
            <p:cNvCxnSpPr>
              <a:cxnSpLocks/>
              <a:endCxn id="2" idx="3"/>
            </p:cNvCxnSpPr>
            <p:nvPr/>
          </p:nvCxnSpPr>
          <p:spPr>
            <a:xfrm flipH="1" flipV="1">
              <a:off x="2941092" y="4639864"/>
              <a:ext cx="410092" cy="33921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grpSp>
      <p:grpSp>
        <p:nvGrpSpPr>
          <p:cNvPr id="54" name="Group 53">
            <a:extLst>
              <a:ext uri="{FF2B5EF4-FFF2-40B4-BE49-F238E27FC236}">
                <a16:creationId xmlns:a16="http://schemas.microsoft.com/office/drawing/2014/main" id="{9757B7D5-4848-117D-A5E7-696C122936B0}"/>
              </a:ext>
            </a:extLst>
          </p:cNvPr>
          <p:cNvGrpSpPr/>
          <p:nvPr/>
        </p:nvGrpSpPr>
        <p:grpSpPr>
          <a:xfrm>
            <a:off x="5979185" y="760054"/>
            <a:ext cx="6250836" cy="5945161"/>
            <a:chOff x="5979185" y="760054"/>
            <a:chExt cx="6250836" cy="5945161"/>
          </a:xfrm>
        </p:grpSpPr>
        <p:grpSp>
          <p:nvGrpSpPr>
            <p:cNvPr id="19" name="Group 18">
              <a:extLst>
                <a:ext uri="{FF2B5EF4-FFF2-40B4-BE49-F238E27FC236}">
                  <a16:creationId xmlns:a16="http://schemas.microsoft.com/office/drawing/2014/main" id="{A04DC4C0-5F83-3302-4806-2EBC1A5D5101}"/>
                </a:ext>
              </a:extLst>
            </p:cNvPr>
            <p:cNvGrpSpPr/>
            <p:nvPr/>
          </p:nvGrpSpPr>
          <p:grpSpPr>
            <a:xfrm>
              <a:off x="5979185" y="760054"/>
              <a:ext cx="6250836" cy="3949136"/>
              <a:chOff x="5979185" y="760054"/>
              <a:chExt cx="6250836" cy="3949136"/>
            </a:xfrm>
          </p:grpSpPr>
          <p:grpSp>
            <p:nvGrpSpPr>
              <p:cNvPr id="170" name="Group 16">
                <a:extLst>
                  <a:ext uri="{FF2B5EF4-FFF2-40B4-BE49-F238E27FC236}">
                    <a16:creationId xmlns:a16="http://schemas.microsoft.com/office/drawing/2014/main" id="{48EB0F62-D74A-478A-5372-26F3565B2412}"/>
                  </a:ext>
                </a:extLst>
              </p:cNvPr>
              <p:cNvGrpSpPr>
                <a:grpSpLocks/>
              </p:cNvGrpSpPr>
              <p:nvPr/>
            </p:nvGrpSpPr>
            <p:grpSpPr bwMode="auto">
              <a:xfrm>
                <a:off x="5979185" y="760054"/>
                <a:ext cx="6250836" cy="3949136"/>
                <a:chOff x="998034" y="587384"/>
                <a:chExt cx="5612644" cy="3306449"/>
              </a:xfrm>
            </p:grpSpPr>
            <p:grpSp>
              <p:nvGrpSpPr>
                <p:cNvPr id="171" name="Group 46">
                  <a:extLst>
                    <a:ext uri="{FF2B5EF4-FFF2-40B4-BE49-F238E27FC236}">
                      <a16:creationId xmlns:a16="http://schemas.microsoft.com/office/drawing/2014/main" id="{629EAC26-A257-1587-E56A-413BF801636F}"/>
                    </a:ext>
                  </a:extLst>
                </p:cNvPr>
                <p:cNvGrpSpPr>
                  <a:grpSpLocks/>
                </p:cNvGrpSpPr>
                <p:nvPr/>
              </p:nvGrpSpPr>
              <p:grpSpPr bwMode="auto">
                <a:xfrm>
                  <a:off x="998034" y="587384"/>
                  <a:ext cx="5612644" cy="3306449"/>
                  <a:chOff x="2156003" y="-171807"/>
                  <a:chExt cx="4739285" cy="2991207"/>
                </a:xfrm>
              </p:grpSpPr>
              <p:grpSp>
                <p:nvGrpSpPr>
                  <p:cNvPr id="178" name="Group 47">
                    <a:extLst>
                      <a:ext uri="{FF2B5EF4-FFF2-40B4-BE49-F238E27FC236}">
                        <a16:creationId xmlns:a16="http://schemas.microsoft.com/office/drawing/2014/main" id="{75F65A30-8405-53C0-B6F1-D816676A18D4}"/>
                      </a:ext>
                    </a:extLst>
                  </p:cNvPr>
                  <p:cNvGrpSpPr>
                    <a:grpSpLocks/>
                  </p:cNvGrpSpPr>
                  <p:nvPr/>
                </p:nvGrpSpPr>
                <p:grpSpPr bwMode="auto">
                  <a:xfrm>
                    <a:off x="2156003" y="-171807"/>
                    <a:ext cx="4739285" cy="2991207"/>
                    <a:chOff x="729313" y="333814"/>
                    <a:chExt cx="7387794" cy="4386432"/>
                  </a:xfrm>
                </p:grpSpPr>
                <p:sp>
                  <p:nvSpPr>
                    <p:cNvPr id="185" name="Rectangle 54">
                      <a:extLst>
                        <a:ext uri="{FF2B5EF4-FFF2-40B4-BE49-F238E27FC236}">
                          <a16:creationId xmlns:a16="http://schemas.microsoft.com/office/drawing/2014/main" id="{696E1710-BF44-6CE3-E9E7-93FF9553905A}"/>
                        </a:ext>
                      </a:extLst>
                    </p:cNvPr>
                    <p:cNvSpPr>
                      <a:spLocks noChangeArrowheads="1"/>
                    </p:cNvSpPr>
                    <p:nvPr/>
                  </p:nvSpPr>
                  <p:spPr bwMode="auto">
                    <a:xfrm>
                      <a:off x="2035815" y="3806278"/>
                      <a:ext cx="915115" cy="913968"/>
                    </a:xfrm>
                    <a:prstGeom prst="rect">
                      <a:avLst/>
                    </a:prstGeom>
                    <a:solidFill>
                      <a:schemeClr val="tx1">
                        <a:lumMod val="75000"/>
                      </a:schemeClr>
                    </a:solidFill>
                    <a:ln w="25400">
                      <a:solidFill>
                        <a:schemeClr val="bg1"/>
                      </a:solidFill>
                      <a:miter lim="800000"/>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34" charset="-128"/>
                          <a:cs typeface="+mn-cs"/>
                        </a:rPr>
                        <a:t>P</a:t>
                      </a:r>
                      <a:r>
                        <a:rPr kumimoji="0" lang="en-US" altLang="en-US" sz="2200" b="0" i="0" u="none" strike="noStrike" kern="1200" cap="none" spc="0" normalizeH="0" baseline="-25000" noProof="0" dirty="0">
                          <a:ln>
                            <a:noFill/>
                          </a:ln>
                          <a:solidFill>
                            <a:srgbClr val="0070C0"/>
                          </a:solidFill>
                          <a:effectLst/>
                          <a:uLnTx/>
                          <a:uFillTx/>
                          <a:latin typeface="Calibri" panose="020F0502020204030204" pitchFamily="34" charset="0"/>
                          <a:ea typeface="ＭＳ Ｐゴシック" panose="020B0600070205080204" pitchFamily="34" charset="-128"/>
                          <a:cs typeface="+mn-cs"/>
                        </a:rPr>
                        <a:t>T1m</a:t>
                      </a:r>
                    </a:p>
                  </p:txBody>
                </p:sp>
                <p:cxnSp>
                  <p:nvCxnSpPr>
                    <p:cNvPr id="186" name="Straight Arrow Connector 58">
                      <a:extLst>
                        <a:ext uri="{FF2B5EF4-FFF2-40B4-BE49-F238E27FC236}">
                          <a16:creationId xmlns:a16="http://schemas.microsoft.com/office/drawing/2014/main" id="{1D9CBE78-9D91-C1EB-A849-5F0F680E4270}"/>
                        </a:ext>
                      </a:extLst>
                    </p:cNvPr>
                    <p:cNvCxnSpPr>
                      <a:cxnSpLocks noChangeShapeType="1"/>
                      <a:endCxn id="185" idx="0"/>
                    </p:cNvCxnSpPr>
                    <p:nvPr/>
                  </p:nvCxnSpPr>
                  <p:spPr bwMode="auto">
                    <a:xfrm flipH="1">
                      <a:off x="2493894" y="3195897"/>
                      <a:ext cx="2298"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87" name="Straight Arrow Connector 59">
                      <a:extLst>
                        <a:ext uri="{FF2B5EF4-FFF2-40B4-BE49-F238E27FC236}">
                          <a16:creationId xmlns:a16="http://schemas.microsoft.com/office/drawing/2014/main" id="{6F96296C-B33A-0801-30FE-3C53D9E7D092}"/>
                        </a:ext>
                      </a:extLst>
                    </p:cNvPr>
                    <p:cNvCxnSpPr>
                      <a:cxnSpLocks noChangeShapeType="1"/>
                    </p:cNvCxnSpPr>
                    <p:nvPr/>
                  </p:nvCxnSpPr>
                  <p:spPr bwMode="auto">
                    <a:xfrm flipH="1">
                      <a:off x="2813510" y="3195897"/>
                      <a:ext cx="634942"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88" name="Straight Arrow Connector 60">
                      <a:extLst>
                        <a:ext uri="{FF2B5EF4-FFF2-40B4-BE49-F238E27FC236}">
                          <a16:creationId xmlns:a16="http://schemas.microsoft.com/office/drawing/2014/main" id="{53F05BE2-AF80-6912-8565-53B43910108A}"/>
                        </a:ext>
                      </a:extLst>
                    </p:cNvPr>
                    <p:cNvCxnSpPr>
                      <a:cxnSpLocks noChangeShapeType="1"/>
                    </p:cNvCxnSpPr>
                    <p:nvPr/>
                  </p:nvCxnSpPr>
                  <p:spPr bwMode="auto">
                    <a:xfrm>
                      <a:off x="1627171" y="3195897"/>
                      <a:ext cx="601524"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sp>
                  <p:nvSpPr>
                    <p:cNvPr id="189" name="Rectangle 61">
                      <a:extLst>
                        <a:ext uri="{FF2B5EF4-FFF2-40B4-BE49-F238E27FC236}">
                          <a16:creationId xmlns:a16="http://schemas.microsoft.com/office/drawing/2014/main" id="{EA9A3C68-EF94-85DF-BE87-3CE2BEDF0CCE}"/>
                        </a:ext>
                      </a:extLst>
                    </p:cNvPr>
                    <p:cNvSpPr>
                      <a:spLocks noChangeArrowheads="1"/>
                    </p:cNvSpPr>
                    <p:nvPr/>
                  </p:nvSpPr>
                  <p:spPr bwMode="auto">
                    <a:xfrm>
                      <a:off x="5652327" y="3806278"/>
                      <a:ext cx="915117" cy="913968"/>
                    </a:xfrm>
                    <a:prstGeom prst="rect">
                      <a:avLst/>
                    </a:prstGeom>
                    <a:solidFill>
                      <a:schemeClr val="tx1">
                        <a:lumMod val="75000"/>
                      </a:schemeClr>
                    </a:solidFill>
                    <a:ln w="25400">
                      <a:solidFill>
                        <a:schemeClr val="bg1"/>
                      </a:solidFill>
                      <a:miter lim="800000"/>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34" charset="-128"/>
                          <a:cs typeface="+mn-cs"/>
                        </a:rPr>
                        <a:t>P</a:t>
                      </a:r>
                      <a:r>
                        <a:rPr kumimoji="0" lang="en-US" altLang="en-US" sz="2200" b="0" i="0" u="none" strike="noStrike" kern="1200" cap="none" spc="0" normalizeH="0" baseline="-25000" noProof="0" dirty="0">
                          <a:ln>
                            <a:noFill/>
                          </a:ln>
                          <a:solidFill>
                            <a:srgbClr val="0070C0"/>
                          </a:solidFill>
                          <a:effectLst/>
                          <a:uLnTx/>
                          <a:uFillTx/>
                          <a:latin typeface="Calibri" panose="020F0502020204030204" pitchFamily="34" charset="0"/>
                          <a:ea typeface="ＭＳ Ｐゴシック" panose="020B0600070205080204" pitchFamily="34" charset="-128"/>
                          <a:cs typeface="+mn-cs"/>
                        </a:rPr>
                        <a:t>T2m</a:t>
                      </a:r>
                    </a:p>
                  </p:txBody>
                </p:sp>
                <p:cxnSp>
                  <p:nvCxnSpPr>
                    <p:cNvPr id="190" name="Straight Arrow Connector 65">
                      <a:extLst>
                        <a:ext uri="{FF2B5EF4-FFF2-40B4-BE49-F238E27FC236}">
                          <a16:creationId xmlns:a16="http://schemas.microsoft.com/office/drawing/2014/main" id="{3CA39A9B-6A05-6D4E-7EFA-6055B36A2CDE}"/>
                        </a:ext>
                      </a:extLst>
                    </p:cNvPr>
                    <p:cNvCxnSpPr>
                      <a:cxnSpLocks noChangeShapeType="1"/>
                      <a:endCxn id="189" idx="0"/>
                    </p:cNvCxnSpPr>
                    <p:nvPr/>
                  </p:nvCxnSpPr>
                  <p:spPr bwMode="auto">
                    <a:xfrm flipH="1">
                      <a:off x="6109400" y="3195897"/>
                      <a:ext cx="2298"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91" name="Straight Arrow Connector 66">
                      <a:extLst>
                        <a:ext uri="{FF2B5EF4-FFF2-40B4-BE49-F238E27FC236}">
                          <a16:creationId xmlns:a16="http://schemas.microsoft.com/office/drawing/2014/main" id="{9308CC4D-AC58-EB47-2C9E-76E7606D2CD9}"/>
                        </a:ext>
                      </a:extLst>
                    </p:cNvPr>
                    <p:cNvCxnSpPr>
                      <a:cxnSpLocks noChangeShapeType="1"/>
                    </p:cNvCxnSpPr>
                    <p:nvPr/>
                  </p:nvCxnSpPr>
                  <p:spPr bwMode="auto">
                    <a:xfrm flipH="1">
                      <a:off x="6429015" y="3195897"/>
                      <a:ext cx="634943"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92" name="Straight Arrow Connector 67">
                      <a:extLst>
                        <a:ext uri="{FF2B5EF4-FFF2-40B4-BE49-F238E27FC236}">
                          <a16:creationId xmlns:a16="http://schemas.microsoft.com/office/drawing/2014/main" id="{B2BECF1E-60EF-1DB4-9486-1207CE5468E2}"/>
                        </a:ext>
                      </a:extLst>
                    </p:cNvPr>
                    <p:cNvCxnSpPr>
                      <a:cxnSpLocks noChangeShapeType="1"/>
                    </p:cNvCxnSpPr>
                    <p:nvPr/>
                  </p:nvCxnSpPr>
                  <p:spPr bwMode="auto">
                    <a:xfrm>
                      <a:off x="5242672" y="3195897"/>
                      <a:ext cx="601525" cy="609949"/>
                    </a:xfrm>
                    <a:prstGeom prst="straightConnector1">
                      <a:avLst/>
                    </a:prstGeom>
                    <a:noFill/>
                    <a:ln w="254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93" name="Curved Connector 68">
                      <a:extLst>
                        <a:ext uri="{FF2B5EF4-FFF2-40B4-BE49-F238E27FC236}">
                          <a16:creationId xmlns:a16="http://schemas.microsoft.com/office/drawing/2014/main" id="{38FD597B-0507-9CA2-6C6E-00CC69C78F77}"/>
                        </a:ext>
                      </a:extLst>
                    </p:cNvPr>
                    <p:cNvCxnSpPr>
                      <a:cxnSpLocks noChangeShapeType="1"/>
                      <a:stCxn id="173" idx="0"/>
                      <a:endCxn id="176" idx="0"/>
                    </p:cNvCxnSpPr>
                    <p:nvPr/>
                  </p:nvCxnSpPr>
                  <p:spPr bwMode="auto">
                    <a:xfrm rot="5400000" flipH="1" flipV="1">
                      <a:off x="4283791" y="525523"/>
                      <a:ext cx="14106" cy="3630075"/>
                    </a:xfrm>
                    <a:prstGeom prst="curvedConnector3">
                      <a:avLst>
                        <a:gd name="adj1" fmla="val 9444441"/>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94" name="TextBox 193">
                      <a:extLst>
                        <a:ext uri="{FF2B5EF4-FFF2-40B4-BE49-F238E27FC236}">
                          <a16:creationId xmlns:a16="http://schemas.microsoft.com/office/drawing/2014/main" id="{0D11826E-E227-CB95-E53B-B8B737881683}"/>
                        </a:ext>
                      </a:extLst>
                    </p:cNvPr>
                    <p:cNvSpPr txBox="1"/>
                    <p:nvPr/>
                  </p:nvSpPr>
                  <p:spPr>
                    <a:xfrm>
                      <a:off x="959967" y="333814"/>
                      <a:ext cx="1633501" cy="854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MZm</a:t>
                      </a:r>
                      <a:r>
                        <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DZm</a:t>
                      </a:r>
                      <a:r>
                        <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rPr>
                        <a:t> = 0.5</a:t>
                      </a:r>
                    </a:p>
                  </p:txBody>
                </p:sp>
                <p:sp>
                  <p:nvSpPr>
                    <p:cNvPr id="195" name="TextBox 194">
                      <a:extLst>
                        <a:ext uri="{FF2B5EF4-FFF2-40B4-BE49-F238E27FC236}">
                          <a16:creationId xmlns:a16="http://schemas.microsoft.com/office/drawing/2014/main" id="{E01B5D05-D797-228C-5C56-915C48444C3D}"/>
                        </a:ext>
                      </a:extLst>
                    </p:cNvPr>
                    <p:cNvSpPr txBox="1"/>
                    <p:nvPr/>
                  </p:nvSpPr>
                  <p:spPr>
                    <a:xfrm>
                      <a:off x="5203876" y="415820"/>
                      <a:ext cx="1804012" cy="854643"/>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MZm</a:t>
                      </a:r>
                      <a:r>
                        <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0" dirty="0" err="1">
                          <a:solidFill>
                            <a:sysClr val="window" lastClr="FFFFFF"/>
                          </a:solidFill>
                          <a:latin typeface="Corbel"/>
                          <a:ea typeface="ＭＳ Ｐゴシック" panose="020B0600070205080204" pitchFamily="34" charset="-128"/>
                        </a:rPr>
                        <a:t>DZm</a:t>
                      </a:r>
                      <a:r>
                        <a:rPr lang="en-US" sz="2200" kern="0" dirty="0">
                          <a:solidFill>
                            <a:sysClr val="window" lastClr="FFFFFF"/>
                          </a:solidFill>
                          <a:latin typeface="Corbel"/>
                          <a:ea typeface="ＭＳ Ｐゴシック" panose="020B0600070205080204" pitchFamily="34" charset="-128"/>
                        </a:rPr>
                        <a:t> = 0.25</a:t>
                      </a:r>
                      <a:endParaRPr kumimoji="0" lang="en-US" sz="2200" b="0" i="0" u="none" strike="noStrike" kern="0" cap="none" spc="0" normalizeH="0" baseline="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196" name="Curved Connector 71">
                      <a:extLst>
                        <a:ext uri="{FF2B5EF4-FFF2-40B4-BE49-F238E27FC236}">
                          <a16:creationId xmlns:a16="http://schemas.microsoft.com/office/drawing/2014/main" id="{0DB4D8D3-F4DD-0CFB-6DC4-3B88D75FB87E}"/>
                        </a:ext>
                      </a:extLst>
                    </p:cNvPr>
                    <p:cNvCxnSpPr>
                      <a:cxnSpLocks noChangeShapeType="1"/>
                      <a:stCxn id="172" idx="0"/>
                      <a:endCxn id="177" idx="0"/>
                    </p:cNvCxnSpPr>
                    <p:nvPr/>
                  </p:nvCxnSpPr>
                  <p:spPr bwMode="auto">
                    <a:xfrm rot="5400000" flipH="1" flipV="1">
                      <a:off x="3272931" y="518147"/>
                      <a:ext cx="19045" cy="3613147"/>
                    </a:xfrm>
                    <a:prstGeom prst="curvedConnector3">
                      <a:avLst>
                        <a:gd name="adj1" fmla="val 6634597"/>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grpSp>
                  <p:nvGrpSpPr>
                    <p:cNvPr id="197" name="Group 72">
                      <a:extLst>
                        <a:ext uri="{FF2B5EF4-FFF2-40B4-BE49-F238E27FC236}">
                          <a16:creationId xmlns:a16="http://schemas.microsoft.com/office/drawing/2014/main" id="{1B83DEB5-DEF5-A1D1-D057-B9E4C0A5ED1F}"/>
                        </a:ext>
                      </a:extLst>
                    </p:cNvPr>
                    <p:cNvGrpSpPr>
                      <a:grpSpLocks/>
                    </p:cNvGrpSpPr>
                    <p:nvPr/>
                  </p:nvGrpSpPr>
                  <p:grpSpPr bwMode="auto">
                    <a:xfrm>
                      <a:off x="729313" y="1609420"/>
                      <a:ext cx="949203" cy="774628"/>
                      <a:chOff x="729313" y="1609420"/>
                      <a:chExt cx="949203" cy="774628"/>
                    </a:xfrm>
                  </p:grpSpPr>
                  <p:cxnSp>
                    <p:nvCxnSpPr>
                      <p:cNvPr id="209" name="Curved Connector 84">
                        <a:extLst>
                          <a:ext uri="{FF2B5EF4-FFF2-40B4-BE49-F238E27FC236}">
                            <a16:creationId xmlns:a16="http://schemas.microsoft.com/office/drawing/2014/main" id="{6458182B-DB2C-34CC-C803-58C02EDD9D51}"/>
                          </a:ext>
                        </a:extLst>
                      </p:cNvPr>
                      <p:cNvCxnSpPr>
                        <a:cxnSpLocks noChangeShapeType="1"/>
                      </p:cNvCxnSpPr>
                      <p:nvPr/>
                    </p:nvCxnSpPr>
                    <p:spPr bwMode="auto">
                      <a:xfrm rot="5400000" flipH="1" flipV="1">
                        <a:off x="1448707" y="2154239"/>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210" name="TextBox 209">
                        <a:extLst>
                          <a:ext uri="{FF2B5EF4-FFF2-40B4-BE49-F238E27FC236}">
                            <a16:creationId xmlns:a16="http://schemas.microsoft.com/office/drawing/2014/main" id="{16A97CDF-2CAA-54C5-5D37-CD2587BEBFF3}"/>
                          </a:ext>
                        </a:extLst>
                      </p:cNvPr>
                      <p:cNvSpPr txBox="1"/>
                      <p:nvPr/>
                    </p:nvSpPr>
                    <p:spPr>
                      <a:xfrm>
                        <a:off x="729313" y="1609420"/>
                        <a:ext cx="897859" cy="478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VA</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m</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grpSp>
                <p:cxnSp>
                  <p:nvCxnSpPr>
                    <p:cNvPr id="198" name="Curved Connector 73">
                      <a:extLst>
                        <a:ext uri="{FF2B5EF4-FFF2-40B4-BE49-F238E27FC236}">
                          <a16:creationId xmlns:a16="http://schemas.microsoft.com/office/drawing/2014/main" id="{0748FF34-8E15-EDE2-373E-7691E0CCC80E}"/>
                        </a:ext>
                      </a:extLst>
                    </p:cNvPr>
                    <p:cNvCxnSpPr>
                      <a:cxnSpLocks noChangeShapeType="1"/>
                    </p:cNvCxnSpPr>
                    <p:nvPr/>
                  </p:nvCxnSpPr>
                  <p:spPr bwMode="auto">
                    <a:xfrm rot="5400000" flipH="1" flipV="1">
                      <a:off x="2463053" y="2183870"/>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99" name="TextBox 198">
                      <a:extLst>
                        <a:ext uri="{FF2B5EF4-FFF2-40B4-BE49-F238E27FC236}">
                          <a16:creationId xmlns:a16="http://schemas.microsoft.com/office/drawing/2014/main" id="{602816D8-DBB3-1B54-13C7-1C679B34E2CB}"/>
                        </a:ext>
                      </a:extLst>
                    </p:cNvPr>
                    <p:cNvSpPr txBox="1"/>
                    <p:nvPr/>
                  </p:nvSpPr>
                  <p:spPr>
                    <a:xfrm>
                      <a:off x="1776717" y="1628374"/>
                      <a:ext cx="913023" cy="478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VD</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m</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200" name="Curved Connector 75">
                      <a:extLst>
                        <a:ext uri="{FF2B5EF4-FFF2-40B4-BE49-F238E27FC236}">
                          <a16:creationId xmlns:a16="http://schemas.microsoft.com/office/drawing/2014/main" id="{834122DA-7958-658A-2BAB-F9B19B2DE8CF}"/>
                        </a:ext>
                      </a:extLst>
                    </p:cNvPr>
                    <p:cNvCxnSpPr>
                      <a:cxnSpLocks noChangeShapeType="1"/>
                    </p:cNvCxnSpPr>
                    <p:nvPr/>
                  </p:nvCxnSpPr>
                  <p:spPr bwMode="auto">
                    <a:xfrm rot="5400000" flipH="1" flipV="1">
                      <a:off x="3590773" y="2171168"/>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201" name="TextBox 200">
                      <a:extLst>
                        <a:ext uri="{FF2B5EF4-FFF2-40B4-BE49-F238E27FC236}">
                          <a16:creationId xmlns:a16="http://schemas.microsoft.com/office/drawing/2014/main" id="{34FDB902-A761-C823-BA67-1F2C645889F0}"/>
                        </a:ext>
                      </a:extLst>
                    </p:cNvPr>
                    <p:cNvSpPr txBox="1"/>
                    <p:nvPr/>
                  </p:nvSpPr>
                  <p:spPr>
                    <a:xfrm>
                      <a:off x="3136878" y="1626268"/>
                      <a:ext cx="930059" cy="478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VE</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m</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grpSp>
                  <p:nvGrpSpPr>
                    <p:cNvPr id="202" name="Group 77">
                      <a:extLst>
                        <a:ext uri="{FF2B5EF4-FFF2-40B4-BE49-F238E27FC236}">
                          <a16:creationId xmlns:a16="http://schemas.microsoft.com/office/drawing/2014/main" id="{94969C51-BDBE-6B9F-A180-1F8B25AA018D}"/>
                        </a:ext>
                      </a:extLst>
                    </p:cNvPr>
                    <p:cNvGrpSpPr>
                      <a:grpSpLocks/>
                    </p:cNvGrpSpPr>
                    <p:nvPr/>
                  </p:nvGrpSpPr>
                  <p:grpSpPr bwMode="auto">
                    <a:xfrm>
                      <a:off x="4855723" y="1663617"/>
                      <a:ext cx="3261384" cy="741431"/>
                      <a:chOff x="882740" y="1672243"/>
                      <a:chExt cx="3261384" cy="741431"/>
                    </a:xfrm>
                  </p:grpSpPr>
                  <p:cxnSp>
                    <p:nvCxnSpPr>
                      <p:cNvPr id="203" name="Curved Connector 78">
                        <a:extLst>
                          <a:ext uri="{FF2B5EF4-FFF2-40B4-BE49-F238E27FC236}">
                            <a16:creationId xmlns:a16="http://schemas.microsoft.com/office/drawing/2014/main" id="{51BDF0EB-AA7E-E86D-C997-642A724077BB}"/>
                          </a:ext>
                        </a:extLst>
                      </p:cNvPr>
                      <p:cNvCxnSpPr>
                        <a:cxnSpLocks noChangeShapeType="1"/>
                      </p:cNvCxnSpPr>
                      <p:nvPr/>
                    </p:nvCxnSpPr>
                    <p:spPr bwMode="auto">
                      <a:xfrm rot="5400000" flipH="1" flipV="1">
                        <a:off x="1101805" y="2154239"/>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204" name="TextBox 203">
                        <a:extLst>
                          <a:ext uri="{FF2B5EF4-FFF2-40B4-BE49-F238E27FC236}">
                            <a16:creationId xmlns:a16="http://schemas.microsoft.com/office/drawing/2014/main" id="{E2A08709-8104-B9D0-7DA0-44B9043D8450}"/>
                          </a:ext>
                        </a:extLst>
                      </p:cNvPr>
                      <p:cNvSpPr txBox="1"/>
                      <p:nvPr/>
                    </p:nvSpPr>
                    <p:spPr>
                      <a:xfrm>
                        <a:off x="985573" y="1672243"/>
                        <a:ext cx="812723" cy="478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VA</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m</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205" name="Curved Connector 80">
                        <a:extLst>
                          <a:ext uri="{FF2B5EF4-FFF2-40B4-BE49-F238E27FC236}">
                            <a16:creationId xmlns:a16="http://schemas.microsoft.com/office/drawing/2014/main" id="{354DA713-652D-4FB5-1BFD-83B2C0F44CEE}"/>
                          </a:ext>
                        </a:extLst>
                      </p:cNvPr>
                      <p:cNvCxnSpPr>
                        <a:cxnSpLocks noChangeShapeType="1"/>
                      </p:cNvCxnSpPr>
                      <p:nvPr/>
                    </p:nvCxnSpPr>
                    <p:spPr bwMode="auto">
                      <a:xfrm rot="5400000" flipH="1" flipV="1">
                        <a:off x="2116152" y="2183865"/>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206" name="TextBox 205">
                        <a:extLst>
                          <a:ext uri="{FF2B5EF4-FFF2-40B4-BE49-F238E27FC236}">
                            <a16:creationId xmlns:a16="http://schemas.microsoft.com/office/drawing/2014/main" id="{D6511488-0EC4-C598-7423-7C6A86E55F96}"/>
                          </a:ext>
                        </a:extLst>
                      </p:cNvPr>
                      <p:cNvSpPr txBox="1"/>
                      <p:nvPr/>
                    </p:nvSpPr>
                    <p:spPr>
                      <a:xfrm>
                        <a:off x="1999275" y="1672249"/>
                        <a:ext cx="935339" cy="478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VD</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m</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cxnSp>
                    <p:nvCxnSpPr>
                      <p:cNvPr id="207" name="Curved Connector 82">
                        <a:extLst>
                          <a:ext uri="{FF2B5EF4-FFF2-40B4-BE49-F238E27FC236}">
                            <a16:creationId xmlns:a16="http://schemas.microsoft.com/office/drawing/2014/main" id="{533B7CB0-3B8F-1D43-ECD1-A5193FC71E26}"/>
                          </a:ext>
                        </a:extLst>
                      </p:cNvPr>
                      <p:cNvCxnSpPr>
                        <a:cxnSpLocks noChangeShapeType="1"/>
                      </p:cNvCxnSpPr>
                      <p:nvPr/>
                    </p:nvCxnSpPr>
                    <p:spPr bwMode="auto">
                      <a:xfrm rot="5400000" flipH="1" flipV="1">
                        <a:off x="3243877" y="2171163"/>
                        <a:ext cx="10744" cy="448874"/>
                      </a:xfrm>
                      <a:prstGeom prst="curvedConnector3">
                        <a:avLst>
                          <a:gd name="adj1" fmla="val 2802065"/>
                        </a:avLst>
                      </a:prstGeom>
                      <a:noFill/>
                      <a:ln w="25400">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208" name="TextBox 207">
                        <a:extLst>
                          <a:ext uri="{FF2B5EF4-FFF2-40B4-BE49-F238E27FC236}">
                            <a16:creationId xmlns:a16="http://schemas.microsoft.com/office/drawing/2014/main" id="{894C15D4-FBF4-92C9-625F-39EE5B8BE0A6}"/>
                          </a:ext>
                        </a:extLst>
                      </p:cNvPr>
                      <p:cNvSpPr txBox="1"/>
                      <p:nvPr/>
                    </p:nvSpPr>
                    <p:spPr>
                      <a:xfrm>
                        <a:off x="3146625" y="1672246"/>
                        <a:ext cx="997499" cy="478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 lastClr="FFFFFF"/>
                            </a:solidFill>
                            <a:effectLst/>
                            <a:uLnTx/>
                            <a:uFillTx/>
                            <a:latin typeface="Corbel"/>
                            <a:ea typeface="ＭＳ Ｐゴシック" panose="020B0600070205080204" pitchFamily="34" charset="-128"/>
                            <a:cs typeface="+mn-cs"/>
                          </a:rPr>
                          <a:t>VE</a:t>
                        </a:r>
                        <a:r>
                          <a:rPr kumimoji="0" lang="en-US" sz="2200" b="0" i="0" u="none" strike="noStrike" kern="0" cap="none" spc="0" normalizeH="0" baseline="-25000" noProof="0" dirty="0" err="1">
                            <a:ln>
                              <a:noFill/>
                            </a:ln>
                            <a:solidFill>
                              <a:sysClr val="window" lastClr="FFFFFF"/>
                            </a:solidFill>
                            <a:effectLst/>
                            <a:uLnTx/>
                            <a:uFillTx/>
                            <a:latin typeface="Corbel"/>
                            <a:ea typeface="ＭＳ Ｐゴシック" panose="020B0600070205080204" pitchFamily="34" charset="-128"/>
                            <a:cs typeface="+mn-cs"/>
                          </a:rPr>
                          <a:t>m</a:t>
                        </a:r>
                        <a:endParaRPr kumimoji="0" lang="en-US" sz="2200" b="0" i="0" u="none" strike="noStrike" kern="0" cap="none" spc="0" normalizeH="0" baseline="-25000" noProof="0" dirty="0">
                          <a:ln>
                            <a:noFill/>
                          </a:ln>
                          <a:solidFill>
                            <a:sysClr val="window" lastClr="FFFFFF"/>
                          </a:solidFill>
                          <a:effectLst/>
                          <a:uLnTx/>
                          <a:uFillTx/>
                          <a:latin typeface="Corbel"/>
                          <a:ea typeface="ＭＳ Ｐゴシック" panose="020B0600070205080204" pitchFamily="34" charset="-128"/>
                          <a:cs typeface="+mn-cs"/>
                        </a:endParaRPr>
                      </a:p>
                    </p:txBody>
                  </p:sp>
                </p:grpSp>
              </p:grpSp>
              <p:sp>
                <p:nvSpPr>
                  <p:cNvPr id="179" name="TextBox 178">
                    <a:extLst>
                      <a:ext uri="{FF2B5EF4-FFF2-40B4-BE49-F238E27FC236}">
                        <a16:creationId xmlns:a16="http://schemas.microsoft.com/office/drawing/2014/main" id="{98541161-BBE4-D21B-27E5-3AD4239BCBA5}"/>
                      </a:ext>
                    </a:extLst>
                  </p:cNvPr>
                  <p:cNvSpPr txBox="1"/>
                  <p:nvPr/>
                </p:nvSpPr>
                <p:spPr>
                  <a:xfrm>
                    <a:off x="2634929" y="1775375"/>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80" name="TextBox 179">
                    <a:extLst>
                      <a:ext uri="{FF2B5EF4-FFF2-40B4-BE49-F238E27FC236}">
                        <a16:creationId xmlns:a16="http://schemas.microsoft.com/office/drawing/2014/main" id="{48013816-E1DD-D595-266E-763DE23EA7A4}"/>
                      </a:ext>
                    </a:extLst>
                  </p:cNvPr>
                  <p:cNvSpPr txBox="1"/>
                  <p:nvPr/>
                </p:nvSpPr>
                <p:spPr>
                  <a:xfrm>
                    <a:off x="3246103" y="1765323"/>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81" name="TextBox 180">
                    <a:extLst>
                      <a:ext uri="{FF2B5EF4-FFF2-40B4-BE49-F238E27FC236}">
                        <a16:creationId xmlns:a16="http://schemas.microsoft.com/office/drawing/2014/main" id="{E53C85D0-801D-F6AA-6840-AE0125B48904}"/>
                      </a:ext>
                    </a:extLst>
                  </p:cNvPr>
                  <p:cNvSpPr txBox="1"/>
                  <p:nvPr/>
                </p:nvSpPr>
                <p:spPr>
                  <a:xfrm>
                    <a:off x="3742012" y="1771067"/>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82" name="TextBox 181">
                    <a:extLst>
                      <a:ext uri="{FF2B5EF4-FFF2-40B4-BE49-F238E27FC236}">
                        <a16:creationId xmlns:a16="http://schemas.microsoft.com/office/drawing/2014/main" id="{BA5D4EE2-7995-763A-D935-304AFB5E0582}"/>
                      </a:ext>
                    </a:extLst>
                  </p:cNvPr>
                  <p:cNvSpPr txBox="1"/>
                  <p:nvPr/>
                </p:nvSpPr>
                <p:spPr>
                  <a:xfrm>
                    <a:off x="4962974" y="1782556"/>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83" name="TextBox 182">
                    <a:extLst>
                      <a:ext uri="{FF2B5EF4-FFF2-40B4-BE49-F238E27FC236}">
                        <a16:creationId xmlns:a16="http://schemas.microsoft.com/office/drawing/2014/main" id="{4270CB3A-7C95-6923-86D1-BB192ACF6FCF}"/>
                      </a:ext>
                    </a:extLst>
                  </p:cNvPr>
                  <p:cNvSpPr txBox="1"/>
                  <p:nvPr/>
                </p:nvSpPr>
                <p:spPr>
                  <a:xfrm>
                    <a:off x="5562481" y="1772503"/>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sp>
                <p:nvSpPr>
                  <p:cNvPr id="184" name="TextBox 183">
                    <a:extLst>
                      <a:ext uri="{FF2B5EF4-FFF2-40B4-BE49-F238E27FC236}">
                        <a16:creationId xmlns:a16="http://schemas.microsoft.com/office/drawing/2014/main" id="{AD3E1814-4A01-839C-A716-20C5E3C13FC0}"/>
                      </a:ext>
                    </a:extLst>
                  </p:cNvPr>
                  <p:cNvSpPr txBox="1"/>
                  <p:nvPr/>
                </p:nvSpPr>
                <p:spPr>
                  <a:xfrm>
                    <a:off x="6070056" y="1778247"/>
                    <a:ext cx="262828" cy="38978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orbel"/>
                        <a:ea typeface="ＭＳ Ｐゴシック" panose="020B0600070205080204" pitchFamily="34" charset="-128"/>
                        <a:cs typeface="+mn-cs"/>
                      </a:rPr>
                      <a:t>1</a:t>
                    </a:r>
                  </a:p>
                </p:txBody>
              </p:sp>
            </p:grpSp>
            <p:sp>
              <p:nvSpPr>
                <p:cNvPr id="172" name="Oval 214">
                  <a:extLst>
                    <a:ext uri="{FF2B5EF4-FFF2-40B4-BE49-F238E27FC236}">
                      <a16:creationId xmlns:a16="http://schemas.microsoft.com/office/drawing/2014/main" id="{87B54DA1-656E-6283-6965-7B142795EE1D}"/>
                    </a:ext>
                  </a:extLst>
                </p:cNvPr>
                <p:cNvSpPr>
                  <a:spLocks noChangeArrowheads="1"/>
                </p:cNvSpPr>
                <p:nvPr/>
              </p:nvSpPr>
              <p:spPr bwMode="auto">
                <a:xfrm>
                  <a:off x="1220775" y="2095287"/>
                  <a:ext cx="688880" cy="654016"/>
                </a:xfrm>
                <a:prstGeom prst="ellipse">
                  <a:avLst/>
                </a:prstGeom>
                <a:solidFill>
                  <a:srgbClr val="0070C0"/>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Am</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73" name="Oval 215">
                  <a:extLst>
                    <a:ext uri="{FF2B5EF4-FFF2-40B4-BE49-F238E27FC236}">
                      <a16:creationId xmlns:a16="http://schemas.microsoft.com/office/drawing/2014/main" id="{2C375DE2-CEBE-6B13-7A5A-3030947597C4}"/>
                    </a:ext>
                  </a:extLst>
                </p:cNvPr>
                <p:cNvSpPr>
                  <a:spLocks noChangeArrowheads="1"/>
                </p:cNvSpPr>
                <p:nvPr/>
              </p:nvSpPr>
              <p:spPr bwMode="auto">
                <a:xfrm>
                  <a:off x="1984258" y="2100050"/>
                  <a:ext cx="669833" cy="654016"/>
                </a:xfrm>
                <a:prstGeom prst="ellipse">
                  <a:avLst/>
                </a:prstGeom>
                <a:solidFill>
                  <a:srgbClr val="0070C0"/>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900" dirty="0">
                      <a:solidFill>
                        <a:prstClr val="white"/>
                      </a:solidFill>
                      <a:latin typeface="Calibri" panose="020F0502020204030204" pitchFamily="34" charset="0"/>
                    </a:rPr>
                    <a:t>D</a:t>
                  </a:r>
                  <a:r>
                    <a:rPr kumimoji="0" lang="en-US" altLang="en-US" sz="1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m</a:t>
                  </a:r>
                  <a:endParaRPr kumimoji="0" lang="en-US" altLang="en-US" sz="19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74" name="Oval 216">
                  <a:extLst>
                    <a:ext uri="{FF2B5EF4-FFF2-40B4-BE49-F238E27FC236}">
                      <a16:creationId xmlns:a16="http://schemas.microsoft.com/office/drawing/2014/main" id="{CE488311-277F-052A-0F00-73F51642604A}"/>
                    </a:ext>
                  </a:extLst>
                </p:cNvPr>
                <p:cNvSpPr>
                  <a:spLocks noChangeArrowheads="1"/>
                </p:cNvSpPr>
                <p:nvPr/>
              </p:nvSpPr>
              <p:spPr bwMode="auto">
                <a:xfrm>
                  <a:off x="2827105" y="2100050"/>
                  <a:ext cx="669833" cy="654016"/>
                </a:xfrm>
                <a:prstGeom prst="ellipse">
                  <a:avLst/>
                </a:prstGeom>
                <a:solidFill>
                  <a:srgbClr val="0070C0"/>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panose="020B0600070205080204" pitchFamily="34" charset="-128"/>
                      <a:cs typeface="+mn-cs"/>
                    </a:rPr>
                    <a:t>Em</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75" name="Oval 217">
                  <a:extLst>
                    <a:ext uri="{FF2B5EF4-FFF2-40B4-BE49-F238E27FC236}">
                      <a16:creationId xmlns:a16="http://schemas.microsoft.com/office/drawing/2014/main" id="{FF641309-0A29-4F73-0DD9-12A4DD3676E2}"/>
                    </a:ext>
                  </a:extLst>
                </p:cNvPr>
                <p:cNvSpPr>
                  <a:spLocks noChangeArrowheads="1"/>
                </p:cNvSpPr>
                <p:nvPr/>
              </p:nvSpPr>
              <p:spPr bwMode="auto">
                <a:xfrm>
                  <a:off x="5561930" y="2100050"/>
                  <a:ext cx="669833" cy="654016"/>
                </a:xfrm>
                <a:prstGeom prst="ellipse">
                  <a:avLst/>
                </a:prstGeom>
                <a:solidFill>
                  <a:srgbClr val="0070C0"/>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white"/>
                      </a:solidFill>
                      <a:effectLst/>
                      <a:uLnTx/>
                      <a:uFillTx/>
                      <a:latin typeface="Calibri" panose="020F0502020204030204" pitchFamily="34" charset="0"/>
                      <a:ea typeface="ＭＳ Ｐゴシック" panose="020B0600070205080204" pitchFamily="34" charset="-128"/>
                      <a:cs typeface="+mn-cs"/>
                    </a:rPr>
                    <a:t>Em</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76" name="Oval 218">
                  <a:extLst>
                    <a:ext uri="{FF2B5EF4-FFF2-40B4-BE49-F238E27FC236}">
                      <a16:creationId xmlns:a16="http://schemas.microsoft.com/office/drawing/2014/main" id="{F9C2E586-D876-D171-6ED0-7E27459487C0}"/>
                    </a:ext>
                  </a:extLst>
                </p:cNvPr>
                <p:cNvSpPr>
                  <a:spLocks noChangeArrowheads="1"/>
                </p:cNvSpPr>
                <p:nvPr/>
              </p:nvSpPr>
              <p:spPr bwMode="auto">
                <a:xfrm>
                  <a:off x="4741300" y="2100050"/>
                  <a:ext cx="671420" cy="654016"/>
                </a:xfrm>
                <a:prstGeom prst="ellipse">
                  <a:avLst/>
                </a:prstGeom>
                <a:solidFill>
                  <a:srgbClr val="0070C0"/>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900" dirty="0">
                      <a:solidFill>
                        <a:prstClr val="white"/>
                      </a:solidFill>
                      <a:latin typeface="Calibri" panose="020F0502020204030204" pitchFamily="34" charset="0"/>
                    </a:rPr>
                    <a:t>D</a:t>
                  </a:r>
                  <a:r>
                    <a:rPr kumimoji="0" lang="en-US" altLang="en-US" sz="1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m</a:t>
                  </a:r>
                  <a:endParaRPr kumimoji="0" lang="en-US" altLang="en-US" sz="19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177" name="Oval 219">
                  <a:extLst>
                    <a:ext uri="{FF2B5EF4-FFF2-40B4-BE49-F238E27FC236}">
                      <a16:creationId xmlns:a16="http://schemas.microsoft.com/office/drawing/2014/main" id="{0ED6DDCC-F58F-9BEF-0D06-AC2C06263E36}"/>
                    </a:ext>
                  </a:extLst>
                </p:cNvPr>
                <p:cNvSpPr>
                  <a:spLocks noChangeArrowheads="1"/>
                </p:cNvSpPr>
                <p:nvPr/>
              </p:nvSpPr>
              <p:spPr bwMode="auto">
                <a:xfrm>
                  <a:off x="3948911" y="2080932"/>
                  <a:ext cx="722556" cy="669815"/>
                </a:xfrm>
                <a:prstGeom prst="ellipse">
                  <a:avLst/>
                </a:prstGeom>
                <a:solidFill>
                  <a:srgbClr val="0070C0"/>
                </a:solidFill>
                <a:ln w="25400">
                  <a:solidFill>
                    <a:schemeClr val="bg1"/>
                  </a:solidFill>
                  <a:round/>
                  <a:headEnd/>
                  <a:tailEnd/>
                </a:ln>
              </p:spPr>
              <p:txBody>
                <a:bodyPr anchor="ct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Am</a:t>
                  </a:r>
                  <a:endParaRPr kumimoji="0" lang="en-US" altLang="en-US" sz="1800" b="0" i="0" u="none" strike="noStrike" kern="1200" cap="none" spc="0" normalizeH="0" baseline="-2500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grpSp>
          <p:sp>
            <p:nvSpPr>
              <p:cNvPr id="10" name="Isosceles Triangle 25">
                <a:extLst>
                  <a:ext uri="{FF2B5EF4-FFF2-40B4-BE49-F238E27FC236}">
                    <a16:creationId xmlns:a16="http://schemas.microsoft.com/office/drawing/2014/main" id="{C035058B-2986-1658-7EBA-21FB2BFDA6A1}"/>
                  </a:ext>
                </a:extLst>
              </p:cNvPr>
              <p:cNvSpPr/>
              <p:nvPr/>
            </p:nvSpPr>
            <p:spPr>
              <a:xfrm>
                <a:off x="8672490" y="4000191"/>
                <a:ext cx="664023" cy="607001"/>
              </a:xfrm>
              <a:prstGeom prst="triangle">
                <a:avLst/>
              </a:prstGeom>
              <a:solidFill>
                <a:srgbClr val="4F81BD"/>
              </a:solidFill>
              <a:ln w="9525" cap="flat" cmpd="sng" algn="ctr">
                <a:solidFill>
                  <a:schemeClr val="bg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prstClr val="white"/>
                    </a:solidFill>
                    <a:effectLst/>
                    <a:uLnTx/>
                    <a:uFillTx/>
                    <a:latin typeface="Calibri"/>
                    <a:ea typeface="+mn-ea"/>
                    <a:cs typeface="+mn-cs"/>
                  </a:rPr>
                  <a:t>1</a:t>
                </a:r>
              </a:p>
            </p:txBody>
          </p:sp>
          <p:cxnSp>
            <p:nvCxnSpPr>
              <p:cNvPr id="11" name="Straight Arrow Connector 10">
                <a:extLst>
                  <a:ext uri="{FF2B5EF4-FFF2-40B4-BE49-F238E27FC236}">
                    <a16:creationId xmlns:a16="http://schemas.microsoft.com/office/drawing/2014/main" id="{B1366127-BB79-3253-064C-3FBA9D8C15AE}"/>
                  </a:ext>
                </a:extLst>
              </p:cNvPr>
              <p:cNvCxnSpPr>
                <a:cxnSpLocks/>
                <a:stCxn id="10" idx="1"/>
                <a:endCxn id="185" idx="3"/>
              </p:cNvCxnSpPr>
              <p:nvPr/>
            </p:nvCxnSpPr>
            <p:spPr>
              <a:xfrm flipH="1" flipV="1">
                <a:off x="7858902" y="4297764"/>
                <a:ext cx="979594" cy="5928"/>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sp>
            <p:nvSpPr>
              <p:cNvPr id="12" name="TextBox 11">
                <a:extLst>
                  <a:ext uri="{FF2B5EF4-FFF2-40B4-BE49-F238E27FC236}">
                    <a16:creationId xmlns:a16="http://schemas.microsoft.com/office/drawing/2014/main" id="{2BFD3C93-EA25-B793-F102-57E86A026ACF}"/>
                  </a:ext>
                </a:extLst>
              </p:cNvPr>
              <p:cNvSpPr txBox="1"/>
              <p:nvPr/>
            </p:nvSpPr>
            <p:spPr>
              <a:xfrm>
                <a:off x="9178375" y="3901571"/>
                <a:ext cx="46839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a:ea typeface="+mn-ea"/>
                    <a:cs typeface="+mn-cs"/>
                  </a:rPr>
                  <a:t>μ</a:t>
                </a:r>
                <a:r>
                  <a:rPr kumimoji="0" lang="en-US" sz="2000" b="1" i="0" u="none" strike="noStrike" kern="0" cap="none" spc="0" normalizeH="0" baseline="-25000" noProof="0" dirty="0">
                    <a:ln>
                      <a:noFill/>
                    </a:ln>
                    <a:solidFill>
                      <a:prstClr val="white"/>
                    </a:solidFill>
                    <a:effectLst/>
                    <a:uLnTx/>
                    <a:uFillTx/>
                    <a:latin typeface="Calibri"/>
                    <a:ea typeface="+mn-ea"/>
                    <a:cs typeface="+mn-cs"/>
                  </a:rPr>
                  <a:t>m</a:t>
                </a:r>
                <a:endParaRPr kumimoji="0" lang="en-US" sz="1900" b="0" i="0" u="none" strike="noStrike" kern="0" cap="none" spc="0" normalizeH="0" baseline="-25000" noProof="0" dirty="0">
                  <a:ln>
                    <a:noFill/>
                  </a:ln>
                  <a:solidFill>
                    <a:prstClr val="white"/>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D0522D58-CE0F-252F-869F-1EAC82306DBD}"/>
                  </a:ext>
                </a:extLst>
              </p:cNvPr>
              <p:cNvCxnSpPr>
                <a:cxnSpLocks/>
                <a:stCxn id="10" idx="5"/>
                <a:endCxn id="189" idx="1"/>
              </p:cNvCxnSpPr>
              <p:nvPr/>
            </p:nvCxnSpPr>
            <p:spPr>
              <a:xfrm flipV="1">
                <a:off x="9170507" y="4297764"/>
                <a:ext cx="974056" cy="5928"/>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33A1C69F-B312-46FD-F53E-9CF8F5ADD578}"/>
                  </a:ext>
                </a:extLst>
              </p:cNvPr>
              <p:cNvSpPr txBox="1"/>
              <p:nvPr/>
            </p:nvSpPr>
            <p:spPr>
              <a:xfrm>
                <a:off x="8188757" y="3901571"/>
                <a:ext cx="46839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a:ea typeface="+mn-ea"/>
                    <a:cs typeface="+mn-cs"/>
                  </a:rPr>
                  <a:t>μ</a:t>
                </a:r>
                <a:r>
                  <a:rPr kumimoji="0" lang="en-US" sz="2000" b="1" i="0" u="none" strike="noStrike" kern="0" cap="none" spc="0" normalizeH="0" baseline="-25000" noProof="0" dirty="0" err="1">
                    <a:ln>
                      <a:noFill/>
                    </a:ln>
                    <a:solidFill>
                      <a:prstClr val="white"/>
                    </a:solidFill>
                    <a:effectLst/>
                    <a:uLnTx/>
                    <a:uFillTx/>
                    <a:latin typeface="Calibri"/>
                    <a:ea typeface="+mn-ea"/>
                    <a:cs typeface="+mn-cs"/>
                  </a:rPr>
                  <a:t>m</a:t>
                </a:r>
                <a:endParaRPr kumimoji="0" lang="en-US" sz="1900" b="0" i="0" u="none" strike="noStrike" kern="0" cap="none" spc="0" normalizeH="0" baseline="-25000" noProof="0" dirty="0">
                  <a:ln>
                    <a:noFill/>
                  </a:ln>
                  <a:solidFill>
                    <a:prstClr val="white"/>
                  </a:solidFill>
                  <a:effectLst/>
                  <a:uLnTx/>
                  <a:uFillTx/>
                  <a:latin typeface="Calibri"/>
                  <a:ea typeface="+mn-ea"/>
                  <a:cs typeface="+mn-cs"/>
                </a:endParaRPr>
              </a:p>
            </p:txBody>
          </p:sp>
        </p:grpSp>
        <p:sp>
          <p:nvSpPr>
            <p:cNvPr id="45" name="Diamond 44">
              <a:extLst>
                <a:ext uri="{FF2B5EF4-FFF2-40B4-BE49-F238E27FC236}">
                  <a16:creationId xmlns:a16="http://schemas.microsoft.com/office/drawing/2014/main" id="{9C9A1DA6-5639-5C4A-ED2C-B58B3E7A58DC}"/>
                </a:ext>
              </a:extLst>
            </p:cNvPr>
            <p:cNvSpPr/>
            <p:nvPr/>
          </p:nvSpPr>
          <p:spPr>
            <a:xfrm>
              <a:off x="7668606" y="4749520"/>
              <a:ext cx="1150841" cy="722811"/>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dirty="0">
                  <a:solidFill>
                    <a:sysClr val="windowText" lastClr="000000"/>
                  </a:solidFill>
                </a:rPr>
                <a:t>age</a:t>
              </a:r>
            </a:p>
          </p:txBody>
        </p:sp>
        <p:sp>
          <p:nvSpPr>
            <p:cNvPr id="46" name="Diamond 45">
              <a:extLst>
                <a:ext uri="{FF2B5EF4-FFF2-40B4-BE49-F238E27FC236}">
                  <a16:creationId xmlns:a16="http://schemas.microsoft.com/office/drawing/2014/main" id="{7598A979-727D-5036-CBE9-D3FB5AD7E337}"/>
                </a:ext>
              </a:extLst>
            </p:cNvPr>
            <p:cNvSpPr/>
            <p:nvPr/>
          </p:nvSpPr>
          <p:spPr>
            <a:xfrm>
              <a:off x="9177100" y="4744532"/>
              <a:ext cx="1150841" cy="722811"/>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dirty="0">
                  <a:solidFill>
                    <a:sysClr val="windowText" lastClr="000000"/>
                  </a:solidFill>
                </a:rPr>
                <a:t>age</a:t>
              </a:r>
            </a:p>
          </p:txBody>
        </p:sp>
        <p:sp>
          <p:nvSpPr>
            <p:cNvPr id="47" name="Oval 46">
              <a:extLst>
                <a:ext uri="{FF2B5EF4-FFF2-40B4-BE49-F238E27FC236}">
                  <a16:creationId xmlns:a16="http://schemas.microsoft.com/office/drawing/2014/main" id="{53987BF0-BD0A-A289-0ED6-192A680ED8CE}"/>
                </a:ext>
              </a:extLst>
            </p:cNvPr>
            <p:cNvSpPr/>
            <p:nvPr/>
          </p:nvSpPr>
          <p:spPr>
            <a:xfrm>
              <a:off x="8886620" y="5817116"/>
              <a:ext cx="189782" cy="1678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TextBox 47">
              <a:extLst>
                <a:ext uri="{FF2B5EF4-FFF2-40B4-BE49-F238E27FC236}">
                  <a16:creationId xmlns:a16="http://schemas.microsoft.com/office/drawing/2014/main" id="{2BB14E3C-AF37-FDBF-DA66-25652EFE7BB0}"/>
                </a:ext>
              </a:extLst>
            </p:cNvPr>
            <p:cNvSpPr txBox="1"/>
            <p:nvPr/>
          </p:nvSpPr>
          <p:spPr>
            <a:xfrm>
              <a:off x="8831494" y="6305105"/>
              <a:ext cx="249750" cy="400110"/>
            </a:xfrm>
            <a:prstGeom prst="rect">
              <a:avLst/>
            </a:prstGeom>
            <a:noFill/>
          </p:spPr>
          <p:txBody>
            <a:bodyPr wrap="square">
              <a:spAutoFit/>
            </a:bodyPr>
            <a:lstStyle/>
            <a:p>
              <a:r>
                <a:rPr lang="el-GR" sz="2000" dirty="0">
                  <a:solidFill>
                    <a:schemeClr val="tx1"/>
                  </a:solidFill>
                </a:rPr>
                <a:t>β</a:t>
              </a:r>
              <a:endParaRPr lang="en-DE" sz="2000" dirty="0"/>
            </a:p>
          </p:txBody>
        </p:sp>
        <p:cxnSp>
          <p:nvCxnSpPr>
            <p:cNvPr id="49" name="AutoShape 8">
              <a:extLst>
                <a:ext uri="{FF2B5EF4-FFF2-40B4-BE49-F238E27FC236}">
                  <a16:creationId xmlns:a16="http://schemas.microsoft.com/office/drawing/2014/main" id="{11F48400-1580-F229-C0E9-22FC3CBBA37C}"/>
                </a:ext>
              </a:extLst>
            </p:cNvPr>
            <p:cNvCxnSpPr>
              <a:cxnSpLocks noChangeShapeType="1"/>
            </p:cNvCxnSpPr>
            <p:nvPr/>
          </p:nvCxnSpPr>
          <p:spPr bwMode="auto">
            <a:xfrm flipV="1">
              <a:off x="8984151" y="5991750"/>
              <a:ext cx="0" cy="350321"/>
            </a:xfrm>
            <a:prstGeom prst="straightConnector1">
              <a:avLst/>
            </a:prstGeom>
            <a:noFill/>
            <a:ln w="31750">
              <a:solidFill>
                <a:schemeClr val="tx1"/>
              </a:solidFill>
              <a:round/>
              <a:headEnd/>
              <a:tailEnd type="triangle" w="med" len="med"/>
            </a:ln>
            <a:effectLst/>
          </p:spPr>
        </p:cxnSp>
        <p:cxnSp>
          <p:nvCxnSpPr>
            <p:cNvPr id="50" name="Straight Connector 49">
              <a:extLst>
                <a:ext uri="{FF2B5EF4-FFF2-40B4-BE49-F238E27FC236}">
                  <a16:creationId xmlns:a16="http://schemas.microsoft.com/office/drawing/2014/main" id="{4B8C0C6D-9214-EC38-9DFD-296A1A524FEF}"/>
                </a:ext>
              </a:extLst>
            </p:cNvPr>
            <p:cNvCxnSpPr>
              <a:cxnSpLocks/>
              <a:stCxn id="47" idx="0"/>
            </p:cNvCxnSpPr>
            <p:nvPr/>
          </p:nvCxnSpPr>
          <p:spPr>
            <a:xfrm flipH="1" flipV="1">
              <a:off x="8435180" y="5356485"/>
              <a:ext cx="546331" cy="4606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FF490C-081D-BCAE-8B01-56332C7EB733}"/>
                </a:ext>
              </a:extLst>
            </p:cNvPr>
            <p:cNvCxnSpPr>
              <a:cxnSpLocks/>
              <a:stCxn id="47" idx="0"/>
            </p:cNvCxnSpPr>
            <p:nvPr/>
          </p:nvCxnSpPr>
          <p:spPr>
            <a:xfrm flipV="1">
              <a:off x="8981511" y="5323705"/>
              <a:ext cx="571619" cy="493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2AA3B6E-D25D-D5ED-A3CF-DBFB367496D0}"/>
                </a:ext>
              </a:extLst>
            </p:cNvPr>
            <p:cNvCxnSpPr>
              <a:cxnSpLocks/>
            </p:cNvCxnSpPr>
            <p:nvPr/>
          </p:nvCxnSpPr>
          <p:spPr>
            <a:xfrm flipV="1">
              <a:off x="8593986" y="4631529"/>
              <a:ext cx="418058" cy="329032"/>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cxnSp>
          <p:nvCxnSpPr>
            <p:cNvPr id="53" name="Straight Arrow Connector 52">
              <a:extLst>
                <a:ext uri="{FF2B5EF4-FFF2-40B4-BE49-F238E27FC236}">
                  <a16:creationId xmlns:a16="http://schemas.microsoft.com/office/drawing/2014/main" id="{2630256A-E7DC-BDFD-7137-E733D39B26D3}"/>
                </a:ext>
              </a:extLst>
            </p:cNvPr>
            <p:cNvCxnSpPr>
              <a:cxnSpLocks/>
            </p:cNvCxnSpPr>
            <p:nvPr/>
          </p:nvCxnSpPr>
          <p:spPr>
            <a:xfrm flipH="1" flipV="1">
              <a:off x="9012044" y="4631529"/>
              <a:ext cx="410092" cy="33921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216554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F3A8C-8B95-7E68-6E2E-E4F23422ABAE}"/>
              </a:ext>
            </a:extLst>
          </p:cNvPr>
          <p:cNvSpPr>
            <a:spLocks noGrp="1"/>
          </p:cNvSpPr>
          <p:nvPr>
            <p:ph type="title"/>
          </p:nvPr>
        </p:nvSpPr>
        <p:spPr>
          <a:xfrm>
            <a:off x="327378" y="129822"/>
            <a:ext cx="11458222" cy="1143000"/>
          </a:xfrm>
        </p:spPr>
        <p:txBody>
          <a:bodyPr/>
          <a:lstStyle/>
          <a:p>
            <a:r>
              <a:rPr lang="en-US" sz="4400" dirty="0"/>
              <a:t>Quantitative Sex Limitation Deconstructed Means and Covariate (using Definition Variable)</a:t>
            </a:r>
          </a:p>
        </p:txBody>
      </p:sp>
      <p:sp>
        <p:nvSpPr>
          <p:cNvPr id="6" name="TextBox 5">
            <a:extLst>
              <a:ext uri="{FF2B5EF4-FFF2-40B4-BE49-F238E27FC236}">
                <a16:creationId xmlns:a16="http://schemas.microsoft.com/office/drawing/2014/main" id="{8860931C-2BFC-4A81-EA8C-B26EFB7D123E}"/>
              </a:ext>
            </a:extLst>
          </p:cNvPr>
          <p:cNvSpPr txBox="1"/>
          <p:nvPr/>
        </p:nvSpPr>
        <p:spPr>
          <a:xfrm>
            <a:off x="2335987" y="2133244"/>
            <a:ext cx="6013847" cy="3970318"/>
          </a:xfrm>
          <a:prstGeom prst="rect">
            <a:avLst/>
          </a:prstGeom>
          <a:noFill/>
        </p:spPr>
        <p:txBody>
          <a:bodyPr wrap="square">
            <a:spAutoFit/>
          </a:bodyPr>
          <a:lstStyle/>
          <a:p>
            <a:r>
              <a:rPr lang="en-US" sz="2800" dirty="0" err="1">
                <a:solidFill>
                  <a:srgbClr val="FF31FF"/>
                </a:solidFill>
                <a:cs typeface="Arial" panose="020B0604020202020204" pitchFamily="34" charset="0"/>
              </a:rPr>
              <a:t>defL</a:t>
            </a:r>
            <a:r>
              <a:rPr lang="en-US" sz="2800" dirty="0">
                <a:solidFill>
                  <a:srgbClr val="FF31FF"/>
                </a:solidFill>
                <a:cs typeface="Arial" panose="020B0604020202020204" pitchFamily="34" charset="0"/>
              </a:rPr>
              <a:t>      &lt;- </a:t>
            </a:r>
            <a:r>
              <a:rPr lang="en-US" sz="2800" dirty="0" err="1">
                <a:solidFill>
                  <a:srgbClr val="FF31FF"/>
                </a:solidFill>
                <a:cs typeface="Arial" panose="020B0604020202020204" pitchFamily="34" charset="0"/>
              </a:rPr>
              <a:t>mxMatrix</a:t>
            </a:r>
            <a:r>
              <a:rPr lang="en-US" sz="2800" dirty="0">
                <a:solidFill>
                  <a:srgbClr val="FF31FF"/>
                </a:solidFill>
                <a:cs typeface="Arial" panose="020B0604020202020204" pitchFamily="34" charset="0"/>
              </a:rPr>
              <a:t>( type="Full", </a:t>
            </a:r>
            <a:r>
              <a:rPr lang="en-US" sz="2800" dirty="0" err="1">
                <a:solidFill>
                  <a:srgbClr val="FF31FF"/>
                </a:solidFill>
                <a:cs typeface="Arial" panose="020B0604020202020204" pitchFamily="34" charset="0"/>
              </a:rPr>
              <a:t>nrow</a:t>
            </a:r>
            <a:r>
              <a:rPr lang="en-US" sz="2800" dirty="0">
                <a:solidFill>
                  <a:srgbClr val="FF31FF"/>
                </a:solidFill>
                <a:cs typeface="Arial" panose="020B0604020202020204" pitchFamily="34" charset="0"/>
              </a:rPr>
              <a:t>=1, </a:t>
            </a:r>
            <a:r>
              <a:rPr lang="en-US" sz="2800" dirty="0" err="1">
                <a:solidFill>
                  <a:srgbClr val="FF31FF"/>
                </a:solidFill>
                <a:cs typeface="Arial" panose="020B0604020202020204" pitchFamily="34" charset="0"/>
              </a:rPr>
              <a:t>ncol</a:t>
            </a:r>
            <a:r>
              <a:rPr lang="en-US" sz="2800" dirty="0">
                <a:solidFill>
                  <a:srgbClr val="FF31FF"/>
                </a:solidFill>
                <a:cs typeface="Arial" panose="020B0604020202020204" pitchFamily="34" charset="0"/>
              </a:rPr>
              <a:t>=1, free=FALSE, labels=c("</a:t>
            </a:r>
            <a:r>
              <a:rPr lang="en-US" sz="2800" dirty="0" err="1">
                <a:solidFill>
                  <a:srgbClr val="FF31FF"/>
                </a:solidFill>
                <a:cs typeface="Arial" panose="020B0604020202020204" pitchFamily="34" charset="0"/>
              </a:rPr>
              <a:t>data.age</a:t>
            </a:r>
            <a:r>
              <a:rPr lang="en-US" sz="2800" dirty="0">
                <a:solidFill>
                  <a:srgbClr val="FF31FF"/>
                </a:solidFill>
                <a:cs typeface="Arial" panose="020B0604020202020204" pitchFamily="34" charset="0"/>
              </a:rPr>
              <a:t>"), name="</a:t>
            </a:r>
            <a:r>
              <a:rPr lang="en-US" sz="2800" dirty="0" err="1">
                <a:solidFill>
                  <a:srgbClr val="FF31FF"/>
                </a:solidFill>
                <a:cs typeface="Arial" panose="020B0604020202020204" pitchFamily="34" charset="0"/>
              </a:rPr>
              <a:t>defL</a:t>
            </a:r>
            <a:r>
              <a:rPr lang="en-US" sz="2800" dirty="0">
                <a:solidFill>
                  <a:srgbClr val="FF31FF"/>
                </a:solidFill>
                <a:cs typeface="Arial" panose="020B0604020202020204" pitchFamily="34" charset="0"/>
              </a:rPr>
              <a:t>" )</a:t>
            </a: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r>
              <a:rPr lang="en-US" sz="2800" dirty="0" err="1">
                <a:solidFill>
                  <a:srgbClr val="92D050"/>
                </a:solidFill>
                <a:cs typeface="Arial" panose="020B0604020202020204" pitchFamily="34" charset="0"/>
              </a:rPr>
              <a:t>pathBf</a:t>
            </a:r>
            <a:r>
              <a:rPr lang="en-US" sz="2800" dirty="0">
                <a:solidFill>
                  <a:srgbClr val="92D050"/>
                </a:solidFill>
                <a:cs typeface="Arial" panose="020B0604020202020204" pitchFamily="34" charset="0"/>
              </a:rPr>
              <a:t>    &lt;- </a:t>
            </a:r>
            <a:r>
              <a:rPr lang="en-US" sz="2800" dirty="0" err="1">
                <a:solidFill>
                  <a:srgbClr val="92D050"/>
                </a:solidFill>
                <a:cs typeface="Arial" panose="020B0604020202020204" pitchFamily="34" charset="0"/>
              </a:rPr>
              <a:t>mxMatrix</a:t>
            </a:r>
            <a:r>
              <a:rPr lang="en-US" sz="2800" dirty="0">
                <a:solidFill>
                  <a:srgbClr val="92D050"/>
                </a:solidFill>
                <a:cs typeface="Arial" panose="020B0604020202020204" pitchFamily="34" charset="0"/>
              </a:rPr>
              <a:t>( type="Full", </a:t>
            </a:r>
            <a:r>
              <a:rPr lang="en-US" sz="2800" dirty="0" err="1">
                <a:solidFill>
                  <a:srgbClr val="92D050"/>
                </a:solidFill>
                <a:cs typeface="Arial" panose="020B0604020202020204" pitchFamily="34" charset="0"/>
              </a:rPr>
              <a:t>nrow</a:t>
            </a:r>
            <a:r>
              <a:rPr lang="en-US" sz="2800" dirty="0">
                <a:solidFill>
                  <a:srgbClr val="92D050"/>
                </a:solidFill>
                <a:cs typeface="Arial" panose="020B0604020202020204" pitchFamily="34" charset="0"/>
              </a:rPr>
              <a:t>=1, </a:t>
            </a:r>
            <a:r>
              <a:rPr lang="en-US" sz="2800" dirty="0" err="1">
                <a:solidFill>
                  <a:srgbClr val="92D050"/>
                </a:solidFill>
                <a:cs typeface="Arial" panose="020B0604020202020204" pitchFamily="34" charset="0"/>
              </a:rPr>
              <a:t>ncol</a:t>
            </a:r>
            <a:r>
              <a:rPr lang="en-US" sz="2800" dirty="0">
                <a:solidFill>
                  <a:srgbClr val="92D050"/>
                </a:solidFill>
                <a:cs typeface="Arial" panose="020B0604020202020204" pitchFamily="34" charset="0"/>
              </a:rPr>
              <a:t>=1, free=TRUE, values=</a:t>
            </a:r>
            <a:r>
              <a:rPr lang="en-US" sz="2800" dirty="0" err="1">
                <a:solidFill>
                  <a:srgbClr val="92D050"/>
                </a:solidFill>
                <a:cs typeface="Arial" panose="020B0604020202020204" pitchFamily="34" charset="0"/>
              </a:rPr>
              <a:t>svBe</a:t>
            </a:r>
            <a:r>
              <a:rPr lang="en-US" sz="2800" dirty="0">
                <a:solidFill>
                  <a:srgbClr val="92D050"/>
                </a:solidFill>
                <a:cs typeface="Arial" panose="020B0604020202020204" pitchFamily="34" charset="0"/>
              </a:rPr>
              <a:t>, label="bf11", name="bf" )</a:t>
            </a:r>
          </a:p>
        </p:txBody>
      </p:sp>
    </p:spTree>
    <p:extLst>
      <p:ext uri="{BB962C8B-B14F-4D97-AF65-F5344CB8AC3E}">
        <p14:creationId xmlns:p14="http://schemas.microsoft.com/office/powerpoint/2010/main" val="45755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11F9-FD92-3EED-20D1-FB555AE9E2A1}"/>
              </a:ext>
            </a:extLst>
          </p:cNvPr>
          <p:cNvSpPr>
            <a:spLocks noGrp="1"/>
          </p:cNvSpPr>
          <p:nvPr>
            <p:ph type="title"/>
          </p:nvPr>
        </p:nvSpPr>
        <p:spPr>
          <a:xfrm>
            <a:off x="609599" y="0"/>
            <a:ext cx="10972800" cy="1143000"/>
          </a:xfrm>
        </p:spPr>
        <p:txBody>
          <a:bodyPr/>
          <a:lstStyle/>
          <a:p>
            <a:r>
              <a:rPr lang="en-US" dirty="0"/>
              <a:t>Files to Copy</a:t>
            </a:r>
          </a:p>
        </p:txBody>
      </p:sp>
      <p:sp>
        <p:nvSpPr>
          <p:cNvPr id="5" name="TextBox 4">
            <a:extLst>
              <a:ext uri="{FF2B5EF4-FFF2-40B4-BE49-F238E27FC236}">
                <a16:creationId xmlns:a16="http://schemas.microsoft.com/office/drawing/2014/main" id="{11F442B8-1E14-6F6E-F13B-266F96046B1B}"/>
              </a:ext>
            </a:extLst>
          </p:cNvPr>
          <p:cNvSpPr txBox="1"/>
          <p:nvPr/>
        </p:nvSpPr>
        <p:spPr>
          <a:xfrm>
            <a:off x="383822" y="1079332"/>
            <a:ext cx="11424355" cy="2677656"/>
          </a:xfrm>
          <a:prstGeom prst="rect">
            <a:avLst/>
          </a:prstGeom>
          <a:noFill/>
        </p:spPr>
        <p:txBody>
          <a:bodyPr wrap="square">
            <a:spAutoFit/>
          </a:bodyPr>
          <a:lstStyle/>
          <a:p>
            <a:r>
              <a:rPr lang="en-US" sz="3600" dirty="0"/>
              <a:t>If Using the Terminal, enter this and then open RStudio and make your working directory:</a:t>
            </a:r>
            <a:endParaRPr lang="en-US" sz="3600" dirty="0">
              <a:effectLst/>
            </a:endParaRPr>
          </a:p>
          <a:p>
            <a:r>
              <a:rPr lang="en-US" sz="3200" dirty="0" err="1">
                <a:solidFill>
                  <a:srgbClr val="FFFF00"/>
                </a:solidFill>
                <a:effectLst/>
                <a:latin typeface="Courier New" panose="02070309020205020404" pitchFamily="49" charset="0"/>
              </a:rPr>
              <a:t>mkdir</a:t>
            </a:r>
            <a:r>
              <a:rPr lang="en-US" sz="3200" dirty="0">
                <a:solidFill>
                  <a:srgbClr val="FFFF00"/>
                </a:solidFill>
                <a:effectLst/>
                <a:latin typeface="Courier New" panose="02070309020205020404" pitchFamily="49" charset="0"/>
              </a:rPr>
              <a:t> </a:t>
            </a:r>
            <a:r>
              <a:rPr lang="en-US" sz="3200" dirty="0" err="1">
                <a:solidFill>
                  <a:srgbClr val="FFFF00"/>
                </a:solidFill>
                <a:effectLst/>
                <a:latin typeface="Courier New" panose="02070309020205020404" pitchFamily="49" charset="0"/>
              </a:rPr>
              <a:t>elizabeth</a:t>
            </a:r>
            <a:br>
              <a:rPr lang="en-US" sz="3200" dirty="0">
                <a:solidFill>
                  <a:srgbClr val="FFFF00"/>
                </a:solidFill>
                <a:effectLst/>
                <a:latin typeface="Courier New" panose="02070309020205020404" pitchFamily="49" charset="0"/>
              </a:rPr>
            </a:br>
            <a:r>
              <a:rPr lang="en-US" sz="3200" dirty="0">
                <a:solidFill>
                  <a:srgbClr val="FFFF00"/>
                </a:solidFill>
                <a:effectLst/>
                <a:latin typeface="Courier New" panose="02070309020205020404" pitchFamily="49" charset="0"/>
              </a:rPr>
              <a:t>cd </a:t>
            </a:r>
            <a:r>
              <a:rPr lang="en-US" sz="3200" dirty="0" err="1">
                <a:solidFill>
                  <a:srgbClr val="FFFF00"/>
                </a:solidFill>
                <a:effectLst/>
                <a:latin typeface="Courier New" panose="02070309020205020404" pitchFamily="49" charset="0"/>
              </a:rPr>
              <a:t>elizabeth</a:t>
            </a:r>
            <a:br>
              <a:rPr lang="en-US" sz="3200" dirty="0">
                <a:solidFill>
                  <a:srgbClr val="FFFF00"/>
                </a:solidFill>
                <a:effectLst/>
                <a:latin typeface="Courier New" panose="02070309020205020404" pitchFamily="49" charset="0"/>
              </a:rPr>
            </a:br>
            <a:r>
              <a:rPr lang="en-US" sz="3200" dirty="0">
                <a:solidFill>
                  <a:srgbClr val="FFFF00"/>
                </a:solidFill>
                <a:effectLst/>
                <a:latin typeface="Courier New" panose="02070309020205020404" pitchFamily="49" charset="0"/>
              </a:rPr>
              <a:t>cp -R /faculty/</a:t>
            </a:r>
            <a:r>
              <a:rPr lang="en-US" sz="3200" dirty="0" err="1">
                <a:solidFill>
                  <a:srgbClr val="FFFF00"/>
                </a:solidFill>
                <a:effectLst/>
                <a:latin typeface="Courier New" panose="02070309020205020404" pitchFamily="49" charset="0"/>
              </a:rPr>
              <a:t>elizabeth</a:t>
            </a:r>
            <a:r>
              <a:rPr lang="en-US" sz="3200" dirty="0">
                <a:solidFill>
                  <a:srgbClr val="FFFF00"/>
                </a:solidFill>
                <a:effectLst/>
                <a:latin typeface="Courier New" panose="02070309020205020404" pitchFamily="49" charset="0"/>
              </a:rPr>
              <a:t>/2024/day2/* ./ </a:t>
            </a:r>
            <a:endParaRPr lang="en-US" sz="3200" dirty="0">
              <a:solidFill>
                <a:srgbClr val="FFFF00"/>
              </a:solidFill>
            </a:endParaRPr>
          </a:p>
        </p:txBody>
      </p:sp>
      <p:sp>
        <p:nvSpPr>
          <p:cNvPr id="7" name="TextBox 6">
            <a:extLst>
              <a:ext uri="{FF2B5EF4-FFF2-40B4-BE49-F238E27FC236}">
                <a16:creationId xmlns:a16="http://schemas.microsoft.com/office/drawing/2014/main" id="{C45A29FB-822B-469D-4DAD-386F7EFEAE9D}"/>
              </a:ext>
            </a:extLst>
          </p:cNvPr>
          <p:cNvSpPr txBox="1"/>
          <p:nvPr/>
        </p:nvSpPr>
        <p:spPr>
          <a:xfrm>
            <a:off x="383822" y="4511898"/>
            <a:ext cx="11559822" cy="2000548"/>
          </a:xfrm>
          <a:prstGeom prst="rect">
            <a:avLst/>
          </a:prstGeom>
          <a:noFill/>
        </p:spPr>
        <p:txBody>
          <a:bodyPr wrap="square">
            <a:spAutoFit/>
          </a:bodyPr>
          <a:lstStyle/>
          <a:p>
            <a:r>
              <a:rPr lang="en-US" sz="3600" dirty="0"/>
              <a:t>If Using R Studio directly, enter this:</a:t>
            </a:r>
            <a:endParaRPr lang="en-US" sz="3600" dirty="0">
              <a:effectLst/>
            </a:endParaRPr>
          </a:p>
          <a:p>
            <a:r>
              <a:rPr lang="en-US" sz="3200" dirty="0">
                <a:solidFill>
                  <a:srgbClr val="FFFF00"/>
                </a:solidFill>
                <a:effectLst/>
                <a:latin typeface="Courier New" panose="02070309020205020404" pitchFamily="49" charset="0"/>
              </a:rPr>
              <a:t>system("</a:t>
            </a:r>
            <a:r>
              <a:rPr lang="en-US" sz="3200" dirty="0" err="1">
                <a:solidFill>
                  <a:srgbClr val="FFFF00"/>
                </a:solidFill>
                <a:effectLst/>
                <a:latin typeface="Courier New" panose="02070309020205020404" pitchFamily="49" charset="0"/>
              </a:rPr>
              <a:t>mkdir</a:t>
            </a:r>
            <a:r>
              <a:rPr lang="en-US" sz="3200" dirty="0">
                <a:solidFill>
                  <a:srgbClr val="FFFF00"/>
                </a:solidFill>
                <a:effectLst/>
                <a:latin typeface="Courier New" panose="02070309020205020404" pitchFamily="49" charset="0"/>
              </a:rPr>
              <a:t> $HOME/</a:t>
            </a:r>
            <a:r>
              <a:rPr lang="en-US" sz="3200" dirty="0" err="1">
                <a:solidFill>
                  <a:srgbClr val="FFFF00"/>
                </a:solidFill>
                <a:effectLst/>
                <a:latin typeface="Courier New" panose="02070309020205020404" pitchFamily="49" charset="0"/>
              </a:rPr>
              <a:t>elizabeth</a:t>
            </a:r>
            <a:r>
              <a:rPr lang="en-US" sz="3200" dirty="0">
                <a:solidFill>
                  <a:srgbClr val="FFFF00"/>
                </a:solidFill>
                <a:effectLst/>
                <a:latin typeface="Courier New" panose="02070309020205020404" pitchFamily="49" charset="0"/>
              </a:rPr>
              <a:t>")</a:t>
            </a:r>
          </a:p>
          <a:p>
            <a:r>
              <a:rPr lang="en-US" sz="2400" dirty="0">
                <a:solidFill>
                  <a:srgbClr val="FFFF00"/>
                </a:solidFill>
                <a:effectLst/>
                <a:latin typeface="Courier New" panose="02070309020205020404" pitchFamily="49" charset="0"/>
              </a:rPr>
              <a:t>system("cp -R /faculty/</a:t>
            </a:r>
            <a:r>
              <a:rPr lang="en-US" sz="2400" dirty="0" err="1">
                <a:solidFill>
                  <a:srgbClr val="FFFF00"/>
                </a:solidFill>
                <a:effectLst/>
                <a:latin typeface="Courier New" panose="02070309020205020404" pitchFamily="49" charset="0"/>
              </a:rPr>
              <a:t>elizabeth</a:t>
            </a:r>
            <a:r>
              <a:rPr lang="en-US" sz="2400" dirty="0">
                <a:solidFill>
                  <a:srgbClr val="FFFF00"/>
                </a:solidFill>
                <a:effectLst/>
                <a:latin typeface="Courier New" panose="02070309020205020404" pitchFamily="49" charset="0"/>
              </a:rPr>
              <a:t>/2024/day2/* $HOME/</a:t>
            </a:r>
            <a:r>
              <a:rPr lang="en-US" sz="2400" dirty="0" err="1">
                <a:solidFill>
                  <a:srgbClr val="FFFF00"/>
                </a:solidFill>
                <a:effectLst/>
                <a:latin typeface="Courier New" panose="02070309020205020404" pitchFamily="49" charset="0"/>
              </a:rPr>
              <a:t>elizabeth</a:t>
            </a:r>
            <a:r>
              <a:rPr lang="en-US" sz="2400" dirty="0">
                <a:solidFill>
                  <a:srgbClr val="FFFF00"/>
                </a:solidFill>
                <a:effectLst/>
                <a:latin typeface="Courier New" panose="02070309020205020404" pitchFamily="49" charset="0"/>
              </a:rPr>
              <a:t>")</a:t>
            </a:r>
          </a:p>
          <a:p>
            <a:r>
              <a:rPr lang="en-US" sz="3200" dirty="0" err="1">
                <a:solidFill>
                  <a:srgbClr val="FFFF00"/>
                </a:solidFill>
                <a:effectLst/>
                <a:latin typeface="Courier New" panose="02070309020205020404" pitchFamily="49" charset="0"/>
              </a:rPr>
              <a:t>setwd</a:t>
            </a:r>
            <a:r>
              <a:rPr lang="en-US" sz="3200" dirty="0">
                <a:solidFill>
                  <a:srgbClr val="FFFF00"/>
                </a:solidFill>
                <a:effectLst/>
                <a:latin typeface="Courier New" panose="02070309020205020404" pitchFamily="49" charset="0"/>
              </a:rPr>
              <a:t>("~/</a:t>
            </a:r>
            <a:r>
              <a:rPr lang="en-US" sz="3200" dirty="0" err="1">
                <a:solidFill>
                  <a:srgbClr val="FFFF00"/>
                </a:solidFill>
                <a:effectLst/>
                <a:latin typeface="Courier New" panose="02070309020205020404" pitchFamily="49" charset="0"/>
              </a:rPr>
              <a:t>elizabeth</a:t>
            </a:r>
            <a:r>
              <a:rPr lang="en-US" sz="3200" dirty="0">
                <a:solidFill>
                  <a:srgbClr val="FFFF00"/>
                </a:solidFill>
                <a:effectLst/>
                <a:latin typeface="Courier New" panose="02070309020205020404" pitchFamily="49" charset="0"/>
              </a:rPr>
              <a:t>")</a:t>
            </a:r>
            <a:endParaRPr lang="en-US" sz="3200" dirty="0">
              <a:solidFill>
                <a:srgbClr val="FFFF00"/>
              </a:solidFill>
            </a:endParaRPr>
          </a:p>
        </p:txBody>
      </p:sp>
    </p:spTree>
    <p:extLst>
      <p:ext uri="{BB962C8B-B14F-4D97-AF65-F5344CB8AC3E}">
        <p14:creationId xmlns:p14="http://schemas.microsoft.com/office/powerpoint/2010/main" val="254372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F3A8C-8B95-7E68-6E2E-E4F23422ABAE}"/>
              </a:ext>
            </a:extLst>
          </p:cNvPr>
          <p:cNvSpPr>
            <a:spLocks noGrp="1"/>
          </p:cNvSpPr>
          <p:nvPr>
            <p:ph type="title"/>
          </p:nvPr>
        </p:nvSpPr>
        <p:spPr>
          <a:xfrm>
            <a:off x="327378" y="129822"/>
            <a:ext cx="11458222" cy="1143000"/>
          </a:xfrm>
        </p:spPr>
        <p:txBody>
          <a:bodyPr/>
          <a:lstStyle/>
          <a:p>
            <a:r>
              <a:rPr lang="en-US" sz="4400" dirty="0"/>
              <a:t>Quantitative Sex Limitation Deconstructed Means and Covariate (using Definition Variable)</a:t>
            </a:r>
          </a:p>
        </p:txBody>
      </p:sp>
      <p:sp>
        <p:nvSpPr>
          <p:cNvPr id="6" name="TextBox 5">
            <a:extLst>
              <a:ext uri="{FF2B5EF4-FFF2-40B4-BE49-F238E27FC236}">
                <a16:creationId xmlns:a16="http://schemas.microsoft.com/office/drawing/2014/main" id="{8860931C-2BFC-4A81-EA8C-B26EFB7D123E}"/>
              </a:ext>
            </a:extLst>
          </p:cNvPr>
          <p:cNvSpPr txBox="1"/>
          <p:nvPr/>
        </p:nvSpPr>
        <p:spPr>
          <a:xfrm>
            <a:off x="2335987" y="2133244"/>
            <a:ext cx="6013847" cy="3970318"/>
          </a:xfrm>
          <a:prstGeom prst="rect">
            <a:avLst/>
          </a:prstGeom>
          <a:noFill/>
        </p:spPr>
        <p:txBody>
          <a:bodyPr wrap="square">
            <a:spAutoFit/>
          </a:bodyPr>
          <a:lstStyle/>
          <a:p>
            <a:r>
              <a:rPr lang="en-US" sz="2800" dirty="0" err="1">
                <a:solidFill>
                  <a:srgbClr val="FF31FF"/>
                </a:solidFill>
                <a:cs typeface="Arial" panose="020B0604020202020204" pitchFamily="34" charset="0"/>
              </a:rPr>
              <a:t>defL</a:t>
            </a:r>
            <a:r>
              <a:rPr lang="en-US" sz="2800" dirty="0">
                <a:solidFill>
                  <a:srgbClr val="FF31FF"/>
                </a:solidFill>
                <a:cs typeface="Arial" panose="020B0604020202020204" pitchFamily="34" charset="0"/>
              </a:rPr>
              <a:t>      &lt;- </a:t>
            </a:r>
            <a:r>
              <a:rPr lang="en-US" sz="2800" dirty="0" err="1">
                <a:solidFill>
                  <a:srgbClr val="FF31FF"/>
                </a:solidFill>
                <a:cs typeface="Arial" panose="020B0604020202020204" pitchFamily="34" charset="0"/>
              </a:rPr>
              <a:t>mxMatrix</a:t>
            </a:r>
            <a:r>
              <a:rPr lang="en-US" sz="2800" dirty="0">
                <a:solidFill>
                  <a:srgbClr val="FF31FF"/>
                </a:solidFill>
                <a:cs typeface="Arial" panose="020B0604020202020204" pitchFamily="34" charset="0"/>
              </a:rPr>
              <a:t>( type="Full", </a:t>
            </a:r>
            <a:r>
              <a:rPr lang="en-US" sz="2800" dirty="0" err="1">
                <a:solidFill>
                  <a:srgbClr val="FF31FF"/>
                </a:solidFill>
                <a:cs typeface="Arial" panose="020B0604020202020204" pitchFamily="34" charset="0"/>
              </a:rPr>
              <a:t>nrow</a:t>
            </a:r>
            <a:r>
              <a:rPr lang="en-US" sz="2800" dirty="0">
                <a:solidFill>
                  <a:srgbClr val="FF31FF"/>
                </a:solidFill>
                <a:cs typeface="Arial" panose="020B0604020202020204" pitchFamily="34" charset="0"/>
              </a:rPr>
              <a:t>=1, </a:t>
            </a:r>
            <a:r>
              <a:rPr lang="en-US" sz="2800" dirty="0" err="1">
                <a:solidFill>
                  <a:srgbClr val="FF31FF"/>
                </a:solidFill>
                <a:cs typeface="Arial" panose="020B0604020202020204" pitchFamily="34" charset="0"/>
              </a:rPr>
              <a:t>ncol</a:t>
            </a:r>
            <a:r>
              <a:rPr lang="en-US" sz="2800" dirty="0">
                <a:solidFill>
                  <a:srgbClr val="FF31FF"/>
                </a:solidFill>
                <a:cs typeface="Arial" panose="020B0604020202020204" pitchFamily="34" charset="0"/>
              </a:rPr>
              <a:t>=1, free=FALSE, labels=c("</a:t>
            </a:r>
            <a:r>
              <a:rPr lang="en-US" sz="2800" dirty="0" err="1">
                <a:solidFill>
                  <a:srgbClr val="FF31FF"/>
                </a:solidFill>
                <a:cs typeface="Arial" panose="020B0604020202020204" pitchFamily="34" charset="0"/>
              </a:rPr>
              <a:t>data.age</a:t>
            </a:r>
            <a:r>
              <a:rPr lang="en-US" sz="2800" dirty="0">
                <a:solidFill>
                  <a:srgbClr val="FF31FF"/>
                </a:solidFill>
                <a:cs typeface="Arial" panose="020B0604020202020204" pitchFamily="34" charset="0"/>
              </a:rPr>
              <a:t>"), name="</a:t>
            </a:r>
            <a:r>
              <a:rPr lang="en-US" sz="2800" dirty="0" err="1">
                <a:solidFill>
                  <a:srgbClr val="FF31FF"/>
                </a:solidFill>
                <a:cs typeface="Arial" panose="020B0604020202020204" pitchFamily="34" charset="0"/>
              </a:rPr>
              <a:t>defL</a:t>
            </a:r>
            <a:r>
              <a:rPr lang="en-US" sz="2800" dirty="0">
                <a:solidFill>
                  <a:srgbClr val="FF31FF"/>
                </a:solidFill>
                <a:cs typeface="Arial" panose="020B0604020202020204" pitchFamily="34" charset="0"/>
              </a:rPr>
              <a:t>" )</a:t>
            </a:r>
          </a:p>
          <a:p>
            <a:endParaRPr lang="en-US" sz="2800" dirty="0">
              <a:cs typeface="Arial" panose="020B0604020202020204" pitchFamily="34" charset="0"/>
            </a:endParaRPr>
          </a:p>
          <a:p>
            <a:endParaRPr lang="en-US" sz="2800" dirty="0">
              <a:cs typeface="Arial" panose="020B0604020202020204" pitchFamily="34" charset="0"/>
            </a:endParaRPr>
          </a:p>
          <a:p>
            <a:endParaRPr lang="en-US" sz="2800" dirty="0">
              <a:cs typeface="Arial" panose="020B0604020202020204" pitchFamily="34" charset="0"/>
            </a:endParaRPr>
          </a:p>
          <a:p>
            <a:r>
              <a:rPr lang="en-US" sz="2800" dirty="0" err="1">
                <a:solidFill>
                  <a:srgbClr val="92D050"/>
                </a:solidFill>
                <a:cs typeface="Arial" panose="020B0604020202020204" pitchFamily="34" charset="0"/>
              </a:rPr>
              <a:t>pathBf</a:t>
            </a:r>
            <a:r>
              <a:rPr lang="en-US" sz="2800" dirty="0">
                <a:solidFill>
                  <a:srgbClr val="92D050"/>
                </a:solidFill>
                <a:cs typeface="Arial" panose="020B0604020202020204" pitchFamily="34" charset="0"/>
              </a:rPr>
              <a:t>    &lt;- </a:t>
            </a:r>
            <a:r>
              <a:rPr lang="en-US" sz="2800" dirty="0" err="1">
                <a:solidFill>
                  <a:srgbClr val="92D050"/>
                </a:solidFill>
                <a:cs typeface="Arial" panose="020B0604020202020204" pitchFamily="34" charset="0"/>
              </a:rPr>
              <a:t>mxMatrix</a:t>
            </a:r>
            <a:r>
              <a:rPr lang="en-US" sz="2800" dirty="0">
                <a:solidFill>
                  <a:srgbClr val="92D050"/>
                </a:solidFill>
                <a:cs typeface="Arial" panose="020B0604020202020204" pitchFamily="34" charset="0"/>
              </a:rPr>
              <a:t>( type="Full", </a:t>
            </a:r>
            <a:r>
              <a:rPr lang="en-US" sz="2800" dirty="0" err="1">
                <a:solidFill>
                  <a:srgbClr val="92D050"/>
                </a:solidFill>
                <a:cs typeface="Arial" panose="020B0604020202020204" pitchFamily="34" charset="0"/>
              </a:rPr>
              <a:t>nrow</a:t>
            </a:r>
            <a:r>
              <a:rPr lang="en-US" sz="2800" dirty="0">
                <a:solidFill>
                  <a:srgbClr val="92D050"/>
                </a:solidFill>
                <a:cs typeface="Arial" panose="020B0604020202020204" pitchFamily="34" charset="0"/>
              </a:rPr>
              <a:t>=1, </a:t>
            </a:r>
            <a:r>
              <a:rPr lang="en-US" sz="2800" dirty="0" err="1">
                <a:solidFill>
                  <a:srgbClr val="92D050"/>
                </a:solidFill>
                <a:cs typeface="Arial" panose="020B0604020202020204" pitchFamily="34" charset="0"/>
              </a:rPr>
              <a:t>ncol</a:t>
            </a:r>
            <a:r>
              <a:rPr lang="en-US" sz="2800" dirty="0">
                <a:solidFill>
                  <a:srgbClr val="92D050"/>
                </a:solidFill>
                <a:cs typeface="Arial" panose="020B0604020202020204" pitchFamily="34" charset="0"/>
              </a:rPr>
              <a:t>=1, free=TRUE, values=</a:t>
            </a:r>
            <a:r>
              <a:rPr lang="en-US" sz="2800" dirty="0" err="1">
                <a:solidFill>
                  <a:srgbClr val="92D050"/>
                </a:solidFill>
                <a:cs typeface="Arial" panose="020B0604020202020204" pitchFamily="34" charset="0"/>
              </a:rPr>
              <a:t>svBe</a:t>
            </a:r>
            <a:r>
              <a:rPr lang="en-US" sz="2800" dirty="0">
                <a:solidFill>
                  <a:srgbClr val="92D050"/>
                </a:solidFill>
                <a:cs typeface="Arial" panose="020B0604020202020204" pitchFamily="34" charset="0"/>
              </a:rPr>
              <a:t>, label="bf11", name="bf" )</a:t>
            </a:r>
          </a:p>
        </p:txBody>
      </p:sp>
      <p:grpSp>
        <p:nvGrpSpPr>
          <p:cNvPr id="44" name="Group 43">
            <a:extLst>
              <a:ext uri="{FF2B5EF4-FFF2-40B4-BE49-F238E27FC236}">
                <a16:creationId xmlns:a16="http://schemas.microsoft.com/office/drawing/2014/main" id="{0B4690DB-9811-A722-B756-6554F6B56DED}"/>
              </a:ext>
            </a:extLst>
          </p:cNvPr>
          <p:cNvGrpSpPr/>
          <p:nvPr/>
        </p:nvGrpSpPr>
        <p:grpSpPr>
          <a:xfrm>
            <a:off x="8190365" y="2461757"/>
            <a:ext cx="2659335" cy="2769863"/>
            <a:chOff x="8822543" y="2044068"/>
            <a:chExt cx="2659335" cy="2769863"/>
          </a:xfrm>
        </p:grpSpPr>
        <p:grpSp>
          <p:nvGrpSpPr>
            <p:cNvPr id="35" name="Group 34">
              <a:extLst>
                <a:ext uri="{FF2B5EF4-FFF2-40B4-BE49-F238E27FC236}">
                  <a16:creationId xmlns:a16="http://schemas.microsoft.com/office/drawing/2014/main" id="{928045FE-3DF6-55B7-D52B-C58B72A3745E}"/>
                </a:ext>
              </a:extLst>
            </p:cNvPr>
            <p:cNvGrpSpPr/>
            <p:nvPr/>
          </p:nvGrpSpPr>
          <p:grpSpPr>
            <a:xfrm>
              <a:off x="8822543" y="2044068"/>
              <a:ext cx="2659335" cy="2769863"/>
              <a:chOff x="1597654" y="3943687"/>
              <a:chExt cx="2659335" cy="2769863"/>
            </a:xfrm>
          </p:grpSpPr>
          <p:sp>
            <p:nvSpPr>
              <p:cNvPr id="21" name="Isosceles Triangle 25">
                <a:extLst>
                  <a:ext uri="{FF2B5EF4-FFF2-40B4-BE49-F238E27FC236}">
                    <a16:creationId xmlns:a16="http://schemas.microsoft.com/office/drawing/2014/main" id="{CD66FA7C-266B-2CE2-B514-6002FCE19163}"/>
                  </a:ext>
                </a:extLst>
              </p:cNvPr>
              <p:cNvSpPr/>
              <p:nvPr/>
            </p:nvSpPr>
            <p:spPr>
              <a:xfrm>
                <a:off x="2609080" y="4032863"/>
                <a:ext cx="664023" cy="607001"/>
              </a:xfrm>
              <a:prstGeom prst="triangle">
                <a:avLst/>
              </a:prstGeom>
              <a:solidFill>
                <a:srgbClr val="4F81BD"/>
              </a:solidFill>
              <a:ln w="9525" cap="flat" cmpd="sng" algn="ctr">
                <a:solidFill>
                  <a:schemeClr val="bg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prstClr val="white"/>
                    </a:solidFill>
                    <a:effectLst/>
                    <a:uLnTx/>
                    <a:uFillTx/>
                    <a:latin typeface="Calibri"/>
                    <a:ea typeface="+mn-ea"/>
                    <a:cs typeface="+mn-cs"/>
                  </a:rPr>
                  <a:t>1</a:t>
                </a:r>
              </a:p>
            </p:txBody>
          </p:sp>
          <p:cxnSp>
            <p:nvCxnSpPr>
              <p:cNvPr id="22" name="Straight Arrow Connector 21">
                <a:extLst>
                  <a:ext uri="{FF2B5EF4-FFF2-40B4-BE49-F238E27FC236}">
                    <a16:creationId xmlns:a16="http://schemas.microsoft.com/office/drawing/2014/main" id="{87A4EBFC-EC88-8E17-297A-3C3383398559}"/>
                  </a:ext>
                </a:extLst>
              </p:cNvPr>
              <p:cNvCxnSpPr>
                <a:cxnSpLocks/>
                <a:stCxn id="21" idx="1"/>
              </p:cNvCxnSpPr>
              <p:nvPr/>
            </p:nvCxnSpPr>
            <p:spPr>
              <a:xfrm flipH="1">
                <a:off x="1964903" y="4336364"/>
                <a:ext cx="810183" cy="326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A08EB732-25C3-E859-F5E4-1512535D889A}"/>
                  </a:ext>
                </a:extLst>
              </p:cNvPr>
              <p:cNvSpPr txBox="1"/>
              <p:nvPr/>
            </p:nvSpPr>
            <p:spPr>
              <a:xfrm>
                <a:off x="3249541" y="3943687"/>
                <a:ext cx="38343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a:ea typeface="+mn-ea"/>
                    <a:cs typeface="+mn-cs"/>
                  </a:rPr>
                  <a:t>μ</a:t>
                </a:r>
                <a:r>
                  <a:rPr kumimoji="0" lang="en-US" sz="2000" b="1" i="0" u="none" strike="noStrike" kern="0" cap="none" spc="0" normalizeH="0" baseline="-25000" noProof="0" dirty="0" err="1">
                    <a:ln>
                      <a:noFill/>
                    </a:ln>
                    <a:solidFill>
                      <a:prstClr val="white"/>
                    </a:solidFill>
                    <a:effectLst/>
                    <a:uLnTx/>
                    <a:uFillTx/>
                    <a:latin typeface="Calibri"/>
                    <a:ea typeface="+mn-ea"/>
                    <a:cs typeface="+mn-cs"/>
                  </a:rPr>
                  <a:t>f</a:t>
                </a:r>
                <a:endParaRPr kumimoji="0" lang="en-US" sz="1900" b="0" i="0" u="none" strike="noStrike" kern="0" cap="none" spc="0" normalizeH="0" baseline="-25000" noProof="0" dirty="0">
                  <a:ln>
                    <a:noFill/>
                  </a:ln>
                  <a:solidFill>
                    <a:prstClr val="white"/>
                  </a:solidFill>
                  <a:effectLst/>
                  <a:uLnTx/>
                  <a:uFillTx/>
                  <a:latin typeface="Calibri"/>
                  <a:ea typeface="+mn-ea"/>
                  <a:cs typeface="+mn-cs"/>
                </a:endParaRPr>
              </a:p>
            </p:txBody>
          </p:sp>
          <p:cxnSp>
            <p:nvCxnSpPr>
              <p:cNvPr id="24" name="Straight Arrow Connector 23">
                <a:extLst>
                  <a:ext uri="{FF2B5EF4-FFF2-40B4-BE49-F238E27FC236}">
                    <a16:creationId xmlns:a16="http://schemas.microsoft.com/office/drawing/2014/main" id="{BAEC8E00-46A1-D90B-0F01-20A22BDE329B}"/>
                  </a:ext>
                </a:extLst>
              </p:cNvPr>
              <p:cNvCxnSpPr>
                <a:cxnSpLocks/>
                <a:stCxn id="21" idx="5"/>
              </p:cNvCxnSpPr>
              <p:nvPr/>
            </p:nvCxnSpPr>
            <p:spPr>
              <a:xfrm>
                <a:off x="3107097" y="4336364"/>
                <a:ext cx="931917" cy="326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sp>
            <p:nvSpPr>
              <p:cNvPr id="25" name="TextBox 24">
                <a:extLst>
                  <a:ext uri="{FF2B5EF4-FFF2-40B4-BE49-F238E27FC236}">
                    <a16:creationId xmlns:a16="http://schemas.microsoft.com/office/drawing/2014/main" id="{C2C47408-55DA-57E9-7C33-87850A66CBD3}"/>
                  </a:ext>
                </a:extLst>
              </p:cNvPr>
              <p:cNvSpPr txBox="1"/>
              <p:nvPr/>
            </p:nvSpPr>
            <p:spPr>
              <a:xfrm>
                <a:off x="2259923" y="3943687"/>
                <a:ext cx="38343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a:ea typeface="+mn-ea"/>
                    <a:cs typeface="+mn-cs"/>
                  </a:rPr>
                  <a:t>μ</a:t>
                </a:r>
                <a:r>
                  <a:rPr kumimoji="0" lang="en-US" sz="2000" b="1" i="0" u="none" strike="noStrike" kern="0" cap="none" spc="0" normalizeH="0" baseline="-25000" noProof="0" dirty="0" err="1">
                    <a:ln>
                      <a:noFill/>
                    </a:ln>
                    <a:solidFill>
                      <a:prstClr val="white"/>
                    </a:solidFill>
                    <a:effectLst/>
                    <a:uLnTx/>
                    <a:uFillTx/>
                    <a:latin typeface="Calibri"/>
                    <a:ea typeface="+mn-ea"/>
                    <a:cs typeface="+mn-cs"/>
                  </a:rPr>
                  <a:t>f</a:t>
                </a:r>
                <a:endParaRPr kumimoji="0" lang="en-US" sz="1900" b="0" i="0" u="none" strike="noStrike" kern="0" cap="none" spc="0" normalizeH="0" baseline="-25000" noProof="0" dirty="0">
                  <a:ln>
                    <a:noFill/>
                  </a:ln>
                  <a:solidFill>
                    <a:prstClr val="white"/>
                  </a:solidFill>
                  <a:effectLst/>
                  <a:uLnTx/>
                  <a:uFillTx/>
                  <a:latin typeface="Calibri"/>
                  <a:ea typeface="+mn-ea"/>
                  <a:cs typeface="+mn-cs"/>
                </a:endParaRPr>
              </a:p>
            </p:txBody>
          </p:sp>
          <p:sp>
            <p:nvSpPr>
              <p:cNvPr id="26" name="Diamond 25">
                <a:extLst>
                  <a:ext uri="{FF2B5EF4-FFF2-40B4-BE49-F238E27FC236}">
                    <a16:creationId xmlns:a16="http://schemas.microsoft.com/office/drawing/2014/main" id="{C67AF01F-EFD9-1CC7-D7C9-F1BAD0924447}"/>
                  </a:ext>
                </a:extLst>
              </p:cNvPr>
              <p:cNvSpPr/>
              <p:nvPr/>
            </p:nvSpPr>
            <p:spPr>
              <a:xfrm>
                <a:off x="1597654" y="4757855"/>
                <a:ext cx="1150841" cy="722811"/>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dirty="0">
                    <a:solidFill>
                      <a:sysClr val="windowText" lastClr="000000"/>
                    </a:solidFill>
                  </a:rPr>
                  <a:t>age</a:t>
                </a:r>
              </a:p>
            </p:txBody>
          </p:sp>
          <p:sp>
            <p:nvSpPr>
              <p:cNvPr id="27" name="Diamond 26">
                <a:extLst>
                  <a:ext uri="{FF2B5EF4-FFF2-40B4-BE49-F238E27FC236}">
                    <a16:creationId xmlns:a16="http://schemas.microsoft.com/office/drawing/2014/main" id="{91D49B99-509B-B819-D3A5-9509CEEEC3F2}"/>
                  </a:ext>
                </a:extLst>
              </p:cNvPr>
              <p:cNvSpPr/>
              <p:nvPr/>
            </p:nvSpPr>
            <p:spPr>
              <a:xfrm>
                <a:off x="3106148" y="4752867"/>
                <a:ext cx="1150841" cy="722811"/>
              </a:xfrm>
              <a:prstGeom prst="diamon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dirty="0">
                    <a:solidFill>
                      <a:sysClr val="windowText" lastClr="000000"/>
                    </a:solidFill>
                  </a:rPr>
                  <a:t>age</a:t>
                </a:r>
              </a:p>
            </p:txBody>
          </p:sp>
          <p:sp>
            <p:nvSpPr>
              <p:cNvPr id="28" name="Oval 27">
                <a:extLst>
                  <a:ext uri="{FF2B5EF4-FFF2-40B4-BE49-F238E27FC236}">
                    <a16:creationId xmlns:a16="http://schemas.microsoft.com/office/drawing/2014/main" id="{15678FC8-9233-0814-7F0E-128E69687C9D}"/>
                  </a:ext>
                </a:extLst>
              </p:cNvPr>
              <p:cNvSpPr/>
              <p:nvPr/>
            </p:nvSpPr>
            <p:spPr>
              <a:xfrm>
                <a:off x="2815668" y="5825451"/>
                <a:ext cx="189782" cy="1678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TextBox 28">
                <a:extLst>
                  <a:ext uri="{FF2B5EF4-FFF2-40B4-BE49-F238E27FC236}">
                    <a16:creationId xmlns:a16="http://schemas.microsoft.com/office/drawing/2014/main" id="{A44BADD9-F72F-8CF6-E96A-AFF52D270D7D}"/>
                  </a:ext>
                </a:extLst>
              </p:cNvPr>
              <p:cNvSpPr txBox="1"/>
              <p:nvPr/>
            </p:nvSpPr>
            <p:spPr>
              <a:xfrm>
                <a:off x="2760541" y="6313440"/>
                <a:ext cx="721633" cy="400110"/>
              </a:xfrm>
              <a:prstGeom prst="rect">
                <a:avLst/>
              </a:prstGeom>
              <a:noFill/>
            </p:spPr>
            <p:txBody>
              <a:bodyPr wrap="square">
                <a:spAutoFit/>
              </a:bodyPr>
              <a:lstStyle/>
              <a:p>
                <a:r>
                  <a:rPr lang="el-GR" sz="2000" dirty="0">
                    <a:solidFill>
                      <a:srgbClr val="92D050"/>
                    </a:solidFill>
                  </a:rPr>
                  <a:t>β</a:t>
                </a:r>
                <a:r>
                  <a:rPr lang="en-US" sz="2000" dirty="0">
                    <a:solidFill>
                      <a:srgbClr val="92D050"/>
                    </a:solidFill>
                  </a:rPr>
                  <a:t>f</a:t>
                </a:r>
                <a:endParaRPr lang="en-DE" sz="2000" dirty="0">
                  <a:solidFill>
                    <a:srgbClr val="92D050"/>
                  </a:solidFill>
                </a:endParaRPr>
              </a:p>
            </p:txBody>
          </p:sp>
          <p:cxnSp>
            <p:nvCxnSpPr>
              <p:cNvPr id="30" name="AutoShape 8">
                <a:extLst>
                  <a:ext uri="{FF2B5EF4-FFF2-40B4-BE49-F238E27FC236}">
                    <a16:creationId xmlns:a16="http://schemas.microsoft.com/office/drawing/2014/main" id="{53D999EC-3FA5-3B84-3A99-0DBD48C6165A}"/>
                  </a:ext>
                </a:extLst>
              </p:cNvPr>
              <p:cNvCxnSpPr>
                <a:cxnSpLocks noChangeShapeType="1"/>
              </p:cNvCxnSpPr>
              <p:nvPr/>
            </p:nvCxnSpPr>
            <p:spPr bwMode="auto">
              <a:xfrm flipV="1">
                <a:off x="2913199" y="6000085"/>
                <a:ext cx="0" cy="350321"/>
              </a:xfrm>
              <a:prstGeom prst="straightConnector1">
                <a:avLst/>
              </a:prstGeom>
              <a:noFill/>
              <a:ln w="31750">
                <a:solidFill>
                  <a:srgbClr val="92D050"/>
                </a:solidFill>
                <a:round/>
                <a:headEnd/>
                <a:tailEnd type="triangle" w="med" len="med"/>
              </a:ln>
              <a:effectLst/>
            </p:spPr>
          </p:cxnSp>
          <p:cxnSp>
            <p:nvCxnSpPr>
              <p:cNvPr id="31" name="Straight Connector 30">
                <a:extLst>
                  <a:ext uri="{FF2B5EF4-FFF2-40B4-BE49-F238E27FC236}">
                    <a16:creationId xmlns:a16="http://schemas.microsoft.com/office/drawing/2014/main" id="{9C265349-5F5A-3066-A2FA-BE5105A7298E}"/>
                  </a:ext>
                </a:extLst>
              </p:cNvPr>
              <p:cNvCxnSpPr>
                <a:cxnSpLocks/>
                <a:stCxn id="28" idx="0"/>
              </p:cNvCxnSpPr>
              <p:nvPr/>
            </p:nvCxnSpPr>
            <p:spPr>
              <a:xfrm flipH="1" flipV="1">
                <a:off x="2364228" y="5364820"/>
                <a:ext cx="546331" cy="46063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79505D-0F03-8B1D-D8CB-7A9A19B5DC52}"/>
                  </a:ext>
                </a:extLst>
              </p:cNvPr>
              <p:cNvCxnSpPr>
                <a:cxnSpLocks/>
                <a:stCxn id="28" idx="0"/>
              </p:cNvCxnSpPr>
              <p:nvPr/>
            </p:nvCxnSpPr>
            <p:spPr>
              <a:xfrm flipV="1">
                <a:off x="2910559" y="5332040"/>
                <a:ext cx="571619" cy="49341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1FEDBE1-A091-8F59-2CB8-585BE0224219}"/>
                  </a:ext>
                </a:extLst>
              </p:cNvPr>
              <p:cNvCxnSpPr>
                <a:cxnSpLocks/>
                <a:endCxn id="21" idx="3"/>
              </p:cNvCxnSpPr>
              <p:nvPr/>
            </p:nvCxnSpPr>
            <p:spPr>
              <a:xfrm flipV="1">
                <a:off x="2523034" y="4639864"/>
                <a:ext cx="418058" cy="329032"/>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cxnSp>
            <p:nvCxnSpPr>
              <p:cNvPr id="34" name="Straight Arrow Connector 33">
                <a:extLst>
                  <a:ext uri="{FF2B5EF4-FFF2-40B4-BE49-F238E27FC236}">
                    <a16:creationId xmlns:a16="http://schemas.microsoft.com/office/drawing/2014/main" id="{ABF80EEB-237C-67CC-3B28-B7A1319B4564}"/>
                  </a:ext>
                </a:extLst>
              </p:cNvPr>
              <p:cNvCxnSpPr>
                <a:cxnSpLocks/>
                <a:endCxn id="21" idx="3"/>
              </p:cNvCxnSpPr>
              <p:nvPr/>
            </p:nvCxnSpPr>
            <p:spPr>
              <a:xfrm flipH="1" flipV="1">
                <a:off x="2941092" y="4639864"/>
                <a:ext cx="410092" cy="339213"/>
              </a:xfrm>
              <a:prstGeom prst="straightConnector1">
                <a:avLst/>
              </a:prstGeom>
              <a:noFill/>
              <a:ln w="25400" cap="flat" cmpd="sng" algn="ctr">
                <a:solidFill>
                  <a:sysClr val="window" lastClr="FFFFFF"/>
                </a:solidFill>
                <a:prstDash val="solid"/>
                <a:headEnd type="none"/>
                <a:tailEnd type="arrow"/>
              </a:ln>
              <a:effectLst>
                <a:outerShdw blurRad="40000" dist="20000" dir="5400000" rotWithShape="0">
                  <a:srgbClr val="000000">
                    <a:alpha val="38000"/>
                  </a:srgbClr>
                </a:outerShdw>
              </a:effectLst>
            </p:spPr>
          </p:cxnSp>
        </p:grpSp>
        <p:sp>
          <p:nvSpPr>
            <p:cNvPr id="36" name="TextBox 35">
              <a:extLst>
                <a:ext uri="{FF2B5EF4-FFF2-40B4-BE49-F238E27FC236}">
                  <a16:creationId xmlns:a16="http://schemas.microsoft.com/office/drawing/2014/main" id="{ADCFE81A-D168-A403-A6B9-1DDD5E92AEA8}"/>
                </a:ext>
              </a:extLst>
            </p:cNvPr>
            <p:cNvSpPr txBox="1"/>
            <p:nvPr/>
          </p:nvSpPr>
          <p:spPr>
            <a:xfrm>
              <a:off x="9318221" y="2588359"/>
              <a:ext cx="617477" cy="369332"/>
            </a:xfrm>
            <a:prstGeom prst="rect">
              <a:avLst/>
            </a:prstGeom>
            <a:noFill/>
          </p:spPr>
          <p:txBody>
            <a:bodyPr wrap="none" rtlCol="0">
              <a:spAutoFit/>
            </a:bodyPr>
            <a:lstStyle/>
            <a:p>
              <a:r>
                <a:rPr lang="en-US" dirty="0" err="1">
                  <a:solidFill>
                    <a:srgbClr val="FF31FF"/>
                  </a:solidFill>
                </a:rPr>
                <a:t>defL</a:t>
              </a:r>
              <a:endParaRPr lang="en-US" dirty="0">
                <a:solidFill>
                  <a:srgbClr val="FF31FF"/>
                </a:solidFill>
              </a:endParaRPr>
            </a:p>
          </p:txBody>
        </p:sp>
        <p:sp>
          <p:nvSpPr>
            <p:cNvPr id="37" name="TextBox 36">
              <a:extLst>
                <a:ext uri="{FF2B5EF4-FFF2-40B4-BE49-F238E27FC236}">
                  <a16:creationId xmlns:a16="http://schemas.microsoft.com/office/drawing/2014/main" id="{AFCDB4A3-65BF-8AE9-E98F-5BC613B1E673}"/>
                </a:ext>
              </a:extLst>
            </p:cNvPr>
            <p:cNvSpPr txBox="1"/>
            <p:nvPr/>
          </p:nvSpPr>
          <p:spPr>
            <a:xfrm>
              <a:off x="10451446" y="2553011"/>
              <a:ext cx="617477" cy="369332"/>
            </a:xfrm>
            <a:prstGeom prst="rect">
              <a:avLst/>
            </a:prstGeom>
            <a:noFill/>
          </p:spPr>
          <p:txBody>
            <a:bodyPr wrap="none" rtlCol="0">
              <a:spAutoFit/>
            </a:bodyPr>
            <a:lstStyle/>
            <a:p>
              <a:r>
                <a:rPr lang="en-US" dirty="0" err="1">
                  <a:solidFill>
                    <a:srgbClr val="FF31FF"/>
                  </a:solidFill>
                </a:rPr>
                <a:t>defL</a:t>
              </a:r>
              <a:endParaRPr lang="en-US" dirty="0">
                <a:solidFill>
                  <a:srgbClr val="FF31FF"/>
                </a:solidFill>
              </a:endParaRPr>
            </a:p>
          </p:txBody>
        </p:sp>
      </p:grpSp>
      <p:graphicFrame>
        <p:nvGraphicFramePr>
          <p:cNvPr id="39" name="Table 38">
            <a:extLst>
              <a:ext uri="{FF2B5EF4-FFF2-40B4-BE49-F238E27FC236}">
                <a16:creationId xmlns:a16="http://schemas.microsoft.com/office/drawing/2014/main" id="{B04D71FE-0C3A-1A90-FA9D-23609BB8D93A}"/>
              </a:ext>
            </a:extLst>
          </p:cNvPr>
          <p:cNvGraphicFramePr>
            <a:graphicFrameLocks noGrp="1"/>
          </p:cNvGraphicFramePr>
          <p:nvPr>
            <p:extLst>
              <p:ext uri="{D42A27DB-BD31-4B8C-83A1-F6EECF244321}">
                <p14:modId xmlns:p14="http://schemas.microsoft.com/office/powerpoint/2010/main" val="3055265108"/>
              </p:ext>
            </p:extLst>
          </p:nvPr>
        </p:nvGraphicFramePr>
        <p:xfrm>
          <a:off x="208794" y="2257514"/>
          <a:ext cx="1125338" cy="661689"/>
        </p:xfrm>
        <a:graphic>
          <a:graphicData uri="http://schemas.openxmlformats.org/drawingml/2006/table">
            <a:tbl>
              <a:tblPr firstRow="1" bandRow="1">
                <a:tableStyleId>{5C22544A-7EE6-4342-B048-85BDC9FD1C3A}</a:tableStyleId>
              </a:tblPr>
              <a:tblGrid>
                <a:gridCol w="1125338">
                  <a:extLst>
                    <a:ext uri="{9D8B030D-6E8A-4147-A177-3AD203B41FA5}">
                      <a16:colId xmlns:a16="http://schemas.microsoft.com/office/drawing/2014/main" val="129047435"/>
                    </a:ext>
                  </a:extLst>
                </a:gridCol>
              </a:tblGrid>
              <a:tr h="661689">
                <a:tc>
                  <a:txBody>
                    <a:bodyPr/>
                    <a:lstStyle/>
                    <a:p>
                      <a:r>
                        <a:rPr lang="en-US" b="0" dirty="0">
                          <a:solidFill>
                            <a:srgbClr val="FF31FF"/>
                          </a:solidFill>
                        </a:rPr>
                        <a:t>Data. age</a:t>
                      </a:r>
                    </a:p>
                  </a:txBody>
                  <a:tcPr anchor="ctr">
                    <a:noFill/>
                  </a:tcPr>
                </a:tc>
                <a:extLst>
                  <a:ext uri="{0D108BD9-81ED-4DB2-BD59-A6C34878D82A}">
                    <a16:rowId xmlns:a16="http://schemas.microsoft.com/office/drawing/2014/main" val="284127300"/>
                  </a:ext>
                </a:extLst>
              </a:tr>
            </a:tbl>
          </a:graphicData>
        </a:graphic>
      </p:graphicFrame>
      <p:sp>
        <p:nvSpPr>
          <p:cNvPr id="41" name="TextBox 40">
            <a:extLst>
              <a:ext uri="{FF2B5EF4-FFF2-40B4-BE49-F238E27FC236}">
                <a16:creationId xmlns:a16="http://schemas.microsoft.com/office/drawing/2014/main" id="{F0C5A149-2071-2E71-14BA-303DDF00E6FD}"/>
              </a:ext>
            </a:extLst>
          </p:cNvPr>
          <p:cNvSpPr txBox="1"/>
          <p:nvPr/>
        </p:nvSpPr>
        <p:spPr>
          <a:xfrm>
            <a:off x="52203" y="2853462"/>
            <a:ext cx="1487908" cy="461665"/>
          </a:xfrm>
          <a:prstGeom prst="rect">
            <a:avLst/>
          </a:prstGeom>
          <a:noFill/>
        </p:spPr>
        <p:txBody>
          <a:bodyPr wrap="none" rtlCol="0">
            <a:spAutoFit/>
          </a:bodyPr>
          <a:lstStyle/>
          <a:p>
            <a:r>
              <a:rPr lang="en-US" sz="2400" dirty="0"/>
              <a:t>1x1 matrix</a:t>
            </a:r>
          </a:p>
        </p:txBody>
      </p:sp>
      <p:graphicFrame>
        <p:nvGraphicFramePr>
          <p:cNvPr id="42" name="Table 41">
            <a:extLst>
              <a:ext uri="{FF2B5EF4-FFF2-40B4-BE49-F238E27FC236}">
                <a16:creationId xmlns:a16="http://schemas.microsoft.com/office/drawing/2014/main" id="{E39BD72E-5A32-9C45-102C-A8F10CC49070}"/>
              </a:ext>
            </a:extLst>
          </p:cNvPr>
          <p:cNvGraphicFramePr>
            <a:graphicFrameLocks noGrp="1"/>
          </p:cNvGraphicFramePr>
          <p:nvPr>
            <p:extLst>
              <p:ext uri="{D42A27DB-BD31-4B8C-83A1-F6EECF244321}">
                <p14:modId xmlns:p14="http://schemas.microsoft.com/office/powerpoint/2010/main" val="997916969"/>
              </p:ext>
            </p:extLst>
          </p:nvPr>
        </p:nvGraphicFramePr>
        <p:xfrm>
          <a:off x="238096" y="4774103"/>
          <a:ext cx="1125338" cy="661689"/>
        </p:xfrm>
        <a:graphic>
          <a:graphicData uri="http://schemas.openxmlformats.org/drawingml/2006/table">
            <a:tbl>
              <a:tblPr firstRow="1" bandRow="1">
                <a:tableStyleId>{5C22544A-7EE6-4342-B048-85BDC9FD1C3A}</a:tableStyleId>
              </a:tblPr>
              <a:tblGrid>
                <a:gridCol w="1125338">
                  <a:extLst>
                    <a:ext uri="{9D8B030D-6E8A-4147-A177-3AD203B41FA5}">
                      <a16:colId xmlns:a16="http://schemas.microsoft.com/office/drawing/2014/main" val="129047435"/>
                    </a:ext>
                  </a:extLst>
                </a:gridCol>
              </a:tblGrid>
              <a:tr h="661689">
                <a:tc>
                  <a:txBody>
                    <a:bodyPr/>
                    <a:lstStyle/>
                    <a:p>
                      <a:pPr algn="ctr"/>
                      <a:r>
                        <a:rPr lang="en-US" b="0" dirty="0">
                          <a:solidFill>
                            <a:srgbClr val="92D050"/>
                          </a:solidFill>
                        </a:rPr>
                        <a:t>bf11</a:t>
                      </a:r>
                    </a:p>
                  </a:txBody>
                  <a:tcPr anchor="ctr">
                    <a:noFill/>
                  </a:tcPr>
                </a:tc>
                <a:extLst>
                  <a:ext uri="{0D108BD9-81ED-4DB2-BD59-A6C34878D82A}">
                    <a16:rowId xmlns:a16="http://schemas.microsoft.com/office/drawing/2014/main" val="284127300"/>
                  </a:ext>
                </a:extLst>
              </a:tr>
            </a:tbl>
          </a:graphicData>
        </a:graphic>
      </p:graphicFrame>
      <p:sp>
        <p:nvSpPr>
          <p:cNvPr id="43" name="TextBox 42">
            <a:extLst>
              <a:ext uri="{FF2B5EF4-FFF2-40B4-BE49-F238E27FC236}">
                <a16:creationId xmlns:a16="http://schemas.microsoft.com/office/drawing/2014/main" id="{76054B31-0CCD-C7BC-CD47-7AD33B2F7F35}"/>
              </a:ext>
            </a:extLst>
          </p:cNvPr>
          <p:cNvSpPr txBox="1"/>
          <p:nvPr/>
        </p:nvSpPr>
        <p:spPr>
          <a:xfrm>
            <a:off x="81505" y="5370051"/>
            <a:ext cx="1487908" cy="461665"/>
          </a:xfrm>
          <a:prstGeom prst="rect">
            <a:avLst/>
          </a:prstGeom>
          <a:noFill/>
        </p:spPr>
        <p:txBody>
          <a:bodyPr wrap="none" rtlCol="0">
            <a:spAutoFit/>
          </a:bodyPr>
          <a:lstStyle/>
          <a:p>
            <a:r>
              <a:rPr lang="en-US" sz="2400" dirty="0"/>
              <a:t>1x1 matrix</a:t>
            </a:r>
          </a:p>
        </p:txBody>
      </p:sp>
    </p:spTree>
    <p:extLst>
      <p:ext uri="{BB962C8B-B14F-4D97-AF65-F5344CB8AC3E}">
        <p14:creationId xmlns:p14="http://schemas.microsoft.com/office/powerpoint/2010/main" val="341002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CCAD-E107-2E2A-E071-4567B23D53C2}"/>
              </a:ext>
            </a:extLst>
          </p:cNvPr>
          <p:cNvSpPr>
            <a:spLocks noGrp="1"/>
          </p:cNvSpPr>
          <p:nvPr>
            <p:ph type="title"/>
          </p:nvPr>
        </p:nvSpPr>
        <p:spPr>
          <a:xfrm>
            <a:off x="609600" y="68660"/>
            <a:ext cx="10972800" cy="1143000"/>
          </a:xfrm>
        </p:spPr>
        <p:txBody>
          <a:bodyPr/>
          <a:lstStyle/>
          <a:p>
            <a:r>
              <a:rPr lang="en-US" sz="4400" dirty="0"/>
              <a:t>Quantitative Sex Limitation Deconstructed</a:t>
            </a:r>
            <a:br>
              <a:rPr lang="en-US" sz="4400" dirty="0"/>
            </a:br>
            <a:r>
              <a:rPr lang="en-US" sz="4400" dirty="0"/>
              <a:t>Variance Components</a:t>
            </a:r>
          </a:p>
        </p:txBody>
      </p:sp>
      <p:sp>
        <p:nvSpPr>
          <p:cNvPr id="4" name="TextBox 3">
            <a:extLst>
              <a:ext uri="{FF2B5EF4-FFF2-40B4-BE49-F238E27FC236}">
                <a16:creationId xmlns:a16="http://schemas.microsoft.com/office/drawing/2014/main" id="{AC363D48-250B-3180-6B7D-33D87A06B0C7}"/>
              </a:ext>
            </a:extLst>
          </p:cNvPr>
          <p:cNvSpPr txBox="1"/>
          <p:nvPr/>
        </p:nvSpPr>
        <p:spPr>
          <a:xfrm>
            <a:off x="1646542" y="1584170"/>
            <a:ext cx="5568122" cy="4893647"/>
          </a:xfrm>
          <a:prstGeom prst="rect">
            <a:avLst/>
          </a:prstGeom>
          <a:noFill/>
        </p:spPr>
        <p:txBody>
          <a:bodyPr wrap="square">
            <a:spAutoFit/>
          </a:bodyPr>
          <a:lstStyle/>
          <a:p>
            <a:r>
              <a:rPr lang="en-US" sz="2400" dirty="0" err="1"/>
              <a:t>covAf</a:t>
            </a:r>
            <a:r>
              <a:rPr lang="en-US" sz="2400" dirty="0"/>
              <a:t>     &lt;- </a:t>
            </a:r>
            <a:r>
              <a:rPr lang="en-US" sz="2400" dirty="0" err="1"/>
              <a:t>mxMatrix</a:t>
            </a:r>
            <a:r>
              <a:rPr lang="en-US" sz="2400" dirty="0"/>
              <a:t>( type="</a:t>
            </a:r>
            <a:r>
              <a:rPr lang="en-US" sz="2400" dirty="0" err="1"/>
              <a:t>Symm</a:t>
            </a:r>
            <a:r>
              <a:rPr lang="en-US" sz="2400" dirty="0"/>
              <a:t>", </a:t>
            </a:r>
            <a:r>
              <a:rPr lang="en-US" sz="2400" dirty="0" err="1"/>
              <a:t>nrow</a:t>
            </a:r>
            <a:r>
              <a:rPr lang="en-US" sz="2400" dirty="0"/>
              <a:t>=</a:t>
            </a:r>
            <a:r>
              <a:rPr lang="en-US" sz="2400" dirty="0" err="1"/>
              <a:t>nv</a:t>
            </a:r>
            <a:r>
              <a:rPr lang="en-US" sz="2400" dirty="0"/>
              <a:t>, </a:t>
            </a:r>
            <a:r>
              <a:rPr lang="en-US" sz="2400" dirty="0" err="1"/>
              <a:t>ncol</a:t>
            </a:r>
            <a:r>
              <a:rPr lang="en-US" sz="2400" dirty="0"/>
              <a:t>=</a:t>
            </a:r>
            <a:r>
              <a:rPr lang="en-US" sz="2400" dirty="0" err="1"/>
              <a:t>nv</a:t>
            </a:r>
            <a:r>
              <a:rPr lang="en-US" sz="2400" dirty="0"/>
              <a:t>, free=TRUE, values=</a:t>
            </a:r>
            <a:r>
              <a:rPr lang="en-US" sz="2400" dirty="0" err="1"/>
              <a:t>svPa</a:t>
            </a:r>
            <a:r>
              <a:rPr lang="en-US" sz="2400" dirty="0"/>
              <a:t>, label="</a:t>
            </a:r>
            <a:r>
              <a:rPr lang="en-US" sz="2400" dirty="0">
                <a:solidFill>
                  <a:srgbClr val="FF31FF"/>
                </a:solidFill>
              </a:rPr>
              <a:t>VAf11</a:t>
            </a:r>
            <a:r>
              <a:rPr lang="en-US" sz="2400" dirty="0"/>
              <a:t>", name="</a:t>
            </a:r>
            <a:r>
              <a:rPr lang="en-US" sz="2400" dirty="0" err="1"/>
              <a:t>VAf</a:t>
            </a:r>
            <a:r>
              <a:rPr lang="en-US" sz="2400" dirty="0"/>
              <a:t>" ) </a:t>
            </a:r>
          </a:p>
          <a:p>
            <a:endParaRPr lang="en-US" sz="2400" dirty="0"/>
          </a:p>
          <a:p>
            <a:endParaRPr lang="en-US" sz="2400" dirty="0"/>
          </a:p>
          <a:p>
            <a:r>
              <a:rPr lang="en-US" sz="2400" dirty="0" err="1"/>
              <a:t>covDf</a:t>
            </a:r>
            <a:r>
              <a:rPr lang="en-US" sz="2400" dirty="0"/>
              <a:t>     &lt;- </a:t>
            </a:r>
            <a:r>
              <a:rPr lang="en-US" sz="2400" dirty="0" err="1"/>
              <a:t>mxMatrix</a:t>
            </a:r>
            <a:r>
              <a:rPr lang="en-US" sz="2400" dirty="0"/>
              <a:t>( type="</a:t>
            </a:r>
            <a:r>
              <a:rPr lang="en-US" sz="2400" dirty="0" err="1"/>
              <a:t>Symm</a:t>
            </a:r>
            <a:r>
              <a:rPr lang="en-US" sz="2400" dirty="0"/>
              <a:t>", </a:t>
            </a:r>
            <a:r>
              <a:rPr lang="en-US" sz="2400" dirty="0" err="1"/>
              <a:t>nrow</a:t>
            </a:r>
            <a:r>
              <a:rPr lang="en-US" sz="2400" dirty="0"/>
              <a:t>=</a:t>
            </a:r>
            <a:r>
              <a:rPr lang="en-US" sz="2400" dirty="0" err="1"/>
              <a:t>nv</a:t>
            </a:r>
            <a:r>
              <a:rPr lang="en-US" sz="2400" dirty="0"/>
              <a:t>, </a:t>
            </a:r>
            <a:r>
              <a:rPr lang="en-US" sz="2400" dirty="0" err="1"/>
              <a:t>ncol</a:t>
            </a:r>
            <a:r>
              <a:rPr lang="en-US" sz="2400" dirty="0"/>
              <a:t>=</a:t>
            </a:r>
            <a:r>
              <a:rPr lang="en-US" sz="2400" dirty="0" err="1"/>
              <a:t>nv</a:t>
            </a:r>
            <a:r>
              <a:rPr lang="en-US" sz="2400" dirty="0"/>
              <a:t>, free=TRUE, values=</a:t>
            </a:r>
            <a:r>
              <a:rPr lang="en-US" sz="2400" dirty="0" err="1"/>
              <a:t>svPa</a:t>
            </a:r>
            <a:r>
              <a:rPr lang="en-US" sz="2400" dirty="0"/>
              <a:t>, label="</a:t>
            </a:r>
            <a:r>
              <a:rPr lang="en-US" sz="2400" dirty="0">
                <a:solidFill>
                  <a:srgbClr val="FFFF00"/>
                </a:solidFill>
              </a:rPr>
              <a:t>VDf11</a:t>
            </a:r>
            <a:r>
              <a:rPr lang="en-US" sz="2400" dirty="0"/>
              <a:t>", name="</a:t>
            </a:r>
            <a:r>
              <a:rPr lang="en-US" sz="2400" dirty="0" err="1"/>
              <a:t>VDf</a:t>
            </a:r>
            <a:r>
              <a:rPr lang="en-US" sz="2400" dirty="0"/>
              <a:t>" )</a:t>
            </a:r>
          </a:p>
          <a:p>
            <a:endParaRPr lang="en-US" sz="2400" dirty="0"/>
          </a:p>
          <a:p>
            <a:endParaRPr lang="en-US" sz="2400" dirty="0"/>
          </a:p>
          <a:p>
            <a:r>
              <a:rPr lang="en-US" sz="2400" dirty="0" err="1"/>
              <a:t>covEf</a:t>
            </a:r>
            <a:r>
              <a:rPr lang="en-US" sz="2400" dirty="0"/>
              <a:t>     &lt;- </a:t>
            </a:r>
            <a:r>
              <a:rPr lang="en-US" sz="2400" dirty="0" err="1"/>
              <a:t>mxMatrix</a:t>
            </a:r>
            <a:r>
              <a:rPr lang="en-US" sz="2400" dirty="0"/>
              <a:t>( type="</a:t>
            </a:r>
            <a:r>
              <a:rPr lang="en-US" sz="2400" dirty="0" err="1"/>
              <a:t>Symm</a:t>
            </a:r>
            <a:r>
              <a:rPr lang="en-US" sz="2400" dirty="0"/>
              <a:t>", </a:t>
            </a:r>
            <a:r>
              <a:rPr lang="en-US" sz="2400" dirty="0" err="1"/>
              <a:t>nrow</a:t>
            </a:r>
            <a:r>
              <a:rPr lang="en-US" sz="2400" dirty="0"/>
              <a:t>=</a:t>
            </a:r>
            <a:r>
              <a:rPr lang="en-US" sz="2400" dirty="0" err="1"/>
              <a:t>nv</a:t>
            </a:r>
            <a:r>
              <a:rPr lang="en-US" sz="2400" dirty="0"/>
              <a:t>, </a:t>
            </a:r>
            <a:r>
              <a:rPr lang="en-US" sz="2400" dirty="0" err="1"/>
              <a:t>ncol</a:t>
            </a:r>
            <a:r>
              <a:rPr lang="en-US" sz="2400" dirty="0"/>
              <a:t>=</a:t>
            </a:r>
            <a:r>
              <a:rPr lang="en-US" sz="2400" dirty="0" err="1"/>
              <a:t>nv</a:t>
            </a:r>
            <a:r>
              <a:rPr lang="en-US" sz="2400" dirty="0"/>
              <a:t>, free=TRUE, values=</a:t>
            </a:r>
            <a:r>
              <a:rPr lang="en-US" sz="2400" dirty="0" err="1"/>
              <a:t>svPe</a:t>
            </a:r>
            <a:r>
              <a:rPr lang="en-US" sz="2400" dirty="0"/>
              <a:t>, label="</a:t>
            </a:r>
            <a:r>
              <a:rPr lang="en-US" sz="2400" dirty="0">
                <a:solidFill>
                  <a:srgbClr val="00B0F0"/>
                </a:solidFill>
              </a:rPr>
              <a:t>VEf11</a:t>
            </a:r>
            <a:r>
              <a:rPr lang="en-US" sz="2400" dirty="0"/>
              <a:t>", name="</a:t>
            </a:r>
            <a:r>
              <a:rPr lang="en-US" sz="2400" dirty="0" err="1"/>
              <a:t>VEf</a:t>
            </a:r>
            <a:r>
              <a:rPr lang="en-US" sz="2400" dirty="0"/>
              <a:t>" )</a:t>
            </a:r>
          </a:p>
        </p:txBody>
      </p:sp>
    </p:spTree>
    <p:extLst>
      <p:ext uri="{BB962C8B-B14F-4D97-AF65-F5344CB8AC3E}">
        <p14:creationId xmlns:p14="http://schemas.microsoft.com/office/powerpoint/2010/main" val="61584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CCAD-E107-2E2A-E071-4567B23D53C2}"/>
              </a:ext>
            </a:extLst>
          </p:cNvPr>
          <p:cNvSpPr>
            <a:spLocks noGrp="1"/>
          </p:cNvSpPr>
          <p:nvPr>
            <p:ph type="title"/>
          </p:nvPr>
        </p:nvSpPr>
        <p:spPr>
          <a:xfrm>
            <a:off x="609600" y="68660"/>
            <a:ext cx="10972800" cy="1143000"/>
          </a:xfrm>
        </p:spPr>
        <p:txBody>
          <a:bodyPr/>
          <a:lstStyle/>
          <a:p>
            <a:r>
              <a:rPr lang="en-US" sz="4400" dirty="0"/>
              <a:t>Quantitative Sex Limitation Deconstructed</a:t>
            </a:r>
            <a:br>
              <a:rPr lang="en-US" sz="4400" dirty="0"/>
            </a:br>
            <a:r>
              <a:rPr lang="en-US" sz="4400" dirty="0"/>
              <a:t>Variance Components</a:t>
            </a:r>
          </a:p>
        </p:txBody>
      </p:sp>
      <p:sp>
        <p:nvSpPr>
          <p:cNvPr id="4" name="TextBox 3">
            <a:extLst>
              <a:ext uri="{FF2B5EF4-FFF2-40B4-BE49-F238E27FC236}">
                <a16:creationId xmlns:a16="http://schemas.microsoft.com/office/drawing/2014/main" id="{AC363D48-250B-3180-6B7D-33D87A06B0C7}"/>
              </a:ext>
            </a:extLst>
          </p:cNvPr>
          <p:cNvSpPr txBox="1"/>
          <p:nvPr/>
        </p:nvSpPr>
        <p:spPr>
          <a:xfrm>
            <a:off x="1646542" y="1584170"/>
            <a:ext cx="5568122" cy="4893647"/>
          </a:xfrm>
          <a:prstGeom prst="rect">
            <a:avLst/>
          </a:prstGeom>
          <a:noFill/>
        </p:spPr>
        <p:txBody>
          <a:bodyPr wrap="square">
            <a:spAutoFit/>
          </a:bodyPr>
          <a:lstStyle/>
          <a:p>
            <a:r>
              <a:rPr lang="en-US" sz="2400" dirty="0" err="1"/>
              <a:t>covAf</a:t>
            </a:r>
            <a:r>
              <a:rPr lang="en-US" sz="2400" dirty="0"/>
              <a:t>     &lt;- </a:t>
            </a:r>
            <a:r>
              <a:rPr lang="en-US" sz="2400" dirty="0" err="1"/>
              <a:t>mxMatrix</a:t>
            </a:r>
            <a:r>
              <a:rPr lang="en-US" sz="2400" dirty="0"/>
              <a:t>( type="</a:t>
            </a:r>
            <a:r>
              <a:rPr lang="en-US" sz="2400" dirty="0" err="1"/>
              <a:t>Symm</a:t>
            </a:r>
            <a:r>
              <a:rPr lang="en-US" sz="2400" dirty="0"/>
              <a:t>", </a:t>
            </a:r>
            <a:r>
              <a:rPr lang="en-US" sz="2400" dirty="0" err="1"/>
              <a:t>nrow</a:t>
            </a:r>
            <a:r>
              <a:rPr lang="en-US" sz="2400" dirty="0"/>
              <a:t>=</a:t>
            </a:r>
            <a:r>
              <a:rPr lang="en-US" sz="2400" dirty="0" err="1"/>
              <a:t>nv</a:t>
            </a:r>
            <a:r>
              <a:rPr lang="en-US" sz="2400" dirty="0"/>
              <a:t>, </a:t>
            </a:r>
            <a:r>
              <a:rPr lang="en-US" sz="2400" dirty="0" err="1"/>
              <a:t>ncol</a:t>
            </a:r>
            <a:r>
              <a:rPr lang="en-US" sz="2400" dirty="0"/>
              <a:t>=</a:t>
            </a:r>
            <a:r>
              <a:rPr lang="en-US" sz="2400" dirty="0" err="1"/>
              <a:t>nv</a:t>
            </a:r>
            <a:r>
              <a:rPr lang="en-US" sz="2400" dirty="0"/>
              <a:t>, free=TRUE, values=</a:t>
            </a:r>
            <a:r>
              <a:rPr lang="en-US" sz="2400" dirty="0" err="1"/>
              <a:t>svPa</a:t>
            </a:r>
            <a:r>
              <a:rPr lang="en-US" sz="2400" dirty="0"/>
              <a:t>, label="</a:t>
            </a:r>
            <a:r>
              <a:rPr lang="en-US" sz="2400" dirty="0">
                <a:solidFill>
                  <a:srgbClr val="FF31FF"/>
                </a:solidFill>
              </a:rPr>
              <a:t>VAf11</a:t>
            </a:r>
            <a:r>
              <a:rPr lang="en-US" sz="2400" dirty="0"/>
              <a:t>", name="</a:t>
            </a:r>
            <a:r>
              <a:rPr lang="en-US" sz="2400" dirty="0" err="1"/>
              <a:t>VAf</a:t>
            </a:r>
            <a:r>
              <a:rPr lang="en-US" sz="2400" dirty="0"/>
              <a:t>" ) </a:t>
            </a:r>
          </a:p>
          <a:p>
            <a:endParaRPr lang="en-US" sz="2400" dirty="0"/>
          </a:p>
          <a:p>
            <a:endParaRPr lang="en-US" sz="2400" dirty="0"/>
          </a:p>
          <a:p>
            <a:r>
              <a:rPr lang="en-US" sz="2400" dirty="0" err="1"/>
              <a:t>covDf</a:t>
            </a:r>
            <a:r>
              <a:rPr lang="en-US" sz="2400" dirty="0"/>
              <a:t>     &lt;- </a:t>
            </a:r>
            <a:r>
              <a:rPr lang="en-US" sz="2400" dirty="0" err="1"/>
              <a:t>mxMatrix</a:t>
            </a:r>
            <a:r>
              <a:rPr lang="en-US" sz="2400" dirty="0"/>
              <a:t>( type="</a:t>
            </a:r>
            <a:r>
              <a:rPr lang="en-US" sz="2400" dirty="0" err="1"/>
              <a:t>Symm</a:t>
            </a:r>
            <a:r>
              <a:rPr lang="en-US" sz="2400" dirty="0"/>
              <a:t>", </a:t>
            </a:r>
            <a:r>
              <a:rPr lang="en-US" sz="2400" dirty="0" err="1"/>
              <a:t>nrow</a:t>
            </a:r>
            <a:r>
              <a:rPr lang="en-US" sz="2400" dirty="0"/>
              <a:t>=</a:t>
            </a:r>
            <a:r>
              <a:rPr lang="en-US" sz="2400" dirty="0" err="1"/>
              <a:t>nv</a:t>
            </a:r>
            <a:r>
              <a:rPr lang="en-US" sz="2400" dirty="0"/>
              <a:t>, </a:t>
            </a:r>
            <a:r>
              <a:rPr lang="en-US" sz="2400" dirty="0" err="1"/>
              <a:t>ncol</a:t>
            </a:r>
            <a:r>
              <a:rPr lang="en-US" sz="2400" dirty="0"/>
              <a:t>=</a:t>
            </a:r>
            <a:r>
              <a:rPr lang="en-US" sz="2400" dirty="0" err="1"/>
              <a:t>nv</a:t>
            </a:r>
            <a:r>
              <a:rPr lang="en-US" sz="2400" dirty="0"/>
              <a:t>, free=TRUE, values=</a:t>
            </a:r>
            <a:r>
              <a:rPr lang="en-US" sz="2400" dirty="0" err="1"/>
              <a:t>svPa</a:t>
            </a:r>
            <a:r>
              <a:rPr lang="en-US" sz="2400" dirty="0"/>
              <a:t>, label="</a:t>
            </a:r>
            <a:r>
              <a:rPr lang="en-US" sz="2400" dirty="0">
                <a:solidFill>
                  <a:srgbClr val="FFFF00"/>
                </a:solidFill>
              </a:rPr>
              <a:t>VDf11</a:t>
            </a:r>
            <a:r>
              <a:rPr lang="en-US" sz="2400" dirty="0"/>
              <a:t>", name="</a:t>
            </a:r>
            <a:r>
              <a:rPr lang="en-US" sz="2400" dirty="0" err="1"/>
              <a:t>VDf</a:t>
            </a:r>
            <a:r>
              <a:rPr lang="en-US" sz="2400" dirty="0"/>
              <a:t>" )</a:t>
            </a:r>
          </a:p>
          <a:p>
            <a:endParaRPr lang="en-US" sz="2400" dirty="0"/>
          </a:p>
          <a:p>
            <a:endParaRPr lang="en-US" sz="2400" dirty="0"/>
          </a:p>
          <a:p>
            <a:r>
              <a:rPr lang="en-US" sz="2400" dirty="0" err="1"/>
              <a:t>covEf</a:t>
            </a:r>
            <a:r>
              <a:rPr lang="en-US" sz="2400" dirty="0"/>
              <a:t>     &lt;- </a:t>
            </a:r>
            <a:r>
              <a:rPr lang="en-US" sz="2400" dirty="0" err="1"/>
              <a:t>mxMatrix</a:t>
            </a:r>
            <a:r>
              <a:rPr lang="en-US" sz="2400" dirty="0"/>
              <a:t>( type="</a:t>
            </a:r>
            <a:r>
              <a:rPr lang="en-US" sz="2400" dirty="0" err="1"/>
              <a:t>Symm</a:t>
            </a:r>
            <a:r>
              <a:rPr lang="en-US" sz="2400" dirty="0"/>
              <a:t>", </a:t>
            </a:r>
            <a:r>
              <a:rPr lang="en-US" sz="2400" dirty="0" err="1"/>
              <a:t>nrow</a:t>
            </a:r>
            <a:r>
              <a:rPr lang="en-US" sz="2400" dirty="0"/>
              <a:t>=</a:t>
            </a:r>
            <a:r>
              <a:rPr lang="en-US" sz="2400" dirty="0" err="1"/>
              <a:t>nv</a:t>
            </a:r>
            <a:r>
              <a:rPr lang="en-US" sz="2400" dirty="0"/>
              <a:t>, </a:t>
            </a:r>
            <a:r>
              <a:rPr lang="en-US" sz="2400" dirty="0" err="1"/>
              <a:t>ncol</a:t>
            </a:r>
            <a:r>
              <a:rPr lang="en-US" sz="2400" dirty="0"/>
              <a:t>=</a:t>
            </a:r>
            <a:r>
              <a:rPr lang="en-US" sz="2400" dirty="0" err="1"/>
              <a:t>nv</a:t>
            </a:r>
            <a:r>
              <a:rPr lang="en-US" sz="2400" dirty="0"/>
              <a:t>, free=TRUE, values=</a:t>
            </a:r>
            <a:r>
              <a:rPr lang="en-US" sz="2400" dirty="0" err="1"/>
              <a:t>svPe</a:t>
            </a:r>
            <a:r>
              <a:rPr lang="en-US" sz="2400" dirty="0"/>
              <a:t>, label="</a:t>
            </a:r>
            <a:r>
              <a:rPr lang="en-US" sz="2400" dirty="0">
                <a:solidFill>
                  <a:srgbClr val="00B0F0"/>
                </a:solidFill>
              </a:rPr>
              <a:t>VEf11</a:t>
            </a:r>
            <a:r>
              <a:rPr lang="en-US" sz="2400" dirty="0"/>
              <a:t>", name="</a:t>
            </a:r>
            <a:r>
              <a:rPr lang="en-US" sz="2400" dirty="0" err="1"/>
              <a:t>VEf</a:t>
            </a:r>
            <a:r>
              <a:rPr lang="en-US" sz="2400" dirty="0"/>
              <a:t>" )</a:t>
            </a:r>
          </a:p>
        </p:txBody>
      </p:sp>
      <p:graphicFrame>
        <p:nvGraphicFramePr>
          <p:cNvPr id="5" name="Table 4">
            <a:extLst>
              <a:ext uri="{FF2B5EF4-FFF2-40B4-BE49-F238E27FC236}">
                <a16:creationId xmlns:a16="http://schemas.microsoft.com/office/drawing/2014/main" id="{17AA7BCB-4E80-7ECF-C556-E5F0E3095A29}"/>
              </a:ext>
            </a:extLst>
          </p:cNvPr>
          <p:cNvGraphicFramePr>
            <a:graphicFrameLocks noGrp="1"/>
          </p:cNvGraphicFramePr>
          <p:nvPr>
            <p:extLst>
              <p:ext uri="{D42A27DB-BD31-4B8C-83A1-F6EECF244321}">
                <p14:modId xmlns:p14="http://schemas.microsoft.com/office/powerpoint/2010/main" val="201622684"/>
              </p:ext>
            </p:extLst>
          </p:nvPr>
        </p:nvGraphicFramePr>
        <p:xfrm>
          <a:off x="215079" y="1822397"/>
          <a:ext cx="1125338" cy="661689"/>
        </p:xfrm>
        <a:graphic>
          <a:graphicData uri="http://schemas.openxmlformats.org/drawingml/2006/table">
            <a:tbl>
              <a:tblPr firstRow="1" bandRow="1">
                <a:tableStyleId>{5C22544A-7EE6-4342-B048-85BDC9FD1C3A}</a:tableStyleId>
              </a:tblPr>
              <a:tblGrid>
                <a:gridCol w="1125338">
                  <a:extLst>
                    <a:ext uri="{9D8B030D-6E8A-4147-A177-3AD203B41FA5}">
                      <a16:colId xmlns:a16="http://schemas.microsoft.com/office/drawing/2014/main" val="129047435"/>
                    </a:ext>
                  </a:extLst>
                </a:gridCol>
              </a:tblGrid>
              <a:tr h="661689">
                <a:tc>
                  <a:txBody>
                    <a:bodyPr/>
                    <a:lstStyle/>
                    <a:p>
                      <a:r>
                        <a:rPr lang="en-US" sz="2400" b="0" dirty="0">
                          <a:solidFill>
                            <a:srgbClr val="FF31FF"/>
                          </a:solidFill>
                        </a:rPr>
                        <a:t>VAf11</a:t>
                      </a:r>
                    </a:p>
                  </a:txBody>
                  <a:tcPr anchor="ctr">
                    <a:noFill/>
                  </a:tcPr>
                </a:tc>
                <a:extLst>
                  <a:ext uri="{0D108BD9-81ED-4DB2-BD59-A6C34878D82A}">
                    <a16:rowId xmlns:a16="http://schemas.microsoft.com/office/drawing/2014/main" val="284127300"/>
                  </a:ext>
                </a:extLst>
              </a:tr>
            </a:tbl>
          </a:graphicData>
        </a:graphic>
      </p:graphicFrame>
      <p:sp>
        <p:nvSpPr>
          <p:cNvPr id="6" name="TextBox 5">
            <a:extLst>
              <a:ext uri="{FF2B5EF4-FFF2-40B4-BE49-F238E27FC236}">
                <a16:creationId xmlns:a16="http://schemas.microsoft.com/office/drawing/2014/main" id="{2F5153CD-3D37-763A-81CA-A16413637A6A}"/>
              </a:ext>
            </a:extLst>
          </p:cNvPr>
          <p:cNvSpPr txBox="1"/>
          <p:nvPr/>
        </p:nvSpPr>
        <p:spPr>
          <a:xfrm>
            <a:off x="58488" y="2418345"/>
            <a:ext cx="1487908" cy="461665"/>
          </a:xfrm>
          <a:prstGeom prst="rect">
            <a:avLst/>
          </a:prstGeom>
          <a:noFill/>
        </p:spPr>
        <p:txBody>
          <a:bodyPr wrap="none" rtlCol="0">
            <a:spAutoFit/>
          </a:bodyPr>
          <a:lstStyle/>
          <a:p>
            <a:r>
              <a:rPr lang="en-US" sz="2400" dirty="0"/>
              <a:t>1x1 matrix</a:t>
            </a:r>
          </a:p>
        </p:txBody>
      </p:sp>
      <p:graphicFrame>
        <p:nvGraphicFramePr>
          <p:cNvPr id="9" name="Table 8">
            <a:extLst>
              <a:ext uri="{FF2B5EF4-FFF2-40B4-BE49-F238E27FC236}">
                <a16:creationId xmlns:a16="http://schemas.microsoft.com/office/drawing/2014/main" id="{5B83C0F1-090C-8169-7991-A124B0E9047A}"/>
              </a:ext>
            </a:extLst>
          </p:cNvPr>
          <p:cNvGraphicFramePr>
            <a:graphicFrameLocks noGrp="1"/>
          </p:cNvGraphicFramePr>
          <p:nvPr>
            <p:extLst>
              <p:ext uri="{D42A27DB-BD31-4B8C-83A1-F6EECF244321}">
                <p14:modId xmlns:p14="http://schemas.microsoft.com/office/powerpoint/2010/main" val="1294941858"/>
              </p:ext>
            </p:extLst>
          </p:nvPr>
        </p:nvGraphicFramePr>
        <p:xfrm>
          <a:off x="156591" y="3564174"/>
          <a:ext cx="1125338" cy="661689"/>
        </p:xfrm>
        <a:graphic>
          <a:graphicData uri="http://schemas.openxmlformats.org/drawingml/2006/table">
            <a:tbl>
              <a:tblPr firstRow="1" bandRow="1">
                <a:tableStyleId>{5C22544A-7EE6-4342-B048-85BDC9FD1C3A}</a:tableStyleId>
              </a:tblPr>
              <a:tblGrid>
                <a:gridCol w="1125338">
                  <a:extLst>
                    <a:ext uri="{9D8B030D-6E8A-4147-A177-3AD203B41FA5}">
                      <a16:colId xmlns:a16="http://schemas.microsoft.com/office/drawing/2014/main" val="129047435"/>
                    </a:ext>
                  </a:extLst>
                </a:gridCol>
              </a:tblGrid>
              <a:tr h="661689">
                <a:tc>
                  <a:txBody>
                    <a:bodyPr/>
                    <a:lstStyle/>
                    <a:p>
                      <a:r>
                        <a:rPr lang="en-US" sz="2400" b="0" dirty="0">
                          <a:solidFill>
                            <a:srgbClr val="FFFF00"/>
                          </a:solidFill>
                        </a:rPr>
                        <a:t>VDf11</a:t>
                      </a:r>
                    </a:p>
                  </a:txBody>
                  <a:tcPr anchor="ctr">
                    <a:noFill/>
                  </a:tcPr>
                </a:tc>
                <a:extLst>
                  <a:ext uri="{0D108BD9-81ED-4DB2-BD59-A6C34878D82A}">
                    <a16:rowId xmlns:a16="http://schemas.microsoft.com/office/drawing/2014/main" val="284127300"/>
                  </a:ext>
                </a:extLst>
              </a:tr>
            </a:tbl>
          </a:graphicData>
        </a:graphic>
      </p:graphicFrame>
      <p:sp>
        <p:nvSpPr>
          <p:cNvPr id="10" name="TextBox 9">
            <a:extLst>
              <a:ext uri="{FF2B5EF4-FFF2-40B4-BE49-F238E27FC236}">
                <a16:creationId xmlns:a16="http://schemas.microsoft.com/office/drawing/2014/main" id="{47007756-7BE8-D789-0F22-48091EC985D1}"/>
              </a:ext>
            </a:extLst>
          </p:cNvPr>
          <p:cNvSpPr txBox="1"/>
          <p:nvPr/>
        </p:nvSpPr>
        <p:spPr>
          <a:xfrm>
            <a:off x="0" y="4160122"/>
            <a:ext cx="1487908" cy="461665"/>
          </a:xfrm>
          <a:prstGeom prst="rect">
            <a:avLst/>
          </a:prstGeom>
          <a:noFill/>
        </p:spPr>
        <p:txBody>
          <a:bodyPr wrap="none" rtlCol="0">
            <a:spAutoFit/>
          </a:bodyPr>
          <a:lstStyle/>
          <a:p>
            <a:r>
              <a:rPr lang="en-US" sz="2400" dirty="0"/>
              <a:t>1x1 matrix</a:t>
            </a:r>
          </a:p>
        </p:txBody>
      </p:sp>
      <p:graphicFrame>
        <p:nvGraphicFramePr>
          <p:cNvPr id="11" name="Table 10">
            <a:extLst>
              <a:ext uri="{FF2B5EF4-FFF2-40B4-BE49-F238E27FC236}">
                <a16:creationId xmlns:a16="http://schemas.microsoft.com/office/drawing/2014/main" id="{16402132-0733-C284-5381-756C73780849}"/>
              </a:ext>
            </a:extLst>
          </p:cNvPr>
          <p:cNvGraphicFramePr>
            <a:graphicFrameLocks noGrp="1"/>
          </p:cNvGraphicFramePr>
          <p:nvPr>
            <p:extLst>
              <p:ext uri="{D42A27DB-BD31-4B8C-83A1-F6EECF244321}">
                <p14:modId xmlns:p14="http://schemas.microsoft.com/office/powerpoint/2010/main" val="420556668"/>
              </p:ext>
            </p:extLst>
          </p:nvPr>
        </p:nvGraphicFramePr>
        <p:xfrm>
          <a:off x="186857" y="5440100"/>
          <a:ext cx="1125338" cy="661689"/>
        </p:xfrm>
        <a:graphic>
          <a:graphicData uri="http://schemas.openxmlformats.org/drawingml/2006/table">
            <a:tbl>
              <a:tblPr firstRow="1" bandRow="1">
                <a:tableStyleId>{5C22544A-7EE6-4342-B048-85BDC9FD1C3A}</a:tableStyleId>
              </a:tblPr>
              <a:tblGrid>
                <a:gridCol w="1125338">
                  <a:extLst>
                    <a:ext uri="{9D8B030D-6E8A-4147-A177-3AD203B41FA5}">
                      <a16:colId xmlns:a16="http://schemas.microsoft.com/office/drawing/2014/main" val="129047435"/>
                    </a:ext>
                  </a:extLst>
                </a:gridCol>
              </a:tblGrid>
              <a:tr h="661689">
                <a:tc>
                  <a:txBody>
                    <a:bodyPr/>
                    <a:lstStyle/>
                    <a:p>
                      <a:r>
                        <a:rPr lang="en-US" sz="2400" b="0" dirty="0">
                          <a:solidFill>
                            <a:srgbClr val="00B0F0"/>
                          </a:solidFill>
                        </a:rPr>
                        <a:t>VEf11</a:t>
                      </a:r>
                    </a:p>
                  </a:txBody>
                  <a:tcPr anchor="ctr">
                    <a:noFill/>
                  </a:tcPr>
                </a:tc>
                <a:extLst>
                  <a:ext uri="{0D108BD9-81ED-4DB2-BD59-A6C34878D82A}">
                    <a16:rowId xmlns:a16="http://schemas.microsoft.com/office/drawing/2014/main" val="284127300"/>
                  </a:ext>
                </a:extLst>
              </a:tr>
            </a:tbl>
          </a:graphicData>
        </a:graphic>
      </p:graphicFrame>
      <p:sp>
        <p:nvSpPr>
          <p:cNvPr id="12" name="TextBox 11">
            <a:extLst>
              <a:ext uri="{FF2B5EF4-FFF2-40B4-BE49-F238E27FC236}">
                <a16:creationId xmlns:a16="http://schemas.microsoft.com/office/drawing/2014/main" id="{1D871212-F8CA-7FC0-7DCE-738DB3BFC41E}"/>
              </a:ext>
            </a:extLst>
          </p:cNvPr>
          <p:cNvSpPr txBox="1"/>
          <p:nvPr/>
        </p:nvSpPr>
        <p:spPr>
          <a:xfrm>
            <a:off x="30266" y="6036048"/>
            <a:ext cx="1487908" cy="461665"/>
          </a:xfrm>
          <a:prstGeom prst="rect">
            <a:avLst/>
          </a:prstGeom>
          <a:noFill/>
        </p:spPr>
        <p:txBody>
          <a:bodyPr wrap="none" rtlCol="0">
            <a:spAutoFit/>
          </a:bodyPr>
          <a:lstStyle/>
          <a:p>
            <a:r>
              <a:rPr lang="en-US" sz="2400" dirty="0"/>
              <a:t>1x1 matrix</a:t>
            </a:r>
          </a:p>
        </p:txBody>
      </p:sp>
      <p:pic>
        <p:nvPicPr>
          <p:cNvPr id="133" name="Picture 132">
            <a:extLst>
              <a:ext uri="{FF2B5EF4-FFF2-40B4-BE49-F238E27FC236}">
                <a16:creationId xmlns:a16="http://schemas.microsoft.com/office/drawing/2014/main" id="{801B095D-A1D2-3A5D-BE9B-4FCFD0028938}"/>
              </a:ext>
            </a:extLst>
          </p:cNvPr>
          <p:cNvPicPr>
            <a:picLocks noChangeAspect="1"/>
          </p:cNvPicPr>
          <p:nvPr/>
        </p:nvPicPr>
        <p:blipFill>
          <a:blip r:embed="rId2"/>
          <a:stretch>
            <a:fillRect/>
          </a:stretch>
        </p:blipFill>
        <p:spPr>
          <a:xfrm>
            <a:off x="7156176" y="2574031"/>
            <a:ext cx="4977336" cy="1709938"/>
          </a:xfrm>
          <a:prstGeom prst="rect">
            <a:avLst/>
          </a:prstGeom>
        </p:spPr>
      </p:pic>
    </p:spTree>
    <p:extLst>
      <p:ext uri="{BB962C8B-B14F-4D97-AF65-F5344CB8AC3E}">
        <p14:creationId xmlns:p14="http://schemas.microsoft.com/office/powerpoint/2010/main" val="326478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764CACF5-23C1-1927-0A16-B71A92FC385B}"/>
              </a:ext>
            </a:extLst>
          </p:cNvPr>
          <p:cNvSpPr txBox="1"/>
          <p:nvPr/>
        </p:nvSpPr>
        <p:spPr>
          <a:xfrm>
            <a:off x="609600" y="1720840"/>
            <a:ext cx="6097978" cy="3416320"/>
          </a:xfrm>
          <a:prstGeom prst="rect">
            <a:avLst/>
          </a:prstGeom>
          <a:noFill/>
        </p:spPr>
        <p:txBody>
          <a:bodyPr wrap="square">
            <a:spAutoFit/>
          </a:bodyPr>
          <a:lstStyle/>
          <a:p>
            <a:r>
              <a:rPr lang="en-US" sz="2400" dirty="0" err="1"/>
              <a:t>covPf</a:t>
            </a:r>
            <a:r>
              <a:rPr lang="en-US" sz="2400" dirty="0"/>
              <a:t> &lt;- </a:t>
            </a:r>
            <a:r>
              <a:rPr lang="en-US" sz="2400" dirty="0" err="1"/>
              <a:t>mxAlgebra</a:t>
            </a:r>
            <a:r>
              <a:rPr lang="en-US" sz="2400" dirty="0"/>
              <a:t>( expression= </a:t>
            </a:r>
            <a:r>
              <a:rPr lang="en-US" sz="2400" dirty="0" err="1"/>
              <a:t>VAf+VDf+VEf</a:t>
            </a:r>
            <a:r>
              <a:rPr lang="en-US" sz="2400" dirty="0"/>
              <a:t>, name="</a:t>
            </a:r>
            <a:r>
              <a:rPr lang="en-US" sz="2400" dirty="0" err="1"/>
              <a:t>Vf</a:t>
            </a:r>
            <a:r>
              <a:rPr lang="en-US" sz="2400" dirty="0"/>
              <a:t>" )</a:t>
            </a:r>
          </a:p>
          <a:p>
            <a:endParaRPr lang="en-US" sz="2400" dirty="0"/>
          </a:p>
          <a:p>
            <a:endParaRPr lang="en-US" sz="2400" dirty="0"/>
          </a:p>
          <a:p>
            <a:r>
              <a:rPr lang="en-US" sz="2400" dirty="0" err="1">
                <a:solidFill>
                  <a:srgbClr val="FFC000"/>
                </a:solidFill>
              </a:rPr>
              <a:t>covMZf</a:t>
            </a:r>
            <a:r>
              <a:rPr lang="en-US" sz="2400" dirty="0">
                <a:solidFill>
                  <a:srgbClr val="FFC000"/>
                </a:solidFill>
              </a:rPr>
              <a:t> &lt;- </a:t>
            </a:r>
            <a:r>
              <a:rPr lang="en-US" sz="2400" dirty="0" err="1">
                <a:solidFill>
                  <a:srgbClr val="FFC000"/>
                </a:solidFill>
              </a:rPr>
              <a:t>mxAlgebra</a:t>
            </a:r>
            <a:r>
              <a:rPr lang="en-US" sz="2400" dirty="0">
                <a:solidFill>
                  <a:srgbClr val="FFC000"/>
                </a:solidFill>
              </a:rPr>
              <a:t>( expression= </a:t>
            </a:r>
            <a:r>
              <a:rPr lang="en-US" sz="2400" dirty="0" err="1">
                <a:solidFill>
                  <a:srgbClr val="FFC000"/>
                </a:solidFill>
              </a:rPr>
              <a:t>VAf+VDf</a:t>
            </a:r>
            <a:r>
              <a:rPr lang="en-US" sz="2400" dirty="0">
                <a:solidFill>
                  <a:srgbClr val="FFC000"/>
                </a:solidFill>
              </a:rPr>
              <a:t>, name="</a:t>
            </a:r>
            <a:r>
              <a:rPr lang="en-US" sz="2400" dirty="0" err="1">
                <a:solidFill>
                  <a:srgbClr val="FFC000"/>
                </a:solidFill>
              </a:rPr>
              <a:t>cMZf</a:t>
            </a:r>
            <a:r>
              <a:rPr lang="en-US" sz="2400" dirty="0">
                <a:solidFill>
                  <a:srgbClr val="FFC000"/>
                </a:solidFill>
              </a:rPr>
              <a:t>" )</a:t>
            </a:r>
          </a:p>
          <a:p>
            <a:endParaRPr lang="en-US" sz="2400" dirty="0">
              <a:solidFill>
                <a:srgbClr val="FFC000"/>
              </a:solidFill>
            </a:endParaRPr>
          </a:p>
          <a:p>
            <a:r>
              <a:rPr lang="en-US" sz="2400" dirty="0" err="1">
                <a:solidFill>
                  <a:srgbClr val="92D050"/>
                </a:solidFill>
              </a:rPr>
              <a:t>covDZf</a:t>
            </a:r>
            <a:r>
              <a:rPr lang="en-US" sz="2400" dirty="0">
                <a:solidFill>
                  <a:srgbClr val="92D050"/>
                </a:solidFill>
              </a:rPr>
              <a:t> &lt;- </a:t>
            </a:r>
            <a:r>
              <a:rPr lang="en-US" sz="2400" dirty="0" err="1">
                <a:solidFill>
                  <a:srgbClr val="92D050"/>
                </a:solidFill>
              </a:rPr>
              <a:t>mxAlgebra</a:t>
            </a:r>
            <a:r>
              <a:rPr lang="en-US" sz="2400" dirty="0">
                <a:solidFill>
                  <a:srgbClr val="92D050"/>
                </a:solidFill>
              </a:rPr>
              <a:t>( expression= 0.5%x%VAf+ 0.25%x%VDf, name="</a:t>
            </a:r>
            <a:r>
              <a:rPr lang="en-US" sz="2400" dirty="0" err="1">
                <a:solidFill>
                  <a:srgbClr val="92D050"/>
                </a:solidFill>
              </a:rPr>
              <a:t>cDZf</a:t>
            </a:r>
            <a:r>
              <a:rPr lang="en-US" sz="2400" dirty="0">
                <a:solidFill>
                  <a:srgbClr val="92D050"/>
                </a:solidFill>
              </a:rPr>
              <a:t>" )</a:t>
            </a:r>
          </a:p>
        </p:txBody>
      </p:sp>
      <p:sp>
        <p:nvSpPr>
          <p:cNvPr id="192" name="Title 1">
            <a:extLst>
              <a:ext uri="{FF2B5EF4-FFF2-40B4-BE49-F238E27FC236}">
                <a16:creationId xmlns:a16="http://schemas.microsoft.com/office/drawing/2014/main" id="{7E850ACB-6145-9061-10F6-90179FD703B0}"/>
              </a:ext>
            </a:extLst>
          </p:cNvPr>
          <p:cNvSpPr txBox="1">
            <a:spLocks/>
          </p:cNvSpPr>
          <p:nvPr/>
        </p:nvSpPr>
        <p:spPr bwMode="auto">
          <a:xfrm>
            <a:off x="609600" y="37648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5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2pPr>
            <a:lvl3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3pPr>
            <a:lvl4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4pPr>
            <a:lvl5pPr algn="ctr" rtl="0" eaLnBrk="0" fontAlgn="base" hangingPunct="0">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Quantitative Sex Limitation Deconstructed</a:t>
            </a:r>
            <a:br>
              <a:rPr lang="en-US" sz="4400" dirty="0"/>
            </a:br>
            <a:r>
              <a:rPr lang="en-US" sz="4400" dirty="0"/>
              <a:t>Variance/Covariance Matrix</a:t>
            </a:r>
          </a:p>
        </p:txBody>
      </p:sp>
    </p:spTree>
    <p:extLst>
      <p:ext uri="{BB962C8B-B14F-4D97-AF65-F5344CB8AC3E}">
        <p14:creationId xmlns:p14="http://schemas.microsoft.com/office/powerpoint/2010/main" val="169711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764CACF5-23C1-1927-0A16-B71A92FC385B}"/>
              </a:ext>
            </a:extLst>
          </p:cNvPr>
          <p:cNvSpPr txBox="1"/>
          <p:nvPr/>
        </p:nvSpPr>
        <p:spPr>
          <a:xfrm>
            <a:off x="609600" y="947987"/>
            <a:ext cx="6097978" cy="3416320"/>
          </a:xfrm>
          <a:prstGeom prst="rect">
            <a:avLst/>
          </a:prstGeom>
          <a:noFill/>
        </p:spPr>
        <p:txBody>
          <a:bodyPr wrap="square">
            <a:spAutoFit/>
          </a:bodyPr>
          <a:lstStyle/>
          <a:p>
            <a:r>
              <a:rPr lang="en-US" sz="2400" dirty="0" err="1"/>
              <a:t>covPf</a:t>
            </a:r>
            <a:r>
              <a:rPr lang="en-US" sz="2400" dirty="0"/>
              <a:t> &lt;- </a:t>
            </a:r>
            <a:r>
              <a:rPr lang="en-US" sz="2400" dirty="0" err="1"/>
              <a:t>mxAlgebra</a:t>
            </a:r>
            <a:r>
              <a:rPr lang="en-US" sz="2400" dirty="0"/>
              <a:t>( expression= </a:t>
            </a:r>
            <a:r>
              <a:rPr lang="en-US" sz="2400" dirty="0" err="1"/>
              <a:t>VAf+VDf+VEf</a:t>
            </a:r>
            <a:r>
              <a:rPr lang="en-US" sz="2400" dirty="0"/>
              <a:t>, name="</a:t>
            </a:r>
            <a:r>
              <a:rPr lang="en-US" sz="2400" dirty="0" err="1"/>
              <a:t>Vf</a:t>
            </a:r>
            <a:r>
              <a:rPr lang="en-US" sz="2400" dirty="0"/>
              <a:t>" )</a:t>
            </a:r>
          </a:p>
          <a:p>
            <a:endParaRPr lang="en-US" sz="2400" dirty="0"/>
          </a:p>
          <a:p>
            <a:endParaRPr lang="en-US" sz="2400" dirty="0"/>
          </a:p>
          <a:p>
            <a:r>
              <a:rPr lang="en-US" sz="2400" dirty="0" err="1">
                <a:solidFill>
                  <a:srgbClr val="FFC000"/>
                </a:solidFill>
              </a:rPr>
              <a:t>covMZf</a:t>
            </a:r>
            <a:r>
              <a:rPr lang="en-US" sz="2400" dirty="0">
                <a:solidFill>
                  <a:srgbClr val="FFC000"/>
                </a:solidFill>
              </a:rPr>
              <a:t> &lt;- </a:t>
            </a:r>
            <a:r>
              <a:rPr lang="en-US" sz="2400" dirty="0" err="1">
                <a:solidFill>
                  <a:srgbClr val="FFC000"/>
                </a:solidFill>
              </a:rPr>
              <a:t>mxAlgebra</a:t>
            </a:r>
            <a:r>
              <a:rPr lang="en-US" sz="2400" dirty="0">
                <a:solidFill>
                  <a:srgbClr val="FFC000"/>
                </a:solidFill>
              </a:rPr>
              <a:t>( expression= </a:t>
            </a:r>
            <a:r>
              <a:rPr lang="en-US" sz="2400" dirty="0" err="1">
                <a:solidFill>
                  <a:srgbClr val="FFC000"/>
                </a:solidFill>
              </a:rPr>
              <a:t>VAf+VDf</a:t>
            </a:r>
            <a:r>
              <a:rPr lang="en-US" sz="2400" dirty="0">
                <a:solidFill>
                  <a:srgbClr val="FFC000"/>
                </a:solidFill>
              </a:rPr>
              <a:t>, name="</a:t>
            </a:r>
            <a:r>
              <a:rPr lang="en-US" sz="2400" dirty="0" err="1">
                <a:solidFill>
                  <a:srgbClr val="FFC000"/>
                </a:solidFill>
              </a:rPr>
              <a:t>cMZf</a:t>
            </a:r>
            <a:r>
              <a:rPr lang="en-US" sz="2400" dirty="0">
                <a:solidFill>
                  <a:srgbClr val="FFC000"/>
                </a:solidFill>
              </a:rPr>
              <a:t>" )</a:t>
            </a:r>
          </a:p>
          <a:p>
            <a:endParaRPr lang="en-US" sz="2400" dirty="0">
              <a:solidFill>
                <a:srgbClr val="FFC000"/>
              </a:solidFill>
            </a:endParaRPr>
          </a:p>
          <a:p>
            <a:r>
              <a:rPr lang="en-US" sz="2400" dirty="0" err="1">
                <a:solidFill>
                  <a:srgbClr val="92D050"/>
                </a:solidFill>
              </a:rPr>
              <a:t>covDZf</a:t>
            </a:r>
            <a:r>
              <a:rPr lang="en-US" sz="2400" dirty="0">
                <a:solidFill>
                  <a:srgbClr val="92D050"/>
                </a:solidFill>
              </a:rPr>
              <a:t> &lt;- </a:t>
            </a:r>
            <a:r>
              <a:rPr lang="en-US" sz="2400" dirty="0" err="1">
                <a:solidFill>
                  <a:srgbClr val="92D050"/>
                </a:solidFill>
              </a:rPr>
              <a:t>mxAlgebra</a:t>
            </a:r>
            <a:r>
              <a:rPr lang="en-US" sz="2400" dirty="0">
                <a:solidFill>
                  <a:srgbClr val="92D050"/>
                </a:solidFill>
              </a:rPr>
              <a:t>( expression= 0.5%x%VAf+ 0.25%x%VDf, name="</a:t>
            </a:r>
            <a:r>
              <a:rPr lang="en-US" sz="2400" dirty="0" err="1">
                <a:solidFill>
                  <a:srgbClr val="92D050"/>
                </a:solidFill>
              </a:rPr>
              <a:t>cDZf</a:t>
            </a:r>
            <a:r>
              <a:rPr lang="en-US" sz="2400" dirty="0">
                <a:solidFill>
                  <a:srgbClr val="92D050"/>
                </a:solidFill>
              </a:rPr>
              <a:t>" )</a:t>
            </a:r>
          </a:p>
        </p:txBody>
      </p:sp>
      <p:pic>
        <p:nvPicPr>
          <p:cNvPr id="179" name="Picture 178">
            <a:extLst>
              <a:ext uri="{FF2B5EF4-FFF2-40B4-BE49-F238E27FC236}">
                <a16:creationId xmlns:a16="http://schemas.microsoft.com/office/drawing/2014/main" id="{DB5AACBB-0254-0F01-B5AB-AAE57BBC0447}"/>
              </a:ext>
            </a:extLst>
          </p:cNvPr>
          <p:cNvPicPr>
            <a:picLocks noChangeAspect="1"/>
          </p:cNvPicPr>
          <p:nvPr/>
        </p:nvPicPr>
        <p:blipFill>
          <a:blip r:embed="rId2"/>
          <a:stretch>
            <a:fillRect/>
          </a:stretch>
        </p:blipFill>
        <p:spPr>
          <a:xfrm>
            <a:off x="7477753" y="447109"/>
            <a:ext cx="4362618" cy="4353051"/>
          </a:xfrm>
          <a:prstGeom prst="rect">
            <a:avLst/>
          </a:prstGeom>
        </p:spPr>
      </p:pic>
      <p:graphicFrame>
        <p:nvGraphicFramePr>
          <p:cNvPr id="180" name="Table 179">
            <a:extLst>
              <a:ext uri="{FF2B5EF4-FFF2-40B4-BE49-F238E27FC236}">
                <a16:creationId xmlns:a16="http://schemas.microsoft.com/office/drawing/2014/main" id="{E210E178-C713-911A-93F3-7CD96272C731}"/>
              </a:ext>
            </a:extLst>
          </p:cNvPr>
          <p:cNvGraphicFramePr>
            <a:graphicFrameLocks noGrp="1"/>
          </p:cNvGraphicFramePr>
          <p:nvPr>
            <p:extLst>
              <p:ext uri="{D42A27DB-BD31-4B8C-83A1-F6EECF244321}">
                <p14:modId xmlns:p14="http://schemas.microsoft.com/office/powerpoint/2010/main" val="1794898095"/>
              </p:ext>
            </p:extLst>
          </p:nvPr>
        </p:nvGraphicFramePr>
        <p:xfrm>
          <a:off x="609600" y="5276168"/>
          <a:ext cx="4055390" cy="1097280"/>
        </p:xfrm>
        <a:graphic>
          <a:graphicData uri="http://schemas.openxmlformats.org/drawingml/2006/table">
            <a:tbl>
              <a:tblPr firstRow="1" bandRow="1">
                <a:tableStyleId>{5C22544A-7EE6-4342-B048-85BDC9FD1C3A}</a:tableStyleId>
              </a:tblPr>
              <a:tblGrid>
                <a:gridCol w="2027695">
                  <a:extLst>
                    <a:ext uri="{9D8B030D-6E8A-4147-A177-3AD203B41FA5}">
                      <a16:colId xmlns:a16="http://schemas.microsoft.com/office/drawing/2014/main" val="3254043983"/>
                    </a:ext>
                  </a:extLst>
                </a:gridCol>
                <a:gridCol w="2027695">
                  <a:extLst>
                    <a:ext uri="{9D8B030D-6E8A-4147-A177-3AD203B41FA5}">
                      <a16:colId xmlns:a16="http://schemas.microsoft.com/office/drawing/2014/main" val="1448261761"/>
                    </a:ext>
                  </a:extLst>
                </a:gridCol>
              </a:tblGrid>
              <a:tr h="548640">
                <a:tc>
                  <a:txBody>
                    <a:bodyPr/>
                    <a:lstStyle/>
                    <a:p>
                      <a:r>
                        <a:rPr lang="en-US" sz="2400" dirty="0" err="1"/>
                        <a:t>VAf+VDf+VEf</a:t>
                      </a:r>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FFC000"/>
                          </a:solidFill>
                        </a:rPr>
                        <a:t>VAf+VDf</a:t>
                      </a:r>
                      <a:endParaRPr lang="en-US" sz="2400" dirty="0"/>
                    </a:p>
                  </a:txBody>
                  <a:tcPr>
                    <a:noFill/>
                  </a:tcPr>
                </a:tc>
                <a:extLst>
                  <a:ext uri="{0D108BD9-81ED-4DB2-BD59-A6C34878D82A}">
                    <a16:rowId xmlns:a16="http://schemas.microsoft.com/office/drawing/2014/main" val="299154275"/>
                  </a:ext>
                </a:extLst>
              </a:tr>
              <a:tr h="548640">
                <a:tc>
                  <a:txBody>
                    <a:bodyPr/>
                    <a:lstStyle/>
                    <a:p>
                      <a:r>
                        <a:rPr lang="en-US" sz="2400" dirty="0" err="1">
                          <a:solidFill>
                            <a:srgbClr val="FFC000"/>
                          </a:solidFill>
                        </a:rPr>
                        <a:t>VAf+VDf</a:t>
                      </a:r>
                      <a:endParaRPr lang="en-US" sz="2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VAf+VDf+VEf</a:t>
                      </a:r>
                      <a:endParaRPr lang="en-US" sz="2400" dirty="0">
                        <a:solidFill>
                          <a:schemeClr val="tx1"/>
                        </a:solidFill>
                      </a:endParaRPr>
                    </a:p>
                  </a:txBody>
                  <a:tcPr>
                    <a:noFill/>
                  </a:tcPr>
                </a:tc>
                <a:extLst>
                  <a:ext uri="{0D108BD9-81ED-4DB2-BD59-A6C34878D82A}">
                    <a16:rowId xmlns:a16="http://schemas.microsoft.com/office/drawing/2014/main" val="4160238412"/>
                  </a:ext>
                </a:extLst>
              </a:tr>
            </a:tbl>
          </a:graphicData>
        </a:graphic>
      </p:graphicFrame>
      <p:graphicFrame>
        <p:nvGraphicFramePr>
          <p:cNvPr id="181" name="Table 180">
            <a:extLst>
              <a:ext uri="{FF2B5EF4-FFF2-40B4-BE49-F238E27FC236}">
                <a16:creationId xmlns:a16="http://schemas.microsoft.com/office/drawing/2014/main" id="{E24FEB2E-0E82-47A7-3C0C-BC0E85513D16}"/>
              </a:ext>
            </a:extLst>
          </p:cNvPr>
          <p:cNvGraphicFramePr>
            <a:graphicFrameLocks noGrp="1"/>
          </p:cNvGraphicFramePr>
          <p:nvPr>
            <p:extLst>
              <p:ext uri="{D42A27DB-BD31-4B8C-83A1-F6EECF244321}">
                <p14:modId xmlns:p14="http://schemas.microsoft.com/office/powerpoint/2010/main" val="990251084"/>
              </p:ext>
            </p:extLst>
          </p:nvPr>
        </p:nvGraphicFramePr>
        <p:xfrm>
          <a:off x="7361695" y="5083558"/>
          <a:ext cx="4232364" cy="1280160"/>
        </p:xfrm>
        <a:graphic>
          <a:graphicData uri="http://schemas.openxmlformats.org/drawingml/2006/table">
            <a:tbl>
              <a:tblPr firstRow="1" bandRow="1">
                <a:tableStyleId>{5C22544A-7EE6-4342-B048-85BDC9FD1C3A}</a:tableStyleId>
              </a:tblPr>
              <a:tblGrid>
                <a:gridCol w="2116182">
                  <a:extLst>
                    <a:ext uri="{9D8B030D-6E8A-4147-A177-3AD203B41FA5}">
                      <a16:colId xmlns:a16="http://schemas.microsoft.com/office/drawing/2014/main" val="3254043983"/>
                    </a:ext>
                  </a:extLst>
                </a:gridCol>
                <a:gridCol w="2116182">
                  <a:extLst>
                    <a:ext uri="{9D8B030D-6E8A-4147-A177-3AD203B41FA5}">
                      <a16:colId xmlns:a16="http://schemas.microsoft.com/office/drawing/2014/main" val="1448261761"/>
                    </a:ext>
                  </a:extLst>
                </a:gridCol>
              </a:tblGrid>
              <a:tr h="370840">
                <a:tc>
                  <a:txBody>
                    <a:bodyPr/>
                    <a:lstStyle/>
                    <a:p>
                      <a:r>
                        <a:rPr lang="en-US" sz="2400" dirty="0" err="1"/>
                        <a:t>VAf+VDf+VEf</a:t>
                      </a:r>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FFC000"/>
                          </a:solidFill>
                        </a:rPr>
                        <a:t>VAf+VDf</a:t>
                      </a:r>
                      <a:endParaRPr lang="en-US" sz="2400" dirty="0"/>
                    </a:p>
                  </a:txBody>
                  <a:tcPr>
                    <a:noFill/>
                  </a:tcPr>
                </a:tc>
                <a:extLst>
                  <a:ext uri="{0D108BD9-81ED-4DB2-BD59-A6C34878D82A}">
                    <a16:rowId xmlns:a16="http://schemas.microsoft.com/office/drawing/2014/main" val="299154275"/>
                  </a:ext>
                </a:extLst>
              </a:tr>
              <a:tr h="370840">
                <a:tc>
                  <a:txBody>
                    <a:bodyPr/>
                    <a:lstStyle/>
                    <a:p>
                      <a:r>
                        <a:rPr lang="en-US" sz="2400" dirty="0">
                          <a:solidFill>
                            <a:srgbClr val="92D050"/>
                          </a:solidFill>
                        </a:rPr>
                        <a:t>0.5%x%VAf+ 0.25%x%VDf</a:t>
                      </a:r>
                      <a:endParaRPr lang="en-US" sz="2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mn-lt"/>
                          <a:ea typeface="+mn-ea"/>
                          <a:cs typeface="+mn-cs"/>
                        </a:rPr>
                        <a:t>VAf+VDf+VEf</a:t>
                      </a:r>
                      <a:endParaRPr lang="en-US" sz="2400" dirty="0"/>
                    </a:p>
                  </a:txBody>
                  <a:tcPr>
                    <a:noFill/>
                  </a:tcPr>
                </a:tc>
                <a:extLst>
                  <a:ext uri="{0D108BD9-81ED-4DB2-BD59-A6C34878D82A}">
                    <a16:rowId xmlns:a16="http://schemas.microsoft.com/office/drawing/2014/main" val="4160238412"/>
                  </a:ext>
                </a:extLst>
              </a:tr>
            </a:tbl>
          </a:graphicData>
        </a:graphic>
      </p:graphicFrame>
      <p:sp>
        <p:nvSpPr>
          <p:cNvPr id="182" name="TextBox 181">
            <a:extLst>
              <a:ext uri="{FF2B5EF4-FFF2-40B4-BE49-F238E27FC236}">
                <a16:creationId xmlns:a16="http://schemas.microsoft.com/office/drawing/2014/main" id="{0316D576-A873-CA7A-044D-10B579753610}"/>
              </a:ext>
            </a:extLst>
          </p:cNvPr>
          <p:cNvSpPr txBox="1"/>
          <p:nvPr/>
        </p:nvSpPr>
        <p:spPr>
          <a:xfrm>
            <a:off x="1529801" y="4752948"/>
            <a:ext cx="543739" cy="523220"/>
          </a:xfrm>
          <a:prstGeom prst="rect">
            <a:avLst/>
          </a:prstGeom>
          <a:noFill/>
        </p:spPr>
        <p:txBody>
          <a:bodyPr wrap="none" rtlCol="0">
            <a:spAutoFit/>
          </a:bodyPr>
          <a:lstStyle/>
          <a:p>
            <a:r>
              <a:rPr lang="en-US" sz="2800" dirty="0"/>
              <a:t>T1</a:t>
            </a:r>
          </a:p>
        </p:txBody>
      </p:sp>
      <p:sp>
        <p:nvSpPr>
          <p:cNvPr id="183" name="TextBox 182">
            <a:extLst>
              <a:ext uri="{FF2B5EF4-FFF2-40B4-BE49-F238E27FC236}">
                <a16:creationId xmlns:a16="http://schemas.microsoft.com/office/drawing/2014/main" id="{DA7C752B-7FFA-5E8A-811E-2447143DD107}"/>
              </a:ext>
            </a:extLst>
          </p:cNvPr>
          <p:cNvSpPr txBox="1"/>
          <p:nvPr/>
        </p:nvSpPr>
        <p:spPr>
          <a:xfrm>
            <a:off x="3252060" y="4752948"/>
            <a:ext cx="566181" cy="523220"/>
          </a:xfrm>
          <a:prstGeom prst="rect">
            <a:avLst/>
          </a:prstGeom>
          <a:noFill/>
        </p:spPr>
        <p:txBody>
          <a:bodyPr wrap="none" rtlCol="0">
            <a:spAutoFit/>
          </a:bodyPr>
          <a:lstStyle/>
          <a:p>
            <a:r>
              <a:rPr lang="en-US" sz="2800" dirty="0"/>
              <a:t>T2</a:t>
            </a:r>
          </a:p>
        </p:txBody>
      </p:sp>
      <p:sp>
        <p:nvSpPr>
          <p:cNvPr id="184" name="TextBox 183">
            <a:extLst>
              <a:ext uri="{FF2B5EF4-FFF2-40B4-BE49-F238E27FC236}">
                <a16:creationId xmlns:a16="http://schemas.microsoft.com/office/drawing/2014/main" id="{50CE8A8F-18CF-DDFF-DA81-E7CE9EF0B908}"/>
              </a:ext>
            </a:extLst>
          </p:cNvPr>
          <p:cNvSpPr txBox="1"/>
          <p:nvPr/>
        </p:nvSpPr>
        <p:spPr>
          <a:xfrm>
            <a:off x="8077634" y="4610671"/>
            <a:ext cx="543739" cy="523220"/>
          </a:xfrm>
          <a:prstGeom prst="rect">
            <a:avLst/>
          </a:prstGeom>
          <a:noFill/>
        </p:spPr>
        <p:txBody>
          <a:bodyPr wrap="none" rtlCol="0">
            <a:spAutoFit/>
          </a:bodyPr>
          <a:lstStyle/>
          <a:p>
            <a:r>
              <a:rPr lang="en-US" sz="2800" dirty="0"/>
              <a:t>T1</a:t>
            </a:r>
          </a:p>
        </p:txBody>
      </p:sp>
      <p:sp>
        <p:nvSpPr>
          <p:cNvPr id="185" name="TextBox 184">
            <a:extLst>
              <a:ext uri="{FF2B5EF4-FFF2-40B4-BE49-F238E27FC236}">
                <a16:creationId xmlns:a16="http://schemas.microsoft.com/office/drawing/2014/main" id="{711B6577-60BB-1A8E-B771-9901D19AFE94}"/>
              </a:ext>
            </a:extLst>
          </p:cNvPr>
          <p:cNvSpPr txBox="1"/>
          <p:nvPr/>
        </p:nvSpPr>
        <p:spPr>
          <a:xfrm>
            <a:off x="9799893" y="4610671"/>
            <a:ext cx="566181" cy="523220"/>
          </a:xfrm>
          <a:prstGeom prst="rect">
            <a:avLst/>
          </a:prstGeom>
          <a:noFill/>
        </p:spPr>
        <p:txBody>
          <a:bodyPr wrap="none" rtlCol="0">
            <a:spAutoFit/>
          </a:bodyPr>
          <a:lstStyle/>
          <a:p>
            <a:r>
              <a:rPr lang="en-US" sz="2800" dirty="0"/>
              <a:t>T2</a:t>
            </a:r>
          </a:p>
        </p:txBody>
      </p:sp>
      <p:sp>
        <p:nvSpPr>
          <p:cNvPr id="186" name="TextBox 185">
            <a:extLst>
              <a:ext uri="{FF2B5EF4-FFF2-40B4-BE49-F238E27FC236}">
                <a16:creationId xmlns:a16="http://schemas.microsoft.com/office/drawing/2014/main" id="{8D5AFDC3-6B47-A535-CDF2-7C93D8E1AC76}"/>
              </a:ext>
            </a:extLst>
          </p:cNvPr>
          <p:cNvSpPr txBox="1"/>
          <p:nvPr/>
        </p:nvSpPr>
        <p:spPr>
          <a:xfrm>
            <a:off x="79411" y="5276168"/>
            <a:ext cx="543739" cy="523220"/>
          </a:xfrm>
          <a:prstGeom prst="rect">
            <a:avLst/>
          </a:prstGeom>
          <a:noFill/>
        </p:spPr>
        <p:txBody>
          <a:bodyPr wrap="none" rtlCol="0">
            <a:spAutoFit/>
          </a:bodyPr>
          <a:lstStyle/>
          <a:p>
            <a:r>
              <a:rPr lang="en-US" sz="2800" dirty="0"/>
              <a:t>T1</a:t>
            </a:r>
          </a:p>
        </p:txBody>
      </p:sp>
      <p:sp>
        <p:nvSpPr>
          <p:cNvPr id="187" name="TextBox 186">
            <a:extLst>
              <a:ext uri="{FF2B5EF4-FFF2-40B4-BE49-F238E27FC236}">
                <a16:creationId xmlns:a16="http://schemas.microsoft.com/office/drawing/2014/main" id="{6FD786B3-03DC-C995-AD92-C62B5E1E8C9A}"/>
              </a:ext>
            </a:extLst>
          </p:cNvPr>
          <p:cNvSpPr txBox="1"/>
          <p:nvPr/>
        </p:nvSpPr>
        <p:spPr>
          <a:xfrm>
            <a:off x="65861" y="5869888"/>
            <a:ext cx="724553" cy="523220"/>
          </a:xfrm>
          <a:prstGeom prst="rect">
            <a:avLst/>
          </a:prstGeom>
          <a:noFill/>
        </p:spPr>
        <p:txBody>
          <a:bodyPr wrap="square" rtlCol="0">
            <a:spAutoFit/>
          </a:bodyPr>
          <a:lstStyle/>
          <a:p>
            <a:r>
              <a:rPr lang="en-US" sz="2800" dirty="0"/>
              <a:t>T2</a:t>
            </a:r>
          </a:p>
        </p:txBody>
      </p:sp>
      <p:sp>
        <p:nvSpPr>
          <p:cNvPr id="188" name="TextBox 187">
            <a:extLst>
              <a:ext uri="{FF2B5EF4-FFF2-40B4-BE49-F238E27FC236}">
                <a16:creationId xmlns:a16="http://schemas.microsoft.com/office/drawing/2014/main" id="{156C8C40-D94D-6419-1E91-D92D8606AA56}"/>
              </a:ext>
            </a:extLst>
          </p:cNvPr>
          <p:cNvSpPr txBox="1"/>
          <p:nvPr/>
        </p:nvSpPr>
        <p:spPr>
          <a:xfrm>
            <a:off x="6737869" y="5047646"/>
            <a:ext cx="543739" cy="523220"/>
          </a:xfrm>
          <a:prstGeom prst="rect">
            <a:avLst/>
          </a:prstGeom>
          <a:noFill/>
        </p:spPr>
        <p:txBody>
          <a:bodyPr wrap="none" rtlCol="0">
            <a:spAutoFit/>
          </a:bodyPr>
          <a:lstStyle/>
          <a:p>
            <a:r>
              <a:rPr lang="en-US" sz="2800" dirty="0"/>
              <a:t>T1</a:t>
            </a:r>
          </a:p>
        </p:txBody>
      </p:sp>
      <p:sp>
        <p:nvSpPr>
          <p:cNvPr id="189" name="TextBox 188">
            <a:extLst>
              <a:ext uri="{FF2B5EF4-FFF2-40B4-BE49-F238E27FC236}">
                <a16:creationId xmlns:a16="http://schemas.microsoft.com/office/drawing/2014/main" id="{795B26EC-F35C-9B00-EF47-76B167B5293D}"/>
              </a:ext>
            </a:extLst>
          </p:cNvPr>
          <p:cNvSpPr txBox="1"/>
          <p:nvPr/>
        </p:nvSpPr>
        <p:spPr>
          <a:xfrm>
            <a:off x="6724319" y="5641366"/>
            <a:ext cx="724553" cy="523220"/>
          </a:xfrm>
          <a:prstGeom prst="rect">
            <a:avLst/>
          </a:prstGeom>
          <a:noFill/>
        </p:spPr>
        <p:txBody>
          <a:bodyPr wrap="square" rtlCol="0">
            <a:spAutoFit/>
          </a:bodyPr>
          <a:lstStyle/>
          <a:p>
            <a:r>
              <a:rPr lang="en-US" sz="2800" dirty="0"/>
              <a:t>T2</a:t>
            </a:r>
          </a:p>
        </p:txBody>
      </p:sp>
      <p:sp>
        <p:nvSpPr>
          <p:cNvPr id="190" name="TextBox 189">
            <a:extLst>
              <a:ext uri="{FF2B5EF4-FFF2-40B4-BE49-F238E27FC236}">
                <a16:creationId xmlns:a16="http://schemas.microsoft.com/office/drawing/2014/main" id="{71175DCD-7DF0-91A6-C426-36C01A00470D}"/>
              </a:ext>
            </a:extLst>
          </p:cNvPr>
          <p:cNvSpPr txBox="1"/>
          <p:nvPr/>
        </p:nvSpPr>
        <p:spPr>
          <a:xfrm>
            <a:off x="428137" y="6363718"/>
            <a:ext cx="4156715" cy="461665"/>
          </a:xfrm>
          <a:prstGeom prst="rect">
            <a:avLst/>
          </a:prstGeom>
          <a:noFill/>
        </p:spPr>
        <p:txBody>
          <a:bodyPr wrap="none" rtlCol="0">
            <a:spAutoFit/>
          </a:bodyPr>
          <a:lstStyle/>
          <a:p>
            <a:r>
              <a:rPr lang="en-US" sz="2400" dirty="0"/>
              <a:t>MZ Variance/Covariance Matrix</a:t>
            </a:r>
          </a:p>
        </p:txBody>
      </p:sp>
      <p:sp>
        <p:nvSpPr>
          <p:cNvPr id="191" name="TextBox 190">
            <a:extLst>
              <a:ext uri="{FF2B5EF4-FFF2-40B4-BE49-F238E27FC236}">
                <a16:creationId xmlns:a16="http://schemas.microsoft.com/office/drawing/2014/main" id="{FD3A7E3E-5257-2586-66FC-9BBBE33DDE97}"/>
              </a:ext>
            </a:extLst>
          </p:cNvPr>
          <p:cNvSpPr txBox="1"/>
          <p:nvPr/>
        </p:nvSpPr>
        <p:spPr>
          <a:xfrm>
            <a:off x="7278911" y="6359825"/>
            <a:ext cx="4110228" cy="461665"/>
          </a:xfrm>
          <a:prstGeom prst="rect">
            <a:avLst/>
          </a:prstGeom>
          <a:noFill/>
        </p:spPr>
        <p:txBody>
          <a:bodyPr wrap="none" rtlCol="0">
            <a:spAutoFit/>
          </a:bodyPr>
          <a:lstStyle/>
          <a:p>
            <a:r>
              <a:rPr lang="en-US" sz="2400" dirty="0"/>
              <a:t>DZ Variance/Covariance Matrix</a:t>
            </a:r>
          </a:p>
        </p:txBody>
      </p:sp>
    </p:spTree>
    <p:extLst>
      <p:ext uri="{BB962C8B-B14F-4D97-AF65-F5344CB8AC3E}">
        <p14:creationId xmlns:p14="http://schemas.microsoft.com/office/powerpoint/2010/main" val="226313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EB2EA-138D-B457-2DA8-1C46881D8E4E}"/>
              </a:ext>
            </a:extLst>
          </p:cNvPr>
          <p:cNvSpPr>
            <a:spLocks noGrp="1"/>
          </p:cNvSpPr>
          <p:nvPr>
            <p:ph type="title"/>
          </p:nvPr>
        </p:nvSpPr>
        <p:spPr/>
        <p:txBody>
          <a:bodyPr/>
          <a:lstStyle/>
          <a:p>
            <a:r>
              <a:rPr lang="en-US" dirty="0"/>
              <a:t>Sex Limitation – A Roadmap (Part 1)</a:t>
            </a:r>
          </a:p>
        </p:txBody>
      </p:sp>
      <p:sp>
        <p:nvSpPr>
          <p:cNvPr id="4" name="Content Placeholder 3">
            <a:extLst>
              <a:ext uri="{FF2B5EF4-FFF2-40B4-BE49-F238E27FC236}">
                <a16:creationId xmlns:a16="http://schemas.microsoft.com/office/drawing/2014/main" id="{B1B7CE51-E1DE-4630-97B5-10D3E9B5F2FC}"/>
              </a:ext>
            </a:extLst>
          </p:cNvPr>
          <p:cNvSpPr>
            <a:spLocks noGrp="1"/>
          </p:cNvSpPr>
          <p:nvPr>
            <p:ph idx="1"/>
          </p:nvPr>
        </p:nvSpPr>
        <p:spPr>
          <a:xfrm>
            <a:off x="609600" y="1464735"/>
            <a:ext cx="10972800" cy="4525963"/>
          </a:xfrm>
        </p:spPr>
        <p:txBody>
          <a:bodyPr anchor="t"/>
          <a:lstStyle/>
          <a:p>
            <a:pPr>
              <a:lnSpc>
                <a:spcPct val="100000"/>
              </a:lnSpc>
            </a:pPr>
            <a:r>
              <a:rPr lang="en-US" dirty="0"/>
              <a:t>Step 1- Data Check 	</a:t>
            </a:r>
          </a:p>
          <a:p>
            <a:pPr lvl="1">
              <a:lnSpc>
                <a:spcPct val="100000"/>
              </a:lnSpc>
            </a:pPr>
            <a:r>
              <a:rPr lang="en-US" dirty="0"/>
              <a:t>Same sex only? </a:t>
            </a:r>
          </a:p>
          <a:p>
            <a:pPr lvl="1">
              <a:lnSpc>
                <a:spcPct val="100000"/>
              </a:lnSpc>
            </a:pPr>
            <a:r>
              <a:rPr lang="en-US" dirty="0"/>
              <a:t>Same sex + DZO?  If DZO, is sex ordered consistently? For DZO twin pairs- All twin 1s are the same sex and twin 2s are the same sex (e.g., all twin 1s are male and twin 2s are female)</a:t>
            </a:r>
          </a:p>
          <a:p>
            <a:pPr lvl="1">
              <a:lnSpc>
                <a:spcPct val="100000"/>
              </a:lnSpc>
            </a:pPr>
            <a:endParaRPr lang="en-US" dirty="0"/>
          </a:p>
          <a:p>
            <a:pPr>
              <a:lnSpc>
                <a:spcPct val="100000"/>
              </a:lnSpc>
            </a:pPr>
            <a:r>
              <a:rPr lang="en-US" dirty="0"/>
              <a:t>Step 2- Test basic assumptions inherent to ACE (ADE) models</a:t>
            </a:r>
          </a:p>
          <a:p>
            <a:pPr lvl="1">
              <a:lnSpc>
                <a:spcPct val="100000"/>
              </a:lnSpc>
            </a:pPr>
            <a:r>
              <a:rPr lang="en-US" dirty="0"/>
              <a:t>Saturated Models  to estimate/review means, variances, covariances, correlations for each zygosity group and establish expectations.  </a:t>
            </a:r>
            <a:r>
              <a:rPr lang="en-US" dirty="0" err="1"/>
              <a:t>Submodels</a:t>
            </a:r>
            <a:r>
              <a:rPr lang="en-US" dirty="0"/>
              <a:t> to evaluate assumptions </a:t>
            </a:r>
          </a:p>
          <a:p>
            <a:pPr>
              <a:lnSpc>
                <a:spcPct val="100000"/>
              </a:lnSpc>
            </a:pPr>
            <a:endParaRPr lang="en-US" dirty="0"/>
          </a:p>
        </p:txBody>
      </p:sp>
    </p:spTree>
    <p:extLst>
      <p:ext uri="{BB962C8B-B14F-4D97-AF65-F5344CB8AC3E}">
        <p14:creationId xmlns:p14="http://schemas.microsoft.com/office/powerpoint/2010/main" val="236963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EB2EA-138D-B457-2DA8-1C46881D8E4E}"/>
              </a:ext>
            </a:extLst>
          </p:cNvPr>
          <p:cNvSpPr>
            <a:spLocks noGrp="1"/>
          </p:cNvSpPr>
          <p:nvPr>
            <p:ph type="title"/>
          </p:nvPr>
        </p:nvSpPr>
        <p:spPr>
          <a:xfrm>
            <a:off x="609600" y="169774"/>
            <a:ext cx="10972800" cy="1143000"/>
          </a:xfrm>
        </p:spPr>
        <p:txBody>
          <a:bodyPr/>
          <a:lstStyle/>
          <a:p>
            <a:r>
              <a:rPr lang="en-US" dirty="0"/>
              <a:t>Sex Limitation – A Roadmap (Part 2)</a:t>
            </a:r>
          </a:p>
        </p:txBody>
      </p:sp>
      <p:sp>
        <p:nvSpPr>
          <p:cNvPr id="4" name="Content Placeholder 3">
            <a:extLst>
              <a:ext uri="{FF2B5EF4-FFF2-40B4-BE49-F238E27FC236}">
                <a16:creationId xmlns:a16="http://schemas.microsoft.com/office/drawing/2014/main" id="{B1B7CE51-E1DE-4630-97B5-10D3E9B5F2FC}"/>
              </a:ext>
            </a:extLst>
          </p:cNvPr>
          <p:cNvSpPr>
            <a:spLocks noGrp="1"/>
          </p:cNvSpPr>
          <p:nvPr>
            <p:ph idx="1"/>
          </p:nvPr>
        </p:nvSpPr>
        <p:spPr>
          <a:xfrm>
            <a:off x="242711" y="1640152"/>
            <a:ext cx="11706578" cy="4525963"/>
          </a:xfrm>
        </p:spPr>
        <p:txBody>
          <a:bodyPr anchor="t"/>
          <a:lstStyle/>
          <a:p>
            <a:pPr>
              <a:lnSpc>
                <a:spcPct val="100000"/>
              </a:lnSpc>
            </a:pPr>
            <a:r>
              <a:rPr lang="en-US" dirty="0"/>
              <a:t>Step 3- Estimate sex limitation models</a:t>
            </a:r>
          </a:p>
          <a:p>
            <a:pPr lvl="1">
              <a:lnSpc>
                <a:spcPct val="100000"/>
              </a:lnSpc>
            </a:pPr>
            <a:r>
              <a:rPr lang="en-US" dirty="0"/>
              <a:t>ADE or ACE Models with sex limitation</a:t>
            </a:r>
          </a:p>
          <a:p>
            <a:pPr marL="457200" lvl="1" indent="0">
              <a:lnSpc>
                <a:spcPct val="100000"/>
              </a:lnSpc>
              <a:buNone/>
            </a:pPr>
            <a:endParaRPr lang="en-US" dirty="0"/>
          </a:p>
          <a:p>
            <a:pPr lvl="1">
              <a:lnSpc>
                <a:spcPct val="100000"/>
              </a:lnSpc>
            </a:pPr>
            <a:endParaRPr lang="en-US" sz="1400" dirty="0"/>
          </a:p>
          <a:p>
            <a:pPr>
              <a:lnSpc>
                <a:spcPct val="100000"/>
              </a:lnSpc>
            </a:pPr>
            <a:r>
              <a:rPr lang="en-US" dirty="0"/>
              <a:t>Step 4- Test sex limitation </a:t>
            </a:r>
            <a:r>
              <a:rPr lang="en-US" dirty="0" err="1"/>
              <a:t>submodels</a:t>
            </a:r>
            <a:r>
              <a:rPr lang="en-US" dirty="0"/>
              <a:t> </a:t>
            </a:r>
          </a:p>
          <a:p>
            <a:pPr lvl="1">
              <a:lnSpc>
                <a:spcPct val="100000"/>
              </a:lnSpc>
            </a:pPr>
            <a:r>
              <a:rPr lang="en-US" dirty="0"/>
              <a:t>Quantitative</a:t>
            </a:r>
          </a:p>
          <a:p>
            <a:pPr lvl="2">
              <a:lnSpc>
                <a:spcPct val="100000"/>
              </a:lnSpc>
            </a:pPr>
            <a:r>
              <a:rPr lang="en-US" dirty="0"/>
              <a:t>Equating variance components to be equal between sexes </a:t>
            </a:r>
          </a:p>
          <a:p>
            <a:pPr lvl="2">
              <a:lnSpc>
                <a:spcPct val="100000"/>
              </a:lnSpc>
            </a:pPr>
            <a:r>
              <a:rPr lang="en-US" dirty="0"/>
              <a:t>Testing significance of variance components</a:t>
            </a:r>
          </a:p>
          <a:p>
            <a:pPr marL="457200" lvl="1" indent="0">
              <a:lnSpc>
                <a:spcPct val="100000"/>
              </a:lnSpc>
              <a:buNone/>
            </a:pPr>
            <a:endParaRPr lang="en-US" sz="1400" dirty="0"/>
          </a:p>
          <a:p>
            <a:pPr>
              <a:lnSpc>
                <a:spcPct val="100000"/>
              </a:lnSpc>
            </a:pPr>
            <a:endParaRPr lang="en-US" dirty="0"/>
          </a:p>
        </p:txBody>
      </p:sp>
    </p:spTree>
    <p:extLst>
      <p:ext uri="{BB962C8B-B14F-4D97-AF65-F5344CB8AC3E}">
        <p14:creationId xmlns:p14="http://schemas.microsoft.com/office/powerpoint/2010/main" val="820720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EB2EA-138D-B457-2DA8-1C46881D8E4E}"/>
              </a:ext>
            </a:extLst>
          </p:cNvPr>
          <p:cNvSpPr>
            <a:spLocks noGrp="1"/>
          </p:cNvSpPr>
          <p:nvPr>
            <p:ph type="title"/>
          </p:nvPr>
        </p:nvSpPr>
        <p:spPr>
          <a:xfrm>
            <a:off x="609600" y="169774"/>
            <a:ext cx="10972800" cy="1143000"/>
          </a:xfrm>
        </p:spPr>
        <p:txBody>
          <a:bodyPr/>
          <a:lstStyle/>
          <a:p>
            <a:r>
              <a:rPr lang="en-US" dirty="0"/>
              <a:t>Sex Limitation – A Roadmap (Part 3)</a:t>
            </a:r>
          </a:p>
        </p:txBody>
      </p:sp>
      <p:sp>
        <p:nvSpPr>
          <p:cNvPr id="4" name="Content Placeholder 3">
            <a:extLst>
              <a:ext uri="{FF2B5EF4-FFF2-40B4-BE49-F238E27FC236}">
                <a16:creationId xmlns:a16="http://schemas.microsoft.com/office/drawing/2014/main" id="{B1B7CE51-E1DE-4630-97B5-10D3E9B5F2FC}"/>
              </a:ext>
            </a:extLst>
          </p:cNvPr>
          <p:cNvSpPr>
            <a:spLocks noGrp="1"/>
          </p:cNvSpPr>
          <p:nvPr>
            <p:ph idx="1"/>
          </p:nvPr>
        </p:nvSpPr>
        <p:spPr>
          <a:xfrm>
            <a:off x="338667" y="1166018"/>
            <a:ext cx="11706578" cy="4525963"/>
          </a:xfrm>
        </p:spPr>
        <p:txBody>
          <a:bodyPr anchor="t"/>
          <a:lstStyle/>
          <a:p>
            <a:pPr lvl="1">
              <a:lnSpc>
                <a:spcPct val="100000"/>
              </a:lnSpc>
            </a:pPr>
            <a:endParaRPr lang="en-US" sz="1400" dirty="0"/>
          </a:p>
          <a:p>
            <a:pPr>
              <a:lnSpc>
                <a:spcPct val="100000"/>
              </a:lnSpc>
            </a:pPr>
            <a:r>
              <a:rPr lang="en-US" dirty="0"/>
              <a:t>Step 3- Estimate sex limitation models</a:t>
            </a:r>
          </a:p>
          <a:p>
            <a:pPr lvl="1">
              <a:lnSpc>
                <a:spcPct val="100000"/>
              </a:lnSpc>
            </a:pPr>
            <a:r>
              <a:rPr lang="en-US" dirty="0"/>
              <a:t>ADE or ACE Models with sex limitation</a:t>
            </a:r>
          </a:p>
          <a:p>
            <a:pPr marL="0" indent="0">
              <a:lnSpc>
                <a:spcPct val="100000"/>
              </a:lnSpc>
              <a:buNone/>
            </a:pPr>
            <a:endParaRPr lang="en-US" dirty="0"/>
          </a:p>
          <a:p>
            <a:pPr>
              <a:lnSpc>
                <a:spcPct val="100000"/>
              </a:lnSpc>
            </a:pPr>
            <a:r>
              <a:rPr lang="en-US" dirty="0"/>
              <a:t>Step 4- Test sex limitation </a:t>
            </a:r>
            <a:r>
              <a:rPr lang="en-US" dirty="0" err="1"/>
              <a:t>submodels</a:t>
            </a:r>
            <a:r>
              <a:rPr lang="en-US" dirty="0"/>
              <a:t> </a:t>
            </a:r>
            <a:endParaRPr lang="en-US" sz="1400" dirty="0"/>
          </a:p>
          <a:p>
            <a:pPr lvl="1">
              <a:lnSpc>
                <a:spcPct val="100000"/>
              </a:lnSpc>
            </a:pPr>
            <a:r>
              <a:rPr lang="en-US" dirty="0"/>
              <a:t>Quantitative + Qualitative- </a:t>
            </a:r>
          </a:p>
          <a:p>
            <a:pPr lvl="2">
              <a:lnSpc>
                <a:spcPct val="100000"/>
              </a:lnSpc>
            </a:pPr>
            <a:r>
              <a:rPr lang="en-US" dirty="0" err="1"/>
              <a:t>Submodel</a:t>
            </a:r>
            <a:r>
              <a:rPr lang="en-US" dirty="0"/>
              <a:t> 1- Equating genetic or environmental correlations to be equal to 1 as a test of qualitative sex limitation (option 1)</a:t>
            </a:r>
          </a:p>
          <a:p>
            <a:pPr lvl="2">
              <a:lnSpc>
                <a:spcPct val="100000"/>
              </a:lnSpc>
            </a:pPr>
            <a:r>
              <a:rPr lang="en-US" dirty="0" err="1"/>
              <a:t>Submodel</a:t>
            </a:r>
            <a:r>
              <a:rPr lang="en-US" dirty="0"/>
              <a:t> 2- Equating variance components to be equal between sexes as a test of quantitative sex differences.</a:t>
            </a:r>
          </a:p>
          <a:p>
            <a:pPr lvl="2">
              <a:lnSpc>
                <a:spcPct val="100000"/>
              </a:lnSpc>
            </a:pPr>
            <a:r>
              <a:rPr lang="en-US" dirty="0"/>
              <a:t>Testing significance of variance components</a:t>
            </a:r>
          </a:p>
          <a:p>
            <a:pPr lvl="2">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426900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A5C96-0B4B-49EC-3A26-1D3694B08D8B}"/>
              </a:ext>
            </a:extLst>
          </p:cNvPr>
          <p:cNvSpPr>
            <a:spLocks noGrp="1"/>
          </p:cNvSpPr>
          <p:nvPr>
            <p:ph type="ctrTitle"/>
          </p:nvPr>
        </p:nvSpPr>
        <p:spPr/>
        <p:txBody>
          <a:bodyPr/>
          <a:lstStyle/>
          <a:p>
            <a:r>
              <a:rPr lang="en-US" dirty="0"/>
              <a:t>Time to Play!</a:t>
            </a:r>
          </a:p>
        </p:txBody>
      </p:sp>
      <p:sp>
        <p:nvSpPr>
          <p:cNvPr id="4" name="Subtitle 3">
            <a:extLst>
              <a:ext uri="{FF2B5EF4-FFF2-40B4-BE49-F238E27FC236}">
                <a16:creationId xmlns:a16="http://schemas.microsoft.com/office/drawing/2014/main" id="{0B1A8360-4640-6E84-0429-1FE242DCCFCB}"/>
              </a:ext>
            </a:extLst>
          </p:cNvPr>
          <p:cNvSpPr>
            <a:spLocks noGrp="1"/>
          </p:cNvSpPr>
          <p:nvPr>
            <p:ph type="subTitle" idx="1"/>
          </p:nvPr>
        </p:nvSpPr>
        <p:spPr/>
        <p:txBody>
          <a:bodyPr/>
          <a:lstStyle/>
          <a:p>
            <a:r>
              <a:rPr lang="en-US" sz="2800" dirty="0"/>
              <a:t>Run Qualtrics and Day2SexLimPrac.R</a:t>
            </a:r>
          </a:p>
          <a:p>
            <a:endParaRPr lang="en-US" dirty="0"/>
          </a:p>
        </p:txBody>
      </p:sp>
    </p:spTree>
    <p:extLst>
      <p:ext uri="{BB962C8B-B14F-4D97-AF65-F5344CB8AC3E}">
        <p14:creationId xmlns:p14="http://schemas.microsoft.com/office/powerpoint/2010/main" val="2057984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A212-5C56-9D50-914B-EE24DCAB045B}"/>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6D1B9010-0EF2-218F-5DD6-DC9F9EC22A32}"/>
              </a:ext>
            </a:extLst>
          </p:cNvPr>
          <p:cNvSpPr>
            <a:spLocks noGrp="1"/>
          </p:cNvSpPr>
          <p:nvPr>
            <p:ph idx="1"/>
          </p:nvPr>
        </p:nvSpPr>
        <p:spPr>
          <a:xfrm>
            <a:off x="609600" y="1394388"/>
            <a:ext cx="10972800" cy="4525963"/>
          </a:xfrm>
        </p:spPr>
        <p:txBody>
          <a:bodyPr anchor="t"/>
          <a:lstStyle/>
          <a:p>
            <a:pPr>
              <a:lnSpc>
                <a:spcPct val="100000"/>
              </a:lnSpc>
            </a:pPr>
            <a:r>
              <a:rPr lang="en-US" dirty="0"/>
              <a:t>A model equating variance component estimates  between males and females does not improve model fit compared to one that allows variance components between males and females to be estimated. Evidence for quantitative sex limitation</a:t>
            </a:r>
          </a:p>
          <a:p>
            <a:pPr>
              <a:lnSpc>
                <a:spcPct val="100000"/>
              </a:lnSpc>
            </a:pPr>
            <a:endParaRPr lang="en-US" dirty="0"/>
          </a:p>
        </p:txBody>
      </p:sp>
      <p:pic>
        <p:nvPicPr>
          <p:cNvPr id="4" name="Picture 3">
            <a:extLst>
              <a:ext uri="{FF2B5EF4-FFF2-40B4-BE49-F238E27FC236}">
                <a16:creationId xmlns:a16="http://schemas.microsoft.com/office/drawing/2014/main" id="{782FAB91-5A50-9B1C-0892-151C3F6764D6}"/>
              </a:ext>
            </a:extLst>
          </p:cNvPr>
          <p:cNvPicPr>
            <a:picLocks noChangeAspect="1"/>
          </p:cNvPicPr>
          <p:nvPr/>
        </p:nvPicPr>
        <p:blipFill rotWithShape="1">
          <a:blip r:embed="rId2"/>
          <a:srcRect r="20988"/>
          <a:stretch/>
        </p:blipFill>
        <p:spPr>
          <a:xfrm>
            <a:off x="1" y="4159349"/>
            <a:ext cx="12073180" cy="2146637"/>
          </a:xfrm>
          <a:prstGeom prst="rect">
            <a:avLst/>
          </a:prstGeom>
        </p:spPr>
      </p:pic>
    </p:spTree>
    <p:extLst>
      <p:ext uri="{BB962C8B-B14F-4D97-AF65-F5344CB8AC3E}">
        <p14:creationId xmlns:p14="http://schemas.microsoft.com/office/powerpoint/2010/main" val="364258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5AB60-E51F-3BAB-C13F-D449D5BF0C9D}"/>
              </a:ext>
            </a:extLst>
          </p:cNvPr>
          <p:cNvSpPr>
            <a:spLocks noGrp="1"/>
          </p:cNvSpPr>
          <p:nvPr>
            <p:ph type="ctrTitle"/>
          </p:nvPr>
        </p:nvSpPr>
        <p:spPr/>
        <p:txBody>
          <a:bodyPr/>
          <a:lstStyle/>
          <a:p>
            <a:r>
              <a:rPr lang="en-US" sz="5400" dirty="0"/>
              <a:t>Open  Day2SexLimPrac.R</a:t>
            </a:r>
            <a:br>
              <a:rPr lang="en-US" sz="5400" dirty="0"/>
            </a:br>
            <a:r>
              <a:rPr lang="en-US" sz="5400" dirty="0"/>
              <a:t>Click on Link to Qualtrics Survey</a:t>
            </a:r>
            <a:endParaRPr lang="en-US" dirty="0"/>
          </a:p>
        </p:txBody>
      </p:sp>
      <p:sp>
        <p:nvSpPr>
          <p:cNvPr id="5" name="Subtitle 4">
            <a:extLst>
              <a:ext uri="{FF2B5EF4-FFF2-40B4-BE49-F238E27FC236}">
                <a16:creationId xmlns:a16="http://schemas.microsoft.com/office/drawing/2014/main" id="{E256315B-5991-F64B-ED43-543776BB264E}"/>
              </a:ext>
            </a:extLst>
          </p:cNvPr>
          <p:cNvSpPr>
            <a:spLocks noGrp="1"/>
          </p:cNvSpPr>
          <p:nvPr>
            <p:ph type="subTitle" idx="1"/>
          </p:nvPr>
        </p:nvSpPr>
        <p:spPr>
          <a:xfrm>
            <a:off x="914400" y="3886200"/>
            <a:ext cx="10166888" cy="1752600"/>
          </a:xfrm>
        </p:spPr>
        <p:txBody>
          <a:bodyPr/>
          <a:lstStyle/>
          <a:p>
            <a:r>
              <a:rPr lang="en-US" dirty="0">
                <a:solidFill>
                  <a:schemeClr val="tx1"/>
                </a:solidFill>
                <a:hlinkClick r:id="rId2">
                  <a:extLst>
                    <a:ext uri="{A12FA001-AC4F-418D-AE19-62706E023703}">
                      <ahyp:hlinkClr xmlns:ahyp="http://schemas.microsoft.com/office/drawing/2018/hyperlinkcolor" val="tx"/>
                    </a:ext>
                  </a:extLst>
                </a:hlinkClick>
              </a:rPr>
              <a:t>https://qimr.az1.qualtrics.com/jfe/form/SV_eXmQtPdjWv4yO9g</a:t>
            </a:r>
            <a:r>
              <a:rPr lang="en-US" dirty="0">
                <a:solidFill>
                  <a:schemeClr val="tx1"/>
                </a:solidFill>
              </a:rPr>
              <a:t> </a:t>
            </a:r>
          </a:p>
        </p:txBody>
      </p:sp>
    </p:spTree>
    <p:extLst>
      <p:ext uri="{BB962C8B-B14F-4D97-AF65-F5344CB8AC3E}">
        <p14:creationId xmlns:p14="http://schemas.microsoft.com/office/powerpoint/2010/main" val="317506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FDB6-8137-691A-EA7F-E4755EEF7989}"/>
              </a:ext>
            </a:extLst>
          </p:cNvPr>
          <p:cNvSpPr>
            <a:spLocks noGrp="1"/>
          </p:cNvSpPr>
          <p:nvPr>
            <p:ph type="title"/>
          </p:nvPr>
        </p:nvSpPr>
        <p:spPr/>
        <p:txBody>
          <a:bodyPr/>
          <a:lstStyle/>
          <a:p>
            <a:r>
              <a:rPr lang="en-US" dirty="0"/>
              <a:t>Take Home Points</a:t>
            </a:r>
          </a:p>
        </p:txBody>
      </p:sp>
      <p:pic>
        <p:nvPicPr>
          <p:cNvPr id="4" name="Picture 3">
            <a:extLst>
              <a:ext uri="{FF2B5EF4-FFF2-40B4-BE49-F238E27FC236}">
                <a16:creationId xmlns:a16="http://schemas.microsoft.com/office/drawing/2014/main" id="{E94B8BDD-AA89-C56B-EE66-CE73076DC99F}"/>
              </a:ext>
            </a:extLst>
          </p:cNvPr>
          <p:cNvPicPr>
            <a:picLocks noChangeAspect="1"/>
          </p:cNvPicPr>
          <p:nvPr/>
        </p:nvPicPr>
        <p:blipFill>
          <a:blip r:embed="rId2"/>
          <a:stretch>
            <a:fillRect/>
          </a:stretch>
        </p:blipFill>
        <p:spPr>
          <a:xfrm>
            <a:off x="-37956" y="2773144"/>
            <a:ext cx="12454032" cy="1721364"/>
          </a:xfrm>
          <a:prstGeom prst="rect">
            <a:avLst/>
          </a:prstGeom>
        </p:spPr>
      </p:pic>
      <p:sp>
        <p:nvSpPr>
          <p:cNvPr id="6" name="TextBox 5">
            <a:extLst>
              <a:ext uri="{FF2B5EF4-FFF2-40B4-BE49-F238E27FC236}">
                <a16:creationId xmlns:a16="http://schemas.microsoft.com/office/drawing/2014/main" id="{515E2BEB-D4B8-1A24-EC6C-5A2BAD217A0A}"/>
              </a:ext>
            </a:extLst>
          </p:cNvPr>
          <p:cNvSpPr txBox="1"/>
          <p:nvPr/>
        </p:nvSpPr>
        <p:spPr>
          <a:xfrm>
            <a:off x="490740" y="1203484"/>
            <a:ext cx="11346761" cy="1569660"/>
          </a:xfrm>
          <a:prstGeom prst="rect">
            <a:avLst/>
          </a:prstGeom>
          <a:noFill/>
        </p:spPr>
        <p:txBody>
          <a:bodyPr wrap="none" rtlCol="0">
            <a:spAutoFit/>
          </a:bodyPr>
          <a:lstStyle/>
          <a:p>
            <a:r>
              <a:rPr lang="en-US" sz="3200" dirty="0"/>
              <a:t>Estimates for males and females. It can be helpful to inspect </a:t>
            </a:r>
          </a:p>
          <a:p>
            <a:r>
              <a:rPr lang="en-US" sz="3200" dirty="0"/>
              <a:t>Unstandardized (e.g., </a:t>
            </a:r>
            <a:r>
              <a:rPr lang="en-US" sz="3200" dirty="0" err="1"/>
              <a:t>VAf</a:t>
            </a:r>
            <a:r>
              <a:rPr lang="en-US" sz="3200" dirty="0"/>
              <a:t> ) and Standardized (e.g., </a:t>
            </a:r>
            <a:r>
              <a:rPr lang="en-US" sz="3200" dirty="0" err="1"/>
              <a:t>SAf</a:t>
            </a:r>
            <a:r>
              <a:rPr lang="en-US" sz="3200" dirty="0"/>
              <a:t>) estimates </a:t>
            </a:r>
          </a:p>
          <a:p>
            <a:r>
              <a:rPr lang="en-US" sz="3200" dirty="0"/>
              <a:t>to interpret results. </a:t>
            </a:r>
          </a:p>
        </p:txBody>
      </p:sp>
      <p:sp>
        <p:nvSpPr>
          <p:cNvPr id="7" name="TextBox 6">
            <a:extLst>
              <a:ext uri="{FF2B5EF4-FFF2-40B4-BE49-F238E27FC236}">
                <a16:creationId xmlns:a16="http://schemas.microsoft.com/office/drawing/2014/main" id="{D5B372A7-E0BD-D30D-8494-2413EC9EE29D}"/>
              </a:ext>
            </a:extLst>
          </p:cNvPr>
          <p:cNvSpPr txBox="1"/>
          <p:nvPr/>
        </p:nvSpPr>
        <p:spPr>
          <a:xfrm>
            <a:off x="609600" y="4831140"/>
            <a:ext cx="7178504" cy="1569660"/>
          </a:xfrm>
          <a:prstGeom prst="rect">
            <a:avLst/>
          </a:prstGeom>
          <a:noFill/>
        </p:spPr>
        <p:txBody>
          <a:bodyPr wrap="none" rtlCol="0">
            <a:spAutoFit/>
          </a:bodyPr>
          <a:lstStyle/>
          <a:p>
            <a:r>
              <a:rPr lang="en-US" sz="3200" dirty="0"/>
              <a:t>From these results:</a:t>
            </a:r>
          </a:p>
          <a:p>
            <a:r>
              <a:rPr lang="en-US" sz="3200" dirty="0"/>
              <a:t>The magnitude of  </a:t>
            </a:r>
            <a:r>
              <a:rPr lang="en-US" sz="3200" dirty="0" err="1"/>
              <a:t>VAf</a:t>
            </a:r>
            <a:r>
              <a:rPr lang="en-US" sz="3200" dirty="0"/>
              <a:t> is larger than </a:t>
            </a:r>
            <a:r>
              <a:rPr lang="en-US" sz="3200" dirty="0" err="1"/>
              <a:t>VDm</a:t>
            </a:r>
            <a:endParaRPr lang="en-US" sz="3200" dirty="0"/>
          </a:p>
          <a:p>
            <a:r>
              <a:rPr lang="en-US" sz="3200" dirty="0"/>
              <a:t>The magnitude of </a:t>
            </a:r>
            <a:r>
              <a:rPr lang="en-US" sz="3200" dirty="0" err="1"/>
              <a:t>VDf</a:t>
            </a:r>
            <a:r>
              <a:rPr lang="en-US" sz="3200" dirty="0"/>
              <a:t> is larger than </a:t>
            </a:r>
            <a:r>
              <a:rPr lang="en-US" sz="3200" dirty="0" err="1"/>
              <a:t>VDm</a:t>
            </a:r>
            <a:r>
              <a:rPr lang="en-US" sz="3200" dirty="0"/>
              <a:t> </a:t>
            </a:r>
          </a:p>
        </p:txBody>
      </p:sp>
    </p:spTree>
    <p:extLst>
      <p:ext uri="{BB962C8B-B14F-4D97-AF65-F5344CB8AC3E}">
        <p14:creationId xmlns:p14="http://schemas.microsoft.com/office/powerpoint/2010/main" val="238733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840F0-25E8-33D6-7628-9E99A16FF4C0}"/>
              </a:ext>
            </a:extLst>
          </p:cNvPr>
          <p:cNvSpPr>
            <a:spLocks noGrp="1"/>
          </p:cNvSpPr>
          <p:nvPr>
            <p:ph type="title"/>
          </p:nvPr>
        </p:nvSpPr>
        <p:spPr/>
        <p:txBody>
          <a:bodyPr/>
          <a:lstStyle/>
          <a:p>
            <a:r>
              <a:rPr lang="en-US" dirty="0"/>
              <a:t>Practical Take Home Points</a:t>
            </a:r>
          </a:p>
        </p:txBody>
      </p:sp>
      <p:sp>
        <p:nvSpPr>
          <p:cNvPr id="6" name="TextBox 5">
            <a:extLst>
              <a:ext uri="{FF2B5EF4-FFF2-40B4-BE49-F238E27FC236}">
                <a16:creationId xmlns:a16="http://schemas.microsoft.com/office/drawing/2014/main" id="{E3A29012-7FBB-690D-E3A8-49270C9D7E84}"/>
              </a:ext>
            </a:extLst>
          </p:cNvPr>
          <p:cNvSpPr txBox="1"/>
          <p:nvPr/>
        </p:nvSpPr>
        <p:spPr>
          <a:xfrm>
            <a:off x="609600" y="1458287"/>
            <a:ext cx="11339594" cy="4524315"/>
          </a:xfrm>
          <a:prstGeom prst="rect">
            <a:avLst/>
          </a:prstGeom>
          <a:noFill/>
        </p:spPr>
        <p:txBody>
          <a:bodyPr wrap="square">
            <a:spAutoFit/>
          </a:bodyPr>
          <a:lstStyle/>
          <a:p>
            <a:r>
              <a:rPr lang="en-US" sz="3200" dirty="0"/>
              <a:t>The estimates and 95% CI of ADE in males and females?</a:t>
            </a:r>
          </a:p>
          <a:p>
            <a:r>
              <a:rPr lang="en-US" sz="3200" dirty="0"/>
              <a:t>                      				</a:t>
            </a:r>
            <a:r>
              <a:rPr lang="en-US" sz="3200" dirty="0" err="1"/>
              <a:t>lbound</a:t>
            </a:r>
            <a:r>
              <a:rPr lang="en-US" sz="3200" dirty="0"/>
              <a:t> 	estimate 	</a:t>
            </a:r>
            <a:r>
              <a:rPr lang="en-US" sz="3200" dirty="0" err="1"/>
              <a:t>ubound</a:t>
            </a:r>
            <a:endParaRPr lang="en-US" sz="3200" dirty="0"/>
          </a:p>
          <a:p>
            <a:r>
              <a:rPr lang="en-US" sz="3200" dirty="0"/>
              <a:t> oneADEq4vca.US[1,1]  	0.0681   	0.3674 	0.6530</a:t>
            </a:r>
          </a:p>
          <a:p>
            <a:r>
              <a:rPr lang="en-US" sz="3200" dirty="0"/>
              <a:t> oneADEq4vca.US[1,2] 	-0.0459   	0.2250 	0.5244</a:t>
            </a:r>
          </a:p>
          <a:p>
            <a:r>
              <a:rPr lang="en-US" sz="3200" dirty="0"/>
              <a:t> oneADEq4vca.US[1,3]  	0.1503   	0.1690 	0.1910</a:t>
            </a:r>
          </a:p>
          <a:p>
            <a:endParaRPr lang="en-US" sz="3200" dirty="0"/>
          </a:p>
          <a:p>
            <a:r>
              <a:rPr lang="en-US" sz="3200" dirty="0"/>
              <a:t> oneADEq4vca.US[1,7] 	-0.2054   	0.1032 	0.3965</a:t>
            </a:r>
          </a:p>
          <a:p>
            <a:r>
              <a:rPr lang="en-US" sz="3200" dirty="0"/>
              <a:t> oneADEq4vca.US[1,8]  	0.0929   	0.3758 	0.6960</a:t>
            </a:r>
          </a:p>
          <a:p>
            <a:r>
              <a:rPr lang="en-US" sz="3200" dirty="0"/>
              <a:t> oneADEq4vca.US[1,9]  	0.1157   	0.1375 	0.1650</a:t>
            </a:r>
          </a:p>
        </p:txBody>
      </p:sp>
    </p:spTree>
    <p:extLst>
      <p:ext uri="{BB962C8B-B14F-4D97-AF65-F5344CB8AC3E}">
        <p14:creationId xmlns:p14="http://schemas.microsoft.com/office/powerpoint/2010/main" val="291901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03C3E-D34E-9D52-B2F1-C59F5C3F789D}"/>
              </a:ext>
            </a:extLst>
          </p:cNvPr>
          <p:cNvSpPr>
            <a:spLocks noGrp="1"/>
          </p:cNvSpPr>
          <p:nvPr>
            <p:ph type="ctrTitle"/>
          </p:nvPr>
        </p:nvSpPr>
        <p:spPr>
          <a:xfrm>
            <a:off x="787831" y="1417504"/>
            <a:ext cx="10363200" cy="1470025"/>
          </a:xfrm>
        </p:spPr>
        <p:txBody>
          <a:bodyPr/>
          <a:lstStyle/>
          <a:p>
            <a:r>
              <a:rPr lang="en-US" dirty="0"/>
              <a:t>But What about</a:t>
            </a:r>
            <a:br>
              <a:rPr lang="en-US" dirty="0"/>
            </a:br>
            <a:r>
              <a:rPr lang="en-US" dirty="0"/>
              <a:t> Opposite Sex Twin Pairs?</a:t>
            </a:r>
          </a:p>
        </p:txBody>
      </p:sp>
      <p:sp>
        <p:nvSpPr>
          <p:cNvPr id="4" name="Subtitle 3">
            <a:extLst>
              <a:ext uri="{FF2B5EF4-FFF2-40B4-BE49-F238E27FC236}">
                <a16:creationId xmlns:a16="http://schemas.microsoft.com/office/drawing/2014/main" id="{0ED6348A-0D55-1769-A60E-589E62942475}"/>
              </a:ext>
            </a:extLst>
          </p:cNvPr>
          <p:cNvSpPr>
            <a:spLocks noGrp="1"/>
          </p:cNvSpPr>
          <p:nvPr>
            <p:ph type="subTitle" idx="1"/>
          </p:nvPr>
        </p:nvSpPr>
        <p:spPr>
          <a:xfrm>
            <a:off x="433953" y="3173278"/>
            <a:ext cx="11329261" cy="1752600"/>
          </a:xfrm>
        </p:spPr>
        <p:txBody>
          <a:bodyPr>
            <a:noAutofit/>
          </a:bodyPr>
          <a:lstStyle/>
          <a:p>
            <a:pPr>
              <a:lnSpc>
                <a:spcPct val="110000"/>
              </a:lnSpc>
            </a:pPr>
            <a:r>
              <a:rPr lang="en-US" sz="3200" dirty="0"/>
              <a:t>Opposite sex twin pairs provide an additional statistic (the covariance between ODZ pairs) to allow estimation on the nature of genetic and environmental factors between males and females.  If you have them, use them.</a:t>
            </a:r>
          </a:p>
        </p:txBody>
      </p:sp>
    </p:spTree>
    <p:extLst>
      <p:ext uri="{BB962C8B-B14F-4D97-AF65-F5344CB8AC3E}">
        <p14:creationId xmlns:p14="http://schemas.microsoft.com/office/powerpoint/2010/main" val="411368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7EA01D8-9EC1-7C16-43DA-F42597970661}"/>
              </a:ext>
            </a:extLst>
          </p:cNvPr>
          <p:cNvGrpSpPr/>
          <p:nvPr/>
        </p:nvGrpSpPr>
        <p:grpSpPr>
          <a:xfrm>
            <a:off x="182030" y="457200"/>
            <a:ext cx="7042856" cy="6224383"/>
            <a:chOff x="1017410" y="786875"/>
            <a:chExt cx="6500990" cy="5855196"/>
          </a:xfrm>
        </p:grpSpPr>
        <p:pic>
          <p:nvPicPr>
            <p:cNvPr id="6" name="Picture 5">
              <a:extLst>
                <a:ext uri="{FF2B5EF4-FFF2-40B4-BE49-F238E27FC236}">
                  <a16:creationId xmlns:a16="http://schemas.microsoft.com/office/drawing/2014/main" id="{C09261F5-C0B2-0B9F-5F6A-57E7D0F0A676}"/>
                </a:ext>
              </a:extLst>
            </p:cNvPr>
            <p:cNvPicPr>
              <a:picLocks noChangeAspect="1"/>
            </p:cNvPicPr>
            <p:nvPr/>
          </p:nvPicPr>
          <p:blipFill>
            <a:blip r:embed="rId2"/>
            <a:stretch>
              <a:fillRect/>
            </a:stretch>
          </p:blipFill>
          <p:spPr>
            <a:xfrm>
              <a:off x="1017410" y="786875"/>
              <a:ext cx="6500990" cy="5855196"/>
            </a:xfrm>
            <a:prstGeom prst="rect">
              <a:avLst/>
            </a:prstGeom>
          </p:spPr>
        </p:pic>
        <p:sp>
          <p:nvSpPr>
            <p:cNvPr id="7" name="TextBox 6">
              <a:extLst>
                <a:ext uri="{FF2B5EF4-FFF2-40B4-BE49-F238E27FC236}">
                  <a16:creationId xmlns:a16="http://schemas.microsoft.com/office/drawing/2014/main" id="{5D9BA04F-E4AF-10C8-4AC9-A95EE85D3A6D}"/>
                </a:ext>
              </a:extLst>
            </p:cNvPr>
            <p:cNvSpPr txBox="1"/>
            <p:nvPr/>
          </p:nvSpPr>
          <p:spPr>
            <a:xfrm>
              <a:off x="1724904" y="5637899"/>
              <a:ext cx="1143262"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0.78</a:t>
              </a:r>
            </a:p>
          </p:txBody>
        </p:sp>
        <p:sp>
          <p:nvSpPr>
            <p:cNvPr id="8" name="TextBox 7">
              <a:extLst>
                <a:ext uri="{FF2B5EF4-FFF2-40B4-BE49-F238E27FC236}">
                  <a16:creationId xmlns:a16="http://schemas.microsoft.com/office/drawing/2014/main" id="{76027234-A79C-92D5-5BCB-B0946FA528B7}"/>
                </a:ext>
              </a:extLst>
            </p:cNvPr>
            <p:cNvSpPr txBox="1"/>
            <p:nvPr/>
          </p:nvSpPr>
          <p:spPr>
            <a:xfrm>
              <a:off x="3889601" y="5652461"/>
              <a:ext cx="1223412"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0.74</a:t>
              </a:r>
            </a:p>
          </p:txBody>
        </p:sp>
        <p:sp>
          <p:nvSpPr>
            <p:cNvPr id="9" name="TextBox 8">
              <a:extLst>
                <a:ext uri="{FF2B5EF4-FFF2-40B4-BE49-F238E27FC236}">
                  <a16:creationId xmlns:a16="http://schemas.microsoft.com/office/drawing/2014/main" id="{F8B55D96-6D3B-9225-AEE0-223B9FFD67FE}"/>
                </a:ext>
              </a:extLst>
            </p:cNvPr>
            <p:cNvSpPr txBox="1"/>
            <p:nvPr/>
          </p:nvSpPr>
          <p:spPr>
            <a:xfrm>
              <a:off x="2867365" y="5652461"/>
              <a:ext cx="1103187"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0.32</a:t>
              </a:r>
            </a:p>
          </p:txBody>
        </p:sp>
        <p:sp>
          <p:nvSpPr>
            <p:cNvPr id="10" name="TextBox 9">
              <a:extLst>
                <a:ext uri="{FF2B5EF4-FFF2-40B4-BE49-F238E27FC236}">
                  <a16:creationId xmlns:a16="http://schemas.microsoft.com/office/drawing/2014/main" id="{602EEAA4-E510-5D36-6E0E-7378573B722E}"/>
                </a:ext>
              </a:extLst>
            </p:cNvPr>
            <p:cNvSpPr txBox="1"/>
            <p:nvPr/>
          </p:nvSpPr>
          <p:spPr>
            <a:xfrm>
              <a:off x="5018733" y="5652461"/>
              <a:ext cx="1183337"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0.25</a:t>
              </a:r>
            </a:p>
          </p:txBody>
        </p:sp>
        <p:sp>
          <p:nvSpPr>
            <p:cNvPr id="11" name="TextBox 10">
              <a:extLst>
                <a:ext uri="{FF2B5EF4-FFF2-40B4-BE49-F238E27FC236}">
                  <a16:creationId xmlns:a16="http://schemas.microsoft.com/office/drawing/2014/main" id="{276376CC-A4BA-7F06-B49C-646B9E7A6170}"/>
                </a:ext>
              </a:extLst>
            </p:cNvPr>
            <p:cNvSpPr txBox="1"/>
            <p:nvPr/>
          </p:nvSpPr>
          <p:spPr>
            <a:xfrm>
              <a:off x="6173822" y="5652461"/>
              <a:ext cx="1162498"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rODZ</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0.22</a:t>
              </a:r>
            </a:p>
          </p:txBody>
        </p:sp>
      </p:grpSp>
      <p:sp>
        <p:nvSpPr>
          <p:cNvPr id="13" name="TextBox 12">
            <a:extLst>
              <a:ext uri="{FF2B5EF4-FFF2-40B4-BE49-F238E27FC236}">
                <a16:creationId xmlns:a16="http://schemas.microsoft.com/office/drawing/2014/main" id="{3AC22E33-F43D-6672-0984-9585C7C39F94}"/>
              </a:ext>
            </a:extLst>
          </p:cNvPr>
          <p:cNvSpPr txBox="1"/>
          <p:nvPr/>
        </p:nvSpPr>
        <p:spPr>
          <a:xfrm>
            <a:off x="7729351" y="1514202"/>
            <a:ext cx="3887603" cy="1077218"/>
          </a:xfrm>
          <a:prstGeom prst="rect">
            <a:avLst/>
          </a:prstGeom>
          <a:noFill/>
        </p:spPr>
        <p:txBody>
          <a:bodyPr wrap="none" rtlCol="0">
            <a:spAutoFit/>
          </a:bodyPr>
          <a:lstStyle/>
          <a:p>
            <a:r>
              <a:rPr lang="en-US" sz="3200" dirty="0"/>
              <a:t>What are the patterns</a:t>
            </a:r>
          </a:p>
          <a:p>
            <a:r>
              <a:rPr lang="en-US" sz="3200" dirty="0"/>
              <a:t> you see?</a:t>
            </a:r>
          </a:p>
        </p:txBody>
      </p:sp>
    </p:spTree>
    <p:extLst>
      <p:ext uri="{BB962C8B-B14F-4D97-AF65-F5344CB8AC3E}">
        <p14:creationId xmlns:p14="http://schemas.microsoft.com/office/powerpoint/2010/main" val="3870554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7EA01D8-9EC1-7C16-43DA-F42597970661}"/>
              </a:ext>
            </a:extLst>
          </p:cNvPr>
          <p:cNvGrpSpPr/>
          <p:nvPr/>
        </p:nvGrpSpPr>
        <p:grpSpPr>
          <a:xfrm>
            <a:off x="182030" y="457200"/>
            <a:ext cx="7042856" cy="6224383"/>
            <a:chOff x="1017410" y="786875"/>
            <a:chExt cx="6500990" cy="5855196"/>
          </a:xfrm>
        </p:grpSpPr>
        <p:pic>
          <p:nvPicPr>
            <p:cNvPr id="6" name="Picture 5">
              <a:extLst>
                <a:ext uri="{FF2B5EF4-FFF2-40B4-BE49-F238E27FC236}">
                  <a16:creationId xmlns:a16="http://schemas.microsoft.com/office/drawing/2014/main" id="{C09261F5-C0B2-0B9F-5F6A-57E7D0F0A676}"/>
                </a:ext>
              </a:extLst>
            </p:cNvPr>
            <p:cNvPicPr>
              <a:picLocks noChangeAspect="1"/>
            </p:cNvPicPr>
            <p:nvPr/>
          </p:nvPicPr>
          <p:blipFill>
            <a:blip r:embed="rId2"/>
            <a:stretch>
              <a:fillRect/>
            </a:stretch>
          </p:blipFill>
          <p:spPr>
            <a:xfrm>
              <a:off x="1017410" y="786875"/>
              <a:ext cx="6500990" cy="5855196"/>
            </a:xfrm>
            <a:prstGeom prst="rect">
              <a:avLst/>
            </a:prstGeom>
          </p:spPr>
        </p:pic>
        <p:sp>
          <p:nvSpPr>
            <p:cNvPr id="7" name="TextBox 6">
              <a:extLst>
                <a:ext uri="{FF2B5EF4-FFF2-40B4-BE49-F238E27FC236}">
                  <a16:creationId xmlns:a16="http://schemas.microsoft.com/office/drawing/2014/main" id="{5D9BA04F-E4AF-10C8-4AC9-A95EE85D3A6D}"/>
                </a:ext>
              </a:extLst>
            </p:cNvPr>
            <p:cNvSpPr txBox="1"/>
            <p:nvPr/>
          </p:nvSpPr>
          <p:spPr>
            <a:xfrm>
              <a:off x="1724904" y="5637899"/>
              <a:ext cx="1143262"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0.78</a:t>
              </a:r>
            </a:p>
          </p:txBody>
        </p:sp>
        <p:sp>
          <p:nvSpPr>
            <p:cNvPr id="8" name="TextBox 7">
              <a:extLst>
                <a:ext uri="{FF2B5EF4-FFF2-40B4-BE49-F238E27FC236}">
                  <a16:creationId xmlns:a16="http://schemas.microsoft.com/office/drawing/2014/main" id="{76027234-A79C-92D5-5BCB-B0946FA528B7}"/>
                </a:ext>
              </a:extLst>
            </p:cNvPr>
            <p:cNvSpPr txBox="1"/>
            <p:nvPr/>
          </p:nvSpPr>
          <p:spPr>
            <a:xfrm>
              <a:off x="3889601" y="5652461"/>
              <a:ext cx="1223412"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rMZM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0.74</a:t>
              </a:r>
            </a:p>
          </p:txBody>
        </p:sp>
        <p:sp>
          <p:nvSpPr>
            <p:cNvPr id="9" name="TextBox 8">
              <a:extLst>
                <a:ext uri="{FF2B5EF4-FFF2-40B4-BE49-F238E27FC236}">
                  <a16:creationId xmlns:a16="http://schemas.microsoft.com/office/drawing/2014/main" id="{F8B55D96-6D3B-9225-AEE0-223B9FFD67FE}"/>
                </a:ext>
              </a:extLst>
            </p:cNvPr>
            <p:cNvSpPr txBox="1"/>
            <p:nvPr/>
          </p:nvSpPr>
          <p:spPr>
            <a:xfrm>
              <a:off x="2867365" y="5652461"/>
              <a:ext cx="1103187"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rDZF</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0.32</a:t>
              </a:r>
            </a:p>
          </p:txBody>
        </p:sp>
        <p:sp>
          <p:nvSpPr>
            <p:cNvPr id="10" name="TextBox 9">
              <a:extLst>
                <a:ext uri="{FF2B5EF4-FFF2-40B4-BE49-F238E27FC236}">
                  <a16:creationId xmlns:a16="http://schemas.microsoft.com/office/drawing/2014/main" id="{602EEAA4-E510-5D36-6E0E-7378573B722E}"/>
                </a:ext>
              </a:extLst>
            </p:cNvPr>
            <p:cNvSpPr txBox="1"/>
            <p:nvPr/>
          </p:nvSpPr>
          <p:spPr>
            <a:xfrm>
              <a:off x="5018733" y="5652461"/>
              <a:ext cx="1183337"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rDZM</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0.25</a:t>
              </a:r>
            </a:p>
          </p:txBody>
        </p:sp>
        <p:sp>
          <p:nvSpPr>
            <p:cNvPr id="11" name="TextBox 10">
              <a:extLst>
                <a:ext uri="{FF2B5EF4-FFF2-40B4-BE49-F238E27FC236}">
                  <a16:creationId xmlns:a16="http://schemas.microsoft.com/office/drawing/2014/main" id="{276376CC-A4BA-7F06-B49C-646B9E7A6170}"/>
                </a:ext>
              </a:extLst>
            </p:cNvPr>
            <p:cNvSpPr txBox="1"/>
            <p:nvPr/>
          </p:nvSpPr>
          <p:spPr>
            <a:xfrm>
              <a:off x="6173822" y="5652461"/>
              <a:ext cx="1162498" cy="954107"/>
            </a:xfrm>
            <a:prstGeom prst="rect">
              <a:avLst/>
            </a:prstGeom>
            <a:noFill/>
          </p:spPr>
          <p:txBody>
            <a:bodyPr wrap="none" rtlCol="0">
              <a:spAutoFit/>
            </a:bodyPr>
            <a:lstStyle/>
            <a:p>
              <a:r>
                <a:rPr lang="en-US" sz="2800" dirty="0" err="1">
                  <a:solidFill>
                    <a:schemeClr val="bg1"/>
                  </a:solidFill>
                  <a:latin typeface="Arial" panose="020B0604020202020204" pitchFamily="34" charset="0"/>
                  <a:cs typeface="Arial" panose="020B0604020202020204" pitchFamily="34" charset="0"/>
                </a:rPr>
                <a:t>rODZ</a:t>
              </a:r>
              <a:r>
                <a:rPr lang="en-US" sz="2800" dirty="0">
                  <a:solidFill>
                    <a:schemeClr val="bg1"/>
                  </a:solidFill>
                  <a:latin typeface="Arial" panose="020B0604020202020204" pitchFamily="34" charset="0"/>
                  <a:cs typeface="Arial" panose="020B0604020202020204" pitchFamily="34" charset="0"/>
                </a:rPr>
                <a:t> </a:t>
              </a:r>
            </a:p>
            <a:p>
              <a:r>
                <a:rPr lang="en-US" sz="2800" dirty="0">
                  <a:solidFill>
                    <a:schemeClr val="bg1"/>
                  </a:solidFill>
                  <a:latin typeface="Arial" panose="020B0604020202020204" pitchFamily="34" charset="0"/>
                  <a:cs typeface="Arial" panose="020B0604020202020204" pitchFamily="34" charset="0"/>
                </a:rPr>
                <a:t> 0.22</a:t>
              </a:r>
            </a:p>
          </p:txBody>
        </p:sp>
      </p:grpSp>
      <p:sp>
        <p:nvSpPr>
          <p:cNvPr id="13" name="TextBox 12">
            <a:extLst>
              <a:ext uri="{FF2B5EF4-FFF2-40B4-BE49-F238E27FC236}">
                <a16:creationId xmlns:a16="http://schemas.microsoft.com/office/drawing/2014/main" id="{3AC22E33-F43D-6672-0984-9585C7C39F94}"/>
              </a:ext>
            </a:extLst>
          </p:cNvPr>
          <p:cNvSpPr txBox="1"/>
          <p:nvPr/>
        </p:nvSpPr>
        <p:spPr>
          <a:xfrm>
            <a:off x="7729351" y="457200"/>
            <a:ext cx="3887603" cy="1077218"/>
          </a:xfrm>
          <a:prstGeom prst="rect">
            <a:avLst/>
          </a:prstGeom>
          <a:noFill/>
        </p:spPr>
        <p:txBody>
          <a:bodyPr wrap="none" rtlCol="0">
            <a:spAutoFit/>
          </a:bodyPr>
          <a:lstStyle/>
          <a:p>
            <a:r>
              <a:rPr lang="en-US" sz="3200" dirty="0"/>
              <a:t>What are the patterns</a:t>
            </a:r>
          </a:p>
          <a:p>
            <a:r>
              <a:rPr lang="en-US" sz="3200" dirty="0"/>
              <a:t> you see?</a:t>
            </a:r>
          </a:p>
        </p:txBody>
      </p:sp>
      <p:sp>
        <p:nvSpPr>
          <p:cNvPr id="14" name="TextBox 13">
            <a:extLst>
              <a:ext uri="{FF2B5EF4-FFF2-40B4-BE49-F238E27FC236}">
                <a16:creationId xmlns:a16="http://schemas.microsoft.com/office/drawing/2014/main" id="{81A53884-8AE7-B260-3E0A-B80DEA6203A5}"/>
              </a:ext>
            </a:extLst>
          </p:cNvPr>
          <p:cNvSpPr txBox="1"/>
          <p:nvPr/>
        </p:nvSpPr>
        <p:spPr>
          <a:xfrm>
            <a:off x="7416334" y="1970783"/>
            <a:ext cx="4775666" cy="2554545"/>
          </a:xfrm>
          <a:prstGeom prst="rect">
            <a:avLst/>
          </a:prstGeom>
          <a:noFill/>
        </p:spPr>
        <p:txBody>
          <a:bodyPr wrap="none" rtlCol="0">
            <a:spAutoFit/>
          </a:bodyPr>
          <a:lstStyle/>
          <a:p>
            <a:r>
              <a:rPr lang="en-US" sz="3200" dirty="0"/>
              <a:t>When </a:t>
            </a:r>
            <a:r>
              <a:rPr lang="en-US" sz="3200" dirty="0" err="1"/>
              <a:t>rODZ</a:t>
            </a:r>
            <a:r>
              <a:rPr lang="en-US" sz="3200" dirty="0"/>
              <a:t> is much </a:t>
            </a:r>
          </a:p>
          <a:p>
            <a:r>
              <a:rPr lang="en-US" sz="3200" dirty="0"/>
              <a:t>lower than same sex </a:t>
            </a:r>
          </a:p>
          <a:p>
            <a:r>
              <a:rPr lang="en-US" sz="3200" dirty="0"/>
              <a:t>correlations, this suggests</a:t>
            </a:r>
          </a:p>
          <a:p>
            <a:r>
              <a:rPr lang="en-US" sz="3200" dirty="0"/>
              <a:t>the role of quantitative sex </a:t>
            </a:r>
          </a:p>
          <a:p>
            <a:r>
              <a:rPr lang="en-US" sz="3200" dirty="0"/>
              <a:t>limitation</a:t>
            </a:r>
          </a:p>
        </p:txBody>
      </p:sp>
    </p:spTree>
    <p:extLst>
      <p:ext uri="{BB962C8B-B14F-4D97-AF65-F5344CB8AC3E}">
        <p14:creationId xmlns:p14="http://schemas.microsoft.com/office/powerpoint/2010/main" val="87646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2F3A11-7AE1-F0DA-283C-D0C567086853}"/>
              </a:ext>
            </a:extLst>
          </p:cNvPr>
          <p:cNvSpPr txBox="1"/>
          <p:nvPr/>
        </p:nvSpPr>
        <p:spPr>
          <a:xfrm>
            <a:off x="2573867" y="135468"/>
            <a:ext cx="6506333" cy="769441"/>
          </a:xfrm>
          <a:prstGeom prst="rect">
            <a:avLst/>
          </a:prstGeom>
          <a:noFill/>
        </p:spPr>
        <p:txBody>
          <a:bodyPr wrap="none" rtlCol="0">
            <a:spAutoFit/>
          </a:bodyPr>
          <a:lstStyle/>
          <a:p>
            <a:r>
              <a:rPr lang="en-US" sz="4400" dirty="0"/>
              <a:t>Sex Limitation Cheat Sheet</a:t>
            </a:r>
          </a:p>
        </p:txBody>
      </p:sp>
      <p:pic>
        <p:nvPicPr>
          <p:cNvPr id="7" name="Picture 6">
            <a:extLst>
              <a:ext uri="{FF2B5EF4-FFF2-40B4-BE49-F238E27FC236}">
                <a16:creationId xmlns:a16="http://schemas.microsoft.com/office/drawing/2014/main" id="{111EA873-D67E-C0BA-C810-D088601E20AF}"/>
              </a:ext>
            </a:extLst>
          </p:cNvPr>
          <p:cNvPicPr>
            <a:picLocks noChangeAspect="1"/>
          </p:cNvPicPr>
          <p:nvPr/>
        </p:nvPicPr>
        <p:blipFill>
          <a:blip r:embed="rId2"/>
          <a:stretch>
            <a:fillRect/>
          </a:stretch>
        </p:blipFill>
        <p:spPr>
          <a:xfrm>
            <a:off x="40799" y="904909"/>
            <a:ext cx="12110401" cy="5204307"/>
          </a:xfrm>
          <a:prstGeom prst="rect">
            <a:avLst/>
          </a:prstGeom>
          <a:solidFill>
            <a:schemeClr val="tx1"/>
          </a:solidFill>
        </p:spPr>
      </p:pic>
      <p:sp>
        <p:nvSpPr>
          <p:cNvPr id="8" name="TextBox 7">
            <a:extLst>
              <a:ext uri="{FF2B5EF4-FFF2-40B4-BE49-F238E27FC236}">
                <a16:creationId xmlns:a16="http://schemas.microsoft.com/office/drawing/2014/main" id="{D5D208E3-1087-3351-4B93-6A739AF0E950}"/>
              </a:ext>
            </a:extLst>
          </p:cNvPr>
          <p:cNvSpPr txBox="1"/>
          <p:nvPr/>
        </p:nvSpPr>
        <p:spPr>
          <a:xfrm>
            <a:off x="2357589" y="6199312"/>
            <a:ext cx="8189230" cy="523220"/>
          </a:xfrm>
          <a:prstGeom prst="rect">
            <a:avLst/>
          </a:prstGeom>
          <a:noFill/>
        </p:spPr>
        <p:txBody>
          <a:bodyPr wrap="none" rtlCol="0">
            <a:spAutoFit/>
          </a:bodyPr>
          <a:lstStyle/>
          <a:p>
            <a:r>
              <a:rPr lang="en-US" sz="2800" dirty="0"/>
              <a:t>Note: Tests of all </a:t>
            </a:r>
            <a:r>
              <a:rPr lang="en-US" sz="2800" dirty="0" err="1"/>
              <a:t>submodels</a:t>
            </a:r>
            <a:r>
              <a:rPr lang="en-US" sz="2800" dirty="0"/>
              <a:t> should also be considered</a:t>
            </a:r>
          </a:p>
        </p:txBody>
      </p:sp>
      <p:sp>
        <p:nvSpPr>
          <p:cNvPr id="2" name="Rectangle 1">
            <a:extLst>
              <a:ext uri="{FF2B5EF4-FFF2-40B4-BE49-F238E27FC236}">
                <a16:creationId xmlns:a16="http://schemas.microsoft.com/office/drawing/2014/main" id="{5C420F8E-9BE4-09CF-8C96-B7FA11C8394E}"/>
              </a:ext>
            </a:extLst>
          </p:cNvPr>
          <p:cNvSpPr/>
          <p:nvPr/>
        </p:nvSpPr>
        <p:spPr>
          <a:xfrm>
            <a:off x="960895" y="904909"/>
            <a:ext cx="4928461" cy="5294403"/>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19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2F3A11-7AE1-F0DA-283C-D0C567086853}"/>
              </a:ext>
            </a:extLst>
          </p:cNvPr>
          <p:cNvSpPr txBox="1"/>
          <p:nvPr/>
        </p:nvSpPr>
        <p:spPr>
          <a:xfrm>
            <a:off x="2573867" y="135468"/>
            <a:ext cx="6506333" cy="769441"/>
          </a:xfrm>
          <a:prstGeom prst="rect">
            <a:avLst/>
          </a:prstGeom>
          <a:noFill/>
        </p:spPr>
        <p:txBody>
          <a:bodyPr wrap="none" rtlCol="0">
            <a:spAutoFit/>
          </a:bodyPr>
          <a:lstStyle/>
          <a:p>
            <a:r>
              <a:rPr lang="en-US" sz="4400" dirty="0"/>
              <a:t>Sex Limitation Cheat Sheet</a:t>
            </a:r>
          </a:p>
        </p:txBody>
      </p:sp>
      <p:pic>
        <p:nvPicPr>
          <p:cNvPr id="7" name="Picture 6">
            <a:extLst>
              <a:ext uri="{FF2B5EF4-FFF2-40B4-BE49-F238E27FC236}">
                <a16:creationId xmlns:a16="http://schemas.microsoft.com/office/drawing/2014/main" id="{111EA873-D67E-C0BA-C810-D088601E20AF}"/>
              </a:ext>
            </a:extLst>
          </p:cNvPr>
          <p:cNvPicPr>
            <a:picLocks noChangeAspect="1"/>
          </p:cNvPicPr>
          <p:nvPr/>
        </p:nvPicPr>
        <p:blipFill>
          <a:blip r:embed="rId2"/>
          <a:stretch>
            <a:fillRect/>
          </a:stretch>
        </p:blipFill>
        <p:spPr>
          <a:xfrm>
            <a:off x="40799" y="904909"/>
            <a:ext cx="12110401" cy="5204307"/>
          </a:xfrm>
          <a:prstGeom prst="rect">
            <a:avLst/>
          </a:prstGeom>
          <a:solidFill>
            <a:schemeClr val="tx1"/>
          </a:solidFill>
        </p:spPr>
      </p:pic>
      <p:sp>
        <p:nvSpPr>
          <p:cNvPr id="8" name="TextBox 7">
            <a:extLst>
              <a:ext uri="{FF2B5EF4-FFF2-40B4-BE49-F238E27FC236}">
                <a16:creationId xmlns:a16="http://schemas.microsoft.com/office/drawing/2014/main" id="{D5D208E3-1087-3351-4B93-6A739AF0E950}"/>
              </a:ext>
            </a:extLst>
          </p:cNvPr>
          <p:cNvSpPr txBox="1"/>
          <p:nvPr/>
        </p:nvSpPr>
        <p:spPr>
          <a:xfrm>
            <a:off x="2357589" y="6199312"/>
            <a:ext cx="8189230" cy="523220"/>
          </a:xfrm>
          <a:prstGeom prst="rect">
            <a:avLst/>
          </a:prstGeom>
          <a:noFill/>
        </p:spPr>
        <p:txBody>
          <a:bodyPr wrap="none" rtlCol="0">
            <a:spAutoFit/>
          </a:bodyPr>
          <a:lstStyle/>
          <a:p>
            <a:r>
              <a:rPr lang="en-US" sz="2800" dirty="0"/>
              <a:t>Note: Tests of all </a:t>
            </a:r>
            <a:r>
              <a:rPr lang="en-US" sz="2800" dirty="0" err="1"/>
              <a:t>submodels</a:t>
            </a:r>
            <a:r>
              <a:rPr lang="en-US" sz="2800" dirty="0"/>
              <a:t> should also be considered</a:t>
            </a:r>
          </a:p>
        </p:txBody>
      </p:sp>
      <p:sp>
        <p:nvSpPr>
          <p:cNvPr id="3" name="Rectangle 2">
            <a:extLst>
              <a:ext uri="{FF2B5EF4-FFF2-40B4-BE49-F238E27FC236}">
                <a16:creationId xmlns:a16="http://schemas.microsoft.com/office/drawing/2014/main" id="{D44A8385-6DDD-8390-E12D-6E62B0AB1F3C}"/>
              </a:ext>
            </a:extLst>
          </p:cNvPr>
          <p:cNvSpPr/>
          <p:nvPr/>
        </p:nvSpPr>
        <p:spPr>
          <a:xfrm>
            <a:off x="5858031" y="863312"/>
            <a:ext cx="4255190" cy="533600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107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DC383-63B0-2A4F-C854-E5468BA8C8C5}"/>
              </a:ext>
            </a:extLst>
          </p:cNvPr>
          <p:cNvSpPr>
            <a:spLocks noGrp="1"/>
          </p:cNvSpPr>
          <p:nvPr>
            <p:ph type="title"/>
          </p:nvPr>
        </p:nvSpPr>
        <p:spPr>
          <a:xfrm>
            <a:off x="609600" y="0"/>
            <a:ext cx="10972800" cy="1143000"/>
          </a:xfrm>
        </p:spPr>
        <p:txBody>
          <a:bodyPr/>
          <a:lstStyle/>
          <a:p>
            <a:r>
              <a:rPr lang="en-US" dirty="0"/>
              <a:t>References</a:t>
            </a:r>
          </a:p>
        </p:txBody>
      </p:sp>
      <p:sp>
        <p:nvSpPr>
          <p:cNvPr id="5" name="Content Placeholder 4">
            <a:extLst>
              <a:ext uri="{FF2B5EF4-FFF2-40B4-BE49-F238E27FC236}">
                <a16:creationId xmlns:a16="http://schemas.microsoft.com/office/drawing/2014/main" id="{040DE68D-F34A-EF17-E641-B3DC3E4C7B67}"/>
              </a:ext>
            </a:extLst>
          </p:cNvPr>
          <p:cNvSpPr>
            <a:spLocks noGrp="1"/>
          </p:cNvSpPr>
          <p:nvPr>
            <p:ph idx="1"/>
          </p:nvPr>
        </p:nvSpPr>
        <p:spPr>
          <a:xfrm>
            <a:off x="355600" y="1010807"/>
            <a:ext cx="11480800" cy="4525963"/>
          </a:xfrm>
        </p:spPr>
        <p:txBody>
          <a:bodyPr anchor="t"/>
          <a:lstStyle/>
          <a:p>
            <a:pPr>
              <a:lnSpc>
                <a:spcPct val="100000"/>
              </a:lnSpc>
            </a:pPr>
            <a:r>
              <a:rPr lang="en-US" sz="2400" dirty="0"/>
              <a:t>Mather, K. &amp; Jinks, J. L. (1963). Correlations between relatives arising from sex-linked genes. Nature, 198, 314-316.</a:t>
            </a:r>
          </a:p>
          <a:p>
            <a:pPr>
              <a:lnSpc>
                <a:spcPct val="100000"/>
              </a:lnSpc>
            </a:pPr>
            <a:endParaRPr lang="en-US" sz="1400" dirty="0"/>
          </a:p>
          <a:p>
            <a:pPr>
              <a:lnSpc>
                <a:spcPct val="100000"/>
              </a:lnSpc>
            </a:pPr>
            <a:r>
              <a:rPr lang="en-US" sz="2400" dirty="0"/>
              <a:t>Neale, M. C., </a:t>
            </a:r>
            <a:r>
              <a:rPr lang="en-US" sz="2400" dirty="0" err="1"/>
              <a:t>Røysamb</a:t>
            </a:r>
            <a:r>
              <a:rPr lang="en-US" sz="2400" dirty="0"/>
              <a:t>, E., &amp; Jacobson, K. (2006). Multivariate genetic analysis of sex limitation and G x E interaction. Twin research and human genetics : the official journal of the International Society for Twin Studies, 9(4), 481–489. </a:t>
            </a:r>
          </a:p>
          <a:p>
            <a:pPr>
              <a:lnSpc>
                <a:spcPct val="100000"/>
              </a:lnSpc>
            </a:pPr>
            <a:endParaRPr lang="en-US" sz="1400" dirty="0"/>
          </a:p>
          <a:p>
            <a:pPr>
              <a:lnSpc>
                <a:spcPct val="100000"/>
              </a:lnSpc>
            </a:pPr>
            <a:r>
              <a:rPr lang="en-US" sz="2400" dirty="0" err="1"/>
              <a:t>Morosoli</a:t>
            </a:r>
            <a:r>
              <a:rPr lang="en-US" sz="2400" dirty="0"/>
              <a:t>, J., Mitchell B., </a:t>
            </a:r>
            <a:r>
              <a:rPr lang="en-US" sz="2400" dirty="0" err="1"/>
              <a:t>Medland</a:t>
            </a:r>
            <a:r>
              <a:rPr lang="en-US" sz="2400" dirty="0"/>
              <a:t>, S. (2022). Methodology of Twin Studies.  In Twin research for everyone : from biology to health, epigenetics, and psychology. </a:t>
            </a:r>
            <a:r>
              <a:rPr lang="en-US" sz="2400" dirty="0" err="1"/>
              <a:t>Tarnoki</a:t>
            </a:r>
            <a:r>
              <a:rPr lang="en-US" sz="2400" dirty="0"/>
              <a:t> A.D., </a:t>
            </a:r>
            <a:r>
              <a:rPr lang="en-US" sz="2400" dirty="0" err="1"/>
              <a:t>Tarnoki</a:t>
            </a:r>
            <a:r>
              <a:rPr lang="en-US" sz="2400" dirty="0"/>
              <a:t> D.L., Harris J. R., Segal N. L(eds.) </a:t>
            </a:r>
          </a:p>
          <a:p>
            <a:pPr>
              <a:lnSpc>
                <a:spcPct val="100000"/>
              </a:lnSpc>
            </a:pPr>
            <a:endParaRPr lang="en-US" sz="1400" dirty="0"/>
          </a:p>
          <a:p>
            <a:pPr>
              <a:lnSpc>
                <a:spcPct val="100000"/>
              </a:lnSpc>
            </a:pPr>
            <a:r>
              <a:rPr lang="en-US" sz="2400" dirty="0"/>
              <a:t>Barry, C. S., Walker, V. M., </a:t>
            </a:r>
            <a:r>
              <a:rPr lang="en-US" sz="2400" dirty="0" err="1"/>
              <a:t>Cheesman</a:t>
            </a:r>
            <a:r>
              <a:rPr lang="en-US" sz="2400" dirty="0"/>
              <a:t>, R., Davey Smith, G., Morris, T. T., &amp; Davies, N. M. (2023). How to estimate heritability: a guide for genetic epidemiologists. International journal of epidemiology, 52(2), 624–632. https://</a:t>
            </a:r>
            <a:r>
              <a:rPr lang="en-US" sz="2400" dirty="0" err="1"/>
              <a:t>doi-org.proxy.library.vcu.edu</a:t>
            </a:r>
            <a:r>
              <a:rPr lang="en-US" sz="2400" dirty="0"/>
              <a:t>/10.1093/</a:t>
            </a:r>
            <a:r>
              <a:rPr lang="en-US" sz="2400" dirty="0" err="1"/>
              <a:t>ije</a:t>
            </a:r>
            <a:r>
              <a:rPr lang="en-US" sz="2400" dirty="0"/>
              <a:t>/dyac224</a:t>
            </a:r>
          </a:p>
          <a:p>
            <a:pPr>
              <a:lnSpc>
                <a:spcPct val="100000"/>
              </a:lnSpc>
            </a:pPr>
            <a:endParaRPr lang="en-US" sz="2400" dirty="0"/>
          </a:p>
          <a:p>
            <a:pPr>
              <a:lnSpc>
                <a:spcPct val="100000"/>
              </a:lnSpc>
            </a:pPr>
            <a:endParaRPr lang="en-US" sz="2400" dirty="0"/>
          </a:p>
          <a:p>
            <a:endParaRPr lang="en-US" sz="2400" dirty="0"/>
          </a:p>
        </p:txBody>
      </p:sp>
    </p:spTree>
    <p:extLst>
      <p:ext uri="{BB962C8B-B14F-4D97-AF65-F5344CB8AC3E}">
        <p14:creationId xmlns:p14="http://schemas.microsoft.com/office/powerpoint/2010/main" val="159985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4A9883E-F939-ECFE-A470-70AD4F1C5987}"/>
              </a:ext>
            </a:extLst>
          </p:cNvPr>
          <p:cNvGrpSpPr/>
          <p:nvPr/>
        </p:nvGrpSpPr>
        <p:grpSpPr>
          <a:xfrm>
            <a:off x="183572" y="1727206"/>
            <a:ext cx="4975450" cy="4703477"/>
            <a:chOff x="2061479" y="1779402"/>
            <a:chExt cx="5573757" cy="5345055"/>
          </a:xfrm>
        </p:grpSpPr>
        <p:pic>
          <p:nvPicPr>
            <p:cNvPr id="50178" name="Picture 2" descr="Adam's Garden - Happy Friday from Coach Beard #tedlasso | Facebook">
              <a:extLst>
                <a:ext uri="{FF2B5EF4-FFF2-40B4-BE49-F238E27FC236}">
                  <a16:creationId xmlns:a16="http://schemas.microsoft.com/office/drawing/2014/main" id="{5AED27EA-65F1-5558-2592-B7CBCC46F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479" y="1779402"/>
              <a:ext cx="5573757" cy="5099396"/>
            </a:xfrm>
            <a:prstGeom prst="rect">
              <a:avLst/>
            </a:prstGeom>
            <a:solidFill>
              <a:schemeClr val="tx1"/>
            </a:solidFill>
          </p:spPr>
        </p:pic>
        <p:sp>
          <p:nvSpPr>
            <p:cNvPr id="5" name="TextBox 4">
              <a:extLst>
                <a:ext uri="{FF2B5EF4-FFF2-40B4-BE49-F238E27FC236}">
                  <a16:creationId xmlns:a16="http://schemas.microsoft.com/office/drawing/2014/main" id="{2C0439B6-F852-93DD-AB0B-FBA8C85F71E9}"/>
                </a:ext>
              </a:extLst>
            </p:cNvPr>
            <p:cNvSpPr txBox="1"/>
            <p:nvPr/>
          </p:nvSpPr>
          <p:spPr>
            <a:xfrm>
              <a:off x="2964338" y="6539682"/>
              <a:ext cx="3668890" cy="584775"/>
            </a:xfrm>
            <a:prstGeom prst="rect">
              <a:avLst/>
            </a:prstGeom>
            <a:noFill/>
          </p:spPr>
          <p:txBody>
            <a:bodyPr wrap="square" rtlCol="0">
              <a:spAutoFit/>
            </a:bodyPr>
            <a:lstStyle/>
            <a:p>
              <a:r>
                <a:rPr lang="en-US" sz="3200" dirty="0">
                  <a:solidFill>
                    <a:srgbClr val="FFC000"/>
                  </a:solidFill>
                </a:rPr>
                <a:t>Heritability, baby!</a:t>
              </a:r>
            </a:p>
          </p:txBody>
        </p:sp>
        <p:cxnSp>
          <p:nvCxnSpPr>
            <p:cNvPr id="7" name="Straight Connector 6">
              <a:extLst>
                <a:ext uri="{FF2B5EF4-FFF2-40B4-BE49-F238E27FC236}">
                  <a16:creationId xmlns:a16="http://schemas.microsoft.com/office/drawing/2014/main" id="{9B029F86-9D33-6DBB-EC01-0E3E5DA83DB1}"/>
                </a:ext>
              </a:extLst>
            </p:cNvPr>
            <p:cNvCxnSpPr>
              <a:cxnSpLocks/>
            </p:cNvCxnSpPr>
            <p:nvPr/>
          </p:nvCxnSpPr>
          <p:spPr>
            <a:xfrm>
              <a:off x="3465220" y="6539682"/>
              <a:ext cx="1535289" cy="0"/>
            </a:xfrm>
            <a:prstGeom prst="line">
              <a:avLst/>
            </a:prstGeom>
            <a:ln w="3492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F777B71-420B-ACB7-560E-D79214DD368C}"/>
              </a:ext>
            </a:extLst>
          </p:cNvPr>
          <p:cNvSpPr txBox="1"/>
          <p:nvPr/>
        </p:nvSpPr>
        <p:spPr>
          <a:xfrm>
            <a:off x="5333704" y="1320033"/>
            <a:ext cx="6832768" cy="6001643"/>
          </a:xfrm>
          <a:prstGeom prst="rect">
            <a:avLst/>
          </a:prstGeom>
          <a:noFill/>
        </p:spPr>
        <p:txBody>
          <a:bodyPr wrap="none" rtlCol="0">
            <a:spAutoFit/>
          </a:bodyPr>
          <a:lstStyle/>
          <a:p>
            <a:pPr algn="ctr"/>
            <a:r>
              <a:rPr lang="en-US" sz="3200" b="1" u="sng" dirty="0"/>
              <a:t>Heritability Estimation Using</a:t>
            </a:r>
          </a:p>
          <a:p>
            <a:r>
              <a:rPr lang="en-US" sz="3200" dirty="0">
                <a:solidFill>
                  <a:srgbClr val="FFFF00"/>
                </a:solidFill>
              </a:rPr>
              <a:t>Twin Study- </a:t>
            </a:r>
            <a:r>
              <a:rPr lang="en-US" sz="3200" dirty="0"/>
              <a:t>Hermine/Sarah/Liz/Laura</a:t>
            </a:r>
          </a:p>
          <a:p>
            <a:r>
              <a:rPr lang="en-US" sz="3200" dirty="0">
                <a:solidFill>
                  <a:srgbClr val="FFFF00"/>
                </a:solidFill>
              </a:rPr>
              <a:t>Molecular data- </a:t>
            </a:r>
            <a:r>
              <a:rPr lang="en-US" sz="3200" dirty="0"/>
              <a:t>Sarah/Ben/Madhur</a:t>
            </a:r>
          </a:p>
          <a:p>
            <a:endParaRPr lang="en-US" sz="3200" dirty="0"/>
          </a:p>
          <a:p>
            <a:r>
              <a:rPr lang="en-US" sz="3200" dirty="0">
                <a:solidFill>
                  <a:srgbClr val="FFFF00"/>
                </a:solidFill>
              </a:rPr>
              <a:t>Related Individuals (twins + relatives) </a:t>
            </a:r>
          </a:p>
          <a:p>
            <a:r>
              <a:rPr lang="en-US" sz="3200" dirty="0"/>
              <a:t>Katrina/Baptiste</a:t>
            </a:r>
          </a:p>
          <a:p>
            <a:endParaRPr lang="en-US" sz="3200" dirty="0"/>
          </a:p>
          <a:p>
            <a:endParaRPr lang="en-US" sz="3200" dirty="0"/>
          </a:p>
          <a:p>
            <a:pPr algn="ctr"/>
            <a:r>
              <a:rPr lang="en-US" sz="3200" b="1" u="sng" dirty="0"/>
              <a:t>Heritability Considerations</a:t>
            </a:r>
          </a:p>
          <a:p>
            <a:r>
              <a:rPr lang="en-US" sz="3200" dirty="0">
                <a:solidFill>
                  <a:srgbClr val="FFFF00"/>
                </a:solidFill>
              </a:rPr>
              <a:t>Twin Study Assumptions- </a:t>
            </a:r>
            <a:r>
              <a:rPr lang="en-US" sz="3200" dirty="0"/>
              <a:t>Ben and Matt</a:t>
            </a:r>
          </a:p>
          <a:p>
            <a:endParaRPr lang="en-US" sz="3200" dirty="0"/>
          </a:p>
          <a:p>
            <a:endParaRPr lang="en-US" sz="3200" dirty="0"/>
          </a:p>
        </p:txBody>
      </p:sp>
      <p:sp>
        <p:nvSpPr>
          <p:cNvPr id="14" name="Title 13">
            <a:extLst>
              <a:ext uri="{FF2B5EF4-FFF2-40B4-BE49-F238E27FC236}">
                <a16:creationId xmlns:a16="http://schemas.microsoft.com/office/drawing/2014/main" id="{5970E501-B3E4-66F2-7839-7C3308B13217}"/>
              </a:ext>
            </a:extLst>
          </p:cNvPr>
          <p:cNvSpPr>
            <a:spLocks noGrp="1"/>
          </p:cNvSpPr>
          <p:nvPr>
            <p:ph type="title"/>
          </p:nvPr>
        </p:nvSpPr>
        <p:spPr>
          <a:xfrm>
            <a:off x="-87361" y="177033"/>
            <a:ext cx="12008428" cy="1143000"/>
          </a:xfrm>
        </p:spPr>
        <p:txBody>
          <a:bodyPr/>
          <a:lstStyle/>
          <a:p>
            <a:r>
              <a:rPr lang="en-US" dirty="0"/>
              <a:t>Where We’ve Been and  Where We’re Going</a:t>
            </a:r>
          </a:p>
        </p:txBody>
      </p:sp>
    </p:spTree>
    <p:extLst>
      <p:ext uri="{BB962C8B-B14F-4D97-AF65-F5344CB8AC3E}">
        <p14:creationId xmlns:p14="http://schemas.microsoft.com/office/powerpoint/2010/main" val="263732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F5F19-BB38-2348-AD21-AC719EF74AD3}"/>
              </a:ext>
            </a:extLst>
          </p:cNvPr>
          <p:cNvSpPr>
            <a:spLocks noGrp="1"/>
          </p:cNvSpPr>
          <p:nvPr>
            <p:ph type="title"/>
          </p:nvPr>
        </p:nvSpPr>
        <p:spPr>
          <a:xfrm>
            <a:off x="50800" y="197555"/>
            <a:ext cx="12090400" cy="1143000"/>
          </a:xfrm>
        </p:spPr>
        <p:txBody>
          <a:bodyPr/>
          <a:lstStyle/>
          <a:p>
            <a:r>
              <a:rPr lang="en-US" sz="4400" dirty="0"/>
              <a:t>Foundational Knowledge Common to Twin and Molecular Analyses for Modeling and Discussing Heritability</a:t>
            </a:r>
          </a:p>
        </p:txBody>
      </p:sp>
      <p:sp>
        <p:nvSpPr>
          <p:cNvPr id="4" name="Content Placeholder 3">
            <a:extLst>
              <a:ext uri="{FF2B5EF4-FFF2-40B4-BE49-F238E27FC236}">
                <a16:creationId xmlns:a16="http://schemas.microsoft.com/office/drawing/2014/main" id="{E2444BBF-4D2B-57E3-D753-8B41A50D6B36}"/>
              </a:ext>
            </a:extLst>
          </p:cNvPr>
          <p:cNvSpPr>
            <a:spLocks noGrp="1"/>
          </p:cNvSpPr>
          <p:nvPr>
            <p:ph idx="1"/>
          </p:nvPr>
        </p:nvSpPr>
        <p:spPr>
          <a:xfrm>
            <a:off x="609600" y="2559757"/>
            <a:ext cx="10972800" cy="4525963"/>
          </a:xfrm>
        </p:spPr>
        <p:txBody>
          <a:bodyPr anchor="t"/>
          <a:lstStyle/>
          <a:p>
            <a:pPr>
              <a:lnSpc>
                <a:spcPct val="100000"/>
              </a:lnSpc>
            </a:pPr>
            <a:r>
              <a:rPr lang="en-US" dirty="0">
                <a:solidFill>
                  <a:srgbClr val="FFFF00"/>
                </a:solidFill>
              </a:rPr>
              <a:t>Biometrical genetics</a:t>
            </a:r>
            <a:r>
              <a:rPr lang="en-US" dirty="0"/>
              <a:t>- Abdel</a:t>
            </a:r>
          </a:p>
          <a:p>
            <a:pPr>
              <a:lnSpc>
                <a:spcPct val="100000"/>
              </a:lnSpc>
            </a:pPr>
            <a:endParaRPr lang="en-US" dirty="0"/>
          </a:p>
          <a:p>
            <a:pPr>
              <a:lnSpc>
                <a:spcPct val="100000"/>
              </a:lnSpc>
            </a:pPr>
            <a:r>
              <a:rPr lang="en-US" dirty="0">
                <a:solidFill>
                  <a:srgbClr val="FFFF00"/>
                </a:solidFill>
              </a:rPr>
              <a:t>SEM basics </a:t>
            </a:r>
            <a:r>
              <a:rPr lang="en-US" dirty="0"/>
              <a:t>(and implementing in </a:t>
            </a:r>
            <a:r>
              <a:rPr lang="en-US" dirty="0" err="1"/>
              <a:t>OpenMx</a:t>
            </a:r>
            <a:r>
              <a:rPr lang="en-US" dirty="0"/>
              <a:t>)- Mike Hunter</a:t>
            </a:r>
          </a:p>
          <a:p>
            <a:pPr>
              <a:lnSpc>
                <a:spcPct val="100000"/>
              </a:lnSpc>
            </a:pPr>
            <a:endParaRPr lang="en-US" dirty="0"/>
          </a:p>
          <a:p>
            <a:pPr>
              <a:lnSpc>
                <a:spcPct val="100000"/>
              </a:lnSpc>
            </a:pPr>
            <a:r>
              <a:rPr lang="en-US" dirty="0">
                <a:solidFill>
                  <a:srgbClr val="FFFF00"/>
                </a:solidFill>
              </a:rPr>
              <a:t>Likelihood</a:t>
            </a:r>
            <a:r>
              <a:rPr lang="en-US" dirty="0"/>
              <a:t>, the foundational workhorse underlying models estimating heritability- Baptiste</a:t>
            </a:r>
          </a:p>
          <a:p>
            <a:pPr>
              <a:lnSpc>
                <a:spcPct val="100000"/>
              </a:lnSpc>
            </a:pPr>
            <a:endParaRPr lang="en-US" dirty="0"/>
          </a:p>
        </p:txBody>
      </p:sp>
    </p:spTree>
    <p:extLst>
      <p:ext uri="{BB962C8B-B14F-4D97-AF65-F5344CB8AC3E}">
        <p14:creationId xmlns:p14="http://schemas.microsoft.com/office/powerpoint/2010/main" val="305776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C768-F612-7D46-B071-1B41DD8E5E37}"/>
              </a:ext>
            </a:extLst>
          </p:cNvPr>
          <p:cNvSpPr>
            <a:spLocks noGrp="1"/>
          </p:cNvSpPr>
          <p:nvPr>
            <p:ph type="title"/>
          </p:nvPr>
        </p:nvSpPr>
        <p:spPr>
          <a:xfrm>
            <a:off x="598311" y="220134"/>
            <a:ext cx="10972800" cy="1143000"/>
          </a:xfrm>
        </p:spPr>
        <p:txBody>
          <a:bodyPr/>
          <a:lstStyle/>
          <a:p>
            <a:r>
              <a:rPr lang="en-US" sz="4400" dirty="0"/>
              <a:t>Results from Yesterday’s Univariate ADE Model</a:t>
            </a:r>
          </a:p>
        </p:txBody>
      </p:sp>
      <p:sp>
        <p:nvSpPr>
          <p:cNvPr id="3" name="Content Placeholder 2">
            <a:extLst>
              <a:ext uri="{FF2B5EF4-FFF2-40B4-BE49-F238E27FC236}">
                <a16:creationId xmlns:a16="http://schemas.microsoft.com/office/drawing/2014/main" id="{42819A13-A777-5888-0782-8E2799CDF7D9}"/>
              </a:ext>
            </a:extLst>
          </p:cNvPr>
          <p:cNvSpPr>
            <a:spLocks noGrp="1"/>
          </p:cNvSpPr>
          <p:nvPr>
            <p:ph idx="1"/>
          </p:nvPr>
        </p:nvSpPr>
        <p:spPr>
          <a:xfrm>
            <a:off x="141111" y="1057828"/>
            <a:ext cx="11909778" cy="1628421"/>
          </a:xfrm>
        </p:spPr>
        <p:txBody>
          <a:bodyPr anchor="t"/>
          <a:lstStyle/>
          <a:p>
            <a:pPr>
              <a:lnSpc>
                <a:spcPct val="100000"/>
              </a:lnSpc>
            </a:pPr>
            <a:r>
              <a:rPr lang="en-US" dirty="0"/>
              <a:t>Research Question - To what degree does variance from genetic (additive and dominance) and environmental influences  contribute to the total phenotypic variance of a trait?</a:t>
            </a:r>
          </a:p>
          <a:p>
            <a:pPr>
              <a:lnSpc>
                <a:spcPct val="100000"/>
              </a:lnSpc>
            </a:pPr>
            <a:endParaRPr lang="en-US" dirty="0"/>
          </a:p>
          <a:p>
            <a:pPr marL="0" indent="0">
              <a:lnSpc>
                <a:spcPct val="100000"/>
              </a:lnSpc>
              <a:buNone/>
            </a:pPr>
            <a:endParaRPr lang="en-US" dirty="0"/>
          </a:p>
        </p:txBody>
      </p:sp>
      <p:pic>
        <p:nvPicPr>
          <p:cNvPr id="4" name="Picture 3">
            <a:extLst>
              <a:ext uri="{FF2B5EF4-FFF2-40B4-BE49-F238E27FC236}">
                <a16:creationId xmlns:a16="http://schemas.microsoft.com/office/drawing/2014/main" id="{A851D0BA-570C-6223-5877-8AFB0DA513FD}"/>
              </a:ext>
            </a:extLst>
          </p:cNvPr>
          <p:cNvPicPr>
            <a:picLocks noChangeAspect="1"/>
          </p:cNvPicPr>
          <p:nvPr/>
        </p:nvPicPr>
        <p:blipFill rotWithShape="1">
          <a:blip r:embed="rId2"/>
          <a:srcRect t="14710" r="31142"/>
          <a:stretch/>
        </p:blipFill>
        <p:spPr>
          <a:xfrm>
            <a:off x="112579" y="2867377"/>
            <a:ext cx="10198740" cy="3522134"/>
          </a:xfrm>
          <a:prstGeom prst="rect">
            <a:avLst/>
          </a:prstGeom>
        </p:spPr>
      </p:pic>
      <p:sp>
        <p:nvSpPr>
          <p:cNvPr id="5" name="TextBox 4">
            <a:extLst>
              <a:ext uri="{FF2B5EF4-FFF2-40B4-BE49-F238E27FC236}">
                <a16:creationId xmlns:a16="http://schemas.microsoft.com/office/drawing/2014/main" id="{BADC69A4-115D-8814-E563-E081ACA2E896}"/>
              </a:ext>
            </a:extLst>
          </p:cNvPr>
          <p:cNvSpPr txBox="1"/>
          <p:nvPr/>
        </p:nvSpPr>
        <p:spPr>
          <a:xfrm>
            <a:off x="10364256" y="3829503"/>
            <a:ext cx="1827744" cy="1569660"/>
          </a:xfrm>
          <a:prstGeom prst="rect">
            <a:avLst/>
          </a:prstGeom>
          <a:noFill/>
        </p:spPr>
        <p:txBody>
          <a:bodyPr wrap="none" rtlCol="0">
            <a:spAutoFit/>
          </a:bodyPr>
          <a:lstStyle/>
          <a:p>
            <a:r>
              <a:rPr lang="en-US" sz="3200" dirty="0">
                <a:solidFill>
                  <a:srgbClr val="FFC000"/>
                </a:solidFill>
              </a:rPr>
              <a:t>VA = 0.32</a:t>
            </a:r>
          </a:p>
          <a:p>
            <a:r>
              <a:rPr lang="en-US" sz="3200" dirty="0">
                <a:solidFill>
                  <a:srgbClr val="FFC000"/>
                </a:solidFill>
              </a:rPr>
              <a:t>VD = 0.29</a:t>
            </a:r>
          </a:p>
          <a:p>
            <a:r>
              <a:rPr lang="en-US" sz="3200" dirty="0">
                <a:solidFill>
                  <a:srgbClr val="FFC000"/>
                </a:solidFill>
              </a:rPr>
              <a:t>VE = 0.17</a:t>
            </a:r>
          </a:p>
        </p:txBody>
      </p:sp>
    </p:spTree>
    <p:extLst>
      <p:ext uri="{BB962C8B-B14F-4D97-AF65-F5344CB8AC3E}">
        <p14:creationId xmlns:p14="http://schemas.microsoft.com/office/powerpoint/2010/main" val="186788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F082-8F30-E43F-631D-56241458D44B}"/>
              </a:ext>
            </a:extLst>
          </p:cNvPr>
          <p:cNvSpPr>
            <a:spLocks noGrp="1"/>
          </p:cNvSpPr>
          <p:nvPr>
            <p:ph type="title"/>
          </p:nvPr>
        </p:nvSpPr>
        <p:spPr>
          <a:xfrm>
            <a:off x="172278" y="160336"/>
            <a:ext cx="12019722" cy="1143000"/>
          </a:xfrm>
        </p:spPr>
        <p:txBody>
          <a:bodyPr/>
          <a:lstStyle/>
          <a:p>
            <a:r>
              <a:rPr lang="en-US" sz="4400" dirty="0"/>
              <a:t>By the End of this Session You Should </a:t>
            </a:r>
            <a:br>
              <a:rPr lang="en-US" sz="4400" dirty="0"/>
            </a:br>
            <a:r>
              <a:rPr lang="en-US" sz="4400" dirty="0"/>
              <a:t>be  Able to</a:t>
            </a:r>
            <a:br>
              <a:rPr lang="en-US" sz="4400" dirty="0"/>
            </a:br>
            <a:endParaRPr lang="en-US" sz="4400" dirty="0"/>
          </a:p>
        </p:txBody>
      </p:sp>
      <p:sp>
        <p:nvSpPr>
          <p:cNvPr id="3" name="Content Placeholder 2">
            <a:extLst>
              <a:ext uri="{FF2B5EF4-FFF2-40B4-BE49-F238E27FC236}">
                <a16:creationId xmlns:a16="http://schemas.microsoft.com/office/drawing/2014/main" id="{C7C85572-E513-5C5E-23FD-3E8AD74E923C}"/>
              </a:ext>
            </a:extLst>
          </p:cNvPr>
          <p:cNvSpPr>
            <a:spLocks noGrp="1"/>
          </p:cNvSpPr>
          <p:nvPr>
            <p:ph idx="1"/>
          </p:nvPr>
        </p:nvSpPr>
        <p:spPr>
          <a:xfrm>
            <a:off x="390939" y="1690511"/>
            <a:ext cx="11410122" cy="4525963"/>
          </a:xfrm>
        </p:spPr>
        <p:txBody>
          <a:bodyPr anchor="t"/>
          <a:lstStyle/>
          <a:p>
            <a:pPr>
              <a:lnSpc>
                <a:spcPct val="100000"/>
              </a:lnSpc>
            </a:pPr>
            <a:r>
              <a:rPr lang="en-US" sz="3000" dirty="0"/>
              <a:t>Use twin correlations and models to estimate and assess quantitative sex differences on genetic and environmental variance components estimates.</a:t>
            </a:r>
          </a:p>
          <a:p>
            <a:pPr>
              <a:lnSpc>
                <a:spcPct val="100000"/>
              </a:lnSpc>
            </a:pPr>
            <a:endParaRPr lang="en-US" sz="1400" dirty="0"/>
          </a:p>
          <a:p>
            <a:pPr>
              <a:lnSpc>
                <a:spcPct val="100000"/>
              </a:lnSpc>
            </a:pPr>
            <a:r>
              <a:rPr lang="en-US" sz="3000" dirty="0"/>
              <a:t>Conduct basic interpretations of results from twin models of quantitative sex limitation</a:t>
            </a:r>
          </a:p>
          <a:p>
            <a:pPr>
              <a:lnSpc>
                <a:spcPct val="100000"/>
              </a:lnSpc>
            </a:pPr>
            <a:endParaRPr lang="en-US" sz="1400" dirty="0"/>
          </a:p>
          <a:p>
            <a:pPr>
              <a:lnSpc>
                <a:spcPct val="100000"/>
              </a:lnSpc>
            </a:pPr>
            <a:r>
              <a:rPr lang="en-US" sz="3000" dirty="0"/>
              <a:t>Summarize issues of only using same sex pairs to study sex limitation.</a:t>
            </a:r>
          </a:p>
          <a:p>
            <a:pPr>
              <a:lnSpc>
                <a:spcPct val="100000"/>
              </a:lnSpc>
            </a:pPr>
            <a:endParaRPr lang="en-US" sz="1400" dirty="0"/>
          </a:p>
        </p:txBody>
      </p:sp>
    </p:spTree>
    <p:extLst>
      <p:ext uri="{BB962C8B-B14F-4D97-AF65-F5344CB8AC3E}">
        <p14:creationId xmlns:p14="http://schemas.microsoft.com/office/powerpoint/2010/main" val="111373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4305-8D6D-123F-CA9D-487B2249BEE3}"/>
              </a:ext>
            </a:extLst>
          </p:cNvPr>
          <p:cNvSpPr>
            <a:spLocks noGrp="1"/>
          </p:cNvSpPr>
          <p:nvPr>
            <p:ph type="title"/>
          </p:nvPr>
        </p:nvSpPr>
        <p:spPr>
          <a:xfrm>
            <a:off x="417689" y="152913"/>
            <a:ext cx="11582400" cy="1143000"/>
          </a:xfrm>
        </p:spPr>
        <p:txBody>
          <a:bodyPr/>
          <a:lstStyle/>
          <a:p>
            <a:r>
              <a:rPr lang="en-US" sz="4400" dirty="0"/>
              <a:t>New Challenge- Understanding Sex Differences</a:t>
            </a:r>
          </a:p>
        </p:txBody>
      </p:sp>
      <p:pic>
        <p:nvPicPr>
          <p:cNvPr id="3" name="Picture 2">
            <a:extLst>
              <a:ext uri="{FF2B5EF4-FFF2-40B4-BE49-F238E27FC236}">
                <a16:creationId xmlns:a16="http://schemas.microsoft.com/office/drawing/2014/main" id="{1F2ECDA8-1D60-8991-69C2-934606511A3E}"/>
              </a:ext>
            </a:extLst>
          </p:cNvPr>
          <p:cNvPicPr>
            <a:picLocks noChangeAspect="1"/>
          </p:cNvPicPr>
          <p:nvPr/>
        </p:nvPicPr>
        <p:blipFill>
          <a:blip r:embed="rId3"/>
          <a:stretch>
            <a:fillRect/>
          </a:stretch>
        </p:blipFill>
        <p:spPr>
          <a:xfrm>
            <a:off x="180183" y="1179587"/>
            <a:ext cx="7723040" cy="5379413"/>
          </a:xfrm>
          <a:prstGeom prst="rect">
            <a:avLst/>
          </a:prstGeom>
        </p:spPr>
      </p:pic>
      <p:sp>
        <p:nvSpPr>
          <p:cNvPr id="4" name="TextBox 3">
            <a:extLst>
              <a:ext uri="{FF2B5EF4-FFF2-40B4-BE49-F238E27FC236}">
                <a16:creationId xmlns:a16="http://schemas.microsoft.com/office/drawing/2014/main" id="{40A92AB5-DBDA-848C-E6B5-C489374E7839}"/>
              </a:ext>
            </a:extLst>
          </p:cNvPr>
          <p:cNvSpPr txBox="1"/>
          <p:nvPr/>
        </p:nvSpPr>
        <p:spPr>
          <a:xfrm>
            <a:off x="8106032" y="1360914"/>
            <a:ext cx="4085968" cy="4524315"/>
          </a:xfrm>
          <a:prstGeom prst="rect">
            <a:avLst/>
          </a:prstGeom>
          <a:noFill/>
        </p:spPr>
        <p:txBody>
          <a:bodyPr wrap="square" rtlCol="0">
            <a:spAutoFit/>
          </a:bodyPr>
          <a:lstStyle/>
          <a:p>
            <a:r>
              <a:rPr lang="en-US" sz="3200" dirty="0">
                <a:effectLst/>
                <a:ea typeface="Calibri" panose="020F0502020204030204" pitchFamily="34" charset="0"/>
                <a:cs typeface="Times New Roman (Body CS)"/>
              </a:rPr>
              <a:t>How do sex differences in genetic and environmental influences contribute to the variance in BMI? </a:t>
            </a:r>
          </a:p>
          <a:p>
            <a:endParaRPr lang="en-US" sz="3200" dirty="0">
              <a:effectLst/>
              <a:ea typeface="Calibri" panose="020F0502020204030204" pitchFamily="34" charset="0"/>
              <a:cs typeface="Times New Roman (Body CS)"/>
            </a:endParaRPr>
          </a:p>
          <a:p>
            <a:r>
              <a:rPr lang="en-US" sz="3200" dirty="0">
                <a:ea typeface="Calibri" panose="020F0502020204030204" pitchFamily="34" charset="0"/>
                <a:cs typeface="Times New Roman (Body CS)"/>
              </a:rPr>
              <a:t>We could study by</a:t>
            </a:r>
            <a:r>
              <a:rPr lang="en-US" sz="3200" dirty="0">
                <a:effectLst/>
                <a:ea typeface="Calibri" panose="020F0502020204030204" pitchFamily="34" charset="0"/>
                <a:cs typeface="Times New Roman (Body CS)"/>
              </a:rPr>
              <a:t> evaluating sex limitation on BMI</a:t>
            </a:r>
            <a:endParaRPr lang="en-US" sz="3200" dirty="0"/>
          </a:p>
        </p:txBody>
      </p:sp>
    </p:spTree>
    <p:extLst>
      <p:ext uri="{BB962C8B-B14F-4D97-AF65-F5344CB8AC3E}">
        <p14:creationId xmlns:p14="http://schemas.microsoft.com/office/powerpoint/2010/main" val="13816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EDAB-3C8E-6302-CC91-B88DB6965444}"/>
              </a:ext>
            </a:extLst>
          </p:cNvPr>
          <p:cNvSpPr>
            <a:spLocks noGrp="1"/>
          </p:cNvSpPr>
          <p:nvPr>
            <p:ph type="title"/>
          </p:nvPr>
        </p:nvSpPr>
        <p:spPr>
          <a:xfrm>
            <a:off x="609600" y="228601"/>
            <a:ext cx="10972800" cy="1143000"/>
          </a:xfrm>
        </p:spPr>
        <p:txBody>
          <a:bodyPr/>
          <a:lstStyle/>
          <a:p>
            <a:r>
              <a:rPr lang="en-US" dirty="0"/>
              <a:t>Sex Limitation Defined </a:t>
            </a:r>
          </a:p>
        </p:txBody>
      </p:sp>
      <p:sp>
        <p:nvSpPr>
          <p:cNvPr id="3" name="Content Placeholder 2">
            <a:extLst>
              <a:ext uri="{FF2B5EF4-FFF2-40B4-BE49-F238E27FC236}">
                <a16:creationId xmlns:a16="http://schemas.microsoft.com/office/drawing/2014/main" id="{C090DB0A-A6DE-B998-1F30-033D7C673A1C}"/>
              </a:ext>
            </a:extLst>
          </p:cNvPr>
          <p:cNvSpPr>
            <a:spLocks noGrp="1"/>
          </p:cNvSpPr>
          <p:nvPr>
            <p:ph idx="1"/>
          </p:nvPr>
        </p:nvSpPr>
        <p:spPr>
          <a:xfrm>
            <a:off x="609600" y="1371601"/>
            <a:ext cx="10972800" cy="4525963"/>
          </a:xfrm>
        </p:spPr>
        <p:txBody>
          <a:bodyPr anchor="t"/>
          <a:lstStyle/>
          <a:p>
            <a:pPr>
              <a:lnSpc>
                <a:spcPct val="100000"/>
              </a:lnSpc>
            </a:pPr>
            <a:r>
              <a:rPr lang="en-US" dirty="0"/>
              <a:t>Sex limitation occurs when the effects of genetic or environmental factors differ between males and females. </a:t>
            </a:r>
          </a:p>
          <a:p>
            <a:pPr>
              <a:lnSpc>
                <a:spcPct val="100000"/>
              </a:lnSpc>
            </a:pPr>
            <a:endParaRPr lang="en-US" sz="1400" dirty="0"/>
          </a:p>
          <a:p>
            <a:pPr>
              <a:lnSpc>
                <a:spcPct val="100000"/>
              </a:lnSpc>
            </a:pPr>
            <a:r>
              <a:rPr lang="en-US" dirty="0"/>
              <a:t>Sex differences (e.g., mean differences, differences in prevalence by sex, variance differences) may arise as a result of sex limitation. </a:t>
            </a:r>
          </a:p>
          <a:p>
            <a:pPr>
              <a:lnSpc>
                <a:spcPct val="100000"/>
              </a:lnSpc>
            </a:pPr>
            <a:endParaRPr lang="en-US" sz="1400" dirty="0"/>
          </a:p>
          <a:p>
            <a:pPr>
              <a:lnSpc>
                <a:spcPct val="100000"/>
              </a:lnSpc>
            </a:pPr>
            <a:r>
              <a:rPr lang="en-US" dirty="0"/>
              <a:t>Tests of sex limitation can help understand the role of genetic and environmental factors on sex differences.</a:t>
            </a:r>
          </a:p>
          <a:p>
            <a:pPr>
              <a:lnSpc>
                <a:spcPct val="100000"/>
              </a:lnSpc>
            </a:pPr>
            <a:endParaRPr lang="en-US" sz="1400" dirty="0"/>
          </a:p>
          <a:p>
            <a:pPr marL="0" indent="0">
              <a:lnSpc>
                <a:spcPct val="100000"/>
              </a:lnSpc>
              <a:buNone/>
            </a:pPr>
            <a:endParaRPr lang="en-US" dirty="0"/>
          </a:p>
        </p:txBody>
      </p:sp>
    </p:spTree>
    <p:extLst>
      <p:ext uri="{BB962C8B-B14F-4D97-AF65-F5344CB8AC3E}">
        <p14:creationId xmlns:p14="http://schemas.microsoft.com/office/powerpoint/2010/main" val="2783709735"/>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14104</TotalTime>
  <Words>2278</Words>
  <Application>Microsoft Macintosh PowerPoint</Application>
  <PresentationFormat>Widescreen</PresentationFormat>
  <Paragraphs>375</Paragraphs>
  <Slides>37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Corbel</vt:lpstr>
      <vt:lpstr>Courier New</vt:lpstr>
      <vt:lpstr>Twilight</vt:lpstr>
      <vt:lpstr>Using Univariate Twin Models to Study Sex Differences: An Introduction</vt:lpstr>
      <vt:lpstr>Files to Copy</vt:lpstr>
      <vt:lpstr>Open  Day2SexLimPrac.R Click on Link to Qualtrics Survey</vt:lpstr>
      <vt:lpstr>Where We’ve Been and  Where We’re Going</vt:lpstr>
      <vt:lpstr>Foundational Knowledge Common to Twin and Molecular Analyses for Modeling and Discussing Heritability</vt:lpstr>
      <vt:lpstr>Results from Yesterday’s Univariate ADE Model</vt:lpstr>
      <vt:lpstr>By the End of this Session You Should  be  Able to </vt:lpstr>
      <vt:lpstr>New Challenge- Understanding Sex Differences</vt:lpstr>
      <vt:lpstr>Sex Limitation Defined </vt:lpstr>
      <vt:lpstr>Research Questions Using Twin Models to Discuss the Role of Sex Limitation on Sex Differences </vt:lpstr>
      <vt:lpstr>Classical Twin Model</vt:lpstr>
      <vt:lpstr>Patterns of Twin Correlation</vt:lpstr>
      <vt:lpstr>PowerPoint Presentation</vt:lpstr>
      <vt:lpstr>PowerPoint Presentation</vt:lpstr>
      <vt:lpstr>Quantitative Sex Limitation </vt:lpstr>
      <vt:lpstr>PowerPoint Presentation</vt:lpstr>
      <vt:lpstr>Implementing a Quantitative Sex Limitation Model in OpenMx</vt:lpstr>
      <vt:lpstr>PowerPoint Presentation</vt:lpstr>
      <vt:lpstr>Quantitative Sex Limitation Deconstructed Means and Covariate (using Definition Variable)</vt:lpstr>
      <vt:lpstr>Quantitative Sex Limitation Deconstructed Means and Covariate (using Definition Variable)</vt:lpstr>
      <vt:lpstr>Quantitative Sex Limitation Deconstructed Variance Components</vt:lpstr>
      <vt:lpstr>Quantitative Sex Limitation Deconstructed Variance Components</vt:lpstr>
      <vt:lpstr>PowerPoint Presentation</vt:lpstr>
      <vt:lpstr>PowerPoint Presentation</vt:lpstr>
      <vt:lpstr>Sex Limitation – A Roadmap (Part 1)</vt:lpstr>
      <vt:lpstr>Sex Limitation – A Roadmap (Part 2)</vt:lpstr>
      <vt:lpstr>Sex Limitation – A Roadmap (Part 3)</vt:lpstr>
      <vt:lpstr>Time to Play!</vt:lpstr>
      <vt:lpstr>Take Home Points</vt:lpstr>
      <vt:lpstr>Take Home Points</vt:lpstr>
      <vt:lpstr>Practical Take Home Points</vt:lpstr>
      <vt:lpstr>But What about  Opposite Sex Twin Pairs?</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Univariate Twin Models to Study Sex Differences: An Introduction</dc:title>
  <dc:creator>Elizabeth Prom-Wormley</dc:creator>
  <cp:lastModifiedBy>Elizabeth Prom-Wormley</cp:lastModifiedBy>
  <cp:revision>28</cp:revision>
  <dcterms:created xsi:type="dcterms:W3CDTF">2024-02-24T22:04:53Z</dcterms:created>
  <dcterms:modified xsi:type="dcterms:W3CDTF">2024-03-05T17:09:11Z</dcterms:modified>
</cp:coreProperties>
</file>