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484" r:id="rId3"/>
    <p:sldId id="510" r:id="rId4"/>
    <p:sldId id="511" r:id="rId5"/>
    <p:sldId id="509" r:id="rId6"/>
    <p:sldId id="512" r:id="rId7"/>
    <p:sldId id="491" r:id="rId8"/>
    <p:sldId id="283" r:id="rId9"/>
    <p:sldId id="284" r:id="rId10"/>
    <p:sldId id="285" r:id="rId11"/>
    <p:sldId id="287" r:id="rId12"/>
    <p:sldId id="485" r:id="rId13"/>
    <p:sldId id="486" r:id="rId14"/>
    <p:sldId id="487" r:id="rId15"/>
    <p:sldId id="488" r:id="rId16"/>
    <p:sldId id="489" r:id="rId17"/>
    <p:sldId id="450" r:id="rId18"/>
    <p:sldId id="490" r:id="rId19"/>
    <p:sldId id="377" r:id="rId20"/>
    <p:sldId id="321" r:id="rId21"/>
    <p:sldId id="332" r:id="rId22"/>
    <p:sldId id="333" r:id="rId23"/>
    <p:sldId id="342" r:id="rId24"/>
    <p:sldId id="339" r:id="rId25"/>
    <p:sldId id="492" r:id="rId26"/>
    <p:sldId id="505" r:id="rId27"/>
    <p:sldId id="507" r:id="rId28"/>
    <p:sldId id="280" r:id="rId29"/>
    <p:sldId id="506" r:id="rId30"/>
    <p:sldId id="508" r:id="rId31"/>
    <p:sldId id="504" r:id="rId32"/>
    <p:sldId id="288" r:id="rId33"/>
    <p:sldId id="493" r:id="rId34"/>
    <p:sldId id="286" r:id="rId35"/>
    <p:sldId id="442" r:id="rId36"/>
    <p:sldId id="482" r:id="rId37"/>
    <p:sldId id="499" r:id="rId38"/>
    <p:sldId id="495" r:id="rId39"/>
    <p:sldId id="494" r:id="rId40"/>
    <p:sldId id="497" r:id="rId41"/>
    <p:sldId id="496" r:id="rId42"/>
    <p:sldId id="258" r:id="rId43"/>
    <p:sldId id="260" r:id="rId44"/>
    <p:sldId id="270" r:id="rId45"/>
    <p:sldId id="263" r:id="rId46"/>
    <p:sldId id="271" r:id="rId47"/>
    <p:sldId id="266" r:id="rId48"/>
    <p:sldId id="274" r:id="rId49"/>
    <p:sldId id="261" r:id="rId50"/>
    <p:sldId id="498" r:id="rId51"/>
    <p:sldId id="500" r:id="rId52"/>
    <p:sldId id="305" r:id="rId53"/>
    <p:sldId id="306" r:id="rId54"/>
    <p:sldId id="501" r:id="rId55"/>
    <p:sldId id="281" r:id="rId56"/>
    <p:sldId id="282" r:id="rId57"/>
    <p:sldId id="301" r:id="rId58"/>
    <p:sldId id="278" r:id="rId59"/>
    <p:sldId id="259" r:id="rId60"/>
    <p:sldId id="479" r:id="rId61"/>
    <p:sldId id="502" r:id="rId62"/>
    <p:sldId id="480" r:id="rId63"/>
    <p:sldId id="481" r:id="rId64"/>
    <p:sldId id="300" r:id="rId65"/>
    <p:sldId id="503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E5E5F-AECC-4938-AAA4-0CE5369DBBE4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1F552-B5AE-47EF-A7E6-405BBA312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39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2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PRS</a:t>
            </a:r>
            <a:r>
              <a:rPr lang="en-US" baseline="0" dirty="0"/>
              <a:t> are a tool that allow us to test hypotheses regarding the genetic liability to a trait.</a:t>
            </a:r>
          </a:p>
          <a:p>
            <a:endParaRPr lang="en-US" baseline="0" dirty="0"/>
          </a:p>
          <a:p>
            <a:r>
              <a:rPr lang="en-US" baseline="0" dirty="0"/>
              <a:t>We will eventually need to perform associations between our PRS and a trait of interest. </a:t>
            </a:r>
          </a:p>
          <a:p>
            <a:endParaRPr lang="en-US" baseline="0" dirty="0"/>
          </a:p>
          <a:p>
            <a:r>
              <a:rPr lang="en-US" baseline="0" dirty="0"/>
              <a:t>The trait of interest will depend on what our question is and what the PRS is being used for, but regardless of it there are important considerations: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65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3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7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8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C3AC-678B-9346-B51D-3CBAC147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8AD9FB-C851-D99B-DABA-60510A9ED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98B933-3E0C-3ED3-B669-9FF2CFDFA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CE2FD-C7DB-48F8-ECEE-D438E4A6C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2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4C341C6-687E-4C7C-8377-B960B8E60CAF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E2D00F8-8452-442D-8508-92E7E3C33B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44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41C6-687E-4C7C-8377-B960B8E60CAF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00F8-8452-442D-8508-92E7E3C33B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97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4C341C6-687E-4C7C-8377-B960B8E60CAF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E2D00F8-8452-442D-8508-92E7E3C33B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17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41C6-687E-4C7C-8377-B960B8E60CAF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00F8-8452-442D-8508-92E7E3C33B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551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4C341C6-687E-4C7C-8377-B960B8E60CAF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E2D00F8-8452-442D-8508-92E7E3C33B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071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4C341C6-687E-4C7C-8377-B960B8E60CAF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E2D00F8-8452-442D-8508-92E7E3C33B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654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4C341C6-687E-4C7C-8377-B960B8E60CAF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E2D00F8-8452-442D-8508-92E7E3C33B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37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41C6-687E-4C7C-8377-B960B8E60CAF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00F8-8452-442D-8508-92E7E3C33B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87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4C341C6-687E-4C7C-8377-B960B8E60CAF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E2D00F8-8452-442D-8508-92E7E3C33B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16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41C6-687E-4C7C-8377-B960B8E60CAF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00F8-8452-442D-8508-92E7E3C33B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72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4C341C6-687E-4C7C-8377-B960B8E60CAF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1E2D00F8-8452-442D-8508-92E7E3C33B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57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41C6-687E-4C7C-8377-B960B8E60CAF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00F8-8452-442D-8508-92E7E3C33B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035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9.jpg"/><Relationship Id="rId4" Type="http://schemas.openxmlformats.org/officeDocument/2006/relationships/image" Target="../media/image8.web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mputationserver.sph.umich.edu/" TargetMode="External"/><Relationship Id="rId2" Type="http://schemas.openxmlformats.org/officeDocument/2006/relationships/hyperlink" Target="http://genome.sph.umich.edu/wiki/Minimac3_Imputation_Cookboo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putation.biodatacatalyst.nhlbi.nih.gov/" TargetMode="External"/><Relationship Id="rId4" Type="http://schemas.openxmlformats.org/officeDocument/2006/relationships/hyperlink" Target="https://imputation.sanger.ac.uk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igma.ini.usc.edu/research/download-enigma-gwas-results/" TargetMode="External"/><Relationship Id="rId2" Type="http://schemas.openxmlformats.org/officeDocument/2006/relationships/hyperlink" Target="https://pgc.unc.edu/for-researchers/download-results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7C70-36D7-0804-47C5-B07F92B9F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AU" dirty="0"/>
              <a:t>Using genotypic data in our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85F13-8CE0-7615-FE26-0053315A96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  <a:p>
            <a:pPr algn="r"/>
            <a:r>
              <a:rPr lang="en-AU" dirty="0"/>
              <a:t>Sarah Medland </a:t>
            </a:r>
          </a:p>
          <a:p>
            <a:pPr algn="r"/>
            <a:r>
              <a:rPr lang="en-AU" dirty="0"/>
              <a:t>Boulder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178ED-FD73-AC61-EA37-29B96B0C1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807" y="5511732"/>
            <a:ext cx="2469382" cy="11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3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472AB5-2259-21C3-2A1C-490842FA4C6B}"/>
              </a:ext>
            </a:extLst>
          </p:cNvPr>
          <p:cNvSpPr/>
          <p:nvPr/>
        </p:nvSpPr>
        <p:spPr>
          <a:xfrm>
            <a:off x="4590854" y="683443"/>
            <a:ext cx="6890992" cy="549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we get genetic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974" y="797785"/>
            <a:ext cx="6281873" cy="1245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Collect a DNA sample</a:t>
            </a:r>
          </a:p>
        </p:txBody>
      </p:sp>
      <p:sp>
        <p:nvSpPr>
          <p:cNvPr id="4" name="AutoShape 2" descr="Image result for isoheli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60" y="2844800"/>
            <a:ext cx="486166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1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EB76D-A65C-0F66-67A3-FC43CD159AA2}"/>
              </a:ext>
            </a:extLst>
          </p:cNvPr>
          <p:cNvSpPr/>
          <p:nvPr/>
        </p:nvSpPr>
        <p:spPr>
          <a:xfrm>
            <a:off x="4590854" y="683443"/>
            <a:ext cx="6890992" cy="549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we get genetic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829" y="1579043"/>
            <a:ext cx="6281873" cy="26258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Extract the DNA</a:t>
            </a:r>
          </a:p>
          <a:p>
            <a:pPr marL="0" indent="0">
              <a:buNone/>
            </a:pPr>
            <a:endParaRPr lang="en-A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non lab trained folk this webpage gives a lay overview that you might find helpful</a:t>
            </a:r>
          </a:p>
          <a:p>
            <a:pPr marL="0" indent="0">
              <a:buNone/>
            </a:pPr>
            <a:r>
              <a:rPr lang="en-AU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https://learn.genetics.utah.edu/content/labs/extraction/howto/</a:t>
            </a:r>
          </a:p>
        </p:txBody>
      </p:sp>
      <p:sp>
        <p:nvSpPr>
          <p:cNvPr id="4" name="AutoShape 2" descr="Image result for isoheli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7CCD7-9D43-7A3C-05A9-4CDA0AAA6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3" y="4260273"/>
            <a:ext cx="1624445" cy="24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8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4A66F-32E4-D619-BB65-7CBBE1123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5C55B00-5FD9-2104-B1E6-63D948049509}"/>
              </a:ext>
            </a:extLst>
          </p:cNvPr>
          <p:cNvSpPr/>
          <p:nvPr/>
        </p:nvSpPr>
        <p:spPr>
          <a:xfrm>
            <a:off x="4590854" y="683443"/>
            <a:ext cx="6890992" cy="549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AF3E0-EACB-001A-23B0-30547D62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we get genetic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5AB0-567E-CF89-B56D-634BA6D7F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720" y="295883"/>
            <a:ext cx="6281873" cy="161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Genotype the samples</a:t>
            </a:r>
          </a:p>
        </p:txBody>
      </p:sp>
      <p:sp>
        <p:nvSpPr>
          <p:cNvPr id="4" name="AutoShape 2" descr="Image result for isohelix">
            <a:extLst>
              <a:ext uri="{FF2B5EF4-FFF2-40B4-BE49-F238E27FC236}">
                <a16:creationId xmlns:a16="http://schemas.microsoft.com/office/drawing/2014/main" id="{7D437869-01E6-2DB2-7CE8-7A0194C26F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F010B3-4226-C407-F66D-BD801B650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6" y="1481706"/>
            <a:ext cx="2900140" cy="194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7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D8ABD-64E8-980C-57EF-DF21DE3B7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0C60A1-E66E-88C0-119E-85DEED4B01E6}"/>
              </a:ext>
            </a:extLst>
          </p:cNvPr>
          <p:cNvSpPr/>
          <p:nvPr/>
        </p:nvSpPr>
        <p:spPr>
          <a:xfrm>
            <a:off x="593889" y="683443"/>
            <a:ext cx="10887957" cy="535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B655C-BB30-F664-5529-25F3FA23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we get genetic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8AB24-E1FE-1644-F8FF-65374165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720" y="295883"/>
            <a:ext cx="6281873" cy="161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Genotype the samples</a:t>
            </a:r>
          </a:p>
        </p:txBody>
      </p:sp>
      <p:sp>
        <p:nvSpPr>
          <p:cNvPr id="4" name="AutoShape 2" descr="Image result for isohelix">
            <a:extLst>
              <a:ext uri="{FF2B5EF4-FFF2-40B4-BE49-F238E27FC236}">
                <a16:creationId xmlns:a16="http://schemas.microsoft.com/office/drawing/2014/main" id="{7F33CF33-953C-50A5-17C4-E80CE4F48B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B5101-2A95-88A2-4FA8-1C985A1EF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1"/>
          <a:stretch/>
        </p:blipFill>
        <p:spPr>
          <a:xfrm>
            <a:off x="4798291" y="3578146"/>
            <a:ext cx="2184322" cy="1687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24B322-C172-C8B7-49E8-BCD115FED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66" y="3578146"/>
            <a:ext cx="3266800" cy="16878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818100-A762-BA25-7CE3-091B07566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18" y="1555594"/>
            <a:ext cx="10336067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88899-459A-7545-FD82-AA6DFE29A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6DEBBE-9124-823B-7C48-D2EFFAC359EA}"/>
              </a:ext>
            </a:extLst>
          </p:cNvPr>
          <p:cNvSpPr/>
          <p:nvPr/>
        </p:nvSpPr>
        <p:spPr>
          <a:xfrm>
            <a:off x="4590854" y="683443"/>
            <a:ext cx="6890992" cy="549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31E14-5C65-DA30-5D8E-A900CB32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we get genetic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1C9F-041C-2DD8-8C40-CA3D1875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720" y="295883"/>
            <a:ext cx="6281873" cy="161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Genotype the samples</a:t>
            </a:r>
          </a:p>
        </p:txBody>
      </p:sp>
      <p:sp>
        <p:nvSpPr>
          <p:cNvPr id="4" name="AutoShape 2" descr="Image result for isohelix">
            <a:extLst>
              <a:ext uri="{FF2B5EF4-FFF2-40B4-BE49-F238E27FC236}">
                <a16:creationId xmlns:a16="http://schemas.microsoft.com/office/drawing/2014/main" id="{D7E590E8-D1D4-F09D-FF29-9D710F889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F2EA5F-7625-598B-D0B2-9581A971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6" y="1481706"/>
            <a:ext cx="2900140" cy="1943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74A808-C0B8-37CD-122F-67BB009B1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35" y="1481706"/>
            <a:ext cx="3010773" cy="1943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29558-250D-CCED-40A3-9C359EA255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1"/>
          <a:stretch/>
        </p:blipFill>
        <p:spPr>
          <a:xfrm>
            <a:off x="4798291" y="3578146"/>
            <a:ext cx="2184322" cy="1687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E2074C-CA54-AA12-F924-B5722F1E4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66" y="3578146"/>
            <a:ext cx="3266800" cy="16878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B1AF4B-BEED-60EE-8A34-76D1C212B8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6"/>
          <a:stretch/>
        </p:blipFill>
        <p:spPr>
          <a:xfrm>
            <a:off x="10366896" y="3671259"/>
            <a:ext cx="1066593" cy="15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2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78E39-8A6D-9072-EE43-1EC6977DD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B1CE74-5E16-65EE-98B9-90D1CAE3DE85}"/>
              </a:ext>
            </a:extLst>
          </p:cNvPr>
          <p:cNvSpPr/>
          <p:nvPr/>
        </p:nvSpPr>
        <p:spPr>
          <a:xfrm>
            <a:off x="4590854" y="683443"/>
            <a:ext cx="6890992" cy="549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DFA48-4341-7E5E-4111-B1CF22E8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 we do to get it ready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2418B-A401-64B5-1E90-DBB4CD387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147" y="505850"/>
            <a:ext cx="6281873" cy="5846299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Control</a:t>
            </a: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Genotype level – allele frequency, missingness, Hardy-Weinberg Equilibrium (distribution of alleles) </a:t>
            </a: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level – missingness, heterozygosity, chromosomal distributions</a:t>
            </a:r>
          </a:p>
          <a:p>
            <a:pPr marL="457200" lvl="1" indent="0">
              <a:buNone/>
            </a:pPr>
            <a:r>
              <a:rPr lang="en-AU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back next year to learn how to do this</a:t>
            </a:r>
          </a:p>
        </p:txBody>
      </p:sp>
      <p:sp>
        <p:nvSpPr>
          <p:cNvPr id="4" name="AutoShape 2" descr="Image result for isohelix">
            <a:extLst>
              <a:ext uri="{FF2B5EF4-FFF2-40B4-BE49-F238E27FC236}">
                <a16:creationId xmlns:a16="http://schemas.microsoft.com/office/drawing/2014/main" id="{02C22D89-F970-2626-E0F0-69C85C44E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84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71B4F-3D45-7D5F-0EBC-4EDFC91EE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3F0C8B-A1E4-9574-D32E-D7DA2C8A919A}"/>
              </a:ext>
            </a:extLst>
          </p:cNvPr>
          <p:cNvSpPr/>
          <p:nvPr/>
        </p:nvSpPr>
        <p:spPr>
          <a:xfrm>
            <a:off x="4590854" y="683443"/>
            <a:ext cx="6890992" cy="549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C528A-D834-389C-0237-FB6C4EAD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 we do to get it ready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9A00-00AE-6B9C-3E6A-7ADC1D935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720" y="295882"/>
            <a:ext cx="6281873" cy="5846299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Imputation</a:t>
            </a: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pay to genotype ~.4-1M markers</a:t>
            </a: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imputation we can get data for ~9M extra markers for free*</a:t>
            </a:r>
          </a:p>
        </p:txBody>
      </p:sp>
      <p:sp>
        <p:nvSpPr>
          <p:cNvPr id="4" name="AutoShape 2" descr="Image result for isohelix">
            <a:extLst>
              <a:ext uri="{FF2B5EF4-FFF2-40B4-BE49-F238E27FC236}">
                <a16:creationId xmlns:a16="http://schemas.microsoft.com/office/drawing/2014/main" id="{3E21B576-7281-4074-F10C-930DDAE04B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220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ED67AC-28E1-9BEA-9FDF-AA36643A0B77}"/>
              </a:ext>
            </a:extLst>
          </p:cNvPr>
          <p:cNvSpPr/>
          <p:nvPr/>
        </p:nvSpPr>
        <p:spPr>
          <a:xfrm>
            <a:off x="669303" y="683442"/>
            <a:ext cx="10812543" cy="585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7498080" cy="1143000"/>
          </a:xfrm>
        </p:spPr>
        <p:txBody>
          <a:bodyPr>
            <a:normAutofit/>
          </a:bodyPr>
          <a:lstStyle/>
          <a:p>
            <a:r>
              <a:rPr lang="en-AU" dirty="0"/>
              <a:t>What is imputation? </a:t>
            </a:r>
            <a:r>
              <a:rPr lang="en-AU" sz="1600" dirty="0"/>
              <a:t>(</a:t>
            </a:r>
            <a:r>
              <a:rPr lang="en-AU" sz="1600" dirty="0" err="1"/>
              <a:t>Marchini</a:t>
            </a:r>
            <a:r>
              <a:rPr lang="en-AU" sz="1600" dirty="0"/>
              <a:t> &amp; </a:t>
            </a:r>
            <a:r>
              <a:rPr lang="en-AU" sz="1600" dirty="0" err="1"/>
              <a:t>Howie</a:t>
            </a:r>
            <a:r>
              <a:rPr lang="en-AU" sz="1600" dirty="0"/>
              <a:t> 2010)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177027"/>
            <a:ext cx="2162175" cy="21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11301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524" y="1958901"/>
            <a:ext cx="2800800" cy="29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724" y="4038601"/>
            <a:ext cx="2163600" cy="23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5953124" y="3352800"/>
            <a:ext cx="0" cy="631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86525" y="3242574"/>
            <a:ext cx="714375" cy="567427"/>
          </a:xfrm>
          <a:prstGeom prst="straightConnector1">
            <a:avLst/>
          </a:prstGeom>
          <a:ln w="28575"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5037588" y="3325850"/>
            <a:ext cx="382136" cy="4278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83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66E968-03F5-03A4-0E79-ACEAD7BFE1A6}"/>
              </a:ext>
            </a:extLst>
          </p:cNvPr>
          <p:cNvSpPr/>
          <p:nvPr/>
        </p:nvSpPr>
        <p:spPr>
          <a:xfrm>
            <a:off x="4590854" y="683443"/>
            <a:ext cx="6890992" cy="549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D9750-95FE-EAB5-6E66-07DCD66F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Imputation reference sets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3E17-5D74-5C66-9532-02F0FC1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608497" cy="5333663"/>
          </a:xfrm>
        </p:spPr>
        <p:txBody>
          <a:bodyPr>
            <a:normAutofit fontScale="77500" lnSpcReduction="20000"/>
          </a:bodyPr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Publicly Available References</a:t>
            </a: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HapMap</a:t>
            </a: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1KGP – phase 3 version v5</a:t>
            </a:r>
          </a:p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 only available via custom imputation servers </a:t>
            </a: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HRC - 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64,976 haplotypes 39,235,157 SNPs</a:t>
            </a:r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CAPPA – African American/Caribbean </a:t>
            </a:r>
          </a:p>
          <a:p>
            <a:pPr lvl="1"/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Multi-ethnic HLA </a:t>
            </a:r>
          </a:p>
          <a:p>
            <a:pPr lvl="1"/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Genome Asia Pilot - </a:t>
            </a:r>
            <a:r>
              <a:rPr lang="en-GB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GAsP</a:t>
            </a:r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TopMed</a:t>
            </a: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97,256 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haplotypes 308,107,085 SNPs (b38)</a:t>
            </a:r>
          </a:p>
        </p:txBody>
      </p:sp>
    </p:spTree>
    <p:extLst>
      <p:ext uri="{BB962C8B-B14F-4D97-AF65-F5344CB8AC3E}">
        <p14:creationId xmlns:p14="http://schemas.microsoft.com/office/powerpoint/2010/main" val="354039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EA852-8DCB-47D8-9571-AF059C4C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EA2E-617C-488A-84CB-DFD000F3B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061C7-D424-4ED7-BEEF-83DCB69E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21" y="456807"/>
            <a:ext cx="4782579" cy="36579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B415D-FF5E-4123-AEC1-7B0C99A0E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8"/>
          <a:stretch/>
        </p:blipFill>
        <p:spPr>
          <a:xfrm>
            <a:off x="609600" y="456807"/>
            <a:ext cx="6153319" cy="29192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19B9D-0161-4A4D-910A-D060313E9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172631"/>
            <a:ext cx="5622235" cy="3172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236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550D-6092-C524-F11F-A2B3BAA7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1922-F19E-2597-583D-4C3881A3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 I’ll talk a bit about</a:t>
            </a:r>
          </a:p>
          <a:p>
            <a:pPr lvl="1"/>
            <a:r>
              <a:rPr lang="en-AU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we get genotypic data </a:t>
            </a:r>
          </a:p>
          <a:p>
            <a:pPr lvl="1"/>
            <a:r>
              <a:rPr lang="en-AU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we do to get it ready to use</a:t>
            </a:r>
          </a:p>
          <a:p>
            <a:pPr lvl="1"/>
            <a:r>
              <a:rPr lang="en-AU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Estimating relatedness</a:t>
            </a:r>
          </a:p>
          <a:p>
            <a:pPr lvl="1"/>
            <a:r>
              <a:rPr lang="en-AU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GWAS</a:t>
            </a:r>
          </a:p>
          <a:p>
            <a:pPr lvl="1"/>
            <a:r>
              <a:rPr lang="en-AU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PRS</a:t>
            </a:r>
          </a:p>
        </p:txBody>
      </p:sp>
    </p:spTree>
    <p:extLst>
      <p:ext uri="{BB962C8B-B14F-4D97-AF65-F5344CB8AC3E}">
        <p14:creationId xmlns:p14="http://schemas.microsoft.com/office/powerpoint/2010/main" val="3459441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93FDC8-F55D-AE62-13FF-FFBA54C32768}"/>
              </a:ext>
            </a:extLst>
          </p:cNvPr>
          <p:cNvSpPr/>
          <p:nvPr/>
        </p:nvSpPr>
        <p:spPr>
          <a:xfrm>
            <a:off x="688157" y="1107649"/>
            <a:ext cx="10793689" cy="5274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19200"/>
            <a:ext cx="8162041" cy="518160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DIY – Use a cookbook!</a:t>
            </a:r>
          </a:p>
          <a:p>
            <a:pPr marL="411480" lvl="1" indent="0">
              <a:buNone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http://genome.sph.umich.edu/wiki/Minimac3_Imputation_Cookbook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OR http://genome.sph.umich.edu/wiki/IMPUTE2:_1000_Genomes_Imputation_Cookbook</a:t>
            </a:r>
          </a:p>
          <a:p>
            <a:r>
              <a:rPr lang="en-A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UMich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Imputation Server</a:t>
            </a:r>
          </a:p>
          <a:p>
            <a:pPr lvl="1"/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https://imputationserver.sph.umich.edu/</a:t>
            </a:r>
            <a:endParaRPr lang="en-AU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Sanger Imputation Server</a:t>
            </a:r>
          </a:p>
          <a:p>
            <a:pPr lvl="1"/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https://imputation.sanger.ac.uk/</a:t>
            </a:r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A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TOPMed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Imputation Server</a:t>
            </a:r>
          </a:p>
          <a:p>
            <a:pPr lvl="1"/>
            <a:r>
              <a:rPr lang="en-AU" sz="2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https://imputation.biodatacatalyst.nhlbi.nih.gov/</a:t>
            </a:r>
            <a:endParaRPr lang="en-AU" sz="2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AU" sz="2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385F8B-97D1-A44F-DE3E-9AFA944D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88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867097-D02D-80CB-6530-B02A9DABBBFC}"/>
              </a:ext>
            </a:extLst>
          </p:cNvPr>
          <p:cNvSpPr/>
          <p:nvPr/>
        </p:nvSpPr>
        <p:spPr>
          <a:xfrm>
            <a:off x="875515" y="683443"/>
            <a:ext cx="10606331" cy="563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-79157"/>
            <a:ext cx="10058400" cy="1450757"/>
          </a:xfrm>
        </p:spPr>
        <p:txBody>
          <a:bodyPr/>
          <a:lstStyle/>
          <a:p>
            <a:r>
              <a:rPr lang="en-AU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411" y="835918"/>
            <a:ext cx="9510074" cy="2553841"/>
          </a:xfrm>
        </p:spPr>
        <p:txBody>
          <a:bodyPr/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commonly used genotype output formats</a:t>
            </a: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 call or best guess </a:t>
            </a: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Dosage data (most common – 1 number per SNP, 1-2)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5"/>
          <a:stretch/>
        </p:blipFill>
        <p:spPr bwMode="auto">
          <a:xfrm>
            <a:off x="1806411" y="3266209"/>
            <a:ext cx="9220200" cy="25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1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CDFE28-C4F7-5AF8-38EB-E56BCEDE1FA9}"/>
              </a:ext>
            </a:extLst>
          </p:cNvPr>
          <p:cNvSpPr/>
          <p:nvPr/>
        </p:nvSpPr>
        <p:spPr>
          <a:xfrm>
            <a:off x="924080" y="683443"/>
            <a:ext cx="10557766" cy="5198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19" y="-99685"/>
            <a:ext cx="10058400" cy="1450757"/>
          </a:xfrm>
        </p:spPr>
        <p:txBody>
          <a:bodyPr/>
          <a:lstStyle/>
          <a:p>
            <a:r>
              <a:rPr lang="en-AU" dirty="0"/>
              <a:t>Output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74" y="4606956"/>
            <a:ext cx="809783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74" y="3691047"/>
            <a:ext cx="8097837" cy="80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365"/>
          <a:stretch/>
        </p:blipFill>
        <p:spPr bwMode="auto">
          <a:xfrm>
            <a:off x="1719074" y="1815100"/>
            <a:ext cx="8753852" cy="166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BD0B1D-6925-E8C1-FC38-9D562FA9B43B}"/>
              </a:ext>
            </a:extLst>
          </p:cNvPr>
          <p:cNvSpPr txBox="1">
            <a:spLocks/>
          </p:cNvSpPr>
          <p:nvPr/>
        </p:nvSpPr>
        <p:spPr>
          <a:xfrm>
            <a:off x="1757846" y="365135"/>
            <a:ext cx="9510074" cy="1615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all markers are well imputed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36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24FE93-98E6-F62E-9F4B-4EB7258E7009}"/>
              </a:ext>
            </a:extLst>
          </p:cNvPr>
          <p:cNvSpPr/>
          <p:nvPr/>
        </p:nvSpPr>
        <p:spPr>
          <a:xfrm>
            <a:off x="745040" y="380873"/>
            <a:ext cx="10736806" cy="6112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240840" cy="2227997"/>
          </a:xfrm>
        </p:spPr>
        <p:txBody>
          <a:bodyPr/>
          <a:lstStyle/>
          <a:p>
            <a:r>
              <a:rPr lang="en-AU" dirty="0"/>
              <a:t>The r</a:t>
            </a:r>
            <a:r>
              <a:rPr lang="en-AU" baseline="30000" dirty="0"/>
              <a:t>2</a:t>
            </a:r>
            <a:r>
              <a:rPr lang="en-AU" dirty="0"/>
              <a:t> metrics differ between imputation programs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80" y="3725937"/>
            <a:ext cx="51333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6503300-8A57-4F52-B3FF-746B04D9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8765"/>
            <a:ext cx="4817560" cy="333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BDEA371-697B-40C9-8200-A741FCE7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21" y="3735365"/>
            <a:ext cx="4816081" cy="26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E94D-AA6C-9C58-8E0D-FB6814396A29}"/>
              </a:ext>
            </a:extLst>
          </p:cNvPr>
          <p:cNvSpPr txBox="1">
            <a:spLocks/>
          </p:cNvSpPr>
          <p:nvPr/>
        </p:nvSpPr>
        <p:spPr>
          <a:xfrm>
            <a:off x="745040" y="541263"/>
            <a:ext cx="5720917" cy="2329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Imputation accuracy is calculated differently by the two main imputation programs</a:t>
            </a:r>
          </a:p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is highly correlated and conceptually the same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84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0C6821-7BCB-BEE6-AE36-C6A27AF30DF5}"/>
              </a:ext>
            </a:extLst>
          </p:cNvPr>
          <p:cNvSpPr/>
          <p:nvPr/>
        </p:nvSpPr>
        <p:spPr>
          <a:xfrm>
            <a:off x="970961" y="683442"/>
            <a:ext cx="10510885" cy="545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49443"/>
            <a:ext cx="10058400" cy="1450757"/>
          </a:xfrm>
        </p:spPr>
        <p:txBody>
          <a:bodyPr/>
          <a:lstStyle/>
          <a:p>
            <a:r>
              <a:rPr lang="en-AU" dirty="0"/>
              <a:t>Post imputation QC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34750" y="881891"/>
            <a:ext cx="4724400" cy="4800600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imputation you need to check that it worked and the data look ok</a:t>
            </a:r>
          </a:p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Things to check</a:t>
            </a:r>
          </a:p>
          <a:p>
            <a:pPr lvl="1"/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 r</a:t>
            </a:r>
            <a:r>
              <a:rPr lang="en-AU" sz="2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across each chromosome look to see where it drops off</a:t>
            </a:r>
          </a:p>
          <a:p>
            <a:pPr lvl="1"/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 MAF-reference MAF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3446850" cy="35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09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B1DFF-D055-EFA5-B6B1-B336A570A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9A13-7D5B-25C0-528D-B42F6C3D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922235"/>
          </a:xfrm>
        </p:spPr>
        <p:txBody>
          <a:bodyPr>
            <a:normAutofit/>
          </a:bodyPr>
          <a:lstStyle/>
          <a:p>
            <a:r>
              <a:rPr lang="en-AU" dirty="0"/>
              <a:t>Estimating relatedness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36263-4459-2130-2CB8-3E5DD50B185F}"/>
              </a:ext>
            </a:extLst>
          </p:cNvPr>
          <p:cNvSpPr txBox="1"/>
          <p:nvPr/>
        </p:nvSpPr>
        <p:spPr>
          <a:xfrm>
            <a:off x="603314" y="5776944"/>
            <a:ext cx="349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Credit: Loci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Yengo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65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B4D25-7CC5-BEB8-112B-038A37EA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4A0C1B-2812-71A4-3B48-DB4EBAC8FC90}"/>
              </a:ext>
            </a:extLst>
          </p:cNvPr>
          <p:cNvSpPr/>
          <p:nvPr/>
        </p:nvSpPr>
        <p:spPr>
          <a:xfrm>
            <a:off x="4553146" y="683442"/>
            <a:ext cx="7126664" cy="546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04645-20BA-7376-7E06-06A22931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Genetic relationship matrices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547ABB-861C-05C6-9DAB-3840CA280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Genetic relationship matrices (GRM) are important tools for estimating heritability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Yesterday we used family level GRM based on expected relatedness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Image result for isohelix">
            <a:extLst>
              <a:ext uri="{FF2B5EF4-FFF2-40B4-BE49-F238E27FC236}">
                <a16:creationId xmlns:a16="http://schemas.microsoft.com/office/drawing/2014/main" id="{C88F239B-5369-6C2F-B0BF-3DCAA8F0E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98072A-D677-1227-D9E9-F9B34C8A5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60108"/>
              </p:ext>
            </p:extLst>
          </p:nvPr>
        </p:nvGraphicFramePr>
        <p:xfrm>
          <a:off x="5346044" y="5027714"/>
          <a:ext cx="5540868" cy="1118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217">
                  <a:extLst>
                    <a:ext uri="{9D8B030D-6E8A-4147-A177-3AD203B41FA5}">
                      <a16:colId xmlns:a16="http://schemas.microsoft.com/office/drawing/2014/main" val="476504182"/>
                    </a:ext>
                  </a:extLst>
                </a:gridCol>
                <a:gridCol w="1385217">
                  <a:extLst>
                    <a:ext uri="{9D8B030D-6E8A-4147-A177-3AD203B41FA5}">
                      <a16:colId xmlns:a16="http://schemas.microsoft.com/office/drawing/2014/main" val="4059666253"/>
                    </a:ext>
                  </a:extLst>
                </a:gridCol>
                <a:gridCol w="1385217">
                  <a:extLst>
                    <a:ext uri="{9D8B030D-6E8A-4147-A177-3AD203B41FA5}">
                      <a16:colId xmlns:a16="http://schemas.microsoft.com/office/drawing/2014/main" val="2953238387"/>
                    </a:ext>
                  </a:extLst>
                </a:gridCol>
                <a:gridCol w="1385217">
                  <a:extLst>
                    <a:ext uri="{9D8B030D-6E8A-4147-A177-3AD203B41FA5}">
                      <a16:colId xmlns:a16="http://schemas.microsoft.com/office/drawing/2014/main" val="416610940"/>
                    </a:ext>
                  </a:extLst>
                </a:gridCol>
              </a:tblGrid>
              <a:tr h="372854">
                <a:tc>
                  <a:txBody>
                    <a:bodyPr/>
                    <a:lstStyle/>
                    <a:p>
                      <a:r>
                        <a:rPr lang="en-AU" dirty="0"/>
                        <a:t>MZ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346525"/>
                  </a:ext>
                </a:extLst>
              </a:tr>
              <a:tr h="372854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62507"/>
                  </a:ext>
                </a:extLst>
              </a:tr>
              <a:tr h="372854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73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375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0D6D9-BE2F-13DA-0B60-140489145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FA7C69-45E7-DE6A-F417-CD03AF6C0E42}"/>
              </a:ext>
            </a:extLst>
          </p:cNvPr>
          <p:cNvSpPr/>
          <p:nvPr/>
        </p:nvSpPr>
        <p:spPr>
          <a:xfrm>
            <a:off x="4553146" y="683442"/>
            <a:ext cx="7126664" cy="546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BF58D-CC03-2942-4B67-7B588A29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Genetic relationship matrices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456283-9358-CBF6-6DDC-507357915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also calculate a GRM using SNP data.</a:t>
            </a:r>
          </a:p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many ways to calculate a GRM using SNP data </a:t>
            </a:r>
          </a:p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to use the standard estimator implemented in the software </a:t>
            </a:r>
            <a:r>
              <a:rPr lang="en-AU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GCTA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(but often calculated using Plink)</a:t>
            </a:r>
          </a:p>
          <a:p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Image result for isohelix">
            <a:extLst>
              <a:ext uri="{FF2B5EF4-FFF2-40B4-BE49-F238E27FC236}">
                <a16:creationId xmlns:a16="http://schemas.microsoft.com/office/drawing/2014/main" id="{556A2CD0-01ED-A476-7099-FE34B6D1BB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519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A81D8E-5E23-E175-2DCF-4D68D2ECDD48}"/>
              </a:ext>
            </a:extLst>
          </p:cNvPr>
          <p:cNvSpPr/>
          <p:nvPr/>
        </p:nvSpPr>
        <p:spPr>
          <a:xfrm>
            <a:off x="406815" y="683442"/>
            <a:ext cx="11272995" cy="515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07" y="86257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Standard GRM estimator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2C6E-0CF9-4044-A5B3-60F4A9F9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31" y="1545707"/>
            <a:ext cx="10937036" cy="47555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19" descr="Screen Shot 2015-02-26 at 9.17.39 PM.png">
            <a:extLst>
              <a:ext uri="{FF2B5EF4-FFF2-40B4-BE49-F238E27FC236}">
                <a16:creationId xmlns:a16="http://schemas.microsoft.com/office/drawing/2014/main" id="{79E36475-C926-2444-B433-349ED3C32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5" y="1813480"/>
            <a:ext cx="44958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E7D224-BAF0-364D-9EDA-C4FC78EF33D8}"/>
                  </a:ext>
                </a:extLst>
              </p:cNvPr>
              <p:cNvSpPr txBox="1"/>
              <p:nvPr/>
            </p:nvSpPr>
            <p:spPr>
              <a:xfrm>
                <a:off x="406815" y="2844560"/>
                <a:ext cx="7092749" cy="1776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entury Gothic" panose="020B0502020202020204" pitchFamily="34" charset="0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are the minor allele count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,</a:t>
                </a:r>
                <a:r>
                  <a:rPr lang="en-AU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= 0,1 or 2) </a:t>
                </a: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at SNP </a:t>
                </a:r>
                <a:r>
                  <a:rPr lang="en-US" dirty="0" err="1">
                    <a:latin typeface="Century Gothic" panose="020B0502020202020204" pitchFamily="34" charset="0"/>
                  </a:rPr>
                  <a:t>i</a:t>
                </a:r>
                <a:r>
                  <a:rPr lang="en-US" dirty="0">
                    <a:latin typeface="Century Gothic" panose="020B0502020202020204" pitchFamily="34" charset="0"/>
                  </a:rPr>
                  <a:t> for individuals j and k respectively,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the minor allele frequency (MAF) of SNP I and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the number of SNPs used to </a:t>
                </a: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calculate the GRM.</a:t>
                </a:r>
              </a:p>
              <a:p>
                <a:endParaRPr lang="en-US" dirty="0">
                  <a:latin typeface="Century Gothic" panose="020B0502020202020204" pitchFamily="34" charset="0"/>
                </a:endParaRPr>
              </a:p>
              <a:p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E7D224-BAF0-364D-9EDA-C4FC78EF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15" y="2844560"/>
                <a:ext cx="7092749" cy="1776640"/>
              </a:xfrm>
              <a:prstGeom prst="rect">
                <a:avLst/>
              </a:prstGeom>
              <a:blipFill>
                <a:blip r:embed="rId3"/>
                <a:stretch>
                  <a:fillRect l="-894" t="-2857" r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6E1C62-CAF2-9E4B-8575-398AEDAF271B}"/>
              </a:ext>
            </a:extLst>
          </p:cNvPr>
          <p:cNvSpPr txBox="1"/>
          <p:nvPr/>
        </p:nvSpPr>
        <p:spPr>
          <a:xfrm>
            <a:off x="7699070" y="1345931"/>
            <a:ext cx="3190938" cy="31393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Example of GRM between </a:t>
            </a:r>
          </a:p>
          <a:p>
            <a:r>
              <a:rPr lang="en-US" b="1" i="1" dirty="0"/>
              <a:t>N</a:t>
            </a:r>
            <a:r>
              <a:rPr lang="en-US" b="1" dirty="0"/>
              <a:t>=3 individuals</a:t>
            </a:r>
          </a:p>
          <a:p>
            <a:r>
              <a:rPr lang="en-US" b="1" dirty="0"/>
              <a:t>m=1000 SNPs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[$bash] </a:t>
            </a:r>
            <a:r>
              <a:rPr lang="en-US" dirty="0" err="1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zless</a:t>
            </a:r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myGRM.grm.gz</a:t>
            </a:r>
            <a:endParaRPr lang="en-US" dirty="0">
              <a:solidFill>
                <a:srgbClr val="0070C0"/>
              </a:solidFill>
              <a:latin typeface="Letter Gothic Std" panose="020B0409020202030304" pitchFamily="49" charset="77"/>
              <a:ea typeface="MS Mincho" panose="02020609040205080304" pitchFamily="49" charset="-128"/>
            </a:endParaRPr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1 1 1000  0.99</a:t>
            </a:r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1 2 1000 -0.01</a:t>
            </a:r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1 3 1000  0.01</a:t>
            </a:r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2 2 1000  1.03</a:t>
            </a:r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2 3 1000  0.03</a:t>
            </a:r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3 3 1000  1.01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C359DA-5746-F896-2BB3-D4DC99F08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31" y="5116704"/>
            <a:ext cx="6168169" cy="11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30836-98B9-7C52-2278-15F6D3F2F640}"/>
              </a:ext>
            </a:extLst>
          </p:cNvPr>
          <p:cNvSpPr/>
          <p:nvPr/>
        </p:nvSpPr>
        <p:spPr>
          <a:xfrm>
            <a:off x="406815" y="683442"/>
            <a:ext cx="11272995" cy="515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32" y="85206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Distribution of GRM values</a:t>
            </a:r>
            <a:endParaRPr lang="en-US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C2C6E-0CF9-4044-A5B3-60F4A9F9C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7332" y="1545707"/>
                <a:ext cx="4625374" cy="4515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entury Gothic" panose="020B0502020202020204" pitchFamily="34" charset="0"/>
                  </a:rPr>
                  <a:t>The expectation (over a large sample of relatives)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AU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= the expected relatedness</a:t>
                </a:r>
                <a:endParaRPr lang="en-AU" b="0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 Gothic" panose="020B0502020202020204" pitchFamily="34" charset="0"/>
                  </a:rPr>
                  <a:t>Observed relatedness may be still vary within a type of pedigree relationship.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C2C6E-0CF9-4044-A5B3-60F4A9F9C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332" y="1545707"/>
                <a:ext cx="4625374" cy="4515728"/>
              </a:xfrm>
              <a:blipFill>
                <a:blip r:embed="rId2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2C84B-35D6-F041-AB1B-875E23BF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61969CFF-05D6-4E42-9239-22A2DA907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530" y="1095808"/>
            <a:ext cx="5922675" cy="3948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8B6D10-BA55-384B-9E16-236096899F15}"/>
              </a:ext>
            </a:extLst>
          </p:cNvPr>
          <p:cNvSpPr txBox="1"/>
          <p:nvPr/>
        </p:nvSpPr>
        <p:spPr>
          <a:xfrm>
            <a:off x="8326003" y="4729297"/>
            <a:ext cx="283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Century Gothic" panose="020B0502020202020204" pitchFamily="34" charset="0"/>
              </a:rPr>
              <a:t>Data from UK Biobank participants</a:t>
            </a:r>
          </a:p>
          <a:p>
            <a:pPr algn="ctr"/>
            <a:r>
              <a:rPr lang="en-AU" sz="1000" dirty="0">
                <a:latin typeface="Century Gothic" panose="020B0502020202020204" pitchFamily="34" charset="0"/>
              </a:rPr>
              <a:t>(Application number 12505)</a:t>
            </a:r>
          </a:p>
        </p:txBody>
      </p:sp>
    </p:spTree>
    <p:extLst>
      <p:ext uri="{BB962C8B-B14F-4D97-AF65-F5344CB8AC3E}">
        <p14:creationId xmlns:p14="http://schemas.microsoft.com/office/powerpoint/2010/main" val="89902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B2BCB-BC0B-3DA5-4E46-8BDCB9431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CBB-8F13-4A04-621A-4531664D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Vocab/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94D0-1239-A2F1-380C-73B49EF4E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6" y="1625600"/>
            <a:ext cx="6281873" cy="3971636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Locus/Variant/Marker</a:t>
            </a: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given point in your genome</a:t>
            </a: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≠ gene</a:t>
            </a:r>
          </a:p>
          <a:p>
            <a:pPr lvl="1"/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46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37A48-4D18-3BC4-FA9A-84BBA6B3D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E6E097-B913-9777-C6CD-819563D5697F}"/>
              </a:ext>
            </a:extLst>
          </p:cNvPr>
          <p:cNvSpPr/>
          <p:nvPr/>
        </p:nvSpPr>
        <p:spPr>
          <a:xfrm>
            <a:off x="4553146" y="683442"/>
            <a:ext cx="7126664" cy="546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0A9E-0777-B9EE-3F74-F06B55CE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Genetic relationship matrices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044882-82F3-EB94-B246-6ECE53E17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Later today we will use relatedness calculated from SNPs in an </a:t>
            </a:r>
            <a:r>
              <a:rPr lang="en-A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OpenMx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 to estimate heritability</a:t>
            </a:r>
          </a:p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Thursday we will use relatedness calculated from SNPs to run Trio-GCTA</a:t>
            </a:r>
          </a:p>
          <a:p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Image result for isohelix">
            <a:extLst>
              <a:ext uri="{FF2B5EF4-FFF2-40B4-BE49-F238E27FC236}">
                <a16:creationId xmlns:a16="http://schemas.microsoft.com/office/drawing/2014/main" id="{1EB163A8-E269-7906-3517-58B2DBFD53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029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849AD-F317-EE55-70BF-EB077BC93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BBCE-B213-E474-9A13-1D8044BC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2214466"/>
          </a:xfrm>
        </p:spPr>
        <p:txBody>
          <a:bodyPr>
            <a:normAutofit/>
          </a:bodyPr>
          <a:lstStyle/>
          <a:p>
            <a:r>
              <a:rPr lang="en-AU" dirty="0"/>
              <a:t>Analysing our genotypic data…</a:t>
            </a:r>
          </a:p>
        </p:txBody>
      </p:sp>
    </p:spTree>
    <p:extLst>
      <p:ext uri="{BB962C8B-B14F-4D97-AF65-F5344CB8AC3E}">
        <p14:creationId xmlns:p14="http://schemas.microsoft.com/office/powerpoint/2010/main" val="3898105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A5F975D-BB3C-205C-07DB-9859ADABB79B}"/>
              </a:ext>
            </a:extLst>
          </p:cNvPr>
          <p:cNvSpPr/>
          <p:nvPr/>
        </p:nvSpPr>
        <p:spPr>
          <a:xfrm>
            <a:off x="4553146" y="683442"/>
            <a:ext cx="7126664" cy="546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Association analyses</a:t>
            </a:r>
          </a:p>
        </p:txBody>
      </p:sp>
      <p:sp>
        <p:nvSpPr>
          <p:cNvPr id="4" name="AutoShape 2" descr="Image result for isoheli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66EDF-0B0E-2C59-4DBA-4E4D3B332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45" y="1054378"/>
            <a:ext cx="7315200" cy="4391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97B9A9-B35E-88F4-C89B-6F5F140A5CE9}"/>
              </a:ext>
            </a:extLst>
          </p:cNvPr>
          <p:cNvSpPr txBox="1"/>
          <p:nvPr/>
        </p:nvSpPr>
        <p:spPr>
          <a:xfrm>
            <a:off x="5121112" y="5542012"/>
            <a:ext cx="6094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/>
              <a:t>https://www.yourgenome.org/theme/genome-wide-association-studies/</a:t>
            </a:r>
          </a:p>
        </p:txBody>
      </p:sp>
    </p:spTree>
    <p:extLst>
      <p:ext uri="{BB962C8B-B14F-4D97-AF65-F5344CB8AC3E}">
        <p14:creationId xmlns:p14="http://schemas.microsoft.com/office/powerpoint/2010/main" val="609282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DB99E-0656-68CD-B9C4-10012BEDF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B14EC-C39D-46B8-C654-6A56E03A7692}"/>
              </a:ext>
            </a:extLst>
          </p:cNvPr>
          <p:cNvSpPr/>
          <p:nvPr/>
        </p:nvSpPr>
        <p:spPr>
          <a:xfrm>
            <a:off x="4553146" y="683442"/>
            <a:ext cx="7126664" cy="546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D9727-155A-26F5-9914-9ED04625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Association analyses</a:t>
            </a:r>
          </a:p>
        </p:txBody>
      </p:sp>
      <p:sp>
        <p:nvSpPr>
          <p:cNvPr id="4" name="AutoShape 2" descr="Image result for isohelix">
            <a:extLst>
              <a:ext uri="{FF2B5EF4-FFF2-40B4-BE49-F238E27FC236}">
                <a16:creationId xmlns:a16="http://schemas.microsoft.com/office/drawing/2014/main" id="{D11544F7-DDAB-9E06-BA4D-635BF51248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5E419-7765-D426-3A0D-AD4F93959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75" y="1109835"/>
            <a:ext cx="4365433" cy="43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62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3F310A-2A17-F36A-06B6-D71FA2D78E23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Genome-wide Association Study </a:t>
            </a:r>
            <a:br>
              <a:rPr lang="en-AU" dirty="0"/>
            </a:br>
            <a:r>
              <a:rPr lang="en-AU" dirty="0"/>
              <a:t>(GWAS)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7BF61-F6CA-4954-9522-65C58A785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38" y="1614079"/>
            <a:ext cx="6890620" cy="4391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D49342-4F26-092F-2CE3-C81EA37E2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209" y="825053"/>
            <a:ext cx="2834232" cy="13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06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9EE4D3-865C-5F15-C698-1D8A687EBAD5}"/>
              </a:ext>
            </a:extLst>
          </p:cNvPr>
          <p:cNvSpPr/>
          <p:nvPr/>
        </p:nvSpPr>
        <p:spPr>
          <a:xfrm>
            <a:off x="424206" y="683441"/>
            <a:ext cx="11255604" cy="5472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will we find if we keep looking?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7BF61-F6CA-4954-9522-65C58A785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40" y="2892506"/>
            <a:ext cx="4977414" cy="3171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F4BC4-DAC5-4E4B-9368-B7F03C733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2507"/>
            <a:ext cx="5299457" cy="3171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407D2C-1649-4A18-884D-502636BBF8BB}"/>
              </a:ext>
            </a:extLst>
          </p:cNvPr>
          <p:cNvSpPr txBox="1"/>
          <p:nvPr/>
        </p:nvSpPr>
        <p:spPr>
          <a:xfrm>
            <a:off x="6471557" y="2327194"/>
            <a:ext cx="483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74,776 people living with Schizophrenia, 101,023 without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3C571-AA01-4E78-91B8-4A16CB300F5D}"/>
              </a:ext>
            </a:extLst>
          </p:cNvPr>
          <p:cNvSpPr txBox="1"/>
          <p:nvPr/>
        </p:nvSpPr>
        <p:spPr>
          <a:xfrm>
            <a:off x="929740" y="2327193"/>
            <a:ext cx="483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38,899 people living with ADHD, </a:t>
            </a:r>
          </a:p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186,843 without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A84B33-5B22-8DC9-6C63-E6657E3DF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784" y="796601"/>
            <a:ext cx="3195505" cy="1390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3C8EA8-1F06-B14D-CDE1-BEB434EC0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352" y="796601"/>
            <a:ext cx="2834232" cy="13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6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962990-73EA-F45F-1111-1B5B3210D250}"/>
              </a:ext>
            </a:extLst>
          </p:cNvPr>
          <p:cNvSpPr/>
          <p:nvPr/>
        </p:nvSpPr>
        <p:spPr>
          <a:xfrm>
            <a:off x="609600" y="669302"/>
            <a:ext cx="10881674" cy="5542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8F17-5731-43B1-BF9F-B7603622F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00882"/>
            <a:ext cx="10972800" cy="2347671"/>
          </a:xfrm>
        </p:spPr>
        <p:txBody>
          <a:bodyPr>
            <a:normAutofit fontScale="92500"/>
          </a:bodyPr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GWAS typically uses a significance threshold of 5x10</a:t>
            </a:r>
            <a:r>
              <a:rPr lang="en-AU" sz="2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-8</a:t>
            </a:r>
          </a:p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based on the approximate number of independent tests conducted</a:t>
            </a:r>
          </a:p>
          <a:p>
            <a:pPr lvl="1"/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Caveat: Many/most follow-up analyses use full distribution of effect estimates and don’t restrict to significant loci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4A19D-63AE-4BCC-A679-E80C23DF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139" y="3276600"/>
            <a:ext cx="6173061" cy="2238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6DF54-B218-4BA7-B60E-23F578B13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974" y="5546663"/>
            <a:ext cx="4298566" cy="5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50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77E19-0C37-FB25-B32D-4F8938242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54869D-1699-920C-D699-AEC5DCCCD6E2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0ECA3-E74F-21EB-0D53-035305F1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Finding variants influencing the trait is important</a:t>
            </a:r>
            <a:br>
              <a:rPr lang="en-AU" dirty="0"/>
            </a:br>
            <a:r>
              <a:rPr lang="en-AU" dirty="0"/>
              <a:t>BUT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36FDC4-9617-39A3-0D95-B8963B676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next steps to determine function and mechanism are $$$$$ </a:t>
            </a:r>
          </a:p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to have </a:t>
            </a:r>
            <a:r>
              <a:rPr lang="en-AU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findings that will replicate than find </a:t>
            </a:r>
            <a:r>
              <a:rPr lang="en-AU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variants</a:t>
            </a:r>
          </a:p>
        </p:txBody>
      </p:sp>
    </p:spTree>
    <p:extLst>
      <p:ext uri="{BB962C8B-B14F-4D97-AF65-F5344CB8AC3E}">
        <p14:creationId xmlns:p14="http://schemas.microsoft.com/office/powerpoint/2010/main" val="2791504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C5B3B-4F41-C416-4B36-D97069A42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E2D48C-7D15-FA8C-6274-F38F6FC031FE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11188-7277-E682-FC0F-9D699048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Publicly available summary statistics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168C5D-C406-4549-8B14-8AAB83109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GWAS efforts make their results publicly available</a:t>
            </a: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http://www.nealelab.is/uk-biobank</a:t>
            </a: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https://pgc.unc.edu/for-researchers/download-results/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https://enigma.ini.usc.edu/research/download-enigma-gwas-results/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57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814C6-DC17-5BBC-D34D-EB62DF5A8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AEA1-3F39-5171-FA92-279E5BCF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888" y="2423521"/>
            <a:ext cx="5490224" cy="2751793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GWAS output = PRS input</a:t>
            </a:r>
            <a:br>
              <a:rPr lang="en-AU" sz="3600" dirty="0"/>
            </a:br>
            <a:r>
              <a:rPr lang="en-AU" sz="3600" dirty="0"/>
              <a:t>GWAS output = MR input</a:t>
            </a:r>
            <a:br>
              <a:rPr lang="en-AU" sz="3600" dirty="0"/>
            </a:br>
            <a:r>
              <a:rPr lang="en-AU" sz="3600" dirty="0"/>
              <a:t>GWAS output = </a:t>
            </a:r>
            <a:r>
              <a:rPr lang="en-AU" sz="3600" dirty="0" err="1"/>
              <a:t>LDscore</a:t>
            </a:r>
            <a:r>
              <a:rPr lang="en-AU" sz="3600" dirty="0"/>
              <a:t> input</a:t>
            </a:r>
            <a:br>
              <a:rPr lang="en-AU" sz="3600" dirty="0"/>
            </a:br>
            <a:r>
              <a:rPr lang="en-AU" sz="3600" dirty="0"/>
              <a:t>GWAS output = SNP h</a:t>
            </a:r>
            <a:r>
              <a:rPr lang="en-AU" sz="3600" baseline="30000" dirty="0"/>
              <a:t>2</a:t>
            </a:r>
            <a:r>
              <a:rPr lang="en-AU" sz="3600" dirty="0"/>
              <a:t> input</a:t>
            </a:r>
            <a:br>
              <a:rPr lang="en-AU" sz="3600" dirty="0"/>
            </a:br>
            <a:r>
              <a:rPr lang="en-AU" sz="3600" dirty="0"/>
              <a:t>…</a:t>
            </a:r>
            <a:br>
              <a:rPr lang="en-AU" sz="3600" dirty="0"/>
            </a:b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7973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61897-C308-3EAA-BEA2-CF644E686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A157-99A8-691C-B2E9-B75BBC45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Vocab/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76BE0-3EA3-43D5-2D33-2F96E3E91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6" y="1625600"/>
            <a:ext cx="6281873" cy="2846790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Allele</a:t>
            </a: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of the 2 copies of a variant at a given locus </a:t>
            </a: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concept – ambiguous </a:t>
            </a:r>
            <a:r>
              <a:rPr lang="en-A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snp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DCCD0-6933-EBCA-07B0-E107F7E6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325" y="4164344"/>
            <a:ext cx="7278116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19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BBC82-514E-8B58-DE09-F5AF897A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C96FB5-2760-AF7B-99B9-67EDC0F47B96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791D0-F40F-AD34-FF74-C888FA8B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Polygenic Scores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43CD9D-6E58-7697-F718-53A75E156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Perline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will be talking more about this tomorrow morning </a:t>
            </a: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8am</a:t>
            </a:r>
          </a:p>
          <a:p>
            <a:pPr marL="0" indent="0">
              <a:buNone/>
            </a:pP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03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337F1-9308-E0C3-800A-04221C329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491367-FF00-6DCA-6840-63BB7C2CDFB3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08129-5915-F9EB-728B-F48E8F38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Polygenic Scores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B30BC6-4F13-5057-E89E-E0BC84D10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names same concept</a:t>
            </a: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Polygenic Risk Scores (PRS)</a:t>
            </a: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Polygenic Scores (PGS)</a:t>
            </a: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Allelic Scores </a:t>
            </a: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Polygenic Index (PCI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Polygenic risk score – Weighted sum of alleles which quantify the effect of several genetic variants on an individual’s phenotype. 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13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E8CBB5-28B3-D3A8-6608-0EBC173EB217}"/>
              </a:ext>
            </a:extLst>
          </p:cNvPr>
          <p:cNvSpPr/>
          <p:nvPr/>
        </p:nvSpPr>
        <p:spPr>
          <a:xfrm>
            <a:off x="136357" y="339365"/>
            <a:ext cx="11741416" cy="6183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5" y="3722925"/>
            <a:ext cx="4021076" cy="285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5400000">
            <a:off x="179112" y="1734534"/>
            <a:ext cx="2846893" cy="222472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9409" y="3918894"/>
            <a:ext cx="498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increase of 2cm per copy of the G allele. So the effect size of this variant would be approximately 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44486-5B09-43E5-79A1-26DF2302229E}"/>
              </a:ext>
            </a:extLst>
          </p:cNvPr>
          <p:cNvSpPr txBox="1"/>
          <p:nvPr/>
        </p:nvSpPr>
        <p:spPr>
          <a:xfrm>
            <a:off x="6327169" y="5381620"/>
            <a:ext cx="498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credit: Adrian Campos</a:t>
            </a:r>
          </a:p>
        </p:txBody>
      </p:sp>
    </p:spTree>
    <p:extLst>
      <p:ext uri="{BB962C8B-B14F-4D97-AF65-F5344CB8AC3E}">
        <p14:creationId xmlns:p14="http://schemas.microsoft.com/office/powerpoint/2010/main" val="804066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75035D-3125-CA52-E615-AB10474EEBB7}"/>
              </a:ext>
            </a:extLst>
          </p:cNvPr>
          <p:cNvSpPr/>
          <p:nvPr/>
        </p:nvSpPr>
        <p:spPr>
          <a:xfrm>
            <a:off x="258908" y="339365"/>
            <a:ext cx="11741416" cy="6183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7" y="3884465"/>
            <a:ext cx="4021076" cy="285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5400000">
            <a:off x="179112" y="1734534"/>
            <a:ext cx="2846893" cy="222472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744" y="3770723"/>
            <a:ext cx="2612558" cy="2904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3031" y="3808678"/>
            <a:ext cx="5024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new sample we would expect AG individuals to be on average 2cm taller than AA and 2cm shorter than GG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801" y="4822306"/>
            <a:ext cx="4920883" cy="16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4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7" y="3884465"/>
            <a:ext cx="4021076" cy="285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744" y="3770723"/>
            <a:ext cx="2612558" cy="2904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997" y="4643197"/>
            <a:ext cx="4920883" cy="1654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58" y="-266472"/>
            <a:ext cx="10515600" cy="1325563"/>
          </a:xfrm>
        </p:spPr>
        <p:txBody>
          <a:bodyPr/>
          <a:lstStyle/>
          <a:p>
            <a:r>
              <a:rPr lang="en-US" dirty="0"/>
              <a:t>PRS overview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4370" y="44773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7687" y="446373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2754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2904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24546" y="44773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26188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73265" y="43829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21405" y="43284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21984" y="430819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4433" y="3770723"/>
            <a:ext cx="1299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 size of 2cm per G allele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5E5367-7062-719D-EF9E-51D0D0EEC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" y="402377"/>
            <a:ext cx="11867523" cy="3383560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5400000">
            <a:off x="179112" y="1734534"/>
            <a:ext cx="2846893" cy="222472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05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9" y="3922054"/>
            <a:ext cx="4572000" cy="2819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45" y="3780649"/>
            <a:ext cx="25812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5400000">
            <a:off x="2346440" y="1603390"/>
            <a:ext cx="2490344" cy="231899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32117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 size of -1 per T allele</a:t>
            </a:r>
          </a:p>
        </p:txBody>
      </p:sp>
    </p:spTree>
    <p:extLst>
      <p:ext uri="{BB962C8B-B14F-4D97-AF65-F5344CB8AC3E}">
        <p14:creationId xmlns:p14="http://schemas.microsoft.com/office/powerpoint/2010/main" val="2311057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214" y="4809431"/>
            <a:ext cx="5036213" cy="15157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39" y="3922054"/>
            <a:ext cx="4572000" cy="2819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45" y="3780649"/>
            <a:ext cx="25812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5400000">
            <a:off x="2346440" y="1603390"/>
            <a:ext cx="2490344" cy="231899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32117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 size of -1 per T allele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7492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2528" y="46617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4759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0774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9387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11029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58106" y="45809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6246" y="45263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06825" y="45061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9061" y="444124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41256" y="44183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19473" y="44030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7769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4524" y="44124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29353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59675" y="43562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26565" y="427935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507251" y="42793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</p:spTree>
    <p:extLst>
      <p:ext uri="{BB962C8B-B14F-4D97-AF65-F5344CB8AC3E}">
        <p14:creationId xmlns:p14="http://schemas.microsoft.com/office/powerpoint/2010/main" val="503819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46" y="3973033"/>
            <a:ext cx="425767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10800000" flipV="1">
            <a:off x="3563332" y="952106"/>
            <a:ext cx="5090476" cy="294116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747" y="3808429"/>
            <a:ext cx="2465288" cy="2972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196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 size of +0.5 per G allele</a:t>
            </a:r>
          </a:p>
        </p:txBody>
      </p:sp>
    </p:spTree>
    <p:extLst>
      <p:ext uri="{BB962C8B-B14F-4D97-AF65-F5344CB8AC3E}">
        <p14:creationId xmlns:p14="http://schemas.microsoft.com/office/powerpoint/2010/main" val="4021690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422" y="4791727"/>
            <a:ext cx="4882594" cy="15985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46" y="3973033"/>
            <a:ext cx="425767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10800000" flipV="1">
            <a:off x="3563332" y="952106"/>
            <a:ext cx="5090476" cy="294116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747" y="3808429"/>
            <a:ext cx="2465288" cy="2972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196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 size of +0.5 per G allele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7492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2528" y="46617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4759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0774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9387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11029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58106" y="45809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6246" y="45263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06825" y="45061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9061" y="444124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41256" y="44183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19473" y="44030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7769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4524" y="44124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29353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59675" y="43562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26565" y="427935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507251" y="42793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80631" y="413173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+0.5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42826" y="41371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21043" y="414064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21631" y="413123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-0.5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17240" y="41406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336653" y="413123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85829" y="410328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+0.5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943292" y="404526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+0.5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508821" y="401698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1510365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367BE9-F376-C118-8E5D-42B3C3F2E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1129F5-8F70-A825-0A44-4738F147BE21}"/>
              </a:ext>
            </a:extLst>
          </p:cNvPr>
          <p:cNvSpPr/>
          <p:nvPr/>
        </p:nvSpPr>
        <p:spPr>
          <a:xfrm>
            <a:off x="136357" y="339365"/>
            <a:ext cx="11741416" cy="6183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FCC9F-39AC-8BAE-A1D6-16AF9985D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393DA4-8E8B-DB59-93FA-80EC4D0A2EFC}"/>
              </a:ext>
            </a:extLst>
          </p:cNvPr>
          <p:cNvSpPr txBox="1"/>
          <p:nvPr/>
        </p:nvSpPr>
        <p:spPr>
          <a:xfrm>
            <a:off x="263951" y="3874416"/>
            <a:ext cx="11302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 traits are highly polygenic!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above we can see there are many more genetic variants that contribute to the phenotype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variants typically have a small effect size (our example is an exaggeration for a common variant!). This would cause single-loci based prediction useless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combine the information we gain from several genetic variants to estimate an overall score and gain a better estimate of the trait. This is essentially what a PRS does</a:t>
            </a:r>
          </a:p>
        </p:txBody>
      </p:sp>
    </p:spTree>
    <p:extLst>
      <p:ext uri="{BB962C8B-B14F-4D97-AF65-F5344CB8AC3E}">
        <p14:creationId xmlns:p14="http://schemas.microsoft.com/office/powerpoint/2010/main" val="194136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06968-F666-E13B-5097-AEF800A15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A6D9-035D-A156-F57A-A24083E7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Vocab/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3FFC-7193-10D3-96FF-65DDD2F7C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Linkage disequilibrium/ LD</a:t>
            </a:r>
          </a:p>
          <a:p>
            <a:pPr lvl="1"/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 of whether an allele at one locus tends to be found more often with an allele at another locus.</a:t>
            </a:r>
          </a:p>
          <a:p>
            <a:pPr lvl="1"/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concept – LD block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96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61A05-1955-49DA-85C9-A027DC7B4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C0A73D-E49E-BD9A-BF79-8F11C4BE6E9E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3D73F-8D20-A5D0-ADD5-79EDCF9D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Polygenic Scores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623B9A-A93F-8688-D28A-3DBD0F6B5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couple of important gotchas</a:t>
            </a:r>
          </a:p>
          <a:p>
            <a:pPr lvl="1"/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need to make sure the weights are being applied to the right allele (ambiguous </a:t>
            </a:r>
            <a:r>
              <a:rPr lang="en-AU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snps</a:t>
            </a:r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individuals you are calculating the PRS for needs to be </a:t>
            </a:r>
            <a:r>
              <a:rPr lang="en-AU" sz="2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completely</a:t>
            </a:r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independent from the individuals in the GWAS</a:t>
            </a:r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22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BD1C-EEBD-9A62-E075-E8E9A6BFB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0EBA48-2F4E-EDE4-716E-1CC6A5A9C809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FE280-136E-0F8B-7947-0DDD610EB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Polygenic Scores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6B9D0E-0494-7348-45A4-35551F3C3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Numerous methods</a:t>
            </a:r>
          </a:p>
          <a:p>
            <a:pPr lvl="1"/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Clumping and thresholding</a:t>
            </a: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Bayesian approaches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27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694"/>
            <a:ext cx="10515600" cy="1325563"/>
          </a:xfrm>
        </p:spPr>
        <p:txBody>
          <a:bodyPr/>
          <a:lstStyle/>
          <a:p>
            <a:r>
              <a:rPr lang="en-US" dirty="0" err="1"/>
              <a:t>SBayesR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5" y="76019"/>
            <a:ext cx="7010400" cy="255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694" y="2843394"/>
            <a:ext cx="49973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Combines a likelihood connecting the joint effects with GWAS summary statistics and a finite mixture of normal distribution priors for marker effects.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Models the SNP effect sizes as a mixture of normal distributions with mean zero and different variances.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GWAS summary statistics with FREQ, BETA, SE and N; and an LD reference matrix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583" y="2552700"/>
            <a:ext cx="6134722" cy="3859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232" y="6412649"/>
            <a:ext cx="342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Lloyd-Jones, Jian Zeng, et al (2019)</a:t>
            </a:r>
          </a:p>
        </p:txBody>
      </p:sp>
    </p:spTree>
    <p:extLst>
      <p:ext uri="{BB962C8B-B14F-4D97-AF65-F5344CB8AC3E}">
        <p14:creationId xmlns:p14="http://schemas.microsoft.com/office/powerpoint/2010/main" val="12211841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337545" y="2328530"/>
            <a:ext cx="6698511" cy="3464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694"/>
            <a:ext cx="10515600" cy="1325563"/>
          </a:xfrm>
        </p:spPr>
        <p:txBody>
          <a:bodyPr/>
          <a:lstStyle/>
          <a:p>
            <a:r>
              <a:rPr lang="en-US" dirty="0"/>
              <a:t>LDpred2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1" y="174569"/>
            <a:ext cx="6629400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81" y="3761809"/>
            <a:ext cx="2295525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1" y="4434832"/>
            <a:ext cx="4895850" cy="1228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181" y="2126508"/>
            <a:ext cx="5337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Addressed instability issues in </a:t>
            </a:r>
            <a:r>
              <a:rPr lang="en-US" dirty="0" err="1"/>
              <a:t>LDpred</a:t>
            </a:r>
            <a:r>
              <a:rPr lang="en-US" dirty="0"/>
              <a:t> providing a more stable workflow. Models long range LD such as that found near the HLA region. </a:t>
            </a:r>
          </a:p>
          <a:p>
            <a:endParaRPr lang="en-US" dirty="0"/>
          </a:p>
          <a:p>
            <a:r>
              <a:rPr lang="en-US" dirty="0"/>
              <a:t>Also derives an expectation of joint effects given marginal effects and correlation between SNPs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p= proportion of causal variants and </a:t>
            </a:r>
            <a:r>
              <a:rPr lang="en-US" i="1" dirty="0"/>
              <a:t>h2</a:t>
            </a:r>
            <a:r>
              <a:rPr lang="en-US" dirty="0"/>
              <a:t> estimated using </a:t>
            </a:r>
            <a:r>
              <a:rPr lang="en-US" dirty="0" err="1"/>
              <a:t>Ldscore</a:t>
            </a:r>
            <a:r>
              <a:rPr lang="en-US" dirty="0"/>
              <a:t> regression. Grid for p: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23" y="6366653"/>
            <a:ext cx="3514725" cy="3524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07183" y="5861098"/>
            <a:ext cx="3967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</a:pPr>
            <a:r>
              <a:rPr lang="en-US" altLang="en-US" i="1" dirty="0">
                <a:solidFill>
                  <a:srgbClr val="333333"/>
                </a:solidFill>
              </a:rPr>
              <a:t>Bioinformatics</a:t>
            </a:r>
            <a:r>
              <a:rPr lang="en-US" altLang="en-US" dirty="0">
                <a:solidFill>
                  <a:srgbClr val="333333"/>
                </a:solidFill>
              </a:rPr>
              <a:t>, Volume 36, Issue 22-23, 1 December 2020, Pages 5424–5431</a:t>
            </a:r>
          </a:p>
        </p:txBody>
      </p:sp>
    </p:spTree>
    <p:extLst>
      <p:ext uri="{BB962C8B-B14F-4D97-AF65-F5344CB8AC3E}">
        <p14:creationId xmlns:p14="http://schemas.microsoft.com/office/powerpoint/2010/main" val="3324809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A16EA-73CF-5438-775D-8047BB592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CE025E-D8C2-54B9-FCCA-B3BB93509025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D678A-38D8-A3FC-DA6D-23CE8582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Polygenic Scores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27A84-E49B-8471-A656-F64BFDFB4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across samples</a:t>
            </a:r>
          </a:p>
          <a:p>
            <a:pPr lvl="1"/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Replicating the finding</a:t>
            </a:r>
          </a:p>
          <a:p>
            <a:pPr lvl="2"/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Requires the same </a:t>
            </a:r>
            <a:r>
              <a:rPr lang="en-AU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snps</a:t>
            </a:r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same weights etc</a:t>
            </a:r>
          </a:p>
          <a:p>
            <a:pPr lvl="2"/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 the pool of possible SNPs to those available across all cohorts</a:t>
            </a:r>
          </a:p>
          <a:p>
            <a:pPr lvl="1"/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Replicating the concept</a:t>
            </a:r>
          </a:p>
          <a:p>
            <a:pPr lvl="2"/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clumping and/or weights</a:t>
            </a:r>
          </a:p>
        </p:txBody>
      </p:sp>
    </p:spTree>
    <p:extLst>
      <p:ext uri="{BB962C8B-B14F-4D97-AF65-F5344CB8AC3E}">
        <p14:creationId xmlns:p14="http://schemas.microsoft.com/office/powerpoint/2010/main" val="10119295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PRS – trait association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031" y="791140"/>
            <a:ext cx="7394919" cy="50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195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A696D1-C7EB-20DF-9106-D20681672932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PRS – trait association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6460" y="920621"/>
            <a:ext cx="67464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about your sample: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Is it a family based sample? 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 for relatedness e.g. LMM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Is it homogeneous in terms of ancestry?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-Always a good idea to adjust for genetic PCs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&gt;Does it match the GWAS ancestry?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about your trait: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Is it continuous – linear regression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Binary – logistic or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regression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Ordinal – cumulative linked mixed models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Always remember potential confounders of the trait and of the discovery GWAS</a:t>
            </a:r>
          </a:p>
        </p:txBody>
      </p:sp>
    </p:spTree>
    <p:extLst>
      <p:ext uri="{BB962C8B-B14F-4D97-AF65-F5344CB8AC3E}">
        <p14:creationId xmlns:p14="http://schemas.microsoft.com/office/powerpoint/2010/main" val="17011902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2_MDD_PRS_DSSI_byPGCVersion.png">
            <a:extLst>
              <a:ext uri="{FF2B5EF4-FFF2-40B4-BE49-F238E27FC236}">
                <a16:creationId xmlns:a16="http://schemas.microsoft.com/office/drawing/2014/main" id="{B77D712C-3EE8-4504-9592-9E6D277FBF1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44117"/>
            <a:ext cx="8147368" cy="381809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3806BB-7437-4E0B-B3D8-E9006CAB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87325"/>
            <a:ext cx="11531600" cy="1325563"/>
          </a:xfrm>
        </p:spPr>
        <p:txBody>
          <a:bodyPr>
            <a:noAutofit/>
          </a:bodyPr>
          <a:lstStyle/>
          <a:p>
            <a:r>
              <a:rPr lang="en-AU" dirty="0">
                <a:latin typeface="+mn-lt"/>
                <a:cs typeface="Calibri Light" panose="020F0302020204030204" pitchFamily="34" charset="0"/>
              </a:rPr>
              <a:t>Power of PRS analysis increases with GWAS sample size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10F4CB-EBCF-40CB-8909-19296F6E8310}"/>
              </a:ext>
            </a:extLst>
          </p:cNvPr>
          <p:cNvSpPr/>
          <p:nvPr/>
        </p:nvSpPr>
        <p:spPr>
          <a:xfrm>
            <a:off x="232900" y="3092837"/>
            <a:ext cx="168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cs typeface="Calibri Light" panose="020F0302020204030204" pitchFamily="34" charset="0"/>
              </a:rPr>
              <a:t>PGC-MDD1: N=18k</a:t>
            </a:r>
          </a:p>
          <a:p>
            <a:r>
              <a:rPr lang="en-AU" sz="1400" dirty="0">
                <a:cs typeface="Calibri Light" panose="020F0302020204030204" pitchFamily="34" charset="0"/>
              </a:rPr>
              <a:t>max variance explained = 0.08%, p=0.018</a:t>
            </a:r>
            <a:endParaRPr lang="en-US" sz="1400" i="1" dirty="0"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0946DB-5F96-4305-B63D-BC218B28AA79}"/>
              </a:ext>
            </a:extLst>
          </p:cNvPr>
          <p:cNvSpPr/>
          <p:nvPr/>
        </p:nvSpPr>
        <p:spPr>
          <a:xfrm>
            <a:off x="10128149" y="3042037"/>
            <a:ext cx="1682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cs typeface="Calibri Light" panose="020F0302020204030204" pitchFamily="34" charset="0"/>
              </a:rPr>
              <a:t>PGC-MDD2: N=163k</a:t>
            </a:r>
          </a:p>
          <a:p>
            <a:r>
              <a:rPr lang="en-AU" sz="1400" dirty="0">
                <a:cs typeface="Calibri Light" panose="020F0302020204030204" pitchFamily="34" charset="0"/>
              </a:rPr>
              <a:t>max variance explained =0.46%,</a:t>
            </a:r>
          </a:p>
          <a:p>
            <a:r>
              <a:rPr lang="en-AU" sz="1400" dirty="0">
                <a:cs typeface="Calibri Light" panose="020F0302020204030204" pitchFamily="34" charset="0"/>
              </a:rPr>
              <a:t>p= 5.01e-08</a:t>
            </a:r>
            <a:endParaRPr lang="en-US" sz="1400" dirty="0"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BB3F7-ABCE-4069-9796-40A8B28E2AFE}"/>
              </a:ext>
            </a:extLst>
          </p:cNvPr>
          <p:cNvSpPr txBox="1"/>
          <p:nvPr/>
        </p:nvSpPr>
        <p:spPr>
          <a:xfrm>
            <a:off x="3091710" y="6139005"/>
            <a:ext cx="6135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Colodro-Conde L, Couvy-Duchesne B, et al, (2017)  </a:t>
            </a:r>
            <a:r>
              <a:rPr lang="en-AU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Molecular Psychiatry</a:t>
            </a:r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25243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511" y="848412"/>
            <a:ext cx="1162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C+T also allows us to explore the pattern of variance explained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851" y="1282046"/>
            <a:ext cx="3691478" cy="3636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3060" y="6027495"/>
            <a:ext cx="954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Variance explained = partial R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quantitative traits. Different ways of estimating it for binary traits 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132" y="1977546"/>
            <a:ext cx="4213584" cy="3069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3120" r="14921"/>
          <a:stretch/>
        </p:blipFill>
        <p:spPr>
          <a:xfrm>
            <a:off x="-4275" y="1866507"/>
            <a:ext cx="4219255" cy="34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25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4F1C8E-2F38-95EB-D791-018F3ABA138C}"/>
              </a:ext>
            </a:extLst>
          </p:cNvPr>
          <p:cNvSpPr/>
          <p:nvPr/>
        </p:nvSpPr>
        <p:spPr>
          <a:xfrm>
            <a:off x="4772026" y="755561"/>
            <a:ext cx="6743700" cy="560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7D6E5E-FBA1-D8D9-5BCA-C7BFC443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19E34-D63E-E5BF-5EBE-82B1CB4C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Quantify variance explained &amp; explore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stratification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(i.e. identifying people to later test for specific disease)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 in clinical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for genetic overlap between traits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 does a Depression PRS predict cardiovascular disease?)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Trait imputation when not measured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(obviously imperfect and dependent on heritability)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Personalized treatment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(GWAS on treatment response are gaining power)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hypothesis where you rely on a risk or liability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GxE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interactions)</a:t>
            </a:r>
          </a:p>
        </p:txBody>
      </p:sp>
    </p:spTree>
    <p:extLst>
      <p:ext uri="{BB962C8B-B14F-4D97-AF65-F5344CB8AC3E}">
        <p14:creationId xmlns:p14="http://schemas.microsoft.com/office/powerpoint/2010/main" val="147896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08F28-801D-BCF0-1AA7-EFA51CE76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A6F4-0E72-94B7-EEB7-977D80F5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Vocab/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090F-D2E5-4ED2-991E-D502C847D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Terminology about locations within the genome</a:t>
            </a:r>
          </a:p>
          <a:p>
            <a:pPr lvl="1"/>
            <a:r>
              <a:rPr lang="en-AU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pair location/BP</a:t>
            </a:r>
          </a:p>
          <a:p>
            <a:pPr lvl="1"/>
            <a:r>
              <a:rPr lang="en-AU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lvl="1"/>
            <a:r>
              <a:rPr lang="en-AU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Centimorgan</a:t>
            </a:r>
          </a:p>
          <a:p>
            <a:pPr lvl="1"/>
            <a:r>
              <a:rPr lang="en-AU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strand</a:t>
            </a:r>
          </a:p>
        </p:txBody>
      </p:sp>
    </p:spTree>
    <p:extLst>
      <p:ext uri="{BB962C8B-B14F-4D97-AF65-F5344CB8AC3E}">
        <p14:creationId xmlns:p14="http://schemas.microsoft.com/office/powerpoint/2010/main" val="15801211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DB5AA2-36C1-D17D-EA11-393EA7C9600C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880F4-FAD9-42C1-B0AF-2B7E665E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Additional considerations in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C1383-8D2B-487D-8A95-6AB39C48C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414" y="480768"/>
            <a:ext cx="7088957" cy="60614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When people present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 usually a question of if someone has a future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Individuals or their families typically seek help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Individuals often present with symptoms that might fit more   than one diagnostic criterion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the question is usually one of differential diagnosis</a:t>
            </a:r>
          </a:p>
        </p:txBody>
      </p:sp>
    </p:spTree>
    <p:extLst>
      <p:ext uri="{BB962C8B-B14F-4D97-AF65-F5344CB8AC3E}">
        <p14:creationId xmlns:p14="http://schemas.microsoft.com/office/powerpoint/2010/main" val="15723542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9F901-E6E9-44A0-18CF-7FA9EF382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A5CAA8-91F5-A89B-831C-297E8B2DA85D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36409-1500-ABA6-CD2F-CD7C3811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How is mental health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AFEE-EAB5-EF82-4A42-3045655C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414" y="480768"/>
            <a:ext cx="7088957" cy="60614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Comorbidity (co-occurrence) is the rule than the exception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Presentations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diagnoses are expected to change over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≠ misdiagnosis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PRS is static across 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lifespan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62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93B758-7EA0-BC2B-A127-DACCD468A38D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880F4-FAD9-42C1-B0AF-2B7E665E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Further complications…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C1383-8D2B-487D-8A95-6AB39C48C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78" y="850769"/>
            <a:ext cx="6181628" cy="51564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Diagnoses are used for more than just treatment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Medico-legal contexts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Criminal, Civil and Family proceedings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Compensation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Access to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support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ncial,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Educational,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Housing,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236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89CE3B-2E03-89A3-432E-E003B0276DF5}"/>
              </a:ext>
            </a:extLst>
          </p:cNvPr>
          <p:cNvSpPr/>
          <p:nvPr/>
        </p:nvSpPr>
        <p:spPr>
          <a:xfrm>
            <a:off x="4609708" y="669302"/>
            <a:ext cx="7221650" cy="54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880F4-FAD9-42C1-B0AF-2B7E665E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Further complications…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C1383-8D2B-487D-8A95-6AB39C48C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988" y="754144"/>
            <a:ext cx="6106213" cy="47605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Because of this, diagnostic processes are ideally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Static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Reproducible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asy to implement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seable in low resource settings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easurement invariant</a:t>
            </a:r>
          </a:p>
        </p:txBody>
      </p:sp>
    </p:spTree>
    <p:extLst>
      <p:ext uri="{BB962C8B-B14F-4D97-AF65-F5344CB8AC3E}">
        <p14:creationId xmlns:p14="http://schemas.microsoft.com/office/powerpoint/2010/main" val="25159826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for PRS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E49B287-8797-4EDC-BF48-E7A0B038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245097"/>
            <a:ext cx="11734800" cy="6181103"/>
          </a:xfrm>
        </p:spPr>
        <p:txBody>
          <a:bodyPr>
            <a:normAutofit fontScale="85000" lnSpcReduction="10000"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Wray NR, Goddard, ME, Visscher PM. </a:t>
            </a:r>
            <a:r>
              <a:rPr lang="en-A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Prediction of individual genetic risk to disease from genome-wide association studies.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Genome Research. 2007; 7(10):1520-28.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Evans DM,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PM., Wray NR. </a:t>
            </a:r>
            <a:r>
              <a:rPr lang="en-A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Harnessing the information contained within genome-wide association studies to improve individual prediction of complex disease risk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Human Molecular Genetics. 2009; 18(18): 3525-3531.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International Schizophrenia Consortium, Purcell SM, Wray NR, Stone JL,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PM, O'Donovan MC, Sullivan PF,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Sklar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 . </a:t>
            </a:r>
            <a:r>
              <a:rPr lang="en-A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 polygenic variation contributes to risk of schizophrenia and bipolar  disorder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Nature. 2009; 460(7256):748-52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Evans DM,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Brion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MJ, Paternoster L, Kemp JP, McMahon G,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Munafò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M, Whitfield JB, Medland SE, Montgomery GW; GIANT Consortium; CRP Consortium; TAG Consortium, Timpson NJ, St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Pourcain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Lawlor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DA, Martin NG,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Dehghan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A, Hirschhorn J, Smith GD. </a:t>
            </a:r>
            <a:r>
              <a:rPr lang="en-A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Mining the human phenome using allelic scores that index biological intermediates.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PLoS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Genet. 2013,9(10):e1003919. 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Dudbridge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F. </a:t>
            </a:r>
            <a:r>
              <a:rPr lang="en-A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Power and predictive accuracy of polygenic risk scores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PLoS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Genet. 2013 Mar;9(3):e1003348.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Epub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2013 Mar 21. Erratum in: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PLoS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Genet. 2013;9(4). (</a:t>
            </a:r>
            <a:r>
              <a:rPr lang="en-A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discussion of power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Wray NR, Lee SH, Mehta D,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Vinkhuyzen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AA,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Dudbridge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Middeldorp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CM. </a:t>
            </a:r>
            <a:r>
              <a:rPr lang="en-A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Research review: Polygenic methods and their application to psychiatric traits.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J Child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Psychol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Psychiatry. 2014;55(10):1068-87. (</a:t>
            </a:r>
            <a:r>
              <a:rPr lang="en-A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Very good concrete description of the traditional methods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Wray NR, Yang J, Hayes BJ, Price AL, Goddard ME,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PM. </a:t>
            </a:r>
            <a:r>
              <a:rPr lang="en-A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Pitfalls of predicting complex traits from SNPs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Nat Rev Genet. 2013;14(7):507-15. (</a:t>
            </a:r>
            <a:r>
              <a:rPr lang="en-A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Very good discussion of the complexities of interpretation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Witte JS,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PM, Wray NR. </a:t>
            </a:r>
            <a:r>
              <a:rPr lang="en-A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 contribution of genetic variants to disease depends on the ruler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Nat Rev Genet. 2014;15(11):765-76. (</a:t>
            </a:r>
            <a:r>
              <a:rPr lang="en-A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in the understanding of the effects of ascertainment on PRS work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Shah S, Bonder MJ,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Marioni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RE, Zhu Z, McRae AF,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Zhernakova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A, Harris SE,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Liewald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Henders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AK, Mendelson MM, Liu C,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Joehanes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R, Liang L; BIOS Consortium, Levy D, Martin NG, Starr JM,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Wijmenga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C, Wray NR, Yang J, Montgomery GW, Franke L,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Deary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IJ, </a:t>
            </a:r>
            <a:r>
              <a:rPr lang="en-A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PM. </a:t>
            </a:r>
            <a:r>
              <a:rPr lang="en-A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Improving Phenotypic Prediction by Combining Genetic and Epigenetic Associations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Am J Hum Genet. 2015; 97(1):75-85. (</a:t>
            </a:r>
            <a:r>
              <a:rPr lang="en-A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for the conceptualization of </a:t>
            </a:r>
            <a:r>
              <a:rPr lang="en-AU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polygenicity</a:t>
            </a:r>
            <a:r>
              <a:rPr lang="en-A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918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00FFC8-53E1-BCFE-6636-21B334D2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1BBE6-DB86-5A62-2D60-A7C3943E0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05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E906-720D-3F0B-9629-DA84AF61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2572684"/>
          </a:xfrm>
        </p:spPr>
        <p:txBody>
          <a:bodyPr>
            <a:normAutofit/>
          </a:bodyPr>
          <a:lstStyle/>
          <a:p>
            <a:r>
              <a:rPr lang="en-AU" dirty="0"/>
              <a:t>Obtaining genotypic data and getting it ready to use</a:t>
            </a:r>
          </a:p>
        </p:txBody>
      </p:sp>
    </p:spTree>
    <p:extLst>
      <p:ext uri="{BB962C8B-B14F-4D97-AF65-F5344CB8AC3E}">
        <p14:creationId xmlns:p14="http://schemas.microsoft.com/office/powerpoint/2010/main" val="271994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D88945-0B26-2732-B4C9-84E8171A4A9B}"/>
              </a:ext>
            </a:extLst>
          </p:cNvPr>
          <p:cNvSpPr/>
          <p:nvPr/>
        </p:nvSpPr>
        <p:spPr>
          <a:xfrm>
            <a:off x="4590854" y="683443"/>
            <a:ext cx="6890992" cy="549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we get genetic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Recruit a large sample</a:t>
            </a: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clinics</a:t>
            </a: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the public</a:t>
            </a:r>
          </a:p>
          <a:p>
            <a:pPr lvl="1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an existing twin/cohort sample</a:t>
            </a:r>
          </a:p>
          <a:p>
            <a:pPr lvl="1"/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 to access an existing sample</a:t>
            </a:r>
          </a:p>
          <a:p>
            <a:pPr lvl="2"/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 Biobank…</a:t>
            </a:r>
          </a:p>
        </p:txBody>
      </p:sp>
    </p:spTree>
    <p:extLst>
      <p:ext uri="{BB962C8B-B14F-4D97-AF65-F5344CB8AC3E}">
        <p14:creationId xmlns:p14="http://schemas.microsoft.com/office/powerpoint/2010/main" val="231741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AC96FC-7E13-46E4-9BBD-ABD8A54BCC4A}"/>
              </a:ext>
            </a:extLst>
          </p:cNvPr>
          <p:cNvSpPr/>
          <p:nvPr/>
        </p:nvSpPr>
        <p:spPr>
          <a:xfrm>
            <a:off x="4590854" y="683443"/>
            <a:ext cx="6890992" cy="549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we get genetic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956" y="572655"/>
            <a:ext cx="6281873" cy="1683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Collect information from the participants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5AB38-505E-4455-861D-9CB0EC875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067" y="2255663"/>
            <a:ext cx="7263904" cy="373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277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287</TotalTime>
  <Words>2574</Words>
  <Application>Microsoft Office PowerPoint</Application>
  <PresentationFormat>Widescreen</PresentationFormat>
  <Paragraphs>363</Paragraphs>
  <Slides>65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Century Gothic</vt:lpstr>
      <vt:lpstr>Letter Gothic Std</vt:lpstr>
      <vt:lpstr>Rockwell</vt:lpstr>
      <vt:lpstr>Wingdings</vt:lpstr>
      <vt:lpstr>Atlas</vt:lpstr>
      <vt:lpstr>Using genotypic data in our models</vt:lpstr>
      <vt:lpstr>Overview</vt:lpstr>
      <vt:lpstr>Vocab/ terminology</vt:lpstr>
      <vt:lpstr>Vocab/ terminology</vt:lpstr>
      <vt:lpstr>Vocab/ terminology</vt:lpstr>
      <vt:lpstr>Vocab/ terminology</vt:lpstr>
      <vt:lpstr>Obtaining genotypic data and getting it ready to use</vt:lpstr>
      <vt:lpstr>How do we get genetic data?</vt:lpstr>
      <vt:lpstr>How do we get genetic data?</vt:lpstr>
      <vt:lpstr>How do we get genetic data?</vt:lpstr>
      <vt:lpstr>How do we get genetic data?</vt:lpstr>
      <vt:lpstr>How do we get genetic data?</vt:lpstr>
      <vt:lpstr>How do we get genetic data?</vt:lpstr>
      <vt:lpstr>How do we get genetic data?</vt:lpstr>
      <vt:lpstr>What do we do to get it ready to use?</vt:lpstr>
      <vt:lpstr>What do we do to get it ready to use?</vt:lpstr>
      <vt:lpstr>What is imputation? (Marchini &amp; Howie 2010)</vt:lpstr>
      <vt:lpstr>Imputation reference sets </vt:lpstr>
      <vt:lpstr>PowerPoint Presentation</vt:lpstr>
      <vt:lpstr>PowerPoint Presentation</vt:lpstr>
      <vt:lpstr>Output</vt:lpstr>
      <vt:lpstr>Output</vt:lpstr>
      <vt:lpstr>The r2 metrics differ between imputation programs</vt:lpstr>
      <vt:lpstr>Post imputation QC</vt:lpstr>
      <vt:lpstr>Estimating relatedness</vt:lpstr>
      <vt:lpstr>Genetic relationship matrices</vt:lpstr>
      <vt:lpstr>Genetic relationship matrices</vt:lpstr>
      <vt:lpstr>Standard GRM estimator</vt:lpstr>
      <vt:lpstr>Distribution of GRM values</vt:lpstr>
      <vt:lpstr>Genetic relationship matrices</vt:lpstr>
      <vt:lpstr>Analysing our genotypic data…</vt:lpstr>
      <vt:lpstr>Association analyses</vt:lpstr>
      <vt:lpstr>Association analyses</vt:lpstr>
      <vt:lpstr>Genome-wide Association Study  (GWAS)</vt:lpstr>
      <vt:lpstr>What will we find if we keep looking?</vt:lpstr>
      <vt:lpstr>PowerPoint Presentation</vt:lpstr>
      <vt:lpstr>Finding variants influencing the trait is important BUT</vt:lpstr>
      <vt:lpstr>Publicly available summary statistics</vt:lpstr>
      <vt:lpstr>GWAS output = PRS input GWAS output = MR input GWAS output = LDscore input GWAS output = SNP h2 input … </vt:lpstr>
      <vt:lpstr>Polygenic Scores</vt:lpstr>
      <vt:lpstr>Polygenic Scores</vt:lpstr>
      <vt:lpstr>PowerPoint Presentation</vt:lpstr>
      <vt:lpstr>PowerPoint Presentation</vt:lpstr>
      <vt:lpstr>PRS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Polygenic Scores</vt:lpstr>
      <vt:lpstr>Polygenic Scores</vt:lpstr>
      <vt:lpstr>SBayesR</vt:lpstr>
      <vt:lpstr>LDpred2</vt:lpstr>
      <vt:lpstr>Polygenic Scores</vt:lpstr>
      <vt:lpstr>PRS – trait association</vt:lpstr>
      <vt:lpstr>PRS – trait association</vt:lpstr>
      <vt:lpstr>Power of PRS analysis increases with GWAS sample size</vt:lpstr>
      <vt:lpstr>PowerPoint Presentation</vt:lpstr>
      <vt:lpstr>Applications</vt:lpstr>
      <vt:lpstr>Additional considerations in mental health</vt:lpstr>
      <vt:lpstr>How is mental health different?</vt:lpstr>
      <vt:lpstr>Further complications…</vt:lpstr>
      <vt:lpstr>Further complications…</vt:lpstr>
      <vt:lpstr>References for PRS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Medland</dc:creator>
  <cp:lastModifiedBy>Sarah Medland</cp:lastModifiedBy>
  <cp:revision>65</cp:revision>
  <dcterms:created xsi:type="dcterms:W3CDTF">2024-03-05T03:41:19Z</dcterms:created>
  <dcterms:modified xsi:type="dcterms:W3CDTF">2024-03-05T15:35:25Z</dcterms:modified>
</cp:coreProperties>
</file>