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320" r:id="rId4"/>
    <p:sldId id="2305" r:id="rId5"/>
    <p:sldId id="2306" r:id="rId6"/>
    <p:sldId id="2308" r:id="rId7"/>
    <p:sldId id="2312" r:id="rId8"/>
    <p:sldId id="2313" r:id="rId9"/>
    <p:sldId id="2314" r:id="rId10"/>
    <p:sldId id="2329" r:id="rId11"/>
    <p:sldId id="258" r:id="rId12"/>
    <p:sldId id="259" r:id="rId13"/>
    <p:sldId id="318" r:id="rId14"/>
    <p:sldId id="2315" r:id="rId15"/>
    <p:sldId id="2317" r:id="rId16"/>
    <p:sldId id="2318" r:id="rId17"/>
    <p:sldId id="2319" r:id="rId18"/>
    <p:sldId id="2320" r:id="rId19"/>
    <p:sldId id="2321" r:id="rId20"/>
    <p:sldId id="2309" r:id="rId21"/>
    <p:sldId id="2311" r:id="rId22"/>
    <p:sldId id="2304" r:id="rId23"/>
    <p:sldId id="2310" r:id="rId24"/>
    <p:sldId id="2322" r:id="rId25"/>
    <p:sldId id="2323" r:id="rId26"/>
    <p:sldId id="2324" r:id="rId27"/>
    <p:sldId id="2336" r:id="rId28"/>
    <p:sldId id="2325" r:id="rId29"/>
    <p:sldId id="2326" r:id="rId30"/>
    <p:sldId id="2337" r:id="rId31"/>
    <p:sldId id="2327" r:id="rId32"/>
    <p:sldId id="2328" r:id="rId33"/>
    <p:sldId id="2330" r:id="rId34"/>
    <p:sldId id="2331" r:id="rId35"/>
    <p:sldId id="2332" r:id="rId36"/>
    <p:sldId id="2333" r:id="rId37"/>
    <p:sldId id="2335" r:id="rId38"/>
    <p:sldId id="2334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6327"/>
  </p:normalViewPr>
  <p:slideViewPr>
    <p:cSldViewPr snapToGrid="0">
      <p:cViewPr>
        <p:scale>
          <a:sx n="140" d="100"/>
          <a:sy n="140" d="100"/>
        </p:scale>
        <p:origin x="96" y="1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4D2DA4-7429-5F41-9613-ABD57754CB8E}" type="datetimeFigureOut">
              <a:rPr lang="en-US" smtClean="0"/>
              <a:t>3/3/24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6B1932-715C-984C-A034-7C26A94F1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058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18C82185-A436-B74C-B7E4-A65402482771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6656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393700" y="692150"/>
            <a:ext cx="6146800" cy="34575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656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93738" y="4379913"/>
            <a:ext cx="5546725" cy="4149725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dirty="0">
                <a:cs typeface="+mn-cs"/>
              </a:rPr>
              <a:t>EXAMPLES: </a:t>
            </a:r>
          </a:p>
          <a:p>
            <a:pPr>
              <a:defRPr/>
            </a:pPr>
            <a:r>
              <a:rPr lang="en-US" dirty="0">
                <a:cs typeface="+mn-cs"/>
              </a:rPr>
              <a:t>climate models that simulate interactions of drivers of climate</a:t>
            </a:r>
          </a:p>
          <a:p>
            <a:pPr>
              <a:defRPr/>
            </a:pPr>
            <a:r>
              <a:rPr lang="en-US" dirty="0">
                <a:cs typeface="+mn-cs"/>
              </a:rPr>
              <a:t>economic models that represent economic process by a set of economic variables and their inter-relationships</a:t>
            </a:r>
          </a:p>
          <a:p>
            <a:pPr>
              <a:defRPr/>
            </a:pPr>
            <a:r>
              <a:rPr lang="en-US" dirty="0">
                <a:cs typeface="+mn-cs"/>
              </a:rPr>
              <a:t>cellular modeling the represent the many cellular subsystems and their cause-effect and sometimes recursive relationships</a:t>
            </a:r>
          </a:p>
          <a:p>
            <a:pPr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r>
              <a:rPr lang="en-US" dirty="0">
                <a:cs typeface="+mn-cs"/>
              </a:rPr>
              <a:t>MODELS are not theories themselves, but they are born from theory and aid in testing of hypotheses stemming from those theories</a:t>
            </a:r>
          </a:p>
        </p:txBody>
      </p:sp>
    </p:spTree>
    <p:extLst>
      <p:ext uri="{BB962C8B-B14F-4D97-AF65-F5344CB8AC3E}">
        <p14:creationId xmlns:p14="http://schemas.microsoft.com/office/powerpoint/2010/main" val="1391904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D093C-AF8E-4ABA-EDD9-8822F655A3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294E11-EA92-C3F9-87C5-C3EF2676F0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6F2694-A204-0693-4B9D-083632449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A6DB-BB0D-8840-B440-72C8DBD2FE69}" type="datetimeFigureOut">
              <a:rPr lang="en-US" smtClean="0"/>
              <a:t>3/3/24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5943A9-1F14-ECCA-A805-44C778FB4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AAF7F7-DAD8-DB46-BBC9-0E150F4B6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FD9CD-9D2F-4441-AE54-D120CD3FA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804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7D6F4-B932-402A-518A-010035D02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0D24A8-12DF-44F4-E183-45C1B0C56E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14DF33-E85E-712D-2F80-25FEA7921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A6DB-BB0D-8840-B440-72C8DBD2FE69}" type="datetimeFigureOut">
              <a:rPr lang="en-US" smtClean="0"/>
              <a:t>3/3/24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7BABF5-A046-4410-38A5-2345F672D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D0B491-A8E2-C9A2-2A1C-0F1549FEB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FD9CD-9D2F-4441-AE54-D120CD3FA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161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768965-4901-28ED-8432-92C465AE98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F5D8A1-BB8A-BB38-4938-4F6D124B47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471045-E3D1-6FD0-6432-421BC75FB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A6DB-BB0D-8840-B440-72C8DBD2FE69}" type="datetimeFigureOut">
              <a:rPr lang="en-US" smtClean="0"/>
              <a:t>3/3/24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370D17-A8A7-CA2C-28F9-81565EB4A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9CF003-C3FD-0F05-00D8-1FDBA2DEE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FD9CD-9D2F-4441-AE54-D120CD3FA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3105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52401"/>
            <a:ext cx="10970684" cy="9890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>
          <a:xfrm>
            <a:off x="1621367" y="6354764"/>
            <a:ext cx="1623484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3E69CE9-5B0A-8E43-A920-A667CD2F9B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047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0A368-27C7-DCF5-F9E3-9891E7BC2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6ADE01-7A6F-DF8D-6089-0E38B6B106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85B5DA-4CA2-E449-1F01-4C28542D2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A6DB-BB0D-8840-B440-72C8DBD2FE69}" type="datetimeFigureOut">
              <a:rPr lang="en-US" smtClean="0"/>
              <a:t>3/3/24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F8E4BD-F99E-6D9E-0263-BBC43C3DF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49C4B0-C65F-0A03-0346-7F4E8F8B5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FD9CD-9D2F-4441-AE54-D120CD3FA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698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80B59-0CA4-C220-16B9-A8FF0BDC0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7E96B5-68A8-F854-3EF9-B470463FE3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093969-9C93-408C-7618-ED3A6827E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A6DB-BB0D-8840-B440-72C8DBD2FE69}" type="datetimeFigureOut">
              <a:rPr lang="en-US" smtClean="0"/>
              <a:t>3/3/24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3201A8-CFA9-B09C-2EA7-75A2D6063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BB409A-4187-E09B-1DCA-A12256488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FD9CD-9D2F-4441-AE54-D120CD3FA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537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24A6E-7571-F932-B827-67EF8781B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20AD02-7704-73AF-7BFA-E6CA307C5D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C78C57-74BD-8CD0-713C-3FAF268817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6DE5F3-09F2-61CF-1882-2D5C7FF09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A6DB-BB0D-8840-B440-72C8DBD2FE69}" type="datetimeFigureOut">
              <a:rPr lang="en-US" smtClean="0"/>
              <a:t>3/3/24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D1E058-BA6C-B0BE-83EA-38031200C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A52567-D3C0-1C11-C9A4-CC66F1F3A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FD9CD-9D2F-4441-AE54-D120CD3FA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558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9F05D-CC8A-8F9E-F56F-F9AE18DFF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308DAE-B6B1-58EB-C9F4-5F3164C1F6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25C796-C332-FB81-AF9F-D8D3DCEFE0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D48F12-2467-3952-30D8-779621F39C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AAFF84-7308-9674-C92F-0DA615DC6F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52C688-9390-06C4-17E0-76101EB8A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A6DB-BB0D-8840-B440-72C8DBD2FE69}" type="datetimeFigureOut">
              <a:rPr lang="en-US" smtClean="0"/>
              <a:t>3/3/24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65E4D2-8195-A79C-E858-35C5A928A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EE890D-2B51-4C79-C5B5-10394D83D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FD9CD-9D2F-4441-AE54-D120CD3FA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149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EF6FB-1590-7F74-B3DC-E436D972B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38B3A3-4DD0-D241-7F45-A30109519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A6DB-BB0D-8840-B440-72C8DBD2FE69}" type="datetimeFigureOut">
              <a:rPr lang="en-US" smtClean="0"/>
              <a:t>3/3/24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E9A5AE-E485-2DF6-0CAA-EEB35120C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1047E3-62D6-2159-CE6D-9826CE690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FD9CD-9D2F-4441-AE54-D120CD3FA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142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F26AD7-F3E3-AC7F-B725-87B40B1FF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A6DB-BB0D-8840-B440-72C8DBD2FE69}" type="datetimeFigureOut">
              <a:rPr lang="en-US" smtClean="0"/>
              <a:t>3/3/24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D6F132-DCFE-76AD-0DAF-706BDFA3B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0EC340-1E45-C819-CE1C-028CB0401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FD9CD-9D2F-4441-AE54-D120CD3FA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007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02777-4B9B-C66C-34FA-DF2625AFD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823DF6-2EEC-FDB9-10D4-683109BA8F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CA7BA8-F05A-9D77-D25B-E22DED54FA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CFCC25-A2B8-1658-5063-CB7F34D4B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A6DB-BB0D-8840-B440-72C8DBD2FE69}" type="datetimeFigureOut">
              <a:rPr lang="en-US" smtClean="0"/>
              <a:t>3/3/24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DC4743-5DA2-6A60-9749-BBDE7B976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C9928C-87B9-BCFF-FA5F-68E19C4EE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FD9CD-9D2F-4441-AE54-D120CD3FA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949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02AD6-F0CB-B783-7B78-5D3806092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0FED49-D7F6-FB5F-BB26-884897C514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346FBC-3F37-72E8-9169-7B2199DFC5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509C6A-B29A-B15F-050F-2CDF9BA37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A6DB-BB0D-8840-B440-72C8DBD2FE69}" type="datetimeFigureOut">
              <a:rPr lang="en-US" smtClean="0"/>
              <a:t>3/3/24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15A497-7FA9-3B6A-F768-770654ABE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B1A492-ED4D-A3EE-5AB8-4363D4C78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FD9CD-9D2F-4441-AE54-D120CD3FA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550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DBD0B1-AEA9-4F67-7766-7713B7AC9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8B184E-1064-5F09-32DC-92E4CE8DAB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0C979E-EF8E-4051-8375-C0DE15F84D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240A6DB-BB0D-8840-B440-72C8DBD2FE69}" type="datetimeFigureOut">
              <a:rPr lang="en-US" smtClean="0"/>
              <a:t>3/3/24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9551F0-F3D7-A9A1-D331-2FDC51F7BB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9411F-FE93-0154-3310-78EFF5843B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0AFD9CD-9D2F-4441-AE54-D120CD3FA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303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D22DB-ECFA-9919-B557-AA0FA4AAC5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Model building, assumptions and the practice of science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AD3603-3D69-D0BC-6E7F-2C4B197554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Benjamin Neale, Ph.D.</a:t>
            </a:r>
          </a:p>
          <a:p>
            <a:r>
              <a:rPr lang="en-US" dirty="0"/>
              <a:t>International Statistical Genetics Workshop</a:t>
            </a:r>
          </a:p>
          <a:p>
            <a:r>
              <a:rPr lang="en-US" dirty="0"/>
              <a:t>March 4</a:t>
            </a:r>
            <a:r>
              <a:rPr lang="en-US" baseline="30000" dirty="0"/>
              <a:t>th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906473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5FCA6-C9A1-6F4C-1A62-70605CD15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494E84-D8FC-7128-8D40-752B1E8CFA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Consider our G and T (cheers)</a:t>
            </a:r>
          </a:p>
          <a:p>
            <a:r>
              <a:rPr lang="en-US" dirty="0"/>
              <a:t>Let us say that T = 𝛃*G + E</a:t>
            </a:r>
          </a:p>
          <a:p>
            <a:r>
              <a:rPr lang="en-US" dirty="0"/>
              <a:t>How do we figure out the heritability of T?</a:t>
            </a:r>
          </a:p>
          <a:p>
            <a:r>
              <a:rPr lang="en-US" dirty="0"/>
              <a:t>Var(T) = Var(𝛃 *G + E)</a:t>
            </a:r>
          </a:p>
          <a:p>
            <a:r>
              <a:rPr lang="en-US" dirty="0"/>
              <a:t>Recall Var(X + Y) = Var(X) + Var(Y) + 2*</a:t>
            </a:r>
            <a:r>
              <a:rPr lang="en-US" dirty="0" err="1"/>
              <a:t>Cov</a:t>
            </a:r>
            <a:r>
              <a:rPr lang="en-US" dirty="0"/>
              <a:t>(X,Y)</a:t>
            </a:r>
          </a:p>
          <a:p>
            <a:r>
              <a:rPr lang="en-US" dirty="0"/>
              <a:t>So Var(T) = Var(𝛃 *G) + Var(E) + 2*</a:t>
            </a:r>
            <a:r>
              <a:rPr lang="en-US" dirty="0" err="1"/>
              <a:t>Cov</a:t>
            </a:r>
            <a:r>
              <a:rPr lang="en-US" dirty="0"/>
              <a:t>(𝛃 *G,E)</a:t>
            </a:r>
          </a:p>
          <a:p>
            <a:r>
              <a:rPr lang="en-US" dirty="0"/>
              <a:t>Recall Var(K*X) = K</a:t>
            </a:r>
            <a:r>
              <a:rPr lang="en-US" baseline="30000" dirty="0"/>
              <a:t>2</a:t>
            </a:r>
            <a:r>
              <a:rPr lang="en-US" dirty="0"/>
              <a:t>Var(X) and </a:t>
            </a:r>
            <a:r>
              <a:rPr lang="en-US" dirty="0" err="1"/>
              <a:t>Cov</a:t>
            </a:r>
            <a:r>
              <a:rPr lang="en-US" dirty="0"/>
              <a:t>(K*X,Y) = K*</a:t>
            </a:r>
            <a:r>
              <a:rPr lang="en-US" dirty="0" err="1"/>
              <a:t>Cov</a:t>
            </a:r>
            <a:r>
              <a:rPr lang="en-US" dirty="0"/>
              <a:t>(X,Y)</a:t>
            </a:r>
          </a:p>
          <a:p>
            <a:r>
              <a:rPr lang="en-US" dirty="0"/>
              <a:t>So Var(T) = 𝛃</a:t>
            </a:r>
            <a:r>
              <a:rPr lang="en-US" baseline="30000" dirty="0"/>
              <a:t>2*</a:t>
            </a:r>
            <a:r>
              <a:rPr lang="en-US" dirty="0"/>
              <a:t>Var(G) + Var(E) + 2𝛃*</a:t>
            </a:r>
            <a:r>
              <a:rPr lang="en-US" dirty="0" err="1"/>
              <a:t>Cov</a:t>
            </a:r>
            <a:r>
              <a:rPr lang="en-US" dirty="0"/>
              <a:t>(G,E)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361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04F665B-87E4-1C12-E29C-B7CABCE526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265" y="2335924"/>
            <a:ext cx="10733290" cy="3511508"/>
          </a:xfrm>
          <a:prstGeom prst="rect">
            <a:avLst/>
          </a:prstGeom>
        </p:spPr>
      </p:pic>
      <p:pic>
        <p:nvPicPr>
          <p:cNvPr id="4" name="Content Placeholder 4" descr="A white paper with black text&#10;&#10;Description automatically generated">
            <a:extLst>
              <a:ext uri="{FF2B5EF4-FFF2-40B4-BE49-F238E27FC236}">
                <a16:creationId xmlns:a16="http://schemas.microsoft.com/office/drawing/2014/main" id="{8A4DD88F-D516-76E9-7B94-FA81961298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776" b="7062"/>
          <a:stretch/>
        </p:blipFill>
        <p:spPr>
          <a:xfrm>
            <a:off x="2506529" y="31799"/>
            <a:ext cx="6591161" cy="226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7755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C679093-108F-D279-475D-1754CA90EE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1392" y="2421924"/>
            <a:ext cx="10811758" cy="2854412"/>
          </a:xfrm>
          <a:prstGeom prst="rect">
            <a:avLst/>
          </a:prstGeom>
        </p:spPr>
      </p:pic>
      <p:pic>
        <p:nvPicPr>
          <p:cNvPr id="6" name="Content Placeholder 4" descr="A white paper with black text&#10;&#10;Description automatically generated">
            <a:extLst>
              <a:ext uri="{FF2B5EF4-FFF2-40B4-BE49-F238E27FC236}">
                <a16:creationId xmlns:a16="http://schemas.microsoft.com/office/drawing/2014/main" id="{36224D9D-9C00-0276-6A66-C931443B2A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9776" b="7062"/>
          <a:stretch/>
        </p:blipFill>
        <p:spPr>
          <a:xfrm>
            <a:off x="2506529" y="31799"/>
            <a:ext cx="6591161" cy="2266557"/>
          </a:xfrm>
        </p:spPr>
      </p:pic>
    </p:spTree>
    <p:extLst>
      <p:ext uri="{BB962C8B-B14F-4D97-AF65-F5344CB8AC3E}">
        <p14:creationId xmlns:p14="http://schemas.microsoft.com/office/powerpoint/2010/main" val="32985875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5960165" y="381001"/>
            <a:ext cx="3754752" cy="1325563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4400" dirty="0">
                <a:latin typeface="+mj-lt"/>
                <a:ea typeface="+mj-ea"/>
                <a:cs typeface="+mj-cs"/>
              </a:rPr>
              <a:t>Models in science</a:t>
            </a:r>
          </a:p>
        </p:txBody>
      </p:sp>
      <p:pic>
        <p:nvPicPr>
          <p:cNvPr id="3" name="Picture 2" descr="A person with his hand on his chin&#10;&#10;Description automatically generated with low confidence">
            <a:extLst>
              <a:ext uri="{FF2B5EF4-FFF2-40B4-BE49-F238E27FC236}">
                <a16:creationId xmlns:a16="http://schemas.microsoft.com/office/drawing/2014/main" id="{10EC112B-D38C-0E40-AD12-AF284CE7C3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868" r="22368"/>
          <a:stretch/>
        </p:blipFill>
        <p:spPr>
          <a:xfrm>
            <a:off x="0" y="10"/>
            <a:ext cx="4518095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5045765" y="2286000"/>
            <a:ext cx="5105400" cy="3429000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t">
            <a:normAutofit/>
          </a:bodyPr>
          <a:lstStyle/>
          <a:p>
            <a:pPr marL="608013" indent="-228600">
              <a:lnSpc>
                <a:spcPct val="90000"/>
              </a:lnSpc>
              <a:spcBef>
                <a:spcPts val="800"/>
              </a:spcBef>
              <a:buSzPct val="75000"/>
              <a:buFont typeface="Arial" panose="020B0604020202020204" pitchFamily="34" charset="0"/>
              <a:buChar char="•"/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  <a:defRPr/>
            </a:pPr>
            <a:r>
              <a:rPr lang="en-US" sz="200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Scientific models represent natural phenomena in a logical and simplified way, allowing for better understanding and/or prediction of the phenomena</a:t>
            </a:r>
          </a:p>
          <a:p>
            <a:pPr marL="608013" indent="-228600">
              <a:lnSpc>
                <a:spcPct val="90000"/>
              </a:lnSpc>
              <a:spcBef>
                <a:spcPts val="800"/>
              </a:spcBef>
              <a:buSzPct val="75000"/>
              <a:buFont typeface="Arial" panose="020B0604020202020204" pitchFamily="34" charset="0"/>
              <a:buChar char="•"/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  <a:defRPr/>
            </a:pPr>
            <a:r>
              <a:rPr lang="en-US" sz="200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Models must make multiple simplifying assumptions.</a:t>
            </a:r>
          </a:p>
          <a:p>
            <a:pPr marL="608013" indent="-228600">
              <a:lnSpc>
                <a:spcPct val="90000"/>
              </a:lnSpc>
              <a:spcBef>
                <a:spcPts val="800"/>
              </a:spcBef>
              <a:buSzPct val="75000"/>
              <a:buFont typeface="Arial" panose="020B0604020202020204" pitchFamily="34" charset="0"/>
              <a:buChar char="•"/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  <a:defRPr/>
            </a:pPr>
            <a:r>
              <a:rPr lang="en-US" sz="200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To the degree that these assumptions are unmet (do not reflect the true complexity in the real world), biases result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84B2D7-3B28-6544-BB17-FCA99F8354A6}"/>
              </a:ext>
            </a:extLst>
          </p:cNvPr>
          <p:cNvSpPr txBox="1"/>
          <p:nvPr/>
        </p:nvSpPr>
        <p:spPr>
          <a:xfrm>
            <a:off x="4131365" y="5636594"/>
            <a:ext cx="5583552" cy="122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”All models are wrong, some are useful.” - George Box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238162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40371-438D-61BA-B977-CD227810D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Classical twin design model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76CF174-1E76-71E5-D89D-DE52B5F32930}"/>
              </a:ext>
            </a:extLst>
          </p:cNvPr>
          <p:cNvGrpSpPr/>
          <p:nvPr/>
        </p:nvGrpSpPr>
        <p:grpSpPr>
          <a:xfrm>
            <a:off x="1737518" y="1513377"/>
            <a:ext cx="8716963" cy="3708400"/>
            <a:chOff x="212725" y="777875"/>
            <a:chExt cx="8716963" cy="3708400"/>
          </a:xfrm>
        </p:grpSpPr>
        <p:sp>
          <p:nvSpPr>
            <p:cNvPr id="36" name="AutoShape 2">
              <a:extLst>
                <a:ext uri="{FF2B5EF4-FFF2-40B4-BE49-F238E27FC236}">
                  <a16:creationId xmlns:a16="http://schemas.microsoft.com/office/drawing/2014/main" id="{60DF1B7A-02E4-6D67-FFCA-1893C59073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7250" y="3800475"/>
              <a:ext cx="768350" cy="685800"/>
            </a:xfrm>
            <a:prstGeom prst="roundRect">
              <a:avLst>
                <a:gd name="adj" fmla="val 231"/>
              </a:avLst>
            </a:prstGeom>
            <a:solidFill>
              <a:srgbClr val="99CCFF"/>
            </a:solidFill>
            <a:ln w="9525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5000" rIns="90000" bIns="45000" anchor="ctr" anchorCtr="1"/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US" dirty="0">
                  <a:solidFill>
                    <a:srgbClr val="000000"/>
                  </a:solidFill>
                </a:rPr>
                <a:t>Tw1</a:t>
              </a:r>
            </a:p>
          </p:txBody>
        </p:sp>
        <p:sp>
          <p:nvSpPr>
            <p:cNvPr id="37" name="AutoShape 3">
              <a:extLst>
                <a:ext uri="{FF2B5EF4-FFF2-40B4-BE49-F238E27FC236}">
                  <a16:creationId xmlns:a16="http://schemas.microsoft.com/office/drawing/2014/main" id="{B7DEA8C0-6EF6-AD19-D8C2-F6E525482B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48450" y="3800475"/>
              <a:ext cx="742950" cy="685800"/>
            </a:xfrm>
            <a:prstGeom prst="roundRect">
              <a:avLst>
                <a:gd name="adj" fmla="val 231"/>
              </a:avLst>
            </a:prstGeom>
            <a:solidFill>
              <a:srgbClr val="99CCFF"/>
            </a:solidFill>
            <a:ln w="9525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5000" rIns="90000" bIns="45000" anchor="ctr" anchorCtr="1"/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US" dirty="0">
                  <a:solidFill>
                    <a:srgbClr val="000000"/>
                  </a:solidFill>
                </a:rPr>
                <a:t>Tw2</a:t>
              </a:r>
            </a:p>
          </p:txBody>
        </p:sp>
        <p:sp>
          <p:nvSpPr>
            <p:cNvPr id="38" name="Line 4">
              <a:extLst>
                <a:ext uri="{FF2B5EF4-FFF2-40B4-BE49-F238E27FC236}">
                  <a16:creationId xmlns:a16="http://schemas.microsoft.com/office/drawing/2014/main" id="{1BE2DF59-CF88-6878-6567-E9F4E5FDAA5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41613" y="2743200"/>
              <a:ext cx="688975" cy="91440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" name="Line 5">
              <a:extLst>
                <a:ext uri="{FF2B5EF4-FFF2-40B4-BE49-F238E27FC236}">
                  <a16:creationId xmlns:a16="http://schemas.microsoft.com/office/drawing/2014/main" id="{A8F188D0-A443-3C11-8DF9-CC5DD064075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13013" y="2743200"/>
              <a:ext cx="52387" cy="91440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" name="Line 6">
              <a:extLst>
                <a:ext uri="{FF2B5EF4-FFF2-40B4-BE49-F238E27FC236}">
                  <a16:creationId xmlns:a16="http://schemas.microsoft.com/office/drawing/2014/main" id="{E4C1B69B-2B3D-4EAD-8B34-FEAE7FCC76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92275" y="2762250"/>
              <a:ext cx="593725" cy="89535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" name="Line 7">
              <a:extLst>
                <a:ext uri="{FF2B5EF4-FFF2-40B4-BE49-F238E27FC236}">
                  <a16:creationId xmlns:a16="http://schemas.microsoft.com/office/drawing/2014/main" id="{94EC986F-29F6-CE4F-642C-BD02479F5C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1850" y="2732088"/>
              <a:ext cx="1225550" cy="925512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" name="Line 8">
              <a:extLst>
                <a:ext uri="{FF2B5EF4-FFF2-40B4-BE49-F238E27FC236}">
                  <a16:creationId xmlns:a16="http://schemas.microsoft.com/office/drawing/2014/main" id="{4A9A3476-C508-7706-7A70-9383A65E7E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37213" y="2752725"/>
              <a:ext cx="1065212" cy="938213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3" name="Line 9">
              <a:extLst>
                <a:ext uri="{FF2B5EF4-FFF2-40B4-BE49-F238E27FC236}">
                  <a16:creationId xmlns:a16="http://schemas.microsoft.com/office/drawing/2014/main" id="{4B83CABE-A5CE-684B-C58C-345274B006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16688" y="2752725"/>
              <a:ext cx="390525" cy="928688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" name="Line 10">
              <a:extLst>
                <a:ext uri="{FF2B5EF4-FFF2-40B4-BE49-F238E27FC236}">
                  <a16:creationId xmlns:a16="http://schemas.microsoft.com/office/drawing/2014/main" id="{F6EF826C-32FA-C22D-CB13-B943127BA70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102475" y="2733675"/>
              <a:ext cx="346075" cy="95885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" name="Line 11">
              <a:extLst>
                <a:ext uri="{FF2B5EF4-FFF2-40B4-BE49-F238E27FC236}">
                  <a16:creationId xmlns:a16="http://schemas.microsoft.com/office/drawing/2014/main" id="{60B2D62D-380E-4FEE-A6D5-23A1BA5A60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337425" y="2752725"/>
              <a:ext cx="1041400" cy="95885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6" name="Oval 20">
              <a:extLst>
                <a:ext uri="{FF2B5EF4-FFF2-40B4-BE49-F238E27FC236}">
                  <a16:creationId xmlns:a16="http://schemas.microsoft.com/office/drawing/2014/main" id="{D7E1379A-8A5A-8678-6186-1115B6640C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200" y="2057400"/>
              <a:ext cx="685800" cy="685800"/>
            </a:xfrm>
            <a:prstGeom prst="ellipse">
              <a:avLst/>
            </a:prstGeom>
            <a:solidFill>
              <a:srgbClr val="FFFF66"/>
            </a:solidFill>
            <a:ln w="9525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5000" rIns="90000" bIns="45000" anchor="ctr" anchorCtr="1"/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US">
                  <a:solidFill>
                    <a:srgbClr val="000000"/>
                  </a:solidFill>
                </a:rPr>
                <a:t>E</a:t>
              </a:r>
            </a:p>
          </p:txBody>
        </p:sp>
        <p:sp>
          <p:nvSpPr>
            <p:cNvPr id="47" name="Oval 21">
              <a:extLst>
                <a:ext uri="{FF2B5EF4-FFF2-40B4-BE49-F238E27FC236}">
                  <a16:creationId xmlns:a16="http://schemas.microsoft.com/office/drawing/2014/main" id="{5CA7BF45-D9FA-E517-BA30-DB55749B4B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1750" y="2057400"/>
              <a:ext cx="685800" cy="685800"/>
            </a:xfrm>
            <a:prstGeom prst="ellipse">
              <a:avLst/>
            </a:prstGeom>
            <a:solidFill>
              <a:srgbClr val="198A8A"/>
            </a:solidFill>
            <a:ln w="9525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5000" rIns="90000" bIns="45000" anchor="ctr" anchorCtr="1"/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US">
                  <a:solidFill>
                    <a:srgbClr val="000000"/>
                  </a:solidFill>
                </a:rPr>
                <a:t>C</a:t>
              </a:r>
            </a:p>
          </p:txBody>
        </p:sp>
        <p:sp>
          <p:nvSpPr>
            <p:cNvPr id="48" name="Oval 22">
              <a:extLst>
                <a:ext uri="{FF2B5EF4-FFF2-40B4-BE49-F238E27FC236}">
                  <a16:creationId xmlns:a16="http://schemas.microsoft.com/office/drawing/2014/main" id="{297E0167-BA9A-A664-47E1-D3F5DE6E8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6150" y="2057400"/>
              <a:ext cx="685800" cy="685800"/>
            </a:xfrm>
            <a:prstGeom prst="ellipse">
              <a:avLst/>
            </a:prstGeom>
            <a:solidFill>
              <a:srgbClr val="0000FF"/>
            </a:solidFill>
            <a:ln w="9525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5000" rIns="90000" bIns="45000" anchor="ctr" anchorCtr="1"/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US">
                  <a:solidFill>
                    <a:srgbClr val="000000"/>
                  </a:solidFill>
                </a:rPr>
                <a:t>D</a:t>
              </a:r>
            </a:p>
          </p:txBody>
        </p:sp>
        <p:sp>
          <p:nvSpPr>
            <p:cNvPr id="49" name="Oval 23">
              <a:extLst>
                <a:ext uri="{FF2B5EF4-FFF2-40B4-BE49-F238E27FC236}">
                  <a16:creationId xmlns:a16="http://schemas.microsoft.com/office/drawing/2014/main" id="{734FB148-ED98-EC18-D19B-BB3A6F3033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0550" y="2057400"/>
              <a:ext cx="685800" cy="685800"/>
            </a:xfrm>
            <a:prstGeom prst="ellipse">
              <a:avLst/>
            </a:prstGeom>
            <a:solidFill>
              <a:srgbClr val="FF0000"/>
            </a:solidFill>
            <a:ln w="9525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5000" rIns="90000" bIns="45000" anchor="ctr" anchorCtr="1"/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US">
                  <a:solidFill>
                    <a:srgbClr val="000000"/>
                  </a:solidFill>
                </a:rPr>
                <a:t>A</a:t>
              </a:r>
            </a:p>
          </p:txBody>
        </p:sp>
        <p:sp>
          <p:nvSpPr>
            <p:cNvPr id="50" name="Oval 24">
              <a:extLst>
                <a:ext uri="{FF2B5EF4-FFF2-40B4-BE49-F238E27FC236}">
                  <a16:creationId xmlns:a16="http://schemas.microsoft.com/office/drawing/2014/main" id="{EC8D7B3D-E0B1-8161-EAA1-6E04CF0EDF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01000" y="2057400"/>
              <a:ext cx="685800" cy="685800"/>
            </a:xfrm>
            <a:prstGeom prst="ellipse">
              <a:avLst/>
            </a:prstGeom>
            <a:solidFill>
              <a:srgbClr val="FFFF66"/>
            </a:solidFill>
            <a:ln w="9525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5000" rIns="90000" bIns="45000" anchor="ctr" anchorCtr="1"/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US">
                  <a:solidFill>
                    <a:srgbClr val="000000"/>
                  </a:solidFill>
                </a:rPr>
                <a:t>E</a:t>
              </a:r>
            </a:p>
          </p:txBody>
        </p:sp>
        <p:sp>
          <p:nvSpPr>
            <p:cNvPr id="51" name="Oval 25">
              <a:extLst>
                <a:ext uri="{FF2B5EF4-FFF2-40B4-BE49-F238E27FC236}">
                  <a16:creationId xmlns:a16="http://schemas.microsoft.com/office/drawing/2014/main" id="{E1A54282-D8EC-AFE7-612F-F345F7B045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6600" y="2057400"/>
              <a:ext cx="685800" cy="685800"/>
            </a:xfrm>
            <a:prstGeom prst="ellipse">
              <a:avLst/>
            </a:prstGeom>
            <a:solidFill>
              <a:srgbClr val="198A8A"/>
            </a:solidFill>
            <a:ln w="9525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5000" rIns="90000" bIns="45000" anchor="ctr" anchorCtr="1"/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US">
                  <a:solidFill>
                    <a:srgbClr val="000000"/>
                  </a:solidFill>
                </a:rPr>
                <a:t>C</a:t>
              </a:r>
            </a:p>
          </p:txBody>
        </p:sp>
        <p:sp>
          <p:nvSpPr>
            <p:cNvPr id="52" name="Oval 26">
              <a:extLst>
                <a:ext uri="{FF2B5EF4-FFF2-40B4-BE49-F238E27FC236}">
                  <a16:creationId xmlns:a16="http://schemas.microsoft.com/office/drawing/2014/main" id="{913B2B3A-64EC-4A7A-D067-72473748C8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2200" y="2057400"/>
              <a:ext cx="685800" cy="685800"/>
            </a:xfrm>
            <a:prstGeom prst="ellipse">
              <a:avLst/>
            </a:prstGeom>
            <a:solidFill>
              <a:srgbClr val="0000FF"/>
            </a:solidFill>
            <a:ln w="9525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5000" rIns="90000" bIns="45000" anchor="ctr" anchorCtr="1"/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US">
                  <a:solidFill>
                    <a:srgbClr val="000000"/>
                  </a:solidFill>
                </a:rPr>
                <a:t>D</a:t>
              </a:r>
            </a:p>
          </p:txBody>
        </p:sp>
        <p:sp>
          <p:nvSpPr>
            <p:cNvPr id="53" name="Oval 27">
              <a:extLst>
                <a:ext uri="{FF2B5EF4-FFF2-40B4-BE49-F238E27FC236}">
                  <a16:creationId xmlns:a16="http://schemas.microsoft.com/office/drawing/2014/main" id="{8629F575-4C55-B8CC-5ED6-8035923E57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7800" y="2057400"/>
              <a:ext cx="685800" cy="685800"/>
            </a:xfrm>
            <a:prstGeom prst="ellipse">
              <a:avLst/>
            </a:prstGeom>
            <a:solidFill>
              <a:srgbClr val="FF0000"/>
            </a:solidFill>
            <a:ln w="9525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5000" rIns="90000" bIns="45000" anchor="ctr" anchorCtr="1"/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US">
                  <a:solidFill>
                    <a:srgbClr val="000000"/>
                  </a:solidFill>
                </a:rPr>
                <a:t>A</a:t>
              </a:r>
            </a:p>
          </p:txBody>
        </p:sp>
        <p:sp>
          <p:nvSpPr>
            <p:cNvPr id="54" name="Freeform 28">
              <a:extLst>
                <a:ext uri="{FF2B5EF4-FFF2-40B4-BE49-F238E27FC236}">
                  <a16:creationId xmlns:a16="http://schemas.microsoft.com/office/drawing/2014/main" id="{CE23C715-9130-9B9C-5AD3-B5E6907816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725" y="1925638"/>
              <a:ext cx="430213" cy="441325"/>
            </a:xfrm>
            <a:custGeom>
              <a:avLst/>
              <a:gdLst>
                <a:gd name="T0" fmla="*/ 1195 w 1196"/>
                <a:gd name="T1" fmla="*/ 536 h 1227"/>
                <a:gd name="T2" fmla="*/ 290 w 1196"/>
                <a:gd name="T3" fmla="*/ 345 h 1227"/>
                <a:gd name="T4" fmla="*/ 580 w 1196"/>
                <a:gd name="T5" fmla="*/ 1226 h 1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96" h="1227">
                  <a:moveTo>
                    <a:pt x="1195" y="536"/>
                  </a:moveTo>
                  <a:cubicBezTo>
                    <a:pt x="1195" y="536"/>
                    <a:pt x="580" y="0"/>
                    <a:pt x="290" y="345"/>
                  </a:cubicBezTo>
                  <a:cubicBezTo>
                    <a:pt x="0" y="690"/>
                    <a:pt x="580" y="1226"/>
                    <a:pt x="580" y="1226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5" name="Freeform 29">
              <a:extLst>
                <a:ext uri="{FF2B5EF4-FFF2-40B4-BE49-F238E27FC236}">
                  <a16:creationId xmlns:a16="http://schemas.microsoft.com/office/drawing/2014/main" id="{895515F7-85BC-228C-23E2-B54A86AC70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913" y="1925638"/>
              <a:ext cx="430212" cy="441325"/>
            </a:xfrm>
            <a:custGeom>
              <a:avLst/>
              <a:gdLst>
                <a:gd name="T0" fmla="*/ 1195 w 1196"/>
                <a:gd name="T1" fmla="*/ 536 h 1227"/>
                <a:gd name="T2" fmla="*/ 290 w 1196"/>
                <a:gd name="T3" fmla="*/ 345 h 1227"/>
                <a:gd name="T4" fmla="*/ 580 w 1196"/>
                <a:gd name="T5" fmla="*/ 1226 h 1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96" h="1227">
                  <a:moveTo>
                    <a:pt x="1195" y="536"/>
                  </a:moveTo>
                  <a:cubicBezTo>
                    <a:pt x="1195" y="536"/>
                    <a:pt x="580" y="0"/>
                    <a:pt x="290" y="345"/>
                  </a:cubicBezTo>
                  <a:cubicBezTo>
                    <a:pt x="0" y="690"/>
                    <a:pt x="580" y="1226"/>
                    <a:pt x="580" y="1226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6" name="Freeform 30">
              <a:extLst>
                <a:ext uri="{FF2B5EF4-FFF2-40B4-BE49-F238E27FC236}">
                  <a16:creationId xmlns:a16="http://schemas.microsoft.com/office/drawing/2014/main" id="{8875051A-5706-2224-37CD-773D989BE7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8025" y="1925638"/>
              <a:ext cx="430213" cy="441325"/>
            </a:xfrm>
            <a:custGeom>
              <a:avLst/>
              <a:gdLst>
                <a:gd name="T0" fmla="*/ 1195 w 1196"/>
                <a:gd name="T1" fmla="*/ 536 h 1227"/>
                <a:gd name="T2" fmla="*/ 290 w 1196"/>
                <a:gd name="T3" fmla="*/ 345 h 1227"/>
                <a:gd name="T4" fmla="*/ 580 w 1196"/>
                <a:gd name="T5" fmla="*/ 1226 h 1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96" h="1227">
                  <a:moveTo>
                    <a:pt x="1195" y="536"/>
                  </a:moveTo>
                  <a:cubicBezTo>
                    <a:pt x="1195" y="536"/>
                    <a:pt x="580" y="0"/>
                    <a:pt x="290" y="345"/>
                  </a:cubicBezTo>
                  <a:cubicBezTo>
                    <a:pt x="0" y="690"/>
                    <a:pt x="580" y="1226"/>
                    <a:pt x="580" y="1226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7" name="Freeform 31">
              <a:extLst>
                <a:ext uri="{FF2B5EF4-FFF2-40B4-BE49-F238E27FC236}">
                  <a16:creationId xmlns:a16="http://schemas.microsoft.com/office/drawing/2014/main" id="{4C0FBC99-F7DD-BF67-2111-47CA66F5EF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3063" y="1925638"/>
              <a:ext cx="430212" cy="441325"/>
            </a:xfrm>
            <a:custGeom>
              <a:avLst/>
              <a:gdLst>
                <a:gd name="T0" fmla="*/ 1195 w 1196"/>
                <a:gd name="T1" fmla="*/ 536 h 1227"/>
                <a:gd name="T2" fmla="*/ 290 w 1196"/>
                <a:gd name="T3" fmla="*/ 345 h 1227"/>
                <a:gd name="T4" fmla="*/ 580 w 1196"/>
                <a:gd name="T5" fmla="*/ 1226 h 1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96" h="1227">
                  <a:moveTo>
                    <a:pt x="1195" y="536"/>
                  </a:moveTo>
                  <a:cubicBezTo>
                    <a:pt x="1195" y="536"/>
                    <a:pt x="580" y="0"/>
                    <a:pt x="290" y="345"/>
                  </a:cubicBezTo>
                  <a:cubicBezTo>
                    <a:pt x="0" y="690"/>
                    <a:pt x="580" y="1226"/>
                    <a:pt x="580" y="1226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8" name="Freeform 32">
              <a:extLst>
                <a:ext uri="{FF2B5EF4-FFF2-40B4-BE49-F238E27FC236}">
                  <a16:creationId xmlns:a16="http://schemas.microsoft.com/office/drawing/2014/main" id="{9212505D-1A1D-B692-664E-4FF4C43430D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1350" y="1944688"/>
              <a:ext cx="434975" cy="433387"/>
            </a:xfrm>
            <a:custGeom>
              <a:avLst/>
              <a:gdLst>
                <a:gd name="T0" fmla="*/ 572 w 1208"/>
                <a:gd name="T1" fmla="*/ 1203 h 1204"/>
                <a:gd name="T2" fmla="*/ 917 w 1208"/>
                <a:gd name="T3" fmla="*/ 345 h 1204"/>
                <a:gd name="T4" fmla="*/ 0 w 1208"/>
                <a:gd name="T5" fmla="*/ 477 h 1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08" h="1204">
                  <a:moveTo>
                    <a:pt x="572" y="1203"/>
                  </a:moveTo>
                  <a:cubicBezTo>
                    <a:pt x="572" y="1203"/>
                    <a:pt x="1207" y="691"/>
                    <a:pt x="917" y="345"/>
                  </a:cubicBezTo>
                  <a:cubicBezTo>
                    <a:pt x="628" y="0"/>
                    <a:pt x="0" y="477"/>
                    <a:pt x="0" y="477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9" name="Freeform 33">
              <a:extLst>
                <a:ext uri="{FF2B5EF4-FFF2-40B4-BE49-F238E27FC236}">
                  <a16:creationId xmlns:a16="http://schemas.microsoft.com/office/drawing/2014/main" id="{35D53BE8-838E-A893-4226-ACFC386C6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7975" y="1944688"/>
              <a:ext cx="434975" cy="433387"/>
            </a:xfrm>
            <a:custGeom>
              <a:avLst/>
              <a:gdLst>
                <a:gd name="T0" fmla="*/ 572 w 1208"/>
                <a:gd name="T1" fmla="*/ 1203 h 1204"/>
                <a:gd name="T2" fmla="*/ 917 w 1208"/>
                <a:gd name="T3" fmla="*/ 345 h 1204"/>
                <a:gd name="T4" fmla="*/ 0 w 1208"/>
                <a:gd name="T5" fmla="*/ 477 h 1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08" h="1204">
                  <a:moveTo>
                    <a:pt x="572" y="1203"/>
                  </a:moveTo>
                  <a:cubicBezTo>
                    <a:pt x="572" y="1203"/>
                    <a:pt x="1207" y="691"/>
                    <a:pt x="917" y="345"/>
                  </a:cubicBezTo>
                  <a:cubicBezTo>
                    <a:pt x="628" y="0"/>
                    <a:pt x="0" y="477"/>
                    <a:pt x="0" y="477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" name="Freeform 34">
              <a:extLst>
                <a:ext uri="{FF2B5EF4-FFF2-40B4-BE49-F238E27FC236}">
                  <a16:creationId xmlns:a16="http://schemas.microsoft.com/office/drawing/2014/main" id="{E80AF389-E8AE-AD6B-2D4E-1379FCE11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4600" y="1944688"/>
              <a:ext cx="434975" cy="433387"/>
            </a:xfrm>
            <a:custGeom>
              <a:avLst/>
              <a:gdLst>
                <a:gd name="T0" fmla="*/ 572 w 1208"/>
                <a:gd name="T1" fmla="*/ 1203 h 1204"/>
                <a:gd name="T2" fmla="*/ 917 w 1208"/>
                <a:gd name="T3" fmla="*/ 345 h 1204"/>
                <a:gd name="T4" fmla="*/ 0 w 1208"/>
                <a:gd name="T5" fmla="*/ 477 h 1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08" h="1204">
                  <a:moveTo>
                    <a:pt x="572" y="1203"/>
                  </a:moveTo>
                  <a:cubicBezTo>
                    <a:pt x="572" y="1203"/>
                    <a:pt x="1207" y="691"/>
                    <a:pt x="917" y="345"/>
                  </a:cubicBezTo>
                  <a:cubicBezTo>
                    <a:pt x="628" y="0"/>
                    <a:pt x="0" y="477"/>
                    <a:pt x="0" y="477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1" name="Freeform 35">
              <a:extLst>
                <a:ext uri="{FF2B5EF4-FFF2-40B4-BE49-F238E27FC236}">
                  <a16:creationId xmlns:a16="http://schemas.microsoft.com/office/drawing/2014/main" id="{FE44EFF7-21BA-8986-C036-89F05F03438A}"/>
                </a:ext>
              </a:extLst>
            </p:cNvPr>
            <p:cNvSpPr>
              <a:spLocks/>
            </p:cNvSpPr>
            <p:nvPr/>
          </p:nvSpPr>
          <p:spPr bwMode="auto">
            <a:xfrm>
              <a:off x="8494713" y="1944688"/>
              <a:ext cx="434975" cy="433387"/>
            </a:xfrm>
            <a:custGeom>
              <a:avLst/>
              <a:gdLst>
                <a:gd name="T0" fmla="*/ 572 w 1208"/>
                <a:gd name="T1" fmla="*/ 1203 h 1204"/>
                <a:gd name="T2" fmla="*/ 917 w 1208"/>
                <a:gd name="T3" fmla="*/ 345 h 1204"/>
                <a:gd name="T4" fmla="*/ 0 w 1208"/>
                <a:gd name="T5" fmla="*/ 477 h 1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08" h="1204">
                  <a:moveTo>
                    <a:pt x="572" y="1203"/>
                  </a:moveTo>
                  <a:cubicBezTo>
                    <a:pt x="572" y="1203"/>
                    <a:pt x="1207" y="691"/>
                    <a:pt x="917" y="345"/>
                  </a:cubicBezTo>
                  <a:cubicBezTo>
                    <a:pt x="628" y="0"/>
                    <a:pt x="0" y="477"/>
                    <a:pt x="0" y="477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" name="Freeform 36">
              <a:extLst>
                <a:ext uri="{FF2B5EF4-FFF2-40B4-BE49-F238E27FC236}">
                  <a16:creationId xmlns:a16="http://schemas.microsoft.com/office/drawing/2014/main" id="{5DCAADEF-52EA-FA0D-01B7-56D3394681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8713" y="1890713"/>
              <a:ext cx="1712912" cy="280987"/>
            </a:xfrm>
            <a:custGeom>
              <a:avLst/>
              <a:gdLst>
                <a:gd name="T0" fmla="*/ 4757 w 4758"/>
                <a:gd name="T1" fmla="*/ 780 h 781"/>
                <a:gd name="T2" fmla="*/ 2609 w 4758"/>
                <a:gd name="T3" fmla="*/ 0 h 781"/>
                <a:gd name="T4" fmla="*/ 0 w 4758"/>
                <a:gd name="T5" fmla="*/ 752 h 7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58" h="781">
                  <a:moveTo>
                    <a:pt x="4757" y="780"/>
                  </a:moveTo>
                  <a:cubicBezTo>
                    <a:pt x="4757" y="780"/>
                    <a:pt x="3060" y="0"/>
                    <a:pt x="2609" y="0"/>
                  </a:cubicBezTo>
                  <a:cubicBezTo>
                    <a:pt x="2158" y="0"/>
                    <a:pt x="0" y="752"/>
                    <a:pt x="0" y="752"/>
                  </a:cubicBezTo>
                </a:path>
              </a:pathLst>
            </a:custGeom>
            <a:noFill/>
            <a:ln w="9525" cap="flat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3" name="Freeform 37">
              <a:extLst>
                <a:ext uri="{FF2B5EF4-FFF2-40B4-BE49-F238E27FC236}">
                  <a16:creationId xmlns:a16="http://schemas.microsoft.com/office/drawing/2014/main" id="{BC0CA5C4-1B24-1020-F6BB-5FE01CB443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1763" y="1363663"/>
              <a:ext cx="3708400" cy="720725"/>
            </a:xfrm>
            <a:custGeom>
              <a:avLst/>
              <a:gdLst>
                <a:gd name="T0" fmla="*/ 10301 w 10302"/>
                <a:gd name="T1" fmla="*/ 2003 h 2004"/>
                <a:gd name="T2" fmla="*/ 5380 w 10302"/>
                <a:gd name="T3" fmla="*/ 0 h 2004"/>
                <a:gd name="T4" fmla="*/ 0 w 10302"/>
                <a:gd name="T5" fmla="*/ 1976 h 2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02" h="2004">
                  <a:moveTo>
                    <a:pt x="10301" y="2003"/>
                  </a:moveTo>
                  <a:cubicBezTo>
                    <a:pt x="10301" y="2003"/>
                    <a:pt x="5831" y="0"/>
                    <a:pt x="5380" y="0"/>
                  </a:cubicBezTo>
                  <a:cubicBezTo>
                    <a:pt x="4929" y="0"/>
                    <a:pt x="0" y="1976"/>
                    <a:pt x="0" y="1976"/>
                  </a:cubicBezTo>
                </a:path>
              </a:pathLst>
            </a:custGeom>
            <a:noFill/>
            <a:ln w="9525" cap="flat">
              <a:solidFill>
                <a:srgbClr val="0000FF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" name="Freeform 38">
              <a:extLst>
                <a:ext uri="{FF2B5EF4-FFF2-40B4-BE49-F238E27FC236}">
                  <a16:creationId xmlns:a16="http://schemas.microsoft.com/office/drawing/2014/main" id="{664148D9-AAAE-39DF-628B-29141A02CD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2913" y="833438"/>
              <a:ext cx="5656262" cy="1204912"/>
            </a:xfrm>
            <a:custGeom>
              <a:avLst/>
              <a:gdLst>
                <a:gd name="T0" fmla="*/ 15710 w 15711"/>
                <a:gd name="T1" fmla="*/ 3320 h 3348"/>
                <a:gd name="T2" fmla="*/ 7992 w 15711"/>
                <a:gd name="T3" fmla="*/ 0 h 3348"/>
                <a:gd name="T4" fmla="*/ 0 w 15711"/>
                <a:gd name="T5" fmla="*/ 3347 h 3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711" h="3348">
                  <a:moveTo>
                    <a:pt x="15710" y="3320"/>
                  </a:moveTo>
                  <a:cubicBezTo>
                    <a:pt x="15710" y="3320"/>
                    <a:pt x="8443" y="0"/>
                    <a:pt x="7992" y="0"/>
                  </a:cubicBezTo>
                  <a:cubicBezTo>
                    <a:pt x="7541" y="0"/>
                    <a:pt x="0" y="3347"/>
                    <a:pt x="0" y="3347"/>
                  </a:cubicBezTo>
                </a:path>
              </a:pathLst>
            </a:custGeom>
            <a:noFill/>
            <a:ln w="9525" cap="flat">
              <a:solidFill>
                <a:srgbClr val="198A8A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5" name="Text Box 39">
              <a:extLst>
                <a:ext uri="{FF2B5EF4-FFF2-40B4-BE49-F238E27FC236}">
                  <a16:creationId xmlns:a16="http://schemas.microsoft.com/office/drawing/2014/main" id="{0F2A0D11-FE9F-F5E5-2CCE-90AF9EC049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90988" y="1970088"/>
              <a:ext cx="1203325" cy="411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800" dirty="0">
                  <a:solidFill>
                    <a:srgbClr val="FF0000"/>
                  </a:solidFill>
                </a:rPr>
                <a:t>V</a:t>
              </a:r>
              <a:r>
                <a:rPr lang="en-US" sz="1800" baseline="-25000" dirty="0">
                  <a:solidFill>
                    <a:srgbClr val="FF0000"/>
                  </a:solidFill>
                </a:rPr>
                <a:t>A</a:t>
              </a:r>
              <a:r>
                <a:rPr lang="en-US" sz="1800" dirty="0">
                  <a:solidFill>
                    <a:srgbClr val="FF0000"/>
                  </a:solidFill>
                </a:rPr>
                <a:t> / ½V</a:t>
              </a:r>
              <a:r>
                <a:rPr lang="en-US" sz="1800" baseline="-25000" dirty="0">
                  <a:solidFill>
                    <a:srgbClr val="FF0000"/>
                  </a:solidFill>
                </a:rPr>
                <a:t>A</a:t>
              </a:r>
            </a:p>
          </p:txBody>
        </p:sp>
        <p:sp>
          <p:nvSpPr>
            <p:cNvPr id="66" name="Text Box 40">
              <a:extLst>
                <a:ext uri="{FF2B5EF4-FFF2-40B4-BE49-F238E27FC236}">
                  <a16:creationId xmlns:a16="http://schemas.microsoft.com/office/drawing/2014/main" id="{7574A270-F1AF-89D8-1FBC-8784CC925A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97312" y="1443038"/>
              <a:ext cx="1436688" cy="365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>
                  <a:solidFill>
                    <a:srgbClr val="CCFF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800" dirty="0">
                  <a:solidFill>
                    <a:srgbClr val="0000FF"/>
                  </a:solidFill>
                </a:rPr>
                <a:t>V</a:t>
              </a:r>
              <a:r>
                <a:rPr lang="en-US" sz="1800" baseline="-25000" dirty="0">
                  <a:solidFill>
                    <a:srgbClr val="0000FF"/>
                  </a:solidFill>
                </a:rPr>
                <a:t>D</a:t>
              </a:r>
              <a:r>
                <a:rPr lang="en-US" sz="1800" dirty="0">
                  <a:solidFill>
                    <a:srgbClr val="0000FF"/>
                  </a:solidFill>
                </a:rPr>
                <a:t> / ¼V</a:t>
              </a:r>
              <a:r>
                <a:rPr lang="en-US" sz="1800" baseline="-25000" dirty="0">
                  <a:solidFill>
                    <a:srgbClr val="0000FF"/>
                  </a:solidFill>
                </a:rPr>
                <a:t>D</a:t>
              </a:r>
            </a:p>
          </p:txBody>
        </p:sp>
        <p:sp>
          <p:nvSpPr>
            <p:cNvPr id="67" name="Text Box 41">
              <a:extLst>
                <a:ext uri="{FF2B5EF4-FFF2-40B4-BE49-F238E27FC236}">
                  <a16:creationId xmlns:a16="http://schemas.microsoft.com/office/drawing/2014/main" id="{CE1C1840-591C-8336-91FE-CE9F10C44A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43400" y="777875"/>
              <a:ext cx="511175" cy="365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800" dirty="0">
                  <a:solidFill>
                    <a:srgbClr val="33A3A3"/>
                  </a:solidFill>
                </a:rPr>
                <a:t>V</a:t>
              </a:r>
              <a:r>
                <a:rPr lang="en-US" sz="1800" baseline="-25000" dirty="0">
                  <a:solidFill>
                    <a:srgbClr val="33A3A3"/>
                  </a:solidFill>
                </a:rPr>
                <a:t>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442484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40371-438D-61BA-B977-CD227810D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a univariate twin model – can we estimate all these parameters?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F442BBF2-2928-CA0D-A6BC-CF17C24F1874}"/>
              </a:ext>
            </a:extLst>
          </p:cNvPr>
          <p:cNvGrpSpPr/>
          <p:nvPr/>
        </p:nvGrpSpPr>
        <p:grpSpPr>
          <a:xfrm>
            <a:off x="1737518" y="1513377"/>
            <a:ext cx="8716963" cy="3708400"/>
            <a:chOff x="212725" y="777875"/>
            <a:chExt cx="8716963" cy="3708400"/>
          </a:xfrm>
        </p:grpSpPr>
        <p:sp>
          <p:nvSpPr>
            <p:cNvPr id="70" name="AutoShape 2">
              <a:extLst>
                <a:ext uri="{FF2B5EF4-FFF2-40B4-BE49-F238E27FC236}">
                  <a16:creationId xmlns:a16="http://schemas.microsoft.com/office/drawing/2014/main" id="{4EDCC6C6-B01B-5B47-FCC0-D61638421C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7250" y="3800475"/>
              <a:ext cx="768350" cy="685800"/>
            </a:xfrm>
            <a:prstGeom prst="roundRect">
              <a:avLst>
                <a:gd name="adj" fmla="val 231"/>
              </a:avLst>
            </a:prstGeom>
            <a:solidFill>
              <a:srgbClr val="99CCFF"/>
            </a:solidFill>
            <a:ln w="9525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5000" rIns="90000" bIns="45000" anchor="ctr" anchorCtr="1"/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US" dirty="0">
                  <a:solidFill>
                    <a:srgbClr val="000000"/>
                  </a:solidFill>
                </a:rPr>
                <a:t>Tw1</a:t>
              </a:r>
            </a:p>
          </p:txBody>
        </p:sp>
        <p:sp>
          <p:nvSpPr>
            <p:cNvPr id="71" name="AutoShape 3">
              <a:extLst>
                <a:ext uri="{FF2B5EF4-FFF2-40B4-BE49-F238E27FC236}">
                  <a16:creationId xmlns:a16="http://schemas.microsoft.com/office/drawing/2014/main" id="{06D41ECD-1309-BD69-BE60-9C50EA664E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48450" y="3800475"/>
              <a:ext cx="742950" cy="685800"/>
            </a:xfrm>
            <a:prstGeom prst="roundRect">
              <a:avLst>
                <a:gd name="adj" fmla="val 231"/>
              </a:avLst>
            </a:prstGeom>
            <a:solidFill>
              <a:srgbClr val="99CCFF"/>
            </a:solidFill>
            <a:ln w="9525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5000" rIns="90000" bIns="45000" anchor="ctr" anchorCtr="1"/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US" dirty="0">
                  <a:solidFill>
                    <a:srgbClr val="000000"/>
                  </a:solidFill>
                </a:rPr>
                <a:t>Tw2</a:t>
              </a:r>
            </a:p>
          </p:txBody>
        </p:sp>
        <p:sp>
          <p:nvSpPr>
            <p:cNvPr id="72" name="Line 4">
              <a:extLst>
                <a:ext uri="{FF2B5EF4-FFF2-40B4-BE49-F238E27FC236}">
                  <a16:creationId xmlns:a16="http://schemas.microsoft.com/office/drawing/2014/main" id="{0D81AFB6-538D-6A3D-4017-38BBA93AF3A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41613" y="2743200"/>
              <a:ext cx="688975" cy="91440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3" name="Line 5">
              <a:extLst>
                <a:ext uri="{FF2B5EF4-FFF2-40B4-BE49-F238E27FC236}">
                  <a16:creationId xmlns:a16="http://schemas.microsoft.com/office/drawing/2014/main" id="{44368205-72BD-2FE1-352A-B2AF82E2C43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13013" y="2743200"/>
              <a:ext cx="52387" cy="91440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4" name="Line 6">
              <a:extLst>
                <a:ext uri="{FF2B5EF4-FFF2-40B4-BE49-F238E27FC236}">
                  <a16:creationId xmlns:a16="http://schemas.microsoft.com/office/drawing/2014/main" id="{C7822477-06F0-5F68-D815-D7276D57B0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92275" y="2762250"/>
              <a:ext cx="593725" cy="89535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5" name="Line 7">
              <a:extLst>
                <a:ext uri="{FF2B5EF4-FFF2-40B4-BE49-F238E27FC236}">
                  <a16:creationId xmlns:a16="http://schemas.microsoft.com/office/drawing/2014/main" id="{FBCFB98B-0901-43E3-2E32-98E25803CE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1850" y="2732088"/>
              <a:ext cx="1225550" cy="925512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6" name="Line 8">
              <a:extLst>
                <a:ext uri="{FF2B5EF4-FFF2-40B4-BE49-F238E27FC236}">
                  <a16:creationId xmlns:a16="http://schemas.microsoft.com/office/drawing/2014/main" id="{08FA6EE2-BCD4-D164-131F-3C98AD7FB3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37213" y="2752725"/>
              <a:ext cx="1065212" cy="938213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7" name="Line 9">
              <a:extLst>
                <a:ext uri="{FF2B5EF4-FFF2-40B4-BE49-F238E27FC236}">
                  <a16:creationId xmlns:a16="http://schemas.microsoft.com/office/drawing/2014/main" id="{DE42E341-9533-E123-3AAE-5B6C81412A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16688" y="2752725"/>
              <a:ext cx="390525" cy="928688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8" name="Line 10">
              <a:extLst>
                <a:ext uri="{FF2B5EF4-FFF2-40B4-BE49-F238E27FC236}">
                  <a16:creationId xmlns:a16="http://schemas.microsoft.com/office/drawing/2014/main" id="{80FF9131-FC64-418B-37AC-EB54F42D964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102475" y="2733675"/>
              <a:ext cx="346075" cy="95885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9" name="Line 11">
              <a:extLst>
                <a:ext uri="{FF2B5EF4-FFF2-40B4-BE49-F238E27FC236}">
                  <a16:creationId xmlns:a16="http://schemas.microsoft.com/office/drawing/2014/main" id="{B7C4755D-4903-2C04-3096-1E794F5F04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337425" y="2752725"/>
              <a:ext cx="1041400" cy="95885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0" name="Oval 20">
              <a:extLst>
                <a:ext uri="{FF2B5EF4-FFF2-40B4-BE49-F238E27FC236}">
                  <a16:creationId xmlns:a16="http://schemas.microsoft.com/office/drawing/2014/main" id="{5AA01032-FA17-8C01-B999-A7BDB76613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200" y="2057400"/>
              <a:ext cx="685800" cy="685800"/>
            </a:xfrm>
            <a:prstGeom prst="ellipse">
              <a:avLst/>
            </a:prstGeom>
            <a:solidFill>
              <a:srgbClr val="FFFF66"/>
            </a:solidFill>
            <a:ln w="9525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5000" rIns="90000" bIns="45000" anchor="ctr" anchorCtr="1"/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US">
                  <a:solidFill>
                    <a:srgbClr val="000000"/>
                  </a:solidFill>
                </a:rPr>
                <a:t>E</a:t>
              </a:r>
            </a:p>
          </p:txBody>
        </p:sp>
        <p:sp>
          <p:nvSpPr>
            <p:cNvPr id="81" name="Oval 21">
              <a:extLst>
                <a:ext uri="{FF2B5EF4-FFF2-40B4-BE49-F238E27FC236}">
                  <a16:creationId xmlns:a16="http://schemas.microsoft.com/office/drawing/2014/main" id="{593D1A1D-DF77-2D77-4677-777ECE649A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1750" y="2057400"/>
              <a:ext cx="685800" cy="685800"/>
            </a:xfrm>
            <a:prstGeom prst="ellipse">
              <a:avLst/>
            </a:prstGeom>
            <a:solidFill>
              <a:srgbClr val="198A8A"/>
            </a:solidFill>
            <a:ln w="9525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5000" rIns="90000" bIns="45000" anchor="ctr" anchorCtr="1"/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US">
                  <a:solidFill>
                    <a:srgbClr val="000000"/>
                  </a:solidFill>
                </a:rPr>
                <a:t>C</a:t>
              </a:r>
            </a:p>
          </p:txBody>
        </p:sp>
        <p:sp>
          <p:nvSpPr>
            <p:cNvPr id="82" name="Oval 22">
              <a:extLst>
                <a:ext uri="{FF2B5EF4-FFF2-40B4-BE49-F238E27FC236}">
                  <a16:creationId xmlns:a16="http://schemas.microsoft.com/office/drawing/2014/main" id="{C1F7B84F-113E-CA30-A29F-DF0A0EBA73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6150" y="2057400"/>
              <a:ext cx="685800" cy="685800"/>
            </a:xfrm>
            <a:prstGeom prst="ellipse">
              <a:avLst/>
            </a:prstGeom>
            <a:solidFill>
              <a:srgbClr val="0000FF"/>
            </a:solidFill>
            <a:ln w="9525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5000" rIns="90000" bIns="45000" anchor="ctr" anchorCtr="1"/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US">
                  <a:solidFill>
                    <a:srgbClr val="000000"/>
                  </a:solidFill>
                </a:rPr>
                <a:t>D</a:t>
              </a:r>
            </a:p>
          </p:txBody>
        </p:sp>
        <p:sp>
          <p:nvSpPr>
            <p:cNvPr id="83" name="Oval 23">
              <a:extLst>
                <a:ext uri="{FF2B5EF4-FFF2-40B4-BE49-F238E27FC236}">
                  <a16:creationId xmlns:a16="http://schemas.microsoft.com/office/drawing/2014/main" id="{7C84FA0D-3689-2844-B800-07AAEB31CA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0550" y="2057400"/>
              <a:ext cx="685800" cy="685800"/>
            </a:xfrm>
            <a:prstGeom prst="ellipse">
              <a:avLst/>
            </a:prstGeom>
            <a:solidFill>
              <a:srgbClr val="FF0000"/>
            </a:solidFill>
            <a:ln w="9525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5000" rIns="90000" bIns="45000" anchor="ctr" anchorCtr="1"/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US">
                  <a:solidFill>
                    <a:srgbClr val="000000"/>
                  </a:solidFill>
                </a:rPr>
                <a:t>A</a:t>
              </a:r>
            </a:p>
          </p:txBody>
        </p:sp>
        <p:sp>
          <p:nvSpPr>
            <p:cNvPr id="84" name="Oval 24">
              <a:extLst>
                <a:ext uri="{FF2B5EF4-FFF2-40B4-BE49-F238E27FC236}">
                  <a16:creationId xmlns:a16="http://schemas.microsoft.com/office/drawing/2014/main" id="{EA13E311-76F5-CE96-76B9-23C1221B77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01000" y="2057400"/>
              <a:ext cx="685800" cy="685800"/>
            </a:xfrm>
            <a:prstGeom prst="ellipse">
              <a:avLst/>
            </a:prstGeom>
            <a:solidFill>
              <a:srgbClr val="FFFF66"/>
            </a:solidFill>
            <a:ln w="9525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5000" rIns="90000" bIns="45000" anchor="ctr" anchorCtr="1"/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US">
                  <a:solidFill>
                    <a:srgbClr val="000000"/>
                  </a:solidFill>
                </a:rPr>
                <a:t>E</a:t>
              </a:r>
            </a:p>
          </p:txBody>
        </p:sp>
        <p:sp>
          <p:nvSpPr>
            <p:cNvPr id="85" name="Oval 25">
              <a:extLst>
                <a:ext uri="{FF2B5EF4-FFF2-40B4-BE49-F238E27FC236}">
                  <a16:creationId xmlns:a16="http://schemas.microsoft.com/office/drawing/2014/main" id="{0064F9D5-7C05-36D8-7978-3A291250B9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6600" y="2057400"/>
              <a:ext cx="685800" cy="685800"/>
            </a:xfrm>
            <a:prstGeom prst="ellipse">
              <a:avLst/>
            </a:prstGeom>
            <a:solidFill>
              <a:srgbClr val="198A8A"/>
            </a:solidFill>
            <a:ln w="9525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5000" rIns="90000" bIns="45000" anchor="ctr" anchorCtr="1"/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US">
                  <a:solidFill>
                    <a:srgbClr val="000000"/>
                  </a:solidFill>
                </a:rPr>
                <a:t>C</a:t>
              </a:r>
            </a:p>
          </p:txBody>
        </p:sp>
        <p:sp>
          <p:nvSpPr>
            <p:cNvPr id="86" name="Oval 26">
              <a:extLst>
                <a:ext uri="{FF2B5EF4-FFF2-40B4-BE49-F238E27FC236}">
                  <a16:creationId xmlns:a16="http://schemas.microsoft.com/office/drawing/2014/main" id="{76460332-CFC3-8A69-6516-4F28C3C8F6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2200" y="2057400"/>
              <a:ext cx="685800" cy="685800"/>
            </a:xfrm>
            <a:prstGeom prst="ellipse">
              <a:avLst/>
            </a:prstGeom>
            <a:solidFill>
              <a:srgbClr val="0000FF"/>
            </a:solidFill>
            <a:ln w="9525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5000" rIns="90000" bIns="45000" anchor="ctr" anchorCtr="1"/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US">
                  <a:solidFill>
                    <a:srgbClr val="000000"/>
                  </a:solidFill>
                </a:rPr>
                <a:t>D</a:t>
              </a:r>
            </a:p>
          </p:txBody>
        </p:sp>
        <p:sp>
          <p:nvSpPr>
            <p:cNvPr id="87" name="Oval 27">
              <a:extLst>
                <a:ext uri="{FF2B5EF4-FFF2-40B4-BE49-F238E27FC236}">
                  <a16:creationId xmlns:a16="http://schemas.microsoft.com/office/drawing/2014/main" id="{5ADEAB6C-2102-416A-FBD8-1A6F1D92DA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7800" y="2057400"/>
              <a:ext cx="685800" cy="685800"/>
            </a:xfrm>
            <a:prstGeom prst="ellipse">
              <a:avLst/>
            </a:prstGeom>
            <a:solidFill>
              <a:srgbClr val="FF0000"/>
            </a:solidFill>
            <a:ln w="9525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5000" rIns="90000" bIns="45000" anchor="ctr" anchorCtr="1"/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US">
                  <a:solidFill>
                    <a:srgbClr val="000000"/>
                  </a:solidFill>
                </a:rPr>
                <a:t>A</a:t>
              </a:r>
            </a:p>
          </p:txBody>
        </p:sp>
        <p:sp>
          <p:nvSpPr>
            <p:cNvPr id="88" name="Freeform 28">
              <a:extLst>
                <a:ext uri="{FF2B5EF4-FFF2-40B4-BE49-F238E27FC236}">
                  <a16:creationId xmlns:a16="http://schemas.microsoft.com/office/drawing/2014/main" id="{34D9E068-1283-4A12-77EE-DF843B2646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725" y="1925638"/>
              <a:ext cx="430213" cy="441325"/>
            </a:xfrm>
            <a:custGeom>
              <a:avLst/>
              <a:gdLst>
                <a:gd name="T0" fmla="*/ 1195 w 1196"/>
                <a:gd name="T1" fmla="*/ 536 h 1227"/>
                <a:gd name="T2" fmla="*/ 290 w 1196"/>
                <a:gd name="T3" fmla="*/ 345 h 1227"/>
                <a:gd name="T4" fmla="*/ 580 w 1196"/>
                <a:gd name="T5" fmla="*/ 1226 h 1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96" h="1227">
                  <a:moveTo>
                    <a:pt x="1195" y="536"/>
                  </a:moveTo>
                  <a:cubicBezTo>
                    <a:pt x="1195" y="536"/>
                    <a:pt x="580" y="0"/>
                    <a:pt x="290" y="345"/>
                  </a:cubicBezTo>
                  <a:cubicBezTo>
                    <a:pt x="0" y="690"/>
                    <a:pt x="580" y="1226"/>
                    <a:pt x="580" y="1226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9" name="Freeform 29">
              <a:extLst>
                <a:ext uri="{FF2B5EF4-FFF2-40B4-BE49-F238E27FC236}">
                  <a16:creationId xmlns:a16="http://schemas.microsoft.com/office/drawing/2014/main" id="{D5716F57-8A4A-CBF2-7E35-4A047010F5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913" y="1925638"/>
              <a:ext cx="430212" cy="441325"/>
            </a:xfrm>
            <a:custGeom>
              <a:avLst/>
              <a:gdLst>
                <a:gd name="T0" fmla="*/ 1195 w 1196"/>
                <a:gd name="T1" fmla="*/ 536 h 1227"/>
                <a:gd name="T2" fmla="*/ 290 w 1196"/>
                <a:gd name="T3" fmla="*/ 345 h 1227"/>
                <a:gd name="T4" fmla="*/ 580 w 1196"/>
                <a:gd name="T5" fmla="*/ 1226 h 1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96" h="1227">
                  <a:moveTo>
                    <a:pt x="1195" y="536"/>
                  </a:moveTo>
                  <a:cubicBezTo>
                    <a:pt x="1195" y="536"/>
                    <a:pt x="580" y="0"/>
                    <a:pt x="290" y="345"/>
                  </a:cubicBezTo>
                  <a:cubicBezTo>
                    <a:pt x="0" y="690"/>
                    <a:pt x="580" y="1226"/>
                    <a:pt x="580" y="1226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0" name="Freeform 30">
              <a:extLst>
                <a:ext uri="{FF2B5EF4-FFF2-40B4-BE49-F238E27FC236}">
                  <a16:creationId xmlns:a16="http://schemas.microsoft.com/office/drawing/2014/main" id="{86E4F71D-AC92-3BBD-5CC0-8AABFE7922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8025" y="1925638"/>
              <a:ext cx="430213" cy="441325"/>
            </a:xfrm>
            <a:custGeom>
              <a:avLst/>
              <a:gdLst>
                <a:gd name="T0" fmla="*/ 1195 w 1196"/>
                <a:gd name="T1" fmla="*/ 536 h 1227"/>
                <a:gd name="T2" fmla="*/ 290 w 1196"/>
                <a:gd name="T3" fmla="*/ 345 h 1227"/>
                <a:gd name="T4" fmla="*/ 580 w 1196"/>
                <a:gd name="T5" fmla="*/ 1226 h 1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96" h="1227">
                  <a:moveTo>
                    <a:pt x="1195" y="536"/>
                  </a:moveTo>
                  <a:cubicBezTo>
                    <a:pt x="1195" y="536"/>
                    <a:pt x="580" y="0"/>
                    <a:pt x="290" y="345"/>
                  </a:cubicBezTo>
                  <a:cubicBezTo>
                    <a:pt x="0" y="690"/>
                    <a:pt x="580" y="1226"/>
                    <a:pt x="580" y="1226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1" name="Freeform 31">
              <a:extLst>
                <a:ext uri="{FF2B5EF4-FFF2-40B4-BE49-F238E27FC236}">
                  <a16:creationId xmlns:a16="http://schemas.microsoft.com/office/drawing/2014/main" id="{7D78AAB1-60B5-5B23-E00A-84688FCDC8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3063" y="1925638"/>
              <a:ext cx="430212" cy="441325"/>
            </a:xfrm>
            <a:custGeom>
              <a:avLst/>
              <a:gdLst>
                <a:gd name="T0" fmla="*/ 1195 w 1196"/>
                <a:gd name="T1" fmla="*/ 536 h 1227"/>
                <a:gd name="T2" fmla="*/ 290 w 1196"/>
                <a:gd name="T3" fmla="*/ 345 h 1227"/>
                <a:gd name="T4" fmla="*/ 580 w 1196"/>
                <a:gd name="T5" fmla="*/ 1226 h 1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96" h="1227">
                  <a:moveTo>
                    <a:pt x="1195" y="536"/>
                  </a:moveTo>
                  <a:cubicBezTo>
                    <a:pt x="1195" y="536"/>
                    <a:pt x="580" y="0"/>
                    <a:pt x="290" y="345"/>
                  </a:cubicBezTo>
                  <a:cubicBezTo>
                    <a:pt x="0" y="690"/>
                    <a:pt x="580" y="1226"/>
                    <a:pt x="580" y="1226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2" name="Freeform 32">
              <a:extLst>
                <a:ext uri="{FF2B5EF4-FFF2-40B4-BE49-F238E27FC236}">
                  <a16:creationId xmlns:a16="http://schemas.microsoft.com/office/drawing/2014/main" id="{696AC920-086E-4B3D-F994-FE28A486C73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1350" y="1944688"/>
              <a:ext cx="434975" cy="433387"/>
            </a:xfrm>
            <a:custGeom>
              <a:avLst/>
              <a:gdLst>
                <a:gd name="T0" fmla="*/ 572 w 1208"/>
                <a:gd name="T1" fmla="*/ 1203 h 1204"/>
                <a:gd name="T2" fmla="*/ 917 w 1208"/>
                <a:gd name="T3" fmla="*/ 345 h 1204"/>
                <a:gd name="T4" fmla="*/ 0 w 1208"/>
                <a:gd name="T5" fmla="*/ 477 h 1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08" h="1204">
                  <a:moveTo>
                    <a:pt x="572" y="1203"/>
                  </a:moveTo>
                  <a:cubicBezTo>
                    <a:pt x="572" y="1203"/>
                    <a:pt x="1207" y="691"/>
                    <a:pt x="917" y="345"/>
                  </a:cubicBezTo>
                  <a:cubicBezTo>
                    <a:pt x="628" y="0"/>
                    <a:pt x="0" y="477"/>
                    <a:pt x="0" y="477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3" name="Freeform 33">
              <a:extLst>
                <a:ext uri="{FF2B5EF4-FFF2-40B4-BE49-F238E27FC236}">
                  <a16:creationId xmlns:a16="http://schemas.microsoft.com/office/drawing/2014/main" id="{FE13D509-C9B2-A924-8F00-53A1D037E4E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7975" y="1944688"/>
              <a:ext cx="434975" cy="433387"/>
            </a:xfrm>
            <a:custGeom>
              <a:avLst/>
              <a:gdLst>
                <a:gd name="T0" fmla="*/ 572 w 1208"/>
                <a:gd name="T1" fmla="*/ 1203 h 1204"/>
                <a:gd name="T2" fmla="*/ 917 w 1208"/>
                <a:gd name="T3" fmla="*/ 345 h 1204"/>
                <a:gd name="T4" fmla="*/ 0 w 1208"/>
                <a:gd name="T5" fmla="*/ 477 h 1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08" h="1204">
                  <a:moveTo>
                    <a:pt x="572" y="1203"/>
                  </a:moveTo>
                  <a:cubicBezTo>
                    <a:pt x="572" y="1203"/>
                    <a:pt x="1207" y="691"/>
                    <a:pt x="917" y="345"/>
                  </a:cubicBezTo>
                  <a:cubicBezTo>
                    <a:pt x="628" y="0"/>
                    <a:pt x="0" y="477"/>
                    <a:pt x="0" y="477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4" name="Freeform 34">
              <a:extLst>
                <a:ext uri="{FF2B5EF4-FFF2-40B4-BE49-F238E27FC236}">
                  <a16:creationId xmlns:a16="http://schemas.microsoft.com/office/drawing/2014/main" id="{ECEBBF04-64A9-1A81-1295-CE292F6F6231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4600" y="1944688"/>
              <a:ext cx="434975" cy="433387"/>
            </a:xfrm>
            <a:custGeom>
              <a:avLst/>
              <a:gdLst>
                <a:gd name="T0" fmla="*/ 572 w 1208"/>
                <a:gd name="T1" fmla="*/ 1203 h 1204"/>
                <a:gd name="T2" fmla="*/ 917 w 1208"/>
                <a:gd name="T3" fmla="*/ 345 h 1204"/>
                <a:gd name="T4" fmla="*/ 0 w 1208"/>
                <a:gd name="T5" fmla="*/ 477 h 1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08" h="1204">
                  <a:moveTo>
                    <a:pt x="572" y="1203"/>
                  </a:moveTo>
                  <a:cubicBezTo>
                    <a:pt x="572" y="1203"/>
                    <a:pt x="1207" y="691"/>
                    <a:pt x="917" y="345"/>
                  </a:cubicBezTo>
                  <a:cubicBezTo>
                    <a:pt x="628" y="0"/>
                    <a:pt x="0" y="477"/>
                    <a:pt x="0" y="477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5" name="Freeform 35">
              <a:extLst>
                <a:ext uri="{FF2B5EF4-FFF2-40B4-BE49-F238E27FC236}">
                  <a16:creationId xmlns:a16="http://schemas.microsoft.com/office/drawing/2014/main" id="{14B2F306-B559-518D-F0A4-94F8C2B5A304}"/>
                </a:ext>
              </a:extLst>
            </p:cNvPr>
            <p:cNvSpPr>
              <a:spLocks/>
            </p:cNvSpPr>
            <p:nvPr/>
          </p:nvSpPr>
          <p:spPr bwMode="auto">
            <a:xfrm>
              <a:off x="8494713" y="1944688"/>
              <a:ext cx="434975" cy="433387"/>
            </a:xfrm>
            <a:custGeom>
              <a:avLst/>
              <a:gdLst>
                <a:gd name="T0" fmla="*/ 572 w 1208"/>
                <a:gd name="T1" fmla="*/ 1203 h 1204"/>
                <a:gd name="T2" fmla="*/ 917 w 1208"/>
                <a:gd name="T3" fmla="*/ 345 h 1204"/>
                <a:gd name="T4" fmla="*/ 0 w 1208"/>
                <a:gd name="T5" fmla="*/ 477 h 1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08" h="1204">
                  <a:moveTo>
                    <a:pt x="572" y="1203"/>
                  </a:moveTo>
                  <a:cubicBezTo>
                    <a:pt x="572" y="1203"/>
                    <a:pt x="1207" y="691"/>
                    <a:pt x="917" y="345"/>
                  </a:cubicBezTo>
                  <a:cubicBezTo>
                    <a:pt x="628" y="0"/>
                    <a:pt x="0" y="477"/>
                    <a:pt x="0" y="477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6" name="Freeform 36">
              <a:extLst>
                <a:ext uri="{FF2B5EF4-FFF2-40B4-BE49-F238E27FC236}">
                  <a16:creationId xmlns:a16="http://schemas.microsoft.com/office/drawing/2014/main" id="{D1CCE991-0A89-468D-07EC-0C9CCE1E37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8713" y="1890713"/>
              <a:ext cx="1712912" cy="280987"/>
            </a:xfrm>
            <a:custGeom>
              <a:avLst/>
              <a:gdLst>
                <a:gd name="T0" fmla="*/ 4757 w 4758"/>
                <a:gd name="T1" fmla="*/ 780 h 781"/>
                <a:gd name="T2" fmla="*/ 2609 w 4758"/>
                <a:gd name="T3" fmla="*/ 0 h 781"/>
                <a:gd name="T4" fmla="*/ 0 w 4758"/>
                <a:gd name="T5" fmla="*/ 752 h 7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58" h="781">
                  <a:moveTo>
                    <a:pt x="4757" y="780"/>
                  </a:moveTo>
                  <a:cubicBezTo>
                    <a:pt x="4757" y="780"/>
                    <a:pt x="3060" y="0"/>
                    <a:pt x="2609" y="0"/>
                  </a:cubicBezTo>
                  <a:cubicBezTo>
                    <a:pt x="2158" y="0"/>
                    <a:pt x="0" y="752"/>
                    <a:pt x="0" y="752"/>
                  </a:cubicBezTo>
                </a:path>
              </a:pathLst>
            </a:custGeom>
            <a:noFill/>
            <a:ln w="9525" cap="flat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7" name="Freeform 37">
              <a:extLst>
                <a:ext uri="{FF2B5EF4-FFF2-40B4-BE49-F238E27FC236}">
                  <a16:creationId xmlns:a16="http://schemas.microsoft.com/office/drawing/2014/main" id="{70E074E0-B940-E200-FFF9-E9111F801E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1763" y="1363663"/>
              <a:ext cx="3708400" cy="720725"/>
            </a:xfrm>
            <a:custGeom>
              <a:avLst/>
              <a:gdLst>
                <a:gd name="T0" fmla="*/ 10301 w 10302"/>
                <a:gd name="T1" fmla="*/ 2003 h 2004"/>
                <a:gd name="T2" fmla="*/ 5380 w 10302"/>
                <a:gd name="T3" fmla="*/ 0 h 2004"/>
                <a:gd name="T4" fmla="*/ 0 w 10302"/>
                <a:gd name="T5" fmla="*/ 1976 h 2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02" h="2004">
                  <a:moveTo>
                    <a:pt x="10301" y="2003"/>
                  </a:moveTo>
                  <a:cubicBezTo>
                    <a:pt x="10301" y="2003"/>
                    <a:pt x="5831" y="0"/>
                    <a:pt x="5380" y="0"/>
                  </a:cubicBezTo>
                  <a:cubicBezTo>
                    <a:pt x="4929" y="0"/>
                    <a:pt x="0" y="1976"/>
                    <a:pt x="0" y="1976"/>
                  </a:cubicBezTo>
                </a:path>
              </a:pathLst>
            </a:custGeom>
            <a:noFill/>
            <a:ln w="9525" cap="flat">
              <a:solidFill>
                <a:srgbClr val="0000FF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8" name="Freeform 38">
              <a:extLst>
                <a:ext uri="{FF2B5EF4-FFF2-40B4-BE49-F238E27FC236}">
                  <a16:creationId xmlns:a16="http://schemas.microsoft.com/office/drawing/2014/main" id="{1FD0CC14-6FEA-BA59-0376-51FEEC9973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2913" y="833438"/>
              <a:ext cx="5656262" cy="1204912"/>
            </a:xfrm>
            <a:custGeom>
              <a:avLst/>
              <a:gdLst>
                <a:gd name="T0" fmla="*/ 15710 w 15711"/>
                <a:gd name="T1" fmla="*/ 3320 h 3348"/>
                <a:gd name="T2" fmla="*/ 7992 w 15711"/>
                <a:gd name="T3" fmla="*/ 0 h 3348"/>
                <a:gd name="T4" fmla="*/ 0 w 15711"/>
                <a:gd name="T5" fmla="*/ 3347 h 3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711" h="3348">
                  <a:moveTo>
                    <a:pt x="15710" y="3320"/>
                  </a:moveTo>
                  <a:cubicBezTo>
                    <a:pt x="15710" y="3320"/>
                    <a:pt x="8443" y="0"/>
                    <a:pt x="7992" y="0"/>
                  </a:cubicBezTo>
                  <a:cubicBezTo>
                    <a:pt x="7541" y="0"/>
                    <a:pt x="0" y="3347"/>
                    <a:pt x="0" y="3347"/>
                  </a:cubicBezTo>
                </a:path>
              </a:pathLst>
            </a:custGeom>
            <a:noFill/>
            <a:ln w="9525" cap="flat">
              <a:solidFill>
                <a:srgbClr val="198A8A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9" name="Text Box 39">
              <a:extLst>
                <a:ext uri="{FF2B5EF4-FFF2-40B4-BE49-F238E27FC236}">
                  <a16:creationId xmlns:a16="http://schemas.microsoft.com/office/drawing/2014/main" id="{01E87C9E-3F69-28B0-AC16-7D67CED57B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90988" y="1970088"/>
              <a:ext cx="1203325" cy="411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800" dirty="0">
                  <a:solidFill>
                    <a:srgbClr val="FF0000"/>
                  </a:solidFill>
                </a:rPr>
                <a:t>V</a:t>
              </a:r>
              <a:r>
                <a:rPr lang="en-US" sz="1800" baseline="-25000" dirty="0">
                  <a:solidFill>
                    <a:srgbClr val="FF0000"/>
                  </a:solidFill>
                </a:rPr>
                <a:t>A</a:t>
              </a:r>
              <a:r>
                <a:rPr lang="en-US" sz="1800" dirty="0">
                  <a:solidFill>
                    <a:srgbClr val="FF0000"/>
                  </a:solidFill>
                </a:rPr>
                <a:t> / ½V</a:t>
              </a:r>
              <a:r>
                <a:rPr lang="en-US" sz="1800" baseline="-25000" dirty="0">
                  <a:solidFill>
                    <a:srgbClr val="FF0000"/>
                  </a:solidFill>
                </a:rPr>
                <a:t>A</a:t>
              </a:r>
            </a:p>
          </p:txBody>
        </p:sp>
        <p:sp>
          <p:nvSpPr>
            <p:cNvPr id="100" name="Text Box 40">
              <a:extLst>
                <a:ext uri="{FF2B5EF4-FFF2-40B4-BE49-F238E27FC236}">
                  <a16:creationId xmlns:a16="http://schemas.microsoft.com/office/drawing/2014/main" id="{0BA79CE3-86CD-2D94-EE0B-17FF9936EB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97312" y="1443038"/>
              <a:ext cx="1436688" cy="365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>
                  <a:solidFill>
                    <a:srgbClr val="CCFF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800" dirty="0">
                  <a:solidFill>
                    <a:srgbClr val="0000FF"/>
                  </a:solidFill>
                </a:rPr>
                <a:t>V</a:t>
              </a:r>
              <a:r>
                <a:rPr lang="en-US" sz="1800" baseline="-25000" dirty="0">
                  <a:solidFill>
                    <a:srgbClr val="0000FF"/>
                  </a:solidFill>
                </a:rPr>
                <a:t>D</a:t>
              </a:r>
              <a:r>
                <a:rPr lang="en-US" sz="1800" dirty="0">
                  <a:solidFill>
                    <a:srgbClr val="0000FF"/>
                  </a:solidFill>
                </a:rPr>
                <a:t> / ¼V</a:t>
              </a:r>
              <a:r>
                <a:rPr lang="en-US" sz="1800" baseline="-25000" dirty="0">
                  <a:solidFill>
                    <a:srgbClr val="0000FF"/>
                  </a:solidFill>
                </a:rPr>
                <a:t>D</a:t>
              </a:r>
            </a:p>
          </p:txBody>
        </p:sp>
        <p:sp>
          <p:nvSpPr>
            <p:cNvPr id="101" name="Text Box 41">
              <a:extLst>
                <a:ext uri="{FF2B5EF4-FFF2-40B4-BE49-F238E27FC236}">
                  <a16:creationId xmlns:a16="http://schemas.microsoft.com/office/drawing/2014/main" id="{A49AACE4-4587-54A1-1AF1-520A6FB8CB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43400" y="777875"/>
              <a:ext cx="511175" cy="365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800" dirty="0">
                  <a:solidFill>
                    <a:srgbClr val="33A3A3"/>
                  </a:solidFill>
                </a:rPr>
                <a:t>V</a:t>
              </a:r>
              <a:r>
                <a:rPr lang="en-US" sz="1800" baseline="-25000" dirty="0">
                  <a:solidFill>
                    <a:srgbClr val="33A3A3"/>
                  </a:solidFill>
                </a:rPr>
                <a:t>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178152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40371-438D-61BA-B977-CD227810D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a univariate twin model – can we estimate all these parameters? </a:t>
            </a:r>
            <a:r>
              <a:rPr lang="en-US" dirty="0">
                <a:solidFill>
                  <a:srgbClr val="FF0000"/>
                </a:solidFill>
              </a:rPr>
              <a:t>NO!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CA66CED2-D91A-EC8F-57DD-C0D1893BCE04}"/>
              </a:ext>
            </a:extLst>
          </p:cNvPr>
          <p:cNvGrpSpPr/>
          <p:nvPr/>
        </p:nvGrpSpPr>
        <p:grpSpPr>
          <a:xfrm>
            <a:off x="1737518" y="1513377"/>
            <a:ext cx="8716963" cy="3708400"/>
            <a:chOff x="212725" y="777875"/>
            <a:chExt cx="8716963" cy="3708400"/>
          </a:xfrm>
        </p:grpSpPr>
        <p:sp>
          <p:nvSpPr>
            <p:cNvPr id="71" name="AutoShape 2">
              <a:extLst>
                <a:ext uri="{FF2B5EF4-FFF2-40B4-BE49-F238E27FC236}">
                  <a16:creationId xmlns:a16="http://schemas.microsoft.com/office/drawing/2014/main" id="{7E82A7F3-5DF7-00C4-A011-AA8B1762A5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7250" y="3800475"/>
              <a:ext cx="768350" cy="685800"/>
            </a:xfrm>
            <a:prstGeom prst="roundRect">
              <a:avLst>
                <a:gd name="adj" fmla="val 231"/>
              </a:avLst>
            </a:prstGeom>
            <a:solidFill>
              <a:srgbClr val="99CCFF"/>
            </a:solidFill>
            <a:ln w="9525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5000" rIns="90000" bIns="45000" anchor="ctr" anchorCtr="1"/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US" dirty="0">
                  <a:solidFill>
                    <a:srgbClr val="000000"/>
                  </a:solidFill>
                </a:rPr>
                <a:t>Tw1</a:t>
              </a:r>
            </a:p>
          </p:txBody>
        </p:sp>
        <p:sp>
          <p:nvSpPr>
            <p:cNvPr id="72" name="AutoShape 3">
              <a:extLst>
                <a:ext uri="{FF2B5EF4-FFF2-40B4-BE49-F238E27FC236}">
                  <a16:creationId xmlns:a16="http://schemas.microsoft.com/office/drawing/2014/main" id="{BD1D3354-0A0B-2B5F-52B9-7FDCE7E29E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48450" y="3800475"/>
              <a:ext cx="742950" cy="685800"/>
            </a:xfrm>
            <a:prstGeom prst="roundRect">
              <a:avLst>
                <a:gd name="adj" fmla="val 231"/>
              </a:avLst>
            </a:prstGeom>
            <a:solidFill>
              <a:srgbClr val="99CCFF"/>
            </a:solidFill>
            <a:ln w="9525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5000" rIns="90000" bIns="45000" anchor="ctr" anchorCtr="1"/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US" dirty="0">
                  <a:solidFill>
                    <a:srgbClr val="000000"/>
                  </a:solidFill>
                </a:rPr>
                <a:t>Tw2</a:t>
              </a:r>
            </a:p>
          </p:txBody>
        </p:sp>
        <p:sp>
          <p:nvSpPr>
            <p:cNvPr id="73" name="Line 4">
              <a:extLst>
                <a:ext uri="{FF2B5EF4-FFF2-40B4-BE49-F238E27FC236}">
                  <a16:creationId xmlns:a16="http://schemas.microsoft.com/office/drawing/2014/main" id="{920A2E45-884E-5E6F-5868-9B82E44554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41613" y="2743200"/>
              <a:ext cx="688975" cy="91440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4" name="Line 5">
              <a:extLst>
                <a:ext uri="{FF2B5EF4-FFF2-40B4-BE49-F238E27FC236}">
                  <a16:creationId xmlns:a16="http://schemas.microsoft.com/office/drawing/2014/main" id="{1E964692-D5FE-D090-9DEA-37C341C9B69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13013" y="2743200"/>
              <a:ext cx="52387" cy="91440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5" name="Line 6">
              <a:extLst>
                <a:ext uri="{FF2B5EF4-FFF2-40B4-BE49-F238E27FC236}">
                  <a16:creationId xmlns:a16="http://schemas.microsoft.com/office/drawing/2014/main" id="{4C65FF60-5D5E-2C3F-4F0B-F5CAB1DD07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92275" y="2762250"/>
              <a:ext cx="593725" cy="89535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6" name="Line 7">
              <a:extLst>
                <a:ext uri="{FF2B5EF4-FFF2-40B4-BE49-F238E27FC236}">
                  <a16:creationId xmlns:a16="http://schemas.microsoft.com/office/drawing/2014/main" id="{2506E32E-4041-6209-58A8-EF14719DD4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1850" y="2732088"/>
              <a:ext cx="1225550" cy="925512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7" name="Line 8">
              <a:extLst>
                <a:ext uri="{FF2B5EF4-FFF2-40B4-BE49-F238E27FC236}">
                  <a16:creationId xmlns:a16="http://schemas.microsoft.com/office/drawing/2014/main" id="{43C16B4D-8441-BD91-7000-87AA42E18E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37213" y="2752725"/>
              <a:ext cx="1065212" cy="938213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8" name="Line 9">
              <a:extLst>
                <a:ext uri="{FF2B5EF4-FFF2-40B4-BE49-F238E27FC236}">
                  <a16:creationId xmlns:a16="http://schemas.microsoft.com/office/drawing/2014/main" id="{08DD3D9F-8074-36FC-D4A3-E6C58481BC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16688" y="2752725"/>
              <a:ext cx="390525" cy="928688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9" name="Line 10">
              <a:extLst>
                <a:ext uri="{FF2B5EF4-FFF2-40B4-BE49-F238E27FC236}">
                  <a16:creationId xmlns:a16="http://schemas.microsoft.com/office/drawing/2014/main" id="{FC00EBC8-3B1F-5ABA-F974-6111028B5CE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102475" y="2733675"/>
              <a:ext cx="346075" cy="95885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0" name="Line 11">
              <a:extLst>
                <a:ext uri="{FF2B5EF4-FFF2-40B4-BE49-F238E27FC236}">
                  <a16:creationId xmlns:a16="http://schemas.microsoft.com/office/drawing/2014/main" id="{CCA588F2-A211-D121-681C-5C15F0AE549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337425" y="2752725"/>
              <a:ext cx="1041400" cy="95885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1" name="Oval 20">
              <a:extLst>
                <a:ext uri="{FF2B5EF4-FFF2-40B4-BE49-F238E27FC236}">
                  <a16:creationId xmlns:a16="http://schemas.microsoft.com/office/drawing/2014/main" id="{7E4F1E5D-9E1B-A3EB-0DD8-9A071A1242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200" y="2057400"/>
              <a:ext cx="685800" cy="685800"/>
            </a:xfrm>
            <a:prstGeom prst="ellipse">
              <a:avLst/>
            </a:prstGeom>
            <a:solidFill>
              <a:srgbClr val="FFFF66"/>
            </a:solidFill>
            <a:ln w="9525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5000" rIns="90000" bIns="45000" anchor="ctr" anchorCtr="1"/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US">
                  <a:solidFill>
                    <a:srgbClr val="000000"/>
                  </a:solidFill>
                </a:rPr>
                <a:t>E</a:t>
              </a:r>
            </a:p>
          </p:txBody>
        </p:sp>
        <p:sp>
          <p:nvSpPr>
            <p:cNvPr id="82" name="Oval 21">
              <a:extLst>
                <a:ext uri="{FF2B5EF4-FFF2-40B4-BE49-F238E27FC236}">
                  <a16:creationId xmlns:a16="http://schemas.microsoft.com/office/drawing/2014/main" id="{A5BDC1F2-F3ED-B071-5225-73281DE980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1750" y="2057400"/>
              <a:ext cx="685800" cy="685800"/>
            </a:xfrm>
            <a:prstGeom prst="ellipse">
              <a:avLst/>
            </a:prstGeom>
            <a:solidFill>
              <a:srgbClr val="198A8A"/>
            </a:solidFill>
            <a:ln w="9525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5000" rIns="90000" bIns="45000" anchor="ctr" anchorCtr="1"/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US">
                  <a:solidFill>
                    <a:srgbClr val="000000"/>
                  </a:solidFill>
                </a:rPr>
                <a:t>C</a:t>
              </a:r>
            </a:p>
          </p:txBody>
        </p:sp>
        <p:sp>
          <p:nvSpPr>
            <p:cNvPr id="83" name="Oval 22">
              <a:extLst>
                <a:ext uri="{FF2B5EF4-FFF2-40B4-BE49-F238E27FC236}">
                  <a16:creationId xmlns:a16="http://schemas.microsoft.com/office/drawing/2014/main" id="{26C5DC1E-7B6E-31E2-02D3-C6E71DF812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6150" y="2057400"/>
              <a:ext cx="685800" cy="685800"/>
            </a:xfrm>
            <a:prstGeom prst="ellipse">
              <a:avLst/>
            </a:prstGeom>
            <a:solidFill>
              <a:srgbClr val="0000FF"/>
            </a:solidFill>
            <a:ln w="9525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5000" rIns="90000" bIns="45000" anchor="ctr" anchorCtr="1"/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US">
                  <a:solidFill>
                    <a:srgbClr val="000000"/>
                  </a:solidFill>
                </a:rPr>
                <a:t>D</a:t>
              </a:r>
            </a:p>
          </p:txBody>
        </p:sp>
        <p:sp>
          <p:nvSpPr>
            <p:cNvPr id="84" name="Oval 23">
              <a:extLst>
                <a:ext uri="{FF2B5EF4-FFF2-40B4-BE49-F238E27FC236}">
                  <a16:creationId xmlns:a16="http://schemas.microsoft.com/office/drawing/2014/main" id="{6D71B04A-F221-FF83-35AF-1C03AAA664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0550" y="2057400"/>
              <a:ext cx="685800" cy="685800"/>
            </a:xfrm>
            <a:prstGeom prst="ellipse">
              <a:avLst/>
            </a:prstGeom>
            <a:solidFill>
              <a:srgbClr val="FF0000"/>
            </a:solidFill>
            <a:ln w="9525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5000" rIns="90000" bIns="45000" anchor="ctr" anchorCtr="1"/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US">
                  <a:solidFill>
                    <a:srgbClr val="000000"/>
                  </a:solidFill>
                </a:rPr>
                <a:t>A</a:t>
              </a:r>
            </a:p>
          </p:txBody>
        </p:sp>
        <p:sp>
          <p:nvSpPr>
            <p:cNvPr id="85" name="Oval 24">
              <a:extLst>
                <a:ext uri="{FF2B5EF4-FFF2-40B4-BE49-F238E27FC236}">
                  <a16:creationId xmlns:a16="http://schemas.microsoft.com/office/drawing/2014/main" id="{D266B325-313C-5C7D-9B68-BC3FFDD9D6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01000" y="2057400"/>
              <a:ext cx="685800" cy="685800"/>
            </a:xfrm>
            <a:prstGeom prst="ellipse">
              <a:avLst/>
            </a:prstGeom>
            <a:solidFill>
              <a:srgbClr val="FFFF66"/>
            </a:solidFill>
            <a:ln w="9525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5000" rIns="90000" bIns="45000" anchor="ctr" anchorCtr="1"/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US">
                  <a:solidFill>
                    <a:srgbClr val="000000"/>
                  </a:solidFill>
                </a:rPr>
                <a:t>E</a:t>
              </a:r>
            </a:p>
          </p:txBody>
        </p:sp>
        <p:sp>
          <p:nvSpPr>
            <p:cNvPr id="86" name="Oval 25">
              <a:extLst>
                <a:ext uri="{FF2B5EF4-FFF2-40B4-BE49-F238E27FC236}">
                  <a16:creationId xmlns:a16="http://schemas.microsoft.com/office/drawing/2014/main" id="{D5B5D961-8112-74F8-D226-F34A12C9A9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6600" y="2057400"/>
              <a:ext cx="685800" cy="685800"/>
            </a:xfrm>
            <a:prstGeom prst="ellipse">
              <a:avLst/>
            </a:prstGeom>
            <a:solidFill>
              <a:srgbClr val="198A8A"/>
            </a:solidFill>
            <a:ln w="9525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5000" rIns="90000" bIns="45000" anchor="ctr" anchorCtr="1"/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US">
                  <a:solidFill>
                    <a:srgbClr val="000000"/>
                  </a:solidFill>
                </a:rPr>
                <a:t>C</a:t>
              </a:r>
            </a:p>
          </p:txBody>
        </p:sp>
        <p:sp>
          <p:nvSpPr>
            <p:cNvPr id="87" name="Oval 26">
              <a:extLst>
                <a:ext uri="{FF2B5EF4-FFF2-40B4-BE49-F238E27FC236}">
                  <a16:creationId xmlns:a16="http://schemas.microsoft.com/office/drawing/2014/main" id="{5510F024-4047-C4F4-27F7-D4925A0B27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2200" y="2057400"/>
              <a:ext cx="685800" cy="685800"/>
            </a:xfrm>
            <a:prstGeom prst="ellipse">
              <a:avLst/>
            </a:prstGeom>
            <a:solidFill>
              <a:srgbClr val="0000FF"/>
            </a:solidFill>
            <a:ln w="9525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5000" rIns="90000" bIns="45000" anchor="ctr" anchorCtr="1"/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US">
                  <a:solidFill>
                    <a:srgbClr val="000000"/>
                  </a:solidFill>
                </a:rPr>
                <a:t>D</a:t>
              </a:r>
            </a:p>
          </p:txBody>
        </p:sp>
        <p:sp>
          <p:nvSpPr>
            <p:cNvPr id="88" name="Oval 27">
              <a:extLst>
                <a:ext uri="{FF2B5EF4-FFF2-40B4-BE49-F238E27FC236}">
                  <a16:creationId xmlns:a16="http://schemas.microsoft.com/office/drawing/2014/main" id="{0E3301F8-2E32-48A1-6A6E-EED2F5FCD3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7800" y="2057400"/>
              <a:ext cx="685800" cy="685800"/>
            </a:xfrm>
            <a:prstGeom prst="ellipse">
              <a:avLst/>
            </a:prstGeom>
            <a:solidFill>
              <a:srgbClr val="FF0000"/>
            </a:solidFill>
            <a:ln w="9525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5000" rIns="90000" bIns="45000" anchor="ctr" anchorCtr="1"/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US">
                  <a:solidFill>
                    <a:srgbClr val="000000"/>
                  </a:solidFill>
                </a:rPr>
                <a:t>A</a:t>
              </a:r>
            </a:p>
          </p:txBody>
        </p:sp>
        <p:sp>
          <p:nvSpPr>
            <p:cNvPr id="89" name="Freeform 28">
              <a:extLst>
                <a:ext uri="{FF2B5EF4-FFF2-40B4-BE49-F238E27FC236}">
                  <a16:creationId xmlns:a16="http://schemas.microsoft.com/office/drawing/2014/main" id="{874F5F50-30FA-20D6-6423-7B3735F90B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725" y="1925638"/>
              <a:ext cx="430213" cy="441325"/>
            </a:xfrm>
            <a:custGeom>
              <a:avLst/>
              <a:gdLst>
                <a:gd name="T0" fmla="*/ 1195 w 1196"/>
                <a:gd name="T1" fmla="*/ 536 h 1227"/>
                <a:gd name="T2" fmla="*/ 290 w 1196"/>
                <a:gd name="T3" fmla="*/ 345 h 1227"/>
                <a:gd name="T4" fmla="*/ 580 w 1196"/>
                <a:gd name="T5" fmla="*/ 1226 h 1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96" h="1227">
                  <a:moveTo>
                    <a:pt x="1195" y="536"/>
                  </a:moveTo>
                  <a:cubicBezTo>
                    <a:pt x="1195" y="536"/>
                    <a:pt x="580" y="0"/>
                    <a:pt x="290" y="345"/>
                  </a:cubicBezTo>
                  <a:cubicBezTo>
                    <a:pt x="0" y="690"/>
                    <a:pt x="580" y="1226"/>
                    <a:pt x="580" y="1226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0" name="Freeform 29">
              <a:extLst>
                <a:ext uri="{FF2B5EF4-FFF2-40B4-BE49-F238E27FC236}">
                  <a16:creationId xmlns:a16="http://schemas.microsoft.com/office/drawing/2014/main" id="{9FBBD868-892F-332C-FD6E-7F574AD3B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913" y="1925638"/>
              <a:ext cx="430212" cy="441325"/>
            </a:xfrm>
            <a:custGeom>
              <a:avLst/>
              <a:gdLst>
                <a:gd name="T0" fmla="*/ 1195 w 1196"/>
                <a:gd name="T1" fmla="*/ 536 h 1227"/>
                <a:gd name="T2" fmla="*/ 290 w 1196"/>
                <a:gd name="T3" fmla="*/ 345 h 1227"/>
                <a:gd name="T4" fmla="*/ 580 w 1196"/>
                <a:gd name="T5" fmla="*/ 1226 h 1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96" h="1227">
                  <a:moveTo>
                    <a:pt x="1195" y="536"/>
                  </a:moveTo>
                  <a:cubicBezTo>
                    <a:pt x="1195" y="536"/>
                    <a:pt x="580" y="0"/>
                    <a:pt x="290" y="345"/>
                  </a:cubicBezTo>
                  <a:cubicBezTo>
                    <a:pt x="0" y="690"/>
                    <a:pt x="580" y="1226"/>
                    <a:pt x="580" y="1226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1" name="Freeform 30">
              <a:extLst>
                <a:ext uri="{FF2B5EF4-FFF2-40B4-BE49-F238E27FC236}">
                  <a16:creationId xmlns:a16="http://schemas.microsoft.com/office/drawing/2014/main" id="{D5A3EA56-847D-7E30-3763-A8D0F64553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8025" y="1925638"/>
              <a:ext cx="430213" cy="441325"/>
            </a:xfrm>
            <a:custGeom>
              <a:avLst/>
              <a:gdLst>
                <a:gd name="T0" fmla="*/ 1195 w 1196"/>
                <a:gd name="T1" fmla="*/ 536 h 1227"/>
                <a:gd name="T2" fmla="*/ 290 w 1196"/>
                <a:gd name="T3" fmla="*/ 345 h 1227"/>
                <a:gd name="T4" fmla="*/ 580 w 1196"/>
                <a:gd name="T5" fmla="*/ 1226 h 1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96" h="1227">
                  <a:moveTo>
                    <a:pt x="1195" y="536"/>
                  </a:moveTo>
                  <a:cubicBezTo>
                    <a:pt x="1195" y="536"/>
                    <a:pt x="580" y="0"/>
                    <a:pt x="290" y="345"/>
                  </a:cubicBezTo>
                  <a:cubicBezTo>
                    <a:pt x="0" y="690"/>
                    <a:pt x="580" y="1226"/>
                    <a:pt x="580" y="1226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2" name="Freeform 31">
              <a:extLst>
                <a:ext uri="{FF2B5EF4-FFF2-40B4-BE49-F238E27FC236}">
                  <a16:creationId xmlns:a16="http://schemas.microsoft.com/office/drawing/2014/main" id="{DFA0456A-93A3-3B87-03BB-884493C1E0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3063" y="1925638"/>
              <a:ext cx="430212" cy="441325"/>
            </a:xfrm>
            <a:custGeom>
              <a:avLst/>
              <a:gdLst>
                <a:gd name="T0" fmla="*/ 1195 w 1196"/>
                <a:gd name="T1" fmla="*/ 536 h 1227"/>
                <a:gd name="T2" fmla="*/ 290 w 1196"/>
                <a:gd name="T3" fmla="*/ 345 h 1227"/>
                <a:gd name="T4" fmla="*/ 580 w 1196"/>
                <a:gd name="T5" fmla="*/ 1226 h 1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96" h="1227">
                  <a:moveTo>
                    <a:pt x="1195" y="536"/>
                  </a:moveTo>
                  <a:cubicBezTo>
                    <a:pt x="1195" y="536"/>
                    <a:pt x="580" y="0"/>
                    <a:pt x="290" y="345"/>
                  </a:cubicBezTo>
                  <a:cubicBezTo>
                    <a:pt x="0" y="690"/>
                    <a:pt x="580" y="1226"/>
                    <a:pt x="580" y="1226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3" name="Freeform 32">
              <a:extLst>
                <a:ext uri="{FF2B5EF4-FFF2-40B4-BE49-F238E27FC236}">
                  <a16:creationId xmlns:a16="http://schemas.microsoft.com/office/drawing/2014/main" id="{1787AE7F-7B50-CE42-35F3-77F220692F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1350" y="1944688"/>
              <a:ext cx="434975" cy="433387"/>
            </a:xfrm>
            <a:custGeom>
              <a:avLst/>
              <a:gdLst>
                <a:gd name="T0" fmla="*/ 572 w 1208"/>
                <a:gd name="T1" fmla="*/ 1203 h 1204"/>
                <a:gd name="T2" fmla="*/ 917 w 1208"/>
                <a:gd name="T3" fmla="*/ 345 h 1204"/>
                <a:gd name="T4" fmla="*/ 0 w 1208"/>
                <a:gd name="T5" fmla="*/ 477 h 1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08" h="1204">
                  <a:moveTo>
                    <a:pt x="572" y="1203"/>
                  </a:moveTo>
                  <a:cubicBezTo>
                    <a:pt x="572" y="1203"/>
                    <a:pt x="1207" y="691"/>
                    <a:pt x="917" y="345"/>
                  </a:cubicBezTo>
                  <a:cubicBezTo>
                    <a:pt x="628" y="0"/>
                    <a:pt x="0" y="477"/>
                    <a:pt x="0" y="477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4" name="Freeform 33">
              <a:extLst>
                <a:ext uri="{FF2B5EF4-FFF2-40B4-BE49-F238E27FC236}">
                  <a16:creationId xmlns:a16="http://schemas.microsoft.com/office/drawing/2014/main" id="{F0E9601E-2790-6C45-3820-BBFFEBA4024D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7975" y="1944688"/>
              <a:ext cx="434975" cy="433387"/>
            </a:xfrm>
            <a:custGeom>
              <a:avLst/>
              <a:gdLst>
                <a:gd name="T0" fmla="*/ 572 w 1208"/>
                <a:gd name="T1" fmla="*/ 1203 h 1204"/>
                <a:gd name="T2" fmla="*/ 917 w 1208"/>
                <a:gd name="T3" fmla="*/ 345 h 1204"/>
                <a:gd name="T4" fmla="*/ 0 w 1208"/>
                <a:gd name="T5" fmla="*/ 477 h 1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08" h="1204">
                  <a:moveTo>
                    <a:pt x="572" y="1203"/>
                  </a:moveTo>
                  <a:cubicBezTo>
                    <a:pt x="572" y="1203"/>
                    <a:pt x="1207" y="691"/>
                    <a:pt x="917" y="345"/>
                  </a:cubicBezTo>
                  <a:cubicBezTo>
                    <a:pt x="628" y="0"/>
                    <a:pt x="0" y="477"/>
                    <a:pt x="0" y="477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5" name="Freeform 34">
              <a:extLst>
                <a:ext uri="{FF2B5EF4-FFF2-40B4-BE49-F238E27FC236}">
                  <a16:creationId xmlns:a16="http://schemas.microsoft.com/office/drawing/2014/main" id="{E7A796A1-BB26-4E3B-6855-EC0C1B85C4F0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4600" y="1944688"/>
              <a:ext cx="434975" cy="433387"/>
            </a:xfrm>
            <a:custGeom>
              <a:avLst/>
              <a:gdLst>
                <a:gd name="T0" fmla="*/ 572 w 1208"/>
                <a:gd name="T1" fmla="*/ 1203 h 1204"/>
                <a:gd name="T2" fmla="*/ 917 w 1208"/>
                <a:gd name="T3" fmla="*/ 345 h 1204"/>
                <a:gd name="T4" fmla="*/ 0 w 1208"/>
                <a:gd name="T5" fmla="*/ 477 h 1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08" h="1204">
                  <a:moveTo>
                    <a:pt x="572" y="1203"/>
                  </a:moveTo>
                  <a:cubicBezTo>
                    <a:pt x="572" y="1203"/>
                    <a:pt x="1207" y="691"/>
                    <a:pt x="917" y="345"/>
                  </a:cubicBezTo>
                  <a:cubicBezTo>
                    <a:pt x="628" y="0"/>
                    <a:pt x="0" y="477"/>
                    <a:pt x="0" y="477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6" name="Freeform 35">
              <a:extLst>
                <a:ext uri="{FF2B5EF4-FFF2-40B4-BE49-F238E27FC236}">
                  <a16:creationId xmlns:a16="http://schemas.microsoft.com/office/drawing/2014/main" id="{7C01FF5E-BF46-9915-8745-EE4F7606808C}"/>
                </a:ext>
              </a:extLst>
            </p:cNvPr>
            <p:cNvSpPr>
              <a:spLocks/>
            </p:cNvSpPr>
            <p:nvPr/>
          </p:nvSpPr>
          <p:spPr bwMode="auto">
            <a:xfrm>
              <a:off x="8494713" y="1944688"/>
              <a:ext cx="434975" cy="433387"/>
            </a:xfrm>
            <a:custGeom>
              <a:avLst/>
              <a:gdLst>
                <a:gd name="T0" fmla="*/ 572 w 1208"/>
                <a:gd name="T1" fmla="*/ 1203 h 1204"/>
                <a:gd name="T2" fmla="*/ 917 w 1208"/>
                <a:gd name="T3" fmla="*/ 345 h 1204"/>
                <a:gd name="T4" fmla="*/ 0 w 1208"/>
                <a:gd name="T5" fmla="*/ 477 h 1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08" h="1204">
                  <a:moveTo>
                    <a:pt x="572" y="1203"/>
                  </a:moveTo>
                  <a:cubicBezTo>
                    <a:pt x="572" y="1203"/>
                    <a:pt x="1207" y="691"/>
                    <a:pt x="917" y="345"/>
                  </a:cubicBezTo>
                  <a:cubicBezTo>
                    <a:pt x="628" y="0"/>
                    <a:pt x="0" y="477"/>
                    <a:pt x="0" y="477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7" name="Freeform 36">
              <a:extLst>
                <a:ext uri="{FF2B5EF4-FFF2-40B4-BE49-F238E27FC236}">
                  <a16:creationId xmlns:a16="http://schemas.microsoft.com/office/drawing/2014/main" id="{6139B353-3FF0-ECCB-FAA5-9117D6D390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8713" y="1890713"/>
              <a:ext cx="1712912" cy="280987"/>
            </a:xfrm>
            <a:custGeom>
              <a:avLst/>
              <a:gdLst>
                <a:gd name="T0" fmla="*/ 4757 w 4758"/>
                <a:gd name="T1" fmla="*/ 780 h 781"/>
                <a:gd name="T2" fmla="*/ 2609 w 4758"/>
                <a:gd name="T3" fmla="*/ 0 h 781"/>
                <a:gd name="T4" fmla="*/ 0 w 4758"/>
                <a:gd name="T5" fmla="*/ 752 h 7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58" h="781">
                  <a:moveTo>
                    <a:pt x="4757" y="780"/>
                  </a:moveTo>
                  <a:cubicBezTo>
                    <a:pt x="4757" y="780"/>
                    <a:pt x="3060" y="0"/>
                    <a:pt x="2609" y="0"/>
                  </a:cubicBezTo>
                  <a:cubicBezTo>
                    <a:pt x="2158" y="0"/>
                    <a:pt x="0" y="752"/>
                    <a:pt x="0" y="752"/>
                  </a:cubicBezTo>
                </a:path>
              </a:pathLst>
            </a:custGeom>
            <a:noFill/>
            <a:ln w="9525" cap="flat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8" name="Freeform 37">
              <a:extLst>
                <a:ext uri="{FF2B5EF4-FFF2-40B4-BE49-F238E27FC236}">
                  <a16:creationId xmlns:a16="http://schemas.microsoft.com/office/drawing/2014/main" id="{09B83EE9-44FE-50E5-90D9-E98715B80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1763" y="1363663"/>
              <a:ext cx="3708400" cy="720725"/>
            </a:xfrm>
            <a:custGeom>
              <a:avLst/>
              <a:gdLst>
                <a:gd name="T0" fmla="*/ 10301 w 10302"/>
                <a:gd name="T1" fmla="*/ 2003 h 2004"/>
                <a:gd name="T2" fmla="*/ 5380 w 10302"/>
                <a:gd name="T3" fmla="*/ 0 h 2004"/>
                <a:gd name="T4" fmla="*/ 0 w 10302"/>
                <a:gd name="T5" fmla="*/ 1976 h 2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02" h="2004">
                  <a:moveTo>
                    <a:pt x="10301" y="2003"/>
                  </a:moveTo>
                  <a:cubicBezTo>
                    <a:pt x="10301" y="2003"/>
                    <a:pt x="5831" y="0"/>
                    <a:pt x="5380" y="0"/>
                  </a:cubicBezTo>
                  <a:cubicBezTo>
                    <a:pt x="4929" y="0"/>
                    <a:pt x="0" y="1976"/>
                    <a:pt x="0" y="1976"/>
                  </a:cubicBezTo>
                </a:path>
              </a:pathLst>
            </a:custGeom>
            <a:noFill/>
            <a:ln w="9525" cap="flat">
              <a:solidFill>
                <a:srgbClr val="0000FF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9" name="Freeform 38">
              <a:extLst>
                <a:ext uri="{FF2B5EF4-FFF2-40B4-BE49-F238E27FC236}">
                  <a16:creationId xmlns:a16="http://schemas.microsoft.com/office/drawing/2014/main" id="{AA6E7C2C-BA2F-BE3F-BDDA-2180F40739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2913" y="833438"/>
              <a:ext cx="5656262" cy="1204912"/>
            </a:xfrm>
            <a:custGeom>
              <a:avLst/>
              <a:gdLst>
                <a:gd name="T0" fmla="*/ 15710 w 15711"/>
                <a:gd name="T1" fmla="*/ 3320 h 3348"/>
                <a:gd name="T2" fmla="*/ 7992 w 15711"/>
                <a:gd name="T3" fmla="*/ 0 h 3348"/>
                <a:gd name="T4" fmla="*/ 0 w 15711"/>
                <a:gd name="T5" fmla="*/ 3347 h 3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711" h="3348">
                  <a:moveTo>
                    <a:pt x="15710" y="3320"/>
                  </a:moveTo>
                  <a:cubicBezTo>
                    <a:pt x="15710" y="3320"/>
                    <a:pt x="8443" y="0"/>
                    <a:pt x="7992" y="0"/>
                  </a:cubicBezTo>
                  <a:cubicBezTo>
                    <a:pt x="7541" y="0"/>
                    <a:pt x="0" y="3347"/>
                    <a:pt x="0" y="3347"/>
                  </a:cubicBezTo>
                </a:path>
              </a:pathLst>
            </a:custGeom>
            <a:noFill/>
            <a:ln w="9525" cap="flat">
              <a:solidFill>
                <a:srgbClr val="198A8A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0" name="Text Box 39">
              <a:extLst>
                <a:ext uri="{FF2B5EF4-FFF2-40B4-BE49-F238E27FC236}">
                  <a16:creationId xmlns:a16="http://schemas.microsoft.com/office/drawing/2014/main" id="{8E5D4211-ED76-4885-6F71-D55A51983E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90988" y="1970088"/>
              <a:ext cx="1203325" cy="411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800" dirty="0">
                  <a:solidFill>
                    <a:srgbClr val="FF0000"/>
                  </a:solidFill>
                </a:rPr>
                <a:t>V</a:t>
              </a:r>
              <a:r>
                <a:rPr lang="en-US" sz="1800" baseline="-25000" dirty="0">
                  <a:solidFill>
                    <a:srgbClr val="FF0000"/>
                  </a:solidFill>
                </a:rPr>
                <a:t>A</a:t>
              </a:r>
              <a:r>
                <a:rPr lang="en-US" sz="1800" dirty="0">
                  <a:solidFill>
                    <a:srgbClr val="FF0000"/>
                  </a:solidFill>
                </a:rPr>
                <a:t> / ½V</a:t>
              </a:r>
              <a:r>
                <a:rPr lang="en-US" sz="1800" baseline="-25000" dirty="0">
                  <a:solidFill>
                    <a:srgbClr val="FF0000"/>
                  </a:solidFill>
                </a:rPr>
                <a:t>A</a:t>
              </a:r>
            </a:p>
          </p:txBody>
        </p:sp>
        <p:sp>
          <p:nvSpPr>
            <p:cNvPr id="101" name="Text Box 40">
              <a:extLst>
                <a:ext uri="{FF2B5EF4-FFF2-40B4-BE49-F238E27FC236}">
                  <a16:creationId xmlns:a16="http://schemas.microsoft.com/office/drawing/2014/main" id="{E10672CC-3D9D-9AFB-EF1A-0387FD63A4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97312" y="1443038"/>
              <a:ext cx="1436688" cy="365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>
                  <a:solidFill>
                    <a:srgbClr val="CCFF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800" dirty="0">
                  <a:solidFill>
                    <a:srgbClr val="0000FF"/>
                  </a:solidFill>
                </a:rPr>
                <a:t>V</a:t>
              </a:r>
              <a:r>
                <a:rPr lang="en-US" sz="1800" baseline="-25000" dirty="0">
                  <a:solidFill>
                    <a:srgbClr val="0000FF"/>
                  </a:solidFill>
                </a:rPr>
                <a:t>D</a:t>
              </a:r>
              <a:r>
                <a:rPr lang="en-US" sz="1800" dirty="0">
                  <a:solidFill>
                    <a:srgbClr val="0000FF"/>
                  </a:solidFill>
                </a:rPr>
                <a:t> / ¼V</a:t>
              </a:r>
              <a:r>
                <a:rPr lang="en-US" sz="1800" baseline="-25000" dirty="0">
                  <a:solidFill>
                    <a:srgbClr val="0000FF"/>
                  </a:solidFill>
                </a:rPr>
                <a:t>D</a:t>
              </a:r>
            </a:p>
          </p:txBody>
        </p:sp>
        <p:sp>
          <p:nvSpPr>
            <p:cNvPr id="102" name="Text Box 41">
              <a:extLst>
                <a:ext uri="{FF2B5EF4-FFF2-40B4-BE49-F238E27FC236}">
                  <a16:creationId xmlns:a16="http://schemas.microsoft.com/office/drawing/2014/main" id="{B20177AE-5C09-46FB-2AC0-8E11DEE2EF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43400" y="777875"/>
              <a:ext cx="511175" cy="365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800" dirty="0">
                  <a:solidFill>
                    <a:srgbClr val="33A3A3"/>
                  </a:solidFill>
                </a:rPr>
                <a:t>V</a:t>
              </a:r>
              <a:r>
                <a:rPr lang="en-US" sz="1800" baseline="-25000" dirty="0">
                  <a:solidFill>
                    <a:srgbClr val="33A3A3"/>
                  </a:solidFill>
                </a:rPr>
                <a:t>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129743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32F99-D42E-2E5D-2C3D-15C1B4B78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identification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CE65B8-3534-ACF7-6E3D-8AC89139A4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number of statistics ≥ the number of parameters </a:t>
            </a:r>
          </a:p>
          <a:p>
            <a:pPr lvl="1"/>
            <a:r>
              <a:rPr lang="en-US" dirty="0"/>
              <a:t>Necessary but not sufficient</a:t>
            </a:r>
          </a:p>
          <a:p>
            <a:r>
              <a:rPr lang="en-US" dirty="0"/>
              <a:t>Each parameters can be expressed as a distinct combination of statistics</a:t>
            </a:r>
          </a:p>
          <a:p>
            <a:pPr lvl="1"/>
            <a:r>
              <a:rPr lang="en-US" dirty="0"/>
              <a:t>Alternately – that the parameters are not collinear</a:t>
            </a:r>
          </a:p>
          <a:p>
            <a:r>
              <a:rPr lang="en-US" dirty="0"/>
              <a:t>Algebraic identification can be performed although is considered tedious and error-prone for complex models</a:t>
            </a:r>
          </a:p>
          <a:p>
            <a:r>
              <a:rPr lang="en-US" dirty="0"/>
              <a:t>Empirical detection of non-identification can be shown when different sets of parameter estimates yield identical likelihoods and those likelihoods are the maximum likelihood</a:t>
            </a:r>
          </a:p>
          <a:p>
            <a:r>
              <a:rPr lang="en-US" dirty="0"/>
              <a:t>Alternatively, in </a:t>
            </a:r>
            <a:r>
              <a:rPr lang="en-US" dirty="0" err="1"/>
              <a:t>OpenMx</a:t>
            </a:r>
            <a:r>
              <a:rPr lang="en-US" dirty="0"/>
              <a:t>, use </a:t>
            </a:r>
            <a:r>
              <a:rPr lang="en-US" dirty="0" err="1"/>
              <a:t>mxCheckIdentification</a:t>
            </a:r>
            <a:r>
              <a:rPr lang="en-US" dirty="0"/>
              <a:t>(model)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1368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40371-438D-61BA-B977-CD227810D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what do we do instead?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8985869-45E5-CB05-8AEB-4519A8BD56FC}"/>
              </a:ext>
            </a:extLst>
          </p:cNvPr>
          <p:cNvGrpSpPr/>
          <p:nvPr/>
        </p:nvGrpSpPr>
        <p:grpSpPr>
          <a:xfrm>
            <a:off x="3980656" y="4559403"/>
            <a:ext cx="4713287" cy="2259013"/>
            <a:chOff x="2328863" y="4267200"/>
            <a:chExt cx="4713287" cy="2259013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" name="Text Box 27">
                  <a:extLst>
                    <a:ext uri="{FF2B5EF4-FFF2-40B4-BE49-F238E27FC236}">
                      <a16:creationId xmlns:a16="http://schemas.microsoft.com/office/drawing/2014/main" id="{7F5FCA81-A4C6-6791-C87E-A05E947A805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614613" y="4267200"/>
                  <a:ext cx="4116387" cy="8223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w="9525" cap="flat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0000" tIns="45000" rIns="90000" bIns="45000"/>
                <a:lstStyle>
                  <a:lvl1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2pPr>
                  <a:lvl3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3pPr>
                  <a:lvl4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4pPr>
                  <a:lvl5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9pPr>
                </a:lstStyle>
                <a:p>
                  <a:pPr algn="ctr">
                    <a:defRPr/>
                  </a:pPr>
                  <a:r>
                    <a:rPr 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By convention, fit ACE when</a:t>
                  </a:r>
                  <a:br>
                    <a:rPr lang="en-US" dirty="0">
                      <a:solidFill>
                        <a:srgbClr val="DC23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</a:b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solidFill>
                                  <a:srgbClr val="DC23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solidFill>
                                      <a:srgbClr val="DC23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solidFill>
                                      <a:srgbClr val="DC23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𝐶𝑉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solidFill>
                                  <a:srgbClr val="DC23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  <m:r>
                              <a:rPr lang="en-US" i="1">
                                <a:solidFill>
                                  <a:srgbClr val="DC23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𝑍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solidFill>
                                  <a:srgbClr val="DC23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DC23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&lt;2</m:t>
                            </m:r>
                            <m:acc>
                              <m:accPr>
                                <m:chr m:val="̂"/>
                                <m:ctrlPr>
                                  <a:rPr lang="en-US" i="1">
                                    <a:solidFill>
                                      <a:srgbClr val="DC23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solidFill>
                                      <a:srgbClr val="DC23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𝐶𝑉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solidFill>
                                  <a:srgbClr val="DC23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𝐷</m:t>
                            </m:r>
                            <m:r>
                              <a:rPr lang="en-US" i="1">
                                <a:solidFill>
                                  <a:srgbClr val="DC23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𝑍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DC23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4" name="Text Box 27">
                  <a:extLst>
                    <a:ext uri="{FF2B5EF4-FFF2-40B4-BE49-F238E27FC236}">
                      <a16:creationId xmlns:a16="http://schemas.microsoft.com/office/drawing/2014/main" id="{7F5FCA81-A4C6-6791-C87E-A05E947A805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614613" y="4267200"/>
                  <a:ext cx="4116387" cy="822325"/>
                </a:xfrm>
                <a:prstGeom prst="rect">
                  <a:avLst/>
                </a:prstGeom>
                <a:blipFill>
                  <a:blip r:embed="rId2"/>
                  <a:stretch>
                    <a:fillRect t="-6154" b="-4615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 cap="flat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" name="Group 20">
              <a:extLst>
                <a:ext uri="{FF2B5EF4-FFF2-40B4-BE49-F238E27FC236}">
                  <a16:creationId xmlns:a16="http://schemas.microsoft.com/office/drawing/2014/main" id="{68525542-E922-7468-7EE2-138459A1BF4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28863" y="5087938"/>
              <a:ext cx="1798637" cy="1408112"/>
              <a:chOff x="1467" y="3205"/>
              <a:chExt cx="1133" cy="887"/>
            </a:xfrm>
          </p:grpSpPr>
          <p:sp>
            <p:nvSpPr>
              <p:cNvPr id="16" name="AutoShape 21">
                <a:extLst>
                  <a:ext uri="{FF2B5EF4-FFF2-40B4-BE49-F238E27FC236}">
                    <a16:creationId xmlns:a16="http://schemas.microsoft.com/office/drawing/2014/main" id="{749B0631-88B7-A855-4B3B-E3F76B8E00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7" y="3205"/>
                <a:ext cx="1133" cy="868"/>
              </a:xfrm>
              <a:prstGeom prst="roundRect">
                <a:avLst>
                  <a:gd name="adj" fmla="val 111"/>
                </a:avLst>
              </a:prstGeom>
              <a:solidFill>
                <a:srgbClr val="E6E6E6"/>
              </a:solidFill>
              <a:ln w="9525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" name="Line 22">
                <a:extLst>
                  <a:ext uri="{FF2B5EF4-FFF2-40B4-BE49-F238E27FC236}">
                    <a16:creationId xmlns:a16="http://schemas.microsoft.com/office/drawing/2014/main" id="{2DFBE923-4BA8-7943-07FF-5C92DD8BD5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466" y="3653"/>
                <a:ext cx="1135" cy="0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8" name="Line 23">
                <a:extLst>
                  <a:ext uri="{FF2B5EF4-FFF2-40B4-BE49-F238E27FC236}">
                    <a16:creationId xmlns:a16="http://schemas.microsoft.com/office/drawing/2014/main" id="{2B1E3335-8162-BACF-4D5C-6483B67072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40" y="3205"/>
                <a:ext cx="5" cy="887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Text Box 24">
                  <a:extLst>
                    <a:ext uri="{FF2B5EF4-FFF2-40B4-BE49-F238E27FC236}">
                      <a16:creationId xmlns:a16="http://schemas.microsoft.com/office/drawing/2014/main" id="{7ADC39C1-2F8F-EF6F-C222-D87FDAC4F14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524125" y="5214938"/>
                  <a:ext cx="581025" cy="4556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w="9525" cap="flat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/>
                <a:lstStyle>
                  <a:lvl1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2pPr>
                  <a:lvl3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3pPr>
                  <a:lvl4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4pPr>
                  <a:lvl5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9pPr>
                </a:lstStyle>
                <a:p>
                  <a:pPr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6" name="Text Box 24">
                  <a:extLst>
                    <a:ext uri="{FF2B5EF4-FFF2-40B4-BE49-F238E27FC236}">
                      <a16:creationId xmlns:a16="http://schemas.microsoft.com/office/drawing/2014/main" id="{7ADC39C1-2F8F-EF6F-C222-D87FDAC4F14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524125" y="5214938"/>
                  <a:ext cx="581025" cy="455612"/>
                </a:xfrm>
                <a:prstGeom prst="rect">
                  <a:avLst/>
                </a:prstGeom>
                <a:blipFill>
                  <a:blip r:embed="rId3"/>
                  <a:stretch>
                    <a:fillRect t="-8108" b="-5405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 cap="flat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" name="Group 27">
              <a:extLst>
                <a:ext uri="{FF2B5EF4-FFF2-40B4-BE49-F238E27FC236}">
                  <a16:creationId xmlns:a16="http://schemas.microsoft.com/office/drawing/2014/main" id="{0BF5823C-C023-BA0A-5128-0B78CDE1BA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43513" y="5118100"/>
              <a:ext cx="1798637" cy="1408113"/>
              <a:chOff x="3303" y="3224"/>
              <a:chExt cx="1133" cy="887"/>
            </a:xfrm>
          </p:grpSpPr>
          <p:sp>
            <p:nvSpPr>
              <p:cNvPr id="13" name="AutoShape 28">
                <a:extLst>
                  <a:ext uri="{FF2B5EF4-FFF2-40B4-BE49-F238E27FC236}">
                    <a16:creationId xmlns:a16="http://schemas.microsoft.com/office/drawing/2014/main" id="{629E29C3-A922-4B70-251C-B77D32E52D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03" y="3224"/>
                <a:ext cx="1133" cy="868"/>
              </a:xfrm>
              <a:prstGeom prst="roundRect">
                <a:avLst>
                  <a:gd name="adj" fmla="val 111"/>
                </a:avLst>
              </a:prstGeom>
              <a:solidFill>
                <a:srgbClr val="E6E6E6"/>
              </a:solidFill>
              <a:ln w="9525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" name="Line 29">
                <a:extLst>
                  <a:ext uri="{FF2B5EF4-FFF2-40B4-BE49-F238E27FC236}">
                    <a16:creationId xmlns:a16="http://schemas.microsoft.com/office/drawing/2014/main" id="{9F247457-3B11-6166-0C9C-5E0290363F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303" y="3672"/>
                <a:ext cx="1135" cy="0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" name="Line 30">
                <a:extLst>
                  <a:ext uri="{FF2B5EF4-FFF2-40B4-BE49-F238E27FC236}">
                    <a16:creationId xmlns:a16="http://schemas.microsoft.com/office/drawing/2014/main" id="{B31DA5BE-AA21-D17C-C232-F2CF8CDA49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77" y="3224"/>
                <a:ext cx="5" cy="887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Text Box 24">
                  <a:extLst>
                    <a:ext uri="{FF2B5EF4-FFF2-40B4-BE49-F238E27FC236}">
                      <a16:creationId xmlns:a16="http://schemas.microsoft.com/office/drawing/2014/main" id="{957DEEC3-157A-BC0C-3A53-CA66B34AA25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429000" y="5867400"/>
                  <a:ext cx="581025" cy="4556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w="9525" cap="flat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/>
                <a:lstStyle>
                  <a:lvl1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2pPr>
                  <a:lvl3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3pPr>
                  <a:lvl4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4pPr>
                  <a:lvl5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9pPr>
                </a:lstStyle>
                <a:p>
                  <a:pPr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8" name="Text Box 24">
                  <a:extLst>
                    <a:ext uri="{FF2B5EF4-FFF2-40B4-BE49-F238E27FC236}">
                      <a16:creationId xmlns:a16="http://schemas.microsoft.com/office/drawing/2014/main" id="{957DEEC3-157A-BC0C-3A53-CA66B34AA25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429000" y="5867400"/>
                  <a:ext cx="581025" cy="455612"/>
                </a:xfrm>
                <a:prstGeom prst="rect">
                  <a:avLst/>
                </a:prstGeom>
                <a:blipFill>
                  <a:blip r:embed="rId4"/>
                  <a:stretch>
                    <a:fillRect t="-8108" b="-8108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 cap="flat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Text Box 24">
                  <a:extLst>
                    <a:ext uri="{FF2B5EF4-FFF2-40B4-BE49-F238E27FC236}">
                      <a16:creationId xmlns:a16="http://schemas.microsoft.com/office/drawing/2014/main" id="{24A4355C-034D-40A5-4362-5FB14ADF79D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410200" y="5257800"/>
                  <a:ext cx="581025" cy="4556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w="9525" cap="flat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/>
                <a:lstStyle>
                  <a:lvl1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2pPr>
                  <a:lvl3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3pPr>
                  <a:lvl4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4pPr>
                  <a:lvl5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9pPr>
                </a:lstStyle>
                <a:p>
                  <a:pPr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9" name="Text Box 24">
                  <a:extLst>
                    <a:ext uri="{FF2B5EF4-FFF2-40B4-BE49-F238E27FC236}">
                      <a16:creationId xmlns:a16="http://schemas.microsoft.com/office/drawing/2014/main" id="{24A4355C-034D-40A5-4362-5FB14ADF79D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410200" y="5257800"/>
                  <a:ext cx="581025" cy="455612"/>
                </a:xfrm>
                <a:prstGeom prst="rect">
                  <a:avLst/>
                </a:prstGeom>
                <a:blipFill>
                  <a:blip r:embed="rId4"/>
                  <a:stretch>
                    <a:fillRect t="-8108" b="-8108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 cap="flat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Text Box 24">
                  <a:extLst>
                    <a:ext uri="{FF2B5EF4-FFF2-40B4-BE49-F238E27FC236}">
                      <a16:creationId xmlns:a16="http://schemas.microsoft.com/office/drawing/2014/main" id="{B1EAD1CD-9B22-4FB0-387B-BBCEE513069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324600" y="5943600"/>
                  <a:ext cx="581025" cy="4556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w="9525" cap="flat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/>
                <a:lstStyle>
                  <a:lvl1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2pPr>
                  <a:lvl3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3pPr>
                  <a:lvl4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4pPr>
                  <a:lvl5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9pPr>
                </a:lstStyle>
                <a:p>
                  <a:pPr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0" name="Text Box 24">
                  <a:extLst>
                    <a:ext uri="{FF2B5EF4-FFF2-40B4-BE49-F238E27FC236}">
                      <a16:creationId xmlns:a16="http://schemas.microsoft.com/office/drawing/2014/main" id="{B1EAD1CD-9B22-4FB0-387B-BBCEE513069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324600" y="5943600"/>
                  <a:ext cx="581025" cy="455612"/>
                </a:xfrm>
                <a:prstGeom prst="rect">
                  <a:avLst/>
                </a:prstGeom>
                <a:blipFill>
                  <a:blip r:embed="rId5"/>
                  <a:stretch>
                    <a:fillRect t="-10811" b="-2703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 cap="flat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Text Box 24">
                  <a:extLst>
                    <a:ext uri="{FF2B5EF4-FFF2-40B4-BE49-F238E27FC236}">
                      <a16:creationId xmlns:a16="http://schemas.microsoft.com/office/drawing/2014/main" id="{5050FF7F-D154-08A4-E87A-1E5CFCAEF3C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362200" y="5867400"/>
                  <a:ext cx="762000" cy="4556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w="9525" cap="flat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/>
                <a:lstStyle>
                  <a:lvl1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2pPr>
                  <a:lvl3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3pPr>
                  <a:lvl4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4pPr>
                  <a:lvl5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9pPr>
                </a:lstStyle>
                <a:p>
                  <a:pPr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𝑀𝑍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11" name="Text Box 24">
                  <a:extLst>
                    <a:ext uri="{FF2B5EF4-FFF2-40B4-BE49-F238E27FC236}">
                      <a16:creationId xmlns:a16="http://schemas.microsoft.com/office/drawing/2014/main" id="{5050FF7F-D154-08A4-E87A-1E5CFCAEF3C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362200" y="5867400"/>
                  <a:ext cx="762000" cy="455612"/>
                </a:xfrm>
                <a:prstGeom prst="rect">
                  <a:avLst/>
                </a:prstGeom>
                <a:blipFill>
                  <a:blip r:embed="rId6"/>
                  <a:stretch>
                    <a:fillRect l="-1639" t="-8108" r="-9836" b="-8108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 cap="flat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" name="Text Box 24">
                  <a:extLst>
                    <a:ext uri="{FF2B5EF4-FFF2-40B4-BE49-F238E27FC236}">
                      <a16:creationId xmlns:a16="http://schemas.microsoft.com/office/drawing/2014/main" id="{B267CFC4-76C3-143A-5BC1-05820236856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334000" y="5867400"/>
                  <a:ext cx="762000" cy="4556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w="9525" cap="flat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/>
                <a:lstStyle>
                  <a:lvl1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2pPr>
                  <a:lvl3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3pPr>
                  <a:lvl4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4pPr>
                  <a:lvl5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9pPr>
                </a:lstStyle>
                <a:p>
                  <a:pPr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𝐷𝑍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12" name="Text Box 24">
                  <a:extLst>
                    <a:ext uri="{FF2B5EF4-FFF2-40B4-BE49-F238E27FC236}">
                      <a16:creationId xmlns:a16="http://schemas.microsoft.com/office/drawing/2014/main" id="{B267CFC4-76C3-143A-5BC1-0582023685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334000" y="5867400"/>
                  <a:ext cx="762000" cy="455612"/>
                </a:xfrm>
                <a:prstGeom prst="rect">
                  <a:avLst/>
                </a:prstGeom>
                <a:blipFill>
                  <a:blip r:embed="rId7"/>
                  <a:stretch>
                    <a:fillRect l="-1639" t="-8108" r="-3279" b="-8108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 cap="flat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D49319B-F54D-96E8-BD44-8A265B078FD4}"/>
              </a:ext>
            </a:extLst>
          </p:cNvPr>
          <p:cNvGrpSpPr/>
          <p:nvPr/>
        </p:nvGrpSpPr>
        <p:grpSpPr>
          <a:xfrm>
            <a:off x="1737518" y="1473621"/>
            <a:ext cx="8716963" cy="3708400"/>
            <a:chOff x="212725" y="777875"/>
            <a:chExt cx="8716963" cy="3708400"/>
          </a:xfrm>
        </p:grpSpPr>
        <p:sp>
          <p:nvSpPr>
            <p:cNvPr id="20" name="AutoShape 2">
              <a:extLst>
                <a:ext uri="{FF2B5EF4-FFF2-40B4-BE49-F238E27FC236}">
                  <a16:creationId xmlns:a16="http://schemas.microsoft.com/office/drawing/2014/main" id="{FE68912C-8453-BCD3-A90A-56A06FC6D4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7250" y="3800475"/>
              <a:ext cx="768350" cy="685800"/>
            </a:xfrm>
            <a:prstGeom prst="roundRect">
              <a:avLst>
                <a:gd name="adj" fmla="val 231"/>
              </a:avLst>
            </a:prstGeom>
            <a:solidFill>
              <a:srgbClr val="99CCFF"/>
            </a:solidFill>
            <a:ln w="9525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5000" rIns="90000" bIns="45000" anchor="ctr" anchorCtr="1"/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US" dirty="0">
                  <a:solidFill>
                    <a:srgbClr val="000000"/>
                  </a:solidFill>
                </a:rPr>
                <a:t>Tw1</a:t>
              </a:r>
            </a:p>
          </p:txBody>
        </p:sp>
        <p:sp>
          <p:nvSpPr>
            <p:cNvPr id="21" name="AutoShape 3">
              <a:extLst>
                <a:ext uri="{FF2B5EF4-FFF2-40B4-BE49-F238E27FC236}">
                  <a16:creationId xmlns:a16="http://schemas.microsoft.com/office/drawing/2014/main" id="{4515AD7B-F46F-D5FF-78F4-EB4A6936E3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48450" y="3800475"/>
              <a:ext cx="742950" cy="685800"/>
            </a:xfrm>
            <a:prstGeom prst="roundRect">
              <a:avLst>
                <a:gd name="adj" fmla="val 231"/>
              </a:avLst>
            </a:prstGeom>
            <a:solidFill>
              <a:srgbClr val="99CCFF"/>
            </a:solidFill>
            <a:ln w="9525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5000" rIns="90000" bIns="45000" anchor="ctr" anchorCtr="1"/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US" dirty="0">
                  <a:solidFill>
                    <a:srgbClr val="000000"/>
                  </a:solidFill>
                </a:rPr>
                <a:t>Tw2</a:t>
              </a:r>
            </a:p>
          </p:txBody>
        </p:sp>
        <p:sp>
          <p:nvSpPr>
            <p:cNvPr id="22" name="Line 4">
              <a:extLst>
                <a:ext uri="{FF2B5EF4-FFF2-40B4-BE49-F238E27FC236}">
                  <a16:creationId xmlns:a16="http://schemas.microsoft.com/office/drawing/2014/main" id="{09A42654-AA07-F23F-A6B7-30FA6376E7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41613" y="2743200"/>
              <a:ext cx="688975" cy="91440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Line 5">
              <a:extLst>
                <a:ext uri="{FF2B5EF4-FFF2-40B4-BE49-F238E27FC236}">
                  <a16:creationId xmlns:a16="http://schemas.microsoft.com/office/drawing/2014/main" id="{26451AF5-42CC-404D-D1FA-801B316E8E8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13013" y="2743200"/>
              <a:ext cx="52387" cy="91440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Line 6">
              <a:extLst>
                <a:ext uri="{FF2B5EF4-FFF2-40B4-BE49-F238E27FC236}">
                  <a16:creationId xmlns:a16="http://schemas.microsoft.com/office/drawing/2014/main" id="{0F0C6200-66C1-B105-EC88-D54B90CF3C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92275" y="2762250"/>
              <a:ext cx="593725" cy="89535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Line 7">
              <a:extLst>
                <a:ext uri="{FF2B5EF4-FFF2-40B4-BE49-F238E27FC236}">
                  <a16:creationId xmlns:a16="http://schemas.microsoft.com/office/drawing/2014/main" id="{FEEEE7FD-20E3-AC45-2BD5-DFDACC99CF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1850" y="2732088"/>
              <a:ext cx="1225550" cy="925512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Line 8">
              <a:extLst>
                <a:ext uri="{FF2B5EF4-FFF2-40B4-BE49-F238E27FC236}">
                  <a16:creationId xmlns:a16="http://schemas.microsoft.com/office/drawing/2014/main" id="{6564DE9C-9862-E51F-0823-3CB543A9E6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37213" y="2752725"/>
              <a:ext cx="1065212" cy="938213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Line 9">
              <a:extLst>
                <a:ext uri="{FF2B5EF4-FFF2-40B4-BE49-F238E27FC236}">
                  <a16:creationId xmlns:a16="http://schemas.microsoft.com/office/drawing/2014/main" id="{11ADF071-7A44-B8FF-094C-93857D81B6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16688" y="2752725"/>
              <a:ext cx="390525" cy="928688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Line 10">
              <a:extLst>
                <a:ext uri="{FF2B5EF4-FFF2-40B4-BE49-F238E27FC236}">
                  <a16:creationId xmlns:a16="http://schemas.microsoft.com/office/drawing/2014/main" id="{206C44F4-BD9A-04D6-7C30-808CED2879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102475" y="2733675"/>
              <a:ext cx="346075" cy="95885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" name="Line 11">
              <a:extLst>
                <a:ext uri="{FF2B5EF4-FFF2-40B4-BE49-F238E27FC236}">
                  <a16:creationId xmlns:a16="http://schemas.microsoft.com/office/drawing/2014/main" id="{F6ECF740-DA9B-044B-6EB2-C2AFE8452B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337425" y="2752725"/>
              <a:ext cx="1041400" cy="95885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" name="Oval 20">
              <a:extLst>
                <a:ext uri="{FF2B5EF4-FFF2-40B4-BE49-F238E27FC236}">
                  <a16:creationId xmlns:a16="http://schemas.microsoft.com/office/drawing/2014/main" id="{C20320CA-2B23-927B-7773-A1DB4EADC4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200" y="2057400"/>
              <a:ext cx="685800" cy="685800"/>
            </a:xfrm>
            <a:prstGeom prst="ellipse">
              <a:avLst/>
            </a:prstGeom>
            <a:solidFill>
              <a:srgbClr val="FFFF66"/>
            </a:solidFill>
            <a:ln w="9525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5000" rIns="90000" bIns="45000" anchor="ctr" anchorCtr="1"/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US">
                  <a:solidFill>
                    <a:srgbClr val="000000"/>
                  </a:solidFill>
                </a:rPr>
                <a:t>E</a:t>
              </a:r>
            </a:p>
          </p:txBody>
        </p:sp>
        <p:sp>
          <p:nvSpPr>
            <p:cNvPr id="31" name="Oval 21">
              <a:extLst>
                <a:ext uri="{FF2B5EF4-FFF2-40B4-BE49-F238E27FC236}">
                  <a16:creationId xmlns:a16="http://schemas.microsoft.com/office/drawing/2014/main" id="{EF961B54-0FDB-61DD-EDA5-415E75E0CC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1750" y="2057400"/>
              <a:ext cx="685800" cy="685800"/>
            </a:xfrm>
            <a:prstGeom prst="ellipse">
              <a:avLst/>
            </a:prstGeom>
            <a:solidFill>
              <a:srgbClr val="198A8A"/>
            </a:solidFill>
            <a:ln w="9525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5000" rIns="90000" bIns="45000" anchor="ctr" anchorCtr="1"/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US">
                  <a:solidFill>
                    <a:srgbClr val="000000"/>
                  </a:solidFill>
                </a:rPr>
                <a:t>C</a:t>
              </a:r>
            </a:p>
          </p:txBody>
        </p:sp>
        <p:sp>
          <p:nvSpPr>
            <p:cNvPr id="32" name="Oval 22">
              <a:extLst>
                <a:ext uri="{FF2B5EF4-FFF2-40B4-BE49-F238E27FC236}">
                  <a16:creationId xmlns:a16="http://schemas.microsoft.com/office/drawing/2014/main" id="{6A0A1A39-A6CB-A8D7-7533-75E6465527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6150" y="2057400"/>
              <a:ext cx="685800" cy="685800"/>
            </a:xfrm>
            <a:prstGeom prst="ellipse">
              <a:avLst/>
            </a:prstGeom>
            <a:solidFill>
              <a:srgbClr val="0000FF"/>
            </a:solidFill>
            <a:ln w="9525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5000" rIns="90000" bIns="45000" anchor="ctr" anchorCtr="1"/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US">
                  <a:solidFill>
                    <a:srgbClr val="000000"/>
                  </a:solidFill>
                </a:rPr>
                <a:t>D</a:t>
              </a:r>
            </a:p>
          </p:txBody>
        </p:sp>
        <p:sp>
          <p:nvSpPr>
            <p:cNvPr id="33" name="Oval 23">
              <a:extLst>
                <a:ext uri="{FF2B5EF4-FFF2-40B4-BE49-F238E27FC236}">
                  <a16:creationId xmlns:a16="http://schemas.microsoft.com/office/drawing/2014/main" id="{A827425B-6FBE-175E-D581-9A8433D2DB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0550" y="2057400"/>
              <a:ext cx="685800" cy="685800"/>
            </a:xfrm>
            <a:prstGeom prst="ellipse">
              <a:avLst/>
            </a:prstGeom>
            <a:solidFill>
              <a:srgbClr val="FF0000"/>
            </a:solidFill>
            <a:ln w="9525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5000" rIns="90000" bIns="45000" anchor="ctr" anchorCtr="1"/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US">
                  <a:solidFill>
                    <a:srgbClr val="000000"/>
                  </a:solidFill>
                </a:rPr>
                <a:t>A</a:t>
              </a:r>
            </a:p>
          </p:txBody>
        </p:sp>
        <p:sp>
          <p:nvSpPr>
            <p:cNvPr id="34" name="Oval 24">
              <a:extLst>
                <a:ext uri="{FF2B5EF4-FFF2-40B4-BE49-F238E27FC236}">
                  <a16:creationId xmlns:a16="http://schemas.microsoft.com/office/drawing/2014/main" id="{6AED7C58-D028-B8F3-B618-A45EE57E34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01000" y="2057400"/>
              <a:ext cx="685800" cy="685800"/>
            </a:xfrm>
            <a:prstGeom prst="ellipse">
              <a:avLst/>
            </a:prstGeom>
            <a:solidFill>
              <a:srgbClr val="FFFF66"/>
            </a:solidFill>
            <a:ln w="9525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5000" rIns="90000" bIns="45000" anchor="ctr" anchorCtr="1"/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US">
                  <a:solidFill>
                    <a:srgbClr val="000000"/>
                  </a:solidFill>
                </a:rPr>
                <a:t>E</a:t>
              </a:r>
            </a:p>
          </p:txBody>
        </p:sp>
        <p:sp>
          <p:nvSpPr>
            <p:cNvPr id="68" name="Oval 25">
              <a:extLst>
                <a:ext uri="{FF2B5EF4-FFF2-40B4-BE49-F238E27FC236}">
                  <a16:creationId xmlns:a16="http://schemas.microsoft.com/office/drawing/2014/main" id="{74483124-0286-71E2-FC25-C977430B69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6600" y="2057400"/>
              <a:ext cx="685800" cy="685800"/>
            </a:xfrm>
            <a:prstGeom prst="ellipse">
              <a:avLst/>
            </a:prstGeom>
            <a:solidFill>
              <a:srgbClr val="198A8A"/>
            </a:solidFill>
            <a:ln w="9525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5000" rIns="90000" bIns="45000" anchor="ctr" anchorCtr="1"/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US">
                  <a:solidFill>
                    <a:srgbClr val="000000"/>
                  </a:solidFill>
                </a:rPr>
                <a:t>C</a:t>
              </a:r>
            </a:p>
          </p:txBody>
        </p:sp>
        <p:sp>
          <p:nvSpPr>
            <p:cNvPr id="69" name="Oval 26">
              <a:extLst>
                <a:ext uri="{FF2B5EF4-FFF2-40B4-BE49-F238E27FC236}">
                  <a16:creationId xmlns:a16="http://schemas.microsoft.com/office/drawing/2014/main" id="{CDCBE4B4-9A59-4F21-6CF0-18C450BB57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2200" y="2057400"/>
              <a:ext cx="685800" cy="685800"/>
            </a:xfrm>
            <a:prstGeom prst="ellipse">
              <a:avLst/>
            </a:prstGeom>
            <a:solidFill>
              <a:srgbClr val="0000FF"/>
            </a:solidFill>
            <a:ln w="9525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5000" rIns="90000" bIns="45000" anchor="ctr" anchorCtr="1"/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US">
                  <a:solidFill>
                    <a:srgbClr val="000000"/>
                  </a:solidFill>
                </a:rPr>
                <a:t>D</a:t>
              </a:r>
            </a:p>
          </p:txBody>
        </p:sp>
        <p:sp>
          <p:nvSpPr>
            <p:cNvPr id="70" name="Oval 27">
              <a:extLst>
                <a:ext uri="{FF2B5EF4-FFF2-40B4-BE49-F238E27FC236}">
                  <a16:creationId xmlns:a16="http://schemas.microsoft.com/office/drawing/2014/main" id="{FE8DF2AF-B2A6-D0F8-F848-A4C7278819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7800" y="2057400"/>
              <a:ext cx="685800" cy="685800"/>
            </a:xfrm>
            <a:prstGeom prst="ellipse">
              <a:avLst/>
            </a:prstGeom>
            <a:solidFill>
              <a:srgbClr val="FF0000"/>
            </a:solidFill>
            <a:ln w="9525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5000" rIns="90000" bIns="45000" anchor="ctr" anchorCtr="1"/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US">
                  <a:solidFill>
                    <a:srgbClr val="000000"/>
                  </a:solidFill>
                </a:rPr>
                <a:t>A</a:t>
              </a:r>
            </a:p>
          </p:txBody>
        </p:sp>
        <p:sp>
          <p:nvSpPr>
            <p:cNvPr id="71" name="Freeform 28">
              <a:extLst>
                <a:ext uri="{FF2B5EF4-FFF2-40B4-BE49-F238E27FC236}">
                  <a16:creationId xmlns:a16="http://schemas.microsoft.com/office/drawing/2014/main" id="{AD3D12DF-762C-D609-4871-2AF92256B6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725" y="1925638"/>
              <a:ext cx="430213" cy="441325"/>
            </a:xfrm>
            <a:custGeom>
              <a:avLst/>
              <a:gdLst>
                <a:gd name="T0" fmla="*/ 1195 w 1196"/>
                <a:gd name="T1" fmla="*/ 536 h 1227"/>
                <a:gd name="T2" fmla="*/ 290 w 1196"/>
                <a:gd name="T3" fmla="*/ 345 h 1227"/>
                <a:gd name="T4" fmla="*/ 580 w 1196"/>
                <a:gd name="T5" fmla="*/ 1226 h 1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96" h="1227">
                  <a:moveTo>
                    <a:pt x="1195" y="536"/>
                  </a:moveTo>
                  <a:cubicBezTo>
                    <a:pt x="1195" y="536"/>
                    <a:pt x="580" y="0"/>
                    <a:pt x="290" y="345"/>
                  </a:cubicBezTo>
                  <a:cubicBezTo>
                    <a:pt x="0" y="690"/>
                    <a:pt x="580" y="1226"/>
                    <a:pt x="580" y="1226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2" name="Freeform 29">
              <a:extLst>
                <a:ext uri="{FF2B5EF4-FFF2-40B4-BE49-F238E27FC236}">
                  <a16:creationId xmlns:a16="http://schemas.microsoft.com/office/drawing/2014/main" id="{E6889676-BE94-910A-9183-97289BB58C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913" y="1925638"/>
              <a:ext cx="430212" cy="441325"/>
            </a:xfrm>
            <a:custGeom>
              <a:avLst/>
              <a:gdLst>
                <a:gd name="T0" fmla="*/ 1195 w 1196"/>
                <a:gd name="T1" fmla="*/ 536 h 1227"/>
                <a:gd name="T2" fmla="*/ 290 w 1196"/>
                <a:gd name="T3" fmla="*/ 345 h 1227"/>
                <a:gd name="T4" fmla="*/ 580 w 1196"/>
                <a:gd name="T5" fmla="*/ 1226 h 1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96" h="1227">
                  <a:moveTo>
                    <a:pt x="1195" y="536"/>
                  </a:moveTo>
                  <a:cubicBezTo>
                    <a:pt x="1195" y="536"/>
                    <a:pt x="580" y="0"/>
                    <a:pt x="290" y="345"/>
                  </a:cubicBezTo>
                  <a:cubicBezTo>
                    <a:pt x="0" y="690"/>
                    <a:pt x="580" y="1226"/>
                    <a:pt x="580" y="1226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3" name="Freeform 30">
              <a:extLst>
                <a:ext uri="{FF2B5EF4-FFF2-40B4-BE49-F238E27FC236}">
                  <a16:creationId xmlns:a16="http://schemas.microsoft.com/office/drawing/2014/main" id="{6C30E2ED-834C-BC75-F600-0CB0FB501F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8025" y="1925638"/>
              <a:ext cx="430213" cy="441325"/>
            </a:xfrm>
            <a:custGeom>
              <a:avLst/>
              <a:gdLst>
                <a:gd name="T0" fmla="*/ 1195 w 1196"/>
                <a:gd name="T1" fmla="*/ 536 h 1227"/>
                <a:gd name="T2" fmla="*/ 290 w 1196"/>
                <a:gd name="T3" fmla="*/ 345 h 1227"/>
                <a:gd name="T4" fmla="*/ 580 w 1196"/>
                <a:gd name="T5" fmla="*/ 1226 h 1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96" h="1227">
                  <a:moveTo>
                    <a:pt x="1195" y="536"/>
                  </a:moveTo>
                  <a:cubicBezTo>
                    <a:pt x="1195" y="536"/>
                    <a:pt x="580" y="0"/>
                    <a:pt x="290" y="345"/>
                  </a:cubicBezTo>
                  <a:cubicBezTo>
                    <a:pt x="0" y="690"/>
                    <a:pt x="580" y="1226"/>
                    <a:pt x="580" y="1226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4" name="Freeform 31">
              <a:extLst>
                <a:ext uri="{FF2B5EF4-FFF2-40B4-BE49-F238E27FC236}">
                  <a16:creationId xmlns:a16="http://schemas.microsoft.com/office/drawing/2014/main" id="{CCBF7053-A25E-BAF7-BFAC-E2E059168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3063" y="1925638"/>
              <a:ext cx="430212" cy="441325"/>
            </a:xfrm>
            <a:custGeom>
              <a:avLst/>
              <a:gdLst>
                <a:gd name="T0" fmla="*/ 1195 w 1196"/>
                <a:gd name="T1" fmla="*/ 536 h 1227"/>
                <a:gd name="T2" fmla="*/ 290 w 1196"/>
                <a:gd name="T3" fmla="*/ 345 h 1227"/>
                <a:gd name="T4" fmla="*/ 580 w 1196"/>
                <a:gd name="T5" fmla="*/ 1226 h 1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96" h="1227">
                  <a:moveTo>
                    <a:pt x="1195" y="536"/>
                  </a:moveTo>
                  <a:cubicBezTo>
                    <a:pt x="1195" y="536"/>
                    <a:pt x="580" y="0"/>
                    <a:pt x="290" y="345"/>
                  </a:cubicBezTo>
                  <a:cubicBezTo>
                    <a:pt x="0" y="690"/>
                    <a:pt x="580" y="1226"/>
                    <a:pt x="580" y="1226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5" name="Freeform 32">
              <a:extLst>
                <a:ext uri="{FF2B5EF4-FFF2-40B4-BE49-F238E27FC236}">
                  <a16:creationId xmlns:a16="http://schemas.microsoft.com/office/drawing/2014/main" id="{28F1A3AB-013F-1554-E311-07DC1786FA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1350" y="1944688"/>
              <a:ext cx="434975" cy="433387"/>
            </a:xfrm>
            <a:custGeom>
              <a:avLst/>
              <a:gdLst>
                <a:gd name="T0" fmla="*/ 572 w 1208"/>
                <a:gd name="T1" fmla="*/ 1203 h 1204"/>
                <a:gd name="T2" fmla="*/ 917 w 1208"/>
                <a:gd name="T3" fmla="*/ 345 h 1204"/>
                <a:gd name="T4" fmla="*/ 0 w 1208"/>
                <a:gd name="T5" fmla="*/ 477 h 1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08" h="1204">
                  <a:moveTo>
                    <a:pt x="572" y="1203"/>
                  </a:moveTo>
                  <a:cubicBezTo>
                    <a:pt x="572" y="1203"/>
                    <a:pt x="1207" y="691"/>
                    <a:pt x="917" y="345"/>
                  </a:cubicBezTo>
                  <a:cubicBezTo>
                    <a:pt x="628" y="0"/>
                    <a:pt x="0" y="477"/>
                    <a:pt x="0" y="477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6" name="Freeform 33">
              <a:extLst>
                <a:ext uri="{FF2B5EF4-FFF2-40B4-BE49-F238E27FC236}">
                  <a16:creationId xmlns:a16="http://schemas.microsoft.com/office/drawing/2014/main" id="{F340E8B5-E53B-94D4-84B3-27E8D3D6730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7975" y="1944688"/>
              <a:ext cx="434975" cy="433387"/>
            </a:xfrm>
            <a:custGeom>
              <a:avLst/>
              <a:gdLst>
                <a:gd name="T0" fmla="*/ 572 w 1208"/>
                <a:gd name="T1" fmla="*/ 1203 h 1204"/>
                <a:gd name="T2" fmla="*/ 917 w 1208"/>
                <a:gd name="T3" fmla="*/ 345 h 1204"/>
                <a:gd name="T4" fmla="*/ 0 w 1208"/>
                <a:gd name="T5" fmla="*/ 477 h 1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08" h="1204">
                  <a:moveTo>
                    <a:pt x="572" y="1203"/>
                  </a:moveTo>
                  <a:cubicBezTo>
                    <a:pt x="572" y="1203"/>
                    <a:pt x="1207" y="691"/>
                    <a:pt x="917" y="345"/>
                  </a:cubicBezTo>
                  <a:cubicBezTo>
                    <a:pt x="628" y="0"/>
                    <a:pt x="0" y="477"/>
                    <a:pt x="0" y="477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7" name="Freeform 34">
              <a:extLst>
                <a:ext uri="{FF2B5EF4-FFF2-40B4-BE49-F238E27FC236}">
                  <a16:creationId xmlns:a16="http://schemas.microsoft.com/office/drawing/2014/main" id="{DA422B7E-1F2A-3AC0-14C1-FD7B15DBDC9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4600" y="1944688"/>
              <a:ext cx="434975" cy="433387"/>
            </a:xfrm>
            <a:custGeom>
              <a:avLst/>
              <a:gdLst>
                <a:gd name="T0" fmla="*/ 572 w 1208"/>
                <a:gd name="T1" fmla="*/ 1203 h 1204"/>
                <a:gd name="T2" fmla="*/ 917 w 1208"/>
                <a:gd name="T3" fmla="*/ 345 h 1204"/>
                <a:gd name="T4" fmla="*/ 0 w 1208"/>
                <a:gd name="T5" fmla="*/ 477 h 1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08" h="1204">
                  <a:moveTo>
                    <a:pt x="572" y="1203"/>
                  </a:moveTo>
                  <a:cubicBezTo>
                    <a:pt x="572" y="1203"/>
                    <a:pt x="1207" y="691"/>
                    <a:pt x="917" y="345"/>
                  </a:cubicBezTo>
                  <a:cubicBezTo>
                    <a:pt x="628" y="0"/>
                    <a:pt x="0" y="477"/>
                    <a:pt x="0" y="477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8" name="Freeform 35">
              <a:extLst>
                <a:ext uri="{FF2B5EF4-FFF2-40B4-BE49-F238E27FC236}">
                  <a16:creationId xmlns:a16="http://schemas.microsoft.com/office/drawing/2014/main" id="{DA47731F-430F-E667-C4AA-81381C603167}"/>
                </a:ext>
              </a:extLst>
            </p:cNvPr>
            <p:cNvSpPr>
              <a:spLocks/>
            </p:cNvSpPr>
            <p:nvPr/>
          </p:nvSpPr>
          <p:spPr bwMode="auto">
            <a:xfrm>
              <a:off x="8494713" y="1944688"/>
              <a:ext cx="434975" cy="433387"/>
            </a:xfrm>
            <a:custGeom>
              <a:avLst/>
              <a:gdLst>
                <a:gd name="T0" fmla="*/ 572 w 1208"/>
                <a:gd name="T1" fmla="*/ 1203 h 1204"/>
                <a:gd name="T2" fmla="*/ 917 w 1208"/>
                <a:gd name="T3" fmla="*/ 345 h 1204"/>
                <a:gd name="T4" fmla="*/ 0 w 1208"/>
                <a:gd name="T5" fmla="*/ 477 h 1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08" h="1204">
                  <a:moveTo>
                    <a:pt x="572" y="1203"/>
                  </a:moveTo>
                  <a:cubicBezTo>
                    <a:pt x="572" y="1203"/>
                    <a:pt x="1207" y="691"/>
                    <a:pt x="917" y="345"/>
                  </a:cubicBezTo>
                  <a:cubicBezTo>
                    <a:pt x="628" y="0"/>
                    <a:pt x="0" y="477"/>
                    <a:pt x="0" y="477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9" name="Freeform 36">
              <a:extLst>
                <a:ext uri="{FF2B5EF4-FFF2-40B4-BE49-F238E27FC236}">
                  <a16:creationId xmlns:a16="http://schemas.microsoft.com/office/drawing/2014/main" id="{C597C140-EAAB-84F8-2E8E-92F119584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8713" y="1890713"/>
              <a:ext cx="1712912" cy="280987"/>
            </a:xfrm>
            <a:custGeom>
              <a:avLst/>
              <a:gdLst>
                <a:gd name="T0" fmla="*/ 4757 w 4758"/>
                <a:gd name="T1" fmla="*/ 780 h 781"/>
                <a:gd name="T2" fmla="*/ 2609 w 4758"/>
                <a:gd name="T3" fmla="*/ 0 h 781"/>
                <a:gd name="T4" fmla="*/ 0 w 4758"/>
                <a:gd name="T5" fmla="*/ 752 h 7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58" h="781">
                  <a:moveTo>
                    <a:pt x="4757" y="780"/>
                  </a:moveTo>
                  <a:cubicBezTo>
                    <a:pt x="4757" y="780"/>
                    <a:pt x="3060" y="0"/>
                    <a:pt x="2609" y="0"/>
                  </a:cubicBezTo>
                  <a:cubicBezTo>
                    <a:pt x="2158" y="0"/>
                    <a:pt x="0" y="752"/>
                    <a:pt x="0" y="752"/>
                  </a:cubicBezTo>
                </a:path>
              </a:pathLst>
            </a:custGeom>
            <a:noFill/>
            <a:ln w="9525" cap="flat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0" name="Freeform 37">
              <a:extLst>
                <a:ext uri="{FF2B5EF4-FFF2-40B4-BE49-F238E27FC236}">
                  <a16:creationId xmlns:a16="http://schemas.microsoft.com/office/drawing/2014/main" id="{3126B48D-BA99-1D3A-4024-D0C2A8A4C0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1763" y="1363663"/>
              <a:ext cx="3708400" cy="720725"/>
            </a:xfrm>
            <a:custGeom>
              <a:avLst/>
              <a:gdLst>
                <a:gd name="T0" fmla="*/ 10301 w 10302"/>
                <a:gd name="T1" fmla="*/ 2003 h 2004"/>
                <a:gd name="T2" fmla="*/ 5380 w 10302"/>
                <a:gd name="T3" fmla="*/ 0 h 2004"/>
                <a:gd name="T4" fmla="*/ 0 w 10302"/>
                <a:gd name="T5" fmla="*/ 1976 h 2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02" h="2004">
                  <a:moveTo>
                    <a:pt x="10301" y="2003"/>
                  </a:moveTo>
                  <a:cubicBezTo>
                    <a:pt x="10301" y="2003"/>
                    <a:pt x="5831" y="0"/>
                    <a:pt x="5380" y="0"/>
                  </a:cubicBezTo>
                  <a:cubicBezTo>
                    <a:pt x="4929" y="0"/>
                    <a:pt x="0" y="1976"/>
                    <a:pt x="0" y="1976"/>
                  </a:cubicBezTo>
                </a:path>
              </a:pathLst>
            </a:custGeom>
            <a:noFill/>
            <a:ln w="9525" cap="flat">
              <a:solidFill>
                <a:srgbClr val="0000FF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1" name="Freeform 38">
              <a:extLst>
                <a:ext uri="{FF2B5EF4-FFF2-40B4-BE49-F238E27FC236}">
                  <a16:creationId xmlns:a16="http://schemas.microsoft.com/office/drawing/2014/main" id="{3F46A86E-066C-8E14-BE76-38543AFFC2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2913" y="833438"/>
              <a:ext cx="5656262" cy="1204912"/>
            </a:xfrm>
            <a:custGeom>
              <a:avLst/>
              <a:gdLst>
                <a:gd name="T0" fmla="*/ 15710 w 15711"/>
                <a:gd name="T1" fmla="*/ 3320 h 3348"/>
                <a:gd name="T2" fmla="*/ 7992 w 15711"/>
                <a:gd name="T3" fmla="*/ 0 h 3348"/>
                <a:gd name="T4" fmla="*/ 0 w 15711"/>
                <a:gd name="T5" fmla="*/ 3347 h 3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711" h="3348">
                  <a:moveTo>
                    <a:pt x="15710" y="3320"/>
                  </a:moveTo>
                  <a:cubicBezTo>
                    <a:pt x="15710" y="3320"/>
                    <a:pt x="8443" y="0"/>
                    <a:pt x="7992" y="0"/>
                  </a:cubicBezTo>
                  <a:cubicBezTo>
                    <a:pt x="7541" y="0"/>
                    <a:pt x="0" y="3347"/>
                    <a:pt x="0" y="3347"/>
                  </a:cubicBezTo>
                </a:path>
              </a:pathLst>
            </a:custGeom>
            <a:noFill/>
            <a:ln w="9525" cap="flat">
              <a:solidFill>
                <a:srgbClr val="198A8A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2" name="Text Box 39">
              <a:extLst>
                <a:ext uri="{FF2B5EF4-FFF2-40B4-BE49-F238E27FC236}">
                  <a16:creationId xmlns:a16="http://schemas.microsoft.com/office/drawing/2014/main" id="{F527321C-9E6F-F2B9-A342-82A0FBB2F8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90988" y="1970088"/>
              <a:ext cx="1203325" cy="411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800" dirty="0">
                  <a:solidFill>
                    <a:srgbClr val="FF0000"/>
                  </a:solidFill>
                </a:rPr>
                <a:t>V</a:t>
              </a:r>
              <a:r>
                <a:rPr lang="en-US" sz="1800" baseline="-25000" dirty="0">
                  <a:solidFill>
                    <a:srgbClr val="FF0000"/>
                  </a:solidFill>
                </a:rPr>
                <a:t>A</a:t>
              </a:r>
              <a:r>
                <a:rPr lang="en-US" sz="1800" dirty="0">
                  <a:solidFill>
                    <a:srgbClr val="FF0000"/>
                  </a:solidFill>
                </a:rPr>
                <a:t> / ½V</a:t>
              </a:r>
              <a:r>
                <a:rPr lang="en-US" sz="1800" baseline="-25000" dirty="0">
                  <a:solidFill>
                    <a:srgbClr val="FF0000"/>
                  </a:solidFill>
                </a:rPr>
                <a:t>A</a:t>
              </a:r>
            </a:p>
          </p:txBody>
        </p:sp>
        <p:sp>
          <p:nvSpPr>
            <p:cNvPr id="83" name="Text Box 40">
              <a:extLst>
                <a:ext uri="{FF2B5EF4-FFF2-40B4-BE49-F238E27FC236}">
                  <a16:creationId xmlns:a16="http://schemas.microsoft.com/office/drawing/2014/main" id="{63C420F2-DA8E-A663-ADC9-2847313BE0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97312" y="1443038"/>
              <a:ext cx="1436688" cy="365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>
                  <a:solidFill>
                    <a:srgbClr val="CCFF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800" dirty="0">
                  <a:solidFill>
                    <a:srgbClr val="0000FF"/>
                  </a:solidFill>
                </a:rPr>
                <a:t>V</a:t>
              </a:r>
              <a:r>
                <a:rPr lang="en-US" sz="1800" baseline="-25000" dirty="0">
                  <a:solidFill>
                    <a:srgbClr val="0000FF"/>
                  </a:solidFill>
                </a:rPr>
                <a:t>D</a:t>
              </a:r>
              <a:r>
                <a:rPr lang="en-US" sz="1800" dirty="0">
                  <a:solidFill>
                    <a:srgbClr val="0000FF"/>
                  </a:solidFill>
                </a:rPr>
                <a:t> / ¼V</a:t>
              </a:r>
              <a:r>
                <a:rPr lang="en-US" sz="1800" baseline="-25000" dirty="0">
                  <a:solidFill>
                    <a:srgbClr val="0000FF"/>
                  </a:solidFill>
                </a:rPr>
                <a:t>D</a:t>
              </a:r>
            </a:p>
          </p:txBody>
        </p:sp>
        <p:sp>
          <p:nvSpPr>
            <p:cNvPr id="84" name="Text Box 41">
              <a:extLst>
                <a:ext uri="{FF2B5EF4-FFF2-40B4-BE49-F238E27FC236}">
                  <a16:creationId xmlns:a16="http://schemas.microsoft.com/office/drawing/2014/main" id="{1DD70142-6A20-2EFE-4FC6-1774C2AF13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43400" y="777875"/>
              <a:ext cx="511175" cy="365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800" dirty="0">
                  <a:solidFill>
                    <a:srgbClr val="33A3A3"/>
                  </a:solidFill>
                </a:rPr>
                <a:t>V</a:t>
              </a:r>
              <a:r>
                <a:rPr lang="en-US" sz="1800" baseline="-25000" dirty="0">
                  <a:solidFill>
                    <a:srgbClr val="33A3A3"/>
                  </a:solidFill>
                </a:rPr>
                <a:t>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109064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40371-438D-61BA-B977-CD227810D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what do we do instead?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8985869-45E5-CB05-8AEB-4519A8BD56FC}"/>
              </a:ext>
            </a:extLst>
          </p:cNvPr>
          <p:cNvGrpSpPr/>
          <p:nvPr/>
        </p:nvGrpSpPr>
        <p:grpSpPr>
          <a:xfrm>
            <a:off x="3980656" y="4559403"/>
            <a:ext cx="4713287" cy="2259013"/>
            <a:chOff x="2328863" y="4267200"/>
            <a:chExt cx="4713287" cy="2259013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" name="Text Box 27">
                  <a:extLst>
                    <a:ext uri="{FF2B5EF4-FFF2-40B4-BE49-F238E27FC236}">
                      <a16:creationId xmlns:a16="http://schemas.microsoft.com/office/drawing/2014/main" id="{7F5FCA81-A4C6-6791-C87E-A05E947A805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614613" y="4267200"/>
                  <a:ext cx="4116387" cy="8223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w="9525" cap="flat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0000" tIns="45000" rIns="90000" bIns="45000"/>
                <a:lstStyle>
                  <a:lvl1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2pPr>
                  <a:lvl3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3pPr>
                  <a:lvl4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4pPr>
                  <a:lvl5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9pPr>
                </a:lstStyle>
                <a:p>
                  <a:pPr algn="ctr">
                    <a:defRPr/>
                  </a:pPr>
                  <a:r>
                    <a:rPr 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By convention, fit ADE when</a:t>
                  </a:r>
                  <a:br>
                    <a:rPr lang="en-US" dirty="0">
                      <a:solidFill>
                        <a:srgbClr val="DC23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</a:b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solidFill>
                                  <a:srgbClr val="DC23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i="1" smtClean="0">
                                    <a:solidFill>
                                      <a:srgbClr val="DC23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solidFill>
                                      <a:srgbClr val="DC23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𝐶𝑉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solidFill>
                                  <a:srgbClr val="DC23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  <m:r>
                              <a:rPr lang="en-US" i="1">
                                <a:solidFill>
                                  <a:srgbClr val="DC23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𝑍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solidFill>
                                  <a:srgbClr val="DC23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DC23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&gt;2</m:t>
                            </m:r>
                            <m:acc>
                              <m:accPr>
                                <m:chr m:val="̂"/>
                                <m:ctrlPr>
                                  <a:rPr lang="en-US" i="1">
                                    <a:solidFill>
                                      <a:srgbClr val="DC23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solidFill>
                                      <a:srgbClr val="DC23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𝐶𝑉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solidFill>
                                  <a:srgbClr val="DC23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𝐷</m:t>
                            </m:r>
                            <m:r>
                              <a:rPr lang="en-US" i="1">
                                <a:solidFill>
                                  <a:srgbClr val="DC23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𝑍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DC23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4" name="Text Box 27">
                  <a:extLst>
                    <a:ext uri="{FF2B5EF4-FFF2-40B4-BE49-F238E27FC236}">
                      <a16:creationId xmlns:a16="http://schemas.microsoft.com/office/drawing/2014/main" id="{7F5FCA81-A4C6-6791-C87E-A05E947A805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614613" y="4267200"/>
                  <a:ext cx="4116387" cy="822325"/>
                </a:xfrm>
                <a:prstGeom prst="rect">
                  <a:avLst/>
                </a:prstGeom>
                <a:blipFill>
                  <a:blip r:embed="rId2"/>
                  <a:stretch>
                    <a:fillRect t="-6154" b="-4615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 cap="flat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" name="Group 20">
              <a:extLst>
                <a:ext uri="{FF2B5EF4-FFF2-40B4-BE49-F238E27FC236}">
                  <a16:creationId xmlns:a16="http://schemas.microsoft.com/office/drawing/2014/main" id="{68525542-E922-7468-7EE2-138459A1BF4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28863" y="5087938"/>
              <a:ext cx="1798637" cy="1408112"/>
              <a:chOff x="1467" y="3205"/>
              <a:chExt cx="1133" cy="887"/>
            </a:xfrm>
          </p:grpSpPr>
          <p:sp>
            <p:nvSpPr>
              <p:cNvPr id="16" name="AutoShape 21">
                <a:extLst>
                  <a:ext uri="{FF2B5EF4-FFF2-40B4-BE49-F238E27FC236}">
                    <a16:creationId xmlns:a16="http://schemas.microsoft.com/office/drawing/2014/main" id="{749B0631-88B7-A855-4B3B-E3F76B8E00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7" y="3205"/>
                <a:ext cx="1133" cy="868"/>
              </a:xfrm>
              <a:prstGeom prst="roundRect">
                <a:avLst>
                  <a:gd name="adj" fmla="val 111"/>
                </a:avLst>
              </a:prstGeom>
              <a:solidFill>
                <a:srgbClr val="E6E6E6"/>
              </a:solidFill>
              <a:ln w="9525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" name="Line 22">
                <a:extLst>
                  <a:ext uri="{FF2B5EF4-FFF2-40B4-BE49-F238E27FC236}">
                    <a16:creationId xmlns:a16="http://schemas.microsoft.com/office/drawing/2014/main" id="{2DFBE923-4BA8-7943-07FF-5C92DD8BD5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466" y="3653"/>
                <a:ext cx="1135" cy="0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8" name="Line 23">
                <a:extLst>
                  <a:ext uri="{FF2B5EF4-FFF2-40B4-BE49-F238E27FC236}">
                    <a16:creationId xmlns:a16="http://schemas.microsoft.com/office/drawing/2014/main" id="{2B1E3335-8162-BACF-4D5C-6483B67072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40" y="3205"/>
                <a:ext cx="5" cy="887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Text Box 24">
                  <a:extLst>
                    <a:ext uri="{FF2B5EF4-FFF2-40B4-BE49-F238E27FC236}">
                      <a16:creationId xmlns:a16="http://schemas.microsoft.com/office/drawing/2014/main" id="{7ADC39C1-2F8F-EF6F-C222-D87FDAC4F14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524125" y="5214938"/>
                  <a:ext cx="581025" cy="4556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w="9525" cap="flat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/>
                <a:lstStyle>
                  <a:lvl1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2pPr>
                  <a:lvl3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3pPr>
                  <a:lvl4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4pPr>
                  <a:lvl5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9pPr>
                </a:lstStyle>
                <a:p>
                  <a:pPr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6" name="Text Box 24">
                  <a:extLst>
                    <a:ext uri="{FF2B5EF4-FFF2-40B4-BE49-F238E27FC236}">
                      <a16:creationId xmlns:a16="http://schemas.microsoft.com/office/drawing/2014/main" id="{7ADC39C1-2F8F-EF6F-C222-D87FDAC4F14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524125" y="5214938"/>
                  <a:ext cx="581025" cy="455612"/>
                </a:xfrm>
                <a:prstGeom prst="rect">
                  <a:avLst/>
                </a:prstGeom>
                <a:blipFill>
                  <a:blip r:embed="rId3"/>
                  <a:stretch>
                    <a:fillRect t="-8108" b="-5405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 cap="flat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" name="Group 27">
              <a:extLst>
                <a:ext uri="{FF2B5EF4-FFF2-40B4-BE49-F238E27FC236}">
                  <a16:creationId xmlns:a16="http://schemas.microsoft.com/office/drawing/2014/main" id="{0BF5823C-C023-BA0A-5128-0B78CDE1BA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43513" y="5118100"/>
              <a:ext cx="1798637" cy="1408113"/>
              <a:chOff x="3303" y="3224"/>
              <a:chExt cx="1133" cy="887"/>
            </a:xfrm>
          </p:grpSpPr>
          <p:sp>
            <p:nvSpPr>
              <p:cNvPr id="13" name="AutoShape 28">
                <a:extLst>
                  <a:ext uri="{FF2B5EF4-FFF2-40B4-BE49-F238E27FC236}">
                    <a16:creationId xmlns:a16="http://schemas.microsoft.com/office/drawing/2014/main" id="{629E29C3-A922-4B70-251C-B77D32E52D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03" y="3224"/>
                <a:ext cx="1133" cy="868"/>
              </a:xfrm>
              <a:prstGeom prst="roundRect">
                <a:avLst>
                  <a:gd name="adj" fmla="val 111"/>
                </a:avLst>
              </a:prstGeom>
              <a:solidFill>
                <a:srgbClr val="E6E6E6"/>
              </a:solidFill>
              <a:ln w="9525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" name="Line 29">
                <a:extLst>
                  <a:ext uri="{FF2B5EF4-FFF2-40B4-BE49-F238E27FC236}">
                    <a16:creationId xmlns:a16="http://schemas.microsoft.com/office/drawing/2014/main" id="{9F247457-3B11-6166-0C9C-5E0290363F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303" y="3672"/>
                <a:ext cx="1135" cy="0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" name="Line 30">
                <a:extLst>
                  <a:ext uri="{FF2B5EF4-FFF2-40B4-BE49-F238E27FC236}">
                    <a16:creationId xmlns:a16="http://schemas.microsoft.com/office/drawing/2014/main" id="{B31DA5BE-AA21-D17C-C232-F2CF8CDA49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77" y="3224"/>
                <a:ext cx="5" cy="887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Text Box 24">
                  <a:extLst>
                    <a:ext uri="{FF2B5EF4-FFF2-40B4-BE49-F238E27FC236}">
                      <a16:creationId xmlns:a16="http://schemas.microsoft.com/office/drawing/2014/main" id="{957DEEC3-157A-BC0C-3A53-CA66B34AA25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429000" y="5867400"/>
                  <a:ext cx="581025" cy="4556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w="9525" cap="flat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/>
                <a:lstStyle>
                  <a:lvl1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2pPr>
                  <a:lvl3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3pPr>
                  <a:lvl4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4pPr>
                  <a:lvl5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9pPr>
                </a:lstStyle>
                <a:p>
                  <a:pPr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8" name="Text Box 24">
                  <a:extLst>
                    <a:ext uri="{FF2B5EF4-FFF2-40B4-BE49-F238E27FC236}">
                      <a16:creationId xmlns:a16="http://schemas.microsoft.com/office/drawing/2014/main" id="{957DEEC3-157A-BC0C-3A53-CA66B34AA25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429000" y="5867400"/>
                  <a:ext cx="581025" cy="455612"/>
                </a:xfrm>
                <a:prstGeom prst="rect">
                  <a:avLst/>
                </a:prstGeom>
                <a:blipFill>
                  <a:blip r:embed="rId4"/>
                  <a:stretch>
                    <a:fillRect t="-8108" b="-8108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 cap="flat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Text Box 24">
                  <a:extLst>
                    <a:ext uri="{FF2B5EF4-FFF2-40B4-BE49-F238E27FC236}">
                      <a16:creationId xmlns:a16="http://schemas.microsoft.com/office/drawing/2014/main" id="{24A4355C-034D-40A5-4362-5FB14ADF79D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410200" y="5257800"/>
                  <a:ext cx="581025" cy="4556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w="9525" cap="flat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/>
                <a:lstStyle>
                  <a:lvl1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2pPr>
                  <a:lvl3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3pPr>
                  <a:lvl4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4pPr>
                  <a:lvl5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9pPr>
                </a:lstStyle>
                <a:p>
                  <a:pPr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9" name="Text Box 24">
                  <a:extLst>
                    <a:ext uri="{FF2B5EF4-FFF2-40B4-BE49-F238E27FC236}">
                      <a16:creationId xmlns:a16="http://schemas.microsoft.com/office/drawing/2014/main" id="{24A4355C-034D-40A5-4362-5FB14ADF79D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410200" y="5257800"/>
                  <a:ext cx="581025" cy="455612"/>
                </a:xfrm>
                <a:prstGeom prst="rect">
                  <a:avLst/>
                </a:prstGeom>
                <a:blipFill>
                  <a:blip r:embed="rId4"/>
                  <a:stretch>
                    <a:fillRect t="-8108" b="-8108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 cap="flat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Text Box 24">
                  <a:extLst>
                    <a:ext uri="{FF2B5EF4-FFF2-40B4-BE49-F238E27FC236}">
                      <a16:creationId xmlns:a16="http://schemas.microsoft.com/office/drawing/2014/main" id="{B1EAD1CD-9B22-4FB0-387B-BBCEE513069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324600" y="5943600"/>
                  <a:ext cx="581025" cy="4556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w="9525" cap="flat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/>
                <a:lstStyle>
                  <a:lvl1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2pPr>
                  <a:lvl3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3pPr>
                  <a:lvl4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4pPr>
                  <a:lvl5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9pPr>
                </a:lstStyle>
                <a:p>
                  <a:pPr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0" name="Text Box 24">
                  <a:extLst>
                    <a:ext uri="{FF2B5EF4-FFF2-40B4-BE49-F238E27FC236}">
                      <a16:creationId xmlns:a16="http://schemas.microsoft.com/office/drawing/2014/main" id="{B1EAD1CD-9B22-4FB0-387B-BBCEE513069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324600" y="5943600"/>
                  <a:ext cx="581025" cy="455612"/>
                </a:xfrm>
                <a:prstGeom prst="rect">
                  <a:avLst/>
                </a:prstGeom>
                <a:blipFill>
                  <a:blip r:embed="rId5"/>
                  <a:stretch>
                    <a:fillRect t="-10811" b="-2703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 cap="flat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Text Box 24">
                  <a:extLst>
                    <a:ext uri="{FF2B5EF4-FFF2-40B4-BE49-F238E27FC236}">
                      <a16:creationId xmlns:a16="http://schemas.microsoft.com/office/drawing/2014/main" id="{5050FF7F-D154-08A4-E87A-1E5CFCAEF3C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362200" y="5867400"/>
                  <a:ext cx="762000" cy="4556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w="9525" cap="flat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/>
                <a:lstStyle>
                  <a:lvl1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2pPr>
                  <a:lvl3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3pPr>
                  <a:lvl4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4pPr>
                  <a:lvl5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9pPr>
                </a:lstStyle>
                <a:p>
                  <a:pPr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𝑀𝑍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11" name="Text Box 24">
                  <a:extLst>
                    <a:ext uri="{FF2B5EF4-FFF2-40B4-BE49-F238E27FC236}">
                      <a16:creationId xmlns:a16="http://schemas.microsoft.com/office/drawing/2014/main" id="{5050FF7F-D154-08A4-E87A-1E5CFCAEF3C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362200" y="5867400"/>
                  <a:ext cx="762000" cy="455612"/>
                </a:xfrm>
                <a:prstGeom prst="rect">
                  <a:avLst/>
                </a:prstGeom>
                <a:blipFill>
                  <a:blip r:embed="rId6"/>
                  <a:stretch>
                    <a:fillRect l="-1639" t="-8108" r="-9836" b="-8108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 cap="flat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" name="Text Box 24">
                  <a:extLst>
                    <a:ext uri="{FF2B5EF4-FFF2-40B4-BE49-F238E27FC236}">
                      <a16:creationId xmlns:a16="http://schemas.microsoft.com/office/drawing/2014/main" id="{B267CFC4-76C3-143A-5BC1-05820236856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334000" y="5867400"/>
                  <a:ext cx="762000" cy="4556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w="9525" cap="flat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5000" rIns="90000" bIns="45000"/>
                <a:lstStyle>
                  <a:lvl1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2pPr>
                  <a:lvl3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3pPr>
                  <a:lvl4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4pPr>
                  <a:lvl5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9pPr>
                </a:lstStyle>
                <a:p>
                  <a:pPr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𝐷𝑍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12" name="Text Box 24">
                  <a:extLst>
                    <a:ext uri="{FF2B5EF4-FFF2-40B4-BE49-F238E27FC236}">
                      <a16:creationId xmlns:a16="http://schemas.microsoft.com/office/drawing/2014/main" id="{B267CFC4-76C3-143A-5BC1-0582023685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334000" y="5867400"/>
                  <a:ext cx="762000" cy="455612"/>
                </a:xfrm>
                <a:prstGeom prst="rect">
                  <a:avLst/>
                </a:prstGeom>
                <a:blipFill>
                  <a:blip r:embed="rId7"/>
                  <a:stretch>
                    <a:fillRect l="-1639" t="-8108" r="-3279" b="-8108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 cap="flat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D49319B-F54D-96E8-BD44-8A265B078FD4}"/>
              </a:ext>
            </a:extLst>
          </p:cNvPr>
          <p:cNvGrpSpPr/>
          <p:nvPr/>
        </p:nvGrpSpPr>
        <p:grpSpPr>
          <a:xfrm>
            <a:off x="1737518" y="1473621"/>
            <a:ext cx="8716963" cy="3708400"/>
            <a:chOff x="212725" y="777875"/>
            <a:chExt cx="8716963" cy="3708400"/>
          </a:xfrm>
        </p:grpSpPr>
        <p:sp>
          <p:nvSpPr>
            <p:cNvPr id="20" name="AutoShape 2">
              <a:extLst>
                <a:ext uri="{FF2B5EF4-FFF2-40B4-BE49-F238E27FC236}">
                  <a16:creationId xmlns:a16="http://schemas.microsoft.com/office/drawing/2014/main" id="{FE68912C-8453-BCD3-A90A-56A06FC6D4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7250" y="3800475"/>
              <a:ext cx="768350" cy="685800"/>
            </a:xfrm>
            <a:prstGeom prst="roundRect">
              <a:avLst>
                <a:gd name="adj" fmla="val 231"/>
              </a:avLst>
            </a:prstGeom>
            <a:solidFill>
              <a:srgbClr val="99CCFF"/>
            </a:solidFill>
            <a:ln w="9525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5000" rIns="90000" bIns="45000" anchor="ctr" anchorCtr="1"/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US" dirty="0">
                  <a:solidFill>
                    <a:srgbClr val="000000"/>
                  </a:solidFill>
                </a:rPr>
                <a:t>Tw1</a:t>
              </a:r>
            </a:p>
          </p:txBody>
        </p:sp>
        <p:sp>
          <p:nvSpPr>
            <p:cNvPr id="21" name="AutoShape 3">
              <a:extLst>
                <a:ext uri="{FF2B5EF4-FFF2-40B4-BE49-F238E27FC236}">
                  <a16:creationId xmlns:a16="http://schemas.microsoft.com/office/drawing/2014/main" id="{4515AD7B-F46F-D5FF-78F4-EB4A6936E3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48450" y="3800475"/>
              <a:ext cx="742950" cy="685800"/>
            </a:xfrm>
            <a:prstGeom prst="roundRect">
              <a:avLst>
                <a:gd name="adj" fmla="val 231"/>
              </a:avLst>
            </a:prstGeom>
            <a:solidFill>
              <a:srgbClr val="99CCFF"/>
            </a:solidFill>
            <a:ln w="9525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5000" rIns="90000" bIns="45000" anchor="ctr" anchorCtr="1"/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US" dirty="0">
                  <a:solidFill>
                    <a:srgbClr val="000000"/>
                  </a:solidFill>
                </a:rPr>
                <a:t>Tw2</a:t>
              </a:r>
            </a:p>
          </p:txBody>
        </p:sp>
        <p:sp>
          <p:nvSpPr>
            <p:cNvPr id="22" name="Line 4">
              <a:extLst>
                <a:ext uri="{FF2B5EF4-FFF2-40B4-BE49-F238E27FC236}">
                  <a16:creationId xmlns:a16="http://schemas.microsoft.com/office/drawing/2014/main" id="{09A42654-AA07-F23F-A6B7-30FA6376E7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41613" y="2743200"/>
              <a:ext cx="688975" cy="91440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Line 5">
              <a:extLst>
                <a:ext uri="{FF2B5EF4-FFF2-40B4-BE49-F238E27FC236}">
                  <a16:creationId xmlns:a16="http://schemas.microsoft.com/office/drawing/2014/main" id="{26451AF5-42CC-404D-D1FA-801B316E8E8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13013" y="2743200"/>
              <a:ext cx="52387" cy="91440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Line 6">
              <a:extLst>
                <a:ext uri="{FF2B5EF4-FFF2-40B4-BE49-F238E27FC236}">
                  <a16:creationId xmlns:a16="http://schemas.microsoft.com/office/drawing/2014/main" id="{0F0C6200-66C1-B105-EC88-D54B90CF3C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92275" y="2762250"/>
              <a:ext cx="593725" cy="89535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Line 7">
              <a:extLst>
                <a:ext uri="{FF2B5EF4-FFF2-40B4-BE49-F238E27FC236}">
                  <a16:creationId xmlns:a16="http://schemas.microsoft.com/office/drawing/2014/main" id="{FEEEE7FD-20E3-AC45-2BD5-DFDACC99CF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1850" y="2732088"/>
              <a:ext cx="1225550" cy="925512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Line 8">
              <a:extLst>
                <a:ext uri="{FF2B5EF4-FFF2-40B4-BE49-F238E27FC236}">
                  <a16:creationId xmlns:a16="http://schemas.microsoft.com/office/drawing/2014/main" id="{6564DE9C-9862-E51F-0823-3CB543A9E6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37213" y="2752725"/>
              <a:ext cx="1065212" cy="938213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Line 9">
              <a:extLst>
                <a:ext uri="{FF2B5EF4-FFF2-40B4-BE49-F238E27FC236}">
                  <a16:creationId xmlns:a16="http://schemas.microsoft.com/office/drawing/2014/main" id="{11ADF071-7A44-B8FF-094C-93857D81B6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16688" y="2752725"/>
              <a:ext cx="390525" cy="928688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Line 10">
              <a:extLst>
                <a:ext uri="{FF2B5EF4-FFF2-40B4-BE49-F238E27FC236}">
                  <a16:creationId xmlns:a16="http://schemas.microsoft.com/office/drawing/2014/main" id="{206C44F4-BD9A-04D6-7C30-808CED2879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102475" y="2733675"/>
              <a:ext cx="346075" cy="95885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" name="Line 11">
              <a:extLst>
                <a:ext uri="{FF2B5EF4-FFF2-40B4-BE49-F238E27FC236}">
                  <a16:creationId xmlns:a16="http://schemas.microsoft.com/office/drawing/2014/main" id="{F6ECF740-DA9B-044B-6EB2-C2AFE8452B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337425" y="2752725"/>
              <a:ext cx="1041400" cy="95885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" name="Oval 20">
              <a:extLst>
                <a:ext uri="{FF2B5EF4-FFF2-40B4-BE49-F238E27FC236}">
                  <a16:creationId xmlns:a16="http://schemas.microsoft.com/office/drawing/2014/main" id="{C20320CA-2B23-927B-7773-A1DB4EADC4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200" y="2057400"/>
              <a:ext cx="685800" cy="685800"/>
            </a:xfrm>
            <a:prstGeom prst="ellipse">
              <a:avLst/>
            </a:prstGeom>
            <a:solidFill>
              <a:srgbClr val="FFFF66"/>
            </a:solidFill>
            <a:ln w="9525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5000" rIns="90000" bIns="45000" anchor="ctr" anchorCtr="1"/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US">
                  <a:solidFill>
                    <a:srgbClr val="000000"/>
                  </a:solidFill>
                </a:rPr>
                <a:t>E</a:t>
              </a:r>
            </a:p>
          </p:txBody>
        </p:sp>
        <p:sp>
          <p:nvSpPr>
            <p:cNvPr id="31" name="Oval 21">
              <a:extLst>
                <a:ext uri="{FF2B5EF4-FFF2-40B4-BE49-F238E27FC236}">
                  <a16:creationId xmlns:a16="http://schemas.microsoft.com/office/drawing/2014/main" id="{EF961B54-0FDB-61DD-EDA5-415E75E0CC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1750" y="2057400"/>
              <a:ext cx="685800" cy="685800"/>
            </a:xfrm>
            <a:prstGeom prst="ellipse">
              <a:avLst/>
            </a:prstGeom>
            <a:solidFill>
              <a:srgbClr val="198A8A"/>
            </a:solidFill>
            <a:ln w="9525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5000" rIns="90000" bIns="45000" anchor="ctr" anchorCtr="1"/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US">
                  <a:solidFill>
                    <a:srgbClr val="000000"/>
                  </a:solidFill>
                </a:rPr>
                <a:t>C</a:t>
              </a:r>
            </a:p>
          </p:txBody>
        </p:sp>
        <p:sp>
          <p:nvSpPr>
            <p:cNvPr id="32" name="Oval 22">
              <a:extLst>
                <a:ext uri="{FF2B5EF4-FFF2-40B4-BE49-F238E27FC236}">
                  <a16:creationId xmlns:a16="http://schemas.microsoft.com/office/drawing/2014/main" id="{6A0A1A39-A6CB-A8D7-7533-75E6465527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6150" y="2057400"/>
              <a:ext cx="685800" cy="685800"/>
            </a:xfrm>
            <a:prstGeom prst="ellipse">
              <a:avLst/>
            </a:prstGeom>
            <a:solidFill>
              <a:srgbClr val="0000FF"/>
            </a:solidFill>
            <a:ln w="9525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5000" rIns="90000" bIns="45000" anchor="ctr" anchorCtr="1"/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US">
                  <a:solidFill>
                    <a:srgbClr val="000000"/>
                  </a:solidFill>
                </a:rPr>
                <a:t>D</a:t>
              </a:r>
            </a:p>
          </p:txBody>
        </p:sp>
        <p:sp>
          <p:nvSpPr>
            <p:cNvPr id="33" name="Oval 23">
              <a:extLst>
                <a:ext uri="{FF2B5EF4-FFF2-40B4-BE49-F238E27FC236}">
                  <a16:creationId xmlns:a16="http://schemas.microsoft.com/office/drawing/2014/main" id="{A827425B-6FBE-175E-D581-9A8433D2DB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0550" y="2057400"/>
              <a:ext cx="685800" cy="685800"/>
            </a:xfrm>
            <a:prstGeom prst="ellipse">
              <a:avLst/>
            </a:prstGeom>
            <a:solidFill>
              <a:srgbClr val="FF0000"/>
            </a:solidFill>
            <a:ln w="9525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5000" rIns="90000" bIns="45000" anchor="ctr" anchorCtr="1"/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US">
                  <a:solidFill>
                    <a:srgbClr val="000000"/>
                  </a:solidFill>
                </a:rPr>
                <a:t>A</a:t>
              </a:r>
            </a:p>
          </p:txBody>
        </p:sp>
        <p:sp>
          <p:nvSpPr>
            <p:cNvPr id="34" name="Oval 24">
              <a:extLst>
                <a:ext uri="{FF2B5EF4-FFF2-40B4-BE49-F238E27FC236}">
                  <a16:creationId xmlns:a16="http://schemas.microsoft.com/office/drawing/2014/main" id="{6AED7C58-D028-B8F3-B618-A45EE57E34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01000" y="2057400"/>
              <a:ext cx="685800" cy="685800"/>
            </a:xfrm>
            <a:prstGeom prst="ellipse">
              <a:avLst/>
            </a:prstGeom>
            <a:solidFill>
              <a:srgbClr val="FFFF66"/>
            </a:solidFill>
            <a:ln w="9525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5000" rIns="90000" bIns="45000" anchor="ctr" anchorCtr="1"/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US">
                  <a:solidFill>
                    <a:srgbClr val="000000"/>
                  </a:solidFill>
                </a:rPr>
                <a:t>E</a:t>
              </a:r>
            </a:p>
          </p:txBody>
        </p:sp>
        <p:sp>
          <p:nvSpPr>
            <p:cNvPr id="68" name="Oval 25">
              <a:extLst>
                <a:ext uri="{FF2B5EF4-FFF2-40B4-BE49-F238E27FC236}">
                  <a16:creationId xmlns:a16="http://schemas.microsoft.com/office/drawing/2014/main" id="{74483124-0286-71E2-FC25-C977430B69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6600" y="2057400"/>
              <a:ext cx="685800" cy="685800"/>
            </a:xfrm>
            <a:prstGeom prst="ellipse">
              <a:avLst/>
            </a:prstGeom>
            <a:solidFill>
              <a:srgbClr val="198A8A"/>
            </a:solidFill>
            <a:ln w="9525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5000" rIns="90000" bIns="45000" anchor="ctr" anchorCtr="1"/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US">
                  <a:solidFill>
                    <a:srgbClr val="000000"/>
                  </a:solidFill>
                </a:rPr>
                <a:t>C</a:t>
              </a:r>
            </a:p>
          </p:txBody>
        </p:sp>
        <p:sp>
          <p:nvSpPr>
            <p:cNvPr id="69" name="Oval 26">
              <a:extLst>
                <a:ext uri="{FF2B5EF4-FFF2-40B4-BE49-F238E27FC236}">
                  <a16:creationId xmlns:a16="http://schemas.microsoft.com/office/drawing/2014/main" id="{CDCBE4B4-9A59-4F21-6CF0-18C450BB57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2200" y="2057400"/>
              <a:ext cx="685800" cy="685800"/>
            </a:xfrm>
            <a:prstGeom prst="ellipse">
              <a:avLst/>
            </a:prstGeom>
            <a:solidFill>
              <a:srgbClr val="0000FF"/>
            </a:solidFill>
            <a:ln w="9525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5000" rIns="90000" bIns="45000" anchor="ctr" anchorCtr="1"/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US">
                  <a:solidFill>
                    <a:srgbClr val="000000"/>
                  </a:solidFill>
                </a:rPr>
                <a:t>D</a:t>
              </a:r>
            </a:p>
          </p:txBody>
        </p:sp>
        <p:sp>
          <p:nvSpPr>
            <p:cNvPr id="70" name="Oval 27">
              <a:extLst>
                <a:ext uri="{FF2B5EF4-FFF2-40B4-BE49-F238E27FC236}">
                  <a16:creationId xmlns:a16="http://schemas.microsoft.com/office/drawing/2014/main" id="{FE8DF2AF-B2A6-D0F8-F848-A4C7278819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7800" y="2057400"/>
              <a:ext cx="685800" cy="685800"/>
            </a:xfrm>
            <a:prstGeom prst="ellipse">
              <a:avLst/>
            </a:prstGeom>
            <a:solidFill>
              <a:srgbClr val="FF0000"/>
            </a:solidFill>
            <a:ln w="9525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5000" rIns="90000" bIns="45000" anchor="ctr" anchorCtr="1"/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US">
                  <a:solidFill>
                    <a:srgbClr val="000000"/>
                  </a:solidFill>
                </a:rPr>
                <a:t>A</a:t>
              </a:r>
            </a:p>
          </p:txBody>
        </p:sp>
        <p:sp>
          <p:nvSpPr>
            <p:cNvPr id="71" name="Freeform 28">
              <a:extLst>
                <a:ext uri="{FF2B5EF4-FFF2-40B4-BE49-F238E27FC236}">
                  <a16:creationId xmlns:a16="http://schemas.microsoft.com/office/drawing/2014/main" id="{AD3D12DF-762C-D609-4871-2AF92256B6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725" y="1925638"/>
              <a:ext cx="430213" cy="441325"/>
            </a:xfrm>
            <a:custGeom>
              <a:avLst/>
              <a:gdLst>
                <a:gd name="T0" fmla="*/ 1195 w 1196"/>
                <a:gd name="T1" fmla="*/ 536 h 1227"/>
                <a:gd name="T2" fmla="*/ 290 w 1196"/>
                <a:gd name="T3" fmla="*/ 345 h 1227"/>
                <a:gd name="T4" fmla="*/ 580 w 1196"/>
                <a:gd name="T5" fmla="*/ 1226 h 1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96" h="1227">
                  <a:moveTo>
                    <a:pt x="1195" y="536"/>
                  </a:moveTo>
                  <a:cubicBezTo>
                    <a:pt x="1195" y="536"/>
                    <a:pt x="580" y="0"/>
                    <a:pt x="290" y="345"/>
                  </a:cubicBezTo>
                  <a:cubicBezTo>
                    <a:pt x="0" y="690"/>
                    <a:pt x="580" y="1226"/>
                    <a:pt x="580" y="1226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2" name="Freeform 29">
              <a:extLst>
                <a:ext uri="{FF2B5EF4-FFF2-40B4-BE49-F238E27FC236}">
                  <a16:creationId xmlns:a16="http://schemas.microsoft.com/office/drawing/2014/main" id="{E6889676-BE94-910A-9183-97289BB58C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913" y="1925638"/>
              <a:ext cx="430212" cy="441325"/>
            </a:xfrm>
            <a:custGeom>
              <a:avLst/>
              <a:gdLst>
                <a:gd name="T0" fmla="*/ 1195 w 1196"/>
                <a:gd name="T1" fmla="*/ 536 h 1227"/>
                <a:gd name="T2" fmla="*/ 290 w 1196"/>
                <a:gd name="T3" fmla="*/ 345 h 1227"/>
                <a:gd name="T4" fmla="*/ 580 w 1196"/>
                <a:gd name="T5" fmla="*/ 1226 h 1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96" h="1227">
                  <a:moveTo>
                    <a:pt x="1195" y="536"/>
                  </a:moveTo>
                  <a:cubicBezTo>
                    <a:pt x="1195" y="536"/>
                    <a:pt x="580" y="0"/>
                    <a:pt x="290" y="345"/>
                  </a:cubicBezTo>
                  <a:cubicBezTo>
                    <a:pt x="0" y="690"/>
                    <a:pt x="580" y="1226"/>
                    <a:pt x="580" y="1226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3" name="Freeform 30">
              <a:extLst>
                <a:ext uri="{FF2B5EF4-FFF2-40B4-BE49-F238E27FC236}">
                  <a16:creationId xmlns:a16="http://schemas.microsoft.com/office/drawing/2014/main" id="{6C30E2ED-834C-BC75-F600-0CB0FB501F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8025" y="1925638"/>
              <a:ext cx="430213" cy="441325"/>
            </a:xfrm>
            <a:custGeom>
              <a:avLst/>
              <a:gdLst>
                <a:gd name="T0" fmla="*/ 1195 w 1196"/>
                <a:gd name="T1" fmla="*/ 536 h 1227"/>
                <a:gd name="T2" fmla="*/ 290 w 1196"/>
                <a:gd name="T3" fmla="*/ 345 h 1227"/>
                <a:gd name="T4" fmla="*/ 580 w 1196"/>
                <a:gd name="T5" fmla="*/ 1226 h 1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96" h="1227">
                  <a:moveTo>
                    <a:pt x="1195" y="536"/>
                  </a:moveTo>
                  <a:cubicBezTo>
                    <a:pt x="1195" y="536"/>
                    <a:pt x="580" y="0"/>
                    <a:pt x="290" y="345"/>
                  </a:cubicBezTo>
                  <a:cubicBezTo>
                    <a:pt x="0" y="690"/>
                    <a:pt x="580" y="1226"/>
                    <a:pt x="580" y="1226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4" name="Freeform 31">
              <a:extLst>
                <a:ext uri="{FF2B5EF4-FFF2-40B4-BE49-F238E27FC236}">
                  <a16:creationId xmlns:a16="http://schemas.microsoft.com/office/drawing/2014/main" id="{CCBF7053-A25E-BAF7-BFAC-E2E059168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3063" y="1925638"/>
              <a:ext cx="430212" cy="441325"/>
            </a:xfrm>
            <a:custGeom>
              <a:avLst/>
              <a:gdLst>
                <a:gd name="T0" fmla="*/ 1195 w 1196"/>
                <a:gd name="T1" fmla="*/ 536 h 1227"/>
                <a:gd name="T2" fmla="*/ 290 w 1196"/>
                <a:gd name="T3" fmla="*/ 345 h 1227"/>
                <a:gd name="T4" fmla="*/ 580 w 1196"/>
                <a:gd name="T5" fmla="*/ 1226 h 1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96" h="1227">
                  <a:moveTo>
                    <a:pt x="1195" y="536"/>
                  </a:moveTo>
                  <a:cubicBezTo>
                    <a:pt x="1195" y="536"/>
                    <a:pt x="580" y="0"/>
                    <a:pt x="290" y="345"/>
                  </a:cubicBezTo>
                  <a:cubicBezTo>
                    <a:pt x="0" y="690"/>
                    <a:pt x="580" y="1226"/>
                    <a:pt x="580" y="1226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5" name="Freeform 32">
              <a:extLst>
                <a:ext uri="{FF2B5EF4-FFF2-40B4-BE49-F238E27FC236}">
                  <a16:creationId xmlns:a16="http://schemas.microsoft.com/office/drawing/2014/main" id="{28F1A3AB-013F-1554-E311-07DC1786FA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1350" y="1944688"/>
              <a:ext cx="434975" cy="433387"/>
            </a:xfrm>
            <a:custGeom>
              <a:avLst/>
              <a:gdLst>
                <a:gd name="T0" fmla="*/ 572 w 1208"/>
                <a:gd name="T1" fmla="*/ 1203 h 1204"/>
                <a:gd name="T2" fmla="*/ 917 w 1208"/>
                <a:gd name="T3" fmla="*/ 345 h 1204"/>
                <a:gd name="T4" fmla="*/ 0 w 1208"/>
                <a:gd name="T5" fmla="*/ 477 h 1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08" h="1204">
                  <a:moveTo>
                    <a:pt x="572" y="1203"/>
                  </a:moveTo>
                  <a:cubicBezTo>
                    <a:pt x="572" y="1203"/>
                    <a:pt x="1207" y="691"/>
                    <a:pt x="917" y="345"/>
                  </a:cubicBezTo>
                  <a:cubicBezTo>
                    <a:pt x="628" y="0"/>
                    <a:pt x="0" y="477"/>
                    <a:pt x="0" y="477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6" name="Freeform 33">
              <a:extLst>
                <a:ext uri="{FF2B5EF4-FFF2-40B4-BE49-F238E27FC236}">
                  <a16:creationId xmlns:a16="http://schemas.microsoft.com/office/drawing/2014/main" id="{F340E8B5-E53B-94D4-84B3-27E8D3D6730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7975" y="1944688"/>
              <a:ext cx="434975" cy="433387"/>
            </a:xfrm>
            <a:custGeom>
              <a:avLst/>
              <a:gdLst>
                <a:gd name="T0" fmla="*/ 572 w 1208"/>
                <a:gd name="T1" fmla="*/ 1203 h 1204"/>
                <a:gd name="T2" fmla="*/ 917 w 1208"/>
                <a:gd name="T3" fmla="*/ 345 h 1204"/>
                <a:gd name="T4" fmla="*/ 0 w 1208"/>
                <a:gd name="T5" fmla="*/ 477 h 1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08" h="1204">
                  <a:moveTo>
                    <a:pt x="572" y="1203"/>
                  </a:moveTo>
                  <a:cubicBezTo>
                    <a:pt x="572" y="1203"/>
                    <a:pt x="1207" y="691"/>
                    <a:pt x="917" y="345"/>
                  </a:cubicBezTo>
                  <a:cubicBezTo>
                    <a:pt x="628" y="0"/>
                    <a:pt x="0" y="477"/>
                    <a:pt x="0" y="477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7" name="Freeform 34">
              <a:extLst>
                <a:ext uri="{FF2B5EF4-FFF2-40B4-BE49-F238E27FC236}">
                  <a16:creationId xmlns:a16="http://schemas.microsoft.com/office/drawing/2014/main" id="{DA422B7E-1F2A-3AC0-14C1-FD7B15DBDC9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4600" y="1944688"/>
              <a:ext cx="434975" cy="433387"/>
            </a:xfrm>
            <a:custGeom>
              <a:avLst/>
              <a:gdLst>
                <a:gd name="T0" fmla="*/ 572 w 1208"/>
                <a:gd name="T1" fmla="*/ 1203 h 1204"/>
                <a:gd name="T2" fmla="*/ 917 w 1208"/>
                <a:gd name="T3" fmla="*/ 345 h 1204"/>
                <a:gd name="T4" fmla="*/ 0 w 1208"/>
                <a:gd name="T5" fmla="*/ 477 h 1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08" h="1204">
                  <a:moveTo>
                    <a:pt x="572" y="1203"/>
                  </a:moveTo>
                  <a:cubicBezTo>
                    <a:pt x="572" y="1203"/>
                    <a:pt x="1207" y="691"/>
                    <a:pt x="917" y="345"/>
                  </a:cubicBezTo>
                  <a:cubicBezTo>
                    <a:pt x="628" y="0"/>
                    <a:pt x="0" y="477"/>
                    <a:pt x="0" y="477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8" name="Freeform 35">
              <a:extLst>
                <a:ext uri="{FF2B5EF4-FFF2-40B4-BE49-F238E27FC236}">
                  <a16:creationId xmlns:a16="http://schemas.microsoft.com/office/drawing/2014/main" id="{DA47731F-430F-E667-C4AA-81381C603167}"/>
                </a:ext>
              </a:extLst>
            </p:cNvPr>
            <p:cNvSpPr>
              <a:spLocks/>
            </p:cNvSpPr>
            <p:nvPr/>
          </p:nvSpPr>
          <p:spPr bwMode="auto">
            <a:xfrm>
              <a:off x="8494713" y="1944688"/>
              <a:ext cx="434975" cy="433387"/>
            </a:xfrm>
            <a:custGeom>
              <a:avLst/>
              <a:gdLst>
                <a:gd name="T0" fmla="*/ 572 w 1208"/>
                <a:gd name="T1" fmla="*/ 1203 h 1204"/>
                <a:gd name="T2" fmla="*/ 917 w 1208"/>
                <a:gd name="T3" fmla="*/ 345 h 1204"/>
                <a:gd name="T4" fmla="*/ 0 w 1208"/>
                <a:gd name="T5" fmla="*/ 477 h 1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08" h="1204">
                  <a:moveTo>
                    <a:pt x="572" y="1203"/>
                  </a:moveTo>
                  <a:cubicBezTo>
                    <a:pt x="572" y="1203"/>
                    <a:pt x="1207" y="691"/>
                    <a:pt x="917" y="345"/>
                  </a:cubicBezTo>
                  <a:cubicBezTo>
                    <a:pt x="628" y="0"/>
                    <a:pt x="0" y="477"/>
                    <a:pt x="0" y="477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9" name="Freeform 36">
              <a:extLst>
                <a:ext uri="{FF2B5EF4-FFF2-40B4-BE49-F238E27FC236}">
                  <a16:creationId xmlns:a16="http://schemas.microsoft.com/office/drawing/2014/main" id="{C597C140-EAAB-84F8-2E8E-92F119584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8713" y="1890713"/>
              <a:ext cx="1712912" cy="280987"/>
            </a:xfrm>
            <a:custGeom>
              <a:avLst/>
              <a:gdLst>
                <a:gd name="T0" fmla="*/ 4757 w 4758"/>
                <a:gd name="T1" fmla="*/ 780 h 781"/>
                <a:gd name="T2" fmla="*/ 2609 w 4758"/>
                <a:gd name="T3" fmla="*/ 0 h 781"/>
                <a:gd name="T4" fmla="*/ 0 w 4758"/>
                <a:gd name="T5" fmla="*/ 752 h 7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58" h="781">
                  <a:moveTo>
                    <a:pt x="4757" y="780"/>
                  </a:moveTo>
                  <a:cubicBezTo>
                    <a:pt x="4757" y="780"/>
                    <a:pt x="3060" y="0"/>
                    <a:pt x="2609" y="0"/>
                  </a:cubicBezTo>
                  <a:cubicBezTo>
                    <a:pt x="2158" y="0"/>
                    <a:pt x="0" y="752"/>
                    <a:pt x="0" y="752"/>
                  </a:cubicBezTo>
                </a:path>
              </a:pathLst>
            </a:custGeom>
            <a:noFill/>
            <a:ln w="9525" cap="flat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0" name="Freeform 37">
              <a:extLst>
                <a:ext uri="{FF2B5EF4-FFF2-40B4-BE49-F238E27FC236}">
                  <a16:creationId xmlns:a16="http://schemas.microsoft.com/office/drawing/2014/main" id="{3126B48D-BA99-1D3A-4024-D0C2A8A4C0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1763" y="1363663"/>
              <a:ext cx="3708400" cy="720725"/>
            </a:xfrm>
            <a:custGeom>
              <a:avLst/>
              <a:gdLst>
                <a:gd name="T0" fmla="*/ 10301 w 10302"/>
                <a:gd name="T1" fmla="*/ 2003 h 2004"/>
                <a:gd name="T2" fmla="*/ 5380 w 10302"/>
                <a:gd name="T3" fmla="*/ 0 h 2004"/>
                <a:gd name="T4" fmla="*/ 0 w 10302"/>
                <a:gd name="T5" fmla="*/ 1976 h 2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02" h="2004">
                  <a:moveTo>
                    <a:pt x="10301" y="2003"/>
                  </a:moveTo>
                  <a:cubicBezTo>
                    <a:pt x="10301" y="2003"/>
                    <a:pt x="5831" y="0"/>
                    <a:pt x="5380" y="0"/>
                  </a:cubicBezTo>
                  <a:cubicBezTo>
                    <a:pt x="4929" y="0"/>
                    <a:pt x="0" y="1976"/>
                    <a:pt x="0" y="1976"/>
                  </a:cubicBezTo>
                </a:path>
              </a:pathLst>
            </a:custGeom>
            <a:noFill/>
            <a:ln w="9525" cap="flat">
              <a:solidFill>
                <a:srgbClr val="0000FF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1" name="Freeform 38">
              <a:extLst>
                <a:ext uri="{FF2B5EF4-FFF2-40B4-BE49-F238E27FC236}">
                  <a16:creationId xmlns:a16="http://schemas.microsoft.com/office/drawing/2014/main" id="{3F46A86E-066C-8E14-BE76-38543AFFC2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2913" y="833438"/>
              <a:ext cx="5656262" cy="1204912"/>
            </a:xfrm>
            <a:custGeom>
              <a:avLst/>
              <a:gdLst>
                <a:gd name="T0" fmla="*/ 15710 w 15711"/>
                <a:gd name="T1" fmla="*/ 3320 h 3348"/>
                <a:gd name="T2" fmla="*/ 7992 w 15711"/>
                <a:gd name="T3" fmla="*/ 0 h 3348"/>
                <a:gd name="T4" fmla="*/ 0 w 15711"/>
                <a:gd name="T5" fmla="*/ 3347 h 3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711" h="3348">
                  <a:moveTo>
                    <a:pt x="15710" y="3320"/>
                  </a:moveTo>
                  <a:cubicBezTo>
                    <a:pt x="15710" y="3320"/>
                    <a:pt x="8443" y="0"/>
                    <a:pt x="7992" y="0"/>
                  </a:cubicBezTo>
                  <a:cubicBezTo>
                    <a:pt x="7541" y="0"/>
                    <a:pt x="0" y="3347"/>
                    <a:pt x="0" y="3347"/>
                  </a:cubicBezTo>
                </a:path>
              </a:pathLst>
            </a:custGeom>
            <a:noFill/>
            <a:ln w="9525" cap="flat">
              <a:solidFill>
                <a:srgbClr val="198A8A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2" name="Text Box 39">
              <a:extLst>
                <a:ext uri="{FF2B5EF4-FFF2-40B4-BE49-F238E27FC236}">
                  <a16:creationId xmlns:a16="http://schemas.microsoft.com/office/drawing/2014/main" id="{F527321C-9E6F-F2B9-A342-82A0FBB2F8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90988" y="1970088"/>
              <a:ext cx="1203325" cy="411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800" dirty="0">
                  <a:solidFill>
                    <a:srgbClr val="FF0000"/>
                  </a:solidFill>
                </a:rPr>
                <a:t>V</a:t>
              </a:r>
              <a:r>
                <a:rPr lang="en-US" sz="1800" baseline="-25000" dirty="0">
                  <a:solidFill>
                    <a:srgbClr val="FF0000"/>
                  </a:solidFill>
                </a:rPr>
                <a:t>A</a:t>
              </a:r>
              <a:r>
                <a:rPr lang="en-US" sz="1800" dirty="0">
                  <a:solidFill>
                    <a:srgbClr val="FF0000"/>
                  </a:solidFill>
                </a:rPr>
                <a:t> / ½V</a:t>
              </a:r>
              <a:r>
                <a:rPr lang="en-US" sz="1800" baseline="-25000" dirty="0">
                  <a:solidFill>
                    <a:srgbClr val="FF0000"/>
                  </a:solidFill>
                </a:rPr>
                <a:t>A</a:t>
              </a:r>
            </a:p>
          </p:txBody>
        </p:sp>
        <p:sp>
          <p:nvSpPr>
            <p:cNvPr id="83" name="Text Box 40">
              <a:extLst>
                <a:ext uri="{FF2B5EF4-FFF2-40B4-BE49-F238E27FC236}">
                  <a16:creationId xmlns:a16="http://schemas.microsoft.com/office/drawing/2014/main" id="{63C420F2-DA8E-A663-ADC9-2847313BE0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97312" y="1443038"/>
              <a:ext cx="1436688" cy="365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>
                  <a:solidFill>
                    <a:srgbClr val="CCFF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800" dirty="0">
                  <a:solidFill>
                    <a:srgbClr val="0000FF"/>
                  </a:solidFill>
                </a:rPr>
                <a:t>V</a:t>
              </a:r>
              <a:r>
                <a:rPr lang="en-US" sz="1800" baseline="-25000" dirty="0">
                  <a:solidFill>
                    <a:srgbClr val="0000FF"/>
                  </a:solidFill>
                </a:rPr>
                <a:t>D</a:t>
              </a:r>
              <a:r>
                <a:rPr lang="en-US" sz="1800" dirty="0">
                  <a:solidFill>
                    <a:srgbClr val="0000FF"/>
                  </a:solidFill>
                </a:rPr>
                <a:t> / ¼V</a:t>
              </a:r>
              <a:r>
                <a:rPr lang="en-US" sz="1800" baseline="-25000" dirty="0">
                  <a:solidFill>
                    <a:srgbClr val="0000FF"/>
                  </a:solidFill>
                </a:rPr>
                <a:t>D</a:t>
              </a:r>
            </a:p>
          </p:txBody>
        </p:sp>
        <p:sp>
          <p:nvSpPr>
            <p:cNvPr id="84" name="Text Box 41">
              <a:extLst>
                <a:ext uri="{FF2B5EF4-FFF2-40B4-BE49-F238E27FC236}">
                  <a16:creationId xmlns:a16="http://schemas.microsoft.com/office/drawing/2014/main" id="{1DD70142-6A20-2EFE-4FC6-1774C2AF13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43400" y="777875"/>
              <a:ext cx="511175" cy="365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800" dirty="0">
                  <a:solidFill>
                    <a:srgbClr val="33A3A3"/>
                  </a:solidFill>
                </a:rPr>
                <a:t>V</a:t>
              </a:r>
              <a:r>
                <a:rPr lang="en-US" sz="1800" baseline="-25000" dirty="0">
                  <a:solidFill>
                    <a:srgbClr val="33A3A3"/>
                  </a:solidFill>
                </a:rPr>
                <a:t>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82199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3BF8A-B412-06A9-AC22-9EC71E386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science starts with fantasy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A7151DEB-8DDF-9827-906A-12DC5A0EEE3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712703"/>
            <a:ext cx="7063873" cy="4151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7027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0F03E-57F3-D479-1C74-964F091FC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True vs. Estimated parameters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82E172-E1D8-A98A-96B2-E96AD7F12EF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sz="28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V</a:t>
                </a:r>
                <a:r>
                  <a:rPr lang="en-US" sz="28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V</a:t>
                </a:r>
                <a:r>
                  <a:rPr lang="en-US" sz="28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V</a:t>
                </a:r>
                <a:r>
                  <a:rPr lang="en-US" sz="28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population parameters. The 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true values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(typically unknowable) in the population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Arial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Arial"/>
                          </a:rPr>
                          <m:t>𝐴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cs typeface="Arial"/>
                      </a:rPr>
                      <m:t> 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Arial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/>
                          </a:rPr>
                          <m:t>𝐶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cs typeface="Arial"/>
                      </a:rPr>
                      <m:t> 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Arial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/>
                          </a:rPr>
                          <m:t>𝐷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cs typeface="Arial"/>
                      </a:rPr>
                      <m:t> 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Arial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/>
                          </a:rPr>
                          <m:t>𝐸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cs typeface="Arial"/>
                      </a:rPr>
                      <m:t>: </m:t>
                    </m:r>
                  </m:oMath>
                </a14:m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estimated values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V</a:t>
                </a:r>
                <a:r>
                  <a:rPr lang="en-US" sz="28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V</a:t>
                </a:r>
                <a:r>
                  <a:rPr lang="en-US" sz="28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V</a:t>
                </a:r>
                <a:r>
                  <a:rPr lang="en-US" sz="28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and V</a:t>
                </a:r>
                <a:r>
                  <a:rPr lang="en-US" sz="28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buFont typeface="Arial"/>
                  <a:buChar char="•"/>
                  <a:defRPr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acc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differs from </a:t>
                </a:r>
                <a:r>
                  <a:rPr lang="en-US" sz="2800" i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due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to:</a:t>
                </a:r>
              </a:p>
              <a:p>
                <a:pPr marL="0" indent="0">
                  <a:buNone/>
                  <a:defRPr/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1) sampling variability</a:t>
                </a:r>
              </a:p>
              <a:p>
                <a:pPr marL="0" indent="0">
                  <a:buNone/>
                  <a:defRPr/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2) </a:t>
                </a:r>
                <a:r>
                  <a:rPr lang="en-US" sz="28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bias (= E[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acc>
                  </m:oMath>
                </a14:m>
                <a:r>
                  <a:rPr lang="en-US" sz="28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 - </a:t>
                </a:r>
                <a:r>
                  <a:rPr lang="en-US" sz="2800" i="1" dirty="0" err="1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sz="28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2800" dirty="0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  <a:defRPr/>
                </a:pP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82E172-E1D8-A98A-96B2-E96AD7F12E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97732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8E71E-A2F2-C1CF-4BE4-1E73E95F7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Precision and Bias - visually</a:t>
            </a:r>
          </a:p>
        </p:txBody>
      </p:sp>
      <p:pic>
        <p:nvPicPr>
          <p:cNvPr id="5" name="Picture 2" descr="SMHS BiasPrecision - SOCR">
            <a:extLst>
              <a:ext uri="{FF2B5EF4-FFF2-40B4-BE49-F238E27FC236}">
                <a16:creationId xmlns:a16="http://schemas.microsoft.com/office/drawing/2014/main" id="{1A15265B-2AE3-6413-92B3-E6B9F8D8D4F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183" y="1529487"/>
            <a:ext cx="4502426" cy="4877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19791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E86F7-0389-D635-0D39-93B94B705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methods have assumptions?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EDFD00-FFFB-1601-15C6-B754E1544F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0396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E86F7-0389-D635-0D39-93B94B705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methods have assumptions? - </a:t>
            </a:r>
            <a:r>
              <a:rPr lang="en-US" dirty="0">
                <a:solidFill>
                  <a:srgbClr val="FF0000"/>
                </a:solidFill>
              </a:rPr>
              <a:t>YES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EDFD00-FFFB-1601-15C6-B754E1544F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Assumptions of linear regression</a:t>
            </a:r>
          </a:p>
          <a:p>
            <a:r>
              <a:rPr lang="en-US" dirty="0"/>
              <a:t>Linear relationship</a:t>
            </a:r>
          </a:p>
          <a:p>
            <a:r>
              <a:rPr lang="en-US" dirty="0"/>
              <a:t>Multivariate normality</a:t>
            </a:r>
          </a:p>
          <a:p>
            <a:r>
              <a:rPr lang="en-US" dirty="0"/>
              <a:t>No or little multicollinearity</a:t>
            </a:r>
          </a:p>
          <a:p>
            <a:r>
              <a:rPr lang="en-US" dirty="0"/>
              <a:t>No auto-correlation</a:t>
            </a:r>
          </a:p>
          <a:p>
            <a:r>
              <a:rPr lang="en-US" dirty="0"/>
              <a:t>Homoscedasticity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5662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9F314-D510-9B70-C26E-1F8F2E002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Deriving algebraic expectations of variance component estimates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375E92-59C0-76F1-DF42-6A9F1B8E5DE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2863" indent="0">
                  <a:buClr>
                    <a:srgbClr val="727CA3"/>
                  </a:buClr>
                  <a:buSzPct val="7600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r>
                  <a:rPr lang="en-US" sz="2800" dirty="0">
                    <a:cs typeface="Times New Roman" panose="02020603050405020304" pitchFamily="18" charset="0"/>
                  </a:rPr>
                  <a:t>1) </a:t>
                </a:r>
                <a:r>
                  <a:rPr lang="en-US" sz="2400" dirty="0">
                    <a:cs typeface="Times New Roman" panose="02020603050405020304" pitchFamily="18" charset="0"/>
                  </a:rPr>
                  <a:t>In an ACE model, we assume V</a:t>
                </a:r>
                <a:r>
                  <a:rPr lang="en-US" sz="2400" baseline="-25000" dirty="0">
                    <a:cs typeface="Times New Roman" panose="02020603050405020304" pitchFamily="18" charset="0"/>
                  </a:rPr>
                  <a:t>D</a:t>
                </a:r>
                <a:r>
                  <a:rPr lang="en-US" sz="2400" dirty="0">
                    <a:cs typeface="Times New Roman" panose="02020603050405020304" pitchFamily="18" charset="0"/>
                  </a:rPr>
                  <a:t>=0. To get algebraic expectations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cs typeface="Arial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>
                                <a:cs typeface="Arial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cs typeface="Arial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sz="2400" i="1">
                            <a:cs typeface="Arial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sz="2400" dirty="0"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cs typeface="Arial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>
                                <a:cs typeface="Arial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cs typeface="Arial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sz="2400" i="1">
                            <a:cs typeface="Arial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sz="2400" dirty="0">
                    <a:cs typeface="Times New Roman" panose="02020603050405020304" pitchFamily="18" charset="0"/>
                  </a:rPr>
                  <a:t> in an ACE model, write down what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cs typeface="Arial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cs typeface="Arial"/>
                          </a:rPr>
                          <m:t>𝐶𝑉</m:t>
                        </m:r>
                      </m:e>
                      <m:sub>
                        <m:r>
                          <a:rPr lang="en-US" sz="2400" b="0" i="1" smtClean="0">
                            <a:cs typeface="Arial"/>
                          </a:rPr>
                          <m:t>𝑀𝑍</m:t>
                        </m:r>
                      </m:sub>
                    </m:sSub>
                  </m:oMath>
                </a14:m>
                <a:r>
                  <a:rPr lang="en-US" sz="2400" dirty="0"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cs typeface="Arial"/>
                          </a:rPr>
                        </m:ctrlPr>
                      </m:sSubPr>
                      <m:e>
                        <m:r>
                          <a:rPr lang="en-US" sz="2400" i="1">
                            <a:cs typeface="Arial"/>
                          </a:rPr>
                          <m:t>𝐶𝑉</m:t>
                        </m:r>
                      </m:e>
                      <m:sub>
                        <m:r>
                          <a:rPr lang="en-US" sz="2400" b="0" i="1" smtClean="0">
                            <a:cs typeface="Arial"/>
                          </a:rPr>
                          <m:t>𝐷</m:t>
                        </m:r>
                        <m:r>
                          <a:rPr lang="en-US" sz="2400" i="1">
                            <a:cs typeface="Arial"/>
                          </a:rPr>
                          <m:t>𝑍</m:t>
                        </m:r>
                      </m:sub>
                    </m:sSub>
                  </m:oMath>
                </a14:m>
                <a:r>
                  <a:rPr lang="en-US" sz="2400" dirty="0">
                    <a:cs typeface="Times New Roman" panose="02020603050405020304" pitchFamily="18" charset="0"/>
                  </a:rPr>
                  <a:t> are assumed to be composed of:</a:t>
                </a:r>
              </a:p>
              <a:p>
                <a:pPr marL="842963" lvl="2" indent="0">
                  <a:buClr>
                    <a:srgbClr val="727CA3"/>
                  </a:buClr>
                  <a:buSzPct val="7600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cs typeface="Arial"/>
                          </a:rPr>
                        </m:ctrlPr>
                      </m:sSubPr>
                      <m:e>
                        <m:r>
                          <a:rPr lang="en-US" i="1">
                            <a:cs typeface="Arial"/>
                          </a:rPr>
                          <m:t>𝐶𝑉</m:t>
                        </m:r>
                      </m:e>
                      <m:sub>
                        <m:r>
                          <a:rPr lang="en-US" i="1">
                            <a:cs typeface="Arial"/>
                          </a:rPr>
                          <m:t>𝑀𝑍</m:t>
                        </m:r>
                      </m:sub>
                    </m:sSub>
                  </m:oMath>
                </a14:m>
                <a:r>
                  <a:rPr lang="en-US" dirty="0">
                    <a:cs typeface="Times New Roman" panose="02020603050405020304" pitchFamily="18" charset="0"/>
                  </a:rPr>
                  <a:t> =     V</a:t>
                </a:r>
                <a:r>
                  <a:rPr lang="en-US" baseline="-25000" dirty="0">
                    <a:cs typeface="Times New Roman" panose="02020603050405020304" pitchFamily="18" charset="0"/>
                  </a:rPr>
                  <a:t>A</a:t>
                </a:r>
                <a:r>
                  <a:rPr lang="en-US" dirty="0">
                    <a:cs typeface="Times New Roman" panose="02020603050405020304" pitchFamily="18" charset="0"/>
                  </a:rPr>
                  <a:t> + V</a:t>
                </a:r>
                <a:r>
                  <a:rPr lang="en-US" baseline="-25000" dirty="0">
                    <a:cs typeface="Times New Roman" panose="02020603050405020304" pitchFamily="18" charset="0"/>
                  </a:rPr>
                  <a:t>C</a:t>
                </a:r>
              </a:p>
              <a:p>
                <a:pPr marL="842963" lvl="2" indent="0">
                  <a:buClr>
                    <a:srgbClr val="727CA3"/>
                  </a:buClr>
                  <a:buSzPct val="7600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cs typeface="Arial"/>
                          </a:rPr>
                        </m:ctrlPr>
                      </m:sSubPr>
                      <m:e>
                        <m:r>
                          <a:rPr lang="en-US" i="1">
                            <a:cs typeface="Arial"/>
                          </a:rPr>
                          <m:t>𝐶𝑉</m:t>
                        </m:r>
                      </m:e>
                      <m:sub>
                        <m:r>
                          <a:rPr lang="en-US" b="0" i="1" smtClean="0">
                            <a:cs typeface="Arial"/>
                          </a:rPr>
                          <m:t>𝐷</m:t>
                        </m:r>
                        <m:r>
                          <a:rPr lang="en-US" i="1">
                            <a:cs typeface="Arial"/>
                          </a:rPr>
                          <m:t>𝑍</m:t>
                        </m:r>
                      </m:sub>
                    </m:sSub>
                  </m:oMath>
                </a14:m>
                <a:r>
                  <a:rPr lang="en-US" dirty="0">
                    <a:cs typeface="Times New Roman" panose="02020603050405020304" pitchFamily="18" charset="0"/>
                  </a:rPr>
                  <a:t> =    ½V</a:t>
                </a:r>
                <a:r>
                  <a:rPr lang="en-US" baseline="-25000" dirty="0">
                    <a:cs typeface="Times New Roman" panose="02020603050405020304" pitchFamily="18" charset="0"/>
                  </a:rPr>
                  <a:t>A</a:t>
                </a:r>
                <a:r>
                  <a:rPr lang="en-US" dirty="0">
                    <a:cs typeface="Times New Roman" panose="02020603050405020304" pitchFamily="18" charset="0"/>
                  </a:rPr>
                  <a:t> + V</a:t>
                </a:r>
                <a:r>
                  <a:rPr lang="en-US" baseline="-25000" dirty="0">
                    <a:cs typeface="Times New Roman" panose="02020603050405020304" pitchFamily="18" charset="0"/>
                  </a:rPr>
                  <a:t>C</a:t>
                </a:r>
              </a:p>
              <a:p>
                <a:pPr marL="4763" lvl="2" indent="0">
                  <a:buClr>
                    <a:srgbClr val="727CA3"/>
                  </a:buClr>
                  <a:buSzPct val="7600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r>
                  <a:rPr lang="en-US" dirty="0">
                    <a:cs typeface="Times New Roman" panose="02020603050405020304" pitchFamily="18" charset="0"/>
                  </a:rPr>
                  <a:t>2) To get an estimate of one term (e.g., V</a:t>
                </a:r>
                <a:r>
                  <a:rPr lang="en-US" baseline="-25000" dirty="0">
                    <a:cs typeface="Times New Roman" panose="02020603050405020304" pitchFamily="18" charset="0"/>
                  </a:rPr>
                  <a:t>A</a:t>
                </a:r>
                <a:r>
                  <a:rPr lang="en-US" dirty="0">
                    <a:cs typeface="Times New Roman" panose="02020603050405020304" pitchFamily="18" charset="0"/>
                  </a:rPr>
                  <a:t>), find a contrast of linear transformations of these two equations that cancel out one parameter (e.g., V</a:t>
                </a:r>
                <a:r>
                  <a:rPr lang="en-US" baseline="-25000" dirty="0">
                    <a:cs typeface="Times New Roman" panose="02020603050405020304" pitchFamily="18" charset="0"/>
                  </a:rPr>
                  <a:t>C</a:t>
                </a:r>
                <a:r>
                  <a:rPr lang="en-US" dirty="0">
                    <a:cs typeface="Times New Roman" panose="02020603050405020304" pitchFamily="18" charset="0"/>
                  </a:rPr>
                  <a:t>) and isolate the other (e.g., V</a:t>
                </a:r>
                <a:r>
                  <a:rPr lang="en-US" baseline="-25000" dirty="0">
                    <a:cs typeface="Times New Roman" panose="02020603050405020304" pitchFamily="18" charset="0"/>
                  </a:rPr>
                  <a:t>A</a:t>
                </a:r>
                <a:r>
                  <a:rPr lang="en-US" dirty="0">
                    <a:cs typeface="Times New Roman" panose="02020603050405020304" pitchFamily="18" charset="0"/>
                  </a:rPr>
                  <a:t>). E.g.:</a:t>
                </a:r>
              </a:p>
              <a:p>
                <a:pPr marL="4763" lvl="2" indent="0">
                  <a:buClr>
                    <a:srgbClr val="727CA3"/>
                  </a:buClr>
                  <a:buSzPct val="7600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r>
                  <a:rPr lang="en-US" dirty="0">
                    <a:cs typeface="Times New Roman" panose="02020603050405020304" pitchFamily="18" charset="0"/>
                  </a:rPr>
                  <a:t>    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cs typeface="Arial"/>
                          </a:rPr>
                        </m:ctrlPr>
                      </m:sSubPr>
                      <m:e>
                        <m:r>
                          <a:rPr lang="en-US" i="1">
                            <a:cs typeface="Arial"/>
                          </a:rPr>
                          <m:t>𝐶𝑉</m:t>
                        </m:r>
                      </m:e>
                      <m:sub>
                        <m:r>
                          <a:rPr lang="en-US" i="1">
                            <a:cs typeface="Arial"/>
                          </a:rPr>
                          <m:t>𝑀𝑍</m:t>
                        </m:r>
                      </m:sub>
                    </m:sSub>
                  </m:oMath>
                </a14:m>
                <a:r>
                  <a:rPr lang="en-US" dirty="0">
                    <a:cs typeface="Times New Roman" panose="02020603050405020304" pitchFamily="18" charset="0"/>
                  </a:rPr>
                  <a:t> –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cs typeface="Arial"/>
                          </a:rPr>
                        </m:ctrlPr>
                      </m:sSubPr>
                      <m:e>
                        <m:r>
                          <a:rPr lang="en-US" i="1">
                            <a:cs typeface="Arial"/>
                          </a:rPr>
                          <m:t>𝐶𝑉</m:t>
                        </m:r>
                      </m:e>
                      <m:sub>
                        <m:r>
                          <a:rPr lang="en-US" b="0" i="1" smtClean="0">
                            <a:cs typeface="Arial"/>
                          </a:rPr>
                          <m:t>𝐷</m:t>
                        </m:r>
                        <m:r>
                          <a:rPr lang="en-US" i="1">
                            <a:cs typeface="Arial"/>
                          </a:rPr>
                          <m:t>𝑍</m:t>
                        </m:r>
                      </m:sub>
                    </m:sSub>
                  </m:oMath>
                </a14:m>
                <a:r>
                  <a:rPr lang="en-US" dirty="0">
                    <a:cs typeface="Times New Roman" panose="02020603050405020304" pitchFamily="18" charset="0"/>
                  </a:rPr>
                  <a:t>  = ½V</a:t>
                </a:r>
                <a:r>
                  <a:rPr lang="en-US" baseline="-25000" dirty="0">
                    <a:cs typeface="Times New Roman" panose="02020603050405020304" pitchFamily="18" charset="0"/>
                  </a:rPr>
                  <a:t>A</a:t>
                </a:r>
                <a:r>
                  <a:rPr lang="en-US" dirty="0">
                    <a:cs typeface="Times New Roman" panose="02020603050405020304" pitchFamily="18" charset="0"/>
                  </a:rPr>
                  <a:t>. Thus 2(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cs typeface="Arial"/>
                          </a:rPr>
                        </m:ctrlPr>
                      </m:sSubPr>
                      <m:e>
                        <m:r>
                          <a:rPr lang="en-US" i="1">
                            <a:cs typeface="Arial"/>
                          </a:rPr>
                          <m:t>𝐶𝑉</m:t>
                        </m:r>
                      </m:e>
                      <m:sub>
                        <m:r>
                          <a:rPr lang="en-US" i="1">
                            <a:cs typeface="Arial"/>
                          </a:rPr>
                          <m:t>𝑀𝑍</m:t>
                        </m:r>
                      </m:sub>
                    </m:sSub>
                  </m:oMath>
                </a14:m>
                <a:r>
                  <a:rPr lang="en-US" dirty="0">
                    <a:cs typeface="Times New Roman" panose="02020603050405020304" pitchFamily="18" charset="0"/>
                  </a:rPr>
                  <a:t> –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cs typeface="Arial"/>
                          </a:rPr>
                        </m:ctrlPr>
                      </m:sSubPr>
                      <m:e>
                        <m:r>
                          <a:rPr lang="en-US" i="1">
                            <a:cs typeface="Arial"/>
                          </a:rPr>
                          <m:t>𝐶𝑉</m:t>
                        </m:r>
                      </m:e>
                      <m:sub>
                        <m:r>
                          <a:rPr lang="en-US" i="1">
                            <a:cs typeface="Arial"/>
                          </a:rPr>
                          <m:t>𝐷𝑍</m:t>
                        </m:r>
                      </m:sub>
                    </m:sSub>
                  </m:oMath>
                </a14:m>
                <a:r>
                  <a:rPr lang="en-US" dirty="0">
                    <a:cs typeface="Times New Roman" panose="02020603050405020304" pitchFamily="18" charset="0"/>
                  </a:rPr>
                  <a:t> ) = V</a:t>
                </a:r>
                <a:r>
                  <a:rPr lang="en-US" baseline="-25000" dirty="0">
                    <a:cs typeface="Times New Roman" panose="02020603050405020304" pitchFamily="18" charset="0"/>
                  </a:rPr>
                  <a:t>A</a:t>
                </a:r>
                <a:r>
                  <a:rPr lang="en-US" dirty="0">
                    <a:cs typeface="Times New Roman" panose="02020603050405020304" pitchFamily="18" charset="0"/>
                  </a:rPr>
                  <a:t>. </a:t>
                </a:r>
              </a:p>
              <a:p>
                <a:pPr marL="4763" lvl="2" indent="0">
                  <a:buClr>
                    <a:srgbClr val="727CA3"/>
                  </a:buClr>
                  <a:buSzPct val="7600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r>
                  <a:rPr lang="en-US" dirty="0">
                    <a:cs typeface="Times New Roman" panose="02020603050405020304" pitchFamily="18" charset="0"/>
                  </a:rPr>
                  <a:t>    Thus, an estimator of V</a:t>
                </a:r>
                <a:r>
                  <a:rPr lang="en-US" baseline="-25000" dirty="0">
                    <a:cs typeface="Times New Roman" panose="02020603050405020304" pitchFamily="18" charset="0"/>
                  </a:rPr>
                  <a:t>A</a:t>
                </a:r>
                <a:r>
                  <a:rPr lang="en-US" dirty="0">
                    <a:cs typeface="Times New Roman" panose="02020603050405020304" pitchFamily="18" charset="0"/>
                  </a:rPr>
                  <a:t>: </a:t>
                </a:r>
              </a:p>
              <a:p>
                <a:pPr marL="4763" lvl="2" indent="0">
                  <a:buClr>
                    <a:srgbClr val="727CA3"/>
                  </a:buClr>
                  <a:buSzPct val="7600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r>
                  <a:rPr lang="en-US" i="1" dirty="0">
                    <a:cs typeface="Times New Roman" panose="02020603050405020304" pitchFamily="18" charset="0"/>
                  </a:rPr>
                  <a:t>	</a:t>
                </a:r>
                <a:r>
                  <a:rPr lang="en-US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cs typeface="Arial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cs typeface="Arial"/>
                              </a:rPr>
                            </m:ctrlPr>
                          </m:accPr>
                          <m:e>
                            <m:r>
                              <a:rPr lang="en-US" i="1">
                                <a:cs typeface="Arial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cs typeface="Arial"/>
                          </a:rPr>
                          <m:t>𝐴</m:t>
                        </m:r>
                      </m:sub>
                    </m:sSub>
                    <m:r>
                      <a:rPr lang="en-US" i="1">
                        <a:cs typeface="Arial"/>
                      </a:rPr>
                      <m:t> </m:t>
                    </m:r>
                  </m:oMath>
                </a14:m>
                <a:r>
                  <a:rPr lang="en-US" dirty="0">
                    <a:cs typeface="Times New Roman" panose="02020603050405020304" pitchFamily="18" charset="0"/>
                  </a:rPr>
                  <a:t>= 2(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cs typeface="Arial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 smtClean="0">
                                <a:cs typeface="Arial"/>
                              </a:rPr>
                            </m:ctrlPr>
                          </m:accPr>
                          <m:e>
                            <m:r>
                              <a:rPr lang="en-US" i="1">
                                <a:cs typeface="Arial"/>
                              </a:rPr>
                              <m:t>𝐶𝑉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cs typeface="Arial"/>
                          </a:rPr>
                          <m:t>𝑀𝑍</m:t>
                        </m:r>
                      </m:sub>
                    </m:sSub>
                  </m:oMath>
                </a14:m>
                <a:r>
                  <a:rPr lang="en-US" dirty="0">
                    <a:cs typeface="Times New Roman" panose="02020603050405020304" pitchFamily="18" charset="0"/>
                  </a:rPr>
                  <a:t> –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cs typeface="Arial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 smtClean="0">
                                <a:cs typeface="Arial"/>
                              </a:rPr>
                            </m:ctrlPr>
                          </m:accPr>
                          <m:e>
                            <m:r>
                              <a:rPr lang="en-US" i="1">
                                <a:cs typeface="Arial"/>
                              </a:rPr>
                              <m:t>𝐶𝑉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cs typeface="Arial"/>
                          </a:rPr>
                          <m:t>𝐷𝑍</m:t>
                        </m:r>
                      </m:sub>
                    </m:sSub>
                  </m:oMath>
                </a14:m>
                <a:r>
                  <a:rPr lang="en-US" dirty="0">
                    <a:cs typeface="Times New Roman" panose="02020603050405020304" pitchFamily="18" charset="0"/>
                  </a:rPr>
                  <a:t> ) </a:t>
                </a:r>
              </a:p>
              <a:p>
                <a:pPr marL="4763" lvl="2" indent="0">
                  <a:buClr>
                    <a:srgbClr val="727CA3"/>
                  </a:buClr>
                  <a:buSzPct val="7600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r>
                  <a:rPr lang="en-US" dirty="0">
                    <a:cs typeface="Times New Roman" panose="02020603050405020304" pitchFamily="18" charset="0"/>
                  </a:rPr>
                  <a:t>3) Similarly, to cancel out V</a:t>
                </a:r>
                <a:r>
                  <a:rPr lang="en-US" baseline="-25000" dirty="0">
                    <a:cs typeface="Times New Roman" panose="02020603050405020304" pitchFamily="18" charset="0"/>
                  </a:rPr>
                  <a:t>A</a:t>
                </a:r>
                <a:r>
                  <a:rPr lang="en-US" dirty="0">
                    <a:cs typeface="Times New Roman" panose="02020603050405020304" pitchFamily="18" charset="0"/>
                  </a:rPr>
                  <a:t> and isolate V</a:t>
                </a:r>
                <a:r>
                  <a:rPr lang="en-US" baseline="-25000" dirty="0">
                    <a:cs typeface="Times New Roman" panose="02020603050405020304" pitchFamily="18" charset="0"/>
                  </a:rPr>
                  <a:t>C</a:t>
                </a:r>
                <a:r>
                  <a:rPr lang="en-US" dirty="0">
                    <a:cs typeface="Times New Roman" panose="02020603050405020304" pitchFamily="18" charset="0"/>
                  </a:rPr>
                  <a:t>: </a:t>
                </a:r>
              </a:p>
              <a:p>
                <a:pPr marL="4763" lvl="2" indent="0">
                  <a:buClr>
                    <a:srgbClr val="727CA3"/>
                  </a:buClr>
                  <a:buSzPct val="7600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r>
                  <a:rPr lang="en-US" i="1" dirty="0">
                    <a:cs typeface="Times New Roman" panose="02020603050405020304" pitchFamily="18" charset="0"/>
                  </a:rPr>
                  <a:t>	</a:t>
                </a:r>
                <a:r>
                  <a:rPr lang="en-US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cs typeface="Arial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cs typeface="Arial"/>
                              </a:rPr>
                            </m:ctrlPr>
                          </m:accPr>
                          <m:e>
                            <m:r>
                              <a:rPr lang="en-US" i="1">
                                <a:cs typeface="Arial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cs typeface="Arial"/>
                          </a:rPr>
                          <m:t>𝐶</m:t>
                        </m:r>
                      </m:sub>
                    </m:sSub>
                    <m:r>
                      <a:rPr lang="en-US" i="1">
                        <a:cs typeface="Arial"/>
                      </a:rPr>
                      <m:t> </m:t>
                    </m:r>
                  </m:oMath>
                </a14:m>
                <a:r>
                  <a:rPr lang="en-US" dirty="0">
                    <a:cs typeface="Times New Roman" panose="02020603050405020304" pitchFamily="18" charset="0"/>
                  </a:rPr>
                  <a:t>= 2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cs typeface="Arial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 smtClean="0">
                                <a:cs typeface="Arial"/>
                              </a:rPr>
                            </m:ctrlPr>
                          </m:accPr>
                          <m:e>
                            <m:r>
                              <a:rPr lang="en-US" i="1">
                                <a:cs typeface="Arial"/>
                              </a:rPr>
                              <m:t>𝐶𝑉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cs typeface="Arial"/>
                          </a:rPr>
                          <m:t>𝐷𝑍</m:t>
                        </m:r>
                      </m:sub>
                    </m:sSub>
                  </m:oMath>
                </a14:m>
                <a:r>
                  <a:rPr lang="en-US" dirty="0">
                    <a:cs typeface="Times New Roman" panose="02020603050405020304" pitchFamily="18" charset="0"/>
                  </a:rPr>
                  <a:t>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cs typeface="Arial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cs typeface="Arial"/>
                              </a:rPr>
                            </m:ctrlPr>
                          </m:accPr>
                          <m:e>
                            <m:r>
                              <a:rPr lang="en-US" i="1">
                                <a:cs typeface="Arial"/>
                              </a:rPr>
                              <m:t>𝐶𝑉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cs typeface="Arial"/>
                          </a:rPr>
                          <m:t>𝑀</m:t>
                        </m:r>
                        <m:r>
                          <a:rPr lang="en-US" i="1">
                            <a:cs typeface="Arial"/>
                          </a:rPr>
                          <m:t>𝑍</m:t>
                        </m:r>
                      </m:sub>
                    </m:sSub>
                  </m:oMath>
                </a14:m>
                <a:endParaRPr lang="en-US" sz="2400" dirty="0"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375E92-59C0-76F1-DF42-6A9F1B8E5DE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44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10841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A2A4B-D04C-FDB8-FB4A-719F8E7FE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 &amp; Paper Practice 1:</a:t>
            </a:r>
            <a:br>
              <a:rPr lang="en-US" dirty="0"/>
            </a:br>
            <a:r>
              <a:rPr lang="en-US" dirty="0"/>
              <a:t>Algebraic expectations of ADE model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4A2DBD-C386-1B36-2676-16D714B3F83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2863" indent="0" eaLnBrk="1" hangingPunct="1">
                  <a:buClr>
                    <a:srgbClr val="727CA3"/>
                  </a:buClr>
                  <a:buSzPct val="7600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r>
                  <a:rPr lang="en-US" sz="2400" dirty="0">
                    <a:cs typeface="Times New Roman" panose="02020603050405020304" pitchFamily="18" charset="0"/>
                  </a:rPr>
                  <a:t>Use what we just learned to derive algebraic expectations of the estimates of V</a:t>
                </a:r>
                <a:r>
                  <a:rPr lang="en-US" sz="2400" baseline="-25000" dirty="0"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cs typeface="Times New Roman" panose="02020603050405020304" pitchFamily="18" charset="0"/>
                  </a:rPr>
                  <a:t> and V</a:t>
                </a:r>
                <a:r>
                  <a:rPr lang="en-US" sz="2400" baseline="-25000" dirty="0">
                    <a:cs typeface="Times New Roman" panose="02020603050405020304" pitchFamily="18" charset="0"/>
                  </a:rPr>
                  <a:t>D</a:t>
                </a:r>
                <a:r>
                  <a:rPr lang="en-US" sz="2400" dirty="0">
                    <a:cs typeface="Times New Roman" panose="02020603050405020304" pitchFamily="18" charset="0"/>
                  </a:rPr>
                  <a:t> in an ADE model (where we assume V</a:t>
                </a:r>
                <a:r>
                  <a:rPr lang="en-US" sz="2400" baseline="-25000" dirty="0">
                    <a:cs typeface="Times New Roman" panose="02020603050405020304" pitchFamily="18" charset="0"/>
                  </a:rPr>
                  <a:t>C</a:t>
                </a:r>
                <a:r>
                  <a:rPr lang="en-US" sz="2400" dirty="0">
                    <a:cs typeface="Times New Roman" panose="02020603050405020304" pitchFamily="18" charset="0"/>
                  </a:rPr>
                  <a:t>=0). As a hint, in this situation, we assume V</a:t>
                </a:r>
                <a:r>
                  <a:rPr lang="en-US" sz="2400" baseline="-25000" dirty="0">
                    <a:cs typeface="Times New Roman" panose="02020603050405020304" pitchFamily="18" charset="0"/>
                  </a:rPr>
                  <a:t>C</a:t>
                </a:r>
                <a:r>
                  <a:rPr lang="en-US" sz="2400" dirty="0">
                    <a:cs typeface="Times New Roman" panose="02020603050405020304" pitchFamily="18" charset="0"/>
                  </a:rPr>
                  <a:t>=0 and therefore:</a:t>
                </a:r>
              </a:p>
              <a:p>
                <a:pPr marL="842963" lvl="2" indent="0">
                  <a:buClr>
                    <a:srgbClr val="727CA3"/>
                  </a:buClr>
                  <a:buSzPct val="7600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cs typeface="Arial"/>
                          </a:rPr>
                        </m:ctrlPr>
                      </m:sSubPr>
                      <m:e>
                        <m:r>
                          <a:rPr lang="en-US" i="1">
                            <a:cs typeface="Arial"/>
                          </a:rPr>
                          <m:t>𝐶𝑉</m:t>
                        </m:r>
                      </m:e>
                      <m:sub>
                        <m:r>
                          <a:rPr lang="en-US" i="1">
                            <a:cs typeface="Arial"/>
                          </a:rPr>
                          <m:t>𝑀𝑍</m:t>
                        </m:r>
                      </m:sub>
                    </m:sSub>
                  </m:oMath>
                </a14:m>
                <a:r>
                  <a:rPr lang="en-US" dirty="0">
                    <a:cs typeface="Times New Roman" panose="02020603050405020304" pitchFamily="18" charset="0"/>
                  </a:rPr>
                  <a:t> =     V</a:t>
                </a:r>
                <a:r>
                  <a:rPr lang="en-US" baseline="-25000" dirty="0">
                    <a:cs typeface="Times New Roman" panose="02020603050405020304" pitchFamily="18" charset="0"/>
                  </a:rPr>
                  <a:t>A</a:t>
                </a:r>
                <a:r>
                  <a:rPr lang="en-US" dirty="0">
                    <a:cs typeface="Times New Roman" panose="02020603050405020304" pitchFamily="18" charset="0"/>
                  </a:rPr>
                  <a:t> + V</a:t>
                </a:r>
                <a:r>
                  <a:rPr lang="en-US" baseline="-25000" dirty="0">
                    <a:cs typeface="Times New Roman" panose="02020603050405020304" pitchFamily="18" charset="0"/>
                  </a:rPr>
                  <a:t>D</a:t>
                </a:r>
              </a:p>
              <a:p>
                <a:pPr marL="842963" lvl="2" indent="0">
                  <a:buClr>
                    <a:srgbClr val="727CA3"/>
                  </a:buClr>
                  <a:buSzPct val="7600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cs typeface="Arial"/>
                          </a:rPr>
                        </m:ctrlPr>
                      </m:sSubPr>
                      <m:e>
                        <m:r>
                          <a:rPr lang="en-US" i="1">
                            <a:cs typeface="Arial"/>
                          </a:rPr>
                          <m:t>𝐶𝑉</m:t>
                        </m:r>
                      </m:e>
                      <m:sub>
                        <m:r>
                          <a:rPr lang="en-US" i="1">
                            <a:cs typeface="Arial"/>
                          </a:rPr>
                          <m:t>𝐷𝑍</m:t>
                        </m:r>
                      </m:sub>
                    </m:sSub>
                  </m:oMath>
                </a14:m>
                <a:r>
                  <a:rPr lang="en-US" dirty="0">
                    <a:cs typeface="Times New Roman" panose="02020603050405020304" pitchFamily="18" charset="0"/>
                  </a:rPr>
                  <a:t> =    ½V</a:t>
                </a:r>
                <a:r>
                  <a:rPr lang="en-US" baseline="-25000" dirty="0">
                    <a:cs typeface="Times New Roman" panose="02020603050405020304" pitchFamily="18" charset="0"/>
                  </a:rPr>
                  <a:t>A</a:t>
                </a:r>
                <a:r>
                  <a:rPr lang="en-US" dirty="0">
                    <a:cs typeface="Times New Roman" panose="02020603050405020304" pitchFamily="18" charset="0"/>
                  </a:rPr>
                  <a:t> + ¼V</a:t>
                </a:r>
                <a:r>
                  <a:rPr lang="en-US" baseline="-25000" dirty="0">
                    <a:cs typeface="Times New Roman" panose="02020603050405020304" pitchFamily="18" charset="0"/>
                  </a:rPr>
                  <a:t>D</a:t>
                </a:r>
              </a:p>
              <a:p>
                <a:pPr marL="842963" lvl="2" indent="0">
                  <a:buClr>
                    <a:srgbClr val="727CA3"/>
                  </a:buClr>
                  <a:buSzPct val="7600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endParaRPr lang="en-US" sz="800" dirty="0">
                  <a:cs typeface="Times New Roman" panose="02020603050405020304" pitchFamily="18" charset="0"/>
                </a:endParaRPr>
              </a:p>
              <a:p>
                <a:pPr marL="4763" lvl="2" indent="0">
                  <a:buClr>
                    <a:srgbClr val="727CA3"/>
                  </a:buClr>
                  <a:buSzPct val="7600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r>
                  <a:rPr lang="en-US" dirty="0">
                    <a:cs typeface="Times New Roman" panose="02020603050405020304" pitchFamily="18" charset="0"/>
                  </a:rPr>
                  <a:t>To get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cs typeface="Arial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cs typeface="Arial"/>
                              </a:rPr>
                            </m:ctrlPr>
                          </m:accPr>
                          <m:e>
                            <m:r>
                              <a:rPr lang="en-US" i="1">
                                <a:cs typeface="Arial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cs typeface="Arial"/>
                          </a:rPr>
                          <m:t>𝐴</m:t>
                        </m:r>
                      </m:sub>
                    </m:sSub>
                    <m:r>
                      <a:rPr lang="en-US" b="0" i="0" smtClean="0">
                        <a:cs typeface="Arial"/>
                      </a:rPr>
                      <m:t>, </m:t>
                    </m:r>
                  </m:oMath>
                </a14:m>
                <a:r>
                  <a:rPr lang="en-US" dirty="0">
                    <a:cs typeface="Times New Roman" panose="02020603050405020304" pitchFamily="18" charset="0"/>
                  </a:rPr>
                  <a:t>think of possible contrasts of linear transformations of these equations that cancel out V</a:t>
                </a:r>
                <a:r>
                  <a:rPr lang="en-US" baseline="-25000" dirty="0">
                    <a:cs typeface="Times New Roman" panose="02020603050405020304" pitchFamily="18" charset="0"/>
                  </a:rPr>
                  <a:t>D</a:t>
                </a:r>
                <a:r>
                  <a:rPr lang="en-US" dirty="0">
                    <a:cs typeface="Times New Roman" panose="02020603050405020304" pitchFamily="18" charset="0"/>
                  </a:rPr>
                  <a:t> and isolate V</a:t>
                </a:r>
                <a:r>
                  <a:rPr lang="en-US" baseline="-25000" dirty="0">
                    <a:cs typeface="Times New Roman" panose="02020603050405020304" pitchFamily="18" charset="0"/>
                  </a:rPr>
                  <a:t>A</a:t>
                </a:r>
                <a:r>
                  <a:rPr lang="en-US" dirty="0">
                    <a:cs typeface="Times New Roman" panose="02020603050405020304" pitchFamily="18" charset="0"/>
                  </a:rPr>
                  <a:t>.(and vice-versa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cs typeface="Arial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cs typeface="Arial"/>
                              </a:rPr>
                            </m:ctrlPr>
                          </m:accPr>
                          <m:e>
                            <m:r>
                              <a:rPr lang="en-US" i="1">
                                <a:cs typeface="Arial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cs typeface="Arial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n-US" dirty="0">
                    <a:cs typeface="Times New Roman" panose="02020603050405020304" pitchFamily="18" charset="0"/>
                  </a:rPr>
                  <a:t>) </a:t>
                </a:r>
              </a:p>
              <a:p>
                <a:pPr marL="4763" lvl="2" indent="0">
                  <a:buClr>
                    <a:srgbClr val="727CA3"/>
                  </a:buClr>
                  <a:buSzPct val="7600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endParaRPr lang="en-US" dirty="0">
                  <a:cs typeface="Times New Roman" panose="02020603050405020304" pitchFamily="18" charset="0"/>
                </a:endParaRPr>
              </a:p>
              <a:p>
                <a:pPr marL="4763" lvl="2" indent="0">
                  <a:buClr>
                    <a:srgbClr val="727CA3"/>
                  </a:buClr>
                  <a:buSzPct val="7600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r>
                  <a:rPr lang="en-US" dirty="0">
                    <a:cs typeface="Times New Roman" panose="02020603050405020304" pitchFamily="18" charset="0"/>
                  </a:rPr>
                  <a:t>     </a:t>
                </a:r>
                <a:r>
                  <a:rPr lang="en-US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QUESTION1.1: </a:t>
                </a:r>
                <a:r>
                  <a:rPr lang="en-US" dirty="0">
                    <a:cs typeface="Times New Roman" panose="02020603050405020304" pitchFamily="18" charset="0"/>
                  </a:rPr>
                  <a:t>What is your estimator of V</a:t>
                </a:r>
                <a:r>
                  <a:rPr lang="en-US" baseline="-25000" dirty="0">
                    <a:cs typeface="Times New Roman" panose="02020603050405020304" pitchFamily="18" charset="0"/>
                  </a:rPr>
                  <a:t>A</a:t>
                </a:r>
                <a:r>
                  <a:rPr lang="en-US" dirty="0"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cs typeface="Arial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cs typeface="Arial"/>
                              </a:rPr>
                            </m:ctrlPr>
                          </m:accPr>
                          <m:e>
                            <m:r>
                              <a:rPr lang="en-US" i="1">
                                <a:cs typeface="Arial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cs typeface="Arial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>
                    <a:cs typeface="Times New Roman" panose="02020603050405020304" pitchFamily="18" charset="0"/>
                  </a:rPr>
                  <a:t>) in an ADE model?</a:t>
                </a:r>
                <a:endParaRPr lang="en-US" i="1" dirty="0">
                  <a:cs typeface="Times New Roman" panose="02020603050405020304" pitchFamily="18" charset="0"/>
                </a:endParaRPr>
              </a:p>
              <a:p>
                <a:pPr marL="4763" lvl="2" indent="0">
                  <a:buClr>
                    <a:srgbClr val="727CA3"/>
                  </a:buClr>
                  <a:buSzPct val="7600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r>
                  <a:rPr lang="en-US" i="1" dirty="0">
                    <a:cs typeface="Times New Roman" panose="02020603050405020304" pitchFamily="18" charset="0"/>
                  </a:rPr>
                  <a:t>     </a:t>
                </a:r>
                <a:r>
                  <a:rPr lang="en-US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QUESTION1.2: </a:t>
                </a:r>
                <a:r>
                  <a:rPr lang="en-US" dirty="0">
                    <a:cs typeface="Times New Roman" panose="02020603050405020304" pitchFamily="18" charset="0"/>
                  </a:rPr>
                  <a:t>What is your estimator of V</a:t>
                </a:r>
                <a:r>
                  <a:rPr lang="en-US" baseline="-25000" dirty="0">
                    <a:cs typeface="Times New Roman" panose="02020603050405020304" pitchFamily="18" charset="0"/>
                  </a:rPr>
                  <a:t>D</a:t>
                </a:r>
                <a:r>
                  <a:rPr lang="en-US" dirty="0"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cs typeface="Arial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cs typeface="Arial"/>
                              </a:rPr>
                            </m:ctrlPr>
                          </m:accPr>
                          <m:e>
                            <m:r>
                              <a:rPr lang="en-US" i="1">
                                <a:cs typeface="Arial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cs typeface="Arial"/>
                          </a:rPr>
                          <m:t>𝐷</m:t>
                        </m:r>
                      </m:sub>
                    </m:sSub>
                    <m:r>
                      <a:rPr lang="en-US" b="0" i="1" smtClean="0">
                        <a:cs typeface="Arial"/>
                      </a:rPr>
                      <m:t>) </m:t>
                    </m:r>
                  </m:oMath>
                </a14:m>
                <a:r>
                  <a:rPr lang="en-US" dirty="0">
                    <a:cs typeface="Times New Roman" panose="02020603050405020304" pitchFamily="18" charset="0"/>
                  </a:rPr>
                  <a:t>in an ADE model?</a:t>
                </a:r>
                <a:endParaRPr lang="en-US" i="1" dirty="0">
                  <a:cs typeface="Times New Roman" panose="02020603050405020304" pitchFamily="18" charset="0"/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4A2DBD-C386-1B36-2676-16D714B3F8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03" t="-2035" r="-1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1134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14019-A181-CB32-01D7-E37420381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 &amp; Paper Practice 1:</a:t>
            </a:r>
            <a:br>
              <a:rPr lang="en-US" dirty="0"/>
            </a:br>
            <a:r>
              <a:rPr lang="en-US" dirty="0"/>
              <a:t>Algebraic expectations of ADE model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68FDC3-ABD0-D884-76DE-EE5FB5C499D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4763" lvl="2" indent="0">
                  <a:buClr>
                    <a:srgbClr val="727CA3"/>
                  </a:buClr>
                  <a:buSzPct val="7600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r>
                  <a:rPr lang="en-US" sz="24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QUESTION1.1: </a:t>
                </a:r>
                <a:r>
                  <a:rPr lang="en-US" sz="2400" dirty="0">
                    <a:cs typeface="Times New Roman" panose="02020603050405020304" pitchFamily="18" charset="0"/>
                  </a:rPr>
                  <a:t>What is your estimator of V</a:t>
                </a:r>
                <a:r>
                  <a:rPr lang="en-US" sz="2400" baseline="-25000" dirty="0"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cs typeface="Arial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>
                                <a:cs typeface="Arial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cs typeface="Arial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sz="2400" i="1">
                            <a:cs typeface="Arial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sz="2400" dirty="0">
                    <a:cs typeface="Times New Roman" panose="02020603050405020304" pitchFamily="18" charset="0"/>
                  </a:rPr>
                  <a:t>) in an ADE model?</a:t>
                </a:r>
                <a:endParaRPr lang="en-US" sz="2400" i="1" dirty="0">
                  <a:cs typeface="Times New Roman" panose="02020603050405020304" pitchFamily="18" charset="0"/>
                </a:endParaRPr>
              </a:p>
              <a:p>
                <a:pPr marL="4763" lvl="2" indent="0">
                  <a:buClr>
                    <a:srgbClr val="727CA3"/>
                  </a:buClr>
                  <a:buSzPct val="7600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endParaRPr lang="en-US" sz="2400" i="1" dirty="0">
                  <a:cs typeface="Times New Roman" panose="02020603050405020304" pitchFamily="18" charset="0"/>
                </a:endParaRPr>
              </a:p>
              <a:p>
                <a:pPr marL="4763" lvl="2" indent="0">
                  <a:buClr>
                    <a:srgbClr val="727CA3"/>
                  </a:buClr>
                  <a:buSzPct val="7600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endParaRPr lang="en-US" sz="2400" i="1" dirty="0">
                  <a:solidFill>
                    <a:srgbClr val="FF0000"/>
                  </a:solidFill>
                  <a:cs typeface="Times New Roman" panose="02020603050405020304" pitchFamily="18" charset="0"/>
                </a:endParaRPr>
              </a:p>
              <a:p>
                <a:pPr marL="4763" lvl="2" indent="0">
                  <a:buClr>
                    <a:srgbClr val="727CA3"/>
                  </a:buClr>
                  <a:buSzPct val="7600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endParaRPr lang="en-US" sz="2400" i="1" dirty="0">
                  <a:solidFill>
                    <a:srgbClr val="FF0000"/>
                  </a:solidFill>
                  <a:cs typeface="Times New Roman" panose="02020603050405020304" pitchFamily="18" charset="0"/>
                </a:endParaRPr>
              </a:p>
              <a:p>
                <a:pPr marL="4763" lvl="2" indent="0">
                  <a:buClr>
                    <a:srgbClr val="727CA3"/>
                  </a:buClr>
                  <a:buSzPct val="7600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endParaRPr lang="en-US" sz="2400" i="1" dirty="0">
                  <a:solidFill>
                    <a:srgbClr val="FF0000"/>
                  </a:solidFill>
                  <a:cs typeface="Times New Roman" panose="02020603050405020304" pitchFamily="18" charset="0"/>
                </a:endParaRPr>
              </a:p>
              <a:p>
                <a:pPr marL="4763" lvl="2" indent="0">
                  <a:buClr>
                    <a:srgbClr val="727CA3"/>
                  </a:buClr>
                  <a:buSzPct val="7600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endParaRPr lang="en-US" sz="2400" i="1" dirty="0">
                  <a:solidFill>
                    <a:srgbClr val="FF0000"/>
                  </a:solidFill>
                  <a:cs typeface="Times New Roman" panose="02020603050405020304" pitchFamily="18" charset="0"/>
                </a:endParaRPr>
              </a:p>
              <a:p>
                <a:pPr marL="4763" lvl="2" indent="0">
                  <a:buClr>
                    <a:srgbClr val="727CA3"/>
                  </a:buClr>
                  <a:buSzPct val="7600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r>
                  <a:rPr lang="en-US" sz="24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QUESTION1.2: </a:t>
                </a:r>
                <a:r>
                  <a:rPr lang="en-US" sz="2400" dirty="0">
                    <a:cs typeface="Times New Roman" panose="02020603050405020304" pitchFamily="18" charset="0"/>
                  </a:rPr>
                  <a:t>What is your estimator of V</a:t>
                </a:r>
                <a:r>
                  <a:rPr lang="en-US" sz="2400" baseline="-25000" dirty="0">
                    <a:cs typeface="Times New Roman" panose="02020603050405020304" pitchFamily="18" charset="0"/>
                  </a:rPr>
                  <a:t>D</a:t>
                </a:r>
                <a:r>
                  <a:rPr lang="en-US" sz="2400" dirty="0"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cs typeface="Arial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>
                                <a:cs typeface="Arial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cs typeface="Arial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sz="2400" b="0" i="1" smtClean="0">
                            <a:cs typeface="Arial"/>
                          </a:rPr>
                          <m:t>𝐷</m:t>
                        </m:r>
                      </m:sub>
                    </m:sSub>
                    <m:r>
                      <a:rPr lang="en-US" sz="2400" b="0" i="1" smtClean="0">
                        <a:cs typeface="Arial"/>
                      </a:rPr>
                      <m:t>) </m:t>
                    </m:r>
                  </m:oMath>
                </a14:m>
                <a:r>
                  <a:rPr lang="en-US" sz="2400" dirty="0">
                    <a:cs typeface="Times New Roman" panose="02020603050405020304" pitchFamily="18" charset="0"/>
                  </a:rPr>
                  <a:t>in an ADE model?</a:t>
                </a:r>
                <a:endParaRPr lang="en-US" sz="2400" i="1" dirty="0">
                  <a:cs typeface="Times New Roman" panose="02020603050405020304" pitchFamily="18" charset="0"/>
                </a:endParaRPr>
              </a:p>
              <a:p>
                <a:endParaRPr lang="en-US" sz="24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68FDC3-ABD0-D884-76DE-EE5FB5C499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44" t="-2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12495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14019-A181-CB32-01D7-E37420381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 &amp; Paper Practice 1:</a:t>
            </a:r>
            <a:br>
              <a:rPr lang="en-US" dirty="0"/>
            </a:br>
            <a:r>
              <a:rPr lang="en-US" dirty="0"/>
              <a:t>Algebraic expectations of ADE model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68FDC3-ABD0-D884-76DE-EE5FB5C499D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4763" lvl="2" indent="0">
                  <a:buClr>
                    <a:srgbClr val="727CA3"/>
                  </a:buClr>
                  <a:buSzPct val="7600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r>
                  <a:rPr lang="en-US" sz="24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QUESTION1.1: </a:t>
                </a:r>
                <a:r>
                  <a:rPr lang="en-US" sz="2400" dirty="0">
                    <a:cs typeface="Times New Roman" panose="02020603050405020304" pitchFamily="18" charset="0"/>
                  </a:rPr>
                  <a:t>What is your estimator of V</a:t>
                </a:r>
                <a:r>
                  <a:rPr lang="en-US" sz="2400" baseline="-25000" dirty="0"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cs typeface="Arial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>
                                <a:cs typeface="Arial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cs typeface="Arial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sz="2400" i="1">
                            <a:cs typeface="Arial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sz="2400" dirty="0">
                    <a:cs typeface="Times New Roman" panose="02020603050405020304" pitchFamily="18" charset="0"/>
                  </a:rPr>
                  <a:t>) in an ADE model?</a:t>
                </a:r>
                <a:endParaRPr lang="en-US" sz="2400" i="1" dirty="0">
                  <a:cs typeface="Times New Roman" panose="02020603050405020304" pitchFamily="18" charset="0"/>
                </a:endParaRPr>
              </a:p>
              <a:p>
                <a:pPr marL="842963" lvl="2" indent="0">
                  <a:buClr>
                    <a:srgbClr val="727CA3"/>
                  </a:buClr>
                  <a:buSzPct val="7600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/>
                          </a:rPr>
                          <m:t>𝐶𝑉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/>
                          </a:rPr>
                          <m:t>𝑀𝑍</m:t>
                        </m:r>
                      </m:sub>
                    </m:sSub>
                  </m:oMath>
                </a14:m>
                <a:r>
                  <a:rPr lang="en-US" sz="2400" dirty="0">
                    <a:cs typeface="Times New Roman" panose="02020603050405020304" pitchFamily="18" charset="0"/>
                  </a:rPr>
                  <a:t> =     V</a:t>
                </a:r>
                <a:r>
                  <a:rPr lang="en-US" sz="2400" baseline="-25000" dirty="0"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cs typeface="Times New Roman" panose="02020603050405020304" pitchFamily="18" charset="0"/>
                  </a:rPr>
                  <a:t> + V</a:t>
                </a:r>
                <a:r>
                  <a:rPr lang="en-US" sz="2400" baseline="-25000" dirty="0">
                    <a:cs typeface="Times New Roman" panose="02020603050405020304" pitchFamily="18" charset="0"/>
                  </a:rPr>
                  <a:t>D</a:t>
                </a:r>
                <a:r>
                  <a:rPr lang="en-US" sz="2400" dirty="0">
                    <a:cs typeface="Times New Roman" panose="02020603050405020304" pitchFamily="18" charset="0"/>
                  </a:rPr>
                  <a:t> </a:t>
                </a:r>
              </a:p>
              <a:p>
                <a:pPr marL="842963" lvl="2" indent="0">
                  <a:buClr>
                    <a:srgbClr val="727CA3"/>
                  </a:buClr>
                  <a:buSzPct val="7600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/>
                          </a:rPr>
                          <m:t>𝐶𝑉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/>
                          </a:rPr>
                          <m:t>𝐷𝑍</m:t>
                        </m:r>
                      </m:sub>
                    </m:sSub>
                  </m:oMath>
                </a14:m>
                <a:r>
                  <a:rPr lang="en-US" sz="2400" dirty="0">
                    <a:cs typeface="Times New Roman" panose="02020603050405020304" pitchFamily="18" charset="0"/>
                  </a:rPr>
                  <a:t> =    ½V</a:t>
                </a:r>
                <a:r>
                  <a:rPr lang="en-US" sz="2400" baseline="-25000" dirty="0"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cs typeface="Times New Roman" panose="02020603050405020304" pitchFamily="18" charset="0"/>
                  </a:rPr>
                  <a:t> + ¼V</a:t>
                </a:r>
                <a:r>
                  <a:rPr lang="en-US" sz="2400" baseline="-25000" dirty="0">
                    <a:cs typeface="Times New Roman" panose="02020603050405020304" pitchFamily="18" charset="0"/>
                  </a:rPr>
                  <a:t>D</a:t>
                </a:r>
              </a:p>
              <a:p>
                <a:pPr marL="842963" lvl="2" indent="0">
                  <a:buClr>
                    <a:srgbClr val="727CA3"/>
                  </a:buClr>
                  <a:buSzPct val="7600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>
                        <a:cs typeface="Times New Roman" panose="02020603050405020304" pitchFamily="18" charset="0"/>
                      </a:rPr>
                      <m:t>4*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/>
                          </a:rPr>
                          <m:t>𝐶𝑉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/>
                          </a:rPr>
                          <m:t>𝐷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Arial"/>
                          </a:rPr>
                          <m:t>𝑍</m:t>
                        </m:r>
                      </m:sub>
                    </m:sSub>
                    <m:r>
                      <m:rPr>
                        <m:nor/>
                      </m:rPr>
                      <a:rPr lang="en-US" sz="2400" dirty="0">
                        <a:cs typeface="Times New Roman" panose="02020603050405020304" pitchFamily="18" charset="0"/>
                      </a:rPr>
                      <m:t> –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/>
                          </a:rPr>
                          <m:t>𝐶𝑉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/>
                          </a:rPr>
                          <m:t>𝑀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Arial"/>
                          </a:rPr>
                          <m:t>𝑍</m:t>
                        </m:r>
                      </m:sub>
                    </m:sSub>
                    <m:r>
                      <m:rPr>
                        <m:nor/>
                      </m:rPr>
                      <a:rPr lang="en-US" sz="2400" dirty="0">
                        <a:cs typeface="Times New Roman" panose="02020603050405020304" pitchFamily="18" charset="0"/>
                      </a:rPr>
                      <m:t>  = 2</m:t>
                    </m:r>
                    <m:r>
                      <m:rPr>
                        <m:nor/>
                      </m:rPr>
                      <a:rPr lang="en-US" sz="2400" dirty="0">
                        <a:cs typeface="Times New Roman" panose="02020603050405020304" pitchFamily="18" charset="0"/>
                      </a:rPr>
                      <m:t>VA</m:t>
                    </m:r>
                    <m:r>
                      <m:rPr>
                        <m:nor/>
                      </m:rPr>
                      <a:rPr lang="en-US" sz="2400" dirty="0">
                        <a:cs typeface="Times New Roman" panose="02020603050405020304" pitchFamily="18" charset="0"/>
                      </a:rPr>
                      <m:t> + </m:t>
                    </m:r>
                    <m:r>
                      <m:rPr>
                        <m:nor/>
                      </m:rPr>
                      <a:rPr lang="en-US" sz="2400" dirty="0">
                        <a:cs typeface="Times New Roman" panose="02020603050405020304" pitchFamily="18" charset="0"/>
                      </a:rPr>
                      <m:t>VD</m:t>
                    </m:r>
                    <m:r>
                      <m:rPr>
                        <m:nor/>
                      </m:rPr>
                      <a:rPr lang="en-US" sz="2400" dirty="0">
                        <a:cs typeface="Times New Roman" panose="02020603050405020304" pitchFamily="18" charset="0"/>
                      </a:rPr>
                      <m:t> – </m:t>
                    </m:r>
                    <m:r>
                      <m:rPr>
                        <m:nor/>
                      </m:rPr>
                      <a:rPr lang="en-US" sz="2400" dirty="0">
                        <a:cs typeface="Times New Roman" panose="02020603050405020304" pitchFamily="18" charset="0"/>
                      </a:rPr>
                      <m:t>VA</m:t>
                    </m:r>
                    <m:r>
                      <m:rPr>
                        <m:nor/>
                      </m:rPr>
                      <a:rPr lang="en-US" sz="2400" dirty="0">
                        <a:cs typeface="Times New Roman" panose="02020603050405020304" pitchFamily="18" charset="0"/>
                      </a:rPr>
                      <m:t> – </m:t>
                    </m:r>
                    <m:r>
                      <m:rPr>
                        <m:nor/>
                      </m:rPr>
                      <a:rPr lang="en-US" sz="2400" dirty="0">
                        <a:cs typeface="Times New Roman" panose="02020603050405020304" pitchFamily="18" charset="0"/>
                      </a:rPr>
                      <m:t>VD</m:t>
                    </m:r>
                    <m:r>
                      <m:rPr>
                        <m:nor/>
                      </m:rPr>
                      <a:rPr lang="en-US" sz="2400" dirty="0">
                        <a:cs typeface="Times New Roman" panose="02020603050405020304" pitchFamily="18" charset="0"/>
                      </a:rPr>
                      <m:t> = </m:t>
                    </m:r>
                    <m:r>
                      <m:rPr>
                        <m:nor/>
                      </m:rPr>
                      <a:rPr lang="en-US" sz="2400" b="1" dirty="0">
                        <a:cs typeface="Times New Roman" panose="020206030504050203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en-US" sz="2400" b="1" baseline="-25000" dirty="0">
                        <a:cs typeface="Times New Roman" panose="02020603050405020304" pitchFamily="18" charset="0"/>
                      </a:rPr>
                      <m:t>A</m:t>
                    </m:r>
                  </m:oMath>
                </a14:m>
                <a:r>
                  <a:rPr lang="en-US" sz="2400" i="1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	</a:t>
                </a:r>
                <a:endParaRPr lang="en-US" sz="2400" b="1" baseline="-25000" dirty="0">
                  <a:cs typeface="Times New Roman" panose="02020603050405020304" pitchFamily="18" charset="0"/>
                </a:endParaRPr>
              </a:p>
              <a:p>
                <a:pPr marL="4763" lvl="2" indent="0">
                  <a:buClr>
                    <a:srgbClr val="727CA3"/>
                  </a:buClr>
                  <a:buSzPct val="7600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endParaRPr lang="en-US" sz="2400" dirty="0">
                  <a:solidFill>
                    <a:srgbClr val="FF0000"/>
                  </a:solidFill>
                  <a:cs typeface="Times New Roman" panose="02020603050405020304" pitchFamily="18" charset="0"/>
                </a:endParaRPr>
              </a:p>
              <a:p>
                <a:pPr marL="4763" lvl="2" indent="0">
                  <a:buClr>
                    <a:srgbClr val="727CA3"/>
                  </a:buClr>
                  <a:buSzPct val="7600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r>
                  <a:rPr lang="en-US" sz="24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QUESTION1.2: </a:t>
                </a:r>
                <a:r>
                  <a:rPr lang="en-US" sz="2400" dirty="0">
                    <a:cs typeface="Times New Roman" panose="02020603050405020304" pitchFamily="18" charset="0"/>
                  </a:rPr>
                  <a:t>What is your estimator of V</a:t>
                </a:r>
                <a:r>
                  <a:rPr lang="en-US" sz="2400" baseline="-25000" dirty="0">
                    <a:cs typeface="Times New Roman" panose="02020603050405020304" pitchFamily="18" charset="0"/>
                  </a:rPr>
                  <a:t>D</a:t>
                </a:r>
                <a:r>
                  <a:rPr lang="en-US" sz="2400" dirty="0"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Arial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/>
                          </a:rPr>
                          <m:t>𝐷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cs typeface="Arial"/>
                      </a:rPr>
                      <m:t>) </m:t>
                    </m:r>
                  </m:oMath>
                </a14:m>
                <a:r>
                  <a:rPr lang="en-US" sz="2400" dirty="0">
                    <a:cs typeface="Times New Roman" panose="02020603050405020304" pitchFamily="18" charset="0"/>
                  </a:rPr>
                  <a:t>in an ADE model?</a:t>
                </a:r>
                <a:endParaRPr lang="en-US" sz="2400" i="1" dirty="0">
                  <a:cs typeface="Times New Roman" panose="02020603050405020304" pitchFamily="18" charset="0"/>
                </a:endParaRPr>
              </a:p>
              <a:p>
                <a:pPr marL="842963" lvl="2" indent="0">
                  <a:buClr>
                    <a:srgbClr val="727CA3"/>
                  </a:buClr>
                  <a:buSzPct val="7600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/>
                          </a:rPr>
                          <m:t>𝐶𝑉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/>
                          </a:rPr>
                          <m:t>𝑀𝑍</m:t>
                        </m:r>
                      </m:sub>
                    </m:sSub>
                  </m:oMath>
                </a14:m>
                <a:r>
                  <a:rPr lang="en-US" sz="2400" dirty="0">
                    <a:cs typeface="Times New Roman" panose="02020603050405020304" pitchFamily="18" charset="0"/>
                  </a:rPr>
                  <a:t> =     V</a:t>
                </a:r>
                <a:r>
                  <a:rPr lang="en-US" sz="2400" baseline="-25000" dirty="0"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cs typeface="Times New Roman" panose="02020603050405020304" pitchFamily="18" charset="0"/>
                  </a:rPr>
                  <a:t> + V</a:t>
                </a:r>
                <a:r>
                  <a:rPr lang="en-US" sz="2400" baseline="-25000" dirty="0">
                    <a:cs typeface="Times New Roman" panose="02020603050405020304" pitchFamily="18" charset="0"/>
                  </a:rPr>
                  <a:t>D</a:t>
                </a:r>
                <a:r>
                  <a:rPr lang="en-US" sz="2400" dirty="0">
                    <a:cs typeface="Times New Roman" panose="02020603050405020304" pitchFamily="18" charset="0"/>
                  </a:rPr>
                  <a:t> </a:t>
                </a:r>
              </a:p>
              <a:p>
                <a:pPr marL="842963" lvl="2" indent="0">
                  <a:buClr>
                    <a:srgbClr val="727CA3"/>
                  </a:buClr>
                  <a:buSzPct val="7600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/>
                          </a:rPr>
                          <m:t>𝐶𝑉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/>
                          </a:rPr>
                          <m:t>𝐷𝑍</m:t>
                        </m:r>
                      </m:sub>
                    </m:sSub>
                  </m:oMath>
                </a14:m>
                <a:r>
                  <a:rPr lang="en-US" sz="2400" dirty="0">
                    <a:cs typeface="Times New Roman" panose="02020603050405020304" pitchFamily="18" charset="0"/>
                  </a:rPr>
                  <a:t> =    ½V</a:t>
                </a:r>
                <a:r>
                  <a:rPr lang="en-US" sz="2400" baseline="-25000" dirty="0"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cs typeface="Times New Roman" panose="02020603050405020304" pitchFamily="18" charset="0"/>
                  </a:rPr>
                  <a:t> + ¼V</a:t>
                </a:r>
                <a:r>
                  <a:rPr lang="en-US" sz="2400" baseline="-25000" dirty="0">
                    <a:cs typeface="Times New Roman" panose="02020603050405020304" pitchFamily="18" charset="0"/>
                  </a:rPr>
                  <a:t>D</a:t>
                </a:r>
              </a:p>
              <a:p>
                <a:pPr marL="842963" lvl="2" indent="0">
                  <a:buClr>
                    <a:srgbClr val="727CA3"/>
                  </a:buClr>
                  <a:buSzPct val="7600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/>
                          </a:rPr>
                          <m:t>𝐶𝑉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/>
                          </a:rPr>
                          <m:t>𝑀𝑍</m:t>
                        </m:r>
                      </m:sub>
                    </m:sSub>
                  </m:oMath>
                </a14:m>
                <a:r>
                  <a:rPr lang="en-US" sz="2400" dirty="0">
                    <a:cs typeface="Times New Roman" panose="02020603050405020304" pitchFamily="18" charset="0"/>
                  </a:rPr>
                  <a:t> - 2*</a:t>
                </a:r>
                <a:r>
                  <a:rPr lang="en-US" sz="2400" dirty="0">
                    <a:cs typeface="Arial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/>
                          </a:rPr>
                          <m:t>𝐶𝑉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/>
                          </a:rPr>
                          <m:t>𝐷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Arial"/>
                          </a:rPr>
                          <m:t>𝑍</m:t>
                        </m:r>
                      </m:sub>
                    </m:sSub>
                  </m:oMath>
                </a14:m>
                <a:r>
                  <a:rPr lang="en-US" sz="2400" dirty="0">
                    <a:cs typeface="Times New Roman" panose="02020603050405020304" pitchFamily="18" charset="0"/>
                  </a:rPr>
                  <a:t> = (V</a:t>
                </a:r>
                <a:r>
                  <a:rPr lang="en-US" sz="2400" baseline="-25000" dirty="0"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cs typeface="Times New Roman" panose="02020603050405020304" pitchFamily="18" charset="0"/>
                  </a:rPr>
                  <a:t> + V</a:t>
                </a:r>
                <a:r>
                  <a:rPr lang="en-US" sz="2400" baseline="-25000" dirty="0">
                    <a:cs typeface="Times New Roman" panose="02020603050405020304" pitchFamily="18" charset="0"/>
                  </a:rPr>
                  <a:t>D</a:t>
                </a:r>
                <a:r>
                  <a:rPr lang="en-US" sz="2400" dirty="0">
                    <a:cs typeface="Times New Roman" panose="02020603050405020304" pitchFamily="18" charset="0"/>
                  </a:rPr>
                  <a:t>) – 2*(½V</a:t>
                </a:r>
                <a:r>
                  <a:rPr lang="en-US" sz="2400" baseline="-25000" dirty="0"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cs typeface="Times New Roman" panose="02020603050405020304" pitchFamily="18" charset="0"/>
                  </a:rPr>
                  <a:t> + ¼V</a:t>
                </a:r>
                <a:r>
                  <a:rPr lang="en-US" sz="2400" baseline="-25000" dirty="0">
                    <a:cs typeface="Times New Roman" panose="02020603050405020304" pitchFamily="18" charset="0"/>
                  </a:rPr>
                  <a:t>D</a:t>
                </a:r>
                <a:r>
                  <a:rPr lang="en-US" sz="2400" dirty="0">
                    <a:cs typeface="Times New Roman" panose="02020603050405020304" pitchFamily="18" charset="0"/>
                  </a:rPr>
                  <a:t>) = ½V</a:t>
                </a:r>
                <a:r>
                  <a:rPr lang="en-US" sz="2400" baseline="-25000" dirty="0">
                    <a:cs typeface="Times New Roman" panose="02020603050405020304" pitchFamily="18" charset="0"/>
                  </a:rPr>
                  <a:t>D </a:t>
                </a:r>
                <a:endParaRPr lang="en-US" sz="2400" dirty="0">
                  <a:cs typeface="Times New Roman" panose="02020603050405020304" pitchFamily="18" charset="0"/>
                </a:endParaRPr>
              </a:p>
              <a:p>
                <a:pPr marL="842963" lvl="2" indent="0">
                  <a:buClr>
                    <a:srgbClr val="727CA3"/>
                  </a:buClr>
                  <a:buSzPct val="7600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r>
                  <a:rPr lang="en-US" sz="2400" dirty="0"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cs typeface="Arial"/>
                  </a:rPr>
                  <a:t> *(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/>
                          </a:rPr>
                          <m:t>𝐶𝑉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/>
                          </a:rPr>
                          <m:t>𝑀𝑍</m:t>
                        </m:r>
                      </m:sub>
                    </m:sSub>
                  </m:oMath>
                </a14:m>
                <a:r>
                  <a:rPr lang="en-US" sz="2400" dirty="0">
                    <a:cs typeface="Times New Roman" panose="02020603050405020304" pitchFamily="18" charset="0"/>
                  </a:rPr>
                  <a:t> - 2*</a:t>
                </a:r>
                <a:r>
                  <a:rPr lang="en-US" sz="2400" dirty="0">
                    <a:cs typeface="Arial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/>
                          </a:rPr>
                          <m:t>𝐶𝑉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/>
                          </a:rPr>
                          <m:t>𝐷𝑍</m:t>
                        </m:r>
                      </m:sub>
                    </m:sSub>
                  </m:oMath>
                </a14:m>
                <a:r>
                  <a:rPr lang="en-US" sz="2400" dirty="0">
                    <a:cs typeface="Times New Roman" panose="02020603050405020304" pitchFamily="18" charset="0"/>
                  </a:rPr>
                  <a:t>) = </a:t>
                </a:r>
                <a:r>
                  <a:rPr lang="en-US" sz="2400" b="1" dirty="0">
                    <a:cs typeface="Times New Roman" panose="02020603050405020304" pitchFamily="18" charset="0"/>
                  </a:rPr>
                  <a:t>V</a:t>
                </a:r>
                <a:r>
                  <a:rPr lang="en-US" sz="2400" b="1" baseline="-25000" dirty="0">
                    <a:cs typeface="Times New Roman" panose="02020603050405020304" pitchFamily="18" charset="0"/>
                  </a:rPr>
                  <a:t>D</a:t>
                </a:r>
              </a:p>
              <a:p>
                <a:endParaRPr lang="en-US" sz="24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68FDC3-ABD0-D884-76DE-EE5FB5C499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44" t="-2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15881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6DFC7-8A06-C54C-D21E-B891BE94E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we derive algebraic expectations of bias in estimates due to misspecification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49828C-0708-41AC-864D-99CAC32FDEB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42863" indent="0">
                  <a:buClr>
                    <a:srgbClr val="727CA3"/>
                  </a:buClr>
                  <a:buSzPct val="7600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r>
                  <a:rPr lang="en-US" sz="2000" dirty="0">
                    <a:cs typeface="Times New Roman" panose="02020603050405020304" pitchFamily="18" charset="0"/>
                  </a:rPr>
                  <a:t>1) We want to know what happens when we “</a:t>
                </a:r>
                <a:r>
                  <a:rPr lang="en-US" sz="2000" dirty="0" err="1">
                    <a:cs typeface="Times New Roman" panose="02020603050405020304" pitchFamily="18" charset="0"/>
                  </a:rPr>
                  <a:t>misspecify</a:t>
                </a:r>
                <a:r>
                  <a:rPr lang="en-US" sz="2000" dirty="0">
                    <a:cs typeface="Times New Roman" panose="02020603050405020304" pitchFamily="18" charset="0"/>
                  </a:rPr>
                  <a:t>” the model (here, when a parameter assumed to be 0 in the model is not 0). To do this, first write out one of your estimators. E.g., in an ACE model:</a:t>
                </a:r>
              </a:p>
              <a:p>
                <a:pPr marL="4763" lvl="2" indent="0">
                  <a:buClr>
                    <a:srgbClr val="727CA3"/>
                  </a:buClr>
                  <a:buSzPct val="7600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r>
                  <a:rPr lang="en-US" i="1" dirty="0">
                    <a:cs typeface="Times New Roman" panose="02020603050405020304" pitchFamily="18" charset="0"/>
                  </a:rPr>
                  <a:t>	</a:t>
                </a:r>
                <a:r>
                  <a:rPr lang="en-US" dirty="0"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cs typeface="Arial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cs typeface="Arial"/>
                              </a:rPr>
                            </m:ctrlPr>
                          </m:accPr>
                          <m:e>
                            <m:r>
                              <a:rPr lang="en-US" i="1">
                                <a:cs typeface="Arial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cs typeface="Arial"/>
                          </a:rPr>
                          <m:t>𝐴</m:t>
                        </m:r>
                      </m:sub>
                    </m:sSub>
                    <m:r>
                      <a:rPr lang="en-US" i="1">
                        <a:cs typeface="Arial"/>
                      </a:rPr>
                      <m:t> </m:t>
                    </m:r>
                  </m:oMath>
                </a14:m>
                <a:r>
                  <a:rPr lang="en-US" dirty="0">
                    <a:cs typeface="Times New Roman" panose="02020603050405020304" pitchFamily="18" charset="0"/>
                  </a:rPr>
                  <a:t>= 2(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cs typeface="Arial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cs typeface="Arial"/>
                              </a:rPr>
                            </m:ctrlPr>
                          </m:accPr>
                          <m:e>
                            <m:r>
                              <a:rPr lang="en-US" i="1">
                                <a:cs typeface="Arial"/>
                              </a:rPr>
                              <m:t>𝐶𝑉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cs typeface="Arial"/>
                          </a:rPr>
                          <m:t>𝑀𝑍</m:t>
                        </m:r>
                      </m:sub>
                    </m:sSub>
                  </m:oMath>
                </a14:m>
                <a:r>
                  <a:rPr lang="en-US" dirty="0">
                    <a:cs typeface="Times New Roman" panose="02020603050405020304" pitchFamily="18" charset="0"/>
                  </a:rPr>
                  <a:t> –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cs typeface="Arial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cs typeface="Arial"/>
                              </a:rPr>
                            </m:ctrlPr>
                          </m:accPr>
                          <m:e>
                            <m:r>
                              <a:rPr lang="en-US" i="1">
                                <a:cs typeface="Arial"/>
                              </a:rPr>
                              <m:t>𝐶𝑉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cs typeface="Arial"/>
                          </a:rPr>
                          <m:t>𝐷𝑍</m:t>
                        </m:r>
                      </m:sub>
                    </m:sSub>
                  </m:oMath>
                </a14:m>
                <a:r>
                  <a:rPr lang="en-US" dirty="0">
                    <a:cs typeface="Times New Roman" panose="02020603050405020304" pitchFamily="18" charset="0"/>
                  </a:rPr>
                  <a:t> ) </a:t>
                </a:r>
              </a:p>
              <a:p>
                <a:pPr marL="4763" lvl="2" indent="0">
                  <a:buClr>
                    <a:srgbClr val="727CA3"/>
                  </a:buClr>
                  <a:buSzPct val="7600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r>
                  <a:rPr lang="en-US" dirty="0">
                    <a:cs typeface="Times New Roman" panose="02020603050405020304" pitchFamily="18" charset="0"/>
                  </a:rPr>
                  <a:t>2) Consider the true compositions of parameters used in the estimators (i.e., if you got an assumption wrong). If V</a:t>
                </a:r>
                <a:r>
                  <a:rPr lang="en-US" baseline="-25000" dirty="0">
                    <a:cs typeface="Times New Roman" panose="02020603050405020304" pitchFamily="18" charset="0"/>
                  </a:rPr>
                  <a:t>D</a:t>
                </a:r>
                <a:r>
                  <a:rPr lang="en-US" dirty="0">
                    <a:cs typeface="Times New Roman" panose="02020603050405020304" pitchFamily="18" charset="0"/>
                  </a:rPr>
                  <a:t> is actually non-zero, then:</a:t>
                </a:r>
              </a:p>
              <a:p>
                <a:pPr marL="842963" lvl="2" indent="0">
                  <a:buClr>
                    <a:srgbClr val="727CA3"/>
                  </a:buClr>
                  <a:buSzPct val="7600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cs typeface="Arial"/>
                          </a:rPr>
                        </m:ctrlPr>
                      </m:sSubPr>
                      <m:e>
                        <m:r>
                          <a:rPr lang="en-US" i="1">
                            <a:cs typeface="Arial"/>
                          </a:rPr>
                          <m:t>𝐶𝑉</m:t>
                        </m:r>
                      </m:e>
                      <m:sub>
                        <m:r>
                          <a:rPr lang="en-US" i="1">
                            <a:cs typeface="Arial"/>
                          </a:rPr>
                          <m:t>𝑀𝑍</m:t>
                        </m:r>
                      </m:sub>
                    </m:sSub>
                  </m:oMath>
                </a14:m>
                <a:r>
                  <a:rPr lang="en-US" dirty="0">
                    <a:cs typeface="Times New Roman" panose="02020603050405020304" pitchFamily="18" charset="0"/>
                  </a:rPr>
                  <a:t> =     V</a:t>
                </a:r>
                <a:r>
                  <a:rPr lang="en-US" baseline="-25000" dirty="0">
                    <a:cs typeface="Times New Roman" panose="02020603050405020304" pitchFamily="18" charset="0"/>
                  </a:rPr>
                  <a:t>A</a:t>
                </a:r>
                <a:r>
                  <a:rPr lang="en-US" dirty="0">
                    <a:cs typeface="Times New Roman" panose="02020603050405020304" pitchFamily="18" charset="0"/>
                  </a:rPr>
                  <a:t> + V</a:t>
                </a:r>
                <a:r>
                  <a:rPr lang="en-US" baseline="-25000" dirty="0">
                    <a:cs typeface="Times New Roman" panose="02020603050405020304" pitchFamily="18" charset="0"/>
                  </a:rPr>
                  <a:t>C</a:t>
                </a:r>
                <a:r>
                  <a:rPr lang="en-US" dirty="0">
                    <a:cs typeface="Times New Roman" panose="02020603050405020304" pitchFamily="18" charset="0"/>
                  </a:rPr>
                  <a:t> + V</a:t>
                </a:r>
                <a:r>
                  <a:rPr lang="en-US" baseline="-25000" dirty="0">
                    <a:cs typeface="Times New Roman" panose="02020603050405020304" pitchFamily="18" charset="0"/>
                  </a:rPr>
                  <a:t>D</a:t>
                </a:r>
              </a:p>
              <a:p>
                <a:pPr marL="842963" lvl="2" indent="0">
                  <a:buClr>
                    <a:srgbClr val="727CA3"/>
                  </a:buClr>
                  <a:buSzPct val="7600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cs typeface="Arial"/>
                          </a:rPr>
                        </m:ctrlPr>
                      </m:sSubPr>
                      <m:e>
                        <m:r>
                          <a:rPr lang="en-US" i="1">
                            <a:cs typeface="Arial"/>
                          </a:rPr>
                          <m:t>𝐶𝑉</m:t>
                        </m:r>
                      </m:e>
                      <m:sub>
                        <m:r>
                          <a:rPr lang="en-US" i="1">
                            <a:cs typeface="Arial"/>
                          </a:rPr>
                          <m:t>𝐷𝑍</m:t>
                        </m:r>
                      </m:sub>
                    </m:sSub>
                  </m:oMath>
                </a14:m>
                <a:r>
                  <a:rPr lang="en-US" dirty="0">
                    <a:cs typeface="Times New Roman" panose="02020603050405020304" pitchFamily="18" charset="0"/>
                  </a:rPr>
                  <a:t> =    ½V</a:t>
                </a:r>
                <a:r>
                  <a:rPr lang="en-US" baseline="-25000" dirty="0">
                    <a:cs typeface="Times New Roman" panose="02020603050405020304" pitchFamily="18" charset="0"/>
                  </a:rPr>
                  <a:t>A</a:t>
                </a:r>
                <a:r>
                  <a:rPr lang="en-US" dirty="0">
                    <a:cs typeface="Times New Roman" panose="02020603050405020304" pitchFamily="18" charset="0"/>
                  </a:rPr>
                  <a:t> + V</a:t>
                </a:r>
                <a:r>
                  <a:rPr lang="en-US" baseline="-25000" dirty="0">
                    <a:cs typeface="Times New Roman" panose="02020603050405020304" pitchFamily="18" charset="0"/>
                  </a:rPr>
                  <a:t>C</a:t>
                </a:r>
                <a:r>
                  <a:rPr lang="en-US" dirty="0">
                    <a:cs typeface="Times New Roman" panose="02020603050405020304" pitchFamily="18" charset="0"/>
                  </a:rPr>
                  <a:t>+ ¼V</a:t>
                </a:r>
                <a:r>
                  <a:rPr lang="en-US" baseline="-25000" dirty="0">
                    <a:cs typeface="Times New Roman" panose="02020603050405020304" pitchFamily="18" charset="0"/>
                  </a:rPr>
                  <a:t>D</a:t>
                </a:r>
              </a:p>
              <a:p>
                <a:pPr marL="4763" lvl="2" indent="0">
                  <a:buClr>
                    <a:srgbClr val="727CA3"/>
                  </a:buClr>
                  <a:buSzPct val="7600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r>
                  <a:rPr lang="en-US" dirty="0">
                    <a:cs typeface="Times New Roman" panose="02020603050405020304" pitchFamily="18" charset="0"/>
                  </a:rPr>
                  <a:t>3) Finally, just substitute the true compositions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cs typeface="Arial"/>
                          </a:rPr>
                        </m:ctrlPr>
                      </m:sSubPr>
                      <m:e>
                        <m:r>
                          <a:rPr lang="en-US" i="1">
                            <a:cs typeface="Arial"/>
                          </a:rPr>
                          <m:t>𝐶𝑉</m:t>
                        </m:r>
                      </m:e>
                      <m:sub>
                        <m:r>
                          <a:rPr lang="en-US" i="1">
                            <a:cs typeface="Arial"/>
                          </a:rPr>
                          <m:t>𝑀𝑍</m:t>
                        </m:r>
                      </m:sub>
                    </m:sSub>
                  </m:oMath>
                </a14:m>
                <a:r>
                  <a:rPr lang="en-US" dirty="0"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cs typeface="Arial"/>
                          </a:rPr>
                        </m:ctrlPr>
                      </m:sSubPr>
                      <m:e>
                        <m:r>
                          <a:rPr lang="en-US" i="1">
                            <a:cs typeface="Arial"/>
                          </a:rPr>
                          <m:t>𝐶𝑉</m:t>
                        </m:r>
                      </m:e>
                      <m:sub>
                        <m:r>
                          <a:rPr lang="en-US" b="0" i="1" smtClean="0">
                            <a:cs typeface="Arial"/>
                          </a:rPr>
                          <m:t>𝐷</m:t>
                        </m:r>
                        <m:r>
                          <a:rPr lang="en-US" i="1">
                            <a:cs typeface="Arial"/>
                          </a:rPr>
                          <m:t>𝑍</m:t>
                        </m:r>
                      </m:sub>
                    </m:sSub>
                  </m:oMath>
                </a14:m>
                <a:r>
                  <a:rPr lang="en-US" dirty="0">
                    <a:cs typeface="Times New Roman" panose="02020603050405020304" pitchFamily="18" charset="0"/>
                  </a:rPr>
                  <a:t> into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cs typeface="Arial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cs typeface="Arial"/>
                              </a:rPr>
                            </m:ctrlPr>
                          </m:accPr>
                          <m:e>
                            <m:r>
                              <a:rPr lang="en-US" i="1">
                                <a:cs typeface="Arial"/>
                              </a:rPr>
                              <m:t>𝐶𝑉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cs typeface="Arial"/>
                          </a:rPr>
                          <m:t>𝑀𝑍</m:t>
                        </m:r>
                      </m:sub>
                    </m:sSub>
                  </m:oMath>
                </a14:m>
                <a:r>
                  <a:rPr lang="en-US" dirty="0"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cs typeface="Arial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cs typeface="Arial"/>
                              </a:rPr>
                            </m:ctrlPr>
                          </m:accPr>
                          <m:e>
                            <m:r>
                              <a:rPr lang="en-US" i="1">
                                <a:cs typeface="Arial"/>
                              </a:rPr>
                              <m:t>𝐶𝑉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cs typeface="Arial"/>
                          </a:rPr>
                          <m:t>𝐷𝑍</m:t>
                        </m:r>
                      </m:sub>
                    </m:sSub>
                  </m:oMath>
                </a14:m>
                <a:r>
                  <a:rPr lang="en-US" dirty="0">
                    <a:cs typeface="Times New Roman" panose="02020603050405020304" pitchFamily="18" charset="0"/>
                  </a:rPr>
                  <a:t> used in the estimator. Thus,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cs typeface="Arial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cs typeface="Arial"/>
                              </a:rPr>
                            </m:ctrlPr>
                          </m:accPr>
                          <m:e>
                            <m:r>
                              <a:rPr lang="en-US" i="1">
                                <a:cs typeface="Arial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cs typeface="Arial"/>
                          </a:rPr>
                          <m:t>𝐴</m:t>
                        </m:r>
                      </m:sub>
                    </m:sSub>
                    <m:r>
                      <a:rPr lang="en-US" i="1">
                        <a:cs typeface="Arial"/>
                      </a:rPr>
                      <m:t> </m:t>
                    </m:r>
                  </m:oMath>
                </a14:m>
                <a:r>
                  <a:rPr lang="en-US" dirty="0">
                    <a:cs typeface="Times New Roman" panose="02020603050405020304" pitchFamily="18" charset="0"/>
                  </a:rPr>
                  <a:t>in an ACE:</a:t>
                </a:r>
              </a:p>
              <a:p>
                <a:pPr marL="4763" lvl="2" indent="0">
                  <a:buClr>
                    <a:srgbClr val="727CA3"/>
                  </a:buClr>
                  <a:buSzPct val="7600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r>
                  <a:rPr lang="en-US" dirty="0">
                    <a:cs typeface="Times New Roman" panose="02020603050405020304" pitchFamily="18" charset="0"/>
                  </a:rPr>
                  <a:t>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cs typeface="Arial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cs typeface="Arial"/>
                              </a:rPr>
                            </m:ctrlPr>
                          </m:accPr>
                          <m:e>
                            <m:r>
                              <a:rPr lang="en-US" i="1">
                                <a:cs typeface="Arial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cs typeface="Arial"/>
                          </a:rPr>
                          <m:t>𝐴</m:t>
                        </m:r>
                      </m:sub>
                    </m:sSub>
                    <m:r>
                      <a:rPr lang="en-US" i="1">
                        <a:cs typeface="Arial"/>
                      </a:rPr>
                      <m:t> </m:t>
                    </m:r>
                  </m:oMath>
                </a14:m>
                <a:r>
                  <a:rPr lang="en-US" dirty="0">
                    <a:cs typeface="Times New Roman" panose="02020603050405020304" pitchFamily="18" charset="0"/>
                  </a:rPr>
                  <a:t>= 2*(V</a:t>
                </a:r>
                <a:r>
                  <a:rPr lang="en-US" baseline="-25000" dirty="0">
                    <a:cs typeface="Times New Roman" panose="02020603050405020304" pitchFamily="18" charset="0"/>
                  </a:rPr>
                  <a:t>A</a:t>
                </a:r>
                <a:r>
                  <a:rPr lang="en-US" dirty="0">
                    <a:cs typeface="Times New Roman" panose="02020603050405020304" pitchFamily="18" charset="0"/>
                  </a:rPr>
                  <a:t> + V</a:t>
                </a:r>
                <a:r>
                  <a:rPr lang="en-US" baseline="-25000" dirty="0">
                    <a:cs typeface="Times New Roman" panose="02020603050405020304" pitchFamily="18" charset="0"/>
                  </a:rPr>
                  <a:t>D</a:t>
                </a:r>
                <a:r>
                  <a:rPr lang="en-US" dirty="0">
                    <a:cs typeface="Times New Roman" panose="02020603050405020304" pitchFamily="18" charset="0"/>
                  </a:rPr>
                  <a:t> + V</a:t>
                </a:r>
                <a:r>
                  <a:rPr lang="en-US" baseline="-25000" dirty="0">
                    <a:cs typeface="Times New Roman" panose="02020603050405020304" pitchFamily="18" charset="0"/>
                  </a:rPr>
                  <a:t>C</a:t>
                </a:r>
                <a:r>
                  <a:rPr lang="en-US" dirty="0">
                    <a:cs typeface="Times New Roman" panose="02020603050405020304" pitchFamily="18" charset="0"/>
                  </a:rPr>
                  <a:t> – ½V</a:t>
                </a:r>
                <a:r>
                  <a:rPr lang="en-US" baseline="-25000" dirty="0">
                    <a:cs typeface="Times New Roman" panose="02020603050405020304" pitchFamily="18" charset="0"/>
                  </a:rPr>
                  <a:t>A</a:t>
                </a:r>
                <a:r>
                  <a:rPr lang="en-US" dirty="0">
                    <a:cs typeface="Times New Roman" panose="02020603050405020304" pitchFamily="18" charset="0"/>
                  </a:rPr>
                  <a:t> – ¼V</a:t>
                </a:r>
                <a:r>
                  <a:rPr lang="en-US" baseline="-25000" dirty="0">
                    <a:cs typeface="Times New Roman" panose="02020603050405020304" pitchFamily="18" charset="0"/>
                  </a:rPr>
                  <a:t>D</a:t>
                </a:r>
                <a:r>
                  <a:rPr lang="en-US" dirty="0">
                    <a:cs typeface="Times New Roman" panose="02020603050405020304" pitchFamily="18" charset="0"/>
                  </a:rPr>
                  <a:t> – V</a:t>
                </a:r>
                <a:r>
                  <a:rPr lang="en-US" baseline="-25000" dirty="0">
                    <a:cs typeface="Times New Roman" panose="02020603050405020304" pitchFamily="18" charset="0"/>
                  </a:rPr>
                  <a:t>C</a:t>
                </a:r>
                <a:r>
                  <a:rPr lang="en-US" dirty="0">
                    <a:cs typeface="Times New Roman" panose="02020603050405020304" pitchFamily="18" charset="0"/>
                  </a:rPr>
                  <a:t>) = V</a:t>
                </a:r>
                <a:r>
                  <a:rPr lang="en-US" baseline="-25000" dirty="0">
                    <a:cs typeface="Times New Roman" panose="02020603050405020304" pitchFamily="18" charset="0"/>
                  </a:rPr>
                  <a:t>A</a:t>
                </a:r>
                <a:r>
                  <a:rPr lang="en-US" dirty="0"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i="1" smtClean="0"/>
                        </m:ctrlPr>
                      </m:fPr>
                      <m:num>
                        <m:r>
                          <a:rPr lang="en-US" b="0" i="1" smtClean="0"/>
                          <m:t>3</m:t>
                        </m:r>
                      </m:num>
                      <m:den>
                        <m:r>
                          <a:rPr lang="en-US" b="0" i="1" smtClean="0"/>
                          <m:t>2</m:t>
                        </m:r>
                      </m:den>
                    </m:f>
                  </m:oMath>
                </a14:m>
                <a:r>
                  <a:rPr lang="en-US" dirty="0">
                    <a:cs typeface="Times New Roman" panose="02020603050405020304" pitchFamily="18" charset="0"/>
                  </a:rPr>
                  <a:t>V</a:t>
                </a:r>
                <a:r>
                  <a:rPr lang="en-US" baseline="-25000" dirty="0">
                    <a:cs typeface="Times New Roman" panose="02020603050405020304" pitchFamily="18" charset="0"/>
                  </a:rPr>
                  <a:t>D</a:t>
                </a:r>
                <a:r>
                  <a:rPr lang="en-US" dirty="0">
                    <a:cs typeface="Times New Roman" panose="02020603050405020304" pitchFamily="18" charset="0"/>
                  </a:rPr>
                  <a:t> </a:t>
                </a:r>
              </a:p>
              <a:p>
                <a:pPr marL="4763" lvl="2" indent="0">
                  <a:buClr>
                    <a:srgbClr val="727CA3"/>
                  </a:buClr>
                  <a:buSzPct val="7600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r>
                  <a:rPr lang="en-US" dirty="0">
                    <a:cs typeface="Times New Roman" panose="02020603050405020304" pitchFamily="18" charset="0"/>
                  </a:rPr>
                  <a:t>In word: when V</a:t>
                </a:r>
                <a:r>
                  <a:rPr lang="en-US" baseline="-25000" dirty="0">
                    <a:cs typeface="Times New Roman" panose="02020603050405020304" pitchFamily="18" charset="0"/>
                  </a:rPr>
                  <a:t>D</a:t>
                </a:r>
                <a:r>
                  <a:rPr lang="en-US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dirty="0">
                    <a:cs typeface="Times New Roman" panose="02020603050405020304" pitchFamily="18" charset="0"/>
                  </a:rPr>
                  <a:t> 0 but one fits an ACE model,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cs typeface="Arial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1" i="1">
                                <a:cs typeface="Arial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cs typeface="Arial"/>
                              </a:rPr>
                              <m:t>𝑽</m:t>
                            </m:r>
                          </m:e>
                        </m:acc>
                      </m:e>
                      <m:sub>
                        <m:r>
                          <a:rPr lang="en-US" b="1" i="1">
                            <a:cs typeface="Arial"/>
                          </a:rPr>
                          <m:t>𝑨</m:t>
                        </m:r>
                      </m:sub>
                    </m:sSub>
                    <m:r>
                      <a:rPr lang="en-US" b="1" i="1">
                        <a:cs typeface="Arial"/>
                      </a:rPr>
                      <m:t> </m:t>
                    </m:r>
                  </m:oMath>
                </a14:m>
                <a:r>
                  <a:rPr lang="en-US" b="1" dirty="0">
                    <a:cs typeface="Times New Roman" panose="02020603050405020304" pitchFamily="18" charset="0"/>
                  </a:rPr>
                  <a:t>is biased upwards by 1.5 of whatever V</a:t>
                </a:r>
                <a:r>
                  <a:rPr lang="en-US" b="1" baseline="-25000" dirty="0">
                    <a:cs typeface="Times New Roman" panose="02020603050405020304" pitchFamily="18" charset="0"/>
                  </a:rPr>
                  <a:t>D</a:t>
                </a:r>
                <a:r>
                  <a:rPr lang="en-US" b="1" dirty="0">
                    <a:cs typeface="Times New Roman" panose="02020603050405020304" pitchFamily="18" charset="0"/>
                  </a:rPr>
                  <a:t> truly is.</a:t>
                </a:r>
              </a:p>
              <a:p>
                <a:pPr marL="4763" lvl="2" indent="0">
                  <a:buClr>
                    <a:srgbClr val="727CA3"/>
                  </a:buClr>
                  <a:buSzPct val="7600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r>
                  <a:rPr lang="en-US" dirty="0">
                    <a:cs typeface="Times New Roman" panose="02020603050405020304" pitchFamily="18" charset="0"/>
                  </a:rPr>
                  <a:t>4) Similarly,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cs typeface="Arial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cs typeface="Arial"/>
                              </a:rPr>
                            </m:ctrlPr>
                          </m:accPr>
                          <m:e>
                            <m:r>
                              <a:rPr lang="en-US" i="1">
                                <a:cs typeface="Arial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cs typeface="Arial"/>
                          </a:rPr>
                          <m:t>𝐶</m:t>
                        </m:r>
                      </m:sub>
                    </m:sSub>
                    <m:r>
                      <a:rPr lang="en-US" i="1">
                        <a:cs typeface="Arial"/>
                      </a:rPr>
                      <m:t> </m:t>
                    </m:r>
                  </m:oMath>
                </a14:m>
                <a:r>
                  <a:rPr lang="en-US" dirty="0">
                    <a:cs typeface="Times New Roman" panose="02020603050405020304" pitchFamily="18" charset="0"/>
                  </a:rPr>
                  <a:t>= V</a:t>
                </a:r>
                <a:r>
                  <a:rPr lang="en-US" baseline="-25000" dirty="0">
                    <a:cs typeface="Times New Roman" panose="02020603050405020304" pitchFamily="18" charset="0"/>
                  </a:rPr>
                  <a:t>C</a:t>
                </a:r>
                <a:r>
                  <a:rPr lang="en-US" dirty="0">
                    <a:cs typeface="Times New Roman" panose="02020603050405020304" pitchFamily="18" charset="0"/>
                  </a:rPr>
                  <a:t> - ½V</a:t>
                </a:r>
                <a:r>
                  <a:rPr lang="en-US" baseline="-25000" dirty="0">
                    <a:cs typeface="Times New Roman" panose="02020603050405020304" pitchFamily="18" charset="0"/>
                  </a:rPr>
                  <a:t>D</a:t>
                </a:r>
                <a:r>
                  <a:rPr lang="en-US" dirty="0"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cs typeface="Arial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1" i="1">
                                <a:cs typeface="Arial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cs typeface="Arial"/>
                              </a:rPr>
                              <m:t>𝑽</m:t>
                            </m:r>
                          </m:e>
                        </m:acc>
                      </m:e>
                      <m:sub>
                        <m:r>
                          <a:rPr lang="en-US" b="1" i="1" smtClean="0">
                            <a:cs typeface="Arial"/>
                          </a:rPr>
                          <m:t>𝑪</m:t>
                        </m:r>
                      </m:sub>
                    </m:sSub>
                  </m:oMath>
                </a14:m>
                <a:r>
                  <a:rPr lang="en-US" b="1" dirty="0">
                    <a:cs typeface="Times New Roman" panose="02020603050405020304" pitchFamily="18" charset="0"/>
                  </a:rPr>
                  <a:t> is biased down by ½ of what V</a:t>
                </a:r>
                <a:r>
                  <a:rPr lang="en-US" b="1" baseline="-25000" dirty="0">
                    <a:cs typeface="Times New Roman" panose="02020603050405020304" pitchFamily="18" charset="0"/>
                  </a:rPr>
                  <a:t>D</a:t>
                </a:r>
                <a:r>
                  <a:rPr lang="en-US" b="1" dirty="0">
                    <a:cs typeface="Times New Roman" panose="02020603050405020304" pitchFamily="18" charset="0"/>
                  </a:rPr>
                  <a:t> is.</a:t>
                </a:r>
              </a:p>
              <a:p>
                <a:pPr marL="4763" lvl="2" indent="0">
                  <a:buClr>
                    <a:srgbClr val="727CA3"/>
                  </a:buClr>
                  <a:buSzPct val="7600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endParaRPr lang="en-US" dirty="0">
                  <a:cs typeface="Times New Roman" panose="02020603050405020304" pitchFamily="18" charset="0"/>
                </a:endParaRPr>
              </a:p>
              <a:p>
                <a:endParaRPr lang="en-US" sz="20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49828C-0708-41AC-864D-99CAC32FDE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03" t="-1163" r="-241" b="-58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85236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6DAB9-E666-E8D4-96E1-00473FFBB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 &amp; Paper Practice 2:</a:t>
            </a:r>
            <a:br>
              <a:rPr lang="en-US" dirty="0"/>
            </a:br>
            <a:r>
              <a:rPr lang="en-US" dirty="0"/>
              <a:t>Deriving biases of ADE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0EDF08-807D-3DBD-74DB-9E1B4F432BA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42863" indent="0">
                  <a:buClr>
                    <a:srgbClr val="727CA3"/>
                  </a:buClr>
                  <a:buSzPct val="7600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r>
                  <a:rPr lang="en-US" sz="2400" dirty="0">
                    <a:cs typeface="Times New Roman" panose="02020603050405020304" pitchFamily="18" charset="0"/>
                  </a:rPr>
                  <a:t>1) Use what we just learned to derive the bias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cs typeface="Arial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>
                                <a:cs typeface="Arial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cs typeface="Arial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sz="2400" i="1">
                            <a:cs typeface="Arial"/>
                          </a:rPr>
                          <m:t>𝐴</m:t>
                        </m:r>
                      </m:sub>
                    </m:sSub>
                    <m:r>
                      <a:rPr lang="en-US" sz="2400" i="1">
                        <a:cs typeface="Arial"/>
                      </a:rPr>
                      <m:t> </m:t>
                    </m:r>
                  </m:oMath>
                </a14:m>
                <a:r>
                  <a:rPr lang="en-US" sz="2400" dirty="0">
                    <a:cs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cs typeface="Arial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>
                                <a:cs typeface="Arial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cs typeface="Arial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sz="2400" b="0" i="1" smtClean="0">
                            <a:cs typeface="Arial"/>
                          </a:rPr>
                          <m:t>𝐷</m:t>
                        </m:r>
                      </m:sub>
                    </m:sSub>
                    <m:r>
                      <a:rPr lang="en-US" sz="2400" i="1">
                        <a:cs typeface="Arial"/>
                      </a:rPr>
                      <m:t> </m:t>
                    </m:r>
                  </m:oMath>
                </a14:m>
                <a:r>
                  <a:rPr lang="en-US" sz="2400" dirty="0">
                    <a:cs typeface="Times New Roman" panose="02020603050405020304" pitchFamily="18" charset="0"/>
                  </a:rPr>
                  <a:t>in an ADE model (where we assume V</a:t>
                </a:r>
                <a:r>
                  <a:rPr lang="en-US" sz="2400" baseline="-25000" dirty="0">
                    <a:cs typeface="Times New Roman" panose="02020603050405020304" pitchFamily="18" charset="0"/>
                  </a:rPr>
                  <a:t>C</a:t>
                </a:r>
                <a:r>
                  <a:rPr lang="en-US" sz="2400" dirty="0">
                    <a:cs typeface="Times New Roman" panose="02020603050405020304" pitchFamily="18" charset="0"/>
                  </a:rPr>
                  <a:t>=0). Recall:</a:t>
                </a:r>
              </a:p>
              <a:p>
                <a:pPr marL="842963" lvl="2" indent="0">
                  <a:buClr>
                    <a:srgbClr val="727CA3"/>
                  </a:buClr>
                  <a:buSzPct val="7600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cs typeface="Arial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>
                                <a:cs typeface="Arial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cs typeface="Arial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sz="2400" i="1">
                            <a:cs typeface="Arial"/>
                          </a:rPr>
                          <m:t>𝐴</m:t>
                        </m:r>
                      </m:sub>
                    </m:sSub>
                    <m:r>
                      <a:rPr lang="en-US" sz="2400" i="1">
                        <a:cs typeface="Arial"/>
                      </a:rPr>
                      <m:t> </m:t>
                    </m:r>
                  </m:oMath>
                </a14:m>
                <a:r>
                  <a:rPr lang="en-US" sz="2400" dirty="0">
                    <a:cs typeface="Times New Roman" panose="02020603050405020304" pitchFamily="18" charset="0"/>
                  </a:rPr>
                  <a:t>=     4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cs typeface="Arial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>
                                <a:cs typeface="Arial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cs typeface="Arial"/>
                              </a:rPr>
                              <m:t>𝐶𝑉</m:t>
                            </m:r>
                          </m:e>
                        </m:acc>
                      </m:e>
                      <m:sub>
                        <m:r>
                          <a:rPr lang="en-US" sz="2400" b="0" i="1" smtClean="0">
                            <a:cs typeface="Arial"/>
                          </a:rPr>
                          <m:t>𝐷</m:t>
                        </m:r>
                        <m:r>
                          <a:rPr lang="en-US" sz="2400" i="1">
                            <a:cs typeface="Arial"/>
                          </a:rPr>
                          <m:t>𝑍</m:t>
                        </m:r>
                      </m:sub>
                    </m:sSub>
                  </m:oMath>
                </a14:m>
                <a:r>
                  <a:rPr lang="en-US" sz="2400" dirty="0">
                    <a:cs typeface="Times New Roman" panose="02020603050405020304" pitchFamily="18" charset="0"/>
                  </a:rPr>
                  <a:t> –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cs typeface="Arial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>
                                <a:cs typeface="Arial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cs typeface="Arial"/>
                              </a:rPr>
                              <m:t>𝐶𝑉</m:t>
                            </m:r>
                          </m:e>
                        </m:acc>
                      </m:e>
                      <m:sub>
                        <m:r>
                          <a:rPr lang="en-US" sz="2400" i="1">
                            <a:cs typeface="Arial"/>
                          </a:rPr>
                          <m:t>𝑀𝑍</m:t>
                        </m:r>
                      </m:sub>
                    </m:sSub>
                  </m:oMath>
                </a14:m>
                <a:r>
                  <a:rPr lang="en-US" sz="2400" dirty="0">
                    <a:cs typeface="Times New Roman" panose="02020603050405020304" pitchFamily="18" charset="0"/>
                  </a:rPr>
                  <a:t> </a:t>
                </a:r>
                <a:endParaRPr lang="en-US" sz="2400" i="1" dirty="0">
                  <a:cs typeface="Times New Roman" panose="02020603050405020304" pitchFamily="18" charset="0"/>
                </a:endParaRPr>
              </a:p>
              <a:p>
                <a:pPr marL="842963" lvl="2" indent="0">
                  <a:buClr>
                    <a:srgbClr val="727CA3"/>
                  </a:buClr>
                  <a:buSzPct val="7600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cs typeface="Arial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>
                                <a:cs typeface="Arial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cs typeface="Arial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sz="2400" b="0" i="1" smtClean="0">
                            <a:cs typeface="Arial"/>
                          </a:rPr>
                          <m:t>𝐷</m:t>
                        </m:r>
                      </m:sub>
                    </m:sSub>
                    <m:r>
                      <a:rPr lang="en-US" sz="2400" i="1">
                        <a:cs typeface="Arial"/>
                      </a:rPr>
                      <m:t> </m:t>
                    </m:r>
                  </m:oMath>
                </a14:m>
                <a:r>
                  <a:rPr lang="en-US" sz="2400" dirty="0">
                    <a:cs typeface="Times New Roman" panose="02020603050405020304" pitchFamily="18" charset="0"/>
                  </a:rPr>
                  <a:t>=     2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cs typeface="Arial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>
                                <a:cs typeface="Arial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cs typeface="Arial"/>
                              </a:rPr>
                              <m:t>𝐶𝑉</m:t>
                            </m:r>
                          </m:e>
                        </m:acc>
                      </m:e>
                      <m:sub>
                        <m:r>
                          <a:rPr lang="en-US" sz="2400" i="1">
                            <a:cs typeface="Arial"/>
                          </a:rPr>
                          <m:t>𝑀𝑍</m:t>
                        </m:r>
                      </m:sub>
                    </m:sSub>
                  </m:oMath>
                </a14:m>
                <a:r>
                  <a:rPr lang="en-US" sz="2400" dirty="0">
                    <a:cs typeface="Times New Roman" panose="02020603050405020304" pitchFamily="18" charset="0"/>
                  </a:rPr>
                  <a:t> – 4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cs typeface="Arial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>
                                <a:cs typeface="Arial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cs typeface="Arial"/>
                              </a:rPr>
                              <m:t>𝐶𝑉</m:t>
                            </m:r>
                          </m:e>
                        </m:acc>
                      </m:e>
                      <m:sub>
                        <m:r>
                          <a:rPr lang="en-US" sz="2400" b="0" i="1" smtClean="0">
                            <a:cs typeface="Arial"/>
                          </a:rPr>
                          <m:t>𝐷</m:t>
                        </m:r>
                        <m:r>
                          <a:rPr lang="en-US" sz="2400" i="1">
                            <a:cs typeface="Arial"/>
                          </a:rPr>
                          <m:t>𝑍</m:t>
                        </m:r>
                      </m:sub>
                    </m:sSub>
                  </m:oMath>
                </a14:m>
                <a:endParaRPr lang="en-US" sz="2400" dirty="0">
                  <a:cs typeface="Times New Roman" panose="02020603050405020304" pitchFamily="18" charset="0"/>
                </a:endParaRPr>
              </a:p>
              <a:p>
                <a:pPr marL="842963" lvl="2" indent="0">
                  <a:buClr>
                    <a:srgbClr val="727CA3"/>
                  </a:buClr>
                  <a:buSzPct val="7600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cs typeface="Arial"/>
                          </a:rPr>
                        </m:ctrlPr>
                      </m:sSubPr>
                      <m:e>
                        <m:r>
                          <a:rPr lang="en-US" sz="2400" i="1">
                            <a:cs typeface="Arial"/>
                          </a:rPr>
                          <m:t>𝐶𝑉</m:t>
                        </m:r>
                      </m:e>
                      <m:sub>
                        <m:r>
                          <a:rPr lang="en-US" sz="2400" i="1">
                            <a:cs typeface="Arial"/>
                          </a:rPr>
                          <m:t>𝑀𝑍</m:t>
                        </m:r>
                      </m:sub>
                    </m:sSub>
                  </m:oMath>
                </a14:m>
                <a:r>
                  <a:rPr lang="en-US" sz="2400" dirty="0">
                    <a:cs typeface="Times New Roman" panose="02020603050405020304" pitchFamily="18" charset="0"/>
                  </a:rPr>
                  <a:t> =   V</a:t>
                </a:r>
                <a:r>
                  <a:rPr lang="en-US" sz="2400" baseline="-25000" dirty="0"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cs typeface="Times New Roman" panose="02020603050405020304" pitchFamily="18" charset="0"/>
                  </a:rPr>
                  <a:t> +    V</a:t>
                </a:r>
                <a:r>
                  <a:rPr lang="en-US" sz="2400" baseline="-25000" dirty="0">
                    <a:cs typeface="Times New Roman" panose="02020603050405020304" pitchFamily="18" charset="0"/>
                  </a:rPr>
                  <a:t>D</a:t>
                </a:r>
                <a:r>
                  <a:rPr lang="en-US" sz="2400" dirty="0">
                    <a:cs typeface="Times New Roman" panose="02020603050405020304" pitchFamily="18" charset="0"/>
                  </a:rPr>
                  <a:t> + V</a:t>
                </a:r>
                <a:r>
                  <a:rPr lang="en-US" sz="2400" baseline="-25000" dirty="0">
                    <a:cs typeface="Times New Roman" panose="02020603050405020304" pitchFamily="18" charset="0"/>
                  </a:rPr>
                  <a:t>C</a:t>
                </a:r>
              </a:p>
              <a:p>
                <a:pPr marL="842963" lvl="2" indent="0">
                  <a:buClr>
                    <a:srgbClr val="727CA3"/>
                  </a:buClr>
                  <a:buSzPct val="7600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cs typeface="Arial"/>
                          </a:rPr>
                        </m:ctrlPr>
                      </m:sSubPr>
                      <m:e>
                        <m:r>
                          <a:rPr lang="en-US" sz="2400" i="1">
                            <a:cs typeface="Arial"/>
                          </a:rPr>
                          <m:t>𝐶𝑉</m:t>
                        </m:r>
                      </m:e>
                      <m:sub>
                        <m:r>
                          <a:rPr lang="en-US" sz="2400" b="0" i="1" smtClean="0">
                            <a:cs typeface="Arial"/>
                          </a:rPr>
                          <m:t>𝐷</m:t>
                        </m:r>
                        <m:r>
                          <a:rPr lang="en-US" sz="2400" i="1">
                            <a:cs typeface="Arial"/>
                          </a:rPr>
                          <m:t>𝑍</m:t>
                        </m:r>
                      </m:sub>
                    </m:sSub>
                  </m:oMath>
                </a14:m>
                <a:r>
                  <a:rPr lang="en-US" sz="2400" dirty="0">
                    <a:cs typeface="Times New Roman" panose="02020603050405020304" pitchFamily="18" charset="0"/>
                  </a:rPr>
                  <a:t> =  ½V</a:t>
                </a:r>
                <a:r>
                  <a:rPr lang="en-US" sz="2400" baseline="-25000" dirty="0"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cs typeface="Times New Roman" panose="02020603050405020304" pitchFamily="18" charset="0"/>
                  </a:rPr>
                  <a:t> + ¼V</a:t>
                </a:r>
                <a:r>
                  <a:rPr lang="en-US" sz="2400" baseline="-25000" dirty="0">
                    <a:cs typeface="Times New Roman" panose="02020603050405020304" pitchFamily="18" charset="0"/>
                  </a:rPr>
                  <a:t>D</a:t>
                </a:r>
                <a:r>
                  <a:rPr lang="en-US" sz="2400" dirty="0">
                    <a:cs typeface="Times New Roman" panose="02020603050405020304" pitchFamily="18" charset="0"/>
                  </a:rPr>
                  <a:t> + V</a:t>
                </a:r>
                <a:r>
                  <a:rPr lang="en-US" sz="2400" baseline="-25000" dirty="0">
                    <a:cs typeface="Times New Roman" panose="02020603050405020304" pitchFamily="18" charset="0"/>
                  </a:rPr>
                  <a:t>C</a:t>
                </a:r>
              </a:p>
              <a:p>
                <a:pPr marL="4763" lvl="2" indent="0">
                  <a:buClr>
                    <a:srgbClr val="727CA3"/>
                  </a:buClr>
                  <a:buSzPct val="7600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r>
                  <a:rPr lang="en-US" sz="2400" dirty="0">
                    <a:cs typeface="Times New Roman" panose="02020603050405020304" pitchFamily="18" charset="0"/>
                  </a:rPr>
                  <a:t>2) Now just substitute the true compositions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cs typeface="Arial"/>
                          </a:rPr>
                        </m:ctrlPr>
                      </m:sSubPr>
                      <m:e>
                        <m:r>
                          <a:rPr lang="en-US" sz="2400" i="1">
                            <a:cs typeface="Arial"/>
                          </a:rPr>
                          <m:t>𝐶𝑉</m:t>
                        </m:r>
                      </m:e>
                      <m:sub>
                        <m:r>
                          <a:rPr lang="en-US" sz="2400" i="1">
                            <a:cs typeface="Arial"/>
                          </a:rPr>
                          <m:t>𝑀𝑍</m:t>
                        </m:r>
                      </m:sub>
                    </m:sSub>
                  </m:oMath>
                </a14:m>
                <a:r>
                  <a:rPr lang="en-US" sz="2400" dirty="0"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cs typeface="Arial"/>
                          </a:rPr>
                        </m:ctrlPr>
                      </m:sSubPr>
                      <m:e>
                        <m:r>
                          <a:rPr lang="en-US" sz="2400" i="1">
                            <a:cs typeface="Arial"/>
                          </a:rPr>
                          <m:t>𝐶𝑉</m:t>
                        </m:r>
                      </m:e>
                      <m:sub>
                        <m:r>
                          <a:rPr lang="en-US" sz="2400" i="1">
                            <a:cs typeface="Arial"/>
                          </a:rPr>
                          <m:t>𝐷𝑍</m:t>
                        </m:r>
                      </m:sub>
                    </m:sSub>
                  </m:oMath>
                </a14:m>
                <a:r>
                  <a:rPr lang="en-US" sz="2400" dirty="0">
                    <a:cs typeface="Times New Roman" panose="02020603050405020304" pitchFamily="18" charset="0"/>
                  </a:rPr>
                  <a:t> into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cs typeface="Arial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>
                                <a:cs typeface="Arial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cs typeface="Arial"/>
                              </a:rPr>
                              <m:t>𝐶𝑉</m:t>
                            </m:r>
                          </m:e>
                        </m:acc>
                      </m:e>
                      <m:sub>
                        <m:r>
                          <a:rPr lang="en-US" sz="2400" i="1">
                            <a:cs typeface="Arial"/>
                          </a:rPr>
                          <m:t>𝑀𝑍</m:t>
                        </m:r>
                      </m:sub>
                    </m:sSub>
                  </m:oMath>
                </a14:m>
                <a:r>
                  <a:rPr lang="en-US" sz="2400" dirty="0"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cs typeface="Arial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>
                                <a:cs typeface="Arial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cs typeface="Arial"/>
                              </a:rPr>
                              <m:t>𝐶𝑉</m:t>
                            </m:r>
                          </m:e>
                        </m:acc>
                      </m:e>
                      <m:sub>
                        <m:r>
                          <a:rPr lang="en-US" sz="2400" i="1">
                            <a:cs typeface="Arial"/>
                          </a:rPr>
                          <m:t>𝐷𝑍</m:t>
                        </m:r>
                      </m:sub>
                    </m:sSub>
                  </m:oMath>
                </a14:m>
                <a:r>
                  <a:rPr lang="en-US" sz="2400" dirty="0">
                    <a:cs typeface="Times New Roman" panose="02020603050405020304" pitchFamily="18" charset="0"/>
                  </a:rPr>
                  <a:t> used in the estimator to see how our estimates are biased.</a:t>
                </a:r>
              </a:p>
              <a:p>
                <a:pPr marL="4763" lvl="2" indent="0">
                  <a:buClr>
                    <a:srgbClr val="727CA3"/>
                  </a:buClr>
                  <a:buSzPct val="7600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r>
                  <a:rPr lang="en-US" sz="24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QUESTION2.1: </a:t>
                </a:r>
                <a:r>
                  <a:rPr lang="en-US" sz="2400" dirty="0">
                    <a:cs typeface="Times New Roman" panose="02020603050405020304" pitchFamily="18" charset="0"/>
                  </a:rPr>
                  <a:t>How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cs typeface="Arial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>
                                <a:cs typeface="Arial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cs typeface="Arial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sz="2400" i="1">
                            <a:cs typeface="Arial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sz="2400" dirty="0">
                    <a:cs typeface="Times New Roman" panose="02020603050405020304" pitchFamily="18" charset="0"/>
                  </a:rPr>
                  <a:t> is biased in an ADE model when V</a:t>
                </a:r>
                <a:r>
                  <a:rPr lang="en-US" sz="2400" baseline="-25000" dirty="0">
                    <a:cs typeface="Times New Roman" panose="02020603050405020304" pitchFamily="18" charset="0"/>
                  </a:rPr>
                  <a:t>C</a:t>
                </a:r>
                <a:r>
                  <a:rPr lang="en-US" sz="2400" dirty="0">
                    <a:cs typeface="Times New Roman" panose="02020603050405020304" pitchFamily="18" charset="0"/>
                  </a:rPr>
                  <a:t> (contrary to our assumption) is actually non-zero?</a:t>
                </a:r>
                <a:endParaRPr lang="en-US" sz="2400" i="1" dirty="0">
                  <a:cs typeface="Times New Roman" panose="02020603050405020304" pitchFamily="18" charset="0"/>
                </a:endParaRPr>
              </a:p>
              <a:p>
                <a:pPr marL="4763" lvl="2" indent="0">
                  <a:buClr>
                    <a:srgbClr val="727CA3"/>
                  </a:buClr>
                  <a:buSzPct val="7600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r>
                  <a:rPr lang="en-US" sz="24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QUESTION2.2: </a:t>
                </a:r>
                <a:r>
                  <a:rPr lang="en-US" sz="2400" dirty="0">
                    <a:cs typeface="Times New Roman" panose="02020603050405020304" pitchFamily="18" charset="0"/>
                  </a:rPr>
                  <a:t>How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cs typeface="Arial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>
                                <a:cs typeface="Arial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cs typeface="Arial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sz="2400" b="0" i="1" smtClean="0">
                            <a:cs typeface="Arial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n-US" sz="2400" i="1" dirty="0"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cs typeface="Times New Roman" panose="02020603050405020304" pitchFamily="18" charset="0"/>
                  </a:rPr>
                  <a:t>biased in an ADE model when V</a:t>
                </a:r>
                <a:r>
                  <a:rPr lang="en-US" sz="2400" baseline="-25000" dirty="0">
                    <a:cs typeface="Times New Roman" panose="02020603050405020304" pitchFamily="18" charset="0"/>
                  </a:rPr>
                  <a:t>C</a:t>
                </a:r>
                <a:r>
                  <a:rPr lang="en-US" sz="2400" dirty="0">
                    <a:cs typeface="Times New Roman" panose="02020603050405020304" pitchFamily="18" charset="0"/>
                  </a:rPr>
                  <a:t> (contrary to our assumption) is actually non-zero?</a:t>
                </a:r>
                <a:endParaRPr lang="en-US" sz="2400" i="1" dirty="0">
                  <a:cs typeface="Times New Roman" panose="02020603050405020304" pitchFamily="18" charset="0"/>
                </a:endParaRPr>
              </a:p>
              <a:p>
                <a:endParaRPr lang="en-US" sz="24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0EDF08-807D-3DBD-74DB-9E1B4F432B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44" t="-2035" b="-8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5317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EB7A6-C5A4-3F0E-A0AD-53D2E9429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B5A6FF-2145-15D5-E4EA-F645C10635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 a genotype, G</a:t>
            </a:r>
          </a:p>
          <a:p>
            <a:r>
              <a:rPr lang="en-US" dirty="0"/>
              <a:t>What might we want to know about this genotype?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3453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9903F-88FF-F3ED-BFEB-88AB1996C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 &amp; Paper Practice:</a:t>
            </a:r>
            <a:br>
              <a:rPr lang="en-US" dirty="0"/>
            </a:br>
            <a:r>
              <a:rPr lang="en-US" dirty="0"/>
              <a:t>Deriving biases of ADE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10AC1C-9939-A0FB-B67E-E0A8835BEAA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4763" lvl="2" indent="0">
                  <a:buClr>
                    <a:srgbClr val="727CA3"/>
                  </a:buClr>
                  <a:buSzPct val="7600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r>
                  <a:rPr lang="en-US" sz="24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QUESTION2.1: </a:t>
                </a:r>
                <a:r>
                  <a:rPr lang="en-US" sz="2400" dirty="0">
                    <a:cs typeface="Times New Roman" panose="02020603050405020304" pitchFamily="18" charset="0"/>
                  </a:rPr>
                  <a:t>How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cs typeface="Arial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>
                                <a:cs typeface="Arial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cs typeface="Arial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sz="2400" i="1">
                            <a:cs typeface="Arial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sz="2400" dirty="0">
                    <a:cs typeface="Times New Roman" panose="02020603050405020304" pitchFamily="18" charset="0"/>
                  </a:rPr>
                  <a:t> biased in an ADE model when V</a:t>
                </a:r>
                <a:r>
                  <a:rPr lang="en-US" sz="2400" baseline="-25000" dirty="0">
                    <a:cs typeface="Times New Roman" panose="02020603050405020304" pitchFamily="18" charset="0"/>
                  </a:rPr>
                  <a:t>C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i="1" smtClean="0"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400" i="1" dirty="0"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cs typeface="Times New Roman" panose="02020603050405020304" pitchFamily="18" charset="0"/>
                  </a:rPr>
                  <a:t>0?</a:t>
                </a:r>
              </a:p>
              <a:p>
                <a:pPr marL="4763" lvl="2" indent="0">
                  <a:buClr>
                    <a:srgbClr val="727CA3"/>
                  </a:buClr>
                  <a:buSzPct val="7600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endParaRPr lang="en-US" sz="2400" i="1" dirty="0">
                  <a:cs typeface="Times New Roman" panose="02020603050405020304" pitchFamily="18" charset="0"/>
                </a:endParaRPr>
              </a:p>
              <a:p>
                <a:pPr marL="4763" lvl="2" indent="0">
                  <a:buClr>
                    <a:srgbClr val="727CA3"/>
                  </a:buClr>
                  <a:buSzPct val="7600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endParaRPr lang="en-US" sz="2400" i="1" dirty="0">
                  <a:cs typeface="Times New Roman" panose="02020603050405020304" pitchFamily="18" charset="0"/>
                </a:endParaRPr>
              </a:p>
              <a:p>
                <a:pPr marL="4763" lvl="2" indent="0">
                  <a:buClr>
                    <a:srgbClr val="727CA3"/>
                  </a:buClr>
                  <a:buSzPct val="7600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endParaRPr lang="en-US" sz="2400" i="1" dirty="0">
                  <a:cs typeface="Times New Roman" panose="02020603050405020304" pitchFamily="18" charset="0"/>
                </a:endParaRPr>
              </a:p>
              <a:p>
                <a:pPr marL="4763" lvl="2" indent="0">
                  <a:buClr>
                    <a:srgbClr val="727CA3"/>
                  </a:buClr>
                  <a:buSzPct val="7600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endParaRPr lang="en-US" sz="2400" i="1" dirty="0">
                  <a:cs typeface="Times New Roman" panose="02020603050405020304" pitchFamily="18" charset="0"/>
                </a:endParaRPr>
              </a:p>
              <a:p>
                <a:pPr marL="4763" lvl="2" indent="0">
                  <a:buClr>
                    <a:srgbClr val="727CA3"/>
                  </a:buClr>
                  <a:buSzPct val="7600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endParaRPr lang="en-US" sz="2400" i="1" dirty="0">
                  <a:cs typeface="Times New Roman" panose="02020603050405020304" pitchFamily="18" charset="0"/>
                </a:endParaRPr>
              </a:p>
              <a:p>
                <a:pPr marL="4763" lvl="2" indent="0">
                  <a:buClr>
                    <a:srgbClr val="727CA3"/>
                  </a:buClr>
                  <a:buSzPct val="7600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r>
                  <a:rPr lang="en-US" sz="24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QUESTION2.2: </a:t>
                </a:r>
                <a:r>
                  <a:rPr lang="en-US" sz="2400" dirty="0">
                    <a:cs typeface="Times New Roman" panose="02020603050405020304" pitchFamily="18" charset="0"/>
                  </a:rPr>
                  <a:t>How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cs typeface="Arial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>
                                <a:cs typeface="Arial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cs typeface="Arial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sz="2400" b="0" i="1" smtClean="0">
                            <a:cs typeface="Arial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n-US" sz="2400" i="1" dirty="0"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cs typeface="Times New Roman" panose="02020603050405020304" pitchFamily="18" charset="0"/>
                  </a:rPr>
                  <a:t>biased in an ADE model when V</a:t>
                </a:r>
                <a:r>
                  <a:rPr lang="en-US" sz="2400" baseline="-25000" dirty="0">
                    <a:cs typeface="Times New Roman" panose="02020603050405020304" pitchFamily="18" charset="0"/>
                  </a:rPr>
                  <a:t>C</a:t>
                </a:r>
                <a14:m>
                  <m:oMath xmlns:m="http://schemas.openxmlformats.org/officeDocument/2006/math">
                    <m:r>
                      <a:rPr lang="en-US" sz="2400"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400" i="1" dirty="0"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cs typeface="Times New Roman" panose="02020603050405020304" pitchFamily="18" charset="0"/>
                  </a:rPr>
                  <a:t>0?</a:t>
                </a:r>
              </a:p>
              <a:p>
                <a:pPr marL="4763" lvl="2" indent="0">
                  <a:buClr>
                    <a:srgbClr val="727CA3"/>
                  </a:buClr>
                  <a:buSzPct val="7600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endParaRPr lang="en-US" sz="2400" i="1" dirty="0">
                  <a:cs typeface="Times New Roman" panose="02020603050405020304" pitchFamily="18" charset="0"/>
                </a:endParaRPr>
              </a:p>
              <a:p>
                <a:endParaRPr lang="en-US" sz="24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10AC1C-9939-A0FB-B67E-E0A8835BEA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44" t="-2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04874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9903F-88FF-F3ED-BFEB-88AB1996C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 &amp; Paper Practice:</a:t>
            </a:r>
            <a:br>
              <a:rPr lang="en-US" dirty="0"/>
            </a:br>
            <a:r>
              <a:rPr lang="en-US" dirty="0"/>
              <a:t>Deriving biases of ADE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10AC1C-9939-A0FB-B67E-E0A8835BEAA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4763" lvl="2" indent="0">
                  <a:buClr>
                    <a:srgbClr val="727CA3"/>
                  </a:buClr>
                  <a:buSzPct val="7600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r>
                  <a:rPr lang="en-US" sz="24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QUESTION2.1: </a:t>
                </a:r>
                <a:r>
                  <a:rPr lang="en-US" sz="2400" dirty="0">
                    <a:cs typeface="Times New Roman" panose="02020603050405020304" pitchFamily="18" charset="0"/>
                  </a:rPr>
                  <a:t>How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cs typeface="Arial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>
                                <a:cs typeface="Arial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cs typeface="Arial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sz="2400" i="1">
                            <a:cs typeface="Arial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sz="2400" dirty="0">
                    <a:cs typeface="Times New Roman" panose="02020603050405020304" pitchFamily="18" charset="0"/>
                  </a:rPr>
                  <a:t> biased in an ADE model when V</a:t>
                </a:r>
                <a:r>
                  <a:rPr lang="en-US" sz="2400" baseline="-25000" dirty="0">
                    <a:cs typeface="Times New Roman" panose="02020603050405020304" pitchFamily="18" charset="0"/>
                  </a:rPr>
                  <a:t>C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i="1" smtClean="0"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400" i="1" dirty="0"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cs typeface="Times New Roman" panose="02020603050405020304" pitchFamily="18" charset="0"/>
                  </a:rPr>
                  <a:t>0?</a:t>
                </a:r>
              </a:p>
              <a:p>
                <a:pPr marL="842963" lvl="2" indent="0">
                  <a:buClr>
                    <a:srgbClr val="727CA3"/>
                  </a:buClr>
                  <a:buSzPct val="7600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Arial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/>
                          </a:rPr>
                          <m:t>𝐴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cs typeface="Arial"/>
                      </a:rPr>
                      <m:t> </m:t>
                    </m:r>
                  </m:oMath>
                </a14:m>
                <a:r>
                  <a:rPr lang="en-US" sz="2400" dirty="0">
                    <a:cs typeface="Times New Roman" panose="02020603050405020304" pitchFamily="18" charset="0"/>
                  </a:rPr>
                  <a:t>=  4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Arial"/>
                              </a:rPr>
                              <m:t>𝐶𝑉</m:t>
                            </m:r>
                          </m:e>
                        </m:acc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/>
                          </a:rPr>
                          <m:t>𝐷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Arial"/>
                          </a:rPr>
                          <m:t>𝑍</m:t>
                        </m:r>
                      </m:sub>
                    </m:sSub>
                  </m:oMath>
                </a14:m>
                <a:r>
                  <a:rPr lang="en-US" sz="2400" dirty="0">
                    <a:cs typeface="Times New Roman" panose="02020603050405020304" pitchFamily="18" charset="0"/>
                  </a:rPr>
                  <a:t> –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Arial"/>
                              </a:rPr>
                              <m:t>𝐶𝑉</m:t>
                            </m:r>
                          </m:e>
                        </m:acc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/>
                          </a:rPr>
                          <m:t>𝑀𝑍</m:t>
                        </m:r>
                      </m:sub>
                    </m:sSub>
                  </m:oMath>
                </a14:m>
                <a:r>
                  <a:rPr lang="en-US" sz="2400" dirty="0">
                    <a:cs typeface="Times New Roman" panose="02020603050405020304" pitchFamily="18" charset="0"/>
                  </a:rPr>
                  <a:t> </a:t>
                </a:r>
                <a:endParaRPr lang="en-US" sz="2400" i="1" dirty="0">
                  <a:cs typeface="Times New Roman" panose="02020603050405020304" pitchFamily="18" charset="0"/>
                </a:endParaRPr>
              </a:p>
              <a:p>
                <a:pPr marL="842963" lvl="2" indent="0">
                  <a:buClr>
                    <a:srgbClr val="727CA3"/>
                  </a:buClr>
                  <a:buSzPct val="7600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Arial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sz="2400" i="1" dirty="0">
                    <a:cs typeface="Times New Roman" panose="02020603050405020304" pitchFamily="18" charset="0"/>
                  </a:rPr>
                  <a:t> =  </a:t>
                </a:r>
                <a:r>
                  <a:rPr lang="en-US" sz="2400" dirty="0">
                    <a:cs typeface="Times New Roman" panose="02020603050405020304" pitchFamily="18" charset="0"/>
                  </a:rPr>
                  <a:t>4(½V</a:t>
                </a:r>
                <a:r>
                  <a:rPr lang="en-US" sz="2400" baseline="-25000" dirty="0"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cs typeface="Times New Roman" panose="02020603050405020304" pitchFamily="18" charset="0"/>
                  </a:rPr>
                  <a:t> + ¼V</a:t>
                </a:r>
                <a:r>
                  <a:rPr lang="en-US" sz="2400" baseline="-25000" dirty="0">
                    <a:cs typeface="Times New Roman" panose="02020603050405020304" pitchFamily="18" charset="0"/>
                  </a:rPr>
                  <a:t>D</a:t>
                </a:r>
                <a:r>
                  <a:rPr lang="en-US" sz="2400" dirty="0">
                    <a:cs typeface="Times New Roman" panose="02020603050405020304" pitchFamily="18" charset="0"/>
                  </a:rPr>
                  <a:t> + V</a:t>
                </a:r>
                <a:r>
                  <a:rPr lang="en-US" sz="2400" baseline="-25000" dirty="0">
                    <a:cs typeface="Times New Roman" panose="02020603050405020304" pitchFamily="18" charset="0"/>
                  </a:rPr>
                  <a:t>C</a:t>
                </a:r>
                <a:r>
                  <a:rPr lang="en-US" sz="2400" dirty="0">
                    <a:cs typeface="Times New Roman" panose="02020603050405020304" pitchFamily="18" charset="0"/>
                  </a:rPr>
                  <a:t>) – (V</a:t>
                </a:r>
                <a:r>
                  <a:rPr lang="en-US" sz="2400" baseline="-25000" dirty="0"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cs typeface="Times New Roman" panose="02020603050405020304" pitchFamily="18" charset="0"/>
                  </a:rPr>
                  <a:t> + V</a:t>
                </a:r>
                <a:r>
                  <a:rPr lang="en-US" sz="2400" baseline="-25000" dirty="0">
                    <a:cs typeface="Times New Roman" panose="02020603050405020304" pitchFamily="18" charset="0"/>
                  </a:rPr>
                  <a:t>D</a:t>
                </a:r>
                <a:r>
                  <a:rPr lang="en-US" sz="2400" dirty="0">
                    <a:cs typeface="Times New Roman" panose="02020603050405020304" pitchFamily="18" charset="0"/>
                  </a:rPr>
                  <a:t> + V</a:t>
                </a:r>
                <a:r>
                  <a:rPr lang="en-US" sz="2400" baseline="-25000" dirty="0">
                    <a:cs typeface="Times New Roman" panose="02020603050405020304" pitchFamily="18" charset="0"/>
                  </a:rPr>
                  <a:t>C</a:t>
                </a:r>
                <a:r>
                  <a:rPr lang="en-US" sz="2400" dirty="0">
                    <a:cs typeface="Times New Roman" panose="02020603050405020304" pitchFamily="18" charset="0"/>
                  </a:rPr>
                  <a:t>)</a:t>
                </a:r>
              </a:p>
              <a:p>
                <a:pPr marL="842963" lvl="2" indent="0">
                  <a:buClr>
                    <a:srgbClr val="727CA3"/>
                  </a:buClr>
                  <a:buSzPct val="7600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Arial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sz="2400" dirty="0">
                    <a:cs typeface="Times New Roman" panose="02020603050405020304" pitchFamily="18" charset="0"/>
                  </a:rPr>
                  <a:t> =  V</a:t>
                </a:r>
                <a:r>
                  <a:rPr lang="en-US" sz="2400" baseline="-25000" dirty="0"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cs typeface="Times New Roman" panose="02020603050405020304" pitchFamily="18" charset="0"/>
                  </a:rPr>
                  <a:t> + 3V</a:t>
                </a:r>
                <a:r>
                  <a:rPr lang="en-US" sz="2400" baseline="-25000" dirty="0">
                    <a:cs typeface="Times New Roman" panose="02020603050405020304" pitchFamily="18" charset="0"/>
                  </a:rPr>
                  <a:t>C</a:t>
                </a:r>
              </a:p>
              <a:p>
                <a:pPr marL="4763" lvl="2" indent="0">
                  <a:buClr>
                    <a:srgbClr val="727CA3"/>
                  </a:buClr>
                  <a:buSzPct val="7600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endParaRPr lang="en-US" sz="2400" i="1" dirty="0">
                  <a:cs typeface="Times New Roman" panose="02020603050405020304" pitchFamily="18" charset="0"/>
                </a:endParaRPr>
              </a:p>
              <a:p>
                <a:pPr marL="4763" lvl="2" indent="0">
                  <a:buClr>
                    <a:srgbClr val="727CA3"/>
                  </a:buClr>
                  <a:buSzPct val="7600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endParaRPr lang="en-US" sz="2400" i="1" dirty="0">
                  <a:cs typeface="Times New Roman" panose="02020603050405020304" pitchFamily="18" charset="0"/>
                </a:endParaRPr>
              </a:p>
              <a:p>
                <a:pPr marL="4763" lvl="2" indent="0">
                  <a:buClr>
                    <a:srgbClr val="727CA3"/>
                  </a:buClr>
                  <a:buSzPct val="7600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r>
                  <a:rPr lang="en-US" sz="24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QUESTION2.2: </a:t>
                </a:r>
                <a:r>
                  <a:rPr lang="en-US" sz="2400" dirty="0">
                    <a:cs typeface="Times New Roman" panose="02020603050405020304" pitchFamily="18" charset="0"/>
                  </a:rPr>
                  <a:t>How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cs typeface="Arial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>
                                <a:cs typeface="Arial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cs typeface="Arial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sz="2400" b="0" i="1" smtClean="0">
                            <a:cs typeface="Arial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n-US" sz="2400" i="1" dirty="0"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cs typeface="Times New Roman" panose="02020603050405020304" pitchFamily="18" charset="0"/>
                  </a:rPr>
                  <a:t>biased in an ADE model when V</a:t>
                </a:r>
                <a:r>
                  <a:rPr lang="en-US" sz="2400" baseline="-25000" dirty="0">
                    <a:cs typeface="Times New Roman" panose="02020603050405020304" pitchFamily="18" charset="0"/>
                  </a:rPr>
                  <a:t>C</a:t>
                </a:r>
                <a14:m>
                  <m:oMath xmlns:m="http://schemas.openxmlformats.org/officeDocument/2006/math">
                    <m:r>
                      <a:rPr lang="en-US" sz="2400"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400" i="1" dirty="0"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cs typeface="Times New Roman" panose="02020603050405020304" pitchFamily="18" charset="0"/>
                  </a:rPr>
                  <a:t>0?</a:t>
                </a:r>
              </a:p>
              <a:p>
                <a:pPr marL="4763" lvl="2" indent="0">
                  <a:buClr>
                    <a:srgbClr val="727CA3"/>
                  </a:buClr>
                  <a:buSzPct val="7600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r>
                  <a:rPr lang="en-US" sz="2400" dirty="0">
                    <a:cs typeface="Arial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Arial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/>
                          </a:rPr>
                          <m:t>𝐷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cs typeface="Arial"/>
                      </a:rPr>
                      <m:t> </m:t>
                    </m:r>
                  </m:oMath>
                </a14:m>
                <a:r>
                  <a:rPr lang="en-US" sz="2400" dirty="0">
                    <a:cs typeface="Times New Roman" panose="02020603050405020304" pitchFamily="18" charset="0"/>
                  </a:rPr>
                  <a:t>= 2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Arial"/>
                              </a:rPr>
                              <m:t>𝐶𝑉</m:t>
                            </m:r>
                          </m:e>
                        </m:acc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/>
                          </a:rPr>
                          <m:t>𝑀𝑍</m:t>
                        </m:r>
                      </m:sub>
                    </m:sSub>
                  </m:oMath>
                </a14:m>
                <a:r>
                  <a:rPr lang="en-US" sz="2400" dirty="0">
                    <a:cs typeface="Times New Roman" panose="02020603050405020304" pitchFamily="18" charset="0"/>
                  </a:rPr>
                  <a:t> – 4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Arial"/>
                              </a:rPr>
                              <m:t>𝐶𝑉</m:t>
                            </m:r>
                          </m:e>
                        </m:acc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/>
                          </a:rPr>
                          <m:t>𝐷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Arial"/>
                          </a:rPr>
                          <m:t>𝑍</m:t>
                        </m:r>
                      </m:sub>
                    </m:sSub>
                  </m:oMath>
                </a14:m>
                <a:endParaRPr lang="en-US" sz="2400" i="1" dirty="0">
                  <a:cs typeface="Times New Roman" panose="02020603050405020304" pitchFamily="18" charset="0"/>
                </a:endParaRPr>
              </a:p>
              <a:p>
                <a:pPr marL="4763" lvl="2" indent="0">
                  <a:buClr>
                    <a:srgbClr val="727CA3"/>
                  </a:buClr>
                  <a:buSzPct val="7600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r>
                  <a:rPr lang="en-US" sz="2400" dirty="0">
                    <a:cs typeface="Arial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Arial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n-US" sz="2400" i="1" dirty="0">
                    <a:cs typeface="Times New Roman" panose="02020603050405020304" pitchFamily="18" charset="0"/>
                  </a:rPr>
                  <a:t> =  </a:t>
                </a:r>
                <a:r>
                  <a:rPr lang="en-US" sz="2400" dirty="0">
                    <a:cs typeface="Times New Roman" panose="02020603050405020304" pitchFamily="18" charset="0"/>
                  </a:rPr>
                  <a:t>2(V</a:t>
                </a:r>
                <a:r>
                  <a:rPr lang="en-US" sz="2400" baseline="-25000" dirty="0"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cs typeface="Times New Roman" panose="02020603050405020304" pitchFamily="18" charset="0"/>
                  </a:rPr>
                  <a:t> + V</a:t>
                </a:r>
                <a:r>
                  <a:rPr lang="en-US" sz="2400" baseline="-25000" dirty="0">
                    <a:cs typeface="Times New Roman" panose="02020603050405020304" pitchFamily="18" charset="0"/>
                  </a:rPr>
                  <a:t>D</a:t>
                </a:r>
                <a:r>
                  <a:rPr lang="en-US" sz="2400" dirty="0">
                    <a:cs typeface="Times New Roman" panose="02020603050405020304" pitchFamily="18" charset="0"/>
                  </a:rPr>
                  <a:t> + V</a:t>
                </a:r>
                <a:r>
                  <a:rPr lang="en-US" sz="2400" baseline="-25000" dirty="0">
                    <a:cs typeface="Times New Roman" panose="02020603050405020304" pitchFamily="18" charset="0"/>
                  </a:rPr>
                  <a:t>C</a:t>
                </a:r>
                <a:r>
                  <a:rPr lang="en-US" sz="2400" dirty="0">
                    <a:cs typeface="Times New Roman" panose="02020603050405020304" pitchFamily="18" charset="0"/>
                  </a:rPr>
                  <a:t>) – 4(½V</a:t>
                </a:r>
                <a:r>
                  <a:rPr lang="en-US" sz="2400" baseline="-25000" dirty="0"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cs typeface="Times New Roman" panose="02020603050405020304" pitchFamily="18" charset="0"/>
                  </a:rPr>
                  <a:t> + ¼V</a:t>
                </a:r>
                <a:r>
                  <a:rPr lang="en-US" sz="2400" baseline="-25000" dirty="0">
                    <a:cs typeface="Times New Roman" panose="02020603050405020304" pitchFamily="18" charset="0"/>
                  </a:rPr>
                  <a:t>D</a:t>
                </a:r>
                <a:r>
                  <a:rPr lang="en-US" sz="2400" dirty="0">
                    <a:cs typeface="Times New Roman" panose="02020603050405020304" pitchFamily="18" charset="0"/>
                  </a:rPr>
                  <a:t> + V</a:t>
                </a:r>
                <a:r>
                  <a:rPr lang="en-US" sz="2400" baseline="-25000" dirty="0">
                    <a:cs typeface="Times New Roman" panose="02020603050405020304" pitchFamily="18" charset="0"/>
                  </a:rPr>
                  <a:t>C</a:t>
                </a:r>
                <a:r>
                  <a:rPr lang="en-US" sz="2400" dirty="0">
                    <a:cs typeface="Times New Roman" panose="02020603050405020304" pitchFamily="18" charset="0"/>
                  </a:rPr>
                  <a:t>)</a:t>
                </a:r>
              </a:p>
              <a:p>
                <a:pPr marL="4763" lvl="2" indent="0">
                  <a:buClr>
                    <a:srgbClr val="727CA3"/>
                  </a:buClr>
                  <a:buSzPct val="7600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r>
                  <a:rPr lang="en-US" sz="2400" dirty="0">
                    <a:cs typeface="Times New Roman" panose="02020603050405020304" pitchFamily="18" charset="0"/>
                  </a:rPr>
                  <a:t>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Arial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n-US" sz="2400" i="1" dirty="0">
                    <a:cs typeface="Times New Roman" panose="02020603050405020304" pitchFamily="18" charset="0"/>
                  </a:rPr>
                  <a:t> = </a:t>
                </a:r>
                <a:r>
                  <a:rPr lang="en-US" sz="2400" dirty="0">
                    <a:cs typeface="Times New Roman" panose="02020603050405020304" pitchFamily="18" charset="0"/>
                  </a:rPr>
                  <a:t>V</a:t>
                </a:r>
                <a:r>
                  <a:rPr lang="en-US" sz="2400" baseline="-25000" dirty="0">
                    <a:cs typeface="Times New Roman" panose="02020603050405020304" pitchFamily="18" charset="0"/>
                  </a:rPr>
                  <a:t>D</a:t>
                </a:r>
                <a:r>
                  <a:rPr lang="en-US" sz="2400" dirty="0">
                    <a:cs typeface="Times New Roman" panose="02020603050405020304" pitchFamily="18" charset="0"/>
                  </a:rPr>
                  <a:t> – 2V</a:t>
                </a:r>
                <a:r>
                  <a:rPr lang="en-US" sz="2400" baseline="-25000" dirty="0">
                    <a:cs typeface="Times New Roman" panose="02020603050405020304" pitchFamily="18" charset="0"/>
                  </a:rPr>
                  <a:t>C</a:t>
                </a:r>
              </a:p>
              <a:p>
                <a:pPr marL="4763" lvl="2" indent="0">
                  <a:buClr>
                    <a:srgbClr val="727CA3"/>
                  </a:buClr>
                  <a:buSzPct val="7600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endParaRPr lang="en-US" sz="2400" i="1" dirty="0"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10AC1C-9939-A0FB-B67E-E0A8835BEA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44" t="-2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29699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ABE78-79A5-2DA8-FA9D-729AB7D42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for consideration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412FBC-98D4-32AA-44B5-6708C3BC75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271463" indent="-271463">
                  <a:buClr>
                    <a:srgbClr val="727CA3"/>
                  </a:buClr>
                  <a:buSzPct val="7600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r>
                  <a:rPr lang="en-US" sz="2800" dirty="0">
                    <a:cs typeface="Times New Roman" panose="02020603050405020304" pitchFamily="18" charset="0"/>
                  </a:rPr>
                  <a:t>If the assumptions of the CTD model that either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cs typeface="Arial"/>
                          </a:rPr>
                        </m:ctrlPr>
                      </m:sSubPr>
                      <m:e>
                        <m:r>
                          <a:rPr lang="en-US" sz="2800" i="1">
                            <a:cs typeface="Arial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cs typeface="Arial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sz="2800" dirty="0">
                    <a:cs typeface="Times New Roman" panose="02020603050405020304" pitchFamily="18" charset="0"/>
                  </a:rPr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cs typeface="Arial"/>
                          </a:rPr>
                        </m:ctrlPr>
                      </m:sSubPr>
                      <m:e>
                        <m:r>
                          <a:rPr lang="en-US" sz="2800" i="1">
                            <a:cs typeface="Arial"/>
                          </a:rPr>
                          <m:t>𝑉</m:t>
                        </m:r>
                      </m:e>
                      <m:sub>
                        <m:r>
                          <a:rPr lang="en-US" sz="2800" b="0" i="1" smtClean="0">
                            <a:cs typeface="Arial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n-US" sz="2800" dirty="0">
                    <a:cs typeface="Times New Roman" panose="02020603050405020304" pitchFamily="18" charset="0"/>
                  </a:rPr>
                  <a:t> is zero is violated (i.e., A, C, and D simultaneously influence phenotypic variation)... [choose all that apply]</a:t>
                </a:r>
              </a:p>
              <a:p>
                <a:pPr marL="271463" indent="-271463">
                  <a:buClr>
                    <a:srgbClr val="727CA3"/>
                  </a:buClr>
                  <a:buSzPct val="7600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r>
                  <a:rPr lang="en-US" sz="2800" dirty="0">
                    <a:cs typeface="Times New Roman" panose="02020603050405020304" pitchFamily="18" charset="0"/>
                  </a:rPr>
                  <a:t>a) the interpretation of the estimated parameters should be altered; e.g.,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cs typeface="Arial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800" i="1">
                                <a:cs typeface="Arial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cs typeface="Arial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sz="2800" b="0" i="1" smtClean="0">
                            <a:cs typeface="Arial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sz="2800" dirty="0">
                    <a:cs typeface="Times New Roman" panose="02020603050405020304" pitchFamily="18" charset="0"/>
                  </a:rPr>
                  <a:t> should be considered an amalgam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cs typeface="Arial"/>
                          </a:rPr>
                        </m:ctrlPr>
                      </m:sSubPr>
                      <m:e>
                        <m:r>
                          <a:rPr lang="en-US" sz="2800" i="1">
                            <a:cs typeface="Arial"/>
                          </a:rPr>
                          <m:t>𝑉</m:t>
                        </m:r>
                      </m:e>
                      <m:sub>
                        <m:r>
                          <a:rPr lang="en-US" sz="2800" b="0" i="1" smtClean="0">
                            <a:cs typeface="Arial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sz="2800" dirty="0"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cs typeface="Arial"/>
                          </a:rPr>
                        </m:ctrlPr>
                      </m:sSubPr>
                      <m:e>
                        <m:r>
                          <a:rPr lang="en-US" sz="2800" i="1">
                            <a:cs typeface="Arial"/>
                          </a:rPr>
                          <m:t>𝑉</m:t>
                        </m:r>
                      </m:e>
                      <m:sub>
                        <m:r>
                          <a:rPr lang="en-US" sz="2800" b="0" i="1" smtClean="0">
                            <a:cs typeface="Arial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n-US" sz="2800" dirty="0">
                    <a:cs typeface="Times New Roman" panose="02020603050405020304" pitchFamily="18" charset="0"/>
                  </a:rPr>
                  <a:t> (in ACE model) or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cs typeface="Arial"/>
                          </a:rPr>
                        </m:ctrlPr>
                      </m:sSubPr>
                      <m:e>
                        <m:r>
                          <a:rPr lang="en-US" sz="2800" i="1">
                            <a:cs typeface="Arial"/>
                          </a:rPr>
                          <m:t>𝑉</m:t>
                        </m:r>
                      </m:e>
                      <m:sub>
                        <m:r>
                          <a:rPr lang="en-US" sz="2800" b="0" i="1" smtClean="0">
                            <a:cs typeface="Arial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sz="2800" dirty="0"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cs typeface="Arial"/>
                          </a:rPr>
                        </m:ctrlPr>
                      </m:sSubPr>
                      <m:e>
                        <m:r>
                          <a:rPr lang="en-US" sz="2800" i="1">
                            <a:cs typeface="Arial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cs typeface="Arial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sz="2800" dirty="0">
                    <a:cs typeface="Times New Roman" panose="02020603050405020304" pitchFamily="18" charset="0"/>
                  </a:rPr>
                  <a:t> (in ADE model) </a:t>
                </a:r>
              </a:p>
              <a:p>
                <a:pPr marL="271463" indent="-271463" eaLnBrk="1" hangingPunct="1">
                  <a:buClr>
                    <a:srgbClr val="727CA3"/>
                  </a:buClr>
                  <a:buSzPct val="76000"/>
                  <a:buFont typeface="Wingdings 3" charset="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r>
                  <a:rPr lang="en-US" sz="2800" dirty="0">
                    <a:cs typeface="Times New Roman" panose="02020603050405020304" pitchFamily="18" charset="0"/>
                  </a:rPr>
                  <a:t>b) there is no point in doing the analysis</a:t>
                </a:r>
              </a:p>
              <a:p>
                <a:pPr marL="271463" indent="-271463" eaLnBrk="1" hangingPunct="1">
                  <a:buClr>
                    <a:srgbClr val="727CA3"/>
                  </a:buClr>
                  <a:buSzPct val="76000"/>
                  <a:buFont typeface="Wingdings 3" charset="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r>
                  <a:rPr lang="en-US" sz="2800" dirty="0">
                    <a:cs typeface="Times New Roman" panose="02020603050405020304" pitchFamily="18" charset="0"/>
                  </a:rPr>
                  <a:t>c) the estimated parameter values will be biased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412FBC-98D4-32AA-44B5-6708C3BC75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326" r="-1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35435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44293-8A9E-596B-EBAE-B2BC61426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for consideration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BC38A9-0A36-D2E3-2D0A-F3B0767A0B5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271463" indent="-271463">
                  <a:buClr>
                    <a:srgbClr val="727CA3"/>
                  </a:buClr>
                  <a:buSzPct val="7600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r>
                  <a:rPr lang="en-US" sz="2800" dirty="0">
                    <a:cs typeface="Times New Roman" panose="02020603050405020304" pitchFamily="18" charset="0"/>
                  </a:rPr>
                  <a:t>An ADE model finds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cs typeface="Arial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800" i="1">
                                <a:cs typeface="Arial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cs typeface="Arial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sz="2800" i="1">
                            <a:cs typeface="Arial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sz="2800" dirty="0">
                    <a:cs typeface="Times New Roman" panose="02020603050405020304" pitchFamily="18" charset="0"/>
                  </a:rPr>
                  <a:t> = .30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cs typeface="Arial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800" i="1">
                                <a:cs typeface="Arial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cs typeface="Arial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sz="2800" b="0" i="1" smtClean="0">
                            <a:cs typeface="Arial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n-US" sz="2800" dirty="0">
                    <a:cs typeface="Times New Roman" panose="02020603050405020304" pitchFamily="18" charset="0"/>
                  </a:rPr>
                  <a:t> = .10.  This implies that shared environmental factors do not influence the trait in question.</a:t>
                </a:r>
              </a:p>
              <a:p>
                <a:pPr marL="271463" indent="-271463" eaLnBrk="1" hangingPunct="1">
                  <a:buClr>
                    <a:srgbClr val="727CA3"/>
                  </a:buClr>
                  <a:buSzPct val="76000"/>
                  <a:buFont typeface="Wingdings 3" charset="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endParaRPr lang="en-US" sz="2800" dirty="0">
                  <a:cs typeface="Times New Roman" panose="02020603050405020304" pitchFamily="18" charset="0"/>
                </a:endParaRPr>
              </a:p>
              <a:p>
                <a:pPr marL="271463" indent="-271463" eaLnBrk="1" hangingPunct="1">
                  <a:buClr>
                    <a:srgbClr val="727CA3"/>
                  </a:buClr>
                  <a:buSzPct val="76000"/>
                  <a:buFont typeface="Wingdings 3" charset="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r>
                  <a:rPr lang="en-US" sz="2800" dirty="0">
                    <a:cs typeface="Times New Roman" panose="02020603050405020304" pitchFamily="18" charset="0"/>
                  </a:rPr>
                  <a:t>a) TRUE</a:t>
                </a:r>
              </a:p>
              <a:p>
                <a:pPr marL="271463" indent="-271463" eaLnBrk="1" hangingPunct="1">
                  <a:buClr>
                    <a:srgbClr val="727CA3"/>
                  </a:buClr>
                  <a:buSzPct val="76000"/>
                  <a:buFont typeface="Wingdings 3" charset="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r>
                  <a:rPr lang="en-US" sz="2800" dirty="0">
                    <a:cs typeface="Times New Roman" panose="02020603050405020304" pitchFamily="18" charset="0"/>
                  </a:rPr>
                  <a:t>b) FALSE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BC38A9-0A36-D2E3-2D0A-F3B0767A0B5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86951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16117-4511-6790-091A-0A9292250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for consideration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05CB1A-8783-985F-1DD5-EF8EF40D64A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271463" indent="-271463">
                  <a:buClr>
                    <a:srgbClr val="727CA3"/>
                  </a:buClr>
                  <a:buSzPct val="7600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r>
                  <a:rPr lang="en-US" dirty="0">
                    <a:cs typeface="Times New Roman" panose="02020603050405020304" pitchFamily="18" charset="0"/>
                  </a:rPr>
                  <a:t>We run an ADE model and find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cs typeface="Arial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cs typeface="Arial"/>
                              </a:rPr>
                            </m:ctrlPr>
                          </m:accPr>
                          <m:e>
                            <m:r>
                              <a:rPr lang="en-US" i="1">
                                <a:cs typeface="Arial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cs typeface="Arial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>
                    <a:cs typeface="Times New Roman" panose="02020603050405020304" pitchFamily="18" charset="0"/>
                  </a:rPr>
                  <a:t> = .69 and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cs typeface="Arial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cs typeface="Arial"/>
                              </a:rPr>
                            </m:ctrlPr>
                          </m:accPr>
                          <m:e>
                            <m:r>
                              <a:rPr lang="en-US" i="1">
                                <a:cs typeface="Arial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cs typeface="Arial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n-US" dirty="0">
                    <a:cs typeface="Times New Roman" panose="02020603050405020304" pitchFamily="18" charset="0"/>
                  </a:rPr>
                  <a:t> = .05.  If in truth,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cs typeface="Arial"/>
                          </a:rPr>
                        </m:ctrlPr>
                      </m:sSubPr>
                      <m:e>
                        <m:r>
                          <a:rPr lang="en-US" i="1">
                            <a:cs typeface="Arial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cs typeface="Arial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dirty="0">
                    <a:cs typeface="Times New Roman" panose="02020603050405020304" pitchFamily="18" charset="0"/>
                  </a:rPr>
                  <a:t> = .10, what will the effect on the estimated parameters be? [choose all that apply]</a:t>
                </a:r>
                <a:br>
                  <a:rPr lang="en-US" dirty="0">
                    <a:cs typeface="Times New Roman" panose="02020603050405020304" pitchFamily="18" charset="0"/>
                  </a:rPr>
                </a:br>
                <a:endParaRPr lang="en-US" dirty="0">
                  <a:cs typeface="Times New Roman" panose="02020603050405020304" pitchFamily="18" charset="0"/>
                </a:endParaRPr>
              </a:p>
              <a:p>
                <a:pPr marL="271463" indent="-271463">
                  <a:buClr>
                    <a:srgbClr val="727CA3"/>
                  </a:buClr>
                  <a:buSzPct val="7600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r>
                  <a:rPr lang="en-US" dirty="0"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cs typeface="Arial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cs typeface="Arial"/>
                              </a:rPr>
                            </m:ctrlPr>
                          </m:accPr>
                          <m:e>
                            <m:r>
                              <a:rPr lang="en-US" i="1">
                                <a:cs typeface="Arial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cs typeface="Arial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>
                    <a:cs typeface="Times New Roman" panose="02020603050405020304" pitchFamily="18" charset="0"/>
                  </a:rPr>
                  <a:t> will be biased (too low) </a:t>
                </a:r>
              </a:p>
              <a:p>
                <a:pPr marL="271463" indent="-271463">
                  <a:buClr>
                    <a:srgbClr val="727CA3"/>
                  </a:buClr>
                  <a:buSzPct val="7600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r>
                  <a:rPr lang="en-US" dirty="0"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cs typeface="Arial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cs typeface="Arial"/>
                              </a:rPr>
                            </m:ctrlPr>
                          </m:accPr>
                          <m:e>
                            <m:r>
                              <a:rPr lang="en-US" i="1">
                                <a:cs typeface="Arial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cs typeface="Arial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>
                    <a:cs typeface="Times New Roman" panose="02020603050405020304" pitchFamily="18" charset="0"/>
                  </a:rPr>
                  <a:t> will be biased (too high)</a:t>
                </a:r>
              </a:p>
              <a:p>
                <a:pPr marL="271463" indent="-271463">
                  <a:buClr>
                    <a:srgbClr val="727CA3"/>
                  </a:buClr>
                  <a:buSzPct val="7600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r>
                  <a:rPr lang="en-US" dirty="0"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cs typeface="Arial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cs typeface="Arial"/>
                              </a:rPr>
                            </m:ctrlPr>
                          </m:accPr>
                          <m:e>
                            <m:r>
                              <a:rPr lang="en-US" i="1">
                                <a:cs typeface="Arial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cs typeface="Arial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n-US" dirty="0">
                    <a:cs typeface="Times New Roman" panose="02020603050405020304" pitchFamily="18" charset="0"/>
                  </a:rPr>
                  <a:t> will be biased (too low)</a:t>
                </a:r>
              </a:p>
              <a:p>
                <a:pPr marL="271463" indent="-271463">
                  <a:buClr>
                    <a:srgbClr val="727CA3"/>
                  </a:buClr>
                  <a:buSzPct val="7600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r>
                  <a:rPr lang="en-US" dirty="0">
                    <a:cs typeface="Times New Roman" panose="02020603050405020304" pitchFamily="18" charset="0"/>
                  </a:rPr>
                  <a:t>d)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cs typeface="Arial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cs typeface="Arial"/>
                              </a:rPr>
                            </m:ctrlPr>
                          </m:accPr>
                          <m:e>
                            <m:r>
                              <a:rPr lang="en-US" i="1">
                                <a:cs typeface="Arial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cs typeface="Arial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n-US" dirty="0">
                    <a:cs typeface="Times New Roman" panose="02020603050405020304" pitchFamily="18" charset="0"/>
                  </a:rPr>
                  <a:t> will be biased (too high)</a:t>
                </a:r>
              </a:p>
              <a:p>
                <a:pPr marL="271463" indent="-271463">
                  <a:buClr>
                    <a:srgbClr val="727CA3"/>
                  </a:buClr>
                  <a:buSzPct val="7600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r>
                  <a:rPr lang="en-US" dirty="0">
                    <a:cs typeface="Times New Roman" panose="02020603050405020304" pitchFamily="18" charset="0"/>
                  </a:rPr>
                  <a:t>e) there is no effect on the estimated parameters; however, by not estimating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cs typeface="Arial"/>
                          </a:rPr>
                        </m:ctrlPr>
                      </m:sSubPr>
                      <m:e>
                        <m:r>
                          <a:rPr lang="en-US" i="1">
                            <a:cs typeface="Arial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cs typeface="Arial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dirty="0">
                    <a:cs typeface="Times New Roman" panose="02020603050405020304" pitchFamily="18" charset="0"/>
                  </a:rPr>
                  <a:t> (aka, fixing it to zero), we underestimated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cs typeface="Arial"/>
                          </a:rPr>
                        </m:ctrlPr>
                      </m:sSubPr>
                      <m:e>
                        <m:r>
                          <a:rPr lang="en-US" i="1">
                            <a:cs typeface="Arial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cs typeface="Arial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dirty="0">
                    <a:cs typeface="Times New Roman" panose="02020603050405020304" pitchFamily="18" charset="0"/>
                  </a:rPr>
                  <a:t> 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05CB1A-8783-985F-1DD5-EF8EF40D64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907" b="-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73947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034B2F0-DE81-3AFF-9F34-0EDA51660F5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Biases in parameter estimates when</a:t>
                </a:r>
                <a:r>
                  <a:rPr lang="en-US" sz="4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 smtClean="0">
                            <a:solidFill>
                              <a:schemeClr val="tx1"/>
                            </a:solidFill>
                            <a:latin typeface="+mn-lt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+mn-lt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+mn-lt"/>
                            <a:cs typeface="Times New Roman" panose="020206030504050203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n-US" sz="4400" dirty="0">
                    <a:solidFill>
                      <a:schemeClr val="tx1"/>
                    </a:solidFill>
                    <a:latin typeface="+mn-lt"/>
                    <a:cs typeface="Times New Roman" panose="02020603050405020304" pitchFamily="18" charset="0"/>
                  </a:rPr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+mn-lt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solidFill>
                              <a:schemeClr val="tx1"/>
                            </a:solidFill>
                            <a:latin typeface="+mn-lt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+mn-lt"/>
                            <a:cs typeface="Times New Roman" panose="020206030504050203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sz="4400" dirty="0">
                    <a:solidFill>
                      <a:schemeClr val="tx1"/>
                    </a:solidFill>
                    <a:latin typeface="+mn-lt"/>
                    <a:cs typeface="Times New Roman" panose="02020603050405020304" pitchFamily="18" charset="0"/>
                  </a:rPr>
                  <a:t> is 0</a:t>
                </a:r>
                <a:endParaRPr lang="en-US" dirty="0">
                  <a:latin typeface="+mn-lt"/>
                </a:endParaRP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034B2F0-DE81-3AFF-9F34-0EDA51660F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413" t="-13333" b="-2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B1DE43-7736-B2F5-7163-C01BA7D103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eaLnBrk="1" hangingPunct="1">
                  <a:lnSpc>
                    <a:spcPct val="87000"/>
                  </a:lnSpc>
                  <a:spcBef>
                    <a:spcPts val="600"/>
                  </a:spcBef>
                  <a:buClr>
                    <a:srgbClr val="727CA3"/>
                  </a:buClr>
                  <a:buSzPct val="76000"/>
                  <a:buFont typeface="Wingdings 3" charset="0"/>
                  <a:buChar char=""/>
                  <a:defRPr/>
                </a:pPr>
                <a:r>
                  <a:rPr lang="en-US" sz="2800" dirty="0">
                    <a:cs typeface="Times New Roman" panose="02020603050405020304" pitchFamily="18" charset="0"/>
                  </a:rPr>
                  <a:t>In ACE Models (bias induced in setting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cs typeface="Arial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800" i="1">
                                <a:cs typeface="Arial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cs typeface="Arial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sz="2800" b="0" i="1" smtClean="0">
                            <a:cs typeface="Arial"/>
                          </a:rPr>
                          <m:t>𝐷</m:t>
                        </m:r>
                      </m:sub>
                    </m:sSub>
                    <m:r>
                      <a:rPr lang="en-US" sz="2800" i="1">
                        <a:cs typeface="Arial"/>
                      </a:rPr>
                      <m:t>= </m:t>
                    </m:r>
                  </m:oMath>
                </a14:m>
                <a:r>
                  <a:rPr lang="en-US" sz="2800" dirty="0">
                    <a:cs typeface="Times New Roman" panose="02020603050405020304" pitchFamily="18" charset="0"/>
                  </a:rPr>
                  <a:t>0):</a:t>
                </a:r>
              </a:p>
              <a:p>
                <a:pPr eaLnBrk="1" hangingPunct="1">
                  <a:lnSpc>
                    <a:spcPct val="87000"/>
                  </a:lnSpc>
                  <a:spcBef>
                    <a:spcPts val="600"/>
                  </a:spcBef>
                  <a:buClr>
                    <a:srgbClr val="727CA3"/>
                  </a:buClr>
                  <a:buSzPct val="76000"/>
                  <a:buFont typeface="Wingdings 3" charset="0"/>
                  <a:buNone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cs typeface="Arial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800" i="1">
                                <a:cs typeface="Arial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cs typeface="Arial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sz="2800" i="1">
                            <a:cs typeface="Arial"/>
                          </a:rPr>
                          <m:t>𝐴</m:t>
                        </m:r>
                      </m:sub>
                    </m:sSub>
                    <m:r>
                      <a:rPr lang="en-US" sz="2800" b="0" i="1" smtClean="0">
                        <a:cs typeface="Arial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cs typeface="Arial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cs typeface="Arial"/>
                          </a:rPr>
                          <m:t>𝑉</m:t>
                        </m:r>
                      </m:e>
                      <m:sub>
                        <m:r>
                          <a:rPr lang="en-US" sz="2800" b="0" i="1" smtClean="0">
                            <a:cs typeface="Arial"/>
                          </a:rPr>
                          <m:t>𝐴</m:t>
                        </m:r>
                      </m:sub>
                    </m:sSub>
                    <m:r>
                      <a:rPr lang="en-US" sz="2800" b="0" i="1" smtClean="0">
                        <a:cs typeface="Arial"/>
                      </a:rPr>
                      <m:t>+</m:t>
                    </m:r>
                    <m:f>
                      <m:fPr>
                        <m:type m:val="skw"/>
                        <m:ctrlPr>
                          <a:rPr lang="en-US" sz="2800" b="0" i="1" smtClean="0">
                            <a:cs typeface="Arial"/>
                          </a:rPr>
                        </m:ctrlPr>
                      </m:fPr>
                      <m:num>
                        <m:r>
                          <a:rPr lang="en-US" sz="2800" b="0" i="1" smtClean="0">
                            <a:cs typeface="Arial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cs typeface="Arial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sz="2800" b="0" i="1" smtClean="0">
                            <a:cs typeface="Arial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cs typeface="Arial"/>
                          </a:rPr>
                          <m:t>𝑉</m:t>
                        </m:r>
                      </m:e>
                      <m:sub>
                        <m:r>
                          <a:rPr lang="en-US" sz="2800" b="0" i="1" smtClean="0">
                            <a:cs typeface="Arial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n-US" sz="2800" dirty="0">
                    <a:cs typeface="Times New Roman" panose="02020603050405020304" pitchFamily="18" charset="0"/>
                  </a:rPr>
                  <a:t> </a:t>
                </a:r>
              </a:p>
              <a:p>
                <a:pPr eaLnBrk="1" hangingPunct="1">
                  <a:lnSpc>
                    <a:spcPct val="87000"/>
                  </a:lnSpc>
                  <a:spcBef>
                    <a:spcPts val="600"/>
                  </a:spcBef>
                  <a:buClr>
                    <a:srgbClr val="727CA3"/>
                  </a:buClr>
                  <a:buSzPct val="76000"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cs typeface="Arial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800" i="1">
                                <a:cs typeface="Arial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cs typeface="Arial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sz="2800" b="0" i="1" smtClean="0">
                            <a:cs typeface="Arial"/>
                          </a:rPr>
                          <m:t>𝐶</m:t>
                        </m:r>
                      </m:sub>
                    </m:sSub>
                    <m:r>
                      <a:rPr lang="en-US" sz="2800" i="1">
                        <a:cs typeface="Arial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cs typeface="Arial"/>
                          </a:rPr>
                        </m:ctrlPr>
                      </m:sSubPr>
                      <m:e>
                        <m:r>
                          <a:rPr lang="en-US" sz="2800" i="1">
                            <a:cs typeface="Arial"/>
                          </a:rPr>
                          <m:t>𝑉</m:t>
                        </m:r>
                      </m:e>
                      <m:sub>
                        <m:r>
                          <a:rPr lang="en-US" sz="2800" b="0" i="1" smtClean="0">
                            <a:cs typeface="Arial"/>
                          </a:rPr>
                          <m:t>𝐶</m:t>
                        </m:r>
                      </m:sub>
                    </m:sSub>
                    <m:r>
                      <a:rPr lang="en-US" sz="2800" b="0" i="1" smtClean="0">
                        <a:cs typeface="Arial"/>
                      </a:rPr>
                      <m:t>−</m:t>
                    </m:r>
                    <m:f>
                      <m:fPr>
                        <m:type m:val="skw"/>
                        <m:ctrlPr>
                          <a:rPr lang="en-US" sz="2800" i="1">
                            <a:cs typeface="Arial"/>
                          </a:rPr>
                        </m:ctrlPr>
                      </m:fPr>
                      <m:num>
                        <m:r>
                          <a:rPr lang="en-US" sz="2800" b="0" i="1" smtClean="0">
                            <a:cs typeface="Arial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cs typeface="Arial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sz="2800" i="1">
                            <a:cs typeface="Arial"/>
                          </a:rPr>
                        </m:ctrlPr>
                      </m:sSubPr>
                      <m:e>
                        <m:r>
                          <a:rPr lang="en-US" sz="2800" i="1">
                            <a:cs typeface="Arial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cs typeface="Arial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n-US" sz="2800" dirty="0">
                    <a:cs typeface="Times New Roman" panose="02020603050405020304" pitchFamily="18" charset="0"/>
                  </a:rPr>
                  <a:t> </a:t>
                </a:r>
              </a:p>
              <a:p>
                <a:pPr eaLnBrk="1" hangingPunct="1">
                  <a:lnSpc>
                    <a:spcPct val="97000"/>
                  </a:lnSpc>
                  <a:spcBef>
                    <a:spcPts val="600"/>
                  </a:spcBef>
                  <a:buClr>
                    <a:srgbClr val="727CA3"/>
                  </a:buClr>
                  <a:buSzPct val="76000"/>
                  <a:buFont typeface="Wingdings 3" charset="0"/>
                  <a:buChar char=""/>
                  <a:defRPr/>
                </a:pPr>
                <a:r>
                  <a:rPr lang="en-US" sz="2800" dirty="0">
                    <a:cs typeface="Times New Roman" panose="02020603050405020304" pitchFamily="18" charset="0"/>
                  </a:rPr>
                  <a:t>In ADE Models (bias induced in setting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cs typeface="Arial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800" i="1">
                                <a:cs typeface="Arial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cs typeface="Arial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sz="2800" b="0" i="1" smtClean="0">
                            <a:cs typeface="Arial"/>
                          </a:rPr>
                          <m:t>𝐶</m:t>
                        </m:r>
                      </m:sub>
                    </m:sSub>
                    <m:r>
                      <a:rPr lang="en-US" sz="2800" i="1">
                        <a:cs typeface="Arial"/>
                      </a:rPr>
                      <m:t>= </m:t>
                    </m:r>
                  </m:oMath>
                </a14:m>
                <a:r>
                  <a:rPr lang="en-US" sz="2800" dirty="0">
                    <a:cs typeface="Times New Roman" panose="02020603050405020304" pitchFamily="18" charset="0"/>
                  </a:rPr>
                  <a:t>0):</a:t>
                </a:r>
              </a:p>
              <a:p>
                <a:pPr eaLnBrk="1" hangingPunct="1">
                  <a:lnSpc>
                    <a:spcPct val="87000"/>
                  </a:lnSpc>
                  <a:spcBef>
                    <a:spcPts val="600"/>
                  </a:spcBef>
                  <a:buClr>
                    <a:srgbClr val="727CA3"/>
                  </a:buClr>
                  <a:buSzPct val="76000"/>
                  <a:buFont typeface="Wingdings 3" charset="0"/>
                  <a:buNone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cs typeface="Arial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800" i="1">
                                <a:cs typeface="Arial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cs typeface="Arial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sz="2800" i="1">
                            <a:cs typeface="Arial"/>
                          </a:rPr>
                          <m:t>𝐴</m:t>
                        </m:r>
                      </m:sub>
                    </m:sSub>
                    <m:r>
                      <a:rPr lang="en-US" sz="2800" i="1">
                        <a:cs typeface="Arial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cs typeface="Arial"/>
                          </a:rPr>
                        </m:ctrlPr>
                      </m:sSubPr>
                      <m:e>
                        <m:r>
                          <a:rPr lang="en-US" sz="2800" i="1">
                            <a:cs typeface="Arial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cs typeface="Arial"/>
                          </a:rPr>
                          <m:t>𝐴</m:t>
                        </m:r>
                      </m:sub>
                    </m:sSub>
                    <m:r>
                      <a:rPr lang="en-US" sz="2800" i="1">
                        <a:cs typeface="Arial"/>
                      </a:rPr>
                      <m:t>+</m:t>
                    </m:r>
                    <m:r>
                      <a:rPr lang="en-US" sz="2800" b="0" i="1" smtClean="0">
                        <a:cs typeface="Arial"/>
                      </a:rPr>
                      <m:t>3</m:t>
                    </m:r>
                    <m:sSub>
                      <m:sSubPr>
                        <m:ctrlPr>
                          <a:rPr lang="en-US" sz="2800" i="1">
                            <a:cs typeface="Arial"/>
                          </a:rPr>
                        </m:ctrlPr>
                      </m:sSubPr>
                      <m:e>
                        <m:r>
                          <a:rPr lang="en-US" sz="2800" i="1">
                            <a:cs typeface="Arial"/>
                          </a:rPr>
                          <m:t>𝑉</m:t>
                        </m:r>
                      </m:e>
                      <m:sub>
                        <m:r>
                          <a:rPr lang="en-US" sz="2800" b="0" i="1" smtClean="0">
                            <a:cs typeface="Arial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sz="2800" dirty="0">
                    <a:cs typeface="Times New Roman" panose="02020603050405020304" pitchFamily="18" charset="0"/>
                  </a:rPr>
                  <a:t> </a:t>
                </a:r>
              </a:p>
              <a:p>
                <a:pPr eaLnBrk="1" hangingPunct="1">
                  <a:lnSpc>
                    <a:spcPct val="87000"/>
                  </a:lnSpc>
                  <a:spcBef>
                    <a:spcPts val="600"/>
                  </a:spcBef>
                  <a:buClr>
                    <a:srgbClr val="727CA3"/>
                  </a:buClr>
                  <a:buSzPct val="76000"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cs typeface="Arial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800" i="1">
                                <a:cs typeface="Arial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cs typeface="Arial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sz="2800" b="0" i="1" smtClean="0">
                            <a:cs typeface="Arial"/>
                          </a:rPr>
                          <m:t>𝐷</m:t>
                        </m:r>
                      </m:sub>
                    </m:sSub>
                    <m:r>
                      <a:rPr lang="en-US" sz="2800" i="1">
                        <a:cs typeface="Arial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cs typeface="Arial"/>
                          </a:rPr>
                        </m:ctrlPr>
                      </m:sSubPr>
                      <m:e>
                        <m:r>
                          <a:rPr lang="en-US" sz="2800" i="1">
                            <a:cs typeface="Arial"/>
                          </a:rPr>
                          <m:t>𝑉</m:t>
                        </m:r>
                      </m:e>
                      <m:sub>
                        <m:r>
                          <a:rPr lang="en-US" sz="2800" b="0" i="1" smtClean="0">
                            <a:cs typeface="Arial"/>
                          </a:rPr>
                          <m:t>𝐷</m:t>
                        </m:r>
                      </m:sub>
                    </m:sSub>
                    <m:r>
                      <a:rPr lang="en-US" sz="2800" i="1">
                        <a:cs typeface="Arial"/>
                      </a:rPr>
                      <m:t>−</m:t>
                    </m:r>
                    <m:r>
                      <a:rPr lang="en-US" sz="2800" b="0" i="1" smtClean="0">
                        <a:cs typeface="Arial"/>
                      </a:rPr>
                      <m:t>2</m:t>
                    </m:r>
                    <m:sSub>
                      <m:sSubPr>
                        <m:ctrlPr>
                          <a:rPr lang="en-US" sz="2800" i="1">
                            <a:cs typeface="Arial"/>
                          </a:rPr>
                        </m:ctrlPr>
                      </m:sSubPr>
                      <m:e>
                        <m:r>
                          <a:rPr lang="en-US" sz="2800" i="1">
                            <a:cs typeface="Arial"/>
                          </a:rPr>
                          <m:t>𝑉</m:t>
                        </m:r>
                      </m:e>
                      <m:sub>
                        <m:r>
                          <a:rPr lang="en-US" sz="2800" b="0" i="1" smtClean="0">
                            <a:cs typeface="Arial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sz="2800" dirty="0">
                    <a:cs typeface="Times New Roman" panose="02020603050405020304" pitchFamily="18" charset="0"/>
                  </a:rPr>
                  <a:t> </a:t>
                </a:r>
              </a:p>
              <a:p>
                <a:pPr eaLnBrk="1" hangingPunct="1">
                  <a:lnSpc>
                    <a:spcPct val="97000"/>
                  </a:lnSpc>
                  <a:spcBef>
                    <a:spcPts val="600"/>
                  </a:spcBef>
                  <a:buClr>
                    <a:srgbClr val="727CA3"/>
                  </a:buClr>
                  <a:buSzPct val="76000"/>
                  <a:buFont typeface="Wingdings 3" charset="0"/>
                  <a:buChar char=""/>
                  <a:defRPr/>
                </a:pPr>
                <a:r>
                  <a:rPr lang="en-US" sz="2800" dirty="0">
                    <a:cs typeface="Times New Roman" panose="02020603050405020304" pitchFamily="18" charset="0"/>
                  </a:rPr>
                  <a:t>Thus,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cs typeface="Arial"/>
                          </a:rPr>
                        </m:ctrlPr>
                      </m:sSubPr>
                      <m:e>
                        <m:r>
                          <a:rPr lang="en-US" sz="2800" i="1">
                            <a:cs typeface="Arial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cs typeface="Arial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sz="2800" dirty="0">
                    <a:cs typeface="Times New Roman" panose="02020603050405020304" pitchFamily="18" charset="0"/>
                  </a:rPr>
                  <a:t> is typically over-estimated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cs typeface="Arial"/>
                          </a:rPr>
                        </m:ctrlPr>
                      </m:sSubPr>
                      <m:e>
                        <m:r>
                          <a:rPr lang="en-US" sz="2800" i="1">
                            <a:cs typeface="Arial"/>
                          </a:rPr>
                          <m:t>𝑉</m:t>
                        </m:r>
                      </m:e>
                      <m:sub>
                        <m:r>
                          <a:rPr lang="en-US" sz="2800" b="0" i="1" smtClean="0">
                            <a:cs typeface="Arial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sz="2800" dirty="0"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cs typeface="Arial"/>
                          </a:rPr>
                        </m:ctrlPr>
                      </m:sSubPr>
                      <m:e>
                        <m:r>
                          <a:rPr lang="en-US" sz="2800" i="1">
                            <a:cs typeface="Arial"/>
                          </a:rPr>
                          <m:t>𝑉</m:t>
                        </m:r>
                      </m:e>
                      <m:sub>
                        <m:r>
                          <a:rPr lang="en-US" sz="2800" b="0" i="1" smtClean="0">
                            <a:cs typeface="Arial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n-US" sz="2800" dirty="0">
                    <a:cs typeface="Times New Roman" panose="02020603050405020304" pitchFamily="18" charset="0"/>
                  </a:rPr>
                  <a:t> under-estimated.</a:t>
                </a:r>
              </a:p>
              <a:p>
                <a:pPr eaLnBrk="1" hangingPunct="1">
                  <a:lnSpc>
                    <a:spcPct val="97000"/>
                  </a:lnSpc>
                  <a:spcBef>
                    <a:spcPts val="600"/>
                  </a:spcBef>
                  <a:buClr>
                    <a:srgbClr val="727CA3"/>
                  </a:buClr>
                  <a:buSzPct val="76000"/>
                  <a:buFont typeface="Wingdings 3" charset="0"/>
                  <a:buChar char=""/>
                  <a:defRPr/>
                </a:pPr>
                <a:r>
                  <a:rPr lang="en-US" sz="2800" dirty="0">
                    <a:cs typeface="Times New Roman" panose="02020603050405020304" pitchFamily="18" charset="0"/>
                  </a:rPr>
                  <a:t>However, things are more complicated when one considers the possibility of epistasis, assortative mating, etc.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B1DE43-7736-B2F5-7163-C01BA7D103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24" t="-7558" b="-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43903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74099-D416-0A37-F7F8-DD76B44E4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for consideration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F005EA-5D41-043F-3247-DB180531D74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271463" indent="-271463" eaLnBrk="1" hangingPunct="1">
                  <a:buClr>
                    <a:srgbClr val="727CA3"/>
                  </a:buClr>
                  <a:buSzPct val="76000"/>
                  <a:buFont typeface="Wingdings 3" charset="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r>
                  <a:rPr lang="en-US" sz="2800" dirty="0">
                    <a:cs typeface="Times New Roman" panose="02020603050405020304" pitchFamily="18" charset="0"/>
                  </a:rPr>
                  <a:t>What are the </a:t>
                </a:r>
                <a:r>
                  <a:rPr lang="en-US" sz="2800" i="1" dirty="0">
                    <a:cs typeface="Times New Roman" panose="02020603050405020304" pitchFamily="18" charset="0"/>
                  </a:rPr>
                  <a:t>typical</a:t>
                </a:r>
                <a:r>
                  <a:rPr lang="en-US" sz="2800" dirty="0">
                    <a:cs typeface="Times New Roman" panose="02020603050405020304" pitchFamily="18" charset="0"/>
                  </a:rPr>
                  <a:t> assumptions of a classical twin model? [choose all that apply]</a:t>
                </a:r>
              </a:p>
              <a:p>
                <a:pPr marL="271463" indent="-271463" eaLnBrk="1" hangingPunct="1">
                  <a:buClr>
                    <a:srgbClr val="727CA3"/>
                  </a:buClr>
                  <a:buSzPct val="76000"/>
                  <a:buFont typeface="Wingdings 3" charset="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r>
                  <a:rPr lang="en-US" sz="2800" dirty="0">
                    <a:cs typeface="Times New Roman" panose="02020603050405020304" pitchFamily="18" charset="0"/>
                  </a:rPr>
                  <a:t>a) only genetic factors cause MZ twins to be more correlated than DZ twins</a:t>
                </a:r>
              </a:p>
              <a:p>
                <a:pPr marL="271463" indent="-271463">
                  <a:buClr>
                    <a:srgbClr val="727CA3"/>
                  </a:buClr>
                  <a:buSzPct val="7600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r>
                  <a:rPr lang="en-US" sz="2800" dirty="0">
                    <a:cs typeface="Times New Roman" panose="02020603050405020304" pitchFamily="18" charset="0"/>
                  </a:rPr>
                  <a:t>b) either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cs typeface="Arial"/>
                          </a:rPr>
                        </m:ctrlPr>
                      </m:sSubPr>
                      <m:e>
                        <m:r>
                          <a:rPr lang="en-US" sz="2800" i="1">
                            <a:cs typeface="Arial"/>
                          </a:rPr>
                          <m:t>𝑉</m:t>
                        </m:r>
                      </m:e>
                      <m:sub>
                        <m:r>
                          <a:rPr lang="en-US" sz="2800" b="0" i="1" smtClean="0">
                            <a:cs typeface="Arial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n-US" sz="2800" dirty="0">
                    <a:cs typeface="Times New Roman" panose="02020603050405020304" pitchFamily="18" charset="0"/>
                  </a:rPr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cs typeface="Arial"/>
                          </a:rPr>
                        </m:ctrlPr>
                      </m:sSubPr>
                      <m:e>
                        <m:r>
                          <a:rPr lang="en-US" sz="2800" i="1">
                            <a:cs typeface="Arial"/>
                          </a:rPr>
                          <m:t>𝑉</m:t>
                        </m:r>
                      </m:e>
                      <m:sub>
                        <m:r>
                          <a:rPr lang="en-US" sz="2800" b="0" i="1" smtClean="0">
                            <a:cs typeface="Arial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sz="2800" dirty="0">
                    <a:cs typeface="Times New Roman" panose="02020603050405020304" pitchFamily="18" charset="0"/>
                  </a:rPr>
                  <a:t> is zero</a:t>
                </a:r>
              </a:p>
              <a:p>
                <a:pPr marL="0" indent="0" eaLnBrk="1" hangingPunct="1">
                  <a:buClr>
                    <a:srgbClr val="727CA3"/>
                  </a:buClr>
                  <a:buSzPct val="7600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r>
                  <a:rPr lang="en-US" sz="2800" dirty="0">
                    <a:cs typeface="Times New Roman" panose="02020603050405020304" pitchFamily="18" charset="0"/>
                  </a:rPr>
                  <a:t>c) no epistasis</a:t>
                </a:r>
              </a:p>
              <a:p>
                <a:pPr marL="271463" indent="-271463" eaLnBrk="1" hangingPunct="1">
                  <a:buClr>
                    <a:srgbClr val="727CA3"/>
                  </a:buClr>
                  <a:buSzPct val="76000"/>
                  <a:buFont typeface="Wingdings 3" charset="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r>
                  <a:rPr lang="en-US" sz="2800" dirty="0">
                    <a:cs typeface="Times New Roman" panose="02020603050405020304" pitchFamily="18" charset="0"/>
                  </a:rPr>
                  <a:t>d) no assortative mating </a:t>
                </a:r>
              </a:p>
              <a:p>
                <a:pPr marL="271463" indent="-271463" eaLnBrk="1" hangingPunct="1">
                  <a:buClr>
                    <a:srgbClr val="727CA3"/>
                  </a:buClr>
                  <a:buSzPct val="76000"/>
                  <a:buFont typeface="Wingdings 3" charset="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r>
                  <a:rPr lang="en-US" sz="2800" dirty="0">
                    <a:cs typeface="Times New Roman" panose="02020603050405020304" pitchFamily="18" charset="0"/>
                  </a:rPr>
                  <a:t>e) no gene-environment interactions or correlations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F005EA-5D41-043F-3247-DB180531D7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83130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D6380-5A30-15B3-EFDD-E232A6318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+mn-lt"/>
                <a:cs typeface="Times New Roman" panose="02020603050405020304" pitchFamily="18" charset="0"/>
              </a:rPr>
              <a:t>What are the typical effects of violations of assumptions in the CTD?</a:t>
            </a:r>
            <a:endParaRPr lang="en-US" dirty="0"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068953-01D6-A0F1-C01E-F8AFD4B10D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 marL="271463" indent="-271463">
                  <a:spcBef>
                    <a:spcPts val="400"/>
                  </a:spcBef>
                  <a:spcAft>
                    <a:spcPts val="400"/>
                  </a:spcAft>
                  <a:buClr>
                    <a:srgbClr val="727CA3"/>
                  </a:buClr>
                  <a:buSzPct val="76000"/>
                  <a:buFont typeface="Wingdings 3" charset="0"/>
                  <a:buNone/>
                  <a:defRPr/>
                </a:pPr>
                <a:r>
                  <a:rPr lang="en-US" dirty="0">
                    <a:latin typeface="Aptos" panose="020B0004020202020204" pitchFamily="34" charset="0"/>
                    <a:cs typeface="Times New Roman" panose="02020603050405020304" pitchFamily="18" charset="0"/>
                  </a:rPr>
                  <a:t>a) Only genetic factors cause MZ twins to be more correlated than DZ twins: </a:t>
                </a:r>
              </a:p>
              <a:p>
                <a:pPr marL="271463" indent="-271463">
                  <a:spcBef>
                    <a:spcPts val="400"/>
                  </a:spcBef>
                  <a:spcAft>
                    <a:spcPts val="400"/>
                  </a:spcAft>
                  <a:buClr>
                    <a:srgbClr val="727CA3"/>
                  </a:buClr>
                  <a:buSzPct val="76000"/>
                  <a:buFont typeface="Wingdings 3" charset="0"/>
                  <a:buNone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6B2394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solidFill>
                                  <a:srgbClr val="6B2394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>
                                <a:solidFill>
                                  <a:srgbClr val="6B2394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>
                            <a:solidFill>
                              <a:srgbClr val="6B2394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6B2394"/>
                    </a:solidFill>
                    <a:latin typeface="Aptos" panose="020B0004020202020204" pitchFamily="34" charset="0"/>
                    <a:cs typeface="Times New Roman" panose="02020603050405020304" pitchFamily="18" charset="0"/>
                  </a:rPr>
                  <a:t> &amp;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6B2394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solidFill>
                                  <a:srgbClr val="6B2394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>
                                <a:solidFill>
                                  <a:srgbClr val="6B2394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>
                            <a:solidFill>
                              <a:srgbClr val="6B2394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6B2394"/>
                    </a:solidFill>
                    <a:latin typeface="Aptos" panose="020B0004020202020204" pitchFamily="34" charset="0"/>
                    <a:cs typeface="Times New Roman" panose="02020603050405020304" pitchFamily="18" charset="0"/>
                  </a:rPr>
                  <a:t> overestimated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6B2394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solidFill>
                                  <a:srgbClr val="6B2394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>
                                <a:solidFill>
                                  <a:srgbClr val="6B2394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>
                            <a:solidFill>
                              <a:srgbClr val="6B2394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6B2394"/>
                    </a:solidFill>
                    <a:latin typeface="Aptos" panose="020B0004020202020204" pitchFamily="34" charset="0"/>
                    <a:cs typeface="Times New Roman" panose="02020603050405020304" pitchFamily="18" charset="0"/>
                  </a:rPr>
                  <a:t> underestimated</a:t>
                </a:r>
              </a:p>
              <a:p>
                <a:pPr marL="0" indent="0">
                  <a:spcBef>
                    <a:spcPts val="400"/>
                  </a:spcBef>
                  <a:spcAft>
                    <a:spcPts val="400"/>
                  </a:spcAft>
                  <a:buClr>
                    <a:srgbClr val="727CA3"/>
                  </a:buClr>
                  <a:buSzPct val="76000"/>
                  <a:buNone/>
                  <a:defRPr/>
                </a:pPr>
                <a:endParaRPr lang="en-US" sz="1000" dirty="0">
                  <a:latin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spcBef>
                    <a:spcPts val="400"/>
                  </a:spcBef>
                  <a:spcAft>
                    <a:spcPts val="400"/>
                  </a:spcAft>
                  <a:buClr>
                    <a:srgbClr val="727CA3"/>
                  </a:buClr>
                  <a:buSzPct val="76000"/>
                  <a:buNone/>
                  <a:defRPr/>
                </a:pPr>
                <a:r>
                  <a:rPr lang="en-US" dirty="0">
                    <a:latin typeface="Aptos" panose="020B0004020202020204" pitchFamily="34" charset="0"/>
                    <a:cs typeface="Times New Roman" panose="02020603050405020304" pitchFamily="18" charset="0"/>
                  </a:rPr>
                  <a:t>b) Either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Arial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n-US" dirty="0">
                    <a:latin typeface="Aptos" panose="020B0004020202020204" pitchFamily="34" charset="0"/>
                    <a:cs typeface="Times New Roman" panose="02020603050405020304" pitchFamily="18" charset="0"/>
                  </a:rPr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Arial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dirty="0">
                    <a:latin typeface="Aptos" panose="020B0004020202020204" pitchFamily="34" charset="0"/>
                    <a:cs typeface="Times New Roman" panose="02020603050405020304" pitchFamily="18" charset="0"/>
                  </a:rPr>
                  <a:t> is zero: </a:t>
                </a:r>
              </a:p>
              <a:p>
                <a:pPr marL="0" indent="0">
                  <a:spcBef>
                    <a:spcPts val="400"/>
                  </a:spcBef>
                  <a:spcAft>
                    <a:spcPts val="400"/>
                  </a:spcAft>
                  <a:buClr>
                    <a:srgbClr val="727CA3"/>
                  </a:buClr>
                  <a:buSzPct val="76000"/>
                  <a:buNone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6B2394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solidFill>
                                  <a:srgbClr val="6B2394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>
                                <a:solidFill>
                                  <a:srgbClr val="6B2394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>
                            <a:solidFill>
                              <a:srgbClr val="6B2394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6B2394"/>
                    </a:solidFill>
                    <a:latin typeface="Aptos" panose="020B0004020202020204" pitchFamily="34" charset="0"/>
                    <a:cs typeface="Times New Roman" panose="02020603050405020304" pitchFamily="18" charset="0"/>
                  </a:rPr>
                  <a:t> overestimated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6B2394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solidFill>
                                  <a:srgbClr val="6B2394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>
                                <a:solidFill>
                                  <a:srgbClr val="6B2394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>
                            <a:solidFill>
                              <a:srgbClr val="6B2394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sub>
                    </m:sSub>
                    <m:r>
                      <a:rPr lang="en-US">
                        <a:solidFill>
                          <a:srgbClr val="6B2394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6B2394"/>
                    </a:solidFill>
                    <a:latin typeface="Aptos" panose="020B0004020202020204" pitchFamily="34" charset="0"/>
                    <a:cs typeface="Times New Roman" panose="02020603050405020304" pitchFamily="18" charset="0"/>
                  </a:rPr>
                  <a:t>&amp;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6B2394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solidFill>
                                  <a:srgbClr val="6B2394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>
                                <a:solidFill>
                                  <a:srgbClr val="6B2394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>
                            <a:solidFill>
                              <a:srgbClr val="6B2394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sub>
                    </m:sSub>
                    <m:r>
                      <a:rPr lang="en-US">
                        <a:solidFill>
                          <a:srgbClr val="6B2394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6B2394"/>
                    </a:solidFill>
                    <a:latin typeface="Aptos" panose="020B0004020202020204" pitchFamily="34" charset="0"/>
                    <a:cs typeface="Times New Roman" panose="02020603050405020304" pitchFamily="18" charset="0"/>
                  </a:rPr>
                  <a:t>underestimated</a:t>
                </a:r>
              </a:p>
              <a:p>
                <a:pPr marL="271463" indent="-271463">
                  <a:spcBef>
                    <a:spcPts val="400"/>
                  </a:spcBef>
                  <a:spcAft>
                    <a:spcPts val="400"/>
                  </a:spcAft>
                  <a:buClr>
                    <a:srgbClr val="727CA3"/>
                  </a:buClr>
                  <a:buSzPct val="76000"/>
                  <a:buFont typeface="Times New Roman" charset="0"/>
                  <a:buNone/>
                  <a:defRPr/>
                </a:pPr>
                <a:endParaRPr lang="en-US" sz="800" dirty="0">
                  <a:latin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marL="271463" indent="-271463">
                  <a:spcBef>
                    <a:spcPts val="400"/>
                  </a:spcBef>
                  <a:spcAft>
                    <a:spcPts val="400"/>
                  </a:spcAft>
                  <a:buClr>
                    <a:srgbClr val="727CA3"/>
                  </a:buClr>
                  <a:buSzPct val="76000"/>
                  <a:buFont typeface="Times New Roman" charset="0"/>
                  <a:buNone/>
                  <a:defRPr/>
                </a:pPr>
                <a:r>
                  <a:rPr lang="en-US" dirty="0">
                    <a:latin typeface="Aptos" panose="020B0004020202020204" pitchFamily="34" charset="0"/>
                    <a:cs typeface="Times New Roman" panose="02020603050405020304" pitchFamily="18" charset="0"/>
                  </a:rPr>
                  <a:t>c) No epistasis: </a:t>
                </a:r>
              </a:p>
              <a:p>
                <a:pPr marL="271463" indent="-271463">
                  <a:spcBef>
                    <a:spcPts val="400"/>
                  </a:spcBef>
                  <a:spcAft>
                    <a:spcPts val="400"/>
                  </a:spcAft>
                  <a:buClr>
                    <a:srgbClr val="727CA3"/>
                  </a:buClr>
                  <a:buSzPct val="76000"/>
                  <a:buFont typeface="Times New Roman" charset="0"/>
                  <a:buNone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6B2394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solidFill>
                                  <a:srgbClr val="6B2394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>
                                <a:solidFill>
                                  <a:srgbClr val="6B2394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>
                            <a:solidFill>
                              <a:srgbClr val="6B2394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6B2394"/>
                    </a:solidFill>
                    <a:latin typeface="Aptos" panose="020B0004020202020204" pitchFamily="34" charset="0"/>
                    <a:cs typeface="Times New Roman" panose="02020603050405020304" pitchFamily="18" charset="0"/>
                  </a:rPr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6B2394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solidFill>
                                  <a:srgbClr val="6B2394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>
                                <a:solidFill>
                                  <a:srgbClr val="6B2394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>
                            <a:solidFill>
                              <a:srgbClr val="6B2394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6B2394"/>
                    </a:solidFill>
                    <a:latin typeface="Aptos" panose="020B0004020202020204" pitchFamily="34" charset="0"/>
                    <a:cs typeface="Times New Roman" panose="02020603050405020304" pitchFamily="18" charset="0"/>
                  </a:rPr>
                  <a:t> overestimated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6B2394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solidFill>
                                  <a:srgbClr val="6B2394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>
                                <a:solidFill>
                                  <a:srgbClr val="6B2394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>
                            <a:solidFill>
                              <a:srgbClr val="6B2394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6B2394"/>
                    </a:solidFill>
                    <a:latin typeface="Aptos" panose="020B0004020202020204" pitchFamily="34" charset="0"/>
                    <a:cs typeface="Times New Roman" panose="02020603050405020304" pitchFamily="18" charset="0"/>
                  </a:rPr>
                  <a:t> underestimated</a:t>
                </a:r>
              </a:p>
              <a:p>
                <a:pPr marL="271463" indent="-271463">
                  <a:spcBef>
                    <a:spcPts val="400"/>
                  </a:spcBef>
                  <a:spcAft>
                    <a:spcPts val="400"/>
                  </a:spcAft>
                  <a:buClr>
                    <a:srgbClr val="727CA3"/>
                  </a:buClr>
                  <a:buSzPct val="76000"/>
                  <a:buFont typeface="Times New Roman" charset="0"/>
                  <a:buNone/>
                  <a:defRPr/>
                </a:pPr>
                <a:endParaRPr lang="en-US" sz="1000" dirty="0">
                  <a:latin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marL="271463" indent="-271463">
                  <a:spcBef>
                    <a:spcPts val="400"/>
                  </a:spcBef>
                  <a:spcAft>
                    <a:spcPts val="400"/>
                  </a:spcAft>
                  <a:buClr>
                    <a:srgbClr val="727CA3"/>
                  </a:buClr>
                  <a:buSzPct val="76000"/>
                  <a:buFont typeface="Times New Roman" charset="0"/>
                  <a:buNone/>
                  <a:defRPr/>
                </a:pPr>
                <a:r>
                  <a:rPr lang="en-US" dirty="0">
                    <a:latin typeface="Aptos" panose="020B0004020202020204" pitchFamily="34" charset="0"/>
                    <a:cs typeface="Times New Roman" panose="02020603050405020304" pitchFamily="18" charset="0"/>
                  </a:rPr>
                  <a:t>d) No assortative mating</a:t>
                </a:r>
                <a:r>
                  <a:rPr lang="en-US" dirty="0">
                    <a:solidFill>
                      <a:srgbClr val="6B2394"/>
                    </a:solidFill>
                    <a:latin typeface="Aptos" panose="020B0004020202020204" pitchFamily="34" charset="0"/>
                    <a:cs typeface="Times New Roman" panose="02020603050405020304" pitchFamily="18" charset="0"/>
                  </a:rPr>
                  <a:t>: </a:t>
                </a:r>
              </a:p>
              <a:p>
                <a:pPr marL="271463" indent="-271463">
                  <a:spcBef>
                    <a:spcPts val="400"/>
                  </a:spcBef>
                  <a:spcAft>
                    <a:spcPts val="400"/>
                  </a:spcAft>
                  <a:buClr>
                    <a:srgbClr val="727CA3"/>
                  </a:buClr>
                  <a:buSzPct val="76000"/>
                  <a:buFont typeface="Times New Roman" charset="0"/>
                  <a:buNone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6B2394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solidFill>
                                  <a:srgbClr val="6B2394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>
                                <a:solidFill>
                                  <a:srgbClr val="6B2394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>
                            <a:solidFill>
                              <a:srgbClr val="6B2394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6B2394"/>
                    </a:solidFill>
                    <a:latin typeface="Aptos" panose="020B0004020202020204" pitchFamily="34" charset="0"/>
                    <a:cs typeface="Times New Roman" panose="02020603050405020304" pitchFamily="18" charset="0"/>
                  </a:rPr>
                  <a:t> and/or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6B2394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solidFill>
                                  <a:srgbClr val="6B2394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>
                                <a:solidFill>
                                  <a:srgbClr val="6B2394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>
                            <a:solidFill>
                              <a:srgbClr val="6B2394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6B2394"/>
                    </a:solidFill>
                    <a:latin typeface="Aptos" panose="020B0004020202020204" pitchFamily="34" charset="0"/>
                    <a:cs typeface="Times New Roman" panose="02020603050405020304" pitchFamily="18" charset="0"/>
                  </a:rPr>
                  <a:t> underestimated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6B2394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solidFill>
                                  <a:srgbClr val="6B2394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>
                                <a:solidFill>
                                  <a:srgbClr val="6B2394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>
                            <a:solidFill>
                              <a:srgbClr val="6B2394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6B2394"/>
                    </a:solidFill>
                    <a:latin typeface="Aptos" panose="020B0004020202020204" pitchFamily="34" charset="0"/>
                    <a:cs typeface="Times New Roman" panose="02020603050405020304" pitchFamily="18" charset="0"/>
                  </a:rPr>
                  <a:t> overestimated </a:t>
                </a:r>
              </a:p>
              <a:p>
                <a:pPr marL="271463" indent="-271463">
                  <a:spcBef>
                    <a:spcPts val="400"/>
                  </a:spcBef>
                  <a:spcAft>
                    <a:spcPts val="400"/>
                  </a:spcAft>
                  <a:buClr>
                    <a:srgbClr val="727CA3"/>
                  </a:buClr>
                  <a:buSzPct val="76000"/>
                  <a:buFont typeface="Wingdings 3" charset="0"/>
                  <a:buNone/>
                  <a:defRPr/>
                </a:pPr>
                <a:endParaRPr lang="en-US" sz="900" dirty="0">
                  <a:latin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marL="271463" indent="-271463">
                  <a:spcBef>
                    <a:spcPts val="600"/>
                  </a:spcBef>
                  <a:spcAft>
                    <a:spcPts val="600"/>
                  </a:spcAft>
                  <a:buClr>
                    <a:srgbClr val="727CA3"/>
                  </a:buClr>
                  <a:buSzPct val="76000"/>
                  <a:buFont typeface="Wingdings 3" charset="0"/>
                  <a:buNone/>
                  <a:defRPr/>
                </a:pPr>
                <a:r>
                  <a:rPr lang="en-US" dirty="0">
                    <a:latin typeface="Aptos" panose="020B0004020202020204" pitchFamily="34" charset="0"/>
                    <a:cs typeface="Times New Roman" panose="02020603050405020304" pitchFamily="18" charset="0"/>
                  </a:rPr>
                  <a:t>e) No gene-environment interactions or correlations:  </a:t>
                </a:r>
                <a:br>
                  <a:rPr lang="en-US" dirty="0">
                    <a:latin typeface="Aptos" panose="020B0004020202020204" pitchFamily="34" charset="0"/>
                    <a:cs typeface="Times New Roman" panose="02020603050405020304" pitchFamily="18" charset="0"/>
                  </a:rPr>
                </a:br>
                <a:r>
                  <a:rPr lang="en-US" dirty="0" err="1">
                    <a:solidFill>
                      <a:srgbClr val="6B2394"/>
                    </a:solidFill>
                    <a:latin typeface="Aptos" panose="020B0004020202020204" pitchFamily="34" charset="0"/>
                    <a:cs typeface="Times New Roman" panose="02020603050405020304" pitchFamily="18" charset="0"/>
                  </a:rPr>
                  <a:t>AxC</a:t>
                </a:r>
                <a:r>
                  <a:rPr lang="en-US" dirty="0">
                    <a:solidFill>
                      <a:srgbClr val="6B2394"/>
                    </a:solidFill>
                    <a:latin typeface="Aptos" panose="020B000402020202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6B2394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solidFill>
                                  <a:srgbClr val="6B2394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>
                                <a:solidFill>
                                  <a:srgbClr val="6B2394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>
                            <a:solidFill>
                              <a:srgbClr val="6B2394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6B2394"/>
                    </a:solidFill>
                    <a:latin typeface="Aptos" panose="020B0004020202020204" pitchFamily="34" charset="0"/>
                    <a:cs typeface="Times New Roman" panose="02020603050405020304" pitchFamily="18" charset="0"/>
                  </a:rPr>
                  <a:t> overestimated  </a:t>
                </a:r>
                <a:br>
                  <a:rPr lang="en-US" dirty="0">
                    <a:solidFill>
                      <a:srgbClr val="6B2394"/>
                    </a:solidFill>
                    <a:latin typeface="Aptos" panose="020B0004020202020204" pitchFamily="34" charset="0"/>
                    <a:cs typeface="Times New Roman" panose="02020603050405020304" pitchFamily="18" charset="0"/>
                  </a:rPr>
                </a:br>
                <a:r>
                  <a:rPr lang="en-US" dirty="0" err="1">
                    <a:solidFill>
                      <a:srgbClr val="6B2394"/>
                    </a:solidFill>
                    <a:latin typeface="Aptos" panose="020B0004020202020204" pitchFamily="34" charset="0"/>
                    <a:cs typeface="Times New Roman" panose="02020603050405020304" pitchFamily="18" charset="0"/>
                  </a:rPr>
                  <a:t>AxE</a:t>
                </a:r>
                <a:r>
                  <a:rPr lang="en-US" dirty="0">
                    <a:solidFill>
                      <a:srgbClr val="6B2394"/>
                    </a:solidFill>
                    <a:latin typeface="Aptos" panose="020B000402020202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6B2394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solidFill>
                                  <a:srgbClr val="6B2394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>
                                <a:solidFill>
                                  <a:srgbClr val="6B2394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>
                            <a:solidFill>
                              <a:srgbClr val="6B2394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6B2394"/>
                    </a:solidFill>
                    <a:latin typeface="Aptos" panose="020B0004020202020204" pitchFamily="34" charset="0"/>
                    <a:cs typeface="Times New Roman" panose="02020603050405020304" pitchFamily="18" charset="0"/>
                  </a:rPr>
                  <a:t> overestimated </a:t>
                </a:r>
                <a:br>
                  <a:rPr lang="en-US" dirty="0">
                    <a:solidFill>
                      <a:srgbClr val="6B2394"/>
                    </a:solidFill>
                    <a:latin typeface="Aptos" panose="020B0004020202020204" pitchFamily="34" charset="0"/>
                    <a:cs typeface="Times New Roman" panose="02020603050405020304" pitchFamily="18" charset="0"/>
                  </a:rPr>
                </a:br>
                <a:r>
                  <a:rPr lang="en-US" dirty="0">
                    <a:solidFill>
                      <a:srgbClr val="6B2394"/>
                    </a:solidFill>
                    <a:latin typeface="Aptos" panose="020B0004020202020204" pitchFamily="34" charset="0"/>
                    <a:cs typeface="Times New Roman" panose="02020603050405020304" pitchFamily="18" charset="0"/>
                  </a:rPr>
                  <a:t>passive </a:t>
                </a:r>
                <a:r>
                  <a:rPr lang="en-US" dirty="0" err="1">
                    <a:solidFill>
                      <a:srgbClr val="6B2394"/>
                    </a:solidFill>
                    <a:latin typeface="Aptos" panose="020B0004020202020204" pitchFamily="34" charset="0"/>
                    <a:cs typeface="Times New Roman" panose="02020603050405020304" pitchFamily="18" charset="0"/>
                  </a:rPr>
                  <a:t>Cov</a:t>
                </a:r>
                <a:r>
                  <a:rPr lang="en-US" dirty="0">
                    <a:solidFill>
                      <a:srgbClr val="6B2394"/>
                    </a:solidFill>
                    <a:latin typeface="Aptos" panose="020B0004020202020204" pitchFamily="34" charset="0"/>
                    <a:cs typeface="Times New Roman" panose="02020603050405020304" pitchFamily="18" charset="0"/>
                  </a:rPr>
                  <a:t>(A,C):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6B2394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solidFill>
                                  <a:srgbClr val="6B2394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>
                                <a:solidFill>
                                  <a:srgbClr val="6B2394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>
                            <a:solidFill>
                              <a:srgbClr val="6B2394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6B2394"/>
                    </a:solidFill>
                    <a:latin typeface="Aptos" panose="020B0004020202020204" pitchFamily="34" charset="0"/>
                    <a:cs typeface="Times New Roman" panose="02020603050405020304" pitchFamily="18" charset="0"/>
                  </a:rPr>
                  <a:t> overestimate</a:t>
                </a:r>
                <a:endParaRPr lang="en-US" dirty="0">
                  <a:latin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068953-01D6-A0F1-C01E-F8AFD4B10D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24" t="-2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70259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ED28B-5656-C696-5A0A-AB789AE8B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E8165C-8FB0-24B1-2720-79D44FD8F4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>
                  <a:spcBef>
                    <a:spcPts val="800"/>
                  </a:spcBef>
                  <a:buSzPct val="75000"/>
                  <a:tabLst>
                    <a:tab pos="608013" algn="l"/>
                    <a:tab pos="1522413" algn="l"/>
                    <a:tab pos="2436813" algn="l"/>
                    <a:tab pos="3351213" algn="l"/>
                    <a:tab pos="4265613" algn="l"/>
                    <a:tab pos="5180013" algn="l"/>
                    <a:tab pos="6094413" algn="l"/>
                    <a:tab pos="7008813" algn="l"/>
                    <a:tab pos="7923213" algn="l"/>
                    <a:tab pos="8837613" algn="l"/>
                    <a:tab pos="9752013" algn="l"/>
                    <a:tab pos="10666413" algn="l"/>
                  </a:tabLst>
                  <a:defRPr/>
                </a:pPr>
                <a:r>
                  <a:rPr lang="en-US" sz="280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</a:rPr>
                  <a:t>All models require assumptions. Generally, the more these assumptions are violated, the more estimates are biased</a:t>
                </a:r>
              </a:p>
              <a:p>
                <a:pPr>
                  <a:spcBef>
                    <a:spcPts val="800"/>
                  </a:spcBef>
                  <a:buSzPct val="75000"/>
                  <a:tabLst>
                    <a:tab pos="608013" algn="l"/>
                    <a:tab pos="1522413" algn="l"/>
                    <a:tab pos="2436813" algn="l"/>
                    <a:tab pos="3351213" algn="l"/>
                    <a:tab pos="4265613" algn="l"/>
                    <a:tab pos="5180013" algn="l"/>
                    <a:tab pos="6094413" algn="l"/>
                    <a:tab pos="7008813" algn="l"/>
                    <a:tab pos="7923213" algn="l"/>
                    <a:tab pos="8837613" algn="l"/>
                    <a:tab pos="9752013" algn="l"/>
                    <a:tab pos="10666413" algn="l"/>
                  </a:tabLst>
                  <a:defRPr/>
                </a:pPr>
                <a:r>
                  <a:rPr lang="en-US" sz="280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</a:rPr>
                  <a:t>Understanding biases allows you to understand how to interpret estimates with the proper nuance</a:t>
                </a:r>
              </a:p>
              <a:p>
                <a:pPr>
                  <a:spcBef>
                    <a:spcPts val="800"/>
                  </a:spcBef>
                  <a:buSzPct val="75000"/>
                  <a:tabLst>
                    <a:tab pos="608013" algn="l"/>
                    <a:tab pos="1522413" algn="l"/>
                    <a:tab pos="2436813" algn="l"/>
                    <a:tab pos="3351213" algn="l"/>
                    <a:tab pos="4265613" algn="l"/>
                    <a:tab pos="5180013" algn="l"/>
                    <a:tab pos="6094413" algn="l"/>
                    <a:tab pos="7008813" algn="l"/>
                    <a:tab pos="7923213" algn="l"/>
                    <a:tab pos="8837613" algn="l"/>
                    <a:tab pos="9752013" algn="l"/>
                    <a:tab pos="10666413" algn="l"/>
                  </a:tabLst>
                  <a:defRPr/>
                </a:pPr>
                <a:r>
                  <a:rPr lang="en-US" sz="280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</a:rPr>
                  <a:t>In all models, including the CTD, be cautious of reifying parameter estimates</a:t>
                </a:r>
                <a:r>
                  <a:rPr lang="en-US" sz="28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</a:rPr>
                  <a:t>!</a:t>
                </a:r>
              </a:p>
              <a:p>
                <a:pPr marL="1179513" lvl="1" indent="-457200" eaLnBrk="1" hangingPunct="1">
                  <a:spcBef>
                    <a:spcPts val="800"/>
                  </a:spcBef>
                  <a:buSzPct val="50000"/>
                  <a:tabLst>
                    <a:tab pos="608013" algn="l"/>
                    <a:tab pos="1522413" algn="l"/>
                    <a:tab pos="2436813" algn="l"/>
                    <a:tab pos="3351213" algn="l"/>
                    <a:tab pos="4265613" algn="l"/>
                    <a:tab pos="5180013" algn="l"/>
                    <a:tab pos="6094413" algn="l"/>
                    <a:tab pos="7008813" algn="l"/>
                    <a:tab pos="7923213" algn="l"/>
                    <a:tab pos="8837613" algn="l"/>
                    <a:tab pos="9752013" algn="l"/>
                    <a:tab pos="10666413" algn="l"/>
                  </a:tabLst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cs typeface="Arial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cs typeface="Arial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cs typeface="Arial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cs typeface="Arial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</a:rPr>
                  <a:t>is amalgam of mostly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DDDDDD"/>
                              </a:outerShdw>
                            </a:effectLst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DDDDDD"/>
                              </a:outerShdw>
                            </a:effectLst>
                          </a:rPr>
                          <m:t>𝑉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DDDDDD"/>
                              </a:outerShdw>
                            </a:effectLst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</a:rPr>
                  <a:t> but also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DDDDDD"/>
                              </a:outerShdw>
                            </a:effectLst>
                          </a:rPr>
                        </m:ctrlPr>
                      </m:sSubPr>
                      <m:e>
                        <m:r>
                          <a:rPr lang="en-US" sz="2800" i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DDDDDD"/>
                              </a:outerShdw>
                            </a:effectLst>
                          </a:rPr>
                          <m:t>𝑉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DDDDDD"/>
                              </a:outerShdw>
                            </a:effectLst>
                          </a:rPr>
                          <m:t>𝐷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</a:rPr>
                  <a:t> &amp;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DDDDDD"/>
                              </a:outerShdw>
                            </a:effectLst>
                          </a:rPr>
                        </m:ctrlPr>
                      </m:sSubPr>
                      <m:e>
                        <m:r>
                          <a:rPr lang="en-US" sz="2800" i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DDDDDD"/>
                              </a:outerShdw>
                            </a:effectLst>
                          </a:rPr>
                          <m:t>𝑉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DDDDDD"/>
                              </a:outerShdw>
                            </a:effectLst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</a:rPr>
                  <a:t>.</a:t>
                </a:r>
              </a:p>
              <a:p>
                <a:pPr marL="1179513" lvl="1" indent="-457200" eaLnBrk="1" hangingPunct="1">
                  <a:spcBef>
                    <a:spcPts val="800"/>
                  </a:spcBef>
                  <a:buSzPct val="50000"/>
                  <a:tabLst>
                    <a:tab pos="608013" algn="l"/>
                    <a:tab pos="1522413" algn="l"/>
                    <a:tab pos="2436813" algn="l"/>
                    <a:tab pos="3351213" algn="l"/>
                    <a:tab pos="4265613" algn="l"/>
                    <a:tab pos="5180013" algn="l"/>
                    <a:tab pos="6094413" algn="l"/>
                    <a:tab pos="7008813" algn="l"/>
                    <a:tab pos="7923213" algn="l"/>
                    <a:tab pos="8837613" algn="l"/>
                    <a:tab pos="9752013" algn="l"/>
                    <a:tab pos="10666413" algn="l"/>
                  </a:tabLst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cs typeface="Arial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cs typeface="Arial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cs typeface="Arial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cs typeface="Arial"/>
                          </a:rPr>
                          <m:t>𝐶</m:t>
                        </m:r>
                      </m:sub>
                    </m:sSub>
                    <m:r>
                      <a:rPr lang="en-US" sz="2800">
                        <a:solidFill>
                          <a:schemeClr val="tx1"/>
                        </a:solidFill>
                        <a:cs typeface="Arial"/>
                      </a:rPr>
                      <m:t> &amp; 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cs typeface="Arial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cs typeface="Arial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cs typeface="Arial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cs typeface="Arial"/>
                          </a:rPr>
                          <m:t>𝐷</m:t>
                        </m:r>
                      </m:sub>
                    </m:sSub>
                    <m:r>
                      <a:rPr lang="en-US" sz="2800" i="1">
                        <a:solidFill>
                          <a:schemeClr val="tx1"/>
                        </a:solidFill>
                        <a:cs typeface="Arial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</a:rPr>
                  <a:t>may often be underestimates</a:t>
                </a:r>
              </a:p>
              <a:p>
                <a:pPr marL="1179513" lvl="1" indent="-457200" eaLnBrk="1" hangingPunct="1">
                  <a:spcBef>
                    <a:spcPts val="800"/>
                  </a:spcBef>
                  <a:buSzPct val="50000"/>
                  <a:tabLst>
                    <a:tab pos="608013" algn="l"/>
                    <a:tab pos="1522413" algn="l"/>
                    <a:tab pos="2436813" algn="l"/>
                    <a:tab pos="3351213" algn="l"/>
                    <a:tab pos="4265613" algn="l"/>
                    <a:tab pos="5180013" algn="l"/>
                    <a:tab pos="6094413" algn="l"/>
                    <a:tab pos="7008813" algn="l"/>
                    <a:tab pos="7923213" algn="l"/>
                    <a:tab pos="8837613" algn="l"/>
                    <a:tab pos="9752013" algn="l"/>
                    <a:tab pos="10666413" algn="l"/>
                  </a:tabLst>
                  <a:defRPr/>
                </a:pPr>
                <a:r>
                  <a:rPr lang="en-US" sz="280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</a:rPr>
                  <a:t>Interpret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cs typeface="Arial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cs typeface="Arial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cs typeface="Arial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cs typeface="Arial"/>
                          </a:rPr>
                          <m:t>𝐷</m:t>
                        </m:r>
                      </m:sub>
                    </m:sSub>
                    <m:r>
                      <a:rPr lang="en-US" sz="2800" i="1">
                        <a:solidFill>
                          <a:schemeClr val="tx1"/>
                        </a:solidFill>
                        <a:cs typeface="Arial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</a:rPr>
                  <a:t>as a (potentially downwardly biased) estimate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DDDDDD"/>
                              </a:outerShdw>
                            </a:effectLst>
                          </a:rPr>
                        </m:ctrlPr>
                      </m:sSubPr>
                      <m:e>
                        <m:r>
                          <a:rPr lang="en-US" sz="2800" i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DDDDDD"/>
                              </a:outerShdw>
                            </a:effectLst>
                          </a:rPr>
                          <m:t>𝑉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DDDDDD"/>
                              </a:outerShdw>
                            </a:effectLst>
                          </a:rPr>
                          <m:t>𝑁</m:t>
                        </m:r>
                        <m:r>
                          <a:rPr lang="en-US" sz="2800" i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DDDDDD"/>
                              </a:outerShdw>
                            </a:effectLst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</a:rPr>
                  <a:t> </a:t>
                </a:r>
              </a:p>
              <a:p>
                <a:pPr marL="1179513" lvl="1" indent="-457200" eaLnBrk="1" hangingPunct="1">
                  <a:spcBef>
                    <a:spcPts val="800"/>
                  </a:spcBef>
                  <a:buSzPct val="50000"/>
                  <a:tabLst>
                    <a:tab pos="608013" algn="l"/>
                    <a:tab pos="1522413" algn="l"/>
                    <a:tab pos="2436813" algn="l"/>
                    <a:tab pos="3351213" algn="l"/>
                    <a:tab pos="4265613" algn="l"/>
                    <a:tab pos="5180013" algn="l"/>
                    <a:tab pos="6094413" algn="l"/>
                    <a:tab pos="7008813" algn="l"/>
                    <a:tab pos="7923213" algn="l"/>
                    <a:tab pos="8837613" algn="l"/>
                    <a:tab pos="9752013" algn="l"/>
                    <a:tab pos="10666413" algn="l"/>
                  </a:tabLst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cs typeface="Arial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cs typeface="Arial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cs typeface="Arial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cs typeface="Arial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/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cs typeface="Arial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cs typeface="Arial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cs typeface="Arial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cs typeface="Arial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</a:rPr>
                  <a:t>(in ACE) or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cs typeface="Arial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cs typeface="Arial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cs typeface="Arial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cs typeface="Arial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cs typeface="Arial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cs typeface="Arial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cs typeface="Arial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cs typeface="Arial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)/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cs typeface="Arial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cs typeface="Arial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cs typeface="Arial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cs typeface="Arial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</a:rPr>
                  <a:t> (in ADE) are decent estimates of </a:t>
                </a:r>
                <a:r>
                  <a:rPr lang="en-US" sz="2800" u="sng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</a:rPr>
                  <a:t>broad sense</a:t>
                </a:r>
                <a:r>
                  <a:rPr lang="en-US" sz="2800" i="1" u="sng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</a:rPr>
                  <a:t> h</a:t>
                </a:r>
                <a:r>
                  <a:rPr lang="en-US" sz="2800" i="1" u="sng" baseline="3000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</a:rPr>
                  <a:t>2</a:t>
                </a:r>
                <a:r>
                  <a:rPr lang="en-US" sz="280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</a:rPr>
                  <a:t>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E8165C-8FB0-24B1-2720-79D44FD8F4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03" t="-2907" b="-17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7411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EB7A6-C5A4-3F0E-A0AD-53D2E9429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B5A6FF-2145-15D5-E4EA-F645C10635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 a genotype, G</a:t>
            </a:r>
          </a:p>
          <a:p>
            <a:r>
              <a:rPr lang="en-US" dirty="0"/>
              <a:t>What might we want to know about this genotype?</a:t>
            </a:r>
          </a:p>
          <a:p>
            <a:r>
              <a:rPr lang="en-US" dirty="0"/>
              <a:t>Number of distinct alleles?</a:t>
            </a:r>
          </a:p>
          <a:p>
            <a:r>
              <a:rPr lang="en-US" dirty="0"/>
              <a:t>Frequency?</a:t>
            </a:r>
          </a:p>
          <a:p>
            <a:r>
              <a:rPr lang="en-US" dirty="0"/>
              <a:t>Effect size?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326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47BE5-7689-B693-BB53-135390408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41E742-06EB-065A-34B4-900A963474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 a trait, T</a:t>
            </a:r>
          </a:p>
          <a:p>
            <a:r>
              <a:rPr lang="en-US" dirty="0"/>
              <a:t>What might we want to know about this trait?</a:t>
            </a:r>
          </a:p>
        </p:txBody>
      </p:sp>
    </p:spTree>
    <p:extLst>
      <p:ext uri="{BB962C8B-B14F-4D97-AF65-F5344CB8AC3E}">
        <p14:creationId xmlns:p14="http://schemas.microsoft.com/office/powerpoint/2010/main" val="1162773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47BE5-7689-B693-BB53-135390408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41E742-06EB-065A-34B4-900A963474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 a trait, T</a:t>
            </a:r>
          </a:p>
          <a:p>
            <a:r>
              <a:rPr lang="en-US" dirty="0"/>
              <a:t>What might we want to know about this trait?</a:t>
            </a:r>
          </a:p>
          <a:p>
            <a:r>
              <a:rPr lang="en-US" dirty="0"/>
              <a:t>Mean?</a:t>
            </a:r>
          </a:p>
          <a:p>
            <a:r>
              <a:rPr lang="en-US" dirty="0"/>
              <a:t>Distribution?</a:t>
            </a:r>
          </a:p>
          <a:p>
            <a:r>
              <a:rPr lang="en-US" dirty="0"/>
              <a:t>Sources of variation?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238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5FCA6-C9A1-6F4C-1A62-70605CD15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494E84-D8FC-7128-8D40-752B1E8CFA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 our G and T (cheers)</a:t>
            </a:r>
          </a:p>
          <a:p>
            <a:r>
              <a:rPr lang="en-US" dirty="0"/>
              <a:t>Let us say that T = 𝛃*G + 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00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5FCA6-C9A1-6F4C-1A62-70605CD15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494E84-D8FC-7128-8D40-752B1E8CFA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 our G and T (cheers)</a:t>
            </a:r>
          </a:p>
          <a:p>
            <a:r>
              <a:rPr lang="en-US" dirty="0"/>
              <a:t>Let us say that T = 𝛃*G + E</a:t>
            </a:r>
          </a:p>
          <a:p>
            <a:r>
              <a:rPr lang="en-US" dirty="0"/>
              <a:t>How do we figure out the heritability of T?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318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5FCA6-C9A1-6F4C-1A62-70605CD15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494E84-D8FC-7128-8D40-752B1E8CFA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Consider our G and T (cheers)</a:t>
            </a:r>
          </a:p>
          <a:p>
            <a:r>
              <a:rPr lang="en-US" dirty="0"/>
              <a:t>Let us say that T = 𝛃*G + E</a:t>
            </a:r>
          </a:p>
          <a:p>
            <a:r>
              <a:rPr lang="en-US" dirty="0"/>
              <a:t>How do we figure out the heritability of T?</a:t>
            </a:r>
          </a:p>
          <a:p>
            <a:r>
              <a:rPr lang="en-US" dirty="0"/>
              <a:t>Var(T) = Var(𝛃 *G + E)</a:t>
            </a:r>
          </a:p>
          <a:p>
            <a:r>
              <a:rPr lang="en-US" dirty="0"/>
              <a:t>Recall Var(X + Y) = Var(X) + Var(Y) + 2*</a:t>
            </a:r>
            <a:r>
              <a:rPr lang="en-US" dirty="0" err="1"/>
              <a:t>Cov</a:t>
            </a:r>
            <a:r>
              <a:rPr lang="en-US" dirty="0"/>
              <a:t>(X,Y)</a:t>
            </a:r>
          </a:p>
          <a:p>
            <a:r>
              <a:rPr lang="en-US" dirty="0"/>
              <a:t>So Var(T) = Var(𝛃 *G) + Var(E) + 2*</a:t>
            </a:r>
            <a:r>
              <a:rPr lang="en-US" dirty="0" err="1"/>
              <a:t>Cov</a:t>
            </a:r>
            <a:r>
              <a:rPr lang="en-US" dirty="0"/>
              <a:t>(𝛃 *G,E)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6871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2826</TotalTime>
  <Words>2502</Words>
  <Application>Microsoft Macintosh PowerPoint</Application>
  <PresentationFormat>Widescreen</PresentationFormat>
  <Paragraphs>299</Paragraphs>
  <Slides>38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Aptos</vt:lpstr>
      <vt:lpstr>Aptos Display</vt:lpstr>
      <vt:lpstr>Arial</vt:lpstr>
      <vt:lpstr>Cambria Math</vt:lpstr>
      <vt:lpstr>Times New Roman</vt:lpstr>
      <vt:lpstr>Wingdings 3</vt:lpstr>
      <vt:lpstr>Office Theme</vt:lpstr>
      <vt:lpstr>Model building, assumptions and the practice of science</vt:lpstr>
      <vt:lpstr>All science starts with fantasy</vt:lpstr>
      <vt:lpstr>An example model</vt:lpstr>
      <vt:lpstr>An example model</vt:lpstr>
      <vt:lpstr>An example model</vt:lpstr>
      <vt:lpstr>An example model</vt:lpstr>
      <vt:lpstr>An example model</vt:lpstr>
      <vt:lpstr>An example model</vt:lpstr>
      <vt:lpstr>An example model</vt:lpstr>
      <vt:lpstr>An example model</vt:lpstr>
      <vt:lpstr>PowerPoint Presentation</vt:lpstr>
      <vt:lpstr>PowerPoint Presentation</vt:lpstr>
      <vt:lpstr>PowerPoint Presentation</vt:lpstr>
      <vt:lpstr>Classical twin design model</vt:lpstr>
      <vt:lpstr>For a univariate twin model – can we estimate all these parameters?</vt:lpstr>
      <vt:lpstr>For a univariate twin model – can we estimate all these parameters? NO!</vt:lpstr>
      <vt:lpstr>Model identification</vt:lpstr>
      <vt:lpstr>So what do we do instead?</vt:lpstr>
      <vt:lpstr>So what do we do instead?</vt:lpstr>
      <vt:lpstr>True vs. Estimated parameters</vt:lpstr>
      <vt:lpstr>Precision and Bias - visually</vt:lpstr>
      <vt:lpstr>Do methods have assumptions?</vt:lpstr>
      <vt:lpstr>Do methods have assumptions? - YES</vt:lpstr>
      <vt:lpstr>Deriving algebraic expectations of variance component estimates </vt:lpstr>
      <vt:lpstr>Pen &amp; Paper Practice 1: Algebraic expectations of ADE model</vt:lpstr>
      <vt:lpstr>Pen &amp; Paper Practice 1: Algebraic expectations of ADE model</vt:lpstr>
      <vt:lpstr>Pen &amp; Paper Practice 1: Algebraic expectations of ADE model</vt:lpstr>
      <vt:lpstr>Can we derive algebraic expectations of bias in estimates due to misspecification</vt:lpstr>
      <vt:lpstr>Pen &amp; Paper Practice 2: Deriving biases of ADE</vt:lpstr>
      <vt:lpstr>Pen &amp; Paper Practice: Deriving biases of ADE</vt:lpstr>
      <vt:lpstr>Pen &amp; Paper Practice: Deriving biases of ADE</vt:lpstr>
      <vt:lpstr>Question for consideration</vt:lpstr>
      <vt:lpstr>Question for consideration</vt:lpstr>
      <vt:lpstr>Question for consideration</vt:lpstr>
      <vt:lpstr>Biases in parameter estimates when V_D or V_C is 0</vt:lpstr>
      <vt:lpstr>Question for consideration</vt:lpstr>
      <vt:lpstr>What are the typical effects of violations of assumptions in the CTD?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 building, assumptions and the practice of science</dc:title>
  <dc:creator>Neale, Benjamin</dc:creator>
  <cp:lastModifiedBy>Neale, Benjamin</cp:lastModifiedBy>
  <cp:revision>5</cp:revision>
  <dcterms:created xsi:type="dcterms:W3CDTF">2024-03-03T16:33:46Z</dcterms:created>
  <dcterms:modified xsi:type="dcterms:W3CDTF">2024-03-05T15:40:21Z</dcterms:modified>
</cp:coreProperties>
</file>