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8" r:id="rId1"/>
  </p:sldMasterIdLst>
  <p:notesMasterIdLst>
    <p:notesMasterId r:id="rId21"/>
  </p:notesMasterIdLst>
  <p:sldIdLst>
    <p:sldId id="256" r:id="rId2"/>
    <p:sldId id="257" r:id="rId3"/>
    <p:sldId id="292" r:id="rId4"/>
    <p:sldId id="304" r:id="rId5"/>
    <p:sldId id="303" r:id="rId6"/>
    <p:sldId id="258" r:id="rId7"/>
    <p:sldId id="259" r:id="rId8"/>
    <p:sldId id="263" r:id="rId9"/>
    <p:sldId id="305" r:id="rId10"/>
    <p:sldId id="309" r:id="rId11"/>
    <p:sldId id="262" r:id="rId12"/>
    <p:sldId id="433" r:id="rId13"/>
    <p:sldId id="432" r:id="rId14"/>
    <p:sldId id="434" r:id="rId15"/>
    <p:sldId id="306" r:id="rId16"/>
    <p:sldId id="294" r:id="rId17"/>
    <p:sldId id="307" r:id="rId18"/>
    <p:sldId id="308" r:id="rId19"/>
    <p:sldId id="290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8A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6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F5114B-FED2-4E12-AA38-3A837B332E0E}" type="datetimeFigureOut">
              <a:rPr lang="en-AU" smtClean="0"/>
              <a:t>5/03/2024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9F3A6A-FE4E-4F49-9823-43734334E4C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23034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9F3A6A-FE4E-4F49-9823-43734334E4CB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945021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1B103-C6AA-EC4A-6F8E-809717CC08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D26CAD-5FA8-FE45-4C7D-AB193FB538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C33AD0-139B-A000-7318-545A3120E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F99AA-5BB4-4BE6-B580-BC3C87103E99}" type="datetimeFigureOut">
              <a:rPr lang="en-AU" smtClean="0"/>
              <a:t>5/03/2024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FF69B-44A9-6637-060B-ACEB6A2C6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DC70D9-1AC1-A45A-0CC6-223342206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18511-B600-4DAC-9FC2-36ABC72802E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8046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5D44D3-367D-608C-43BE-F635794F2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3D2398-F6CC-FF62-2DD1-3B09222DFD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1AEB4C-591B-FD18-1784-A1EFB638A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F99AA-5BB4-4BE6-B580-BC3C87103E99}" type="datetimeFigureOut">
              <a:rPr lang="en-AU" smtClean="0"/>
              <a:t>5/03/2024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9143CA-6045-D654-21CF-5B0F677B1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C9758A-DCF5-402E-7DCE-9716064B6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18511-B600-4DAC-9FC2-36ABC72802E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45741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A4996CE-B062-E083-936F-34F4D7E0F3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0FACD8-949F-34CE-FA02-017BAD4DAB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D085A-0B3A-59ED-29C0-074C933AB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F99AA-5BB4-4BE6-B580-BC3C87103E99}" type="datetimeFigureOut">
              <a:rPr lang="en-AU" smtClean="0"/>
              <a:t>5/03/2024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C025F8-CB67-F985-C7AC-F07FF9454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5E74F2-851E-89E1-D7D7-CA7C31205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18511-B600-4DAC-9FC2-36ABC72802E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65816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E0880-D9C8-40EF-F565-0A7BB0569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17FB83-D09F-72D8-29B8-92403F96DA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ED870D-394F-45F3-BB78-8F4F97C86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F99AA-5BB4-4BE6-B580-BC3C87103E99}" type="datetimeFigureOut">
              <a:rPr lang="en-AU" smtClean="0"/>
              <a:t>5/03/2024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075EEA-A3E6-B3DF-2854-7BE82DC53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F13D26-F57E-8AEC-F1F4-864C9B66B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18511-B600-4DAC-9FC2-36ABC72802E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08421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8296A-FBA1-80F8-9004-2F0F0EC170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D825DF-BF80-AA23-D0DE-211EFD3F62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9D3B48-AE2C-758B-ABA1-BFC99ACA5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F99AA-5BB4-4BE6-B580-BC3C87103E99}" type="datetimeFigureOut">
              <a:rPr lang="en-AU" smtClean="0"/>
              <a:t>5/03/2024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F9C18C-E0A7-E62B-D9AC-035673B01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AE35FC-6628-667F-9A4C-A0D1D68AF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18511-B600-4DAC-9FC2-36ABC72802E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49875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83E66-2DC3-8D01-FB73-BCBEB28A8C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C3055B-4677-D8F1-455C-E34AF7FE8C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0504BC-EC6C-DDFF-54E8-A4297571BE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23AF02-4A05-6EFE-871B-F7D173DA0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F99AA-5BB4-4BE6-B580-BC3C87103E99}" type="datetimeFigureOut">
              <a:rPr lang="en-AU" smtClean="0"/>
              <a:t>5/03/2024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D23379-05F2-5609-FD18-7E1DB2940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938A6C-B68F-17E0-19C7-D26869E36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18511-B600-4DAC-9FC2-36ABC72802E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78641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517A1-D8C9-84C1-5DBB-35E0A59DB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6404EC-F3D8-7B58-FC32-D67E1BFA29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94D554-06F7-799D-972D-FAC1A9F155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FAFC61-A2E7-8FA8-C305-520E0F8F4A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97E1AF-4223-8E91-982E-DF88280D35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FF820A-4C59-71CF-DB9A-8CC660D1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F99AA-5BB4-4BE6-B580-BC3C87103E99}" type="datetimeFigureOut">
              <a:rPr lang="en-AU" smtClean="0"/>
              <a:t>5/03/2024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516772-C0CA-5214-4F7D-D7E7DB896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A7E83A-89D6-FD72-ECDC-645D56E99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18511-B600-4DAC-9FC2-36ABC72802E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63752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DFE7B-099F-BB7F-5B3C-C828D6617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6F2E38-F8D8-C9AA-754C-902422A4B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F99AA-5BB4-4BE6-B580-BC3C87103E99}" type="datetimeFigureOut">
              <a:rPr lang="en-AU" smtClean="0"/>
              <a:t>5/03/2024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47E3C8-3114-8197-D5BE-428752F7A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D754D3-2A7D-AE5F-B360-24CE12417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18511-B600-4DAC-9FC2-36ABC72802E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06788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665909-F481-9EB8-D1ED-90227A8C4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F99AA-5BB4-4BE6-B580-BC3C87103E99}" type="datetimeFigureOut">
              <a:rPr lang="en-AU" smtClean="0"/>
              <a:t>5/03/2024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29DAF8-1297-F2F0-0C41-AE812C8F6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0B0A6E-D310-DA5B-77AB-2BFCCBB09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18511-B600-4DAC-9FC2-36ABC72802E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48885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8E0B96-99F7-84F6-CAB9-31A5472114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ACD921-F43C-B0CF-86AD-379EE9D03C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3676E5-F182-7CD2-0EAE-44FE0DA0FB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0312B3-A407-2634-76FF-4EBE388DA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F99AA-5BB4-4BE6-B580-BC3C87103E99}" type="datetimeFigureOut">
              <a:rPr lang="en-AU" smtClean="0"/>
              <a:t>5/03/2024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C2C3EE-A76C-5690-BB82-BB60135F6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B5D580-2D5C-9A98-DB06-BB361308B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18511-B600-4DAC-9FC2-36ABC72802E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68191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50EA5A-0BE5-D845-3CAF-A0C60C8507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21A18E-67C1-BAFD-73E5-E43D0C4AB7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BED16B-D7FF-AE1E-9902-4BECF5C313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191C08-B9E4-A0F2-D69E-98EBEB0D3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F99AA-5BB4-4BE6-B580-BC3C87103E99}" type="datetimeFigureOut">
              <a:rPr lang="en-AU" smtClean="0"/>
              <a:t>5/03/2024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CF0E2E-F705-CB74-AA3C-A2C08E785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E942DB-9B1C-C137-4EB0-E24DF449A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18511-B600-4DAC-9FC2-36ABC72802E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40220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3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E1D4B6-AADF-F687-E481-789C927B8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353741-B860-E19B-5E04-3A2CC52582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94FB1E-0639-1D3A-5BC1-494C907BAC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DF99AA-5BB4-4BE6-B580-BC3C87103E99}" type="datetimeFigureOut">
              <a:rPr lang="en-AU" smtClean="0"/>
              <a:t>5/03/2024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DE4C03-E8AB-6B76-DFF3-09CC228957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7FBF3D-18F3-9DF5-B3BD-7C8891D695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18511-B600-4DAC-9FC2-36ABC72802E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00735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70" r:id="rId2"/>
    <p:sldLayoutId id="2147483871" r:id="rId3"/>
    <p:sldLayoutId id="2147483872" r:id="rId4"/>
    <p:sldLayoutId id="2147483873" r:id="rId5"/>
    <p:sldLayoutId id="2147483874" r:id="rId6"/>
    <p:sldLayoutId id="2147483875" r:id="rId7"/>
    <p:sldLayoutId id="2147483876" r:id="rId8"/>
    <p:sldLayoutId id="2147483877" r:id="rId9"/>
    <p:sldLayoutId id="2147483878" r:id="rId10"/>
    <p:sldLayoutId id="21474838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25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91DFF3-38DD-46BD-AFDC-0AC23C80F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2379280"/>
          </a:xfrm>
        </p:spPr>
        <p:txBody>
          <a:bodyPr>
            <a:normAutofit/>
          </a:bodyPr>
          <a:lstStyle/>
          <a:p>
            <a:r>
              <a:rPr lang="en-AU" sz="6000" dirty="0"/>
              <a:t>ACE/ADE Twin models 	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DF2F5A-3FF9-4602-81E6-756B480F55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4843806"/>
            <a:ext cx="10058400" cy="1191233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en-AU" dirty="0"/>
              <a:t>Sarah Medland and Hermine Maes 2024</a:t>
            </a:r>
          </a:p>
        </p:txBody>
      </p:sp>
    </p:spTree>
    <p:extLst>
      <p:ext uri="{BB962C8B-B14F-4D97-AF65-F5344CB8AC3E}">
        <p14:creationId xmlns:p14="http://schemas.microsoft.com/office/powerpoint/2010/main" val="3375250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B41246-DC4D-5776-8785-771F5892C8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40CC7B-2B71-34F8-4FDE-0628CC28C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Two very useful papers in the ACE folder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5759068-B731-459C-BDA8-5E510F70F74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792"/>
          <a:stretch/>
        </p:blipFill>
        <p:spPr>
          <a:xfrm>
            <a:off x="1219937" y="4309985"/>
            <a:ext cx="3502260" cy="165508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72715AE-3452-D2D9-8D08-D48DDCB687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014746"/>
            <a:ext cx="8358909" cy="199589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EC0C107-1B95-CB30-7BFC-B5D0D9954FC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59609" y="3429000"/>
            <a:ext cx="5732736" cy="2407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79207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25B049-B37C-40CD-8B86-2BAC0CCD7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Practical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72C954-9091-4E86-83A6-0B75DF0FCD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3879"/>
            <a:ext cx="10515600" cy="4351338"/>
          </a:xfrm>
        </p:spPr>
        <p:txBody>
          <a:bodyPr>
            <a:normAutofit/>
          </a:bodyPr>
          <a:lstStyle/>
          <a:p>
            <a:r>
              <a:rPr lang="en-AU" sz="4000" dirty="0"/>
              <a:t>In R studio</a:t>
            </a:r>
          </a:p>
          <a:p>
            <a:pPr lvl="1"/>
            <a:r>
              <a:rPr lang="en-GB" sz="3200" b="0" i="0" dirty="0">
                <a:solidFill>
                  <a:srgbClr val="212121"/>
                </a:solidFill>
                <a:effectLst/>
                <a:latin typeface="wf_segoe-ui_normal"/>
              </a:rPr>
              <a:t>system("cp -R /faculty/</a:t>
            </a:r>
            <a:r>
              <a:rPr lang="en-GB" sz="3200" b="0" i="0" dirty="0" err="1">
                <a:solidFill>
                  <a:srgbClr val="212121"/>
                </a:solidFill>
                <a:effectLst/>
                <a:latin typeface="wf_segoe-ui_normal"/>
              </a:rPr>
              <a:t>sarah</a:t>
            </a:r>
            <a:r>
              <a:rPr lang="en-GB" sz="3200" b="0" i="0" dirty="0">
                <a:solidFill>
                  <a:srgbClr val="212121"/>
                </a:solidFill>
                <a:effectLst/>
                <a:latin typeface="wf_segoe-ui_normal"/>
              </a:rPr>
              <a:t>/2024/ACE/* ./ ")</a:t>
            </a:r>
          </a:p>
          <a:p>
            <a:pPr lvl="1"/>
            <a:endParaRPr lang="en-GB" sz="2000" dirty="0">
              <a:solidFill>
                <a:srgbClr val="212121"/>
              </a:solidFill>
              <a:latin typeface="wf_segoe-ui_normal"/>
            </a:endParaRPr>
          </a:p>
          <a:p>
            <a:r>
              <a:rPr lang="en-AU" sz="4000" dirty="0"/>
              <a:t>Qualtrics link is in ACE.txt</a:t>
            </a:r>
          </a:p>
          <a:p>
            <a:pPr marL="0" indent="0">
              <a:buNone/>
            </a:pPr>
            <a:r>
              <a:rPr lang="en-AU" dirty="0"/>
              <a:t>https://qimr.az1.qualtrics.com/jfe/form/SV_aXZTsTpDqACPQpM</a:t>
            </a:r>
          </a:p>
          <a:p>
            <a:pPr lvl="1"/>
            <a:endParaRPr lang="en-AU" sz="3600" dirty="0"/>
          </a:p>
          <a:p>
            <a:pPr marL="0" indent="0">
              <a:buNone/>
            </a:pPr>
            <a:endParaRPr lang="en-AU" sz="3200" dirty="0"/>
          </a:p>
          <a:p>
            <a:pPr marL="0" indent="0">
              <a:buNone/>
            </a:pPr>
            <a:endParaRPr lang="en-AU" sz="32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A02A32C-0C69-99DB-52A4-752DF19BE0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1927" y="4300269"/>
            <a:ext cx="2326221" cy="2326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1817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4EBCCD-5BEA-4245-A037-ED573300F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Lets recap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20CD1A-3050-4368-9377-AD6013CB0A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1"/>
            <a:r>
              <a:rPr lang="en-AU" sz="2800" i="1" dirty="0"/>
              <a:t>The % variation in a trait attributable to genetic effects in a population</a:t>
            </a:r>
            <a:r>
              <a:rPr lang="en-AU" sz="2800" dirty="0"/>
              <a:t>. </a:t>
            </a:r>
          </a:p>
          <a:p>
            <a:pPr lvl="1"/>
            <a:endParaRPr lang="en-AU" sz="2800" dirty="0"/>
          </a:p>
          <a:p>
            <a:pPr lvl="1"/>
            <a:r>
              <a:rPr lang="en-AU" sz="2800" dirty="0"/>
              <a:t>The extent to which individual differences in genetics contribute to individual differences in observed behaviour in a large group of people</a:t>
            </a:r>
          </a:p>
          <a:p>
            <a:pPr lvl="1"/>
            <a:endParaRPr lang="en-AU" sz="2800" dirty="0"/>
          </a:p>
          <a:p>
            <a:pPr lvl="1"/>
            <a:r>
              <a:rPr lang="en-AU" sz="2800" dirty="0"/>
              <a:t>Heritability should be thought about deterministically at the individual level </a:t>
            </a:r>
          </a:p>
          <a:p>
            <a:pPr lvl="1"/>
            <a:endParaRPr lang="en-AU" sz="2800" dirty="0"/>
          </a:p>
          <a:p>
            <a:pPr lvl="1"/>
            <a:r>
              <a:rPr lang="en-AU" sz="2800" dirty="0"/>
              <a:t>These analyses don’t tell us what the genetic or environmental factors are.</a:t>
            </a:r>
            <a:endParaRPr lang="en-AU" dirty="0"/>
          </a:p>
          <a:p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22462200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6428F-8518-4591-A18B-F707A5E7F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For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AE93D2-0181-40A6-B86A-7E7C7A9F7E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16389"/>
            <a:ext cx="10515600" cy="4351338"/>
          </a:xfrm>
        </p:spPr>
        <p:txBody>
          <a:bodyPr>
            <a:normAutofit/>
          </a:bodyPr>
          <a:lstStyle/>
          <a:p>
            <a:r>
              <a:rPr lang="en-AU" dirty="0"/>
              <a:t>About 75% of the variation in ADHD can be explained by genetic effects</a:t>
            </a:r>
          </a:p>
          <a:p>
            <a:r>
              <a:rPr lang="en-AU" dirty="0"/>
              <a:t>Heritability of 75%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6DCDA0D-6893-457D-8C12-3FFF539516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2182" y="4137009"/>
            <a:ext cx="5033818" cy="2030718"/>
          </a:xfrm>
          <a:prstGeom prst="rect">
            <a:avLst/>
          </a:prstGeom>
          <a:ln w="6350">
            <a:solidFill>
              <a:schemeClr val="tx1"/>
            </a:solidFill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DDCDD54-403B-4653-9208-4201FD94E4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46838" y="3256137"/>
            <a:ext cx="4465904" cy="3203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95019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4EBCCD-5BEA-4245-A037-ED573300F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This does not mean…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20CD1A-3050-4368-9377-AD6013CB0A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AU" sz="2800" dirty="0"/>
              <a:t>That 75% of an individual’s behaviour is due to their genetics and the other 25% is due to their environment</a:t>
            </a:r>
          </a:p>
          <a:p>
            <a:pPr lvl="2"/>
            <a:r>
              <a:rPr lang="en-AU" sz="2400" dirty="0"/>
              <a:t>Genetic control 3am-9pm. Environmental control 9pm-3am</a:t>
            </a:r>
          </a:p>
          <a:p>
            <a:pPr lvl="1"/>
            <a:endParaRPr lang="en-AU" sz="2800" dirty="0"/>
          </a:p>
          <a:p>
            <a:pPr lvl="1"/>
            <a:r>
              <a:rPr lang="en-AU" sz="2800" dirty="0"/>
              <a:t>That 75% of people have ADHD because of a genetic reason and 25% have ADHD because of an environmental reason</a:t>
            </a:r>
          </a:p>
          <a:p>
            <a:pPr lvl="1"/>
            <a:endParaRPr lang="en-AU" sz="2800" dirty="0"/>
          </a:p>
          <a:p>
            <a:pPr lvl="1"/>
            <a:r>
              <a:rPr lang="en-AU" sz="2800" dirty="0"/>
              <a:t>A child of someone with ADHD has a 75% chance of developing ADHD</a:t>
            </a:r>
          </a:p>
        </p:txBody>
      </p:sp>
    </p:spTree>
    <p:extLst>
      <p:ext uri="{BB962C8B-B14F-4D97-AF65-F5344CB8AC3E}">
        <p14:creationId xmlns:p14="http://schemas.microsoft.com/office/powerpoint/2010/main" val="12987947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EDB401-976A-480D-52EF-EE84E25DD9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B2D7F-9D13-FCB0-F261-E601759045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Important to remember</a:t>
            </a:r>
          </a:p>
        </p:txBody>
      </p:sp>
      <p:sp>
        <p:nvSpPr>
          <p:cNvPr id="45058" name="Rectangle 2">
            <a:extLst>
              <a:ext uri="{FF2B5EF4-FFF2-40B4-BE49-F238E27FC236}">
                <a16:creationId xmlns:a16="http://schemas.microsoft.com/office/drawing/2014/main" id="{D917B2AB-0C0F-387E-8EED-B7BF6355462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marL="442176" indent="0">
              <a:buNone/>
              <a:defRPr/>
            </a:pPr>
            <a:r>
              <a:rPr lang="en-US" sz="2800" dirty="0"/>
              <a:t>Our results are </a:t>
            </a:r>
            <a:r>
              <a:rPr lang="en-US" sz="2800" i="1" dirty="0"/>
              <a:t>estimates</a:t>
            </a:r>
            <a:r>
              <a:rPr lang="en-US" sz="2800" dirty="0"/>
              <a:t> based on the </a:t>
            </a:r>
            <a:r>
              <a:rPr lang="en-US" sz="2800" i="1" dirty="0"/>
              <a:t>data</a:t>
            </a:r>
            <a:r>
              <a:rPr lang="en-US" sz="2800" dirty="0"/>
              <a:t> we’ve </a:t>
            </a:r>
            <a:r>
              <a:rPr lang="en-US" sz="2800" dirty="0" err="1"/>
              <a:t>analysed</a:t>
            </a:r>
            <a:endParaRPr lang="en-US" sz="2800" dirty="0"/>
          </a:p>
          <a:p>
            <a:pPr marL="899376" indent="-457200">
              <a:defRPr/>
            </a:pPr>
            <a:r>
              <a:rPr lang="en-US" dirty="0"/>
              <a:t>The won’t necessarily generalize </a:t>
            </a:r>
          </a:p>
          <a:p>
            <a:pPr marL="1356576" lvl="1" indent="-457200">
              <a:defRPr/>
            </a:pPr>
            <a:r>
              <a:rPr lang="en-US" dirty="0"/>
              <a:t>Across time or space</a:t>
            </a:r>
          </a:p>
        </p:txBody>
      </p:sp>
    </p:spTree>
    <p:extLst>
      <p:ext uri="{BB962C8B-B14F-4D97-AF65-F5344CB8AC3E}">
        <p14:creationId xmlns:p14="http://schemas.microsoft.com/office/powerpoint/2010/main" val="21089110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FA891-95D6-4F0B-B9AD-4C1578B472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Thinking out side the box…</a:t>
            </a:r>
          </a:p>
        </p:txBody>
      </p:sp>
      <p:sp>
        <p:nvSpPr>
          <p:cNvPr id="45058" name="Rectangle 2"/>
          <p:cNvSpPr>
            <a:spLocks noGrp="1" noChangeArrowheads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marL="442176" indent="0">
              <a:buNone/>
              <a:defRPr/>
            </a:pPr>
            <a:r>
              <a:rPr lang="en-US" sz="2800" dirty="0"/>
              <a:t>Rather than thinking about estimates as fixed points     I like to think about parameter space…</a:t>
            </a:r>
          </a:p>
          <a:p>
            <a:pPr marL="442176" indent="0">
              <a:buNone/>
              <a:defRPr/>
            </a:pPr>
            <a:r>
              <a:rPr lang="en-US" sz="2800" dirty="0"/>
              <a:t>Imagine an ACE/ADE model as a solution space bounded by CIs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307138"/>
            <a:ext cx="2743200" cy="274637"/>
          </a:xfrm>
        </p:spPr>
        <p:txBody>
          <a:bodyPr/>
          <a:lstStyle>
            <a:lvl1pPr eaLnBrk="0" hangingPunct="0">
              <a:defRPr sz="3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522368" indent="-200911" eaLnBrk="0" hangingPunct="0">
              <a:defRPr sz="3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803643" indent="-160729" eaLnBrk="0" hangingPunct="0">
              <a:defRPr sz="3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125101" indent="-160729" eaLnBrk="0" hangingPunct="0">
              <a:defRPr sz="3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1446558" indent="-160729" eaLnBrk="0" hangingPunct="0">
              <a:defRPr sz="3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1768015" indent="-160729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089473" indent="-160729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2410930" indent="-160729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2732387" indent="-160729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/>
            <a:fld id="{2882338B-7F33-4960-9163-6485FE9D216E}" type="slidenum">
              <a:rPr lang="en-US" sz="1300">
                <a:solidFill>
                  <a:schemeClr val="tx1"/>
                </a:solidFill>
                <a:ea typeface="MS PGothic" pitchFamily="34" charset="-128"/>
              </a:rPr>
              <a:pPr eaLnBrk="1" hangingPunct="1"/>
              <a:t>16</a:t>
            </a:fld>
            <a:endParaRPr lang="en-US" sz="1300">
              <a:solidFill>
                <a:schemeClr val="tx1"/>
              </a:solidFill>
              <a:ea typeface="MS PGothic" pitchFamily="34" charset="-128"/>
            </a:endParaRPr>
          </a:p>
        </p:txBody>
      </p:sp>
      <p:pic>
        <p:nvPicPr>
          <p:cNvPr id="1029" name="Picture 5" descr="http://i.stack.imgur.com/Y6TB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3015" y="3861235"/>
            <a:ext cx="2309854" cy="2309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65771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41F7B7-001C-CB31-2165-63BB100AFC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2EA09-0191-3D84-500B-3A96CD0C2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Important to remember</a:t>
            </a:r>
          </a:p>
        </p:txBody>
      </p:sp>
      <p:sp>
        <p:nvSpPr>
          <p:cNvPr id="45058" name="Rectangle 2">
            <a:extLst>
              <a:ext uri="{FF2B5EF4-FFF2-40B4-BE49-F238E27FC236}">
                <a16:creationId xmlns:a16="http://schemas.microsoft.com/office/drawing/2014/main" id="{A0DEC846-D160-CF2F-953D-C3B6CD99F3E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marL="442176" indent="0">
              <a:buNone/>
              <a:defRPr/>
            </a:pPr>
            <a:r>
              <a:rPr lang="en-AU" dirty="0"/>
              <a:t>“Remember that all models are wrong; the practical question is how wrong do they have to be to not be useful”</a:t>
            </a:r>
          </a:p>
          <a:p>
            <a:pPr marL="442176" indent="0">
              <a:buNone/>
              <a:defRPr/>
            </a:pPr>
            <a:r>
              <a:rPr lang="en-AU" sz="1400" dirty="0"/>
              <a:t>George E P Box and Norman R Draper. 1986. </a:t>
            </a:r>
            <a:r>
              <a:rPr lang="en-AU" sz="1400" i="1" dirty="0"/>
              <a:t>Empirical Model-Building and Response Surface</a:t>
            </a:r>
            <a:r>
              <a:rPr lang="en-AU" sz="1400" dirty="0"/>
              <a:t>. John Wiley &amp; Sons, Inc., New York, NY, USA. </a:t>
            </a:r>
            <a:endParaRPr lang="en-US" sz="1400" dirty="0"/>
          </a:p>
          <a:p>
            <a:pPr marL="899376" indent="-457200">
              <a:defRPr/>
            </a:pP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DE26665-C7B7-4D5E-C81F-9290ECC6B8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1891" y="4534292"/>
            <a:ext cx="1379456" cy="206918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F9D1F95-3092-7F4C-6657-F816AE56173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857"/>
          <a:stretch/>
        </p:blipFill>
        <p:spPr>
          <a:xfrm>
            <a:off x="10038759" y="4534292"/>
            <a:ext cx="1782453" cy="2069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74222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F5F01A-4AEC-D48B-B214-B97A37EA75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E5540-5A93-71C4-75A0-B0FA4A2F6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Important to remember</a:t>
            </a:r>
          </a:p>
        </p:txBody>
      </p:sp>
      <p:sp>
        <p:nvSpPr>
          <p:cNvPr id="45058" name="Rectangle 2">
            <a:extLst>
              <a:ext uri="{FF2B5EF4-FFF2-40B4-BE49-F238E27FC236}">
                <a16:creationId xmlns:a16="http://schemas.microsoft.com/office/drawing/2014/main" id="{430D8ADC-EC1B-C9D8-75E9-BEB34FD8FF1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marL="442176" indent="0">
              <a:buNone/>
              <a:defRPr/>
            </a:pPr>
            <a:r>
              <a:rPr lang="en-AU" dirty="0"/>
              <a:t>“Remember that all models are wrong; the practical question is how wrong do they have to be to not be useful”</a:t>
            </a:r>
          </a:p>
          <a:p>
            <a:pPr marL="442176" indent="0">
              <a:buNone/>
              <a:defRPr/>
            </a:pPr>
            <a:r>
              <a:rPr lang="en-AU" sz="1400" dirty="0"/>
              <a:t>George E P Box and Norman R Draper. 1986. </a:t>
            </a:r>
            <a:r>
              <a:rPr lang="en-AU" sz="1400" i="1" dirty="0"/>
              <a:t>Empirical Model-Building and Response Surface</a:t>
            </a:r>
            <a:r>
              <a:rPr lang="en-AU" sz="1400" dirty="0"/>
              <a:t>. John Wiley &amp; Sons, Inc., New York, NY, USA. </a:t>
            </a:r>
            <a:endParaRPr lang="en-US" sz="1400" dirty="0"/>
          </a:p>
          <a:p>
            <a:pPr marL="899376" indent="-457200">
              <a:defRPr/>
            </a:pP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BD849B4-B197-D82D-996C-079E03F97E0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14" t="12096" r="15470" b="7629"/>
          <a:stretch/>
        </p:blipFill>
        <p:spPr>
          <a:xfrm>
            <a:off x="10585563" y="4534292"/>
            <a:ext cx="1236550" cy="206918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DE944C0-8721-5654-FB61-3A1B29C97F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1891" y="4534292"/>
            <a:ext cx="1379456" cy="2069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79286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97058B9-7AFB-4D58-9B2A-58A274A3B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Questions?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111E49A-9510-441E-97C6-606231E257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73954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F81653-1D8F-4F77-841A-A1954BB77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400" dirty="0"/>
              <a:t>Today - </a:t>
            </a:r>
            <a:r>
              <a:rPr lang="en-AU" sz="4400" cap="none" dirty="0" err="1"/>
              <a:t>sarah</a:t>
            </a:r>
            <a:r>
              <a:rPr lang="en-AU" sz="4400" cap="none" dirty="0"/>
              <a:t>/2024/</a:t>
            </a:r>
            <a:r>
              <a:rPr lang="en-AU" dirty="0" err="1"/>
              <a:t>monday</a:t>
            </a:r>
            <a:endParaRPr lang="en-AU" sz="4400" cap="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AC62D5-1AFC-42D3-BFFF-7630ECD74F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marL="0" indent="0" algn="just">
              <a:buNone/>
            </a:pPr>
            <a:r>
              <a:rPr lang="en-AU" sz="3200" dirty="0"/>
              <a:t>We pickup from the saturated model</a:t>
            </a:r>
          </a:p>
          <a:p>
            <a:pPr marL="0" indent="0" algn="just">
              <a:buNone/>
            </a:pPr>
            <a:r>
              <a:rPr lang="en-AU" sz="3200" dirty="0"/>
              <a:t>We will look at: </a:t>
            </a:r>
          </a:p>
          <a:p>
            <a:pPr algn="just"/>
            <a:r>
              <a:rPr lang="en-AU" sz="3200" dirty="0"/>
              <a:t>Extending the modelling to estimate heritability</a:t>
            </a:r>
          </a:p>
          <a:p>
            <a:pPr marL="0" indent="0" algn="just">
              <a:buNone/>
            </a:pPr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1586160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dirty="0"/>
              <a:t>Important structural stuff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2800" dirty="0" err="1"/>
              <a:t>openMx</a:t>
            </a:r>
            <a:r>
              <a:rPr lang="en-AU" sz="2800" dirty="0"/>
              <a:t> has a very fluid and flexible structure</a:t>
            </a:r>
          </a:p>
          <a:p>
            <a:r>
              <a:rPr lang="en-AU" sz="2800" dirty="0"/>
              <a:t>Each code snippet is being saved as an object</a:t>
            </a:r>
          </a:p>
          <a:p>
            <a:r>
              <a:rPr lang="en-AU" sz="2800" dirty="0"/>
              <a:t>We tend to reuse the object names in our scripts</a:t>
            </a:r>
          </a:p>
          <a:p>
            <a:pPr lvl="1"/>
            <a:r>
              <a:rPr lang="en-AU" sz="2600" dirty="0"/>
              <a:t>There are very few ‘reserved’ names </a:t>
            </a:r>
          </a:p>
          <a:p>
            <a:pPr lvl="1"/>
            <a:r>
              <a:rPr lang="en-AU" sz="2600" dirty="0"/>
              <a:t>Naming a matrix “mean” does not make it a mean.</a:t>
            </a:r>
          </a:p>
        </p:txBody>
      </p:sp>
    </p:spTree>
    <p:extLst>
      <p:ext uri="{BB962C8B-B14F-4D97-AF65-F5344CB8AC3E}">
        <p14:creationId xmlns:p14="http://schemas.microsoft.com/office/powerpoint/2010/main" val="2581413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7940EC-D3CA-2D34-4BFB-2A0B7C6DD0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3431F32-95CA-3DE5-EE36-883FC4237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dirty="0"/>
              <a:t>Important structural stuff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380E1D-8BD4-DDAB-8AE9-D17BB84B1F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2800" dirty="0"/>
              <a:t>No reserved names</a:t>
            </a:r>
          </a:p>
          <a:p>
            <a:pPr lvl="1"/>
            <a:r>
              <a:rPr lang="en-AU" dirty="0"/>
              <a:t>We often use (and reuse) boring but meaningful names</a:t>
            </a:r>
          </a:p>
          <a:p>
            <a:pPr lvl="2"/>
            <a:r>
              <a:rPr lang="en-AU" dirty="0"/>
              <a:t>make matrices </a:t>
            </a:r>
            <a:r>
              <a:rPr lang="en-AU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</a:t>
            </a:r>
            <a:r>
              <a:rPr lang="en-AU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AU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VC</a:t>
            </a:r>
            <a:r>
              <a:rPr lang="en-AU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AU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</a:t>
            </a:r>
            <a:r>
              <a:rPr lang="en-AU" b="1" dirty="0"/>
              <a:t> </a:t>
            </a:r>
          </a:p>
          <a:p>
            <a:pPr lvl="2"/>
            <a:r>
              <a:rPr lang="en-AU" dirty="0"/>
              <a:t>estimate </a:t>
            </a:r>
            <a:r>
              <a:rPr lang="en-AU" b="1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VP </a:t>
            </a:r>
            <a:r>
              <a:rPr lang="en-AU" b="1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AU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VA </a:t>
            </a:r>
            <a:r>
              <a:rPr lang="en-AU" b="1" dirty="0">
                <a:latin typeface="Courier New" panose="02070309020205020404" pitchFamily="49" charset="0"/>
                <a:cs typeface="Courier New" panose="02070309020205020404" pitchFamily="49" charset="0"/>
              </a:rPr>
              <a:t>+ </a:t>
            </a:r>
            <a:r>
              <a:rPr lang="en-AU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VC </a:t>
            </a:r>
            <a:r>
              <a:rPr lang="en-AU" b="1" dirty="0">
                <a:latin typeface="Courier New" panose="02070309020205020404" pitchFamily="49" charset="0"/>
                <a:cs typeface="Courier New" panose="02070309020205020404" pitchFamily="49" charset="0"/>
              </a:rPr>
              <a:t>+ </a:t>
            </a:r>
            <a:r>
              <a:rPr lang="en-AU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</a:t>
            </a:r>
            <a:r>
              <a:rPr lang="en-AU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lvl="2"/>
            <a:endParaRPr lang="en-AU" dirty="0"/>
          </a:p>
          <a:p>
            <a:pPr lvl="1"/>
            <a:r>
              <a:rPr lang="en-AU" dirty="0"/>
              <a:t>But it would also work if we did this</a:t>
            </a:r>
          </a:p>
          <a:p>
            <a:pPr lvl="2"/>
            <a:r>
              <a:rPr lang="en-AU" dirty="0"/>
              <a:t>make matrices </a:t>
            </a:r>
            <a:r>
              <a:rPr lang="en-AU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Coffee</a:t>
            </a:r>
            <a:r>
              <a:rPr lang="en-AU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AU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Milk</a:t>
            </a:r>
            <a:r>
              <a:rPr lang="en-AU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AU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Ice</a:t>
            </a:r>
            <a:r>
              <a:rPr lang="en-AU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lvl="2"/>
            <a:r>
              <a:rPr lang="en-AU" dirty="0"/>
              <a:t>estimate </a:t>
            </a:r>
            <a:r>
              <a:rPr lang="en-AU" b="1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Frappe </a:t>
            </a:r>
            <a:r>
              <a:rPr lang="en-AU" b="1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AU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Coffee </a:t>
            </a:r>
            <a:r>
              <a:rPr lang="en-AU" b="1" dirty="0">
                <a:latin typeface="Courier New" panose="02070309020205020404" pitchFamily="49" charset="0"/>
                <a:cs typeface="Courier New" panose="02070309020205020404" pitchFamily="49" charset="0"/>
              </a:rPr>
              <a:t>+ </a:t>
            </a:r>
            <a:r>
              <a:rPr lang="en-AU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Milk</a:t>
            </a:r>
            <a:r>
              <a:rPr lang="en-AU" b="1" dirty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AU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Ice</a:t>
            </a:r>
            <a:endParaRPr lang="en-AU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AU" dirty="0"/>
          </a:p>
          <a:p>
            <a:pPr lvl="2"/>
            <a:endParaRPr lang="en-AU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9ECB222-795A-DEFA-239C-3CE04B560B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5998" y="3601039"/>
            <a:ext cx="2020479" cy="3030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204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0182B6-27FC-D066-2BD1-235C4897BB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A28D474-E3D8-BA8B-40E6-BCBDECD67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dirty="0"/>
              <a:t>Important structural stuff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E68A18-706A-779B-46D6-C833936AA7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2800" dirty="0"/>
              <a:t>Because we tend to reuse the object names in our scripts you might need to remove these recycled objects from our work space to keep things tidy</a:t>
            </a:r>
          </a:p>
          <a:p>
            <a:pPr lvl="1"/>
            <a:r>
              <a:rPr lang="en-AU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rm(list=ls()) </a:t>
            </a:r>
            <a:r>
              <a:rPr lang="en-AU" sz="2600" dirty="0"/>
              <a:t> </a:t>
            </a:r>
          </a:p>
          <a:p>
            <a:pPr lvl="1"/>
            <a:r>
              <a:rPr lang="en-AU" sz="2600" dirty="0"/>
              <a:t>tends to freakout seasoned R uses – sorry</a:t>
            </a:r>
          </a:p>
          <a:p>
            <a:pPr lvl="1"/>
            <a:endParaRPr lang="en-AU" sz="2600" dirty="0"/>
          </a:p>
          <a:p>
            <a:r>
              <a:rPr lang="en-AU" sz="2800" dirty="0"/>
              <a:t>Remember the project also contains the data so these files can become very large. </a:t>
            </a:r>
          </a:p>
          <a:p>
            <a:r>
              <a:rPr lang="en-AU" dirty="0"/>
              <a:t>Storing projects that contain data requires careful thinking about data security and can be an IRB risk if the project ‘leaves the building’</a:t>
            </a:r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500259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FEF663-4D2B-4874-B143-D1E5D707C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3F4A66-2407-49BC-B60E-D460097F19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3200" dirty="0"/>
              <a:t>MZ and DZ pairs – estimating A, C and 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ACCBA32-ACD7-4D5D-9F8D-B385396658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799" y="2747202"/>
            <a:ext cx="7885471" cy="3777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75839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FEF663-4D2B-4874-B143-D1E5D707C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MZ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3F4A66-2407-49BC-B60E-D460097F19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0440" y="1868129"/>
            <a:ext cx="11316928" cy="46731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sz="2600" dirty="0"/>
          </a:p>
          <a:p>
            <a:pPr marL="0" indent="0">
              <a:buNone/>
            </a:pPr>
            <a:r>
              <a:rPr lang="it-IT" sz="2600" dirty="0"/>
              <a:t>covP      &lt;- mxAlgebra( expression= VA+VC+VE, name="</a:t>
            </a:r>
            <a:r>
              <a:rPr lang="it-IT" sz="2600" b="1" dirty="0">
                <a:solidFill>
                  <a:srgbClr val="0070C0"/>
                </a:solidFill>
              </a:rPr>
              <a:t>V</a:t>
            </a:r>
            <a:r>
              <a:rPr lang="it-IT" sz="2600" dirty="0"/>
              <a:t>" )</a:t>
            </a:r>
          </a:p>
          <a:p>
            <a:pPr marL="0" indent="0">
              <a:buNone/>
            </a:pPr>
            <a:r>
              <a:rPr lang="it-IT" sz="2600" dirty="0"/>
              <a:t>covMZ     &lt;- mxAlgebra( expression= VA+VC, name="</a:t>
            </a:r>
            <a:r>
              <a:rPr lang="it-IT" sz="2600" b="1" dirty="0">
                <a:solidFill>
                  <a:srgbClr val="0070C0"/>
                </a:solidFill>
              </a:rPr>
              <a:t>cMZ</a:t>
            </a:r>
            <a:r>
              <a:rPr lang="it-IT" sz="2600" dirty="0"/>
              <a:t>" )</a:t>
            </a:r>
            <a:endParaRPr lang="en-AU" sz="2600" dirty="0"/>
          </a:p>
          <a:p>
            <a:pPr marL="0" indent="0">
              <a:buNone/>
            </a:pPr>
            <a:endParaRPr lang="en-AU" sz="2600" dirty="0"/>
          </a:p>
          <a:p>
            <a:pPr marL="0" indent="0">
              <a:buNone/>
            </a:pPr>
            <a:endParaRPr lang="en-AU" sz="2600" dirty="0"/>
          </a:p>
          <a:p>
            <a:pPr marL="0" indent="0">
              <a:buNone/>
            </a:pPr>
            <a:endParaRPr lang="en-AU" sz="2600" dirty="0"/>
          </a:p>
          <a:p>
            <a:pPr marL="0" indent="0">
              <a:buNone/>
            </a:pPr>
            <a:r>
              <a:rPr lang="en-AU" sz="2600" dirty="0" err="1"/>
              <a:t>expCovMZ</a:t>
            </a:r>
            <a:r>
              <a:rPr lang="en-AU" sz="2600" dirty="0"/>
              <a:t>  &lt;- </a:t>
            </a:r>
            <a:r>
              <a:rPr lang="en-AU" sz="2600" dirty="0" err="1"/>
              <a:t>mxAlgebra</a:t>
            </a:r>
            <a:r>
              <a:rPr lang="en-AU" sz="2600" dirty="0"/>
              <a:t>( expression= </a:t>
            </a:r>
            <a:r>
              <a:rPr lang="en-AU" sz="2600" dirty="0" err="1"/>
              <a:t>rbind</a:t>
            </a:r>
            <a:r>
              <a:rPr lang="en-AU" sz="2600" dirty="0"/>
              <a:t>( </a:t>
            </a:r>
            <a:r>
              <a:rPr lang="en-AU" sz="2600" dirty="0" err="1"/>
              <a:t>cbind</a:t>
            </a:r>
            <a:r>
              <a:rPr lang="en-AU" sz="2600" dirty="0"/>
              <a:t>(</a:t>
            </a:r>
            <a:r>
              <a:rPr lang="en-AU" sz="2600" b="1" dirty="0">
                <a:solidFill>
                  <a:srgbClr val="0070C0"/>
                </a:solidFill>
              </a:rPr>
              <a:t>V, </a:t>
            </a:r>
            <a:r>
              <a:rPr lang="en-AU" sz="2600" b="1" dirty="0" err="1">
                <a:solidFill>
                  <a:srgbClr val="0070C0"/>
                </a:solidFill>
              </a:rPr>
              <a:t>cMZ</a:t>
            </a:r>
            <a:r>
              <a:rPr lang="en-AU" sz="2600" dirty="0"/>
              <a:t>),</a:t>
            </a:r>
          </a:p>
          <a:p>
            <a:pPr marL="7265988" indent="0">
              <a:buNone/>
            </a:pPr>
            <a:r>
              <a:rPr lang="en-AU" sz="2600" dirty="0" err="1"/>
              <a:t>cbind</a:t>
            </a:r>
            <a:r>
              <a:rPr lang="en-AU" sz="2600" dirty="0"/>
              <a:t>(</a:t>
            </a:r>
            <a:r>
              <a:rPr lang="en-AU" sz="2600" b="1" dirty="0">
                <a:solidFill>
                  <a:srgbClr val="0070C0"/>
                </a:solidFill>
              </a:rPr>
              <a:t>t(</a:t>
            </a:r>
            <a:r>
              <a:rPr lang="en-AU" sz="2600" b="1" dirty="0" err="1">
                <a:solidFill>
                  <a:srgbClr val="0070C0"/>
                </a:solidFill>
              </a:rPr>
              <a:t>cMZ</a:t>
            </a:r>
            <a:r>
              <a:rPr lang="en-AU" sz="2600" b="1" dirty="0">
                <a:solidFill>
                  <a:srgbClr val="0070C0"/>
                </a:solidFill>
              </a:rPr>
              <a:t>), V</a:t>
            </a:r>
            <a:r>
              <a:rPr lang="en-AU" sz="2600" dirty="0"/>
              <a:t>)),</a:t>
            </a:r>
          </a:p>
          <a:p>
            <a:pPr marL="7265988" indent="0">
              <a:buNone/>
            </a:pPr>
            <a:r>
              <a:rPr lang="en-AU" sz="2600" dirty="0"/>
              <a:t>name="</a:t>
            </a:r>
            <a:r>
              <a:rPr lang="en-AU" sz="2600" dirty="0" err="1"/>
              <a:t>expCovMZ</a:t>
            </a:r>
            <a:r>
              <a:rPr lang="en-AU" sz="2600" dirty="0"/>
              <a:t>" )</a:t>
            </a:r>
          </a:p>
          <a:p>
            <a:pPr marL="0" indent="0">
              <a:buNone/>
            </a:pPr>
            <a:endParaRPr lang="en-AU" sz="2600" dirty="0"/>
          </a:p>
          <a:p>
            <a:endParaRPr lang="en-AU" sz="3200" dirty="0"/>
          </a:p>
        </p:txBody>
      </p:sp>
      <p:graphicFrame>
        <p:nvGraphicFramePr>
          <p:cNvPr id="8" name="Table 5">
            <a:extLst>
              <a:ext uri="{FF2B5EF4-FFF2-40B4-BE49-F238E27FC236}">
                <a16:creationId xmlns:a16="http://schemas.microsoft.com/office/drawing/2014/main" id="{FFFD422C-189D-49AE-A6A4-B8F82D8D55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8825704"/>
              </p:ext>
            </p:extLst>
          </p:nvPr>
        </p:nvGraphicFramePr>
        <p:xfrm>
          <a:off x="4231149" y="831809"/>
          <a:ext cx="3975510" cy="103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7755">
                  <a:extLst>
                    <a:ext uri="{9D8B030D-6E8A-4147-A177-3AD203B41FA5}">
                      <a16:colId xmlns:a16="http://schemas.microsoft.com/office/drawing/2014/main" val="1564320483"/>
                    </a:ext>
                  </a:extLst>
                </a:gridCol>
                <a:gridCol w="1987755">
                  <a:extLst>
                    <a:ext uri="{9D8B030D-6E8A-4147-A177-3AD203B41FA5}">
                      <a16:colId xmlns:a16="http://schemas.microsoft.com/office/drawing/2014/main" val="12699028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AU" sz="2800" dirty="0">
                          <a:solidFill>
                            <a:schemeClr val="tx1"/>
                          </a:solidFill>
                        </a:rPr>
                        <a:t>A+C+E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2800" dirty="0">
                          <a:solidFill>
                            <a:schemeClr val="tx1"/>
                          </a:solidFill>
                        </a:rPr>
                        <a:t>A+C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2903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sz="2800" b="1" dirty="0">
                          <a:solidFill>
                            <a:schemeClr val="tx1"/>
                          </a:solidFill>
                        </a:rPr>
                        <a:t>A+C</a:t>
                      </a:r>
                      <a:endParaRPr lang="en-A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2800" b="1" dirty="0">
                          <a:solidFill>
                            <a:schemeClr val="tx1"/>
                          </a:solidFill>
                        </a:rPr>
                        <a:t>A+C+E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2269661"/>
                  </a:ext>
                </a:extLst>
              </a:tr>
            </a:tbl>
          </a:graphicData>
        </a:graphic>
      </p:graphicFrame>
      <p:graphicFrame>
        <p:nvGraphicFramePr>
          <p:cNvPr id="9" name="Table 5">
            <a:extLst>
              <a:ext uri="{FF2B5EF4-FFF2-40B4-BE49-F238E27FC236}">
                <a16:creationId xmlns:a16="http://schemas.microsoft.com/office/drawing/2014/main" id="{10EF4569-8CA2-48D3-9505-BDA18F3352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9508852"/>
              </p:ext>
            </p:extLst>
          </p:nvPr>
        </p:nvGraphicFramePr>
        <p:xfrm>
          <a:off x="4231149" y="3686550"/>
          <a:ext cx="3975510" cy="103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7755">
                  <a:extLst>
                    <a:ext uri="{9D8B030D-6E8A-4147-A177-3AD203B41FA5}">
                      <a16:colId xmlns:a16="http://schemas.microsoft.com/office/drawing/2014/main" val="1564320483"/>
                    </a:ext>
                  </a:extLst>
                </a:gridCol>
                <a:gridCol w="1987755">
                  <a:extLst>
                    <a:ext uri="{9D8B030D-6E8A-4147-A177-3AD203B41FA5}">
                      <a16:colId xmlns:a16="http://schemas.microsoft.com/office/drawing/2014/main" val="12699028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AU" sz="2800" dirty="0">
                          <a:solidFill>
                            <a:srgbClr val="0070C0"/>
                          </a:solidFill>
                        </a:rPr>
                        <a:t>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2800">
                          <a:solidFill>
                            <a:srgbClr val="0070C0"/>
                          </a:solidFill>
                        </a:rPr>
                        <a:t>cMZ</a:t>
                      </a:r>
                      <a:endParaRPr lang="en-A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2903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800" b="1">
                          <a:solidFill>
                            <a:srgbClr val="0070C0"/>
                          </a:solidFill>
                        </a:rPr>
                        <a:t>cMZ</a:t>
                      </a:r>
                      <a:endParaRPr lang="en-AU" sz="28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2800" b="1" dirty="0">
                          <a:solidFill>
                            <a:srgbClr val="0070C0"/>
                          </a:solidFill>
                        </a:rPr>
                        <a:t>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22696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06462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FEF663-4D2B-4874-B143-D1E5D707C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DZ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3F4A66-2407-49BC-B60E-D460097F19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0440" y="1868129"/>
            <a:ext cx="11316928" cy="46731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sz="2600" dirty="0"/>
          </a:p>
          <a:p>
            <a:pPr marL="0" indent="0">
              <a:buNone/>
            </a:pPr>
            <a:r>
              <a:rPr lang="it-IT" sz="2600" dirty="0"/>
              <a:t>covP      &lt;- mxAlgebra( expression= VA+VC+VE, name="</a:t>
            </a:r>
            <a:r>
              <a:rPr lang="it-IT" sz="2600" b="1" dirty="0">
                <a:solidFill>
                  <a:srgbClr val="0070C0"/>
                </a:solidFill>
              </a:rPr>
              <a:t>V</a:t>
            </a:r>
            <a:r>
              <a:rPr lang="it-IT" sz="2600" dirty="0"/>
              <a:t>" )</a:t>
            </a:r>
          </a:p>
          <a:p>
            <a:pPr marL="0" indent="0">
              <a:buNone/>
            </a:pPr>
            <a:r>
              <a:rPr lang="it-IT" sz="2600" dirty="0"/>
              <a:t>covDZ     &lt;- mxAlgebra( expression= </a:t>
            </a:r>
            <a:r>
              <a:rPr lang="it-IT" sz="2600" b="1" dirty="0">
                <a:solidFill>
                  <a:srgbClr val="C00000"/>
                </a:solidFill>
              </a:rPr>
              <a:t>0.5%x%</a:t>
            </a:r>
            <a:r>
              <a:rPr lang="it-IT" sz="2600" dirty="0"/>
              <a:t>VA+VC, name="</a:t>
            </a:r>
            <a:r>
              <a:rPr lang="it-IT" sz="2600" b="1" dirty="0">
                <a:solidFill>
                  <a:srgbClr val="0070C0"/>
                </a:solidFill>
              </a:rPr>
              <a:t>cDZ</a:t>
            </a:r>
            <a:r>
              <a:rPr lang="it-IT" sz="2600" dirty="0"/>
              <a:t>" )</a:t>
            </a:r>
            <a:endParaRPr lang="en-AU" sz="2600" dirty="0"/>
          </a:p>
          <a:p>
            <a:pPr marL="0" indent="0">
              <a:buNone/>
            </a:pPr>
            <a:endParaRPr lang="en-AU" sz="2600" dirty="0"/>
          </a:p>
          <a:p>
            <a:pPr marL="0" indent="0">
              <a:buNone/>
            </a:pPr>
            <a:endParaRPr lang="en-AU" sz="2600" dirty="0"/>
          </a:p>
          <a:p>
            <a:pPr marL="0" indent="0">
              <a:buNone/>
            </a:pPr>
            <a:endParaRPr lang="en-AU" sz="2600" dirty="0"/>
          </a:p>
          <a:p>
            <a:pPr marL="0" indent="0">
              <a:buNone/>
            </a:pPr>
            <a:r>
              <a:rPr lang="en-AU" sz="2600" dirty="0" err="1"/>
              <a:t>expCovDZ</a:t>
            </a:r>
            <a:r>
              <a:rPr lang="en-AU" sz="2600" dirty="0"/>
              <a:t>  &lt;- </a:t>
            </a:r>
            <a:r>
              <a:rPr lang="en-AU" sz="2600" dirty="0" err="1"/>
              <a:t>mxAlgebra</a:t>
            </a:r>
            <a:r>
              <a:rPr lang="en-AU" sz="2600" dirty="0"/>
              <a:t>( expression= </a:t>
            </a:r>
            <a:r>
              <a:rPr lang="en-AU" sz="2600" dirty="0" err="1"/>
              <a:t>rbind</a:t>
            </a:r>
            <a:r>
              <a:rPr lang="en-AU" sz="2600" dirty="0"/>
              <a:t>( </a:t>
            </a:r>
            <a:r>
              <a:rPr lang="en-AU" sz="2600" dirty="0" err="1"/>
              <a:t>cbind</a:t>
            </a:r>
            <a:r>
              <a:rPr lang="en-AU" sz="2600" dirty="0"/>
              <a:t>(</a:t>
            </a:r>
            <a:r>
              <a:rPr lang="en-AU" sz="2600" b="1" dirty="0">
                <a:solidFill>
                  <a:srgbClr val="0070C0"/>
                </a:solidFill>
              </a:rPr>
              <a:t>V, </a:t>
            </a:r>
            <a:r>
              <a:rPr lang="en-AU" sz="2600" b="1" dirty="0" err="1">
                <a:solidFill>
                  <a:srgbClr val="0070C0"/>
                </a:solidFill>
              </a:rPr>
              <a:t>cDZ</a:t>
            </a:r>
            <a:r>
              <a:rPr lang="en-AU" sz="2600" dirty="0"/>
              <a:t>),</a:t>
            </a:r>
          </a:p>
          <a:p>
            <a:pPr marL="7265988" indent="0">
              <a:buNone/>
            </a:pPr>
            <a:r>
              <a:rPr lang="en-AU" sz="2600" dirty="0" err="1"/>
              <a:t>cbind</a:t>
            </a:r>
            <a:r>
              <a:rPr lang="en-AU" sz="2600" dirty="0"/>
              <a:t>(</a:t>
            </a:r>
            <a:r>
              <a:rPr lang="en-AU" sz="2600" b="1" dirty="0">
                <a:solidFill>
                  <a:srgbClr val="0070C0"/>
                </a:solidFill>
              </a:rPr>
              <a:t>t(</a:t>
            </a:r>
            <a:r>
              <a:rPr lang="en-AU" sz="2600" b="1" dirty="0" err="1">
                <a:solidFill>
                  <a:srgbClr val="0070C0"/>
                </a:solidFill>
              </a:rPr>
              <a:t>cDZ</a:t>
            </a:r>
            <a:r>
              <a:rPr lang="en-AU" sz="2600" b="1" dirty="0">
                <a:solidFill>
                  <a:srgbClr val="0070C0"/>
                </a:solidFill>
              </a:rPr>
              <a:t>), V</a:t>
            </a:r>
            <a:r>
              <a:rPr lang="en-AU" sz="2600" dirty="0"/>
              <a:t>)),</a:t>
            </a:r>
          </a:p>
          <a:p>
            <a:pPr marL="7265988" indent="0">
              <a:buNone/>
            </a:pPr>
            <a:r>
              <a:rPr lang="en-AU" sz="2600" dirty="0"/>
              <a:t>name="</a:t>
            </a:r>
            <a:r>
              <a:rPr lang="en-AU" sz="2600" dirty="0" err="1"/>
              <a:t>expCovDZ</a:t>
            </a:r>
            <a:r>
              <a:rPr lang="en-AU" sz="2600" dirty="0"/>
              <a:t>" )</a:t>
            </a:r>
          </a:p>
          <a:p>
            <a:pPr marL="0" indent="0">
              <a:buNone/>
            </a:pPr>
            <a:endParaRPr lang="en-AU" sz="2600" dirty="0"/>
          </a:p>
          <a:p>
            <a:endParaRPr lang="en-AU" sz="3200" dirty="0"/>
          </a:p>
        </p:txBody>
      </p:sp>
      <p:graphicFrame>
        <p:nvGraphicFramePr>
          <p:cNvPr id="8" name="Table 5">
            <a:extLst>
              <a:ext uri="{FF2B5EF4-FFF2-40B4-BE49-F238E27FC236}">
                <a16:creationId xmlns:a16="http://schemas.microsoft.com/office/drawing/2014/main" id="{FFFD422C-189D-49AE-A6A4-B8F82D8D55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931325"/>
              </p:ext>
            </p:extLst>
          </p:nvPr>
        </p:nvGraphicFramePr>
        <p:xfrm>
          <a:off x="4231149" y="831809"/>
          <a:ext cx="3975510" cy="103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7755">
                  <a:extLst>
                    <a:ext uri="{9D8B030D-6E8A-4147-A177-3AD203B41FA5}">
                      <a16:colId xmlns:a16="http://schemas.microsoft.com/office/drawing/2014/main" val="1564320483"/>
                    </a:ext>
                  </a:extLst>
                </a:gridCol>
                <a:gridCol w="1987755">
                  <a:extLst>
                    <a:ext uri="{9D8B030D-6E8A-4147-A177-3AD203B41FA5}">
                      <a16:colId xmlns:a16="http://schemas.microsoft.com/office/drawing/2014/main" val="12699028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AU" sz="2800" dirty="0">
                          <a:solidFill>
                            <a:schemeClr val="tx1"/>
                          </a:solidFill>
                        </a:rPr>
                        <a:t>A+C+E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2800" dirty="0">
                          <a:solidFill>
                            <a:srgbClr val="C00000"/>
                          </a:solidFill>
                        </a:rPr>
                        <a:t>.5</a:t>
                      </a:r>
                      <a:r>
                        <a:rPr lang="en-AU" sz="2800" dirty="0">
                          <a:solidFill>
                            <a:schemeClr val="tx1"/>
                          </a:solidFill>
                        </a:rPr>
                        <a:t>⊗A+C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2903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sz="2800" b="1" dirty="0">
                          <a:solidFill>
                            <a:srgbClr val="C00000"/>
                          </a:solidFill>
                        </a:rPr>
                        <a:t>.5</a:t>
                      </a:r>
                      <a:r>
                        <a:rPr lang="en-AU" sz="2800" b="1" dirty="0">
                          <a:solidFill>
                            <a:schemeClr val="tx1"/>
                          </a:solidFill>
                        </a:rPr>
                        <a:t>⊗A+C</a:t>
                      </a:r>
                      <a:endParaRPr lang="en-A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2800" b="1" dirty="0">
                          <a:solidFill>
                            <a:schemeClr val="tx1"/>
                          </a:solidFill>
                        </a:rPr>
                        <a:t>A+C+E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2269661"/>
                  </a:ext>
                </a:extLst>
              </a:tr>
            </a:tbl>
          </a:graphicData>
        </a:graphic>
      </p:graphicFrame>
      <p:graphicFrame>
        <p:nvGraphicFramePr>
          <p:cNvPr id="9" name="Table 5">
            <a:extLst>
              <a:ext uri="{FF2B5EF4-FFF2-40B4-BE49-F238E27FC236}">
                <a16:creationId xmlns:a16="http://schemas.microsoft.com/office/drawing/2014/main" id="{10EF4569-8CA2-48D3-9505-BDA18F3352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3287340"/>
              </p:ext>
            </p:extLst>
          </p:nvPr>
        </p:nvGraphicFramePr>
        <p:xfrm>
          <a:off x="4231149" y="3686550"/>
          <a:ext cx="3975510" cy="103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7755">
                  <a:extLst>
                    <a:ext uri="{9D8B030D-6E8A-4147-A177-3AD203B41FA5}">
                      <a16:colId xmlns:a16="http://schemas.microsoft.com/office/drawing/2014/main" val="1564320483"/>
                    </a:ext>
                  </a:extLst>
                </a:gridCol>
                <a:gridCol w="1987755">
                  <a:extLst>
                    <a:ext uri="{9D8B030D-6E8A-4147-A177-3AD203B41FA5}">
                      <a16:colId xmlns:a16="http://schemas.microsoft.com/office/drawing/2014/main" val="12699028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AU" sz="2800" dirty="0">
                          <a:solidFill>
                            <a:srgbClr val="0070C0"/>
                          </a:solidFill>
                        </a:rPr>
                        <a:t>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2800" dirty="0" err="1">
                          <a:solidFill>
                            <a:srgbClr val="0070C0"/>
                          </a:solidFill>
                        </a:rPr>
                        <a:t>cDZ</a:t>
                      </a:r>
                      <a:endParaRPr lang="en-A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2903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800" b="1" dirty="0" err="1">
                          <a:solidFill>
                            <a:srgbClr val="0070C0"/>
                          </a:solidFill>
                        </a:rPr>
                        <a:t>cDZ</a:t>
                      </a:r>
                      <a:endParaRPr lang="en-AU" sz="28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2800" b="1" dirty="0">
                          <a:solidFill>
                            <a:srgbClr val="0070C0"/>
                          </a:solidFill>
                        </a:rPr>
                        <a:t>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22696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14250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DCE501-E6F6-337D-8665-9FDB8F4D2B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809D0-A123-03B9-6AE5-72987B70C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Change in approach 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98D3394-F9EA-4C84-FB36-0198D51DDD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279" y="1923794"/>
            <a:ext cx="5910607" cy="283125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6394BC6-D5B3-BB89-0533-AEF9A1E4601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792"/>
          <a:stretch/>
        </p:blipFill>
        <p:spPr>
          <a:xfrm>
            <a:off x="6090520" y="1919639"/>
            <a:ext cx="5999884" cy="2835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2052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581</TotalTime>
  <Words>788</Words>
  <Application>Microsoft Office PowerPoint</Application>
  <PresentationFormat>Widescreen</PresentationFormat>
  <Paragraphs>109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MS PGothic</vt:lpstr>
      <vt:lpstr>Arial</vt:lpstr>
      <vt:lpstr>Calibri</vt:lpstr>
      <vt:lpstr>Calibri Light</vt:lpstr>
      <vt:lpstr>Courier New</vt:lpstr>
      <vt:lpstr>wf_segoe-ui_normal</vt:lpstr>
      <vt:lpstr>Office Theme</vt:lpstr>
      <vt:lpstr>ACE/ADE Twin models  </vt:lpstr>
      <vt:lpstr>Today - sarah/2024/monday</vt:lpstr>
      <vt:lpstr>Important structural stuff</vt:lpstr>
      <vt:lpstr>Important structural stuff</vt:lpstr>
      <vt:lpstr>Important structural stuff</vt:lpstr>
      <vt:lpstr>Today</vt:lpstr>
      <vt:lpstr>MZ</vt:lpstr>
      <vt:lpstr>DZ</vt:lpstr>
      <vt:lpstr>Change in approach </vt:lpstr>
      <vt:lpstr>Two very useful papers in the ACE folder</vt:lpstr>
      <vt:lpstr>Practical time</vt:lpstr>
      <vt:lpstr>Lets recap </vt:lpstr>
      <vt:lpstr>For example</vt:lpstr>
      <vt:lpstr>This does not mean…</vt:lpstr>
      <vt:lpstr>Important to remember</vt:lpstr>
      <vt:lpstr>Thinking out side the box…</vt:lpstr>
      <vt:lpstr>Important to remember</vt:lpstr>
      <vt:lpstr>Important to remember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Univariate 5 ways</dc:title>
  <dc:creator>Sarah Medland</dc:creator>
  <cp:lastModifiedBy>Sarah Medland</cp:lastModifiedBy>
  <cp:revision>100</cp:revision>
  <dcterms:created xsi:type="dcterms:W3CDTF">2020-03-02T20:48:57Z</dcterms:created>
  <dcterms:modified xsi:type="dcterms:W3CDTF">2024-03-04T16:39:35Z</dcterms:modified>
</cp:coreProperties>
</file>