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69" r:id="rId4"/>
    <p:sldId id="271" r:id="rId5"/>
    <p:sldId id="266" r:id="rId6"/>
    <p:sldId id="259" r:id="rId7"/>
    <p:sldId id="274" r:id="rId8"/>
    <p:sldId id="268" r:id="rId9"/>
    <p:sldId id="260" r:id="rId10"/>
    <p:sldId id="263" r:id="rId11"/>
    <p:sldId id="277" r:id="rId12"/>
    <p:sldId id="275" r:id="rId13"/>
    <p:sldId id="276" r:id="rId14"/>
    <p:sldId id="25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D848F-8CD2-4D5C-9C97-831011170A57}" v="18" dt="2024-02-27T11:52:29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A58AA-068B-6BE8-3E30-DC961F484A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F9125-8D12-90B9-0B3B-AF90BAA3F0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14FE0-8802-42E2-B669-A831A92A9DB4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898B3-D7F1-E4A2-ED81-5E06B8E62A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76F85-CA67-1CED-AB43-3CF2E122C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3ED50-11D6-44B4-80AC-1AA8A163CC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61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0B83-B5F5-37B0-A441-15F2D03B2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1DB12-4792-89E0-2CB6-8BBB6135B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03C4-6E18-FD5B-087C-53153D05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93A69-6A68-1263-708C-F4D7A8EC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55901-4445-076B-518C-0B165EE3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41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D6A2-F24C-4595-C900-7CCD3C94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884AE-38C0-800A-B73C-EE29F5A9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5FF6-FD1D-77E8-EF42-70D1DD41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66A3-06C2-61AA-35B2-B27FA087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01224-5A9D-CE08-2429-78CC654A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62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7E655A-6C32-1FB7-2A80-B8959FB55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893F3-1C83-531F-49D2-D2185D6E0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7A61-ECF1-7C46-3514-B401ACA1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9CD1-C9B1-08A4-8621-9EB23E53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5833-907E-3D97-7E77-6C028985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95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9764-CECB-E120-B175-5A0AB858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B3B7-508C-3899-BB20-039B4D854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88C8-3A5D-E5EC-7D95-99531B8A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155CA-F1AD-FB7A-1E99-77D2200B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B974-5919-EB3C-09D5-47D907C4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51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4ABD-879D-B05F-F8EA-537529C9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79186-3848-57CF-1BC1-26678E425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811C-5D0B-C253-5033-5B6874D3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FA0B0-5E81-AFCA-44F7-D0082B0D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210E-5E54-66F7-550D-CB1C5D9B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86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A4E3-94D0-D410-6B51-510A735F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4A77-BB74-06EE-DBB3-B056CDD69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057AA-88E4-01C6-6844-A7E33B6A8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B50D4-050F-2379-CF1F-21BE982D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3398F-09FB-34F9-4E61-6F770E69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B3539-0801-5348-244A-E7D4C08E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14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E7EE-7BFE-6E20-1082-3D3CA127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E55A3-235E-3B76-24FE-01D8E161B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7A13B-CE88-45EB-E8CB-CF660A90F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E43CD-1D19-2BFC-09DA-D5D0E3223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CB9F3-1B2A-7C20-C2DE-351FF43FA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DD2C7-F522-3148-FDCC-53D5182B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47518-C1A6-C630-443E-4BDD7698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7AA11-09BE-8255-0208-3D4D75E1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867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ED39-DF6F-419D-9EB3-642C5DC2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EA46F-499E-EADD-47D3-F1E43D5E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1A9B6-47BB-6679-62B8-06DF4F6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87E6-5F88-3EA8-8B16-10692649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44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896A1-9944-76CA-1E64-5A9CDB37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40926-6604-1B04-92E8-8F90C760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1BC41-E135-DD91-3F9F-B6B379EB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45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47C1-D103-3ACF-2893-B8201560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40A83-E356-B88B-F23B-D60D5F9A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83778-43C9-31E8-B9E2-2791E852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80934-C390-8029-1A98-5B460A6F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E2900-46B6-1C40-A06D-D5DA0EC5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A7DE3-53F1-F9B0-F3AD-FF216FAB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26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7F37-7678-ECAE-D442-E40D759B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5925F-0838-5DE9-F361-A19655682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73B1D-56EF-127E-ECBE-050F2858C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BF2A2-3C4C-8676-BFAF-352A2104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00692-0970-2EA4-0EAA-FD32A15B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761C4-0554-E888-86F8-64684F7B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0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0B22F-65D1-9D3C-B252-F44B0E92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A608A-C4F9-3BB5-C98C-B9506674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FB571-BA98-F181-499B-21498948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15F6-78B4-4DBA-9BB9-E1E56D2DCAAD}" type="datetimeFigureOut">
              <a:rPr lang="en-AU" smtClean="0"/>
              <a:t>3/03/2024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369A6-26AE-0F35-6DA6-EC8280133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9BE6-E8D7-929E-9750-5443814D9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281D-DEF1-4B0D-9CDD-4264DF6E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03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ibLW7WNNe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qualtrics.ucl.ac.uk/jfe/form/SV_6FGfSGwaABJQo1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methods.net/advgraphs/parameters.html" TargetMode="External"/><Relationship Id="rId3" Type="http://schemas.openxmlformats.org/officeDocument/2006/relationships/hyperlink" Target="https://stackoverflow.com/" TargetMode="External"/><Relationship Id="rId7" Type="http://schemas.openxmlformats.org/officeDocument/2006/relationships/hyperlink" Target="http://www.rseek.org/" TargetMode="External"/><Relationship Id="rId2" Type="http://schemas.openxmlformats.org/officeDocument/2006/relationships/hyperlink" Target="https://software-carpentry.org/lesson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gle-styleguide.googlecode.com/svn/trunk/Rguide.xml" TargetMode="External"/><Relationship Id="rId5" Type="http://schemas.openxmlformats.org/officeDocument/2006/relationships/hyperlink" Target="https://science.nature.nps.gov/im/datamgmt/statistics/R/documents/R_for_SAS_SPSS_users.pdf" TargetMode="External"/><Relationship Id="rId10" Type="http://schemas.openxmlformats.org/officeDocument/2006/relationships/hyperlink" Target="http://r-pkgs.had.co.nz/" TargetMode="External"/><Relationship Id="rId4" Type="http://schemas.openxmlformats.org/officeDocument/2006/relationships/hyperlink" Target="https://unix.stackexchange.com/" TargetMode="External"/><Relationship Id="rId9" Type="http://schemas.openxmlformats.org/officeDocument/2006/relationships/hyperlink" Target="http://www.r-bloggers.com/exploratory-data-analysis-useful-r-functions-for-exploring-a-data-fram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ucsb.edu/sites/default/files/dls-n01-2021-filenaming.pdf" TargetMode="External"/><Relationship Id="rId2" Type="http://schemas.openxmlformats.org/officeDocument/2006/relationships/hyperlink" Target="https://www.r-bloggers.com/2018/09/r-code-best-practic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ibLW7WNNec" TargetMode="External"/><Relationship Id="rId2" Type="http://schemas.openxmlformats.org/officeDocument/2006/relationships/hyperlink" Target="https://isgw-forum.colorado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qualtrics.ucl.ac.uk/jfe/form/SV_0pHnuiW6juZ9ez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532A0-B40C-6745-87F8-3D03742EB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6" y="2006374"/>
            <a:ext cx="6730380" cy="775845"/>
          </a:xfrm>
        </p:spPr>
        <p:txBody>
          <a:bodyPr anchor="b">
            <a:norm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Intro to Unix / R / computing</a:t>
            </a:r>
            <a:endParaRPr lang="en-AU" sz="4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2BEB1-B129-2A35-C1BA-DF59AF2C3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711" y="2782219"/>
            <a:ext cx="4198985" cy="3367728"/>
          </a:xfrm>
        </p:spPr>
        <p:txBody>
          <a:bodyPr anchor="ctr">
            <a:norm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8AM - Monday 4</a:t>
            </a:r>
            <a:r>
              <a:rPr lang="en-AU" sz="2800" baseline="30000" dirty="0">
                <a:solidFill>
                  <a:schemeClr val="tx2"/>
                </a:solidFill>
              </a:rPr>
              <a:t>th</a:t>
            </a:r>
            <a:r>
              <a:rPr lang="en-AU" sz="2800" dirty="0">
                <a:solidFill>
                  <a:schemeClr val="tx2"/>
                </a:solidFill>
              </a:rPr>
              <a:t> March</a:t>
            </a:r>
          </a:p>
          <a:p>
            <a:endParaRPr lang="en-AU" sz="2000" dirty="0">
              <a:solidFill>
                <a:schemeClr val="tx2"/>
              </a:solidFill>
            </a:endParaRPr>
          </a:p>
          <a:p>
            <a:r>
              <a:rPr lang="en-AU" sz="2000" dirty="0">
                <a:solidFill>
                  <a:schemeClr val="tx2"/>
                </a:solidFill>
              </a:rPr>
              <a:t>José J. Morosoli</a:t>
            </a:r>
          </a:p>
          <a:p>
            <a:r>
              <a:rPr lang="en-AU" sz="2000" dirty="0">
                <a:solidFill>
                  <a:schemeClr val="tx2"/>
                </a:solidFill>
              </a:rPr>
              <a:t>Elizabeth Prom-Wormley</a:t>
            </a:r>
          </a:p>
          <a:p>
            <a:endParaRPr lang="en-AU" sz="2000" dirty="0">
              <a:solidFill>
                <a:schemeClr val="tx2"/>
              </a:solidFill>
            </a:endParaRPr>
          </a:p>
          <a:p>
            <a:r>
              <a:rPr lang="en-AU" sz="2000" dirty="0">
                <a:solidFill>
                  <a:schemeClr val="tx2"/>
                </a:solidFill>
              </a:rPr>
              <a:t>with thanks to Sarah Medland</a:t>
            </a: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B5283B-9257-9EBA-44A5-74A47A077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6" y="203885"/>
            <a:ext cx="3565174" cy="118542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CB2088-6F08-176B-9D38-4F1DC7A15134}"/>
              </a:ext>
            </a:extLst>
          </p:cNvPr>
          <p:cNvSpPr txBox="1"/>
          <p:nvPr/>
        </p:nvSpPr>
        <p:spPr>
          <a:xfrm>
            <a:off x="132276" y="1389306"/>
            <a:ext cx="2206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i="0" dirty="0">
                <a:solidFill>
                  <a:srgbClr val="000000"/>
                </a:solidFill>
                <a:effectLst/>
                <a:latin typeface="+mj-lt"/>
              </a:rPr>
              <a:t>2024 Edition</a:t>
            </a:r>
            <a:endParaRPr lang="en-AU" sz="28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E13AB-DD35-C1FF-AE6D-24DFC89CE699}"/>
              </a:ext>
            </a:extLst>
          </p:cNvPr>
          <p:cNvSpPr txBox="1"/>
          <p:nvPr/>
        </p:nvSpPr>
        <p:spPr>
          <a:xfrm>
            <a:off x="7504745" y="4549181"/>
            <a:ext cx="42549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https://forms.office.com/e/ibLW7WNNec</a:t>
            </a:r>
            <a:endParaRPr lang="en-AU" dirty="0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73FB6A8-64AF-EA8C-8347-B739CE4E3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95" y="1239849"/>
            <a:ext cx="3267561" cy="32675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6C6F24-1096-08DA-423B-F8B969BBDB4C}"/>
              </a:ext>
            </a:extLst>
          </p:cNvPr>
          <p:cNvSpPr txBox="1"/>
          <p:nvPr/>
        </p:nvSpPr>
        <p:spPr>
          <a:xfrm>
            <a:off x="7294692" y="901939"/>
            <a:ext cx="446496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/>
              <a:t>Please answer the survey before we start!</a:t>
            </a:r>
          </a:p>
        </p:txBody>
      </p:sp>
    </p:spTree>
    <p:extLst>
      <p:ext uri="{BB962C8B-B14F-4D97-AF65-F5344CB8AC3E}">
        <p14:creationId xmlns:p14="http://schemas.microsoft.com/office/powerpoint/2010/main" val="119706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EFB2A584-EA79-3132-15C9-92B64A7A166F}"/>
              </a:ext>
            </a:extLst>
          </p:cNvPr>
          <p:cNvCxnSpPr>
            <a:cxnSpLocks/>
            <a:stCxn id="21" idx="2"/>
            <a:endCxn id="53" idx="0"/>
          </p:cNvCxnSpPr>
          <p:nvPr/>
        </p:nvCxnSpPr>
        <p:spPr>
          <a:xfrm flipH="1">
            <a:off x="3112750" y="2972391"/>
            <a:ext cx="4216" cy="5433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0" name="Connector: Elbow 3099">
            <a:extLst>
              <a:ext uri="{FF2B5EF4-FFF2-40B4-BE49-F238E27FC236}">
                <a16:creationId xmlns:a16="http://schemas.microsoft.com/office/drawing/2014/main" id="{7DC3B907-6C7E-6B0E-82DA-28DC5A49F2C2}"/>
              </a:ext>
            </a:extLst>
          </p:cNvPr>
          <p:cNvCxnSpPr>
            <a:stCxn id="53" idx="2"/>
            <a:endCxn id="24" idx="0"/>
          </p:cNvCxnSpPr>
          <p:nvPr/>
        </p:nvCxnSpPr>
        <p:spPr>
          <a:xfrm rot="16200000" flipH="1">
            <a:off x="3379098" y="3618763"/>
            <a:ext cx="391538" cy="924234"/>
          </a:xfrm>
          <a:prstGeom prst="bentConnector3">
            <a:avLst>
              <a:gd name="adj1" fmla="val 132669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1" name="Connector: Elbow 3100">
            <a:extLst>
              <a:ext uri="{FF2B5EF4-FFF2-40B4-BE49-F238E27FC236}">
                <a16:creationId xmlns:a16="http://schemas.microsoft.com/office/drawing/2014/main" id="{1F37395B-7350-3045-DFD2-C3632A75EA6D}"/>
              </a:ext>
            </a:extLst>
          </p:cNvPr>
          <p:cNvCxnSpPr>
            <a:cxnSpLocks/>
            <a:stCxn id="24" idx="2"/>
            <a:endCxn id="58" idx="0"/>
          </p:cNvCxnSpPr>
          <p:nvPr/>
        </p:nvCxnSpPr>
        <p:spPr>
          <a:xfrm rot="16200000" flipH="1">
            <a:off x="4333871" y="4349093"/>
            <a:ext cx="334334" cy="928109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4" name="Connector: Elbow 3103">
            <a:extLst>
              <a:ext uri="{FF2B5EF4-FFF2-40B4-BE49-F238E27FC236}">
                <a16:creationId xmlns:a16="http://schemas.microsoft.com/office/drawing/2014/main" id="{95F4EBF5-13E9-C840-4640-16D269FF9436}"/>
              </a:ext>
            </a:extLst>
          </p:cNvPr>
          <p:cNvCxnSpPr>
            <a:cxnSpLocks/>
            <a:stCxn id="58" idx="2"/>
            <a:endCxn id="3095" idx="0"/>
          </p:cNvCxnSpPr>
          <p:nvPr/>
        </p:nvCxnSpPr>
        <p:spPr>
          <a:xfrm rot="16200000" flipH="1">
            <a:off x="5276627" y="5038113"/>
            <a:ext cx="329902" cy="952970"/>
          </a:xfrm>
          <a:prstGeom prst="bentConnector3">
            <a:avLst>
              <a:gd name="adj1" fmla="val 5000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701E1E8-AA4D-8D2D-02D7-49FC2A53A6B2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 rot="5400000">
            <a:off x="2042100" y="2021235"/>
            <a:ext cx="544348" cy="62191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EC6F62B-FA8F-D6C6-498F-A1D6A764B386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 rot="16200000" flipH="1">
            <a:off x="3162491" y="1522761"/>
            <a:ext cx="550473" cy="162498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93D8954-2D02-936A-7B01-9C5F6C52008D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rot="16200000" flipH="1">
            <a:off x="2599580" y="2085672"/>
            <a:ext cx="543039" cy="49173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969993C-565D-952F-D45E-C0F441B6901D}"/>
              </a:ext>
            </a:extLst>
          </p:cNvPr>
          <p:cNvCxnSpPr>
            <a:cxnSpLocks/>
            <a:stCxn id="23" idx="2"/>
            <a:endCxn id="27" idx="0"/>
          </p:cNvCxnSpPr>
          <p:nvPr/>
        </p:nvCxnSpPr>
        <p:spPr>
          <a:xfrm rot="5400000">
            <a:off x="1477630" y="1456765"/>
            <a:ext cx="544348" cy="175085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786B77-E021-95C6-3DD8-A7512017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Setting up our home directory</a:t>
            </a:r>
          </a:p>
        </p:txBody>
      </p:sp>
      <p:pic>
        <p:nvPicPr>
          <p:cNvPr id="3074" name="Picture 2" descr="Folder - Free files and folders icons">
            <a:extLst>
              <a:ext uri="{FF2B5EF4-FFF2-40B4-BE49-F238E27FC236}">
                <a16:creationId xmlns:a16="http://schemas.microsoft.com/office/drawing/2014/main" id="{94220A93-2C65-04F8-1E7A-2C05DCC1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92" y="2280803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older - Free files and folders icons">
            <a:extLst>
              <a:ext uri="{FF2B5EF4-FFF2-40B4-BE49-F238E27FC236}">
                <a16:creationId xmlns:a16="http://schemas.microsoft.com/office/drawing/2014/main" id="{C827420D-AE9E-437F-CD23-7ADA1EE95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62" y="2236340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older - Free files and folders icons">
            <a:extLst>
              <a:ext uri="{FF2B5EF4-FFF2-40B4-BE49-F238E27FC236}">
                <a16:creationId xmlns:a16="http://schemas.microsoft.com/office/drawing/2014/main" id="{6935C8B5-8BE5-C760-DA54-6C9C69E1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02" y="1353266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older - Free files and folders icons">
            <a:extLst>
              <a:ext uri="{FF2B5EF4-FFF2-40B4-BE49-F238E27FC236}">
                <a16:creationId xmlns:a16="http://schemas.microsoft.com/office/drawing/2014/main" id="{1C67BEED-C9D1-446A-B565-E819CEA1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2" y="2236340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older - Free files and folders icons">
            <a:extLst>
              <a:ext uri="{FF2B5EF4-FFF2-40B4-BE49-F238E27FC236}">
                <a16:creationId xmlns:a16="http://schemas.microsoft.com/office/drawing/2014/main" id="{8307FB90-EDE7-83B6-3C16-D5B692491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22" y="2280803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older - Free files and folders icons">
            <a:extLst>
              <a:ext uri="{FF2B5EF4-FFF2-40B4-BE49-F238E27FC236}">
                <a16:creationId xmlns:a16="http://schemas.microsoft.com/office/drawing/2014/main" id="{84550C7E-6DB4-C744-EF3A-C21EC290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94" y="318095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older - Free files and folders icons">
            <a:extLst>
              <a:ext uri="{FF2B5EF4-FFF2-40B4-BE49-F238E27FC236}">
                <a16:creationId xmlns:a16="http://schemas.microsoft.com/office/drawing/2014/main" id="{D48010EB-AF89-A42D-A1B1-11EDC9D0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11" y="392993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01A267-D82F-F269-3E1D-9716576880F7}"/>
              </a:ext>
            </a:extLst>
          </p:cNvPr>
          <p:cNvSpPr txBox="1"/>
          <p:nvPr/>
        </p:nvSpPr>
        <p:spPr>
          <a:xfrm>
            <a:off x="2771358" y="260305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home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F236F9-2155-4056-30A5-5743A9B167B1}"/>
              </a:ext>
            </a:extLst>
          </p:cNvPr>
          <p:cNvSpPr txBox="1"/>
          <p:nvPr/>
        </p:nvSpPr>
        <p:spPr>
          <a:xfrm>
            <a:off x="2469581" y="169068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4227A9-8389-9C05-1298-5416DC2DA2D6}"/>
              </a:ext>
            </a:extLst>
          </p:cNvPr>
          <p:cNvSpPr txBox="1"/>
          <p:nvPr/>
        </p:nvSpPr>
        <p:spPr>
          <a:xfrm>
            <a:off x="3691376" y="427664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AEC90E-9F0B-4D64-1240-77FB2DB43210}"/>
              </a:ext>
            </a:extLst>
          </p:cNvPr>
          <p:cNvSpPr txBox="1"/>
          <p:nvPr/>
        </p:nvSpPr>
        <p:spPr>
          <a:xfrm>
            <a:off x="1657707" y="260436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4260C7-B15D-065C-8B93-20524F141061}"/>
              </a:ext>
            </a:extLst>
          </p:cNvPr>
          <p:cNvSpPr txBox="1"/>
          <p:nvPr/>
        </p:nvSpPr>
        <p:spPr>
          <a:xfrm>
            <a:off x="592085" y="26043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bin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22C802-4307-550A-30C3-4A33E5674ED1}"/>
              </a:ext>
            </a:extLst>
          </p:cNvPr>
          <p:cNvSpPr txBox="1"/>
          <p:nvPr/>
        </p:nvSpPr>
        <p:spPr>
          <a:xfrm>
            <a:off x="3967933" y="2610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latin typeface="Consolas" panose="020B0609020204030204" pitchFamily="49" charset="0"/>
              </a:rPr>
              <a:t>tmp</a:t>
            </a:r>
            <a:endParaRPr lang="en-AU" dirty="0">
              <a:latin typeface="Consolas" panose="020B0609020204030204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B386B3-ED8D-0C4E-6977-18630E37CFA3}"/>
              </a:ext>
            </a:extLst>
          </p:cNvPr>
          <p:cNvSpPr txBox="1"/>
          <p:nvPr/>
        </p:nvSpPr>
        <p:spPr>
          <a:xfrm>
            <a:off x="2070637" y="351577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[your-username]</a:t>
            </a:r>
          </a:p>
        </p:txBody>
      </p:sp>
      <p:pic>
        <p:nvPicPr>
          <p:cNvPr id="57" name="Picture 2" descr="Folder - Free files and folders icons">
            <a:extLst>
              <a:ext uri="{FF2B5EF4-FFF2-40B4-BE49-F238E27FC236}">
                <a16:creationId xmlns:a16="http://schemas.microsoft.com/office/drawing/2014/main" id="{78DE7E22-F19A-6830-65EF-60928DF9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87" y="464598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DA968A1-56F2-846B-C595-62A293D05B0C}"/>
              </a:ext>
            </a:extLst>
          </p:cNvPr>
          <p:cNvSpPr txBox="1"/>
          <p:nvPr/>
        </p:nvSpPr>
        <p:spPr>
          <a:xfrm>
            <a:off x="4556166" y="498031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Day-1</a:t>
            </a:r>
          </a:p>
        </p:txBody>
      </p:sp>
      <p:pic>
        <p:nvPicPr>
          <p:cNvPr id="3094" name="Picture 2" descr="Folder - Free files and folders icons">
            <a:extLst>
              <a:ext uri="{FF2B5EF4-FFF2-40B4-BE49-F238E27FC236}">
                <a16:creationId xmlns:a16="http://schemas.microsoft.com/office/drawing/2014/main" id="{45FEA495-E953-50B7-089C-6630F84B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63" y="5362031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TextBox 3094">
            <a:extLst>
              <a:ext uri="{FF2B5EF4-FFF2-40B4-BE49-F238E27FC236}">
                <a16:creationId xmlns:a16="http://schemas.microsoft.com/office/drawing/2014/main" id="{FDF3FC21-8038-1944-9919-8860E0F6785D}"/>
              </a:ext>
            </a:extLst>
          </p:cNvPr>
          <p:cNvSpPr txBox="1"/>
          <p:nvPr/>
        </p:nvSpPr>
        <p:spPr>
          <a:xfrm>
            <a:off x="5445818" y="567954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Unix-R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2C4F0ED-E8BF-FD2D-D814-A7BD08BE1D77}"/>
              </a:ext>
            </a:extLst>
          </p:cNvPr>
          <p:cNvSpPr/>
          <p:nvPr/>
        </p:nvSpPr>
        <p:spPr>
          <a:xfrm rot="10800000">
            <a:off x="4663500" y="5771468"/>
            <a:ext cx="659668" cy="32370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5F413-8554-1AEA-DDF9-82D521298AB8}"/>
              </a:ext>
            </a:extLst>
          </p:cNvPr>
          <p:cNvSpPr txBox="1"/>
          <p:nvPr/>
        </p:nvSpPr>
        <p:spPr>
          <a:xfrm>
            <a:off x="551505" y="5736345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/home/[user]/2024/Day-1/Unix-R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065F44-899C-1B65-30ED-11BF41E6AA0F}"/>
              </a:ext>
            </a:extLst>
          </p:cNvPr>
          <p:cNvSpPr/>
          <p:nvPr/>
        </p:nvSpPr>
        <p:spPr>
          <a:xfrm>
            <a:off x="2156905" y="1456323"/>
            <a:ext cx="899765" cy="831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32629-9B58-FD7C-31CE-C5874A1BE852}"/>
              </a:ext>
            </a:extLst>
          </p:cNvPr>
          <p:cNvSpPr txBox="1"/>
          <p:nvPr/>
        </p:nvSpPr>
        <p:spPr>
          <a:xfrm>
            <a:off x="3028321" y="133634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495C1-AB8C-2709-C06B-5E9DAD05283D}"/>
              </a:ext>
            </a:extLst>
          </p:cNvPr>
          <p:cNvSpPr txBox="1"/>
          <p:nvPr/>
        </p:nvSpPr>
        <p:spPr>
          <a:xfrm>
            <a:off x="5294625" y="2135172"/>
            <a:ext cx="51650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b="1" dirty="0"/>
              <a:t>Note: </a:t>
            </a:r>
          </a:p>
          <a:p>
            <a:r>
              <a:rPr lang="en-AU" dirty="0"/>
              <a:t>We need to include “ / ” in the path whenever we want to give Unix the full path to the file or directory we are interacting with or using.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E199B-41ED-EFA5-178D-6B90050FDDE7}"/>
              </a:ext>
            </a:extLst>
          </p:cNvPr>
          <p:cNvSpPr txBox="1"/>
          <p:nvPr/>
        </p:nvSpPr>
        <p:spPr>
          <a:xfrm>
            <a:off x="5249768" y="3384857"/>
            <a:ext cx="60973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000" dirty="0"/>
              <a:t>Files: store</a:t>
            </a:r>
            <a:r>
              <a:rPr lang="en-US" sz="2000" dirty="0"/>
              <a:t> information</a:t>
            </a:r>
            <a:r>
              <a:rPr lang="en-AU" sz="2000" dirty="0"/>
              <a:t>.</a:t>
            </a:r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000" dirty="0"/>
              <a:t>Directories: </a:t>
            </a:r>
            <a:r>
              <a:rPr lang="en-US" sz="2000" dirty="0"/>
              <a:t>hold files or other directories.</a:t>
            </a:r>
            <a:endParaRPr lang="en-AU" sz="2000" dirty="0"/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000" dirty="0"/>
              <a:t>File system: </a:t>
            </a:r>
            <a:r>
              <a:rPr lang="en-US" sz="2000" dirty="0"/>
              <a:t>part of the operating system responsible for managing files and directories</a:t>
            </a:r>
            <a:endParaRPr lang="en-AU" sz="2000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718B8D4-B1B9-FF46-078F-446CDD578649}"/>
              </a:ext>
            </a:extLst>
          </p:cNvPr>
          <p:cNvSpPr/>
          <p:nvPr/>
        </p:nvSpPr>
        <p:spPr>
          <a:xfrm>
            <a:off x="6475255" y="5213077"/>
            <a:ext cx="146877" cy="130227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File Icons - Free SVG &amp; PNG File Images - Noun Project">
            <a:extLst>
              <a:ext uri="{FF2B5EF4-FFF2-40B4-BE49-F238E27FC236}">
                <a16:creationId xmlns:a16="http://schemas.microsoft.com/office/drawing/2014/main" id="{35C3240E-F2EA-8ECC-F5F9-F9EBC4D9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94" y="5617981"/>
            <a:ext cx="747117" cy="7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 Icons - Free SVG &amp; PNG File Images - Noun Project">
            <a:extLst>
              <a:ext uri="{FF2B5EF4-FFF2-40B4-BE49-F238E27FC236}">
                <a16:creationId xmlns:a16="http://schemas.microsoft.com/office/drawing/2014/main" id="{8B51ECB6-2EF3-489F-1AE0-7F55B5C7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88" y="5675322"/>
            <a:ext cx="747117" cy="7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le Icons - Free SVG &amp; PNG File Images - Noun Project">
            <a:extLst>
              <a:ext uri="{FF2B5EF4-FFF2-40B4-BE49-F238E27FC236}">
                <a16:creationId xmlns:a16="http://schemas.microsoft.com/office/drawing/2014/main" id="{329BB263-52BE-5E06-F3B4-F43E1DFA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42" y="5667230"/>
            <a:ext cx="747117" cy="7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B7A56A-0E72-4609-4EC6-2DA7404801DF}"/>
              </a:ext>
            </a:extLst>
          </p:cNvPr>
          <p:cNvSpPr txBox="1"/>
          <p:nvPr/>
        </p:nvSpPr>
        <p:spPr>
          <a:xfrm>
            <a:off x="7547755" y="533164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File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AE043D-5DB8-A502-F093-5B74E55CB254}"/>
              </a:ext>
            </a:extLst>
          </p:cNvPr>
          <p:cNvSpPr txBox="1"/>
          <p:nvPr/>
        </p:nvSpPr>
        <p:spPr>
          <a:xfrm>
            <a:off x="8506803" y="534519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File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4C7B16-A08E-4974-F717-8FF7E51FA5A1}"/>
              </a:ext>
            </a:extLst>
          </p:cNvPr>
          <p:cNvSpPr txBox="1"/>
          <p:nvPr/>
        </p:nvSpPr>
        <p:spPr>
          <a:xfrm>
            <a:off x="6603268" y="531716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Consolas" panose="020B0609020204030204" pitchFamily="49" charset="0"/>
              </a:rPr>
              <a:t>File 1</a:t>
            </a:r>
          </a:p>
        </p:txBody>
      </p:sp>
    </p:spTree>
    <p:extLst>
      <p:ext uri="{BB962C8B-B14F-4D97-AF65-F5344CB8AC3E}">
        <p14:creationId xmlns:p14="http://schemas.microsoft.com/office/powerpoint/2010/main" val="427345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D22A-7712-1D66-1752-85AAC8B51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0A94-2E56-9574-65A4-81207863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stop: 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A12EFF-0C8B-55F9-59B6-52E9FEECD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Go to the next Qualtrics link:</a:t>
            </a:r>
          </a:p>
          <a:p>
            <a:pPr marL="0" indent="0" algn="ctr">
              <a:buSzPct val="80000"/>
              <a:buNone/>
            </a:pPr>
            <a:r>
              <a:rPr lang="en-AU" dirty="0">
                <a:hlinkClick r:id="rId2"/>
              </a:rPr>
              <a:t>https://qualtrics.ucl.ac.uk/jfe/form/SV_6FGfSGwaABJQo1E</a:t>
            </a:r>
            <a:endParaRPr lang="en-AU" dirty="0"/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Create a R project: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Creates/finds a working directory for you.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Remembers its location. 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dirty="0"/>
              <a:t>Makes it easier to resume work after a break.</a:t>
            </a:r>
            <a:endParaRPr lang="en-AU" dirty="0"/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Click on IntroToR2024.R to open it.</a:t>
            </a: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DF30E436-E05B-3849-D32E-790F3B768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87" y="1456019"/>
            <a:ext cx="10393225" cy="924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73A730-1619-4B82-CA2E-91A991C6F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688" y="894710"/>
            <a:ext cx="3135693" cy="231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55AC53-1ED8-4054-0E65-1753025006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2" r="1539" b="7041"/>
          <a:stretch/>
        </p:blipFill>
        <p:spPr>
          <a:xfrm>
            <a:off x="7295076" y="4181941"/>
            <a:ext cx="4656292" cy="72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AA496-F952-70E6-1DE3-0B2478AABB09}"/>
              </a:ext>
            </a:extLst>
          </p:cNvPr>
          <p:cNvSpPr txBox="1"/>
          <p:nvPr/>
        </p:nvSpPr>
        <p:spPr>
          <a:xfrm>
            <a:off x="6447542" y="6176530"/>
            <a:ext cx="6101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Directory: ~/2024/Day-1/Unix-R</a:t>
            </a:r>
          </a:p>
        </p:txBody>
      </p:sp>
    </p:spTree>
    <p:extLst>
      <p:ext uri="{BB962C8B-B14F-4D97-AF65-F5344CB8AC3E}">
        <p14:creationId xmlns:p14="http://schemas.microsoft.com/office/powerpoint/2010/main" val="240926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2C1D-C218-7F09-DC59-E394C682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Similarities between Unix and R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0A14E795-5983-4A48-808C-6E4B12B4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2825155"/>
            <a:ext cx="3009900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4DAB5-5962-0F68-8168-DB72AB06F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Unix and R offer command-line interfaces.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Both support scripting for automation.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Active communities and extensive package.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Open-source.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Customizable.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Similar commands but not the same!</a:t>
            </a:r>
          </a:p>
          <a:p>
            <a:pPr lvl="1"/>
            <a:r>
              <a:rPr lang="en-US" dirty="0"/>
              <a:t>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r>
              <a:rPr lang="en-US" dirty="0"/>
              <a:t> vs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getwd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D6B1C-7F3B-08A4-9264-BD897EF4CEA6}"/>
              </a:ext>
            </a:extLst>
          </p:cNvPr>
          <p:cNvSpPr txBox="1"/>
          <p:nvPr/>
        </p:nvSpPr>
        <p:spPr>
          <a:xfrm>
            <a:off x="7177467" y="5875515"/>
            <a:ext cx="4878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 err="1">
                <a:cs typeface="Times New Roman" panose="02020603050405020304" pitchFamily="18" charset="0"/>
              </a:rPr>
              <a:t>DeepAI</a:t>
            </a:r>
            <a:r>
              <a:rPr lang="en-AU" sz="1600" dirty="0">
                <a:cs typeface="Times New Roman" panose="02020603050405020304" pitchFamily="18" charset="0"/>
              </a:rPr>
              <a:t> (b. 2016)</a:t>
            </a:r>
          </a:p>
          <a:p>
            <a:r>
              <a:rPr lang="en-AU" sz="1600" b="1" i="1" dirty="0">
                <a:cs typeface="Times New Roman" panose="02020603050405020304" pitchFamily="18" charset="0"/>
              </a:rPr>
              <a:t>Unix r programming languages are friends, </a:t>
            </a:r>
            <a:r>
              <a:rPr lang="en-AU" sz="1600" dirty="0">
                <a:cs typeface="Times New Roman" panose="02020603050405020304" pitchFamily="18" charset="0"/>
              </a:rPr>
              <a:t>2024 </a:t>
            </a:r>
          </a:p>
          <a:p>
            <a:r>
              <a:rPr lang="en-AU" sz="1600" dirty="0">
                <a:cs typeface="Times New Roman" panose="02020603050405020304" pitchFamily="18" charset="0"/>
              </a:rPr>
              <a:t>Digital work</a:t>
            </a:r>
          </a:p>
        </p:txBody>
      </p:sp>
    </p:spTree>
    <p:extLst>
      <p:ext uri="{BB962C8B-B14F-4D97-AF65-F5344CB8AC3E}">
        <p14:creationId xmlns:p14="http://schemas.microsoft.com/office/powerpoint/2010/main" val="277787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B79F16-6804-E80B-9EB4-E0A49151C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46131"/>
            <a:ext cx="10363201" cy="619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40DB60-76AF-64F4-2D9F-9740DCA72046}"/>
              </a:ext>
            </a:extLst>
          </p:cNvPr>
          <p:cNvSpPr/>
          <p:nvPr/>
        </p:nvSpPr>
        <p:spPr>
          <a:xfrm>
            <a:off x="971044" y="784927"/>
            <a:ext cx="5332652" cy="153749"/>
          </a:xfrm>
          <a:prstGeom prst="rect">
            <a:avLst/>
          </a:prstGeom>
          <a:solidFill>
            <a:srgbClr val="215B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1AC3E-5CE4-8FB1-8BDD-332FF50F5970}"/>
              </a:ext>
            </a:extLst>
          </p:cNvPr>
          <p:cNvSpPr/>
          <p:nvPr/>
        </p:nvSpPr>
        <p:spPr>
          <a:xfrm>
            <a:off x="6530273" y="1254265"/>
            <a:ext cx="946768" cy="283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72AB3C-C907-6C88-A661-E1602004CBAE}"/>
              </a:ext>
            </a:extLst>
          </p:cNvPr>
          <p:cNvSpPr/>
          <p:nvPr/>
        </p:nvSpPr>
        <p:spPr>
          <a:xfrm>
            <a:off x="6530273" y="3081717"/>
            <a:ext cx="1497026" cy="283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34FD5-3A5B-A0DC-EB64-1DC068C92C86}"/>
              </a:ext>
            </a:extLst>
          </p:cNvPr>
          <p:cNvSpPr txBox="1"/>
          <p:nvPr/>
        </p:nvSpPr>
        <p:spPr>
          <a:xfrm>
            <a:off x="4207858" y="5000878"/>
            <a:ext cx="468160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b="1" dirty="0"/>
              <a:t>Console</a:t>
            </a:r>
            <a:r>
              <a:rPr lang="en-AU" dirty="0"/>
              <a:t>: similar to your Unix shell.</a:t>
            </a:r>
          </a:p>
          <a:p>
            <a:r>
              <a:rPr lang="en-AU" dirty="0"/>
              <a:t>Keeps log, you can type commands directly.</a:t>
            </a:r>
          </a:p>
          <a:p>
            <a:r>
              <a:rPr lang="en-AU" dirty="0"/>
              <a:t>Can be cleared using </a:t>
            </a:r>
            <a:r>
              <a:rPr lang="en-AU" dirty="0" err="1"/>
              <a:t>Ctrl+L</a:t>
            </a:r>
            <a:r>
              <a:rPr lang="en-AU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DAAC8C-D9D9-CED6-A5A3-B57C6DC64898}"/>
              </a:ext>
            </a:extLst>
          </p:cNvPr>
          <p:cNvSpPr txBox="1"/>
          <p:nvPr/>
        </p:nvSpPr>
        <p:spPr>
          <a:xfrm>
            <a:off x="3941808" y="2046447"/>
            <a:ext cx="235428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b="1" dirty="0"/>
              <a:t>Text Editor: </a:t>
            </a:r>
          </a:p>
          <a:p>
            <a:r>
              <a:rPr lang="en-AU" dirty="0"/>
              <a:t>Where you write and save your scripts.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C6638-A114-ADEC-CEF3-93DA30622F6D}"/>
              </a:ext>
            </a:extLst>
          </p:cNvPr>
          <p:cNvSpPr txBox="1"/>
          <p:nvPr/>
        </p:nvSpPr>
        <p:spPr>
          <a:xfrm>
            <a:off x="8204962" y="3259579"/>
            <a:ext cx="2986323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b="1" dirty="0"/>
              <a:t>Important tabs: </a:t>
            </a:r>
          </a:p>
          <a:p>
            <a:r>
              <a:rPr lang="en-AU" dirty="0"/>
              <a:t>File explorer.</a:t>
            </a:r>
          </a:p>
          <a:p>
            <a:r>
              <a:rPr lang="en-AU" dirty="0"/>
              <a:t>Graphs you produce.</a:t>
            </a:r>
          </a:p>
          <a:p>
            <a:r>
              <a:rPr lang="en-AU" dirty="0"/>
              <a:t>Packages you have stored.</a:t>
            </a:r>
          </a:p>
          <a:p>
            <a:r>
              <a:rPr lang="en-AU" dirty="0"/>
              <a:t>Help files.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273EA-121E-ED73-D71A-0AA7A144A4C1}"/>
              </a:ext>
            </a:extLst>
          </p:cNvPr>
          <p:cNvSpPr txBox="1"/>
          <p:nvPr/>
        </p:nvSpPr>
        <p:spPr>
          <a:xfrm>
            <a:off x="7884159" y="798823"/>
            <a:ext cx="2986323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b="1" dirty="0"/>
              <a:t>Important tabs: </a:t>
            </a:r>
          </a:p>
          <a:p>
            <a:r>
              <a:rPr lang="en-AU" dirty="0"/>
              <a:t>Reminds you of prior code you used.</a:t>
            </a:r>
          </a:p>
          <a:p>
            <a:r>
              <a:rPr lang="en-AU" dirty="0"/>
              <a:t>Record of objects you have created.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89C2AB2-4114-BF62-052F-055653DFC55B}"/>
              </a:ext>
            </a:extLst>
          </p:cNvPr>
          <p:cNvSpPr/>
          <p:nvPr/>
        </p:nvSpPr>
        <p:spPr>
          <a:xfrm rot="7474884">
            <a:off x="4327732" y="3180758"/>
            <a:ext cx="760651" cy="405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94CEB8D-F45A-16CF-8AD6-48EE4C30B7CD}"/>
              </a:ext>
            </a:extLst>
          </p:cNvPr>
          <p:cNvSpPr/>
          <p:nvPr/>
        </p:nvSpPr>
        <p:spPr>
          <a:xfrm rot="10800000">
            <a:off x="3329872" y="5259568"/>
            <a:ext cx="760651" cy="405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B54F2-1F48-D8BD-872D-5948A3BDA802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7477041" y="1395876"/>
            <a:ext cx="407118" cy="141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C871C3-3BD6-C3DA-9407-4395FB1F653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>
            <a:off x="7278786" y="3364939"/>
            <a:ext cx="926176" cy="633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0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5F50-B7FB-150E-4A01-E47A206A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397A3-BDA6-3729-2384-733DBB5D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717"/>
            <a:ext cx="10515600" cy="4842212"/>
          </a:xfrm>
        </p:spPr>
        <p:txBody>
          <a:bodyPr>
            <a:normAutofit fontScale="85000" lnSpcReduction="10000"/>
          </a:bodyPr>
          <a:lstStyle/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Software carpentry: </a:t>
            </a:r>
            <a:r>
              <a:rPr lang="en-AU" sz="2400" dirty="0">
                <a:hlinkClick r:id="rId2"/>
              </a:rPr>
              <a:t>https://software-carpentry.org/lessons/index.html</a:t>
            </a:r>
            <a:endParaRPr lang="en-AU" sz="2400" dirty="0"/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dirty="0">
                <a:hlinkClick r:id="rId3"/>
              </a:rPr>
              <a:t>https://stackoverflow.com/</a:t>
            </a:r>
            <a:r>
              <a:rPr lang="en-AU" dirty="0"/>
              <a:t> and </a:t>
            </a:r>
            <a:r>
              <a:rPr lang="en-AU" dirty="0">
                <a:hlinkClick r:id="rId4"/>
              </a:rPr>
              <a:t>https://unix.stackexchange.com/</a:t>
            </a:r>
            <a:endParaRPr lang="en-AU" dirty="0"/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UNIX </a:t>
            </a:r>
            <a:r>
              <a:rPr lang="en-AU" dirty="0" err="1"/>
              <a:t>cheatsheet</a:t>
            </a:r>
            <a:r>
              <a:rPr lang="en-AU" dirty="0"/>
              <a:t>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josem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/2024/Day-1/Unix-R</a:t>
            </a:r>
            <a:r>
              <a:rPr lang="en-US" dirty="0"/>
              <a:t>.</a:t>
            </a:r>
            <a:endParaRPr lang="en-AU" dirty="0"/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Specific resources for R: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dirty="0"/>
              <a:t>R for SAS and SPSS Users: </a:t>
            </a:r>
            <a:r>
              <a:rPr lang="en-US" dirty="0">
                <a:hlinkClick r:id="rId5"/>
              </a:rPr>
              <a:t>https://science.nature.nps.gov/im/datamgmt/statistics/R/documents/R_for_SAS_SPSS_users.pdf</a:t>
            </a:r>
            <a:endParaRPr lang="en-US" dirty="0"/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dirty="0"/>
              <a:t>An R Style Guide: </a:t>
            </a:r>
            <a:r>
              <a:rPr lang="en-US" dirty="0">
                <a:hlinkClick r:id="rId6"/>
              </a:rPr>
              <a:t>http://google-styleguide.googlecode.com/svn/trunk/Rguide.xml</a:t>
            </a:r>
            <a:endParaRPr lang="en-US" dirty="0"/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dirty="0" err="1"/>
              <a:t>Rseek</a:t>
            </a:r>
            <a:r>
              <a:rPr lang="en-US" dirty="0"/>
              <a:t>: A search engine for all things R related (</a:t>
            </a:r>
            <a:r>
              <a:rPr lang="en-US" dirty="0">
                <a:hlinkClick r:id="rId7"/>
              </a:rPr>
              <a:t>http://www.rseek.org</a:t>
            </a:r>
            <a:r>
              <a:rPr lang="en-US" dirty="0"/>
              <a:t>)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dirty="0"/>
              <a:t>R-Bloggers.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dirty="0"/>
              <a:t>Quick-R's section on graphics: </a:t>
            </a:r>
            <a:r>
              <a:rPr lang="en-US" dirty="0">
                <a:hlinkClick r:id="rId8"/>
              </a:rPr>
              <a:t>http://www.statmethods.net/advgraphs/parameters.html</a:t>
            </a:r>
            <a:endParaRPr lang="en-US" dirty="0"/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dirty="0"/>
              <a:t>More information on data frames: </a:t>
            </a:r>
            <a:r>
              <a:rPr lang="en-US" dirty="0">
                <a:hlinkClick r:id="rId9"/>
              </a:rPr>
              <a:t>http://www.r-bloggers.com/exploratory-data-analysis-useful-r-functions-for-exploring-a-data-frame</a:t>
            </a:r>
            <a:r>
              <a:rPr lang="en-US" dirty="0"/>
              <a:t>.</a:t>
            </a:r>
          </a:p>
          <a:p>
            <a:pPr marL="914400" lvl="1" indent="-457200">
              <a:buSzPct val="80000"/>
              <a:buFont typeface="+mj-lt"/>
              <a:buAutoNum type="arabicPeriod"/>
            </a:pPr>
            <a:r>
              <a:rPr lang="en-US" dirty="0"/>
              <a:t>Details on how to develop your own package: </a:t>
            </a:r>
            <a:r>
              <a:rPr lang="en-US" dirty="0">
                <a:hlinkClick r:id="rId10"/>
              </a:rPr>
              <a:t>http://r-pkgs.had.co.nz</a:t>
            </a:r>
            <a:endParaRPr lang="en-AU" dirty="0"/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332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B7AE-0E86-9E31-AF2B-A5FD98D5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 Code –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FB145-2066-6E7A-EBBF-206B79891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2121" y="5900415"/>
            <a:ext cx="8067759" cy="844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1800" dirty="0">
                <a:hlinkClick r:id="rId2"/>
              </a:rPr>
              <a:t>https://www.r-bloggers.com/2018/09/r-code-best-practices/</a:t>
            </a:r>
            <a:endParaRPr lang="en-AU" sz="1800" dirty="0"/>
          </a:p>
          <a:p>
            <a:pPr marL="0" indent="0" algn="ctr">
              <a:buNone/>
            </a:pPr>
            <a:r>
              <a:rPr lang="en-AU" sz="1800" dirty="0">
                <a:hlinkClick r:id="rId3"/>
              </a:rPr>
              <a:t>https://www.library.ucsb.edu/sites/default/files/dls-n01-2021-filenaming.pdf</a:t>
            </a:r>
            <a:endParaRPr lang="en-AU" sz="1800" dirty="0"/>
          </a:p>
          <a:p>
            <a:pPr marL="0" indent="0" algn="ctr">
              <a:buNone/>
            </a:pPr>
            <a:endParaRPr lang="en-AU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CB0669-A66B-4443-7343-65D02B1F1C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619250" y="1577400"/>
            <a:ext cx="8953500" cy="4265865"/>
          </a:xfrm>
        </p:spPr>
      </p:pic>
    </p:spTree>
    <p:extLst>
      <p:ext uri="{BB962C8B-B14F-4D97-AF65-F5344CB8AC3E}">
        <p14:creationId xmlns:p14="http://schemas.microsoft.com/office/powerpoint/2010/main" val="32546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68AB0E-1DC6-CBFD-5643-8F66CF31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Welcome!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9021A-24D3-0D97-11A7-136C5570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Getting the most out of the workshop:</a:t>
            </a:r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Ask questions!</a:t>
            </a:r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Try to sit next to someone you don’t already know.</a:t>
            </a:r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Work with someone with different skillset and experience level.</a:t>
            </a:r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You will have access to your files after you leave.</a:t>
            </a:r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Come to the social functions.</a:t>
            </a:r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Do ask questions!!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en-AU" dirty="0"/>
              <a:t>In person, email, or on the forum.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5CBE6-0FAD-8CD9-B7BC-C45E6676A54A}"/>
              </a:ext>
            </a:extLst>
          </p:cNvPr>
          <p:cNvSpPr txBox="1"/>
          <p:nvPr/>
        </p:nvSpPr>
        <p:spPr>
          <a:xfrm>
            <a:off x="6285789" y="5333084"/>
            <a:ext cx="354768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https://isgw-forum.colorado.edu/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3950C-D731-1F82-0464-414AE0BD223B}"/>
              </a:ext>
            </a:extLst>
          </p:cNvPr>
          <p:cNvSpPr txBox="1"/>
          <p:nvPr/>
        </p:nvSpPr>
        <p:spPr>
          <a:xfrm>
            <a:off x="7882317" y="1640959"/>
            <a:ext cx="4253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https://forms.office.com/e/ibLW7WNNec</a:t>
            </a:r>
            <a:endParaRPr lang="en-AU" dirty="0"/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E0B8372-5B14-5FD3-8696-BE1F06E16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68" y="0"/>
            <a:ext cx="1690688" cy="1690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4E217-006A-9F06-AF65-21114BABA1F3}"/>
              </a:ext>
            </a:extLst>
          </p:cNvPr>
          <p:cNvSpPr txBox="1"/>
          <p:nvPr/>
        </p:nvSpPr>
        <p:spPr>
          <a:xfrm>
            <a:off x="6285789" y="5755023"/>
            <a:ext cx="4253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https://isgw-forum.colorado.edu</a:t>
            </a:r>
            <a:endParaRPr lang="en-A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3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l Registro de Gemelos de Murcia">
            <a:extLst>
              <a:ext uri="{FF2B5EF4-FFF2-40B4-BE49-F238E27FC236}">
                <a16:creationId xmlns:a16="http://schemas.microsoft.com/office/drawing/2014/main" id="{69AF9929-6C30-C58C-3DF2-BDEF4060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39" y="3683623"/>
            <a:ext cx="1489088" cy="5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map poly globe vector">
            <a:extLst>
              <a:ext uri="{FF2B5EF4-FFF2-40B4-BE49-F238E27FC236}">
                <a16:creationId xmlns:a16="http://schemas.microsoft.com/office/drawing/2014/main" id="{A09CFE60-A82B-FE31-F89E-F23262BAA5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94" y="1825625"/>
            <a:ext cx="72240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529CF-A3AE-1F93-6E9A-FAA0F65E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diverse community!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92CF0-578C-E372-F347-6CF43822A6D1}"/>
              </a:ext>
            </a:extLst>
          </p:cNvPr>
          <p:cNvSpPr txBox="1"/>
          <p:nvPr/>
        </p:nvSpPr>
        <p:spPr>
          <a:xfrm>
            <a:off x="289539" y="3617139"/>
            <a:ext cx="3617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Diverse skillsets, backgrounds, research focus, experience levels… and </a:t>
            </a:r>
            <a:r>
              <a:rPr lang="en-AU" sz="2400" dirty="0" err="1"/>
              <a:t>timezones</a:t>
            </a:r>
            <a:r>
              <a:rPr lang="en-AU" sz="2400" dirty="0"/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E8CB0-90B1-DC2E-5647-39B2A5D8F9AB}"/>
              </a:ext>
            </a:extLst>
          </p:cNvPr>
          <p:cNvSpPr txBox="1"/>
          <p:nvPr/>
        </p:nvSpPr>
        <p:spPr>
          <a:xfrm>
            <a:off x="3458685" y="6095657"/>
            <a:ext cx="722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Be open, be kind, be respectful. We are all learners.</a:t>
            </a:r>
          </a:p>
        </p:txBody>
      </p:sp>
      <p:pic>
        <p:nvPicPr>
          <p:cNvPr id="1028" name="Picture 4" descr="Free flag spain spanish vector">
            <a:extLst>
              <a:ext uri="{FF2B5EF4-FFF2-40B4-BE49-F238E27FC236}">
                <a16:creationId xmlns:a16="http://schemas.microsoft.com/office/drawing/2014/main" id="{EB3D4880-385F-E011-0764-6F066139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4" y="3915426"/>
            <a:ext cx="660884" cy="4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australia flag country vector">
            <a:extLst>
              <a:ext uri="{FF2B5EF4-FFF2-40B4-BE49-F238E27FC236}">
                <a16:creationId xmlns:a16="http://schemas.microsoft.com/office/drawing/2014/main" id="{CCBE091C-8527-DC37-749C-8924A4DB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012" y="3913832"/>
            <a:ext cx="677425" cy="4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drawing-pin pushpin push pin vector">
            <a:extLst>
              <a:ext uri="{FF2B5EF4-FFF2-40B4-BE49-F238E27FC236}">
                <a16:creationId xmlns:a16="http://schemas.microsoft.com/office/drawing/2014/main" id="{2A0669D9-773E-B392-1B39-11913CA8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3111" y="3296219"/>
            <a:ext cx="491633" cy="4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ree drawing-pin pushpin push pin vector">
            <a:extLst>
              <a:ext uri="{FF2B5EF4-FFF2-40B4-BE49-F238E27FC236}">
                <a16:creationId xmlns:a16="http://schemas.microsoft.com/office/drawing/2014/main" id="{042A7C0B-8ED9-77AD-4584-1E82897E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8426" flipH="1">
            <a:off x="8988902" y="4848895"/>
            <a:ext cx="491633" cy="4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ree drawing-pin pushpin push pin vector">
            <a:extLst>
              <a:ext uri="{FF2B5EF4-FFF2-40B4-BE49-F238E27FC236}">
                <a16:creationId xmlns:a16="http://schemas.microsoft.com/office/drawing/2014/main" id="{FA3FC580-7031-E5E4-0AB7-369A5989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7265" flipH="1">
            <a:off x="5682087" y="2804579"/>
            <a:ext cx="491633" cy="4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D2A247-0016-C265-4FB5-1A6BB16D458F}"/>
              </a:ext>
            </a:extLst>
          </p:cNvPr>
          <p:cNvSpPr txBox="1"/>
          <p:nvPr/>
        </p:nvSpPr>
        <p:spPr>
          <a:xfrm>
            <a:off x="9255996" y="3427891"/>
            <a:ext cx="240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José J. Morosoli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F327A0-2407-CAD0-7301-AE317B6769B2}"/>
              </a:ext>
            </a:extLst>
          </p:cNvPr>
          <p:cNvSpPr txBox="1"/>
          <p:nvPr/>
        </p:nvSpPr>
        <p:spPr>
          <a:xfrm>
            <a:off x="7882317" y="1640959"/>
            <a:ext cx="4253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https://forms.office.com/e/ibLW7WNNec</a:t>
            </a:r>
          </a:p>
        </p:txBody>
      </p:sp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F9B3376-B593-E233-5D87-377BD7D5D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68" y="0"/>
            <a:ext cx="1690688" cy="1690688"/>
          </a:xfrm>
          <a:prstGeom prst="rect">
            <a:avLst/>
          </a:prstGeom>
        </p:spPr>
      </p:pic>
      <p:pic>
        <p:nvPicPr>
          <p:cNvPr id="3074" name="Picture 2" descr="QIMR Berghofer Medical Research Institute profile | Powered by Inpart">
            <a:extLst>
              <a:ext uri="{FF2B5EF4-FFF2-40B4-BE49-F238E27FC236}">
                <a16:creationId xmlns:a16="http://schemas.microsoft.com/office/drawing/2014/main" id="{1BCE713B-0C73-5CC7-DA3D-0A66C1B3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235" y="5013840"/>
            <a:ext cx="2045805" cy="5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CL- University College of London – Spirit of St. Louis">
            <a:extLst>
              <a:ext uri="{FF2B5EF4-FFF2-40B4-BE49-F238E27FC236}">
                <a16:creationId xmlns:a16="http://schemas.microsoft.com/office/drawing/2014/main" id="{5BAF772A-0358-68D9-79FE-A41E1339D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30368" r="14461" b="33198"/>
          <a:stretch/>
        </p:blipFill>
        <p:spPr bwMode="auto">
          <a:xfrm>
            <a:off x="5257482" y="2283825"/>
            <a:ext cx="1311628" cy="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union jack british flag illustration">
            <a:extLst>
              <a:ext uri="{FF2B5EF4-FFF2-40B4-BE49-F238E27FC236}">
                <a16:creationId xmlns:a16="http://schemas.microsoft.com/office/drawing/2014/main" id="{FED9B9E3-6643-A915-A1D8-03A527E1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85" y="4410094"/>
            <a:ext cx="725484" cy="4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3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1A7-5654-EEAC-C437-62EE5A4A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19919"/>
            <a:ext cx="10515600" cy="1018163"/>
          </a:xfrm>
        </p:spPr>
        <p:txBody>
          <a:bodyPr/>
          <a:lstStyle/>
          <a:p>
            <a:pPr algn="ctr"/>
            <a:r>
              <a:rPr lang="en-AU" dirty="0"/>
              <a:t>Survey results!</a:t>
            </a:r>
          </a:p>
        </p:txBody>
      </p:sp>
    </p:spTree>
    <p:extLst>
      <p:ext uri="{BB962C8B-B14F-4D97-AF65-F5344CB8AC3E}">
        <p14:creationId xmlns:p14="http://schemas.microsoft.com/office/powerpoint/2010/main" val="125666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CE94E-C884-3706-5C32-3993F8091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1DD0-DCE8-256C-6109-EF6832EC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A529-BF0C-89D0-91AD-0EF5B557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https://workshop.colorado.edu/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820F7-EAF3-AFFD-9EDE-4E720DD46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618652"/>
            <a:ext cx="11534775" cy="34941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5FD6CB-C69B-271D-2C24-E2713707435D}"/>
              </a:ext>
            </a:extLst>
          </p:cNvPr>
          <p:cNvSpPr/>
          <p:nvPr/>
        </p:nvSpPr>
        <p:spPr>
          <a:xfrm>
            <a:off x="1733550" y="4156400"/>
            <a:ext cx="2019300" cy="1988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A83D0C4-B658-0B07-0E24-51B43B666515}"/>
              </a:ext>
            </a:extLst>
          </p:cNvPr>
          <p:cNvSpPr/>
          <p:nvPr/>
        </p:nvSpPr>
        <p:spPr>
          <a:xfrm rot="8174288">
            <a:off x="3302348" y="375897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631E2E-4B01-1644-F32A-63FC27DFB729}"/>
              </a:ext>
            </a:extLst>
          </p:cNvPr>
          <p:cNvSpPr/>
          <p:nvPr/>
        </p:nvSpPr>
        <p:spPr>
          <a:xfrm>
            <a:off x="209550" y="4140362"/>
            <a:ext cx="2019300" cy="19884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51326B3-EB90-349D-79A5-9F4C30C4DC13}"/>
              </a:ext>
            </a:extLst>
          </p:cNvPr>
          <p:cNvSpPr/>
          <p:nvPr/>
        </p:nvSpPr>
        <p:spPr>
          <a:xfrm rot="5400000">
            <a:off x="729996" y="3327279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3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A271-6B80-D1B1-E2FD-2A106B1C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started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4C9E397-5CF5-549E-A9CD-3C2DABB6F5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22116"/>
            <a:ext cx="5181600" cy="360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CB71463-919B-D155-1F42-B67CC78143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35662"/>
          <a:stretch/>
        </p:blipFill>
        <p:spPr>
          <a:xfrm>
            <a:off x="708843" y="2846387"/>
            <a:ext cx="486299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BD43A6-9E67-4EDA-508B-E934C1135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918" y="1665856"/>
            <a:ext cx="9211961" cy="771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3FFEBB-76F9-09B3-6207-19AD9C267F6F}"/>
              </a:ext>
            </a:extLst>
          </p:cNvPr>
          <p:cNvSpPr txBox="1"/>
          <p:nvPr/>
        </p:nvSpPr>
        <p:spPr>
          <a:xfrm>
            <a:off x="7928170" y="5209768"/>
            <a:ext cx="3246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graphical user interface (GUI)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C9930-B1FE-D84C-0DF8-B7110C64D162}"/>
              </a:ext>
            </a:extLst>
          </p:cNvPr>
          <p:cNvSpPr txBox="1"/>
          <p:nvPr/>
        </p:nvSpPr>
        <p:spPr>
          <a:xfrm>
            <a:off x="708843" y="5758840"/>
            <a:ext cx="3295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command-line interface (CLI)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48DC0A-DFD9-E3A9-1FB3-94E524BAA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9712" y="4184116"/>
            <a:ext cx="694869" cy="8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15E5-22EF-1224-2D0B-B6BF470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Unix?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CBD3-26B5-3365-D103-C7128553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4500" indent="-444500">
              <a:buSzPct val="80000"/>
              <a:buFont typeface="Wingdings" panose="05000000000000000000" pitchFamily="2" charset="2"/>
              <a:buChar char="ü"/>
            </a:pPr>
            <a:endParaRPr lang="en-AU" dirty="0"/>
          </a:p>
          <a:p>
            <a:pPr marL="444500" indent="-444500">
              <a:buSzPct val="80000"/>
              <a:buFont typeface="Wingdings" panose="05000000000000000000" pitchFamily="2" charset="2"/>
              <a:buChar char="ü"/>
            </a:pPr>
            <a:r>
              <a:rPr lang="en-AU" dirty="0"/>
              <a:t>It allows you to automate tasks. </a:t>
            </a:r>
          </a:p>
          <a:p>
            <a:pPr marL="444500" indent="-444500">
              <a:buSzPct val="80000"/>
              <a:buFont typeface="Wingdings" panose="05000000000000000000" pitchFamily="2" charset="2"/>
              <a:buChar char="ü"/>
            </a:pPr>
            <a:endParaRPr lang="en-AU" sz="1100" dirty="0"/>
          </a:p>
          <a:p>
            <a:pPr marL="444500" indent="-444500">
              <a:buSzPct val="80000"/>
              <a:buFont typeface="Wingdings" panose="05000000000000000000" pitchFamily="2" charset="2"/>
              <a:buChar char="ü"/>
            </a:pPr>
            <a:r>
              <a:rPr lang="en-AU" dirty="0"/>
              <a:t>Replicability: one script, multiple re-runs.</a:t>
            </a:r>
          </a:p>
          <a:p>
            <a:pPr marL="444500" indent="-444500">
              <a:buSzPct val="80000"/>
              <a:buFont typeface="Wingdings" panose="05000000000000000000" pitchFamily="2" charset="2"/>
              <a:buChar char="ü"/>
            </a:pPr>
            <a:endParaRPr lang="en-AU" sz="1100" dirty="0"/>
          </a:p>
          <a:p>
            <a:pPr marL="444500" indent="-444500">
              <a:buSzPct val="80000"/>
              <a:buFont typeface="Wingdings" panose="05000000000000000000" pitchFamily="2" charset="2"/>
              <a:buChar char="ü"/>
            </a:pPr>
            <a:r>
              <a:rPr lang="en-AU" dirty="0"/>
              <a:t>It is more efficient (i.e., fast), scalable and stable than other systems, not to mention open source (e.g., Windows, MacOS).</a:t>
            </a:r>
          </a:p>
          <a:p>
            <a:pPr marL="444500" indent="-444500">
              <a:buSzPct val="80000"/>
              <a:buFont typeface="Wingdings" panose="05000000000000000000" pitchFamily="2" charset="2"/>
              <a:buChar char="ü"/>
            </a:pPr>
            <a:endParaRPr lang="en-AU" sz="1100" dirty="0"/>
          </a:p>
          <a:p>
            <a:pPr marL="444500" indent="-444500">
              <a:buSzPct val="80000"/>
              <a:buFont typeface="Wingdings" panose="05000000000000000000" pitchFamily="2" charset="2"/>
              <a:buChar char="ü"/>
            </a:pPr>
            <a:r>
              <a:rPr lang="en-AU" dirty="0"/>
              <a:t>Big data (e.g., genetic data) is usually stored and </a:t>
            </a:r>
            <a:r>
              <a:rPr lang="en-AU" dirty="0" err="1"/>
              <a:t>analyzed</a:t>
            </a:r>
            <a:r>
              <a:rPr lang="en-AU" dirty="0"/>
              <a:t> in high-performance computing (HPCs) environments, which for multiple reasons (see above) are based on this language.</a:t>
            </a:r>
          </a:p>
        </p:txBody>
      </p:sp>
      <p:pic>
        <p:nvPicPr>
          <p:cNvPr id="2050" name="Picture 2" descr="BUT WHY?&quot; MEME ORIGIN - RYAN REYNOLD | HAROLD AND KUMAR HOSPITAL SCENE -  YouTube">
            <a:extLst>
              <a:ext uri="{FF2B5EF4-FFF2-40B4-BE49-F238E27FC236}">
                <a16:creationId xmlns:a16="http://schemas.microsoft.com/office/drawing/2014/main" id="{5E6107E1-D822-1CE1-C492-43D2ADB78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2743"/>
          <a:stretch/>
        </p:blipFill>
        <p:spPr bwMode="auto">
          <a:xfrm>
            <a:off x="8101556" y="681037"/>
            <a:ext cx="3252244" cy="22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224C1-6122-1BF4-408B-33FF149B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D4F8-A1D4-606F-4674-6FF05A71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E1FA-F7DA-36CB-20B4-1FAE7651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Open the first exercise:</a:t>
            </a:r>
          </a:p>
          <a:p>
            <a:pPr marL="0" indent="0" algn="ctr">
              <a:buSzPct val="80000"/>
              <a:buNone/>
            </a:pPr>
            <a:r>
              <a:rPr lang="en-AU" dirty="0">
                <a:hlinkClick r:id="rId2"/>
              </a:rPr>
              <a:t>https://qualtrics.ucl.ac.uk/jfe/form/SV_0pHnuiW6juZ9ezs</a:t>
            </a:r>
            <a:endParaRPr lang="en-AU" dirty="0"/>
          </a:p>
          <a:p>
            <a:pPr>
              <a:buSzPct val="80000"/>
              <a:buFont typeface="Arial" panose="020B0604020202020204" pitchFamily="34" charset="0"/>
              <a:buChar char="►"/>
            </a:pPr>
            <a:r>
              <a:rPr lang="en-AU" dirty="0"/>
              <a:t> Open the SSH tab and log in with your username.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CDC59-0093-BA80-C357-2B29D28A8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43" y="3429000"/>
            <a:ext cx="6416114" cy="301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36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47B5-17E1-BA32-59D6-043663EB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 to Unix: 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48F8-EF0B-79FE-4F8C-61AE7144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169"/>
            <a:ext cx="10515600" cy="4363279"/>
          </a:xfrm>
        </p:spPr>
        <p:txBody>
          <a:bodyPr>
            <a:normAutofit lnSpcReduction="10000"/>
          </a:bodyPr>
          <a:lstStyle/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400" b="1" dirty="0"/>
              <a:t>Graphical User Interface (GUI): </a:t>
            </a:r>
            <a:r>
              <a:rPr lang="en-AU" sz="2400" dirty="0"/>
              <a:t>platform to interact with a computer that involves point and clicking and using menus.</a:t>
            </a:r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400" b="1" dirty="0"/>
              <a:t>Command Line Interface (CLI): </a:t>
            </a:r>
            <a:r>
              <a:rPr lang="en-US" sz="2400" b="1" dirty="0"/>
              <a:t> </a:t>
            </a:r>
            <a:r>
              <a:rPr lang="en-US" sz="2400" dirty="0"/>
              <a:t>text-based platform where you can input text commands to interact with a computer.</a:t>
            </a:r>
            <a:endParaRPr lang="en-AU" sz="2400" dirty="0"/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400" b="1" dirty="0"/>
              <a:t>Unix</a:t>
            </a:r>
            <a:r>
              <a:rPr lang="en-AU" sz="2400" dirty="0"/>
              <a:t>: an operative system (just like Windows or MacOS).</a:t>
            </a:r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400" b="1" dirty="0"/>
              <a:t>Shell</a:t>
            </a:r>
            <a:r>
              <a:rPr lang="en-AU" sz="2400" dirty="0"/>
              <a:t>: </a:t>
            </a:r>
            <a:r>
              <a:rPr lang="en-US" sz="2400" dirty="0"/>
              <a:t>program where users can type commands.</a:t>
            </a:r>
            <a:endParaRPr lang="en-AU" sz="2400" dirty="0"/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400" b="1" dirty="0"/>
              <a:t>Bash</a:t>
            </a:r>
            <a:r>
              <a:rPr lang="en-AU" sz="2400" dirty="0"/>
              <a:t>: most popular shell in Unix.</a:t>
            </a:r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AU" sz="2400" b="1" dirty="0">
                <a:solidFill>
                  <a:srgbClr val="FF0000"/>
                </a:solidFill>
              </a:rPr>
              <a:t>Prompt</a:t>
            </a:r>
            <a:r>
              <a:rPr lang="en-AU" sz="2400" dirty="0"/>
              <a:t>: symbol that </a:t>
            </a:r>
            <a:r>
              <a:rPr lang="en-US" sz="2400" dirty="0"/>
              <a:t>indicates that the shell is waiting for input.</a:t>
            </a:r>
          </a:p>
          <a:p>
            <a:pPr marL="355600" indent="-355600">
              <a:buSzPct val="80000"/>
              <a:buFont typeface="Arial" panose="020B0604020202020204" pitchFamily="34" charset="0"/>
              <a:buChar char="►"/>
            </a:pPr>
            <a:r>
              <a:rPr lang="en-US" sz="2400" b="1" dirty="0">
                <a:solidFill>
                  <a:srgbClr val="FFC000"/>
                </a:solidFill>
              </a:rPr>
              <a:t>Command</a:t>
            </a:r>
            <a:r>
              <a:rPr lang="en-US" sz="2400" dirty="0"/>
              <a:t>: Pre-defined “words” that tell the system what to do, they can be modified using </a:t>
            </a:r>
            <a:r>
              <a:rPr lang="en-US" sz="2400" b="1" dirty="0">
                <a:solidFill>
                  <a:srgbClr val="00B050"/>
                </a:solidFill>
              </a:rPr>
              <a:t>options</a:t>
            </a:r>
            <a:r>
              <a:rPr lang="en-US" sz="2400" dirty="0"/>
              <a:t> and sometimes require </a:t>
            </a:r>
            <a:r>
              <a:rPr lang="en-US" sz="2400" b="1" dirty="0">
                <a:solidFill>
                  <a:srgbClr val="00B0F0"/>
                </a:solidFill>
              </a:rPr>
              <a:t>arguments</a:t>
            </a:r>
            <a:r>
              <a:rPr lang="en-US" sz="2400" dirty="0"/>
              <a:t> to indicate what files to operate on, the paths to find them, etc.</a:t>
            </a:r>
            <a:endParaRPr lang="en-AU" sz="2400" dirty="0"/>
          </a:p>
        </p:txBody>
      </p:sp>
      <p:pic>
        <p:nvPicPr>
          <p:cNvPr id="3115" name="Picture 3114">
            <a:extLst>
              <a:ext uri="{FF2B5EF4-FFF2-40B4-BE49-F238E27FC236}">
                <a16:creationId xmlns:a16="http://schemas.microsoft.com/office/drawing/2014/main" id="{4D760FC5-0D65-D7A0-C264-E14C8CE9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587" y="56644"/>
            <a:ext cx="3600953" cy="18195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599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985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Consolas</vt:lpstr>
      <vt:lpstr>Courier New</vt:lpstr>
      <vt:lpstr>Times New Roman</vt:lpstr>
      <vt:lpstr>Wingdings</vt:lpstr>
      <vt:lpstr>Office Theme</vt:lpstr>
      <vt:lpstr>Intro to Unix / R / computing</vt:lpstr>
      <vt:lpstr>Welcome!</vt:lpstr>
      <vt:lpstr>A diverse community!</vt:lpstr>
      <vt:lpstr>Survey results!</vt:lpstr>
      <vt:lpstr>Getting started</vt:lpstr>
      <vt:lpstr>Getting started</vt:lpstr>
      <vt:lpstr>Why Unix? Why?</vt:lpstr>
      <vt:lpstr>Getting started</vt:lpstr>
      <vt:lpstr>Intro to Unix: Glossary</vt:lpstr>
      <vt:lpstr>Setting up our home directory</vt:lpstr>
      <vt:lpstr>Next stop: R</vt:lpstr>
      <vt:lpstr>Similarities between Unix and R</vt:lpstr>
      <vt:lpstr>PowerPoint Presentation</vt:lpstr>
      <vt:lpstr>Resources</vt:lpstr>
      <vt:lpstr>R Code – Best practices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Unix / R / computing</dc:title>
  <dc:creator>José Juan Morosoli</dc:creator>
  <cp:lastModifiedBy>José Juan Morosoli</cp:lastModifiedBy>
  <cp:revision>25</cp:revision>
  <dcterms:created xsi:type="dcterms:W3CDTF">2024-02-22T15:04:06Z</dcterms:created>
  <dcterms:modified xsi:type="dcterms:W3CDTF">2024-03-04T13:45:11Z</dcterms:modified>
</cp:coreProperties>
</file>